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</p:sldIdLst>
  <p:sldSz cy="5143500" cx="9144000"/>
  <p:notesSz cx="6858000" cy="9144000"/>
  <p:embeddedFontLst>
    <p:embeddedFont>
      <p:font typeface="Archivo Light"/>
      <p:regular r:id="rId33"/>
      <p:bold r:id="rId34"/>
      <p:italic r:id="rId35"/>
      <p:boldItalic r:id="rId36"/>
    </p:embeddedFont>
    <p:embeddedFont>
      <p:font typeface="Bebas Neue"/>
      <p:regular r:id="rId37"/>
    </p:embeddedFont>
    <p:embeddedFont>
      <p:font typeface="Helvetica Neue"/>
      <p:regular r:id="rId38"/>
      <p:bold r:id="rId39"/>
      <p:italic r:id="rId40"/>
      <p:boldItalic r:id="rId41"/>
    </p:embeddedFont>
    <p:embeddedFont>
      <p:font typeface="Archivo Black"/>
      <p:bold r:id="rId42"/>
      <p:boldItalic r:id="rId43"/>
    </p:embeddedFont>
    <p:embeddedFont>
      <p:font typeface="Archivo"/>
      <p:regular r:id="rId44"/>
      <p:bold r:id="rId45"/>
      <p:italic r:id="rId46"/>
      <p:boldItalic r:id="rId47"/>
    </p:embeddedFont>
    <p:embeddedFont>
      <p:font typeface="Archivo SemiBold"/>
      <p:regular r:id="rId48"/>
      <p:bold r:id="rId49"/>
      <p:italic r:id="rId50"/>
      <p:boldItalic r:id="rId5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HelveticaNeue-italic.fntdata"/><Relationship Id="rId42" Type="http://schemas.openxmlformats.org/officeDocument/2006/relationships/font" Target="fonts/ArchivoBlack-bold.fntdata"/><Relationship Id="rId41" Type="http://schemas.openxmlformats.org/officeDocument/2006/relationships/font" Target="fonts/HelveticaNeue-boldItalic.fntdata"/><Relationship Id="rId44" Type="http://schemas.openxmlformats.org/officeDocument/2006/relationships/font" Target="fonts/Archivo-regular.fntdata"/><Relationship Id="rId43" Type="http://schemas.openxmlformats.org/officeDocument/2006/relationships/font" Target="fonts/ArchivoBlack-boldItalic.fntdata"/><Relationship Id="rId46" Type="http://schemas.openxmlformats.org/officeDocument/2006/relationships/font" Target="fonts/Archivo-italic.fntdata"/><Relationship Id="rId45" Type="http://schemas.openxmlformats.org/officeDocument/2006/relationships/font" Target="fonts/Archivo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ArchivoSemiBold-regular.fntdata"/><Relationship Id="rId47" Type="http://schemas.openxmlformats.org/officeDocument/2006/relationships/font" Target="fonts/Archivo-boldItalic.fntdata"/><Relationship Id="rId49" Type="http://schemas.openxmlformats.org/officeDocument/2006/relationships/font" Target="fonts/ArchivoSemiBold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font" Target="fonts/ArchivoLight-regular.fntdata"/><Relationship Id="rId32" Type="http://schemas.openxmlformats.org/officeDocument/2006/relationships/slide" Target="slides/slide27.xml"/><Relationship Id="rId35" Type="http://schemas.openxmlformats.org/officeDocument/2006/relationships/font" Target="fonts/ArchivoLight-italic.fntdata"/><Relationship Id="rId34" Type="http://schemas.openxmlformats.org/officeDocument/2006/relationships/font" Target="fonts/ArchivoLight-bold.fntdata"/><Relationship Id="rId37" Type="http://schemas.openxmlformats.org/officeDocument/2006/relationships/font" Target="fonts/BebasNeue-regular.fntdata"/><Relationship Id="rId36" Type="http://schemas.openxmlformats.org/officeDocument/2006/relationships/font" Target="fonts/ArchivoLight-boldItalic.fntdata"/><Relationship Id="rId39" Type="http://schemas.openxmlformats.org/officeDocument/2006/relationships/font" Target="fonts/HelveticaNeue-bold.fntdata"/><Relationship Id="rId38" Type="http://schemas.openxmlformats.org/officeDocument/2006/relationships/font" Target="fonts/HelveticaNeue-regular.fntdata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font" Target="fonts/ArchivoSemiBold-boldItalic.fntdata"/><Relationship Id="rId50" Type="http://schemas.openxmlformats.org/officeDocument/2006/relationships/font" Target="fonts/ArchivoSemiBold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e0a20e9d45_0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e0a20e9d45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e0a20e9d45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e0a20e9d45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e16bea772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e16bea772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22bcaf3c65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22bcaf3c65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e16bea7720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e16bea7720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e16bea7720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e16bea7720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e16bea7720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e16bea7720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e16bea7720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e16bea7720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e16bea7720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e16bea7720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e16bea7720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e16bea7720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e16bea7720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e16bea7720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e16bea7720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e16bea7720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e16bea7720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e16bea7720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e16bea7720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e16bea7720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e16bea7720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e16bea7720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e16bea7720_2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e16bea7720_2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e16bea7720_2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e16bea7720_2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e16bea7720_2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e16bea7720_2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e16bea7720_2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e16bea7720_2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e0a20e9d45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e0a20e9d45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e16bea7720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e16bea7720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e357a8813e_7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e357a8813e_7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e357a8813e_7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e357a8813e_7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e351a92fe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e351a92fe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e351a92fe8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e351a92fe8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e330a125d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e330a125d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-14400"/>
            <a:ext cx="9144000" cy="5172300"/>
          </a:xfrm>
          <a:prstGeom prst="rect">
            <a:avLst/>
          </a:prstGeom>
          <a:noFill/>
          <a:ln cap="flat" cmpd="sng" w="228600">
            <a:solidFill>
              <a:srgbClr val="6CB4B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1333325"/>
            <a:ext cx="8439600" cy="232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Font typeface="Archivo SemiBold"/>
              <a:buNone/>
              <a:defRPr b="0" sz="5200">
                <a:latin typeface="Archivo SemiBold"/>
                <a:ea typeface="Archivo SemiBold"/>
                <a:cs typeface="Archivo SemiBold"/>
                <a:sym typeface="Archivo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4264225"/>
            <a:ext cx="8439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chivo Light"/>
              <a:buNone/>
              <a:defRPr sz="1400">
                <a:latin typeface="Archivo Light"/>
                <a:ea typeface="Archivo Light"/>
                <a:cs typeface="Archivo Light"/>
                <a:sym typeface="Archivo Ligh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" name="Google Shape;14;p2"/>
          <p:cNvSpPr txBox="1"/>
          <p:nvPr>
            <p:ph idx="2" type="subTitle"/>
          </p:nvPr>
        </p:nvSpPr>
        <p:spPr>
          <a:xfrm>
            <a:off x="311700" y="445025"/>
            <a:ext cx="8439600" cy="49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Archivo Black"/>
              <a:buNone/>
              <a:defRPr sz="2800">
                <a:latin typeface="Archivo Black"/>
                <a:ea typeface="Archivo Black"/>
                <a:cs typeface="Archivo Black"/>
                <a:sym typeface="Archivo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700"/>
              <a:buFont typeface="Bebas Neue"/>
              <a:buNone/>
              <a:defRPr sz="2700"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700"/>
              <a:buFont typeface="Bebas Neue"/>
              <a:buNone/>
              <a:defRPr sz="2700"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700"/>
              <a:buFont typeface="Bebas Neue"/>
              <a:buNone/>
              <a:defRPr sz="2700"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700"/>
              <a:buFont typeface="Bebas Neue"/>
              <a:buNone/>
              <a:defRPr sz="2700"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700"/>
              <a:buFont typeface="Bebas Neue"/>
              <a:buNone/>
              <a:defRPr sz="2700"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700"/>
              <a:buFont typeface="Bebas Neue"/>
              <a:buNone/>
              <a:defRPr sz="2700"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700"/>
              <a:buFont typeface="Bebas Neue"/>
              <a:buNone/>
              <a:defRPr sz="2700"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700"/>
              <a:buFont typeface="Bebas Neue"/>
              <a:buNone/>
              <a:defRPr sz="27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cxnSp>
        <p:nvCxnSpPr>
          <p:cNvPr id="15" name="Google Shape;15;p2"/>
          <p:cNvCxnSpPr/>
          <p:nvPr/>
        </p:nvCxnSpPr>
        <p:spPr>
          <a:xfrm>
            <a:off x="417730" y="4065050"/>
            <a:ext cx="936600" cy="0"/>
          </a:xfrm>
          <a:prstGeom prst="straightConnector1">
            <a:avLst/>
          </a:prstGeom>
          <a:noFill/>
          <a:ln cap="flat" cmpd="sng" w="114300">
            <a:solidFill>
              <a:srgbClr val="9DC5C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" name="Google Shape;16;p2"/>
          <p:cNvSpPr txBox="1"/>
          <p:nvPr>
            <p:ph idx="3" type="subTitle"/>
          </p:nvPr>
        </p:nvSpPr>
        <p:spPr>
          <a:xfrm>
            <a:off x="311700" y="939725"/>
            <a:ext cx="84396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Font typeface="Archivo"/>
              <a:buNone/>
              <a:defRPr sz="1600">
                <a:latin typeface="Archivo"/>
                <a:ea typeface="Archivo"/>
                <a:cs typeface="Archivo"/>
                <a:sym typeface="Archiv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311700" y="325650"/>
            <a:ext cx="8520600" cy="4229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800"/>
              <a:buFont typeface="Archivo Black"/>
              <a:buNone/>
              <a:defRPr b="0" sz="6800">
                <a:latin typeface="Archivo Black"/>
                <a:ea typeface="Archivo Black"/>
                <a:cs typeface="Archivo Black"/>
                <a:sym typeface="Archivo Blac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0" name="Google Shape;20;p3"/>
          <p:cNvCxnSpPr/>
          <p:nvPr/>
        </p:nvCxnSpPr>
        <p:spPr>
          <a:xfrm rot="10800000">
            <a:off x="-38275" y="5164950"/>
            <a:ext cx="9214200" cy="0"/>
          </a:xfrm>
          <a:prstGeom prst="straightConnector1">
            <a:avLst/>
          </a:prstGeom>
          <a:noFill/>
          <a:ln cap="flat" cmpd="sng" w="228600">
            <a:solidFill>
              <a:srgbClr val="9DC5CA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Archivo SemiBold"/>
              <a:buNone/>
              <a:defRPr b="0">
                <a:latin typeface="Archivo SemiBold"/>
                <a:ea typeface="Archivo SemiBold"/>
                <a:cs typeface="Archivo SemiBold"/>
                <a:sym typeface="Archivo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Font typeface="Archivo"/>
              <a:buChar char="●"/>
              <a:defRPr>
                <a:latin typeface="Archivo"/>
                <a:ea typeface="Archivo"/>
                <a:cs typeface="Archivo"/>
                <a:sym typeface="Archivo"/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○"/>
              <a:defRPr>
                <a:latin typeface="Archivo"/>
                <a:ea typeface="Archivo"/>
                <a:cs typeface="Archivo"/>
                <a:sym typeface="Archivo"/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●"/>
              <a:defRPr>
                <a:latin typeface="Archivo"/>
                <a:ea typeface="Archivo"/>
                <a:cs typeface="Archivo"/>
                <a:sym typeface="Archivo"/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○"/>
              <a:defRPr>
                <a:latin typeface="Archivo"/>
                <a:ea typeface="Archivo"/>
                <a:cs typeface="Archivo"/>
                <a:sym typeface="Archivo"/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●"/>
              <a:defRPr>
                <a:latin typeface="Archivo"/>
                <a:ea typeface="Archivo"/>
                <a:cs typeface="Archivo"/>
                <a:sym typeface="Archivo"/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○"/>
              <a:defRPr>
                <a:latin typeface="Archivo"/>
                <a:ea typeface="Archivo"/>
                <a:cs typeface="Archivo"/>
                <a:sym typeface="Archivo"/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5" name="Google Shape;25;p4"/>
          <p:cNvCxnSpPr/>
          <p:nvPr/>
        </p:nvCxnSpPr>
        <p:spPr>
          <a:xfrm>
            <a:off x="0" y="-10650"/>
            <a:ext cx="0" cy="5175600"/>
          </a:xfrm>
          <a:prstGeom prst="straightConnector1">
            <a:avLst/>
          </a:prstGeom>
          <a:noFill/>
          <a:ln cap="flat" cmpd="sng" w="228600">
            <a:solidFill>
              <a:srgbClr val="9DC5CA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Archivo SemiBold"/>
              <a:buNone/>
              <a:defRPr b="0">
                <a:latin typeface="Archivo SemiBold"/>
                <a:ea typeface="Archivo SemiBold"/>
                <a:cs typeface="Archivo SemiBold"/>
                <a:sym typeface="Archivo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●"/>
              <a:defRPr sz="1400">
                <a:latin typeface="Archivo"/>
                <a:ea typeface="Archivo"/>
                <a:cs typeface="Archivo"/>
                <a:sym typeface="Archivo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Font typeface="Archivo"/>
              <a:buChar char="○"/>
              <a:defRPr sz="1200">
                <a:latin typeface="Archivo"/>
                <a:ea typeface="Archivo"/>
                <a:cs typeface="Archivo"/>
                <a:sym typeface="Archivo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Font typeface="Archivo"/>
              <a:buChar char="■"/>
              <a:defRPr sz="1200">
                <a:latin typeface="Archivo"/>
                <a:ea typeface="Archivo"/>
                <a:cs typeface="Archivo"/>
                <a:sym typeface="Archivo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Font typeface="Archivo"/>
              <a:buChar char="●"/>
              <a:defRPr sz="1200">
                <a:latin typeface="Archivo"/>
                <a:ea typeface="Archivo"/>
                <a:cs typeface="Archivo"/>
                <a:sym typeface="Archivo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Font typeface="Archivo"/>
              <a:buChar char="○"/>
              <a:defRPr sz="1200">
                <a:latin typeface="Archivo"/>
                <a:ea typeface="Archivo"/>
                <a:cs typeface="Archivo"/>
                <a:sym typeface="Archivo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Font typeface="Archivo"/>
              <a:buChar char="■"/>
              <a:defRPr sz="1200">
                <a:latin typeface="Archivo"/>
                <a:ea typeface="Archivo"/>
                <a:cs typeface="Archivo"/>
                <a:sym typeface="Archivo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Font typeface="Archivo"/>
              <a:buChar char="●"/>
              <a:defRPr sz="1200">
                <a:latin typeface="Archivo"/>
                <a:ea typeface="Archivo"/>
                <a:cs typeface="Archivo"/>
                <a:sym typeface="Archivo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Font typeface="Archivo"/>
              <a:buChar char="○"/>
              <a:defRPr sz="1200">
                <a:latin typeface="Archivo"/>
                <a:ea typeface="Archivo"/>
                <a:cs typeface="Archivo"/>
                <a:sym typeface="Archivo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Archivo"/>
              <a:buChar char="■"/>
              <a:defRPr sz="1200">
                <a:latin typeface="Archivo"/>
                <a:ea typeface="Archivo"/>
                <a:cs typeface="Archivo"/>
                <a:sym typeface="Archivo"/>
              </a:defRPr>
            </a:lvl9pPr>
          </a:lstStyle>
          <a:p/>
        </p:txBody>
      </p:sp>
      <p:sp>
        <p:nvSpPr>
          <p:cNvPr id="29" name="Google Shape;29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●"/>
              <a:defRPr sz="1400">
                <a:latin typeface="Archivo"/>
                <a:ea typeface="Archivo"/>
                <a:cs typeface="Archivo"/>
                <a:sym typeface="Archivo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Font typeface="Archivo"/>
              <a:buChar char="○"/>
              <a:defRPr sz="1200">
                <a:latin typeface="Archivo"/>
                <a:ea typeface="Archivo"/>
                <a:cs typeface="Archivo"/>
                <a:sym typeface="Archivo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Font typeface="Archivo"/>
              <a:buChar char="■"/>
              <a:defRPr sz="1200">
                <a:latin typeface="Archivo"/>
                <a:ea typeface="Archivo"/>
                <a:cs typeface="Archivo"/>
                <a:sym typeface="Archivo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Font typeface="Archivo"/>
              <a:buChar char="●"/>
              <a:defRPr sz="1200">
                <a:latin typeface="Archivo"/>
                <a:ea typeface="Archivo"/>
                <a:cs typeface="Archivo"/>
                <a:sym typeface="Archivo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Font typeface="Archivo"/>
              <a:buChar char="○"/>
              <a:defRPr sz="1200">
                <a:latin typeface="Archivo"/>
                <a:ea typeface="Archivo"/>
                <a:cs typeface="Archivo"/>
                <a:sym typeface="Archivo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Font typeface="Archivo"/>
              <a:buChar char="■"/>
              <a:defRPr sz="1200">
                <a:latin typeface="Archivo"/>
                <a:ea typeface="Archivo"/>
                <a:cs typeface="Archivo"/>
                <a:sym typeface="Archivo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Font typeface="Archivo"/>
              <a:buChar char="●"/>
              <a:defRPr sz="1200">
                <a:latin typeface="Archivo"/>
                <a:ea typeface="Archivo"/>
                <a:cs typeface="Archivo"/>
                <a:sym typeface="Archivo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Font typeface="Archivo"/>
              <a:buChar char="○"/>
              <a:defRPr sz="1200">
                <a:latin typeface="Archivo"/>
                <a:ea typeface="Archivo"/>
                <a:cs typeface="Archivo"/>
                <a:sym typeface="Archivo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Archivo"/>
              <a:buChar char="■"/>
              <a:defRPr sz="1200">
                <a:latin typeface="Archivo"/>
                <a:ea typeface="Archivo"/>
                <a:cs typeface="Archivo"/>
                <a:sym typeface="Archivo"/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31" name="Google Shape;31;p5"/>
          <p:cNvCxnSpPr/>
          <p:nvPr/>
        </p:nvCxnSpPr>
        <p:spPr>
          <a:xfrm>
            <a:off x="0" y="-10650"/>
            <a:ext cx="0" cy="5175600"/>
          </a:xfrm>
          <a:prstGeom prst="straightConnector1">
            <a:avLst/>
          </a:prstGeom>
          <a:noFill/>
          <a:ln cap="flat" cmpd="sng" w="228600">
            <a:solidFill>
              <a:srgbClr val="9DC5CA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Archivo SemiBold"/>
              <a:buNone/>
              <a:defRPr b="0">
                <a:latin typeface="Archivo SemiBold"/>
                <a:ea typeface="Archivo SemiBold"/>
                <a:cs typeface="Archivo SemiBold"/>
                <a:sym typeface="Archivo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35" name="Google Shape;35;p6"/>
          <p:cNvCxnSpPr/>
          <p:nvPr/>
        </p:nvCxnSpPr>
        <p:spPr>
          <a:xfrm>
            <a:off x="0" y="-10650"/>
            <a:ext cx="0" cy="5175600"/>
          </a:xfrm>
          <a:prstGeom prst="straightConnector1">
            <a:avLst/>
          </a:prstGeom>
          <a:noFill/>
          <a:ln cap="flat" cmpd="sng" w="228600">
            <a:solidFill>
              <a:srgbClr val="9DC5CA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311700" y="555600"/>
            <a:ext cx="42285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Font typeface="Archivo SemiBold"/>
              <a:buNone/>
              <a:defRPr b="0" sz="2400">
                <a:latin typeface="Archivo SemiBold"/>
                <a:ea typeface="Archivo SemiBold"/>
                <a:cs typeface="Archivo SemiBold"/>
                <a:sym typeface="Archivo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311700" y="1389600"/>
            <a:ext cx="42285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●"/>
              <a:defRPr sz="1400">
                <a:latin typeface="Archivo"/>
                <a:ea typeface="Archivo"/>
                <a:cs typeface="Archivo"/>
                <a:sym typeface="Archivo"/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○"/>
              <a:defRPr>
                <a:latin typeface="Archivo"/>
                <a:ea typeface="Archivo"/>
                <a:cs typeface="Archivo"/>
                <a:sym typeface="Archivo"/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●"/>
              <a:defRPr>
                <a:latin typeface="Archivo"/>
                <a:ea typeface="Archivo"/>
                <a:cs typeface="Archivo"/>
                <a:sym typeface="Archivo"/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○"/>
              <a:defRPr>
                <a:latin typeface="Archivo"/>
                <a:ea typeface="Archivo"/>
                <a:cs typeface="Archivo"/>
                <a:sym typeface="Archivo"/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●"/>
              <a:defRPr>
                <a:latin typeface="Archivo"/>
                <a:ea typeface="Archivo"/>
                <a:cs typeface="Archivo"/>
                <a:sym typeface="Archivo"/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○"/>
              <a:defRPr>
                <a:latin typeface="Archivo"/>
                <a:ea typeface="Archivo"/>
                <a:cs typeface="Archivo"/>
                <a:sym typeface="Archivo"/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9pPr>
          </a:lstStyle>
          <a:p/>
        </p:txBody>
      </p:sp>
      <p:sp>
        <p:nvSpPr>
          <p:cNvPr id="39" name="Google Shape;39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40" name="Google Shape;40;p7"/>
          <p:cNvCxnSpPr/>
          <p:nvPr/>
        </p:nvCxnSpPr>
        <p:spPr>
          <a:xfrm>
            <a:off x="0" y="-10650"/>
            <a:ext cx="0" cy="5175600"/>
          </a:xfrm>
          <a:prstGeom prst="straightConnector1">
            <a:avLst/>
          </a:prstGeom>
          <a:noFill/>
          <a:ln cap="flat" cmpd="sng" w="228600">
            <a:solidFill>
              <a:srgbClr val="6CB4BE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estions?">
  <p:cSld name="MAIN_POI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31170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Font typeface="Archivo SemiBold"/>
              <a:buNone/>
              <a:defRPr b="0" sz="4800">
                <a:latin typeface="Archivo SemiBold"/>
                <a:ea typeface="Archivo SemiBold"/>
                <a:cs typeface="Archivo SemiBold"/>
                <a:sym typeface="Archivo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44" name="Google Shape;44;p8"/>
          <p:cNvCxnSpPr/>
          <p:nvPr/>
        </p:nvCxnSpPr>
        <p:spPr>
          <a:xfrm>
            <a:off x="9144000" y="-16050"/>
            <a:ext cx="0" cy="5175600"/>
          </a:xfrm>
          <a:prstGeom prst="straightConnector1">
            <a:avLst/>
          </a:prstGeom>
          <a:noFill/>
          <a:ln cap="flat" cmpd="sng" w="228600">
            <a:solidFill>
              <a:srgbClr val="6CB4BE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9DC5CA">
              <a:alpha val="333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Font typeface="Archivo"/>
              <a:buNone/>
              <a:defRPr sz="4200">
                <a:latin typeface="Archivo"/>
                <a:ea typeface="Archivo"/>
                <a:cs typeface="Archivo"/>
                <a:sym typeface="Archiv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8" name="Google Shape;4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Archivo Light"/>
              <a:buNone/>
              <a:defRPr sz="2100">
                <a:latin typeface="Archivo Light"/>
                <a:ea typeface="Archivo Light"/>
                <a:cs typeface="Archivo Light"/>
                <a:sym typeface="Archivo Ligh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9" name="Google Shape;4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Font typeface="Archivo"/>
              <a:buChar char="●"/>
              <a:defRPr>
                <a:latin typeface="Archivo"/>
                <a:ea typeface="Archivo"/>
                <a:cs typeface="Archivo"/>
                <a:sym typeface="Archivo"/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○"/>
              <a:defRPr>
                <a:latin typeface="Archivo"/>
                <a:ea typeface="Archivo"/>
                <a:cs typeface="Archivo"/>
                <a:sym typeface="Archivo"/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●"/>
              <a:defRPr>
                <a:latin typeface="Archivo"/>
                <a:ea typeface="Archivo"/>
                <a:cs typeface="Archivo"/>
                <a:sym typeface="Archivo"/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○"/>
              <a:defRPr>
                <a:latin typeface="Archivo"/>
                <a:ea typeface="Archivo"/>
                <a:cs typeface="Archivo"/>
                <a:sym typeface="Archivo"/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●"/>
              <a:defRPr>
                <a:latin typeface="Archivo"/>
                <a:ea typeface="Archivo"/>
                <a:cs typeface="Archivo"/>
                <a:sym typeface="Archivo"/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○"/>
              <a:defRPr>
                <a:latin typeface="Archivo"/>
                <a:ea typeface="Archivo"/>
                <a:cs typeface="Archivo"/>
                <a:sym typeface="Archivo"/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9pPr>
          </a:lstStyle>
          <a:p/>
        </p:txBody>
      </p:sp>
      <p:sp>
        <p:nvSpPr>
          <p:cNvPr id="50" name="Google Shape;5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51" name="Google Shape;51;p9"/>
          <p:cNvCxnSpPr/>
          <p:nvPr/>
        </p:nvCxnSpPr>
        <p:spPr>
          <a:xfrm>
            <a:off x="0" y="-10650"/>
            <a:ext cx="0" cy="5175600"/>
          </a:xfrm>
          <a:prstGeom prst="straightConnector1">
            <a:avLst/>
          </a:prstGeom>
          <a:noFill/>
          <a:ln cap="flat" cmpd="sng" w="228600">
            <a:solidFill>
              <a:srgbClr val="9DC5CA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chivo Light"/>
              <a:buNone/>
              <a:defRPr>
                <a:latin typeface="Archivo Light"/>
                <a:ea typeface="Archivo Light"/>
                <a:cs typeface="Archivo Light"/>
                <a:sym typeface="Archivo Light"/>
              </a:defRPr>
            </a:lvl1pPr>
          </a:lstStyle>
          <a:p/>
        </p:txBody>
      </p:sp>
      <p:sp>
        <p:nvSpPr>
          <p:cNvPr id="54" name="Google Shape;5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55" name="Google Shape;55;p10"/>
          <p:cNvCxnSpPr/>
          <p:nvPr/>
        </p:nvCxnSpPr>
        <p:spPr>
          <a:xfrm>
            <a:off x="0" y="-10650"/>
            <a:ext cx="0" cy="5175600"/>
          </a:xfrm>
          <a:prstGeom prst="straightConnector1">
            <a:avLst/>
          </a:prstGeom>
          <a:noFill/>
          <a:ln cap="flat" cmpd="sng" w="228600">
            <a:solidFill>
              <a:srgbClr val="9DC5CA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8" name="Google Shape;58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60" name="Google Shape;60;p11"/>
          <p:cNvCxnSpPr/>
          <p:nvPr/>
        </p:nvCxnSpPr>
        <p:spPr>
          <a:xfrm>
            <a:off x="0" y="-10650"/>
            <a:ext cx="0" cy="5175600"/>
          </a:xfrm>
          <a:prstGeom prst="straightConnector1">
            <a:avLst/>
          </a:prstGeom>
          <a:noFill/>
          <a:ln cap="flat" cmpd="sng" w="228600">
            <a:solidFill>
              <a:srgbClr val="4285F4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63" name="Google Shape;63;p12"/>
          <p:cNvCxnSpPr/>
          <p:nvPr/>
        </p:nvCxnSpPr>
        <p:spPr>
          <a:xfrm>
            <a:off x="0" y="-10650"/>
            <a:ext cx="0" cy="5175600"/>
          </a:xfrm>
          <a:prstGeom prst="straightConnector1">
            <a:avLst/>
          </a:prstGeom>
          <a:noFill/>
          <a:ln cap="flat" cmpd="sng" w="2286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CUSTOM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66" name="Google Shape;66;p13"/>
          <p:cNvCxnSpPr/>
          <p:nvPr/>
        </p:nvCxnSpPr>
        <p:spPr>
          <a:xfrm rot="10800000">
            <a:off x="-38275" y="0"/>
            <a:ext cx="9214200" cy="0"/>
          </a:xfrm>
          <a:prstGeom prst="straightConnector1">
            <a:avLst/>
          </a:prstGeom>
          <a:noFill/>
          <a:ln cap="flat" cmpd="sng" w="228600">
            <a:solidFill>
              <a:srgbClr val="9DC5C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7" name="Google Shape;67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Font typeface="Archivo"/>
              <a:buChar char="●"/>
              <a:defRPr>
                <a:latin typeface="Archivo"/>
                <a:ea typeface="Archivo"/>
                <a:cs typeface="Archivo"/>
                <a:sym typeface="Archivo"/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○"/>
              <a:defRPr>
                <a:latin typeface="Archivo"/>
                <a:ea typeface="Archivo"/>
                <a:cs typeface="Archivo"/>
                <a:sym typeface="Archivo"/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●"/>
              <a:defRPr>
                <a:latin typeface="Archivo"/>
                <a:ea typeface="Archivo"/>
                <a:cs typeface="Archivo"/>
                <a:sym typeface="Archivo"/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○"/>
              <a:defRPr>
                <a:latin typeface="Archivo"/>
                <a:ea typeface="Archivo"/>
                <a:cs typeface="Archivo"/>
                <a:sym typeface="Archivo"/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●"/>
              <a:defRPr>
                <a:latin typeface="Archivo"/>
                <a:ea typeface="Archivo"/>
                <a:cs typeface="Archivo"/>
                <a:sym typeface="Archivo"/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○"/>
              <a:defRPr>
                <a:latin typeface="Archivo"/>
                <a:ea typeface="Archivo"/>
                <a:cs typeface="Archivo"/>
                <a:sym typeface="Archivo"/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9pPr>
          </a:lstStyle>
          <a:p/>
        </p:txBody>
      </p:sp>
      <p:sp>
        <p:nvSpPr>
          <p:cNvPr id="68" name="Google Shape;68;p13"/>
          <p:cNvSpPr txBox="1"/>
          <p:nvPr/>
        </p:nvSpPr>
        <p:spPr>
          <a:xfrm>
            <a:off x="325650" y="450175"/>
            <a:ext cx="8520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latin typeface="Archivo Black"/>
                <a:ea typeface="Archivo Black"/>
                <a:cs typeface="Archivo Black"/>
                <a:sym typeface="Archivo Black"/>
              </a:rPr>
              <a:t>AGENDA FOR TODAY…</a:t>
            </a:r>
            <a:endParaRPr sz="2800">
              <a:latin typeface="Archivo Black"/>
              <a:ea typeface="Archivo Black"/>
              <a:cs typeface="Archivo Black"/>
              <a:sym typeface="Archivo Black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elvetica Neue"/>
              <a:buNone/>
              <a:defRPr b="1" sz="2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Char char="●"/>
              <a:defRPr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○"/>
              <a:defRPr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■"/>
              <a:defRPr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●"/>
              <a:defRPr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○"/>
              <a:defRPr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■"/>
              <a:defRPr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●"/>
              <a:defRPr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○"/>
              <a:defRPr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■"/>
              <a:defRPr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b="1" sz="1600">
                <a:solidFill>
                  <a:schemeClr val="dk2"/>
                </a:solidFill>
              </a:defRPr>
            </a:lvl1pPr>
            <a:lvl2pPr lvl="1" algn="r">
              <a:buNone/>
              <a:defRPr b="1" sz="1600">
                <a:solidFill>
                  <a:schemeClr val="dk2"/>
                </a:solidFill>
              </a:defRPr>
            </a:lvl2pPr>
            <a:lvl3pPr lvl="2" algn="r">
              <a:buNone/>
              <a:defRPr b="1" sz="1600">
                <a:solidFill>
                  <a:schemeClr val="dk2"/>
                </a:solidFill>
              </a:defRPr>
            </a:lvl3pPr>
            <a:lvl4pPr lvl="3" algn="r">
              <a:buNone/>
              <a:defRPr b="1" sz="1600">
                <a:solidFill>
                  <a:schemeClr val="dk2"/>
                </a:solidFill>
              </a:defRPr>
            </a:lvl4pPr>
            <a:lvl5pPr lvl="4" algn="r">
              <a:buNone/>
              <a:defRPr b="1" sz="1600">
                <a:solidFill>
                  <a:schemeClr val="dk2"/>
                </a:solidFill>
              </a:defRPr>
            </a:lvl5pPr>
            <a:lvl6pPr lvl="5" algn="r">
              <a:buNone/>
              <a:defRPr b="1" sz="1600">
                <a:solidFill>
                  <a:schemeClr val="dk2"/>
                </a:solidFill>
              </a:defRPr>
            </a:lvl6pPr>
            <a:lvl7pPr lvl="6" algn="r">
              <a:buNone/>
              <a:defRPr b="1" sz="1600">
                <a:solidFill>
                  <a:schemeClr val="dk2"/>
                </a:solidFill>
              </a:defRPr>
            </a:lvl7pPr>
            <a:lvl8pPr lvl="7" algn="r">
              <a:buNone/>
              <a:defRPr b="1" sz="1600">
                <a:solidFill>
                  <a:schemeClr val="dk2"/>
                </a:solidFill>
              </a:defRPr>
            </a:lvl8pPr>
            <a:lvl9pPr lvl="8" algn="r">
              <a:buNone/>
              <a:defRPr b="1" sz="16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www.nngroup.com/articles/ten-usability-heuristics/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png"/><Relationship Id="rId4" Type="http://schemas.openxmlformats.org/officeDocument/2006/relationships/image" Target="../media/image1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image" Target="../media/image16.png"/><Relationship Id="rId5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png"/><Relationship Id="rId4" Type="http://schemas.openxmlformats.org/officeDocument/2006/relationships/image" Target="../media/image7.png"/><Relationship Id="rId5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9.png"/><Relationship Id="rId4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7.png"/><Relationship Id="rId4" Type="http://schemas.openxmlformats.org/officeDocument/2006/relationships/image" Target="../media/image1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1.gif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.gif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hyperlink" Target="https://docs.google.com/presentation/d/1_ErN1U3x09YwjoVWwTC5Xs01FoLaE68voBKwaKaSK8s/edit?usp=sharing" TargetMode="External"/></Relationships>
</file>

<file path=ppt/slides/_rels/slide22.xml.rels><?xml version="1.0" encoding="UTF-8" standalone="yes"?><Relationships xmlns="http://schemas.openxmlformats.org/package/2006/relationships"><Relationship Id="rId11" Type="http://schemas.openxmlformats.org/officeDocument/2006/relationships/hyperlink" Target="https://imdb.com" TargetMode="External"/><Relationship Id="rId10" Type="http://schemas.openxmlformats.org/officeDocument/2006/relationships/hyperlink" Target="https://imdb.com" TargetMode="External"/><Relationship Id="rId12" Type="http://schemas.openxmlformats.org/officeDocument/2006/relationships/hyperlink" Target="http://stackoverflow.com" TargetMode="Externa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hyperlink" Target="https://cooking.nytimes.com/" TargetMode="External"/><Relationship Id="rId4" Type="http://schemas.openxmlformats.org/officeDocument/2006/relationships/hyperlink" Target="https://bcourses.berkeley.edu/" TargetMode="External"/><Relationship Id="rId9" Type="http://schemas.openxmlformats.org/officeDocument/2006/relationships/hyperlink" Target="http://craigslist.org" TargetMode="External"/><Relationship Id="rId5" Type="http://schemas.openxmlformats.org/officeDocument/2006/relationships/hyperlink" Target="https://piazza.com/" TargetMode="External"/><Relationship Id="rId6" Type="http://schemas.openxmlformats.org/officeDocument/2006/relationships/hyperlink" Target="https://studentaid.gov/" TargetMode="External"/><Relationship Id="rId7" Type="http://schemas.openxmlformats.org/officeDocument/2006/relationships/hyperlink" Target="https://jacobsinstitute.berkeley.edu/" TargetMode="External"/><Relationship Id="rId8" Type="http://schemas.openxmlformats.org/officeDocument/2006/relationships/hyperlink" Target="https://docs.google.com/presentation/u/0/" TargetMode="Externa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hyperlink" Target="https://www.nngroup.com/articles/how-to-rate-the-severity-of-usability-problems/" TargetMode="Externa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s://www.nngroup.com/articles/how-to-rate-the-severity-of-usability-problems/" TargetMode="Externa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4"/>
          <p:cNvSpPr txBox="1"/>
          <p:nvPr>
            <p:ph type="ctrTitle"/>
          </p:nvPr>
        </p:nvSpPr>
        <p:spPr>
          <a:xfrm>
            <a:off x="311700" y="1333325"/>
            <a:ext cx="8439600" cy="232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/>
              <a:t>HTML/CSS/JS + Paper.js </a:t>
            </a:r>
            <a:r>
              <a:rPr lang="en" sz="4300"/>
              <a:t>LIVE</a:t>
            </a:r>
            <a:br>
              <a:rPr lang="en" sz="4300"/>
            </a:br>
            <a:r>
              <a:rPr lang="en" sz="4300"/>
              <a:t>Heuristic Evaluation </a:t>
            </a:r>
            <a:endParaRPr sz="4300"/>
          </a:p>
        </p:txBody>
      </p:sp>
      <p:sp>
        <p:nvSpPr>
          <p:cNvPr id="74" name="Google Shape;74;p14"/>
          <p:cNvSpPr txBox="1"/>
          <p:nvPr>
            <p:ph idx="1" type="subTitle"/>
          </p:nvPr>
        </p:nvSpPr>
        <p:spPr>
          <a:xfrm>
            <a:off x="311700" y="4264225"/>
            <a:ext cx="8439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CS 160 · User Interface Design and Development</a:t>
            </a:r>
            <a:r>
              <a:rPr lang="en"/>
              <a:t> · Summer 2022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Shm Garanganao Almeda &amp; Diyah Mettupalli</a:t>
            </a:r>
            <a:endParaRPr/>
          </a:p>
        </p:txBody>
      </p:sp>
      <p:sp>
        <p:nvSpPr>
          <p:cNvPr id="75" name="Google Shape;75;p14"/>
          <p:cNvSpPr txBox="1"/>
          <p:nvPr>
            <p:ph idx="2" type="subTitle"/>
          </p:nvPr>
        </p:nvSpPr>
        <p:spPr>
          <a:xfrm>
            <a:off x="311700" y="445025"/>
            <a:ext cx="8439600" cy="61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LECTURE 6.5</a:t>
            </a:r>
            <a:endParaRPr/>
          </a:p>
        </p:txBody>
      </p:sp>
      <p:sp>
        <p:nvSpPr>
          <p:cNvPr id="76" name="Google Shape;76;p14"/>
          <p:cNvSpPr txBox="1"/>
          <p:nvPr>
            <p:ph idx="3" type="subTitle"/>
          </p:nvPr>
        </p:nvSpPr>
        <p:spPr>
          <a:xfrm>
            <a:off x="311700" y="939725"/>
            <a:ext cx="8439600" cy="43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Tuesday, July 5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2" name="Google Shape;82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Live coding with HTML, CSS, JavaScript, Bootstrap, Paper.js, and Shm!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10 Heuristics of Usability Design + Heuristic Evaluation Overview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Heuristic Evaluation Activity + Sharing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6"/>
          <p:cNvSpPr txBox="1"/>
          <p:nvPr>
            <p:ph type="title"/>
          </p:nvPr>
        </p:nvSpPr>
        <p:spPr>
          <a:xfrm>
            <a:off x="311700" y="325650"/>
            <a:ext cx="7121700" cy="4229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10 HEURISTICS OF USABILITY DESIGN</a:t>
            </a:r>
            <a:endParaRPr/>
          </a:p>
        </p:txBody>
      </p:sp>
      <p:sp>
        <p:nvSpPr>
          <p:cNvPr id="88" name="Google Shape;88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Ten Heuristics of Usability Design</a:t>
            </a:r>
            <a:endParaRPr/>
          </a:p>
        </p:txBody>
      </p:sp>
      <p:sp>
        <p:nvSpPr>
          <p:cNvPr id="94" name="Google Shape;94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AutoNum type="arabicPeriod"/>
            </a:pPr>
            <a:r>
              <a:rPr lang="en" sz="14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Visibility of system status</a:t>
            </a:r>
            <a:endParaRPr sz="14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AutoNum type="arabicPeriod"/>
            </a:pPr>
            <a:r>
              <a:rPr lang="en" sz="14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Match between system and the real world</a:t>
            </a:r>
            <a:endParaRPr sz="14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AutoNum type="arabicPeriod"/>
            </a:pPr>
            <a:r>
              <a:rPr lang="en" sz="14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User control and freedom</a:t>
            </a:r>
            <a:endParaRPr sz="14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AutoNum type="arabicPeriod"/>
            </a:pPr>
            <a:r>
              <a:rPr lang="en" sz="14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Consistency and standards</a:t>
            </a:r>
            <a:endParaRPr sz="14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AutoNum type="arabicPeriod"/>
            </a:pPr>
            <a:r>
              <a:rPr lang="en" sz="14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Error prevention</a:t>
            </a:r>
            <a:endParaRPr sz="14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AutoNum type="arabicPeriod"/>
            </a:pPr>
            <a:r>
              <a:rPr lang="en" sz="14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Recognition rather than recall</a:t>
            </a:r>
            <a:endParaRPr sz="14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AutoNum type="arabicPeriod"/>
            </a:pPr>
            <a:r>
              <a:rPr lang="en" sz="14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Flexibility and efficiency of use</a:t>
            </a:r>
            <a:endParaRPr sz="14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AutoNum type="arabicPeriod"/>
            </a:pPr>
            <a:r>
              <a:rPr lang="en" sz="14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Aesthetics and minimalist design</a:t>
            </a:r>
            <a:endParaRPr sz="14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AutoNum type="arabicPeriod"/>
            </a:pPr>
            <a:r>
              <a:rPr lang="en" sz="14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Help users recognize, diagnose, and recover from errors</a:t>
            </a:r>
            <a:endParaRPr sz="14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AutoNum type="arabicPeriod"/>
            </a:pPr>
            <a:r>
              <a:rPr lang="en" sz="14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Help and documentation</a:t>
            </a:r>
            <a:endParaRPr sz="14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6" name="Google Shape;96;p17"/>
          <p:cNvSpPr txBox="1"/>
          <p:nvPr/>
        </p:nvSpPr>
        <p:spPr>
          <a:xfrm>
            <a:off x="311700" y="4568875"/>
            <a:ext cx="585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10 Usability Heuristics for User Interface Design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10 Usability Heuristics</a:t>
            </a:r>
            <a:endParaRPr/>
          </a:p>
        </p:txBody>
      </p:sp>
      <p:sp>
        <p:nvSpPr>
          <p:cNvPr id="102" name="Google Shape;102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AutoNum type="arabicPeriod"/>
            </a:pPr>
            <a:r>
              <a:rPr lang="en"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Visibility of system status</a:t>
            </a:r>
            <a:endParaRPr sz="2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AutoNum type="arabicPeriod"/>
            </a:pPr>
            <a:r>
              <a:rPr lang="en"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Match between system and the real world</a:t>
            </a:r>
            <a:endParaRPr sz="2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AutoNum type="arabicPeriod"/>
            </a:pPr>
            <a:r>
              <a:rPr lang="en"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User control and freedom</a:t>
            </a:r>
            <a:endParaRPr sz="2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AutoNum type="arabicPeriod"/>
            </a:pPr>
            <a:r>
              <a:rPr lang="en"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Consistency and standards</a:t>
            </a:r>
            <a:endParaRPr sz="2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AutoNum type="arabicPeriod"/>
            </a:pPr>
            <a:r>
              <a:rPr lang="en"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Error prevention</a:t>
            </a:r>
            <a:endParaRPr sz="2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AutoNum type="arabicPeriod"/>
            </a:pPr>
            <a:r>
              <a:rPr lang="en"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Recognition rather than recall</a:t>
            </a:r>
            <a:endParaRPr sz="2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AutoNum type="arabicPeriod"/>
            </a:pPr>
            <a:r>
              <a:rPr lang="en"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Flexibility and efficiency of use</a:t>
            </a:r>
            <a:endParaRPr sz="2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AutoNum type="arabicPeriod"/>
            </a:pPr>
            <a:r>
              <a:rPr lang="en"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Aesthetics and minimalist design</a:t>
            </a:r>
            <a:endParaRPr sz="2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AutoNum type="arabicPeriod"/>
            </a:pPr>
            <a:r>
              <a:rPr lang="en"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Help users recognize, diagnose, and recover from errors</a:t>
            </a:r>
            <a:endParaRPr sz="2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AutoNum type="arabicPeriod"/>
            </a:pPr>
            <a:r>
              <a:rPr lang="en"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Help and documentation</a:t>
            </a:r>
            <a:endParaRPr sz="2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/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103" name="Google Shape;103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1. Visibility of System Status</a:t>
            </a:r>
            <a:endParaRPr/>
          </a:p>
        </p:txBody>
      </p:sp>
      <p:sp>
        <p:nvSpPr>
          <p:cNvPr id="109" name="Google Shape;109;p19"/>
          <p:cNvSpPr txBox="1"/>
          <p:nvPr>
            <p:ph idx="1" type="body"/>
          </p:nvPr>
        </p:nvSpPr>
        <p:spPr>
          <a:xfrm>
            <a:off x="311700" y="1152475"/>
            <a:ext cx="8520600" cy="67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We want to know what a computer is doing!</a:t>
            </a:r>
            <a:endParaRPr/>
          </a:p>
        </p:txBody>
      </p:sp>
      <p:sp>
        <p:nvSpPr>
          <p:cNvPr id="110" name="Google Shape;110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11" name="Google Shape;11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975" y="1958925"/>
            <a:ext cx="3634625" cy="2312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00000" y="2052775"/>
            <a:ext cx="4791599" cy="2211507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9"/>
          <p:cNvSpPr txBox="1"/>
          <p:nvPr/>
        </p:nvSpPr>
        <p:spPr>
          <a:xfrm>
            <a:off x="311700" y="4329700"/>
            <a:ext cx="3421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Helvetica Neue"/>
                <a:ea typeface="Helvetica Neue"/>
                <a:cs typeface="Helvetica Neue"/>
                <a:sym typeface="Helvetica Neue"/>
              </a:rPr>
              <a:t>Shows progress, time estimates, etc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19"/>
          <p:cNvSpPr txBox="1"/>
          <p:nvPr/>
        </p:nvSpPr>
        <p:spPr>
          <a:xfrm>
            <a:off x="4123800" y="4329700"/>
            <a:ext cx="4523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Helvetica Neue"/>
                <a:ea typeface="Helvetica Neue"/>
                <a:cs typeface="Helvetica Neue"/>
                <a:sym typeface="Helvetica Neue"/>
              </a:rPr>
              <a:t>Describes status, but vague, and how long is that loading spinner going to go for? 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2. Match between system and the real world</a:t>
            </a:r>
            <a:endParaRPr/>
          </a:p>
        </p:txBody>
      </p:sp>
      <p:sp>
        <p:nvSpPr>
          <p:cNvPr id="120" name="Google Shape;120;p20"/>
          <p:cNvSpPr txBox="1"/>
          <p:nvPr>
            <p:ph idx="1" type="body"/>
          </p:nvPr>
        </p:nvSpPr>
        <p:spPr>
          <a:xfrm>
            <a:off x="311700" y="1152475"/>
            <a:ext cx="7563600" cy="124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The interface should behave reasonably – if the user is unfamiliar with it, it should behave like similar things that the user has seen before.</a:t>
            </a:r>
            <a:endParaRPr/>
          </a:p>
        </p:txBody>
      </p:sp>
      <p:sp>
        <p:nvSpPr>
          <p:cNvPr id="121" name="Google Shape;121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22" name="Google Shape;12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2464" y="2523786"/>
            <a:ext cx="2514600" cy="140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20"/>
          <p:cNvSpPr txBox="1"/>
          <p:nvPr/>
        </p:nvSpPr>
        <p:spPr>
          <a:xfrm>
            <a:off x="427439" y="3969436"/>
            <a:ext cx="2514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Helvetica Neue"/>
                <a:ea typeface="Helvetica Neue"/>
                <a:cs typeface="Helvetica Neue"/>
                <a:sym typeface="Helvetica Neue"/>
              </a:rPr>
              <a:t>Icons on our laptops indicate the same purpose that their real world counterparts have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4" name="Google Shape;124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467267">
            <a:off x="5692619" y="3237394"/>
            <a:ext cx="2371384" cy="1184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73627" y="2861075"/>
            <a:ext cx="430049" cy="530074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20"/>
          <p:cNvSpPr txBox="1"/>
          <p:nvPr/>
        </p:nvSpPr>
        <p:spPr>
          <a:xfrm>
            <a:off x="3965726" y="4028625"/>
            <a:ext cx="26982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Helvetica Neue"/>
                <a:ea typeface="Helvetica Neue"/>
                <a:cs typeface="Helvetica Neue"/>
                <a:sym typeface="Helvetica Neue"/>
              </a:rPr>
              <a:t>When you move your mouse to the right, the cursor on-screen also moves to the right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3. User control and freedom</a:t>
            </a:r>
            <a:endParaRPr/>
          </a:p>
        </p:txBody>
      </p:sp>
      <p:sp>
        <p:nvSpPr>
          <p:cNvPr id="132" name="Google Shape;132;p21"/>
          <p:cNvSpPr txBox="1"/>
          <p:nvPr>
            <p:ph idx="1" type="body"/>
          </p:nvPr>
        </p:nvSpPr>
        <p:spPr>
          <a:xfrm>
            <a:off x="311700" y="1152475"/>
            <a:ext cx="8520600" cy="328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Don’t lock the user into something, let them come and go as they please.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Example: Long forms where you can save your progress and return to it later </a:t>
            </a:r>
            <a:r>
              <a:rPr lang="en" sz="1200"/>
              <a:t>(couldn’t find a screenshot because I’m not in this situation right now…)</a:t>
            </a:r>
            <a:endParaRPr sz="1200"/>
          </a:p>
        </p:txBody>
      </p:sp>
      <p:sp>
        <p:nvSpPr>
          <p:cNvPr id="133" name="Google Shape;133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4. Consistency and standards</a:t>
            </a:r>
            <a:endParaRPr/>
          </a:p>
        </p:txBody>
      </p:sp>
      <p:sp>
        <p:nvSpPr>
          <p:cNvPr id="139" name="Google Shape;139;p22"/>
          <p:cNvSpPr txBox="1"/>
          <p:nvPr>
            <p:ph idx="1" type="body"/>
          </p:nvPr>
        </p:nvSpPr>
        <p:spPr>
          <a:xfrm>
            <a:off x="311700" y="11524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Use widely-understood, recognizable designs.</a:t>
            </a:r>
            <a:endParaRPr/>
          </a:p>
        </p:txBody>
      </p:sp>
      <p:sp>
        <p:nvSpPr>
          <p:cNvPr id="140" name="Google Shape;140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41" name="Google Shape;141;p22"/>
          <p:cNvPicPr preferRelativeResize="0"/>
          <p:nvPr/>
        </p:nvPicPr>
        <p:blipFill rotWithShape="1">
          <a:blip r:embed="rId3">
            <a:alphaModFix/>
          </a:blip>
          <a:srcRect b="84779" l="0" r="1400" t="0"/>
          <a:stretch/>
        </p:blipFill>
        <p:spPr>
          <a:xfrm>
            <a:off x="571575" y="2494375"/>
            <a:ext cx="5432948" cy="473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1575" y="3153743"/>
            <a:ext cx="6257922" cy="47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1575" y="3823175"/>
            <a:ext cx="6470339" cy="4739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2"/>
          <p:cNvSpPr txBox="1"/>
          <p:nvPr/>
        </p:nvSpPr>
        <p:spPr>
          <a:xfrm>
            <a:off x="464100" y="4329700"/>
            <a:ext cx="5540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Helvetica Neue"/>
                <a:ea typeface="Helvetica Neue"/>
                <a:cs typeface="Helvetica Neue"/>
                <a:sym typeface="Helvetica Neue"/>
              </a:rPr>
              <a:t>Nowadays, web browsers all have a uniform tab design.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5. Error Prevention</a:t>
            </a:r>
            <a:endParaRPr/>
          </a:p>
        </p:txBody>
      </p:sp>
      <p:sp>
        <p:nvSpPr>
          <p:cNvPr id="150" name="Google Shape;150;p23"/>
          <p:cNvSpPr txBox="1"/>
          <p:nvPr>
            <p:ph idx="1" type="body"/>
          </p:nvPr>
        </p:nvSpPr>
        <p:spPr>
          <a:xfrm>
            <a:off x="311700" y="1152475"/>
            <a:ext cx="8520600" cy="129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Help users avoid mistakes! </a:t>
            </a:r>
            <a:endParaRPr/>
          </a:p>
        </p:txBody>
      </p:sp>
      <p:sp>
        <p:nvSpPr>
          <p:cNvPr id="151" name="Google Shape;151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52" name="Google Shape;15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750" y="2613872"/>
            <a:ext cx="3638550" cy="70485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3"/>
          <p:cNvSpPr txBox="1"/>
          <p:nvPr/>
        </p:nvSpPr>
        <p:spPr>
          <a:xfrm>
            <a:off x="508750" y="3484997"/>
            <a:ext cx="3489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Helvetica Neue"/>
                <a:ea typeface="Helvetica Neue"/>
                <a:cs typeface="Helvetica Neue"/>
                <a:sym typeface="Helvetica Neue"/>
              </a:rPr>
              <a:t>Gmail allows you to Undo an email send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4" name="Google Shape;154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33150" y="2852772"/>
            <a:ext cx="809625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3"/>
          <p:cNvSpPr txBox="1"/>
          <p:nvPr/>
        </p:nvSpPr>
        <p:spPr>
          <a:xfrm>
            <a:off x="4982550" y="3484997"/>
            <a:ext cx="34899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Helvetica Neue"/>
                <a:ea typeface="Helvetica Neue"/>
                <a:cs typeface="Helvetica Neue"/>
                <a:sym typeface="Helvetica Neue"/>
              </a:rPr>
              <a:t>Google Docs autosaves to prevent you from losing your work!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6. Recognition rather than recall</a:t>
            </a:r>
            <a:endParaRPr/>
          </a:p>
        </p:txBody>
      </p:sp>
      <p:sp>
        <p:nvSpPr>
          <p:cNvPr id="161" name="Google Shape;161;p24"/>
          <p:cNvSpPr txBox="1"/>
          <p:nvPr>
            <p:ph idx="1" type="body"/>
          </p:nvPr>
        </p:nvSpPr>
        <p:spPr>
          <a:xfrm>
            <a:off x="311700" y="1152475"/>
            <a:ext cx="8520600" cy="64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Help the user by providing relevant information, so they don’t have to think as much</a:t>
            </a:r>
            <a:endParaRPr/>
          </a:p>
        </p:txBody>
      </p:sp>
      <p:sp>
        <p:nvSpPr>
          <p:cNvPr id="162" name="Google Shape;162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63" name="Google Shape;163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8300" y="2459575"/>
            <a:ext cx="3351924" cy="1637624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4"/>
          <p:cNvSpPr txBox="1"/>
          <p:nvPr/>
        </p:nvSpPr>
        <p:spPr>
          <a:xfrm>
            <a:off x="464100" y="4101100"/>
            <a:ext cx="4305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Helvetica Neue"/>
                <a:ea typeface="Helvetica Neue"/>
                <a:cs typeface="Helvetica Neue"/>
                <a:sym typeface="Helvetica Neue"/>
              </a:rPr>
              <a:t>“Recently Viewed”-type sections help recall what you browsed the last time you were on this app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5" name="Google Shape;165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18950" y="2408996"/>
            <a:ext cx="3126824" cy="1570524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24"/>
          <p:cNvSpPr txBox="1"/>
          <p:nvPr/>
        </p:nvSpPr>
        <p:spPr>
          <a:xfrm>
            <a:off x="4942750" y="4101100"/>
            <a:ext cx="3636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Helvetica Neue"/>
                <a:ea typeface="Helvetica Neue"/>
                <a:cs typeface="Helvetica Neue"/>
                <a:sym typeface="Helvetica Neue"/>
              </a:rPr>
              <a:t>Sometimes just a search bar where you can type </a:t>
            </a:r>
            <a:r>
              <a:rPr i="1" lang="en">
                <a:latin typeface="Helvetica Neue"/>
                <a:ea typeface="Helvetica Neue"/>
                <a:cs typeface="Helvetica Neue"/>
                <a:sym typeface="Helvetica Neue"/>
              </a:rPr>
              <a:t>literally anything</a:t>
            </a:r>
            <a:r>
              <a:rPr lang="en">
                <a:latin typeface="Helvetica Neue"/>
                <a:ea typeface="Helvetica Neue"/>
                <a:cs typeface="Helvetica Neue"/>
                <a:sym typeface="Helvetica Neue"/>
              </a:rPr>
              <a:t> can be pretty daunting! 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7. Flexibility and efficiency of use</a:t>
            </a:r>
            <a:endParaRPr/>
          </a:p>
        </p:txBody>
      </p:sp>
      <p:sp>
        <p:nvSpPr>
          <p:cNvPr id="172" name="Google Shape;172;p25"/>
          <p:cNvSpPr txBox="1"/>
          <p:nvPr>
            <p:ph idx="1" type="body"/>
          </p:nvPr>
        </p:nvSpPr>
        <p:spPr>
          <a:xfrm>
            <a:off x="311700" y="1152475"/>
            <a:ext cx="8520600" cy="89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Provide different options or ways of using the interface, since not all users will use it in the same way.</a:t>
            </a:r>
            <a:endParaRPr/>
          </a:p>
        </p:txBody>
      </p:sp>
      <p:sp>
        <p:nvSpPr>
          <p:cNvPr id="173" name="Google Shape;173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74" name="Google Shape;17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7975" y="2628525"/>
            <a:ext cx="3911601" cy="1965125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25"/>
          <p:cNvSpPr txBox="1"/>
          <p:nvPr/>
        </p:nvSpPr>
        <p:spPr>
          <a:xfrm>
            <a:off x="4507300" y="3978050"/>
            <a:ext cx="3105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Helvetica Neue"/>
                <a:ea typeface="Helvetica Neue"/>
                <a:cs typeface="Helvetica Neue"/>
                <a:sym typeface="Helvetica Neue"/>
              </a:rPr>
              <a:t>Keyboard shortcuts can help users be more efficient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8. Aesthetics and minimalist design</a:t>
            </a:r>
            <a:endParaRPr/>
          </a:p>
        </p:txBody>
      </p:sp>
      <p:sp>
        <p:nvSpPr>
          <p:cNvPr id="181" name="Google Shape;181;p26"/>
          <p:cNvSpPr txBox="1"/>
          <p:nvPr>
            <p:ph idx="1" type="body"/>
          </p:nvPr>
        </p:nvSpPr>
        <p:spPr>
          <a:xfrm>
            <a:off x="311700" y="1152475"/>
            <a:ext cx="8160600" cy="79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Put only as much information/controls as the user needs at the </a:t>
            </a:r>
            <a:r>
              <a:rPr lang="en"/>
              <a:t>time, depending on the purpose of your interface.</a:t>
            </a:r>
            <a:endParaRPr/>
          </a:p>
        </p:txBody>
      </p:sp>
      <p:sp>
        <p:nvSpPr>
          <p:cNvPr id="182" name="Google Shape;182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83" name="Google Shape;183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2078925"/>
            <a:ext cx="3721531" cy="2894524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6"/>
          <p:cNvSpPr txBox="1"/>
          <p:nvPr/>
        </p:nvSpPr>
        <p:spPr>
          <a:xfrm>
            <a:off x="4072825" y="3616525"/>
            <a:ext cx="31056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Helvetica Neue"/>
                <a:ea typeface="Helvetica Neue"/>
                <a:cs typeface="Helvetica Neue"/>
                <a:sym typeface="Helvetica Neue"/>
              </a:rPr>
              <a:t>Dropbox Paper isn’t as powerful as Microsoft Word or Google Docs, but its minimal interface encourages the user to focus on writing.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7"/>
          <p:cNvSpPr txBox="1"/>
          <p:nvPr>
            <p:ph type="title"/>
          </p:nvPr>
        </p:nvSpPr>
        <p:spPr>
          <a:xfrm>
            <a:off x="311700" y="445025"/>
            <a:ext cx="5628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-388620" lvl="0" marL="457200" rtl="0" algn="l">
              <a:spcBef>
                <a:spcPts val="0"/>
              </a:spcBef>
              <a:spcAft>
                <a:spcPts val="0"/>
              </a:spcAft>
              <a:buSzPct val="100000"/>
              <a:buAutoNum type="arabicPeriod" startAt="9"/>
            </a:pPr>
            <a:r>
              <a:rPr lang="en"/>
              <a:t>Help users recognize, diagnose, and recover from errors</a:t>
            </a:r>
            <a:endParaRPr/>
          </a:p>
        </p:txBody>
      </p:sp>
      <p:sp>
        <p:nvSpPr>
          <p:cNvPr id="190" name="Google Shape;190;p27"/>
          <p:cNvSpPr txBox="1"/>
          <p:nvPr>
            <p:ph idx="1" type="body"/>
          </p:nvPr>
        </p:nvSpPr>
        <p:spPr>
          <a:xfrm>
            <a:off x="311700" y="1586100"/>
            <a:ext cx="8389200" cy="116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where the error </a:t>
            </a:r>
            <a:r>
              <a:rPr lang="en"/>
              <a:t>occurs, what is wrong, and how to address the issue.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92" name="Google Shape;192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76275" y="2680825"/>
            <a:ext cx="3591374" cy="1285325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27"/>
          <p:cNvSpPr txBox="1"/>
          <p:nvPr/>
        </p:nvSpPr>
        <p:spPr>
          <a:xfrm>
            <a:off x="2877825" y="4003325"/>
            <a:ext cx="34899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Helvetica Neue"/>
                <a:ea typeface="Helvetica Neue"/>
                <a:cs typeface="Helvetica Neue"/>
                <a:sym typeface="Helvetica Neue"/>
              </a:rPr>
              <a:t>Provide specific error messages near where the error occurs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10. Help and documentation</a:t>
            </a:r>
            <a:endParaRPr/>
          </a:p>
        </p:txBody>
      </p:sp>
      <p:sp>
        <p:nvSpPr>
          <p:cNvPr id="199" name="Google Shape;199;p28"/>
          <p:cNvSpPr txBox="1"/>
          <p:nvPr>
            <p:ph idx="1" type="body"/>
          </p:nvPr>
        </p:nvSpPr>
        <p:spPr>
          <a:xfrm>
            <a:off x="311700" y="1152475"/>
            <a:ext cx="8520600" cy="103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If the user still cannot figure out how to use the interface, they should at least be able to get help easily.</a:t>
            </a:r>
            <a:endParaRPr/>
          </a:p>
        </p:txBody>
      </p:sp>
      <p:sp>
        <p:nvSpPr>
          <p:cNvPr id="200" name="Google Shape;200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01" name="Google Shape;20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0325" y="2406950"/>
            <a:ext cx="8022129" cy="103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72350" y="4139450"/>
            <a:ext cx="7400095" cy="917367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28"/>
          <p:cNvSpPr txBox="1"/>
          <p:nvPr/>
        </p:nvSpPr>
        <p:spPr>
          <a:xfrm>
            <a:off x="3240350" y="3482450"/>
            <a:ext cx="3738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Helvetica Neue"/>
                <a:ea typeface="Helvetica Neue"/>
                <a:cs typeface="Helvetica Neue"/>
                <a:sym typeface="Helvetica Neue"/>
              </a:rPr>
              <a:t>Question mark icons located at the top of Gmail and Slack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" name="Google Shape;204;p28"/>
          <p:cNvSpPr/>
          <p:nvPr/>
        </p:nvSpPr>
        <p:spPr>
          <a:xfrm>
            <a:off x="6174450" y="2429138"/>
            <a:ext cx="419100" cy="375900"/>
          </a:xfrm>
          <a:prstGeom prst="rect">
            <a:avLst/>
          </a:prstGeom>
          <a:noFill/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28"/>
          <p:cNvSpPr/>
          <p:nvPr/>
        </p:nvSpPr>
        <p:spPr>
          <a:xfrm>
            <a:off x="5721362" y="4096554"/>
            <a:ext cx="419100" cy="375900"/>
          </a:xfrm>
          <a:prstGeom prst="rect">
            <a:avLst/>
          </a:prstGeom>
          <a:noFill/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Heuristic Evaluation</a:t>
            </a:r>
            <a:endParaRPr/>
          </a:p>
        </p:txBody>
      </p:sp>
      <p:sp>
        <p:nvSpPr>
          <p:cNvPr id="211" name="Google Shape;211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Heuristic evaluation involves having </a:t>
            </a:r>
            <a:r>
              <a:rPr lang="en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a small set of evaluators</a:t>
            </a:r>
            <a:r>
              <a:rPr lang="en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examine the interface and </a:t>
            </a:r>
            <a:r>
              <a:rPr lang="en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judge its compliance</a:t>
            </a:r>
            <a:r>
              <a:rPr lang="en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with recognized usability principles (the “heuristics”).</a:t>
            </a:r>
            <a:endParaRPr/>
          </a:p>
        </p:txBody>
      </p:sp>
      <p:sp>
        <p:nvSpPr>
          <p:cNvPr id="212" name="Google Shape;212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Heuristic Evaluation</a:t>
            </a:r>
            <a:endParaRPr/>
          </a:p>
        </p:txBody>
      </p:sp>
      <p:sp>
        <p:nvSpPr>
          <p:cNvPr id="218" name="Google Shape;218;p3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Heuristic evaluation involves having </a:t>
            </a:r>
            <a:r>
              <a:rPr lang="en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a small set of evaluators</a:t>
            </a:r>
            <a:r>
              <a:rPr lang="en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examine the interface and </a:t>
            </a:r>
            <a:r>
              <a:rPr lang="en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judge its compliance</a:t>
            </a:r>
            <a:r>
              <a:rPr lang="en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with recognized usability principles (the “heuristics”).</a:t>
            </a:r>
            <a:endParaRPr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It is difficult for a single individual to do a heuristic evaluation</a:t>
            </a:r>
            <a:endParaRPr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One person can’t find </a:t>
            </a:r>
            <a:r>
              <a:rPr lang="en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all of the usability problems</a:t>
            </a:r>
            <a:r>
              <a:rPr lang="en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with an interface</a:t>
            </a:r>
            <a:endParaRPr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Research shows that different people find different usability problems</a:t>
            </a:r>
            <a:endParaRPr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Heuristic Evaluation Study (1992)</a:t>
            </a:r>
            <a:endParaRPr/>
          </a:p>
        </p:txBody>
      </p:sp>
      <p:sp>
        <p:nvSpPr>
          <p:cNvPr id="225" name="Google Shape;225;p31"/>
          <p:cNvSpPr txBox="1"/>
          <p:nvPr>
            <p:ph idx="1" type="body"/>
          </p:nvPr>
        </p:nvSpPr>
        <p:spPr>
          <a:xfrm>
            <a:off x="311700" y="1152475"/>
            <a:ext cx="4260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</a:pPr>
            <a:r>
              <a:rPr lang="en" sz="1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19 evaluators were used to find 16 usability problems</a:t>
            </a:r>
            <a:endParaRPr sz="14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</a:pPr>
            <a:r>
              <a:rPr lang="en" sz="1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Each </a:t>
            </a:r>
            <a:r>
              <a:rPr lang="en" sz="14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black square</a:t>
            </a:r>
            <a:r>
              <a:rPr lang="en" sz="1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represents one usability problem found by an evaluator</a:t>
            </a:r>
            <a:endParaRPr sz="14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</a:pPr>
            <a:r>
              <a:rPr lang="en" sz="1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While there is </a:t>
            </a:r>
            <a:r>
              <a:rPr lang="en" sz="14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overlap</a:t>
            </a:r>
            <a:r>
              <a:rPr lang="en" sz="1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between evaluators, there are also problems that were found by only a few evaluators</a:t>
            </a:r>
            <a:endParaRPr sz="14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</a:pPr>
            <a:r>
              <a:rPr lang="en" sz="1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The best evaluator for a system isn’t always consistent across projects</a:t>
            </a:r>
            <a:endParaRPr sz="14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27" name="Google Shape;227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77275" y="1485900"/>
            <a:ext cx="2962275" cy="217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Heuristic Evaluation Study (1992)</a:t>
            </a:r>
            <a:endParaRPr/>
          </a:p>
        </p:txBody>
      </p:sp>
      <p:sp>
        <p:nvSpPr>
          <p:cNvPr id="233" name="Google Shape;233;p32"/>
          <p:cNvSpPr txBox="1"/>
          <p:nvPr>
            <p:ph idx="1" type="body"/>
          </p:nvPr>
        </p:nvSpPr>
        <p:spPr>
          <a:xfrm>
            <a:off x="311700" y="1152475"/>
            <a:ext cx="4260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</a:pPr>
            <a:r>
              <a:rPr lang="en" sz="1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19 evaluators were used to find 16 usability problems</a:t>
            </a:r>
            <a:endParaRPr sz="14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</a:pPr>
            <a:r>
              <a:rPr lang="en" sz="1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Each </a:t>
            </a:r>
            <a:r>
              <a:rPr lang="en" sz="14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black square</a:t>
            </a:r>
            <a:r>
              <a:rPr lang="en" sz="1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represents one usability problem found by an evaluator</a:t>
            </a:r>
            <a:endParaRPr sz="14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</a:pPr>
            <a:r>
              <a:rPr lang="en" sz="1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While there is </a:t>
            </a:r>
            <a:r>
              <a:rPr lang="en" sz="14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overlap</a:t>
            </a:r>
            <a:r>
              <a:rPr lang="en" sz="1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between evaluators, there are also problems that were found by only a few evaluators</a:t>
            </a:r>
            <a:endParaRPr sz="14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</a:pPr>
            <a:r>
              <a:rPr lang="en" sz="1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The best evaluator for a system isn’t always consistent across projects</a:t>
            </a:r>
            <a:endParaRPr sz="14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Results: Use </a:t>
            </a:r>
            <a:r>
              <a:rPr lang="en" sz="14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three to five evaluators</a:t>
            </a:r>
            <a:r>
              <a:rPr lang="en" sz="1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since not much is gained by adding additional evaluators</a:t>
            </a:r>
            <a:endParaRPr/>
          </a:p>
        </p:txBody>
      </p:sp>
      <p:sp>
        <p:nvSpPr>
          <p:cNvPr id="234" name="Google Shape;234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35" name="Google Shape;235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06475" y="1152473"/>
            <a:ext cx="3940450" cy="287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Perform a (Formal) Heuristic Evaluation</a:t>
            </a:r>
            <a:endParaRPr/>
          </a:p>
        </p:txBody>
      </p:sp>
      <p:sp>
        <p:nvSpPr>
          <p:cNvPr id="241" name="Google Shape;241;p3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Evaluator</a:t>
            </a:r>
            <a:r>
              <a:rPr lang="en" sz="1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: Each individual evaluator inspects the interface alone</a:t>
            </a:r>
            <a:endParaRPr sz="14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</a:pPr>
            <a:r>
              <a:rPr lang="en" sz="1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Ensure independent and unbiased evaluations</a:t>
            </a:r>
            <a:endParaRPr sz="14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</a:pPr>
            <a:r>
              <a:rPr lang="en" sz="1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Evaluator goes through the interface several times to inspect various dialogue elements and compare them with the usability heuristics</a:t>
            </a:r>
            <a:endParaRPr sz="14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Observer</a:t>
            </a:r>
            <a:r>
              <a:rPr lang="en" sz="1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: (Ideally) one observer across all evaluations</a:t>
            </a:r>
            <a:endParaRPr sz="14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</a:pPr>
            <a:r>
              <a:rPr lang="en" sz="1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Synthesize findings at the end</a:t>
            </a:r>
            <a:endParaRPr sz="14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</a:pPr>
            <a:r>
              <a:rPr lang="en" sz="1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Can answer questions and provide hints (different from traditional user testing)</a:t>
            </a:r>
            <a:endParaRPr sz="1400"/>
          </a:p>
        </p:txBody>
      </p:sp>
      <p:sp>
        <p:nvSpPr>
          <p:cNvPr id="242" name="Google Shape;242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Activity: </a:t>
            </a:r>
            <a:r>
              <a:rPr b="0" i="1" lang="en" sz="2750"/>
              <a:t>Practicing the heuristics of evaluation</a:t>
            </a:r>
            <a:endParaRPr b="0" i="1" sz="275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34"/>
          <p:cNvSpPr txBox="1"/>
          <p:nvPr>
            <p:ph idx="1" type="body"/>
          </p:nvPr>
        </p:nvSpPr>
        <p:spPr>
          <a:xfrm>
            <a:off x="311700" y="1204850"/>
            <a:ext cx="8520600" cy="25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131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60"/>
              <a:buChar char="●"/>
            </a:pPr>
            <a:r>
              <a:rPr lang="en" sz="1460"/>
              <a:t>Get to know your breakout group and talk about the week (5 minutes or so)</a:t>
            </a:r>
            <a:endParaRPr sz="1460"/>
          </a:p>
          <a:p>
            <a:pPr indent="-321310" lvl="0" marL="45720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460"/>
              <a:buChar char="●"/>
            </a:pPr>
            <a:r>
              <a:rPr lang="en" sz="1460">
                <a:solidFill>
                  <a:schemeClr val="accent1"/>
                </a:solidFill>
              </a:rPr>
              <a:t>Select an app or website</a:t>
            </a:r>
            <a:r>
              <a:rPr lang="en" sz="1460"/>
              <a:t> that everyone in your breakout group </a:t>
            </a:r>
            <a:r>
              <a:rPr lang="en" sz="1460"/>
              <a:t>regularly </a:t>
            </a:r>
            <a:r>
              <a:rPr lang="en" sz="1460"/>
              <a:t>uses (the more rare the better…) If you are having trouble with this take a look at our list!</a:t>
            </a:r>
            <a:endParaRPr sz="1460"/>
          </a:p>
          <a:p>
            <a:pPr indent="-321310" lvl="0" marL="4572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460"/>
              <a:buChar char="●"/>
            </a:pPr>
            <a:r>
              <a:rPr lang="en" sz="1460">
                <a:solidFill>
                  <a:schemeClr val="accent1"/>
                </a:solidFill>
              </a:rPr>
              <a:t>Select two heuristics</a:t>
            </a:r>
            <a:r>
              <a:rPr lang="en" sz="1460"/>
              <a:t> that this app/website do especially well </a:t>
            </a:r>
            <a:endParaRPr sz="1460"/>
          </a:p>
          <a:p>
            <a:pPr indent="-321310" lvl="0" marL="4572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460"/>
              <a:buChar char="●"/>
            </a:pPr>
            <a:r>
              <a:rPr lang="en" sz="1460">
                <a:solidFill>
                  <a:schemeClr val="accent1"/>
                </a:solidFill>
              </a:rPr>
              <a:t>Select two </a:t>
            </a:r>
            <a:r>
              <a:rPr lang="en" sz="1460">
                <a:solidFill>
                  <a:schemeClr val="accent1"/>
                </a:solidFill>
              </a:rPr>
              <a:t>heuristics</a:t>
            </a:r>
            <a:r>
              <a:rPr lang="en" sz="1460"/>
              <a:t> that perhaps are not met soooo strongly. Ideally try to come up with a new feature that would address some of these issues… </a:t>
            </a:r>
            <a:endParaRPr sz="1460"/>
          </a:p>
          <a:p>
            <a:pPr indent="-321310" lvl="0" marL="457200" rtl="0" algn="l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1460"/>
              <a:buChar char="●"/>
            </a:pPr>
            <a:r>
              <a:rPr lang="en" sz="1460"/>
              <a:t>Put these down into a (beautiful, informative, amazing) </a:t>
            </a:r>
            <a:r>
              <a:rPr lang="en" sz="1460">
                <a:solidFill>
                  <a:schemeClr val="accent1"/>
                </a:solidFill>
              </a:rPr>
              <a:t>slide</a:t>
            </a:r>
            <a:r>
              <a:rPr lang="en" sz="1460"/>
              <a:t> and get ready to present back to the class! </a:t>
            </a:r>
            <a:endParaRPr sz="1460"/>
          </a:p>
        </p:txBody>
      </p:sp>
      <p:sp>
        <p:nvSpPr>
          <p:cNvPr id="249" name="Google Shape;249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50" name="Google Shape;250;p34"/>
          <p:cNvSpPr txBox="1"/>
          <p:nvPr/>
        </p:nvSpPr>
        <p:spPr>
          <a:xfrm>
            <a:off x="349250" y="4047625"/>
            <a:ext cx="6318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https://docs.google.com/presentation/d/1_ErN1U3x09YwjoVWwTC5Xs01FoLaE68voBKwaKaSK8s/edit?usp=sharing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List of things</a:t>
            </a:r>
            <a:endParaRPr/>
          </a:p>
        </p:txBody>
      </p:sp>
      <p:sp>
        <p:nvSpPr>
          <p:cNvPr id="256" name="Google Shape;256;p35"/>
          <p:cNvSpPr txBox="1"/>
          <p:nvPr>
            <p:ph idx="1" type="body"/>
          </p:nvPr>
        </p:nvSpPr>
        <p:spPr>
          <a:xfrm>
            <a:off x="311700" y="1120875"/>
            <a:ext cx="6219600" cy="380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NYT Cooking</a:t>
            </a:r>
            <a:r>
              <a:rPr lang="en" sz="1400"/>
              <a:t>: </a:t>
            </a:r>
            <a:r>
              <a:rPr lang="en" sz="1400" u="sng">
                <a:solidFill>
                  <a:schemeClr val="hlink"/>
                </a:solidFill>
                <a:hlinkClick r:id="rId3"/>
              </a:rPr>
              <a:t>https://cooking.nytimes.com/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00"/>
              <a:t>Bcourses: </a:t>
            </a:r>
            <a:r>
              <a:rPr lang="en" sz="1400" u="sng">
                <a:solidFill>
                  <a:schemeClr val="hlink"/>
                </a:solidFill>
                <a:hlinkClick r:id="rId4"/>
              </a:rPr>
              <a:t>https://bcourses.berkeley.edu/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00"/>
              <a:t>Piazza: </a:t>
            </a:r>
            <a:r>
              <a:rPr lang="en" sz="1400" u="sng">
                <a:solidFill>
                  <a:schemeClr val="hlink"/>
                </a:solidFill>
                <a:hlinkClick r:id="rId5"/>
              </a:rPr>
              <a:t>https://piazza.com/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00"/>
              <a:t>Federal Student Aid: </a:t>
            </a:r>
            <a:r>
              <a:rPr lang="en" sz="1400" u="sng">
                <a:solidFill>
                  <a:schemeClr val="hlink"/>
                </a:solidFill>
                <a:hlinkClick r:id="rId6"/>
              </a:rPr>
              <a:t>https://studentaid.gov/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00"/>
              <a:t>Jacobs Institute: </a:t>
            </a:r>
            <a:r>
              <a:rPr lang="en" sz="1400" u="sng">
                <a:solidFill>
                  <a:schemeClr val="hlink"/>
                </a:solidFill>
                <a:hlinkClick r:id="rId7"/>
              </a:rPr>
              <a:t>https://jacobsinstitute.berkeley.edu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00"/>
              <a:t>Google Slides:</a:t>
            </a:r>
            <a:r>
              <a:rPr lang="en" sz="1400"/>
              <a:t> </a:t>
            </a:r>
            <a:r>
              <a:rPr lang="en" sz="1400" u="sng">
                <a:solidFill>
                  <a:schemeClr val="hlink"/>
                </a:solidFill>
                <a:hlinkClick r:id="rId8"/>
              </a:rPr>
              <a:t>https://docs.google.com/presentation/u/0/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00"/>
              <a:t>Craigslist: </a:t>
            </a:r>
            <a:r>
              <a:rPr lang="en" sz="1400" u="sng">
                <a:solidFill>
                  <a:schemeClr val="hlink"/>
                </a:solidFill>
                <a:hlinkClick r:id="rId9"/>
              </a:rPr>
              <a:t>https://craigslist.org/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00"/>
              <a:t>IMDB: </a:t>
            </a:r>
            <a:r>
              <a:rPr lang="en" sz="1400" u="sng">
                <a:solidFill>
                  <a:schemeClr val="hlink"/>
                </a:solidFill>
                <a:hlinkClick r:id="rId10"/>
              </a:rPr>
              <a:t>https://imdb.com/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00"/>
              <a:t>Django tutorial: </a:t>
            </a:r>
            <a:r>
              <a:rPr lang="en" sz="1400" u="sng">
                <a:solidFill>
                  <a:schemeClr val="accent1"/>
                </a:solidFill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https://tutorialspoint.com/django/index.htm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Stack Overflow: </a:t>
            </a:r>
            <a:r>
              <a:rPr lang="en" sz="1400" u="sng">
                <a:solidFill>
                  <a:schemeClr val="hlink"/>
                </a:solidFill>
                <a:hlinkClick r:id="rId12"/>
              </a:rPr>
              <a:t>https://stackoverflow.com </a:t>
            </a:r>
            <a:endParaRPr/>
          </a:p>
        </p:txBody>
      </p:sp>
      <p:sp>
        <p:nvSpPr>
          <p:cNvPr id="257" name="Google Shape;257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Heuristic Evaluation: Severity Rating</a:t>
            </a:r>
            <a:endParaRPr/>
          </a:p>
        </p:txBody>
      </p:sp>
      <p:sp>
        <p:nvSpPr>
          <p:cNvPr id="263" name="Google Shape;263;p3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9250" lvl="0" marL="457200" rtl="0" algn="l">
              <a:spcBef>
                <a:spcPts val="1200"/>
              </a:spcBef>
              <a:spcAft>
                <a:spcPts val="0"/>
              </a:spcAft>
              <a:buSzPts val="1900"/>
              <a:buFont typeface="Arial"/>
              <a:buChar char="●"/>
            </a:pPr>
            <a:r>
              <a:rPr b="1" lang="en" sz="1900">
                <a:latin typeface="Arial"/>
                <a:ea typeface="Arial"/>
                <a:cs typeface="Arial"/>
                <a:sym typeface="Arial"/>
              </a:rPr>
              <a:t>Frequency </a:t>
            </a:r>
            <a:r>
              <a:rPr lang="en" sz="1900">
                <a:latin typeface="Arial"/>
                <a:ea typeface="Arial"/>
                <a:cs typeface="Arial"/>
                <a:sym typeface="Arial"/>
              </a:rPr>
              <a:t>with which the problem occurs</a:t>
            </a:r>
            <a:r>
              <a:rPr lang="en" sz="1900"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" sz="1900">
                <a:latin typeface="Arial"/>
                <a:ea typeface="Arial"/>
                <a:cs typeface="Arial"/>
                <a:sym typeface="Arial"/>
              </a:rPr>
              <a:t>Is it common or rare?</a:t>
            </a:r>
            <a:endParaRPr sz="1900">
              <a:latin typeface="Arial"/>
              <a:ea typeface="Arial"/>
              <a:cs typeface="Arial"/>
              <a:sym typeface="Arial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Font typeface="Arial"/>
              <a:buChar char="●"/>
            </a:pPr>
            <a:r>
              <a:rPr b="1" lang="en" sz="1900">
                <a:latin typeface="Arial"/>
                <a:ea typeface="Arial"/>
                <a:cs typeface="Arial"/>
                <a:sym typeface="Arial"/>
              </a:rPr>
              <a:t>Impact </a:t>
            </a:r>
            <a:r>
              <a:rPr lang="en" sz="1900">
                <a:latin typeface="Arial"/>
                <a:ea typeface="Arial"/>
                <a:cs typeface="Arial"/>
                <a:sym typeface="Arial"/>
              </a:rPr>
              <a:t>of the problem if it occurs: Will it be easy or difficult for the users to overcome?</a:t>
            </a:r>
            <a:endParaRPr sz="1900">
              <a:latin typeface="Arial"/>
              <a:ea typeface="Arial"/>
              <a:cs typeface="Arial"/>
              <a:sym typeface="Arial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Font typeface="Arial"/>
              <a:buChar char="●"/>
            </a:pPr>
            <a:r>
              <a:rPr b="1" lang="en" sz="1900">
                <a:latin typeface="Arial"/>
                <a:ea typeface="Arial"/>
                <a:cs typeface="Arial"/>
                <a:sym typeface="Arial"/>
              </a:rPr>
              <a:t>Persistence </a:t>
            </a:r>
            <a:r>
              <a:rPr lang="en" sz="1900">
                <a:latin typeface="Arial"/>
                <a:ea typeface="Arial"/>
                <a:cs typeface="Arial"/>
                <a:sym typeface="Arial"/>
              </a:rPr>
              <a:t>of the problem: Is it a one-time problem that users can overcome once they know about it or will users repeatedly be bothered by the problem?</a:t>
            </a:r>
            <a:endParaRPr sz="19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600"/>
          </a:p>
        </p:txBody>
      </p:sp>
      <p:sp>
        <p:nvSpPr>
          <p:cNvPr id="264" name="Google Shape;264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65" name="Google Shape;265;p36"/>
          <p:cNvSpPr txBox="1"/>
          <p:nvPr/>
        </p:nvSpPr>
        <p:spPr>
          <a:xfrm>
            <a:off x="311700" y="4645075"/>
            <a:ext cx="6860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Helvetica Neue"/>
                <a:ea typeface="Helvetica Neue"/>
                <a:cs typeface="Helvetica Neue"/>
                <a:sym typeface="Helvetica Neue"/>
                <a:hlinkClick r:id="rId3"/>
              </a:rPr>
              <a:t>https://www.nngroup.com/articles/how-to-rate-the-severity-of-usability-problems/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Heuristic Evaluation: Severity Rating</a:t>
            </a:r>
            <a:endParaRPr/>
          </a:p>
        </p:txBody>
      </p:sp>
      <p:sp>
        <p:nvSpPr>
          <p:cNvPr id="271" name="Google Shape;271;p3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100">
                <a:latin typeface="Arial"/>
                <a:ea typeface="Arial"/>
                <a:cs typeface="Arial"/>
                <a:sym typeface="Arial"/>
              </a:rPr>
              <a:t>0 </a:t>
            </a:r>
            <a:r>
              <a:rPr lang="en" sz="2100">
                <a:latin typeface="Arial"/>
                <a:ea typeface="Arial"/>
                <a:cs typeface="Arial"/>
                <a:sym typeface="Arial"/>
              </a:rPr>
              <a:t>= I don't agree that this is a usability problem at all</a:t>
            </a:r>
            <a:endParaRPr sz="2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100">
                <a:latin typeface="Arial"/>
                <a:ea typeface="Arial"/>
                <a:cs typeface="Arial"/>
                <a:sym typeface="Arial"/>
              </a:rPr>
              <a:t>1 </a:t>
            </a:r>
            <a:r>
              <a:rPr lang="en" sz="2100">
                <a:latin typeface="Arial"/>
                <a:ea typeface="Arial"/>
                <a:cs typeface="Arial"/>
                <a:sym typeface="Arial"/>
              </a:rPr>
              <a:t>= Cosmetic problem only: need not be fixed unless extra time is available on project</a:t>
            </a:r>
            <a:endParaRPr sz="2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100">
                <a:latin typeface="Arial"/>
                <a:ea typeface="Arial"/>
                <a:cs typeface="Arial"/>
                <a:sym typeface="Arial"/>
              </a:rPr>
              <a:t>2 </a:t>
            </a:r>
            <a:r>
              <a:rPr lang="en" sz="2100">
                <a:latin typeface="Arial"/>
                <a:ea typeface="Arial"/>
                <a:cs typeface="Arial"/>
                <a:sym typeface="Arial"/>
              </a:rPr>
              <a:t>= Minor usability problem: fixing this should be given low priority</a:t>
            </a:r>
            <a:endParaRPr sz="2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100">
                <a:latin typeface="Arial"/>
                <a:ea typeface="Arial"/>
                <a:cs typeface="Arial"/>
                <a:sym typeface="Arial"/>
              </a:rPr>
              <a:t>3 </a:t>
            </a:r>
            <a:r>
              <a:rPr lang="en" sz="2100">
                <a:latin typeface="Arial"/>
                <a:ea typeface="Arial"/>
                <a:cs typeface="Arial"/>
                <a:sym typeface="Arial"/>
              </a:rPr>
              <a:t>= Major usability problem: important to fix, so should be given high priority</a:t>
            </a:r>
            <a:endParaRPr sz="2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100">
                <a:latin typeface="Arial"/>
                <a:ea typeface="Arial"/>
                <a:cs typeface="Arial"/>
                <a:sym typeface="Arial"/>
              </a:rPr>
              <a:t>4 </a:t>
            </a:r>
            <a:r>
              <a:rPr lang="en" sz="2100">
                <a:latin typeface="Arial"/>
                <a:ea typeface="Arial"/>
                <a:cs typeface="Arial"/>
                <a:sym typeface="Arial"/>
              </a:rPr>
              <a:t>= Usability catastrophe: imperative to fix this before product can be released</a:t>
            </a:r>
            <a:endParaRPr sz="19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600"/>
          </a:p>
        </p:txBody>
      </p:sp>
      <p:sp>
        <p:nvSpPr>
          <p:cNvPr id="272" name="Google Shape;272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73" name="Google Shape;273;p37"/>
          <p:cNvSpPr txBox="1"/>
          <p:nvPr/>
        </p:nvSpPr>
        <p:spPr>
          <a:xfrm>
            <a:off x="311700" y="4645075"/>
            <a:ext cx="6860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Helvetica Neue"/>
                <a:ea typeface="Helvetica Neue"/>
                <a:cs typeface="Helvetica Neue"/>
                <a:sym typeface="Helvetica Neue"/>
                <a:hlinkClick r:id="rId3"/>
              </a:rPr>
              <a:t>https://www.nngroup.com/articles/how-to-rate-the-severity-of-usability-problems/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Giving Critique</a:t>
            </a:r>
            <a:endParaRPr/>
          </a:p>
        </p:txBody>
      </p:sp>
      <p:sp>
        <p:nvSpPr>
          <p:cNvPr id="279" name="Google Shape;279;p38"/>
          <p:cNvSpPr txBox="1"/>
          <p:nvPr>
            <p:ph idx="1" type="body"/>
          </p:nvPr>
        </p:nvSpPr>
        <p:spPr>
          <a:xfrm>
            <a:off x="311700" y="1152475"/>
            <a:ext cx="8520600" cy="364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Imagine that you are the user. Think of yourself going through the interface flow.</a:t>
            </a:r>
            <a:endParaRPr/>
          </a:p>
          <a:p>
            <a:pPr indent="-334327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Give </a:t>
            </a:r>
            <a:r>
              <a:rPr b="1" lang="en"/>
              <a:t>candid</a:t>
            </a:r>
            <a:r>
              <a:rPr lang="en"/>
              <a:t> and </a:t>
            </a:r>
            <a:r>
              <a:rPr b="1" lang="en"/>
              <a:t>complete</a:t>
            </a:r>
            <a:r>
              <a:rPr lang="en"/>
              <a:t> feedback.</a:t>
            </a:r>
            <a:endParaRPr/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i="1" lang="en"/>
              <a:t>“I think _______ is confusing because _______.”</a:t>
            </a:r>
            <a:endParaRPr i="1"/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i="1" lang="en"/>
              <a:t>“I can’t understand your writing or your sketches.” </a:t>
            </a:r>
            <a:endParaRPr i="1"/>
          </a:p>
          <a:p>
            <a:pPr indent="-334327" lvl="0" marL="457200" rtl="0" algn="l">
              <a:spcBef>
                <a:spcPts val="10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Always give </a:t>
            </a:r>
            <a:r>
              <a:rPr b="1" lang="en"/>
              <a:t>constructive feedback</a:t>
            </a:r>
            <a:r>
              <a:rPr lang="en"/>
              <a:t>.</a:t>
            </a:r>
            <a:endParaRPr/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i="1" lang="en"/>
              <a:t>“If you add more ________ to ________, that would improve the clarity of your design.”</a:t>
            </a:r>
            <a:endParaRPr i="1"/>
          </a:p>
          <a:p>
            <a:pPr indent="-334327" lvl="0" marL="457200" rtl="0" algn="l">
              <a:spcBef>
                <a:spcPts val="10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Mention </a:t>
            </a:r>
            <a:r>
              <a:rPr b="1" lang="en"/>
              <a:t>positive aspects</a:t>
            </a:r>
            <a:r>
              <a:rPr lang="en"/>
              <a:t>.</a:t>
            </a:r>
            <a:endParaRPr/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i="1" lang="en"/>
              <a:t>“The parallelism between the two screens was very effective.”</a:t>
            </a:r>
            <a:endParaRPr i="1"/>
          </a:p>
          <a:p>
            <a:pPr indent="-334327" lvl="0" marL="457200" rtl="0" algn="l">
              <a:spcBef>
                <a:spcPts val="10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In the early stages, </a:t>
            </a:r>
            <a:r>
              <a:rPr b="1" lang="en"/>
              <a:t>give “big picture” feedback</a:t>
            </a:r>
            <a:r>
              <a:rPr lang="en"/>
              <a:t>.</a:t>
            </a:r>
            <a:endParaRPr/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i="1" lang="en"/>
              <a:t>“Have you considered displaying locations on a map, rather than a list?”</a:t>
            </a:r>
            <a:endParaRPr i="1"/>
          </a:p>
          <a:p>
            <a:pPr indent="-334327" lvl="0" marL="457200" rtl="0" algn="l">
              <a:spcBef>
                <a:spcPts val="10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Use the </a:t>
            </a:r>
            <a:r>
              <a:rPr b="1" lang="en"/>
              <a:t>compliment sandwich</a:t>
            </a:r>
            <a:r>
              <a:rPr lang="en"/>
              <a:t>!</a:t>
            </a:r>
            <a:endParaRPr/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i="1" lang="en"/>
              <a:t>1 “good” thing about the design, a few “constructive” feedbacks, 1 “good” thing about the design</a:t>
            </a:r>
            <a:endParaRPr i="1"/>
          </a:p>
        </p:txBody>
      </p:sp>
      <p:sp>
        <p:nvSpPr>
          <p:cNvPr id="280" name="Google Shape;280;p3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Receiving Critique</a:t>
            </a:r>
            <a:endParaRPr/>
          </a:p>
        </p:txBody>
      </p:sp>
      <p:sp>
        <p:nvSpPr>
          <p:cNvPr id="286" name="Google Shape;286;p39"/>
          <p:cNvSpPr txBox="1"/>
          <p:nvPr>
            <p:ph idx="1" type="body"/>
          </p:nvPr>
        </p:nvSpPr>
        <p:spPr>
          <a:xfrm>
            <a:off x="311700" y="1152475"/>
            <a:ext cx="8520600" cy="364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Listen, take notes, and </a:t>
            </a:r>
            <a:r>
              <a:rPr b="1" lang="en"/>
              <a:t>ask clarifying questions.</a:t>
            </a:r>
            <a:endParaRPr b="1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i="1" lang="en"/>
              <a:t>“You mentioned that parts of the design were confusing, can you elaborate?”</a:t>
            </a:r>
            <a:endParaRPr i="1"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Critique is </a:t>
            </a:r>
            <a:r>
              <a:rPr b="1" lang="en"/>
              <a:t>not a personal attack on your abilities</a:t>
            </a:r>
            <a:r>
              <a:rPr lang="en"/>
              <a:t>.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i="1" lang="en"/>
              <a:t>“My design has room to improve and I can learn how to improve it.”</a:t>
            </a:r>
            <a:endParaRPr i="1"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Identify the </a:t>
            </a:r>
            <a:r>
              <a:rPr b="1" lang="en"/>
              <a:t>type of feedback</a:t>
            </a:r>
            <a:r>
              <a:rPr lang="en"/>
              <a:t> you’re interested in receiving.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1000"/>
              </a:spcAft>
              <a:buSzPts val="1400"/>
              <a:buChar char="○"/>
            </a:pPr>
            <a:r>
              <a:rPr i="1" lang="en"/>
              <a:t>“I would like feedback on how my app navigates between the primary and secondary screen.”</a:t>
            </a:r>
            <a:endParaRPr sz="1350"/>
          </a:p>
        </p:txBody>
      </p:sp>
      <p:sp>
        <p:nvSpPr>
          <p:cNvPr id="287" name="Google Shape;287;p3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40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Parting Thoughts</a:t>
            </a:r>
            <a:endParaRPr sz="3100"/>
          </a:p>
        </p:txBody>
      </p:sp>
      <p:sp>
        <p:nvSpPr>
          <p:cNvPr id="293" name="Google Shape;293;p40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Heuristics can be helpful for guiding principles when evaluating a design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Heuristics are not a checklist </a:t>
            </a:r>
            <a:endParaRPr sz="1600"/>
          </a:p>
        </p:txBody>
      </p:sp>
      <p:sp>
        <p:nvSpPr>
          <p:cNvPr id="294" name="Google Shape;294;p4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S 160 Summer 2022 Theme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BF2FF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4285F4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