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</p:sldIdLst>
  <p:sldSz cy="5143500" cx="9144000"/>
  <p:notesSz cx="6858000" cy="9144000"/>
  <p:embeddedFontLst>
    <p:embeddedFont>
      <p:font typeface="Archivo Light"/>
      <p:regular r:id="rId93"/>
      <p:bold r:id="rId94"/>
      <p:italic r:id="rId95"/>
      <p:boldItalic r:id="rId96"/>
    </p:embeddedFont>
    <p:embeddedFont>
      <p:font typeface="Bebas Neue"/>
      <p:regular r:id="rId97"/>
    </p:embeddedFont>
    <p:embeddedFont>
      <p:font typeface="Helvetica Neue"/>
      <p:regular r:id="rId98"/>
      <p:bold r:id="rId99"/>
      <p:italic r:id="rId100"/>
      <p:boldItalic r:id="rId101"/>
    </p:embeddedFont>
    <p:embeddedFont>
      <p:font typeface="Archivo Black"/>
      <p:bold r:id="rId102"/>
      <p:boldItalic r:id="rId103"/>
    </p:embeddedFont>
    <p:embeddedFont>
      <p:font typeface="Archivo"/>
      <p:regular r:id="rId104"/>
      <p:bold r:id="rId105"/>
      <p:italic r:id="rId106"/>
      <p:boldItalic r:id="rId107"/>
    </p:embeddedFont>
    <p:embeddedFont>
      <p:font typeface="Archivo SemiBold"/>
      <p:regular r:id="rId108"/>
      <p:bold r:id="rId109"/>
      <p:italic r:id="rId110"/>
      <p:boldItalic r:id="rId1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font" Target="fonts/Archivo-boldItalic.fntdata"/><Relationship Id="rId106" Type="http://schemas.openxmlformats.org/officeDocument/2006/relationships/font" Target="fonts/Archivo-italic.fntdata"/><Relationship Id="rId105" Type="http://schemas.openxmlformats.org/officeDocument/2006/relationships/font" Target="fonts/Archivo-bold.fntdata"/><Relationship Id="rId104" Type="http://schemas.openxmlformats.org/officeDocument/2006/relationships/font" Target="fonts/Archivo-regular.fntdata"/><Relationship Id="rId109" Type="http://schemas.openxmlformats.org/officeDocument/2006/relationships/font" Target="fonts/ArchivoSemiBold-bold.fntdata"/><Relationship Id="rId108" Type="http://schemas.openxmlformats.org/officeDocument/2006/relationships/font" Target="fonts/ArchivoSemiBold-regular.fntdata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font" Target="fonts/ArchivoBlack-boldItalic.fntdata"/><Relationship Id="rId102" Type="http://schemas.openxmlformats.org/officeDocument/2006/relationships/font" Target="fonts/ArchivoBlack-bold.fntdata"/><Relationship Id="rId101" Type="http://schemas.openxmlformats.org/officeDocument/2006/relationships/font" Target="fonts/HelveticaNeue-boldItalic.fntdata"/><Relationship Id="rId100" Type="http://schemas.openxmlformats.org/officeDocument/2006/relationships/font" Target="fonts/HelveticaNeue-italic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font" Target="fonts/ArchivoLight-italic.fntdata"/><Relationship Id="rId94" Type="http://schemas.openxmlformats.org/officeDocument/2006/relationships/font" Target="fonts/ArchivoLight-bold.fntdata"/><Relationship Id="rId97" Type="http://schemas.openxmlformats.org/officeDocument/2006/relationships/font" Target="fonts/BebasNeue-regular.fntdata"/><Relationship Id="rId96" Type="http://schemas.openxmlformats.org/officeDocument/2006/relationships/font" Target="fonts/ArchivoLight-boldItalic.fntdata"/><Relationship Id="rId11" Type="http://schemas.openxmlformats.org/officeDocument/2006/relationships/slide" Target="slides/slide6.xml"/><Relationship Id="rId99" Type="http://schemas.openxmlformats.org/officeDocument/2006/relationships/font" Target="fonts/HelveticaNeue-bold.fntdata"/><Relationship Id="rId10" Type="http://schemas.openxmlformats.org/officeDocument/2006/relationships/slide" Target="slides/slide5.xml"/><Relationship Id="rId98" Type="http://schemas.openxmlformats.org/officeDocument/2006/relationships/font" Target="fonts/HelveticaNeu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font" Target="fonts/ArchivoLight-regular.fntdata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10" Type="http://schemas.openxmlformats.org/officeDocument/2006/relationships/font" Target="fonts/ArchivoSemiBold-italic.fntdata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11" Type="http://schemas.openxmlformats.org/officeDocument/2006/relationships/font" Target="fonts/ArchivoSemiBold-boldItalic.fntdata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f465ea5d03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f465ea5d03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f465ea5d03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f465ea5d03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e0a20e9d45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e0a20e9d45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e0a20e9d4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e0a20e9d4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e3b5e50970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e3b5e50970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e3b5e50970_2_7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e3b5e50970_2_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e3b5e50970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e3b5e5097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e3b5e50970_2_35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e3b5e50970_2_3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e3b5e50970_2_7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e3b5e50970_2_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e3b5e5097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e3b5e5097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e3b5e5097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e3b5e5097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e3b5e50970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e3b5e5097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e3b5e50970_2_7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e3b5e50970_2_7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e3b5e50970_2_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e3b5e50970_2_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e3b5e50970_2_8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e3b5e50970_2_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e3b5e50970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e3b5e50970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e3b5e50970_2_7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e3b5e50970_2_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e3b5e50970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e3b5e50970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e3b5e50970_2_8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e3b5e50970_2_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e3b5e50970_2_7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e3b5e50970_2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e3b5e50970_2_7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e3b5e50970_2_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e3b5e50970_2_8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e3b5e50970_2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e3b5e50970_2_8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e3b5e50970_2_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e3b5e50970_2_7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e3b5e50970_2_7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e3b5e50970_2_8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e3b5e50970_2_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e3b5e50970_2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e3b5e50970_2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e3b5e50970_2_8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e3b5e50970_2_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e3b5e50970_2_7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e3b5e50970_2_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e3b5e50970_2_8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e3b5e50970_2_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e3b5e50970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e3b5e50970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e3b5e50970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e3b5e50970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e3b5e50970_2_8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e3b5e50970_2_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e3b5e50970_2_8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e3b5e50970_2_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e3b5e50970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e3b5e50970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e3b5e50970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e3b5e50970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e3b5e50970_2_9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e3b5e50970_2_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e3b5e50970_2_9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e3b5e50970_2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e3b5e50970_2_9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e3b5e50970_2_9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e3b5e50970_2_9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e3b5e50970_2_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e3b5e50970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e3b5e50970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e3b5e50970_2_9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e3b5e50970_2_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e3b5e50970_2_1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e3b5e50970_2_1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e3b5e5097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e3b5e5097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e3b5e50970_2_9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e3b5e50970_2_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e3b5e50970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e3b5e50970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e3b5e50970_2_9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e3b5e50970_2_9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e3b5e50970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e3b5e50970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e3b5e50970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e3b5e50970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e3b5e50970_2_1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e3b5e50970_2_1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e3b5e50970_2_1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e3b5e50970_2_1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e3b5e50970_2_1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e3b5e50970_2_1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e3b5e50970_2_1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e3b5e50970_2_1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e3b5e50970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e3b5e50970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e3b5e50970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e3b5e50970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e3b5e5097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e3b5e5097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e3b5e50970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e3b5e50970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e3b5e50970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e3b5e50970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e3b5e5097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e3b5e5097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e3b5e50970_2_1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e3b5e50970_2_1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e3b5e50970_2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e3b5e50970_2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e3b5e50970_2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e3b5e50970_2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e3b5e50970_2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e3b5e50970_2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e3b5e50970_2_19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9" name="Google Shape;579;ge3b5e50970_2_19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e3b5e50970_2_19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5" name="Google Shape;585;ge3b5e50970_2_19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e3b5e50970_2_19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1" name="Google Shape;591;ge3b5e50970_2_19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e3b5e50970_2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e3b5e50970_2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e3b5e50970_2_2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e3b5e50970_2_2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e3b5e50970_2_21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2" name="Google Shape;612;ge3b5e50970_2_215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e3b5e50970_2_21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8" name="Google Shape;618;ge3b5e50970_2_21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e3b5e50970_2_21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4" name="Google Shape;624;ge3b5e50970_2_21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e3b5e50970_2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e3b5e50970_2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e3b5e50970_2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e3b5e50970_2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e3b5e50970_2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e3b5e50970_2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e3b5e50970_2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e3b5e50970_2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e3b5e50970_2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e3b5e50970_2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e3b5e50970_2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e3b5e50970_2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e3b5e50970_2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e3b5e50970_2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e3b5e50970_2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e3b5e50970_2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e3b5e50970_2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e3b5e50970_2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e3b5e50970_2_35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e3b5e50970_2_3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e3b5e50970_2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e3b5e50970_2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e3b5e50970_2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e3b5e50970_2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e3b5e50970_2_3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e3b5e50970_2_3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e3b5e50970_2_3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e3b5e50970_2_3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e3b5e50970_2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e3b5e50970_2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e38c440b72_1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e38c440b72_1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-14400"/>
            <a:ext cx="9144000" cy="5172300"/>
          </a:xfrm>
          <a:prstGeom prst="rect">
            <a:avLst/>
          </a:prstGeom>
          <a:noFill/>
          <a:ln cap="flat" cmpd="sng" w="228600">
            <a:solidFill>
              <a:srgbClr val="6CB4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1333325"/>
            <a:ext cx="8439600" cy="232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Font typeface="Archivo SemiBold"/>
              <a:buNone/>
              <a:defRPr b="0" sz="52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4264225"/>
            <a:ext cx="8439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 Light"/>
              <a:buNone/>
              <a:defRPr sz="1400"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/>
          <p:nvPr>
            <p:ph idx="2" type="subTitle"/>
          </p:nvPr>
        </p:nvSpPr>
        <p:spPr>
          <a:xfrm>
            <a:off x="311700" y="445025"/>
            <a:ext cx="8439600" cy="4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Black"/>
              <a:buNone/>
              <a:defRPr sz="2800"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15" name="Google Shape;15;p2"/>
          <p:cNvCxnSpPr/>
          <p:nvPr/>
        </p:nvCxnSpPr>
        <p:spPr>
          <a:xfrm>
            <a:off x="417730" y="4065050"/>
            <a:ext cx="936600" cy="0"/>
          </a:xfrm>
          <a:prstGeom prst="straightConnector1">
            <a:avLst/>
          </a:prstGeom>
          <a:noFill/>
          <a:ln cap="flat" cmpd="sng" w="1143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" name="Google Shape;16;p2"/>
          <p:cNvSpPr txBox="1"/>
          <p:nvPr>
            <p:ph idx="3" type="subTitle"/>
          </p:nvPr>
        </p:nvSpPr>
        <p:spPr>
          <a:xfrm>
            <a:off x="311700" y="939725"/>
            <a:ext cx="8439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Archivo"/>
              <a:buNone/>
              <a:defRPr sz="1600">
                <a:latin typeface="Archivo"/>
                <a:ea typeface="Archivo"/>
                <a:cs typeface="Archivo"/>
                <a:sym typeface="Archi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325650"/>
            <a:ext cx="8520600" cy="422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800"/>
              <a:buFont typeface="Archivo Black"/>
              <a:buNone/>
              <a:defRPr b="0" sz="6800"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0" name="Google Shape;20;p3"/>
          <p:cNvCxnSpPr/>
          <p:nvPr/>
        </p:nvCxnSpPr>
        <p:spPr>
          <a:xfrm rot="10800000">
            <a:off x="-38275" y="5164950"/>
            <a:ext cx="9214200" cy="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SemiBold"/>
              <a:buNone/>
              <a:defRPr b="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" name="Google Shape;25;p4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SemiBold"/>
              <a:buNone/>
              <a:defRPr b="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 sz="1400">
                <a:latin typeface="Archivo"/>
                <a:ea typeface="Archivo"/>
                <a:cs typeface="Archivo"/>
                <a:sym typeface="Archiv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 sz="1400">
                <a:latin typeface="Archivo"/>
                <a:ea typeface="Archivo"/>
                <a:cs typeface="Archivo"/>
                <a:sym typeface="Archiv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1" name="Google Shape;31;p5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SemiBold"/>
              <a:buNone/>
              <a:defRPr b="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5" name="Google Shape;35;p6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311700" y="555600"/>
            <a:ext cx="42285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Archivo SemiBold"/>
              <a:buNone/>
              <a:defRPr b="0" sz="24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11700" y="1389600"/>
            <a:ext cx="42285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 sz="1400"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0" name="Google Shape;40;p7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6CB4B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s?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70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Archivo SemiBold"/>
              <a:buNone/>
              <a:defRPr b="0" sz="48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4" name="Google Shape;44;p8"/>
          <p:cNvCxnSpPr/>
          <p:nvPr/>
        </p:nvCxnSpPr>
        <p:spPr>
          <a:xfrm>
            <a:off x="9144000" y="-160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6CB4B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9DC5CA">
              <a:alpha val="333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Archivo"/>
              <a:buNone/>
              <a:defRPr sz="4200">
                <a:latin typeface="Archivo"/>
                <a:ea typeface="Archivo"/>
                <a:cs typeface="Archivo"/>
                <a:sym typeface="Archi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chivo Light"/>
              <a:buNone/>
              <a:defRPr sz="2100"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50" name="Google Shape;5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1" name="Google Shape;51;p9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chivo Light"/>
              <a:buNone/>
              <a:defRPr>
                <a:latin typeface="Archivo Light"/>
                <a:ea typeface="Archivo Light"/>
                <a:cs typeface="Archivo Light"/>
                <a:sym typeface="Archivo Light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5" name="Google Shape;55;p10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0" name="Google Shape;60;p11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4285F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3" name="Google Shape;63;p12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6" name="Google Shape;66;p13"/>
          <p:cNvCxnSpPr/>
          <p:nvPr/>
        </p:nvCxnSpPr>
        <p:spPr>
          <a:xfrm rot="10800000">
            <a:off x="-38275" y="0"/>
            <a:ext cx="9214200" cy="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68" name="Google Shape;68;p13"/>
          <p:cNvSpPr txBox="1"/>
          <p:nvPr/>
        </p:nvSpPr>
        <p:spPr>
          <a:xfrm>
            <a:off x="325650" y="450175"/>
            <a:ext cx="852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Archivo Black"/>
                <a:ea typeface="Archivo Black"/>
                <a:cs typeface="Archivo Black"/>
                <a:sym typeface="Archivo Black"/>
              </a:rPr>
              <a:t>AGENDA FOR TODAY…</a:t>
            </a:r>
            <a:endParaRPr sz="2800"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●"/>
              <a:defRPr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b="1" sz="1600">
                <a:solidFill>
                  <a:schemeClr val="dk2"/>
                </a:solidFill>
              </a:defRPr>
            </a:lvl1pPr>
            <a:lvl2pPr lvl="1" algn="r">
              <a:buNone/>
              <a:defRPr b="1" sz="1600">
                <a:solidFill>
                  <a:schemeClr val="dk2"/>
                </a:solidFill>
              </a:defRPr>
            </a:lvl2pPr>
            <a:lvl3pPr lvl="2" algn="r">
              <a:buNone/>
              <a:defRPr b="1" sz="1600">
                <a:solidFill>
                  <a:schemeClr val="dk2"/>
                </a:solidFill>
              </a:defRPr>
            </a:lvl3pPr>
            <a:lvl4pPr lvl="3" algn="r">
              <a:buNone/>
              <a:defRPr b="1" sz="1600">
                <a:solidFill>
                  <a:schemeClr val="dk2"/>
                </a:solidFill>
              </a:defRPr>
            </a:lvl4pPr>
            <a:lvl5pPr lvl="4" algn="r">
              <a:buNone/>
              <a:defRPr b="1" sz="1600">
                <a:solidFill>
                  <a:schemeClr val="dk2"/>
                </a:solidFill>
              </a:defRPr>
            </a:lvl5pPr>
            <a:lvl6pPr lvl="5" algn="r">
              <a:buNone/>
              <a:defRPr b="1" sz="1600">
                <a:solidFill>
                  <a:schemeClr val="dk2"/>
                </a:solidFill>
              </a:defRPr>
            </a:lvl6pPr>
            <a:lvl7pPr lvl="6" algn="r">
              <a:buNone/>
              <a:defRPr b="1" sz="1600">
                <a:solidFill>
                  <a:schemeClr val="dk2"/>
                </a:solidFill>
              </a:defRPr>
            </a:lvl7pPr>
            <a:lvl8pPr lvl="7" algn="r">
              <a:buNone/>
              <a:defRPr b="1" sz="1600">
                <a:solidFill>
                  <a:schemeClr val="dk2"/>
                </a:solidFill>
              </a:defRPr>
            </a:lvl8pPr>
            <a:lvl9pPr lvl="8" algn="r">
              <a:buNone/>
              <a:defRPr b="1" sz="1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inyurl.com/cs160su22-lecture7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hyperlink" Target="https://tinyurl.com/2yfxmebx" TargetMode="External"/><Relationship Id="rId4" Type="http://schemas.openxmlformats.org/officeDocument/2006/relationships/image" Target="../media/image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0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7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7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2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8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9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5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22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5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6.jp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23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24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20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26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ctrTitle"/>
          </p:nvPr>
        </p:nvSpPr>
        <p:spPr>
          <a:xfrm>
            <a:off x="311700" y="1333325"/>
            <a:ext cx="8439600" cy="232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Quantitative Studies</a:t>
            </a:r>
            <a:endParaRPr/>
          </a:p>
        </p:txBody>
      </p:sp>
      <p:sp>
        <p:nvSpPr>
          <p:cNvPr id="74" name="Google Shape;74;p14"/>
          <p:cNvSpPr txBox="1"/>
          <p:nvPr>
            <p:ph idx="1" type="subTitle"/>
          </p:nvPr>
        </p:nvSpPr>
        <p:spPr>
          <a:xfrm>
            <a:off x="311700" y="4264225"/>
            <a:ext cx="8439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160/260 · User Interface Design and Development</a:t>
            </a:r>
            <a:r>
              <a:rPr lang="en"/>
              <a:t> · Summer 2022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Diyah Mettupalli and Shm Garanganao Almeda</a:t>
            </a:r>
            <a:endParaRPr/>
          </a:p>
        </p:txBody>
      </p:sp>
      <p:sp>
        <p:nvSpPr>
          <p:cNvPr id="75" name="Google Shape;75;p14"/>
          <p:cNvSpPr txBox="1"/>
          <p:nvPr>
            <p:ph idx="2" type="subTitle"/>
          </p:nvPr>
        </p:nvSpPr>
        <p:spPr>
          <a:xfrm>
            <a:off x="311700" y="445025"/>
            <a:ext cx="8439600" cy="6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Lecture 07</a:t>
            </a:r>
            <a:endParaRPr/>
          </a:p>
        </p:txBody>
      </p:sp>
      <p:sp>
        <p:nvSpPr>
          <p:cNvPr id="76" name="Google Shape;76;p14"/>
          <p:cNvSpPr txBox="1"/>
          <p:nvPr>
            <p:ph idx="3" type="subTitle"/>
          </p:nvPr>
        </p:nvSpPr>
        <p:spPr>
          <a:xfrm>
            <a:off x="311700" y="939725"/>
            <a:ext cx="8439600" cy="43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Wednesday, July 6</a:t>
            </a: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6966175" y="1966800"/>
            <a:ext cx="1950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https://tinyurl.com/cs160su22-lecture7</a:t>
            </a:r>
            <a:r>
              <a:rPr lang="en" sz="1600"/>
              <a:t> </a:t>
            </a:r>
            <a:endParaRPr sz="1600"/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225" y="230176"/>
            <a:ext cx="1850200" cy="185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0"/>
              <a:t>video on!</a:t>
            </a:r>
            <a:endParaRPr sz="10800"/>
          </a:p>
        </p:txBody>
      </p:sp>
      <p:sp>
        <p:nvSpPr>
          <p:cNvPr id="85" name="Google Shape;85;p1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(if you can &amp; are comfortable with it!)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" name="Google Shape;91;p16"/>
          <p:cNvSpPr txBox="1"/>
          <p:nvPr>
            <p:ph type="title"/>
          </p:nvPr>
        </p:nvSpPr>
        <p:spPr>
          <a:xfrm>
            <a:off x="311700" y="745050"/>
            <a:ext cx="8520600" cy="19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0"/>
              <a:t>Slack </a:t>
            </a:r>
            <a:r>
              <a:rPr i="1" lang="en" sz="10800">
                <a:highlight>
                  <a:srgbClr val="D0E0E3"/>
                </a:highlight>
              </a:rPr>
              <a:t>#questions</a:t>
            </a:r>
            <a:r>
              <a:rPr i="1" lang="en" sz="10800">
                <a:highlight>
                  <a:schemeClr val="lt2"/>
                </a:highlight>
              </a:rPr>
              <a:t> </a:t>
            </a:r>
            <a:endParaRPr i="1" sz="10800">
              <a:highlight>
                <a:schemeClr val="lt2"/>
              </a:highlight>
            </a:endParaRPr>
          </a:p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311700" y="4689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during lecture, post your questions to: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Designing Quantitative Experiments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Self-Report Data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Likert Scales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Data Analysis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Exploring Data</a:t>
            </a:r>
            <a:endParaRPr strike="sngStrike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Statistics</a:t>
            </a:r>
            <a:endParaRPr/>
          </a:p>
        </p:txBody>
      </p:sp>
      <p:sp>
        <p:nvSpPr>
          <p:cNvPr id="98" name="Google Shape;9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325650"/>
            <a:ext cx="8520600" cy="422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Designing Quantitative Experiments</a:t>
            </a:r>
            <a:endParaRPr/>
          </a:p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Bubble Cursor</a:t>
            </a:r>
            <a:endParaRPr/>
          </a:p>
        </p:txBody>
      </p:sp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311700" y="1152475"/>
            <a:ext cx="4233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way to “select” targets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As the mouse tracks closer to the target, the closest target highlights</a:t>
            </a:r>
            <a:endParaRPr/>
          </a:p>
        </p:txBody>
      </p:sp>
      <p:sp>
        <p:nvSpPr>
          <p:cNvPr id="111" name="Google Shape;11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media11.mp4" id="112" name="Google Shape;112;p19"/>
          <p:cNvPicPr preferRelativeResize="0"/>
          <p:nvPr/>
        </p:nvPicPr>
        <p:blipFill rotWithShape="1">
          <a:blip r:embed="rId3">
            <a:alphaModFix/>
          </a:blip>
          <a:srcRect b="0" l="0" r="0" t="5356"/>
          <a:stretch/>
        </p:blipFill>
        <p:spPr>
          <a:xfrm>
            <a:off x="4599400" y="564325"/>
            <a:ext cx="4232900" cy="418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</a:t>
            </a:r>
            <a:r>
              <a:rPr lang="en"/>
              <a:t>Bubble Cursor</a:t>
            </a:r>
            <a:endParaRPr/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311700" y="1152475"/>
            <a:ext cx="4233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way to “select” targets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As the mouse tracks closer to the target, the closest target highlights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Q: Does this help users select targets?</a:t>
            </a:r>
            <a:endParaRPr/>
          </a:p>
        </p:txBody>
      </p:sp>
      <p:sp>
        <p:nvSpPr>
          <p:cNvPr id="119" name="Google Shape;11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media11.mp4" id="120" name="Google Shape;120;p20"/>
          <p:cNvPicPr preferRelativeResize="0"/>
          <p:nvPr/>
        </p:nvPicPr>
        <p:blipFill rotWithShape="1">
          <a:blip r:embed="rId3">
            <a:alphaModFix/>
          </a:blip>
          <a:srcRect b="0" l="0" r="0" t="5356"/>
          <a:stretch/>
        </p:blipFill>
        <p:spPr>
          <a:xfrm>
            <a:off x="4599400" y="564325"/>
            <a:ext cx="4232900" cy="418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We’ve talked about </a:t>
            </a:r>
            <a:r>
              <a:rPr b="1" lang="en"/>
              <a:t>Qualitative Studies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Answer questions about “how,” “what,” and “why”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Faster, less expensive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Great for early stages of design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"/>
              <a:t>Observations, contextual inquiry, qualitative interviews, ...</a:t>
            </a:r>
            <a:endParaRPr i="1"/>
          </a:p>
        </p:txBody>
      </p:sp>
      <p:sp>
        <p:nvSpPr>
          <p:cNvPr id="126" name="Google Shape;12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Far: Qualitative Studies</a:t>
            </a:r>
            <a:endParaRPr/>
          </a:p>
        </p:txBody>
      </p:sp>
      <p:sp>
        <p:nvSpPr>
          <p:cNvPr id="127" name="Google Shape;12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/>
          </a:p>
        </p:txBody>
      </p:sp>
      <p:sp>
        <p:nvSpPr>
          <p:cNvPr id="133" name="Google Shape;13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Far: Qualitative Studies</a:t>
            </a:r>
            <a:endParaRPr/>
          </a:p>
        </p:txBody>
      </p:sp>
      <p:sp>
        <p:nvSpPr>
          <p:cNvPr id="134" name="Google Shape;13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5" name="Google Shape;1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822" y="1152475"/>
            <a:ext cx="7660355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idx="1" type="body"/>
          </p:nvPr>
        </p:nvSpPr>
        <p:spPr>
          <a:xfrm>
            <a:off x="311700" y="1152475"/>
            <a:ext cx="8520600" cy="39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We’ve talked about </a:t>
            </a:r>
            <a:r>
              <a:rPr b="1" lang="en"/>
              <a:t>Qualitative Studies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Answer questions about “how,” “what,” and “why”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Faster, less expensive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Great for early stages of design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/>
              <a:t>Observations, contextual inquiry, qualitative interviews, …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Q: Does this help users select targets?</a:t>
            </a:r>
            <a:endParaRPr/>
          </a:p>
        </p:txBody>
      </p:sp>
      <p:sp>
        <p:nvSpPr>
          <p:cNvPr id="141" name="Google Shape;14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Far: Qualitative Studies</a:t>
            </a:r>
            <a:endParaRPr/>
          </a:p>
        </p:txBody>
      </p:sp>
      <p:sp>
        <p:nvSpPr>
          <p:cNvPr id="142" name="Google Shape;14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Quantitative Studies</a:t>
            </a:r>
            <a:endParaRPr/>
          </a:p>
        </p:txBody>
      </p:sp>
      <p:sp>
        <p:nvSpPr>
          <p:cNvPr id="148" name="Google Shape;148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Let’s talk</a:t>
            </a:r>
            <a:r>
              <a:rPr lang="en"/>
              <a:t> about </a:t>
            </a:r>
            <a:r>
              <a:rPr b="1" lang="en"/>
              <a:t>Quantitative Studies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Collection and analysis of numerical data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Produces reliable, repeatable, generalizable results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Great for </a:t>
            </a:r>
            <a:r>
              <a:rPr i="1" lang="en"/>
              <a:t>proving</a:t>
            </a:r>
            <a:r>
              <a:rPr lang="en"/>
              <a:t> things about designed artifacts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/>
              <a:t>Controlled experiments, quantitative log analysis, Likert questions, ...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Empirical Studies</a:t>
            </a:r>
            <a:endParaRPr/>
          </a:p>
        </p:txBody>
      </p:sp>
      <p:sp>
        <p:nvSpPr>
          <p:cNvPr id="155" name="Google Shape;15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Understand a system by repeatedly measuring it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Empirical studies let us: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Reliably measure some aspect of an interface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Compare 2+ designs on a measurable aspect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Contribute to the theory of Human-Computer Interaction</a:t>
            </a:r>
            <a:endParaRPr/>
          </a:p>
        </p:txBody>
      </p:sp>
      <p:sp>
        <p:nvSpPr>
          <p:cNvPr id="156" name="Google Shape;15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Craft a clear, testable, important </a:t>
            </a:r>
            <a:r>
              <a:rPr lang="en"/>
              <a:t>hypothesis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I</a:t>
            </a:r>
            <a:r>
              <a:rPr lang="en"/>
              <a:t>dentify variables (independent, dependent, etc.)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Design the study protocol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Get appropriate ethics review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Run pilot studies (check the data!)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Run the experiment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Perform statistical analysis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Draw conclusions</a:t>
            </a:r>
            <a:endParaRPr/>
          </a:p>
        </p:txBody>
      </p:sp>
      <p:sp>
        <p:nvSpPr>
          <p:cNvPr id="162" name="Google Shape;16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to Designing an Experiment</a:t>
            </a:r>
            <a:endParaRPr/>
          </a:p>
        </p:txBody>
      </p:sp>
      <p:sp>
        <p:nvSpPr>
          <p:cNvPr id="163" name="Google Shape;16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b="1" lang="en"/>
              <a:t>Craft a clear, testable, important hypothesis</a:t>
            </a:r>
            <a:endParaRPr b="1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Identify variables (independent, dependent, etc.)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Design the study protocol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Get appropriate ethics review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Run pilot studies (check the data!)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Run the experiment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Perform statistical analysis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Draw conclusions</a:t>
            </a:r>
            <a:endParaRPr/>
          </a:p>
        </p:txBody>
      </p:sp>
      <p:sp>
        <p:nvSpPr>
          <p:cNvPr id="169" name="Google Shape;16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to Designing an Experiment</a:t>
            </a:r>
            <a:endParaRPr/>
          </a:p>
        </p:txBody>
      </p:sp>
      <p:sp>
        <p:nvSpPr>
          <p:cNvPr id="170" name="Google Shape;17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Bubble Cursor: Hypothesis</a:t>
            </a:r>
            <a:endParaRPr/>
          </a:p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>
            <a:off x="311700" y="1152475"/>
            <a:ext cx="4233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way to “select” targets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As the mouse tracks closer to the target, the closest target highlights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Q: Does this help users select targets?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"/>
              <a:t>Clear, Testable, Important</a:t>
            </a:r>
            <a:endParaRPr i="1"/>
          </a:p>
        </p:txBody>
      </p:sp>
      <p:sp>
        <p:nvSpPr>
          <p:cNvPr id="177" name="Google Shape;17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media11.mp4" id="178" name="Google Shape;178;p28"/>
          <p:cNvPicPr preferRelativeResize="0"/>
          <p:nvPr/>
        </p:nvPicPr>
        <p:blipFill rotWithShape="1">
          <a:blip r:embed="rId3">
            <a:alphaModFix/>
          </a:blip>
          <a:srcRect b="0" l="0" r="0" t="5356"/>
          <a:stretch/>
        </p:blipFill>
        <p:spPr>
          <a:xfrm>
            <a:off x="4599400" y="564325"/>
            <a:ext cx="4232900" cy="418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Craft a clear, testable, important hypothesis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b="1" lang="en"/>
              <a:t>Identify variables (independent, dependent, etc.)</a:t>
            </a:r>
            <a:endParaRPr b="1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Design the study protocol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Get appropriate ethics review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Run pilot studies (check the data!)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Run the experiment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Perform statistical analysis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Draw conclusions</a:t>
            </a:r>
            <a:endParaRPr/>
          </a:p>
        </p:txBody>
      </p:sp>
      <p:sp>
        <p:nvSpPr>
          <p:cNvPr id="184" name="Google Shape;18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to Designing an Experiment</a:t>
            </a:r>
            <a:endParaRPr/>
          </a:p>
        </p:txBody>
      </p:sp>
      <p:sp>
        <p:nvSpPr>
          <p:cNvPr id="185" name="Google Shape;18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Independent and Dependent Variables</a:t>
            </a:r>
            <a:endParaRPr/>
          </a:p>
        </p:txBody>
      </p:sp>
      <p:sp>
        <p:nvSpPr>
          <p:cNvPr id="191" name="Google Shape;191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Goal: Find a </a:t>
            </a:r>
            <a:r>
              <a:rPr b="1" lang="en"/>
              <a:t>causal</a:t>
            </a:r>
            <a:r>
              <a:rPr b="1" lang="en"/>
              <a:t> relationship</a:t>
            </a:r>
            <a:br>
              <a:rPr b="1" lang="en"/>
            </a:br>
            <a:r>
              <a:rPr b="1" lang="en"/>
              <a:t>	</a:t>
            </a:r>
            <a:r>
              <a:rPr lang="en"/>
              <a:t>The bubble cursor, compared to traditional cursors, allows users to select</a:t>
            </a:r>
            <a:br>
              <a:rPr lang="en"/>
            </a:br>
            <a:r>
              <a:rPr lang="en"/>
              <a:t>	their targets faster.</a:t>
            </a:r>
            <a:endParaRPr/>
          </a:p>
        </p:txBody>
      </p:sp>
      <p:sp>
        <p:nvSpPr>
          <p:cNvPr id="192" name="Google Shape;19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Independent and Dependent Variables</a:t>
            </a:r>
            <a:endParaRPr/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Find a </a:t>
            </a:r>
            <a:r>
              <a:rPr lang="en"/>
              <a:t>causal relationship</a:t>
            </a:r>
            <a:br>
              <a:rPr b="1" lang="en"/>
            </a:br>
            <a:r>
              <a:rPr b="1" lang="en"/>
              <a:t>	</a:t>
            </a:r>
            <a:r>
              <a:rPr lang="en"/>
              <a:t>The </a:t>
            </a:r>
            <a:r>
              <a:rPr lang="en" u="sng"/>
              <a:t>bubble cursor</a:t>
            </a:r>
            <a:r>
              <a:rPr lang="en"/>
              <a:t>, compared to </a:t>
            </a:r>
            <a:r>
              <a:rPr lang="en" u="sng"/>
              <a:t>traditional cursors</a:t>
            </a:r>
            <a:r>
              <a:rPr lang="en"/>
              <a:t>, allows users to select</a:t>
            </a:r>
            <a:br>
              <a:rPr lang="en"/>
            </a:br>
            <a:r>
              <a:rPr lang="en"/>
              <a:t>	their targets </a:t>
            </a:r>
            <a:r>
              <a:rPr b="1" i="1" lang="en"/>
              <a:t>faster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Independent (factors)</a:t>
            </a:r>
            <a:br>
              <a:rPr lang="en"/>
            </a:br>
            <a:r>
              <a:rPr lang="en"/>
              <a:t>	The attribute we manipulate to cause a change in dependent variable(s)</a:t>
            </a:r>
            <a:br>
              <a:rPr lang="en"/>
            </a:br>
            <a:r>
              <a:rPr lang="en"/>
              <a:t>	Values are called “levels”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i="1" lang="en"/>
              <a:t>Dependent (response)</a:t>
            </a:r>
            <a:br>
              <a:rPr i="1" lang="en"/>
            </a:br>
            <a:r>
              <a:rPr i="1" lang="en"/>
              <a:t>	</a:t>
            </a:r>
            <a:r>
              <a:rPr lang="en"/>
              <a:t>The outcome(s) of the experiment that we measure</a:t>
            </a:r>
            <a:endParaRPr/>
          </a:p>
        </p:txBody>
      </p:sp>
      <p:sp>
        <p:nvSpPr>
          <p:cNvPr id="199" name="Google Shape;19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</a:t>
            </a:r>
            <a:br>
              <a:rPr lang="en"/>
            </a:br>
            <a:r>
              <a:rPr lang="en"/>
              <a:t>	Task </a:t>
            </a:r>
            <a:r>
              <a:rPr lang="en"/>
              <a:t>success (binary or multi-level)</a:t>
            </a:r>
            <a:br>
              <a:rPr lang="en"/>
            </a:br>
            <a:r>
              <a:rPr lang="en"/>
              <a:t>	Task completion time</a:t>
            </a:r>
            <a:br>
              <a:rPr lang="en"/>
            </a:br>
            <a:r>
              <a:rPr lang="en"/>
              <a:t>	Errors per task</a:t>
            </a:r>
            <a:br>
              <a:rPr lang="en"/>
            </a:br>
            <a:r>
              <a:rPr lang="en"/>
              <a:t>	Cognitive efficiency</a:t>
            </a:r>
            <a:br>
              <a:rPr lang="en"/>
            </a:br>
            <a:r>
              <a:rPr lang="en"/>
              <a:t>	Physical efficiency</a:t>
            </a:r>
            <a:br>
              <a:rPr lang="en"/>
            </a:br>
            <a:r>
              <a:rPr lang="en"/>
              <a:t>	Learning curve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Satisfaction (self-report)</a:t>
            </a:r>
            <a:br>
              <a:rPr lang="en"/>
            </a:br>
            <a:r>
              <a:rPr lang="en"/>
              <a:t>	Ease of use</a:t>
            </a:r>
            <a:br>
              <a:rPr lang="en"/>
            </a:br>
            <a:r>
              <a:rPr lang="en"/>
              <a:t>	Frustration</a:t>
            </a:r>
            <a:endParaRPr/>
          </a:p>
        </p:txBody>
      </p:sp>
      <p:sp>
        <p:nvSpPr>
          <p:cNvPr id="205" name="Google Shape;20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Dependent Variables in HCI</a:t>
            </a:r>
            <a:endParaRPr/>
          </a:p>
        </p:txBody>
      </p:sp>
      <p:sp>
        <p:nvSpPr>
          <p:cNvPr id="206" name="Google Shape;20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Craft a clear, testable, important hypothesis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Identify variables (independent, dependent, etc.)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b="1" lang="en"/>
              <a:t>Design the study protocol</a:t>
            </a:r>
            <a:endParaRPr b="1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Get appropriate ethics review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Run pilot studies (check the data!)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Run the experiment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Perform statistical analysis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Draw conclusions</a:t>
            </a:r>
            <a:endParaRPr/>
          </a:p>
        </p:txBody>
      </p:sp>
      <p:sp>
        <p:nvSpPr>
          <p:cNvPr id="212" name="Google Shape;21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to Designing an Experiment</a:t>
            </a:r>
            <a:endParaRPr/>
          </a:p>
        </p:txBody>
      </p:sp>
      <p:sp>
        <p:nvSpPr>
          <p:cNvPr id="213" name="Google Shape;21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the Study Protocol</a:t>
            </a:r>
            <a:endParaRPr/>
          </a:p>
        </p:txBody>
      </p:sp>
      <p:sp>
        <p:nvSpPr>
          <p:cNvPr id="219" name="Google Shape;21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0" name="Google Shape;220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Participants:</a:t>
            </a:r>
            <a:r>
              <a:rPr lang="en"/>
              <a:t> Who can you recruit that represents your target population?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Tasks:</a:t>
            </a:r>
            <a:r>
              <a:rPr lang="en"/>
              <a:t> What tasks are feasible and reflect your hypotheses?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Conditions:</a:t>
            </a:r>
            <a:r>
              <a:rPr lang="en"/>
              <a:t> What are all the conditions?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Trials:</a:t>
            </a:r>
            <a:r>
              <a:rPr lang="en"/>
              <a:t> How often to repeat each condition?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Varying treatment:</a:t>
            </a:r>
            <a:r>
              <a:rPr lang="en"/>
              <a:t> Which participants see which conditions?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Bias mitigation:</a:t>
            </a:r>
            <a:r>
              <a:rPr lang="en"/>
              <a:t> How can the results be as defensible as possible?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go wrong with experiments?</a:t>
            </a:r>
            <a:br>
              <a:rPr lang="en"/>
            </a:br>
            <a:endParaRPr/>
          </a:p>
        </p:txBody>
      </p:sp>
      <p:sp>
        <p:nvSpPr>
          <p:cNvPr id="226" name="Google Shape;226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We are testing the bubble cursor to understand if it helps laptop owners open files on their desktop faster.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Experiment design: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We recruit students that received an A- or higher in CS160.</a:t>
            </a:r>
            <a:br>
              <a:rPr lang="en"/>
            </a:br>
            <a:r>
              <a:rPr lang="en"/>
              <a:t>All </a:t>
            </a:r>
            <a:r>
              <a:rPr lang="en"/>
              <a:t>participants use both cursors: men start with the bubble cursor, other students</a:t>
            </a:r>
            <a:br>
              <a:rPr lang="en"/>
            </a:br>
            <a:r>
              <a:rPr lang="en"/>
              <a:t>	start with the traditional cursor.</a:t>
            </a:r>
            <a:br>
              <a:rPr lang="en"/>
            </a:br>
            <a:r>
              <a:rPr lang="en"/>
              <a:t>Participants select different sized bubbles, as in the image. </a:t>
            </a:r>
            <a:br>
              <a:rPr lang="en"/>
            </a:br>
            <a:r>
              <a:rPr lang="en"/>
              <a:t>Each participant goes through every combination of</a:t>
            </a:r>
            <a:br>
              <a:rPr lang="en"/>
            </a:br>
            <a:r>
              <a:rPr lang="en"/>
              <a:t>	target size (sm, med, lg) and density (sm, med, lg)</a:t>
            </a:r>
            <a:endParaRPr/>
          </a:p>
        </p:txBody>
      </p:sp>
      <p:sp>
        <p:nvSpPr>
          <p:cNvPr id="227" name="Google Shape;227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mage" id="228" name="Google Shape;22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9097" y="3204225"/>
            <a:ext cx="2114899" cy="193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 txBox="1"/>
          <p:nvPr>
            <p:ph idx="1" type="body"/>
          </p:nvPr>
        </p:nvSpPr>
        <p:spPr>
          <a:xfrm>
            <a:off x="311700" y="1152475"/>
            <a:ext cx="8520600" cy="39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We are testing the bubble cursor to understand if it helps laptop owners open files on their desktop faster.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Experiment design: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recruit students that received an A- or higher in CS160.</a:t>
            </a:r>
            <a:br>
              <a:rPr lang="en"/>
            </a:br>
            <a:r>
              <a:rPr lang="en"/>
              <a:t>All participants use both cursors: men start with the bubble cursor, other students</a:t>
            </a:r>
            <a:br>
              <a:rPr lang="en"/>
            </a:br>
            <a:r>
              <a:rPr lang="en"/>
              <a:t>	start with the traditional cursor.</a:t>
            </a:r>
            <a:br>
              <a:rPr lang="en"/>
            </a:br>
            <a:r>
              <a:rPr lang="en"/>
              <a:t>Participants select different sized bubbles, as in the image. </a:t>
            </a:r>
            <a:br>
              <a:rPr lang="en"/>
            </a:br>
            <a:r>
              <a:rPr lang="en"/>
              <a:t>Each participant goes through every combination of</a:t>
            </a:r>
            <a:br>
              <a:rPr lang="en"/>
            </a:br>
            <a:r>
              <a:rPr lang="en"/>
              <a:t>	target size (sm, med, lg) and density (sm, med, lg)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Breakout Rooms</a:t>
            </a:r>
            <a:r>
              <a:rPr lang="en"/>
              <a:t>: How many issues can you find?</a:t>
            </a:r>
            <a:endParaRPr/>
          </a:p>
        </p:txBody>
      </p:sp>
      <p:sp>
        <p:nvSpPr>
          <p:cNvPr id="234" name="Google Shape;23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go wrong with experiments?</a:t>
            </a:r>
            <a:br>
              <a:rPr lang="en"/>
            </a:br>
            <a:endParaRPr/>
          </a:p>
        </p:txBody>
      </p:sp>
      <p:sp>
        <p:nvSpPr>
          <p:cNvPr id="235" name="Google Shape;235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mage" id="236" name="Google Shape;23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9097" y="3204225"/>
            <a:ext cx="2114899" cy="193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Participants</a:t>
            </a:r>
            <a:endParaRPr/>
          </a:p>
        </p:txBody>
      </p:sp>
      <p:sp>
        <p:nvSpPr>
          <p:cNvPr id="242" name="Google Shape;242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a balanced </a:t>
            </a:r>
            <a:r>
              <a:rPr lang="en"/>
              <a:t>sample</a:t>
            </a:r>
            <a:r>
              <a:rPr lang="en"/>
              <a:t> to represent the intended user population: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Novices vs. experts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Age group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Socioeconomic background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Gender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...</a:t>
            </a:r>
            <a:endParaRPr/>
          </a:p>
        </p:txBody>
      </p:sp>
      <p:sp>
        <p:nvSpPr>
          <p:cNvPr id="243" name="Google Shape;243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Confounds</a:t>
            </a:r>
            <a:endParaRPr/>
          </a:p>
        </p:txBody>
      </p:sp>
      <p:sp>
        <p:nvSpPr>
          <p:cNvPr id="249" name="Google Shape;249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Unmeasured attributes that very with the independent variable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Makes it difficult to draw conclusions</a:t>
            </a:r>
            <a:endParaRPr/>
          </a:p>
        </p:txBody>
      </p:sp>
      <p:sp>
        <p:nvSpPr>
          <p:cNvPr id="250" name="Google Shape;250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Unmeasured attributes that vary with the independent variable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Makes it difficult to draw conclusions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Independent</a:t>
            </a:r>
            <a:r>
              <a:rPr lang="en"/>
              <a:t>: Cursor						</a:t>
            </a:r>
            <a:r>
              <a:rPr b="1" lang="en"/>
              <a:t>Dependent:</a:t>
            </a:r>
            <a:r>
              <a:rPr lang="en"/>
              <a:t> Speed</a:t>
            </a:r>
            <a:endParaRPr/>
          </a:p>
        </p:txBody>
      </p:sp>
      <p:sp>
        <p:nvSpPr>
          <p:cNvPr id="256" name="Google Shape;25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Confounds</a:t>
            </a:r>
            <a:endParaRPr/>
          </a:p>
        </p:txBody>
      </p:sp>
      <p:sp>
        <p:nvSpPr>
          <p:cNvPr id="257" name="Google Shape;257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8" name="Google Shape;258;p39"/>
          <p:cNvCxnSpPr/>
          <p:nvPr/>
        </p:nvCxnSpPr>
        <p:spPr>
          <a:xfrm>
            <a:off x="2831200" y="3758975"/>
            <a:ext cx="18747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Unmeasured attributes that very with the independent variable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Makes it difficult to draw conclusions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1828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 Confound:</a:t>
            </a:r>
            <a:r>
              <a:rPr lang="en"/>
              <a:t> Gender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Independent</a:t>
            </a:r>
            <a:r>
              <a:rPr lang="en"/>
              <a:t>: Cursor						</a:t>
            </a:r>
            <a:r>
              <a:rPr b="1" lang="en"/>
              <a:t>Dependent:</a:t>
            </a:r>
            <a:r>
              <a:rPr lang="en"/>
              <a:t> Speed</a:t>
            </a:r>
            <a:endParaRPr/>
          </a:p>
        </p:txBody>
      </p:sp>
      <p:sp>
        <p:nvSpPr>
          <p:cNvPr id="264" name="Google Shape;264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Confounds</a:t>
            </a:r>
            <a:endParaRPr/>
          </a:p>
        </p:txBody>
      </p:sp>
      <p:sp>
        <p:nvSpPr>
          <p:cNvPr id="265" name="Google Shape;265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66" name="Google Shape;266;p40"/>
          <p:cNvCxnSpPr/>
          <p:nvPr/>
        </p:nvCxnSpPr>
        <p:spPr>
          <a:xfrm>
            <a:off x="2831200" y="3758975"/>
            <a:ext cx="18747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7" name="Google Shape;267;p40"/>
          <p:cNvCxnSpPr/>
          <p:nvPr/>
        </p:nvCxnSpPr>
        <p:spPr>
          <a:xfrm flipH="1">
            <a:off x="1520525" y="3041625"/>
            <a:ext cx="975900" cy="5634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8" name="Google Shape;268;p40"/>
          <p:cNvCxnSpPr/>
          <p:nvPr/>
        </p:nvCxnSpPr>
        <p:spPr>
          <a:xfrm>
            <a:off x="4896550" y="2993150"/>
            <a:ext cx="1138800" cy="5649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9" name="Google Shape;269;p40"/>
          <p:cNvSpPr txBox="1"/>
          <p:nvPr>
            <p:ph idx="1" type="body"/>
          </p:nvPr>
        </p:nvSpPr>
        <p:spPr>
          <a:xfrm>
            <a:off x="390275" y="3036975"/>
            <a:ext cx="204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accent1"/>
                </a:solidFill>
              </a:rPr>
              <a:t>Treatment Selection</a:t>
            </a:r>
            <a:endParaRPr sz="1200">
              <a:solidFill>
                <a:schemeClr val="accent1"/>
              </a:solidFill>
            </a:endParaRPr>
          </a:p>
        </p:txBody>
      </p:sp>
      <p:sp>
        <p:nvSpPr>
          <p:cNvPr id="270" name="Google Shape;270;p40"/>
          <p:cNvSpPr txBox="1"/>
          <p:nvPr>
            <p:ph idx="1" type="body"/>
          </p:nvPr>
        </p:nvSpPr>
        <p:spPr>
          <a:xfrm>
            <a:off x="6035350" y="3036975"/>
            <a:ext cx="252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accent1"/>
                </a:solidFill>
              </a:rPr>
              <a:t>Affinity for tinkering with new tech</a:t>
            </a:r>
            <a:endParaRPr sz="12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Control and Random Variables</a:t>
            </a:r>
            <a:endParaRPr/>
          </a:p>
        </p:txBody>
      </p:sp>
      <p:sp>
        <p:nvSpPr>
          <p:cNvPr id="276" name="Google Shape;276;p41"/>
          <p:cNvSpPr txBox="1"/>
          <p:nvPr>
            <p:ph idx="1" type="body"/>
          </p:nvPr>
        </p:nvSpPr>
        <p:spPr>
          <a:xfrm>
            <a:off x="311700" y="1152475"/>
            <a:ext cx="8520600" cy="39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Control Variables:</a:t>
            </a:r>
            <a:r>
              <a:rPr lang="en"/>
              <a:t> Attributes that are fixed throughout the experiment</a:t>
            </a:r>
            <a:br>
              <a:rPr lang="en"/>
            </a:br>
            <a:r>
              <a:rPr lang="en"/>
              <a:t>	Types of users recruited</a:t>
            </a:r>
            <a:br>
              <a:rPr lang="en"/>
            </a:br>
            <a:r>
              <a:rPr lang="en"/>
              <a:t>	Tasks selected for users</a:t>
            </a:r>
            <a:br>
              <a:rPr lang="en"/>
            </a:br>
            <a:r>
              <a:rPr lang="en"/>
              <a:t>	Specific devices used</a:t>
            </a:r>
            <a:br>
              <a:rPr lang="en"/>
            </a:br>
            <a:r>
              <a:rPr lang="en"/>
              <a:t>	...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Random Variables</a:t>
            </a:r>
            <a:r>
              <a:rPr lang="en"/>
              <a:t>: Attributes that are randomly sampled</a:t>
            </a:r>
            <a:br>
              <a:rPr lang="en"/>
            </a:br>
            <a:r>
              <a:rPr lang="en"/>
              <a:t>	Variance within recruited users</a:t>
            </a:r>
            <a:br>
              <a:rPr lang="en"/>
            </a:br>
            <a:r>
              <a:rPr lang="en"/>
              <a:t>	Ordering of interfaces or tasks</a:t>
            </a:r>
            <a:br>
              <a:rPr lang="en"/>
            </a:br>
            <a:r>
              <a:rPr lang="en"/>
              <a:t>	Pre or post meal</a:t>
            </a:r>
            <a:br>
              <a:rPr lang="en"/>
            </a:br>
            <a:r>
              <a:rPr lang="en"/>
              <a:t>	...</a:t>
            </a:r>
            <a:br>
              <a:rPr lang="en"/>
            </a:br>
            <a:r>
              <a:rPr lang="en"/>
              <a:t>	</a:t>
            </a:r>
            <a:endParaRPr/>
          </a:p>
        </p:txBody>
      </p:sp>
      <p:sp>
        <p:nvSpPr>
          <p:cNvPr id="277" name="Google Shape;277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Internal validity</a:t>
            </a:r>
            <a:r>
              <a:rPr b="1" lang="en"/>
              <a:t>:</a:t>
            </a:r>
            <a:r>
              <a:rPr lang="en"/>
              <a:t> How confident are we that the manipulation of the independent variable is the </a:t>
            </a:r>
            <a:r>
              <a:rPr lang="en" u="sng"/>
              <a:t>cause</a:t>
            </a:r>
            <a:r>
              <a:rPr lang="en"/>
              <a:t> of our measured change in dependent variable?</a:t>
            </a:r>
            <a:br>
              <a:rPr lang="en"/>
            </a:br>
            <a:r>
              <a:rPr lang="en"/>
              <a:t>	Eliminate </a:t>
            </a:r>
            <a:r>
              <a:rPr lang="en"/>
              <a:t>confounding</a:t>
            </a:r>
            <a:r>
              <a:rPr lang="en"/>
              <a:t> variables</a:t>
            </a:r>
            <a:br>
              <a:rPr lang="en"/>
            </a:br>
            <a:r>
              <a:rPr lang="en"/>
              <a:t>	Randomization is your friend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External validity</a:t>
            </a:r>
            <a:r>
              <a:rPr b="1" lang="en"/>
              <a:t>:</a:t>
            </a:r>
            <a:r>
              <a:rPr lang="en"/>
              <a:t> How confident are we will see similar </a:t>
            </a:r>
            <a:r>
              <a:rPr lang="en" u="sng"/>
              <a:t>causations</a:t>
            </a:r>
            <a:r>
              <a:rPr lang="en"/>
              <a:t> in other settings?</a:t>
            </a:r>
            <a:br>
              <a:rPr lang="en"/>
            </a:br>
            <a:r>
              <a:rPr lang="en"/>
              <a:t>	Carefully select control variables</a:t>
            </a:r>
            <a:endParaRPr/>
          </a:p>
        </p:txBody>
      </p:sp>
      <p:sp>
        <p:nvSpPr>
          <p:cNvPr id="283" name="Google Shape;283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Validity</a:t>
            </a:r>
            <a:endParaRPr/>
          </a:p>
        </p:txBody>
      </p:sp>
      <p:sp>
        <p:nvSpPr>
          <p:cNvPr id="284" name="Google Shape;284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3"/>
          <p:cNvSpPr txBox="1"/>
          <p:nvPr>
            <p:ph idx="1" type="body"/>
          </p:nvPr>
        </p:nvSpPr>
        <p:spPr>
          <a:xfrm>
            <a:off x="311700" y="1152475"/>
            <a:ext cx="8520600" cy="39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assume a big difference in behavior in age. Younger people do better with the bubble mouse, older </a:t>
            </a:r>
            <a:r>
              <a:rPr lang="en"/>
              <a:t>people</a:t>
            </a:r>
            <a:r>
              <a:rPr lang="en"/>
              <a:t> do better with the traditional mouse.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Age as </a:t>
            </a:r>
            <a:r>
              <a:rPr b="1" lang="en"/>
              <a:t>independent variable</a:t>
            </a:r>
            <a:r>
              <a:rPr lang="en"/>
              <a:t>: We now have many more treatments to consider, hurting </a:t>
            </a:r>
            <a:r>
              <a:rPr b="1" lang="en"/>
              <a:t>internal validity</a:t>
            </a:r>
            <a:r>
              <a:rPr lang="en"/>
              <a:t> because of a lower sample size.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Age as </a:t>
            </a:r>
            <a:r>
              <a:rPr b="1" lang="en"/>
              <a:t>control variable</a:t>
            </a:r>
            <a:r>
              <a:rPr lang="en"/>
              <a:t>: We only observed the impact on a particular age range, hurting </a:t>
            </a:r>
            <a:r>
              <a:rPr b="1" lang="en"/>
              <a:t>external validity</a:t>
            </a:r>
            <a:r>
              <a:rPr lang="en"/>
              <a:t> because we don’t know anything about other age ranges.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Age as </a:t>
            </a:r>
            <a:r>
              <a:rPr b="1" lang="en"/>
              <a:t>random variable</a:t>
            </a:r>
            <a:r>
              <a:rPr lang="en"/>
              <a:t>: We now see no difference between the groups, because the competing preferences cancelled each other out, hurting </a:t>
            </a:r>
            <a:r>
              <a:rPr b="1" lang="en"/>
              <a:t>internal validity</a:t>
            </a:r>
            <a:r>
              <a:rPr lang="en"/>
              <a:t>.</a:t>
            </a:r>
            <a:endParaRPr/>
          </a:p>
        </p:txBody>
      </p:sp>
      <p:sp>
        <p:nvSpPr>
          <p:cNvPr id="290" name="Google Shape;290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Validity</a:t>
            </a:r>
            <a:endParaRPr/>
          </a:p>
        </p:txBody>
      </p:sp>
      <p:sp>
        <p:nvSpPr>
          <p:cNvPr id="291" name="Google Shape;291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of Conditions</a:t>
            </a:r>
            <a:endParaRPr/>
          </a:p>
        </p:txBody>
      </p:sp>
      <p:sp>
        <p:nvSpPr>
          <p:cNvPr id="297" name="Google Shape;297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Factorial design</a:t>
            </a:r>
            <a:r>
              <a:rPr lang="en"/>
              <a:t>: To isolate the effects of each independent variable, consider all combinations of levels of all independent variables.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(2 cursor types) * (3 target sizes) * (3 densities) = </a:t>
            </a:r>
            <a:r>
              <a:rPr b="1" lang="en"/>
              <a:t>18 conditions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New levels or factors can yield many </a:t>
            </a:r>
            <a:r>
              <a:rPr lang="en"/>
              <a:t>more</a:t>
            </a:r>
            <a:r>
              <a:rPr lang="en"/>
              <a:t> combinations, requiring more participants for statistical analysis.</a:t>
            </a:r>
            <a:endParaRPr/>
          </a:p>
        </p:txBody>
      </p:sp>
      <p:sp>
        <p:nvSpPr>
          <p:cNvPr id="298" name="Google Shape;298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Between-Subject</a:t>
            </a:r>
            <a:endParaRPr/>
          </a:p>
        </p:txBody>
      </p:sp>
      <p:sp>
        <p:nvSpPr>
          <p:cNvPr id="304" name="Google Shape;304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06" name="Google Shape;306;p45"/>
          <p:cNvGrpSpPr/>
          <p:nvPr/>
        </p:nvGrpSpPr>
        <p:grpSpPr>
          <a:xfrm>
            <a:off x="1078234" y="3530201"/>
            <a:ext cx="2288721" cy="1038686"/>
            <a:chOff x="0" y="0"/>
            <a:chExt cx="6103255" cy="2769830"/>
          </a:xfrm>
        </p:grpSpPr>
        <p:pic>
          <p:nvPicPr>
            <p:cNvPr descr="Image" id="307" name="Google Shape;307;p4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1364" y="0"/>
              <a:ext cx="5961891" cy="27698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" name="Google Shape;308;p45"/>
            <p:cNvSpPr/>
            <p:nvPr/>
          </p:nvSpPr>
          <p:spPr>
            <a:xfrm>
              <a:off x="0" y="0"/>
              <a:ext cx="566700" cy="56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Helvetica Neue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descr="noun_Cursor_2062720.png" id="309" name="Google Shape;309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7170" y="3315523"/>
            <a:ext cx="1248601" cy="1248601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5"/>
          <p:cNvSpPr/>
          <p:nvPr/>
        </p:nvSpPr>
        <p:spPr>
          <a:xfrm>
            <a:off x="1157350" y="1951225"/>
            <a:ext cx="822600" cy="822600"/>
          </a:xfrm>
          <a:prstGeom prst="smileyFace">
            <a:avLst>
              <a:gd fmla="val 4653" name="adj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5"/>
          <p:cNvSpPr/>
          <p:nvPr/>
        </p:nvSpPr>
        <p:spPr>
          <a:xfrm>
            <a:off x="2275800" y="1951225"/>
            <a:ext cx="822600" cy="822600"/>
          </a:xfrm>
          <a:prstGeom prst="smileyFace">
            <a:avLst>
              <a:gd fmla="val 4653" name="adj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45"/>
          <p:cNvSpPr/>
          <p:nvPr/>
        </p:nvSpPr>
        <p:spPr>
          <a:xfrm>
            <a:off x="6281525" y="1951225"/>
            <a:ext cx="822600" cy="822600"/>
          </a:xfrm>
          <a:prstGeom prst="smileyFace">
            <a:avLst>
              <a:gd fmla="val 4653" name="adj"/>
            </a:avLst>
          </a:prstGeom>
          <a:solidFill>
            <a:srgbClr val="01896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5"/>
          <p:cNvSpPr/>
          <p:nvPr/>
        </p:nvSpPr>
        <p:spPr>
          <a:xfrm>
            <a:off x="7380825" y="1951225"/>
            <a:ext cx="822600" cy="822600"/>
          </a:xfrm>
          <a:prstGeom prst="smileyFace">
            <a:avLst>
              <a:gd fmla="val 4653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14" name="Google Shape;314;p45"/>
          <p:cNvCxnSpPr>
            <a:stCxn id="304" idx="0"/>
          </p:cNvCxnSpPr>
          <p:nvPr/>
        </p:nvCxnSpPr>
        <p:spPr>
          <a:xfrm>
            <a:off x="4572000" y="1152475"/>
            <a:ext cx="0" cy="40221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5" name="Google Shape;315;p45"/>
          <p:cNvCxnSpPr/>
          <p:nvPr/>
        </p:nvCxnSpPr>
        <p:spPr>
          <a:xfrm>
            <a:off x="-47825" y="1147775"/>
            <a:ext cx="92208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Within</a:t>
            </a:r>
            <a:r>
              <a:rPr lang="en"/>
              <a:t>-Subject</a:t>
            </a:r>
            <a:endParaRPr/>
          </a:p>
        </p:txBody>
      </p:sp>
      <p:sp>
        <p:nvSpPr>
          <p:cNvPr id="321" name="Google Shape;321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23" name="Google Shape;323;p46"/>
          <p:cNvGrpSpPr/>
          <p:nvPr/>
        </p:nvGrpSpPr>
        <p:grpSpPr>
          <a:xfrm>
            <a:off x="5152859" y="1843188"/>
            <a:ext cx="2288721" cy="1038686"/>
            <a:chOff x="0" y="0"/>
            <a:chExt cx="6103255" cy="2769830"/>
          </a:xfrm>
        </p:grpSpPr>
        <p:pic>
          <p:nvPicPr>
            <p:cNvPr descr="Image" id="324" name="Google Shape;324;p4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1364" y="0"/>
              <a:ext cx="5961891" cy="27698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46"/>
            <p:cNvSpPr/>
            <p:nvPr/>
          </p:nvSpPr>
          <p:spPr>
            <a:xfrm>
              <a:off x="0" y="0"/>
              <a:ext cx="566700" cy="56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Helvetica Neue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descr="noun_Cursor_2062720.png" id="326" name="Google Shape;326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25920" y="2742548"/>
            <a:ext cx="1248601" cy="1248601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6"/>
          <p:cNvSpPr/>
          <p:nvPr/>
        </p:nvSpPr>
        <p:spPr>
          <a:xfrm>
            <a:off x="1157350" y="1951225"/>
            <a:ext cx="822600" cy="822600"/>
          </a:xfrm>
          <a:prstGeom prst="smileyFace">
            <a:avLst>
              <a:gd fmla="val 4653" name="adj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46"/>
          <p:cNvSpPr/>
          <p:nvPr/>
        </p:nvSpPr>
        <p:spPr>
          <a:xfrm>
            <a:off x="2275800" y="1951225"/>
            <a:ext cx="822600" cy="822600"/>
          </a:xfrm>
          <a:prstGeom prst="smileyFace">
            <a:avLst>
              <a:gd fmla="val 4653" name="adj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6"/>
          <p:cNvSpPr/>
          <p:nvPr/>
        </p:nvSpPr>
        <p:spPr>
          <a:xfrm>
            <a:off x="1157350" y="2955550"/>
            <a:ext cx="822600" cy="822600"/>
          </a:xfrm>
          <a:prstGeom prst="smileyFace">
            <a:avLst>
              <a:gd fmla="val 4653" name="adj"/>
            </a:avLst>
          </a:prstGeom>
          <a:solidFill>
            <a:srgbClr val="01896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6"/>
          <p:cNvSpPr/>
          <p:nvPr/>
        </p:nvSpPr>
        <p:spPr>
          <a:xfrm>
            <a:off x="2275800" y="2955550"/>
            <a:ext cx="822600" cy="822600"/>
          </a:xfrm>
          <a:prstGeom prst="smileyFace">
            <a:avLst>
              <a:gd fmla="val 4653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Within</a:t>
            </a:r>
            <a:r>
              <a:rPr lang="en"/>
              <a:t>-Subject</a:t>
            </a:r>
            <a:endParaRPr/>
          </a:p>
        </p:txBody>
      </p:sp>
      <p:sp>
        <p:nvSpPr>
          <p:cNvPr id="336" name="Google Shape;336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8" name="Google Shape;338;p47"/>
          <p:cNvGrpSpPr/>
          <p:nvPr/>
        </p:nvGrpSpPr>
        <p:grpSpPr>
          <a:xfrm>
            <a:off x="1078234" y="2860676"/>
            <a:ext cx="2288721" cy="1038686"/>
            <a:chOff x="0" y="0"/>
            <a:chExt cx="6103255" cy="2769830"/>
          </a:xfrm>
        </p:grpSpPr>
        <p:pic>
          <p:nvPicPr>
            <p:cNvPr descr="Image" id="339" name="Google Shape;339;p4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1364" y="0"/>
              <a:ext cx="5961891" cy="27698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0" name="Google Shape;340;p47"/>
            <p:cNvSpPr/>
            <p:nvPr/>
          </p:nvSpPr>
          <p:spPr>
            <a:xfrm>
              <a:off x="0" y="0"/>
              <a:ext cx="566700" cy="56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Helvetica Neue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descr="noun_Cursor_2062720.png" id="341" name="Google Shape;341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87595" y="2860673"/>
            <a:ext cx="1248601" cy="1248601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47"/>
          <p:cNvSpPr/>
          <p:nvPr/>
        </p:nvSpPr>
        <p:spPr>
          <a:xfrm>
            <a:off x="1157350" y="1951225"/>
            <a:ext cx="822600" cy="822600"/>
          </a:xfrm>
          <a:prstGeom prst="smileyFace">
            <a:avLst>
              <a:gd fmla="val 4653" name="adj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47"/>
          <p:cNvSpPr/>
          <p:nvPr/>
        </p:nvSpPr>
        <p:spPr>
          <a:xfrm>
            <a:off x="2275800" y="1951225"/>
            <a:ext cx="822600" cy="822600"/>
          </a:xfrm>
          <a:prstGeom prst="smileyFace">
            <a:avLst>
              <a:gd fmla="val 4653" name="adj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7"/>
          <p:cNvSpPr/>
          <p:nvPr/>
        </p:nvSpPr>
        <p:spPr>
          <a:xfrm>
            <a:off x="6281525" y="1951225"/>
            <a:ext cx="822600" cy="822600"/>
          </a:xfrm>
          <a:prstGeom prst="smileyFace">
            <a:avLst>
              <a:gd fmla="val 4653" name="adj"/>
            </a:avLst>
          </a:prstGeom>
          <a:solidFill>
            <a:srgbClr val="01896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7"/>
          <p:cNvSpPr/>
          <p:nvPr/>
        </p:nvSpPr>
        <p:spPr>
          <a:xfrm>
            <a:off x="7380825" y="1951225"/>
            <a:ext cx="822600" cy="822600"/>
          </a:xfrm>
          <a:prstGeom prst="smileyFace">
            <a:avLst>
              <a:gd fmla="val 4653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6" name="Google Shape;346;p47"/>
          <p:cNvCxnSpPr>
            <a:stCxn id="336" idx="0"/>
          </p:cNvCxnSpPr>
          <p:nvPr/>
        </p:nvCxnSpPr>
        <p:spPr>
          <a:xfrm>
            <a:off x="4572000" y="1152475"/>
            <a:ext cx="0" cy="40221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7" name="Google Shape;347;p47"/>
          <p:cNvCxnSpPr/>
          <p:nvPr/>
        </p:nvCxnSpPr>
        <p:spPr>
          <a:xfrm>
            <a:off x="-47825" y="1147775"/>
            <a:ext cx="92208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noun_Cursor_2062720.png" id="348" name="Google Shape;348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8045" y="3899348"/>
            <a:ext cx="1248601" cy="12486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9" name="Google Shape;349;p47"/>
          <p:cNvGrpSpPr/>
          <p:nvPr/>
        </p:nvGrpSpPr>
        <p:grpSpPr>
          <a:xfrm>
            <a:off x="6183734" y="4004313"/>
            <a:ext cx="2288721" cy="1038686"/>
            <a:chOff x="0" y="0"/>
            <a:chExt cx="6103255" cy="2769830"/>
          </a:xfrm>
        </p:grpSpPr>
        <p:pic>
          <p:nvPicPr>
            <p:cNvPr descr="Image" id="350" name="Google Shape;350;p4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1364" y="0"/>
              <a:ext cx="5961891" cy="27698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1" name="Google Shape;351;p47"/>
            <p:cNvSpPr/>
            <p:nvPr/>
          </p:nvSpPr>
          <p:spPr>
            <a:xfrm>
              <a:off x="0" y="0"/>
              <a:ext cx="566700" cy="56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Helvetica Neue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Between- vs. Within-</a:t>
            </a:r>
            <a:endParaRPr/>
          </a:p>
        </p:txBody>
      </p:sp>
      <p:sp>
        <p:nvSpPr>
          <p:cNvPr id="357" name="Google Shape;357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Between Subjects</a:t>
            </a:r>
            <a:br>
              <a:rPr lang="en"/>
            </a:br>
            <a:r>
              <a:rPr lang="en"/>
              <a:t>	+ Collect more data for a condition in the same </a:t>
            </a:r>
            <a:r>
              <a:rPr lang="en"/>
              <a:t>amount</a:t>
            </a:r>
            <a:r>
              <a:rPr lang="en"/>
              <a:t> of time</a:t>
            </a:r>
            <a:br>
              <a:rPr lang="en"/>
            </a:br>
            <a:r>
              <a:rPr lang="en"/>
              <a:t>	- May need more participants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Within Subjects</a:t>
            </a:r>
            <a:br>
              <a:rPr lang="en"/>
            </a:br>
            <a:r>
              <a:rPr lang="en"/>
              <a:t>	+ Isolate effects of individual difference (e.g., 1 exceptional participant)</a:t>
            </a:r>
            <a:br>
              <a:rPr lang="en"/>
            </a:br>
            <a:r>
              <a:rPr lang="en"/>
              <a:t>	+ Can ask participants to compare, state preference</a:t>
            </a:r>
            <a:br>
              <a:rPr lang="en"/>
            </a:br>
            <a:r>
              <a:rPr lang="en"/>
              <a:t>	- Fatigue effects</a:t>
            </a:r>
            <a:br>
              <a:rPr lang="en"/>
            </a:br>
            <a:r>
              <a:rPr lang="en"/>
              <a:t>	- Biases due to ordering</a:t>
            </a:r>
            <a:endParaRPr/>
          </a:p>
        </p:txBody>
      </p:sp>
      <p:sp>
        <p:nvSpPr>
          <p:cNvPr id="358" name="Google Shape;358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Better Experiment</a:t>
            </a:r>
            <a:endParaRPr/>
          </a:p>
        </p:txBody>
      </p:sp>
      <p:sp>
        <p:nvSpPr>
          <p:cNvPr id="364" name="Google Shape;364;p49"/>
          <p:cNvSpPr txBox="1"/>
          <p:nvPr>
            <p:ph idx="1" type="body"/>
          </p:nvPr>
        </p:nvSpPr>
        <p:spPr>
          <a:xfrm>
            <a:off x="311700" y="1152475"/>
            <a:ext cx="8520600" cy="4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Goal: We are testing the bubble cursor to understand if it helps laptop owners open files on their desktop faster.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Experiment design: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We recruit students that received an A- or higher in CS160.</a:t>
            </a:r>
            <a:br>
              <a:rPr lang="en"/>
            </a:br>
            <a:r>
              <a:rPr lang="en"/>
              <a:t>All participants use both cursors: men start with the bubble cursor, other students</a:t>
            </a:r>
            <a:br>
              <a:rPr lang="en"/>
            </a:br>
            <a:r>
              <a:rPr lang="en"/>
              <a:t>	start with the traditional cursor.</a:t>
            </a:r>
            <a:br>
              <a:rPr lang="en"/>
            </a:br>
            <a:r>
              <a:rPr lang="en"/>
              <a:t>Participants select different sized bubbles, as in the image. </a:t>
            </a:r>
            <a:br>
              <a:rPr lang="en"/>
            </a:br>
            <a:r>
              <a:rPr lang="en"/>
              <a:t>Each participant goes through every combination of</a:t>
            </a:r>
            <a:br>
              <a:rPr lang="en"/>
            </a:br>
            <a:r>
              <a:rPr lang="en"/>
              <a:t>	target size (sm, med, lg) and density (sm, med, lg)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Better Experiment</a:t>
            </a:r>
            <a:endParaRPr/>
          </a:p>
        </p:txBody>
      </p:sp>
      <p:sp>
        <p:nvSpPr>
          <p:cNvPr id="371" name="Google Shape;371;p50"/>
          <p:cNvSpPr txBox="1"/>
          <p:nvPr>
            <p:ph idx="1" type="body"/>
          </p:nvPr>
        </p:nvSpPr>
        <p:spPr>
          <a:xfrm>
            <a:off x="311700" y="1152475"/>
            <a:ext cx="8520600" cy="4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We are testing the bubble cursor to understand if it helps laptop owners open files on their desktop faster.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Experiment design: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recruit students that received an A- or higher in CS160.</a:t>
            </a:r>
            <a:br>
              <a:rPr lang="en"/>
            </a:br>
            <a:r>
              <a:rPr lang="en"/>
              <a:t>All participants use both cursors: men start with the bubble cursor, other students</a:t>
            </a:r>
            <a:br>
              <a:rPr lang="en"/>
            </a:br>
            <a:r>
              <a:rPr lang="en"/>
              <a:t>	start with the traditional cursor.</a:t>
            </a:r>
            <a:br>
              <a:rPr lang="en"/>
            </a:br>
            <a:r>
              <a:rPr lang="en"/>
              <a:t>Participants select different sized bubbles, as in the image. </a:t>
            </a:r>
            <a:br>
              <a:rPr lang="en"/>
            </a:br>
            <a:r>
              <a:rPr lang="en"/>
              <a:t>Each participant goes through every combination of</a:t>
            </a:r>
            <a:br>
              <a:rPr lang="en"/>
            </a:br>
            <a:r>
              <a:rPr lang="en"/>
              <a:t>	target size (sm, med, lg) and density (sm, med, lg)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3" name="Google Shape;373;p50"/>
          <p:cNvSpPr txBox="1"/>
          <p:nvPr>
            <p:ph idx="1" type="body"/>
          </p:nvPr>
        </p:nvSpPr>
        <p:spPr>
          <a:xfrm>
            <a:off x="1477975" y="2374950"/>
            <a:ext cx="4844400" cy="393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accent1"/>
                </a:solidFill>
              </a:rPr>
              <a:t>A representative set of users (e.g., through reddit)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Better Experiment</a:t>
            </a:r>
            <a:endParaRPr/>
          </a:p>
        </p:txBody>
      </p:sp>
      <p:sp>
        <p:nvSpPr>
          <p:cNvPr id="379" name="Google Shape;379;p51"/>
          <p:cNvSpPr txBox="1"/>
          <p:nvPr>
            <p:ph idx="1" type="body"/>
          </p:nvPr>
        </p:nvSpPr>
        <p:spPr>
          <a:xfrm>
            <a:off x="311700" y="1152475"/>
            <a:ext cx="8520600" cy="4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We are testing the bubble cursor to understand if it helps laptop owners open files on their desktop faster.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Experiment design: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recruit students that received an A- or higher in CS160.</a:t>
            </a:r>
            <a:br>
              <a:rPr lang="en"/>
            </a:br>
            <a:r>
              <a:rPr lang="en"/>
              <a:t>All participants use both cursors: men start with the bubble cursor, other students</a:t>
            </a:r>
            <a:br>
              <a:rPr lang="en"/>
            </a:br>
            <a:r>
              <a:rPr lang="en"/>
              <a:t>	start with the traditional cursor.</a:t>
            </a:r>
            <a:br>
              <a:rPr lang="en"/>
            </a:br>
            <a:r>
              <a:rPr lang="en"/>
              <a:t>Participants select different sized bubbles, as in the image. </a:t>
            </a:r>
            <a:br>
              <a:rPr lang="en"/>
            </a:br>
            <a:r>
              <a:rPr lang="en"/>
              <a:t>Each participant goes through every combination of</a:t>
            </a:r>
            <a:br>
              <a:rPr lang="en"/>
            </a:br>
            <a:r>
              <a:rPr lang="en"/>
              <a:t>	target size (sm, med, lg) and density (sm, med, lg)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1" name="Google Shape;381;p51"/>
          <p:cNvSpPr txBox="1"/>
          <p:nvPr>
            <p:ph idx="1" type="body"/>
          </p:nvPr>
        </p:nvSpPr>
        <p:spPr>
          <a:xfrm>
            <a:off x="1477975" y="2374950"/>
            <a:ext cx="4844400" cy="393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accent1"/>
                </a:solidFill>
              </a:rPr>
              <a:t>A representative set of users (e.g., through reddit)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2" name="Google Shape;382;p51"/>
          <p:cNvSpPr txBox="1"/>
          <p:nvPr>
            <p:ph idx="1" type="body"/>
          </p:nvPr>
        </p:nvSpPr>
        <p:spPr>
          <a:xfrm>
            <a:off x="3782475" y="2768550"/>
            <a:ext cx="548700" cy="2634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750">
                <a:solidFill>
                  <a:schemeClr val="accent1"/>
                </a:solidFill>
              </a:rPr>
              <a:t>Group A</a:t>
            </a:r>
            <a:endParaRPr sz="750">
              <a:solidFill>
                <a:schemeClr val="accent1"/>
              </a:solidFill>
            </a:endParaRPr>
          </a:p>
        </p:txBody>
      </p:sp>
      <p:sp>
        <p:nvSpPr>
          <p:cNvPr id="383" name="Google Shape;383;p51"/>
          <p:cNvSpPr txBox="1"/>
          <p:nvPr>
            <p:ph idx="1" type="body"/>
          </p:nvPr>
        </p:nvSpPr>
        <p:spPr>
          <a:xfrm>
            <a:off x="7244325" y="2700950"/>
            <a:ext cx="1587900" cy="393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250">
                <a:solidFill>
                  <a:schemeClr val="accent1"/>
                </a:solidFill>
              </a:rPr>
              <a:t>Group B</a:t>
            </a:r>
            <a:endParaRPr sz="125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Better Experiment</a:t>
            </a:r>
            <a:endParaRPr/>
          </a:p>
        </p:txBody>
      </p:sp>
      <p:sp>
        <p:nvSpPr>
          <p:cNvPr id="389" name="Google Shape;389;p52"/>
          <p:cNvSpPr txBox="1"/>
          <p:nvPr>
            <p:ph idx="1" type="body"/>
          </p:nvPr>
        </p:nvSpPr>
        <p:spPr>
          <a:xfrm>
            <a:off x="311700" y="1152475"/>
            <a:ext cx="8520600" cy="4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We are testing the bubble cursor to understand if it helps laptop owners open files on their desktop faster.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Experiment design: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recruit students that received an A- or higher in CS160.</a:t>
            </a:r>
            <a:br>
              <a:rPr lang="en"/>
            </a:br>
            <a:r>
              <a:rPr lang="en"/>
              <a:t>All participants use both cursors: men start with the bubble cursor, other students</a:t>
            </a:r>
            <a:br>
              <a:rPr lang="en"/>
            </a:br>
            <a:r>
              <a:rPr lang="en"/>
              <a:t>	start with the traditional cursor.</a:t>
            </a:r>
            <a:br>
              <a:rPr lang="en"/>
            </a:br>
            <a:r>
              <a:rPr lang="en"/>
              <a:t>Participants select different sized bubbles, as in the image. </a:t>
            </a:r>
            <a:br>
              <a:rPr lang="en"/>
            </a:br>
            <a:r>
              <a:rPr lang="en"/>
              <a:t>Each participant goes through every combination of</a:t>
            </a:r>
            <a:br>
              <a:rPr lang="en"/>
            </a:br>
            <a:r>
              <a:rPr lang="en"/>
              <a:t>	target size (sm, med, lg) and density (sm, med, lg)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1" name="Google Shape;391;p52"/>
          <p:cNvSpPr txBox="1"/>
          <p:nvPr>
            <p:ph idx="1" type="body"/>
          </p:nvPr>
        </p:nvSpPr>
        <p:spPr>
          <a:xfrm>
            <a:off x="1477975" y="2374950"/>
            <a:ext cx="4844400" cy="393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accent1"/>
                </a:solidFill>
              </a:rPr>
              <a:t>A representative set of users (e.g., through reddit)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92" name="Google Shape;392;p52"/>
          <p:cNvSpPr txBox="1"/>
          <p:nvPr>
            <p:ph idx="1" type="body"/>
          </p:nvPr>
        </p:nvSpPr>
        <p:spPr>
          <a:xfrm>
            <a:off x="3782475" y="2768550"/>
            <a:ext cx="548700" cy="2634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750">
                <a:solidFill>
                  <a:schemeClr val="accent1"/>
                </a:solidFill>
              </a:rPr>
              <a:t>Group A</a:t>
            </a:r>
            <a:endParaRPr sz="750">
              <a:solidFill>
                <a:schemeClr val="accent1"/>
              </a:solidFill>
            </a:endParaRPr>
          </a:p>
        </p:txBody>
      </p:sp>
      <p:sp>
        <p:nvSpPr>
          <p:cNvPr id="393" name="Google Shape;393;p52"/>
          <p:cNvSpPr txBox="1"/>
          <p:nvPr>
            <p:ph idx="1" type="body"/>
          </p:nvPr>
        </p:nvSpPr>
        <p:spPr>
          <a:xfrm>
            <a:off x="7244325" y="2700950"/>
            <a:ext cx="1587900" cy="393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250">
                <a:solidFill>
                  <a:schemeClr val="accent1"/>
                </a:solidFill>
              </a:rPr>
              <a:t>Group B</a:t>
            </a:r>
            <a:endParaRPr sz="1250">
              <a:solidFill>
                <a:schemeClr val="accent1"/>
              </a:solidFill>
            </a:endParaRPr>
          </a:p>
        </p:txBody>
      </p:sp>
      <p:sp>
        <p:nvSpPr>
          <p:cNvPr id="394" name="Google Shape;394;p52"/>
          <p:cNvSpPr txBox="1"/>
          <p:nvPr>
            <p:ph idx="1" type="body"/>
          </p:nvPr>
        </p:nvSpPr>
        <p:spPr>
          <a:xfrm>
            <a:off x="2327975" y="3274850"/>
            <a:ext cx="1507500" cy="350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150">
                <a:solidFill>
                  <a:schemeClr val="accent1"/>
                </a:solidFill>
              </a:rPr>
              <a:t>Uniform, gridded</a:t>
            </a:r>
            <a:endParaRPr sz="115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Better Experiment</a:t>
            </a:r>
            <a:endParaRPr/>
          </a:p>
        </p:txBody>
      </p:sp>
      <p:sp>
        <p:nvSpPr>
          <p:cNvPr id="400" name="Google Shape;400;p53"/>
          <p:cNvSpPr txBox="1"/>
          <p:nvPr>
            <p:ph idx="1" type="body"/>
          </p:nvPr>
        </p:nvSpPr>
        <p:spPr>
          <a:xfrm>
            <a:off x="311700" y="1152475"/>
            <a:ext cx="8520600" cy="4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We are testing the bubble cursor to understand if it helps laptop owners open files on their desktop faster.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Experiment design: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recruit students that received an A- or higher in CS160.</a:t>
            </a:r>
            <a:br>
              <a:rPr lang="en"/>
            </a:br>
            <a:r>
              <a:rPr lang="en"/>
              <a:t>All participants use both cursors: men start with the bubble cursor, other students</a:t>
            </a:r>
            <a:br>
              <a:rPr lang="en"/>
            </a:br>
            <a:r>
              <a:rPr lang="en"/>
              <a:t>	start with the traditional cursor.</a:t>
            </a:r>
            <a:br>
              <a:rPr lang="en"/>
            </a:br>
            <a:r>
              <a:rPr lang="en"/>
              <a:t>Participants select different sized bubbles, as in the image. </a:t>
            </a:r>
            <a:br>
              <a:rPr lang="en"/>
            </a:br>
            <a:r>
              <a:rPr lang="en"/>
              <a:t>Each participant goes through every combination of</a:t>
            </a:r>
            <a:br>
              <a:rPr lang="en"/>
            </a:br>
            <a:r>
              <a:rPr lang="en"/>
              <a:t>	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2" name="Google Shape;402;p53"/>
          <p:cNvSpPr txBox="1"/>
          <p:nvPr>
            <p:ph idx="1" type="body"/>
          </p:nvPr>
        </p:nvSpPr>
        <p:spPr>
          <a:xfrm>
            <a:off x="1477975" y="2374950"/>
            <a:ext cx="4844400" cy="393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accent1"/>
                </a:solidFill>
              </a:rPr>
              <a:t>A representative set of users (e.g., through reddit)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03" name="Google Shape;403;p53"/>
          <p:cNvSpPr txBox="1"/>
          <p:nvPr>
            <p:ph idx="1" type="body"/>
          </p:nvPr>
        </p:nvSpPr>
        <p:spPr>
          <a:xfrm>
            <a:off x="3782475" y="2768550"/>
            <a:ext cx="548700" cy="2634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750">
                <a:solidFill>
                  <a:schemeClr val="accent1"/>
                </a:solidFill>
              </a:rPr>
              <a:t>Group A</a:t>
            </a:r>
            <a:endParaRPr sz="750">
              <a:solidFill>
                <a:schemeClr val="accent1"/>
              </a:solidFill>
            </a:endParaRPr>
          </a:p>
        </p:txBody>
      </p:sp>
      <p:sp>
        <p:nvSpPr>
          <p:cNvPr id="404" name="Google Shape;404;p53"/>
          <p:cNvSpPr txBox="1"/>
          <p:nvPr>
            <p:ph idx="1" type="body"/>
          </p:nvPr>
        </p:nvSpPr>
        <p:spPr>
          <a:xfrm>
            <a:off x="7244325" y="2700950"/>
            <a:ext cx="1587900" cy="393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250">
                <a:solidFill>
                  <a:schemeClr val="accent1"/>
                </a:solidFill>
              </a:rPr>
              <a:t>Group B</a:t>
            </a:r>
            <a:endParaRPr sz="1250">
              <a:solidFill>
                <a:schemeClr val="accent1"/>
              </a:solidFill>
            </a:endParaRPr>
          </a:p>
        </p:txBody>
      </p:sp>
      <p:sp>
        <p:nvSpPr>
          <p:cNvPr id="405" name="Google Shape;405;p53"/>
          <p:cNvSpPr txBox="1"/>
          <p:nvPr>
            <p:ph idx="1" type="body"/>
          </p:nvPr>
        </p:nvSpPr>
        <p:spPr>
          <a:xfrm>
            <a:off x="2327975" y="3274850"/>
            <a:ext cx="1507500" cy="350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150">
                <a:solidFill>
                  <a:schemeClr val="accent1"/>
                </a:solidFill>
              </a:rPr>
              <a:t>Uniform, gridded</a:t>
            </a:r>
            <a:endParaRPr sz="1150">
              <a:solidFill>
                <a:schemeClr val="accent1"/>
              </a:solidFill>
            </a:endParaRPr>
          </a:p>
        </p:txBody>
      </p:sp>
      <p:sp>
        <p:nvSpPr>
          <p:cNvPr id="406" name="Google Shape;406;p53"/>
          <p:cNvSpPr txBox="1"/>
          <p:nvPr>
            <p:ph idx="1" type="body"/>
          </p:nvPr>
        </p:nvSpPr>
        <p:spPr>
          <a:xfrm>
            <a:off x="3519075" y="3624950"/>
            <a:ext cx="3384000" cy="572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550">
                <a:solidFill>
                  <a:schemeClr val="accent1"/>
                </a:solidFill>
              </a:rPr>
              <a:t>T</a:t>
            </a:r>
            <a:r>
              <a:rPr lang="en" sz="1550">
                <a:solidFill>
                  <a:schemeClr val="accent1"/>
                </a:solidFill>
              </a:rPr>
              <a:t>hree tasks with each cursor</a:t>
            </a:r>
            <a:endParaRPr sz="155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Study Protocol Checklist</a:t>
            </a:r>
            <a:endParaRPr/>
          </a:p>
        </p:txBody>
      </p:sp>
      <p:sp>
        <p:nvSpPr>
          <p:cNvPr id="412" name="Google Shape;412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 my population, do my results matter?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Am I randomizing everything I can?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Will I have enough participants to see a difference for my conditions?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Am I testing anything besides my independent variable?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Is my dependent variable stable enough to find differences?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Craft a clear, testable, important hypothesis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Identify variables (independent, dependent, etc.)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Design the study protocol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Get appropriate ethics review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Run pilot studies (check the data!)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Run the experiment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Perform statistical analysis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Draw conclusions</a:t>
            </a:r>
            <a:endParaRPr/>
          </a:p>
        </p:txBody>
      </p:sp>
      <p:sp>
        <p:nvSpPr>
          <p:cNvPr id="419" name="Google Shape;419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to Designing an Experiment</a:t>
            </a:r>
            <a:endParaRPr/>
          </a:p>
        </p:txBody>
      </p:sp>
      <p:sp>
        <p:nvSpPr>
          <p:cNvPr id="420" name="Google Shape;420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6"/>
          <p:cNvSpPr txBox="1"/>
          <p:nvPr>
            <p:ph type="title"/>
          </p:nvPr>
        </p:nvSpPr>
        <p:spPr>
          <a:xfrm>
            <a:off x="311700" y="325650"/>
            <a:ext cx="8520600" cy="422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Attendance</a:t>
            </a:r>
            <a:r>
              <a:rPr lang="en"/>
              <a:t> </a:t>
            </a:r>
            <a:endParaRPr/>
          </a:p>
        </p:txBody>
      </p:sp>
      <p:sp>
        <p:nvSpPr>
          <p:cNvPr id="426" name="Google Shape;426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7" name="Google Shape;427;p56"/>
          <p:cNvSpPr txBox="1"/>
          <p:nvPr/>
        </p:nvSpPr>
        <p:spPr>
          <a:xfrm>
            <a:off x="6144000" y="3335938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https://tinyurl.com/2yfxmebx</a:t>
            </a:r>
            <a:r>
              <a:rPr lang="en" sz="1600"/>
              <a:t> </a:t>
            </a:r>
            <a:endParaRPr sz="1600"/>
          </a:p>
        </p:txBody>
      </p:sp>
      <p:pic>
        <p:nvPicPr>
          <p:cNvPr id="428" name="Google Shape;428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9700" y="1476062"/>
            <a:ext cx="1928576" cy="1928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7"/>
          <p:cNvSpPr txBox="1"/>
          <p:nvPr>
            <p:ph type="title"/>
          </p:nvPr>
        </p:nvSpPr>
        <p:spPr>
          <a:xfrm>
            <a:off x="311700" y="325650"/>
            <a:ext cx="8520600" cy="422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Self-Report Data</a:t>
            </a:r>
            <a:endParaRPr/>
          </a:p>
        </p:txBody>
      </p:sp>
      <p:sp>
        <p:nvSpPr>
          <p:cNvPr id="434" name="Google Shape;434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8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</a:t>
            </a:r>
            <a:br>
              <a:rPr lang="en"/>
            </a:br>
            <a:r>
              <a:rPr lang="en"/>
              <a:t>	Task success (binary or multi-level)</a:t>
            </a:r>
            <a:br>
              <a:rPr lang="en"/>
            </a:br>
            <a:r>
              <a:rPr lang="en"/>
              <a:t>	Task completion time</a:t>
            </a:r>
            <a:br>
              <a:rPr lang="en"/>
            </a:br>
            <a:r>
              <a:rPr lang="en"/>
              <a:t>	Errors per task</a:t>
            </a:r>
            <a:br>
              <a:rPr lang="en"/>
            </a:br>
            <a:r>
              <a:rPr lang="en"/>
              <a:t>	Cognitive efficiency</a:t>
            </a:r>
            <a:br>
              <a:rPr lang="en"/>
            </a:br>
            <a:r>
              <a:rPr lang="en"/>
              <a:t>	Physical efficiency</a:t>
            </a:r>
            <a:br>
              <a:rPr lang="en"/>
            </a:br>
            <a:r>
              <a:rPr lang="en"/>
              <a:t>	Learning curve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Satisfaction (self-report)</a:t>
            </a:r>
            <a:br>
              <a:rPr b="1" lang="en"/>
            </a:br>
            <a:r>
              <a:rPr b="1" lang="en"/>
              <a:t>	Ease of use</a:t>
            </a:r>
            <a:br>
              <a:rPr b="1" lang="en"/>
            </a:br>
            <a:r>
              <a:rPr b="1" lang="en"/>
              <a:t>	Frustration</a:t>
            </a:r>
            <a:endParaRPr b="1"/>
          </a:p>
        </p:txBody>
      </p:sp>
      <p:sp>
        <p:nvSpPr>
          <p:cNvPr id="440" name="Google Shape;440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Dependent Variables in HCI</a:t>
            </a:r>
            <a:endParaRPr/>
          </a:p>
        </p:txBody>
      </p:sp>
      <p:sp>
        <p:nvSpPr>
          <p:cNvPr id="441" name="Google Shape;441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Self-report data can be a quick and effective way to gauge users’ perceptions and experiences with your design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Sometimes key insights can not be seen from the outside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47" name="Google Shape;447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to Use Self-Report</a:t>
            </a:r>
            <a:endParaRPr/>
          </a:p>
        </p:txBody>
      </p:sp>
      <p:sp>
        <p:nvSpPr>
          <p:cNvPr id="448" name="Google Shape;448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Self-report data can be a quick and effective way to gauge users’ perceptions and experiences with your design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Sometimes key insights can not be seen from the outside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Like interviews, it can be misleading if done improperly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"/>
              <a:t>user says != user does</a:t>
            </a:r>
            <a:endParaRPr i="1"/>
          </a:p>
        </p:txBody>
      </p:sp>
      <p:sp>
        <p:nvSpPr>
          <p:cNvPr id="454" name="Google Shape;454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to Use Self-Report</a:t>
            </a:r>
            <a:endParaRPr/>
          </a:p>
        </p:txBody>
      </p:sp>
      <p:sp>
        <p:nvSpPr>
          <p:cNvPr id="455" name="Google Shape;455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Likert Scale Data</a:t>
            </a:r>
            <a:endParaRPr/>
          </a:p>
        </p:txBody>
      </p:sp>
      <p:sp>
        <p:nvSpPr>
          <p:cNvPr id="461" name="Google Shape;461;p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					    Semantically-anchored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	Agreement									Disagreement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“The terminology in this interface is clear.”</a:t>
            </a:r>
            <a:endParaRPr/>
          </a:p>
        </p:txBody>
      </p:sp>
      <p:sp>
        <p:nvSpPr>
          <p:cNvPr id="462" name="Google Shape;462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mage" id="463" name="Google Shape;463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5845" y="1978118"/>
            <a:ext cx="2172311" cy="1818234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61"/>
          <p:cNvSpPr txBox="1"/>
          <p:nvPr/>
        </p:nvSpPr>
        <p:spPr>
          <a:xfrm>
            <a:off x="446575" y="4749025"/>
            <a:ext cx="727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Tullis, </a:t>
            </a:r>
            <a:r>
              <a:rPr i="1" lang="en" sz="800"/>
              <a:t>Measuring the User Experience</a:t>
            </a:r>
            <a:endParaRPr i="1" sz="8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Likert Scale Design Principles</a:t>
            </a:r>
            <a:endParaRPr/>
          </a:p>
        </p:txBody>
      </p:sp>
      <p:sp>
        <p:nvSpPr>
          <p:cNvPr id="470" name="Google Shape;470;p62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5-point Likert Scale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Strongly disagree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Disagree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Neutral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Agree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Strongly agree</a:t>
            </a:r>
            <a:endParaRPr/>
          </a:p>
        </p:txBody>
      </p:sp>
      <p:sp>
        <p:nvSpPr>
          <p:cNvPr id="471" name="Google Shape;471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2" name="Google Shape;472;p62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Likert Scale questions ask participants to express the degree to which they agree with a statement.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5-point and 7-point are the most common scales.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We recommend always having an odd number of response options (middle is neutral)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Likert Scale Design Principles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Avoid adverbs and use unmodified adjectives</a:t>
            </a:r>
            <a:br>
              <a:rPr lang="en"/>
            </a:br>
            <a:r>
              <a:rPr lang="en"/>
              <a:t>(do not use the words </a:t>
            </a:r>
            <a:r>
              <a:rPr i="1" lang="en"/>
              <a:t>very, slightly, absolutely, …</a:t>
            </a:r>
            <a:r>
              <a:rPr lang="en"/>
              <a:t>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Instead of: “My final coloring creation is absolutely </a:t>
            </a:r>
            <a:r>
              <a:rPr lang="en"/>
              <a:t>beautiful</a:t>
            </a:r>
            <a:r>
              <a:rPr lang="en"/>
              <a:t>.”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Likert Scale Design Principles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Avoid adverbs and use unmodified adjectives</a:t>
            </a:r>
            <a:br>
              <a:rPr lang="en"/>
            </a:br>
            <a:r>
              <a:rPr lang="en"/>
              <a:t>(do not use the words </a:t>
            </a:r>
            <a:r>
              <a:rPr i="1" lang="en"/>
              <a:t>very, slightly, absolutely, …</a:t>
            </a:r>
            <a:r>
              <a:rPr lang="en"/>
              <a:t>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Instead of: “My final coloring creation is absolutely beautiful.”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“My final coloring creation is beautiful.”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Likert Scale Design Principles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and maintain a neutral valence; avoid logical loops</a:t>
            </a:r>
            <a:br>
              <a:rPr lang="en"/>
            </a:br>
            <a:r>
              <a:rPr lang="en"/>
              <a:t>(</a:t>
            </a:r>
            <a:r>
              <a:rPr lang="en"/>
              <a:t>be </a:t>
            </a:r>
            <a:r>
              <a:rPr lang="en"/>
              <a:t>careful</a:t>
            </a:r>
            <a:r>
              <a:rPr lang="en"/>
              <a:t> with the words </a:t>
            </a:r>
            <a:r>
              <a:rPr i="1" lang="en"/>
              <a:t>not, unless, if,l then, while</a:t>
            </a:r>
            <a:r>
              <a:rPr lang="en"/>
              <a:t>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Instead of: “I did not hate my coloring creation”, “My final coloring creation is beautiful”, “I love my final coloring creation”, ...</a:t>
            </a:r>
            <a:endParaRPr/>
          </a:p>
        </p:txBody>
      </p:sp>
      <p:sp>
        <p:nvSpPr>
          <p:cNvPr id="493" name="Google Shape;493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Likert Scale Design Principles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and maintain a neutral valence; avoid logical loops</a:t>
            </a:r>
            <a:br>
              <a:rPr lang="en"/>
            </a:br>
            <a:r>
              <a:rPr lang="en"/>
              <a:t>(be careful with the words </a:t>
            </a:r>
            <a:r>
              <a:rPr i="1" lang="en"/>
              <a:t>not, unless, if,l then, while</a:t>
            </a:r>
            <a:r>
              <a:rPr lang="en"/>
              <a:t>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Instead of: “I did not hate my coloring creation”, “My final coloring creation is beautiful”, “I love my final coloring creation”, </a:t>
            </a:r>
            <a:r>
              <a:rPr lang="en"/>
              <a:t>...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“I am satisfied with my final coloring creation”</a:t>
            </a:r>
            <a:endParaRPr/>
          </a:p>
        </p:txBody>
      </p:sp>
      <p:sp>
        <p:nvSpPr>
          <p:cNvPr id="500" name="Google Shape;500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Likert Scale Questions</a:t>
            </a:r>
            <a:endParaRPr/>
          </a:p>
        </p:txBody>
      </p:sp>
      <p:sp>
        <p:nvSpPr>
          <p:cNvPr id="506" name="Google Shape;506;p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Find 1-2 things wrong with each of the following Likert questions: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“</a:t>
            </a:r>
            <a:r>
              <a:rPr lang="en"/>
              <a:t>I am satisfied with my final coloring creation”</a:t>
            </a:r>
            <a:br>
              <a:rPr lang="en"/>
            </a:br>
            <a:r>
              <a:rPr lang="en"/>
              <a:t>1 (I hate my final coloring creation) - 10 (I love my final coloring creation)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“I found the coloring tool impossible to use”</a:t>
            </a:r>
            <a:br>
              <a:rPr lang="en"/>
            </a:br>
            <a:r>
              <a:rPr lang="en"/>
              <a:t>1 (strongly disagree) - 5 (strongly agree)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Likert Scale Questions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6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When in doubt, leverage prior work and research studies</a:t>
            </a:r>
            <a:endParaRPr/>
          </a:p>
        </p:txBody>
      </p:sp>
      <p:sp>
        <p:nvSpPr>
          <p:cNvPr id="514" name="Google Shape;514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5" name="Google Shape;515;p68"/>
          <p:cNvSpPr txBox="1"/>
          <p:nvPr/>
        </p:nvSpPr>
        <p:spPr>
          <a:xfrm>
            <a:off x="446575" y="4749025"/>
            <a:ext cx="727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Erin Cherry and Celine Latulipe, </a:t>
            </a:r>
            <a:r>
              <a:rPr i="1" lang="en" sz="800"/>
              <a:t>Creativity Support Index</a:t>
            </a:r>
            <a:endParaRPr i="1" sz="800"/>
          </a:p>
        </p:txBody>
      </p:sp>
      <p:pic>
        <p:nvPicPr>
          <p:cNvPr descr="Image" id="516" name="Google Shape;516;p68"/>
          <p:cNvPicPr preferRelativeResize="0"/>
          <p:nvPr/>
        </p:nvPicPr>
        <p:blipFill rotWithShape="1">
          <a:blip r:embed="rId3">
            <a:alphaModFix/>
          </a:blip>
          <a:srcRect b="0" l="0" r="0" t="754"/>
          <a:stretch/>
        </p:blipFill>
        <p:spPr>
          <a:xfrm>
            <a:off x="2032299" y="1677471"/>
            <a:ext cx="5079404" cy="3071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Collecting Self-Report Data</a:t>
            </a:r>
            <a:endParaRPr/>
          </a:p>
        </p:txBody>
      </p:sp>
      <p:sp>
        <p:nvSpPr>
          <p:cNvPr id="522" name="Google Shape;522;p6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Online or on paper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online, consider using Google Forms or Qualtrics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Try not to ask in person: </a:t>
            </a:r>
            <a:r>
              <a:rPr lang="en" u="sng"/>
              <a:t>Social desirability bias</a:t>
            </a:r>
            <a:r>
              <a:rPr lang="en"/>
              <a:t> says participants are more likely to give the answers they believe the </a:t>
            </a:r>
            <a:r>
              <a:rPr lang="en"/>
              <a:t>facilitator</a:t>
            </a:r>
            <a:r>
              <a:rPr lang="en"/>
              <a:t> wants to not disappoint them</a:t>
            </a:r>
            <a:endParaRPr/>
          </a:p>
        </p:txBody>
      </p:sp>
      <p:sp>
        <p:nvSpPr>
          <p:cNvPr id="523" name="Google Shape;523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forms are great</a:t>
            </a:r>
            <a:endParaRPr/>
          </a:p>
        </p:txBody>
      </p:sp>
      <p:sp>
        <p:nvSpPr>
          <p:cNvPr id="529" name="Google Shape;529;p7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mage" id="531" name="Google Shape;531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0" y="1152475"/>
            <a:ext cx="6858007" cy="399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7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Aside: Qualitative Data</a:t>
            </a:r>
            <a:endParaRPr/>
          </a:p>
        </p:txBody>
      </p:sp>
      <p:sp>
        <p:nvSpPr>
          <p:cNvPr id="537" name="Google Shape;537;p7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have time, also ask “why?” for critical questions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Which do you prefer?</a:t>
            </a:r>
            <a:endParaRPr/>
          </a:p>
        </p:txBody>
      </p:sp>
      <p:sp>
        <p:nvSpPr>
          <p:cNvPr id="538" name="Google Shape;538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9" name="Google Shape;539;p71"/>
          <p:cNvPicPr preferRelativeResize="0"/>
          <p:nvPr/>
        </p:nvPicPr>
        <p:blipFill rotWithShape="1">
          <a:blip r:embed="rId3">
            <a:alphaModFix/>
          </a:blip>
          <a:srcRect b="0" l="50000" r="0" t="0"/>
          <a:stretch/>
        </p:blipFill>
        <p:spPr>
          <a:xfrm>
            <a:off x="4280275" y="2223725"/>
            <a:ext cx="4571999" cy="136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71"/>
          <p:cNvPicPr preferRelativeResize="0"/>
          <p:nvPr/>
        </p:nvPicPr>
        <p:blipFill rotWithShape="1">
          <a:blip r:embed="rId3">
            <a:alphaModFix/>
          </a:blip>
          <a:srcRect b="0" l="0" r="56381" t="0"/>
          <a:stretch/>
        </p:blipFill>
        <p:spPr>
          <a:xfrm>
            <a:off x="291725" y="2223725"/>
            <a:ext cx="3988548" cy="136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72"/>
          <p:cNvSpPr txBox="1"/>
          <p:nvPr>
            <p:ph type="title"/>
          </p:nvPr>
        </p:nvSpPr>
        <p:spPr>
          <a:xfrm>
            <a:off x="311700" y="325650"/>
            <a:ext cx="8520600" cy="422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Analysis</a:t>
            </a:r>
            <a:endParaRPr/>
          </a:p>
        </p:txBody>
      </p:sp>
      <p:sp>
        <p:nvSpPr>
          <p:cNvPr id="546" name="Google Shape;546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Bubble Cursor</a:t>
            </a:r>
            <a:endParaRPr/>
          </a:p>
        </p:txBody>
      </p:sp>
      <p:sp>
        <p:nvSpPr>
          <p:cNvPr id="552" name="Google Shape;552;p73"/>
          <p:cNvSpPr txBox="1"/>
          <p:nvPr>
            <p:ph idx="1" type="body"/>
          </p:nvPr>
        </p:nvSpPr>
        <p:spPr>
          <a:xfrm>
            <a:off x="311700" y="1152475"/>
            <a:ext cx="4233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way to “select” targets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As the mouse tracks closer to the target, the closest target highlights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trike="sngStrike"/>
              <a:t>Q: Does this help users select targets?</a:t>
            </a:r>
            <a:endParaRPr strike="sngStrike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H1: Bubble cursor allows faster selection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H2: Bubble cursor results in fewer errors</a:t>
            </a:r>
            <a:endParaRPr/>
          </a:p>
        </p:txBody>
      </p:sp>
      <p:sp>
        <p:nvSpPr>
          <p:cNvPr id="553" name="Google Shape;553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media11.mp4" id="554" name="Google Shape;554;p73"/>
          <p:cNvPicPr preferRelativeResize="0"/>
          <p:nvPr/>
        </p:nvPicPr>
        <p:blipFill rotWithShape="1">
          <a:blip r:embed="rId3">
            <a:alphaModFix/>
          </a:blip>
          <a:srcRect b="0" l="0" r="0" t="5356"/>
          <a:stretch/>
        </p:blipFill>
        <p:spPr>
          <a:xfrm>
            <a:off x="4599400" y="564325"/>
            <a:ext cx="4232900" cy="418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</a:t>
            </a:r>
            <a:endParaRPr/>
          </a:p>
        </p:txBody>
      </p:sp>
      <p:sp>
        <p:nvSpPr>
          <p:cNvPr id="560" name="Google Shape;560;p7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mage12.png" id="562" name="Google Shape;562;p74"/>
          <p:cNvPicPr preferRelativeResize="0"/>
          <p:nvPr/>
        </p:nvPicPr>
        <p:blipFill rotWithShape="1">
          <a:blip r:embed="rId3">
            <a:alphaModFix/>
          </a:blip>
          <a:srcRect b="0" l="0" r="16450" t="12087"/>
          <a:stretch/>
        </p:blipFill>
        <p:spPr>
          <a:xfrm>
            <a:off x="2656300" y="1152475"/>
            <a:ext cx="363306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Average Statistics</a:t>
            </a:r>
            <a:endParaRPr/>
          </a:p>
        </p:txBody>
      </p:sp>
      <p:sp>
        <p:nvSpPr>
          <p:cNvPr id="568" name="Google Shape;568;p7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5680 trials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Regular Cursor (baseline)			Bubble Cursor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Mean time: 976.1ms					Mean time: 809.4ms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Mean errors: 2.56						Mean errors: 0.29</a:t>
            </a:r>
            <a:endParaRPr/>
          </a:p>
        </p:txBody>
      </p:sp>
      <p:sp>
        <p:nvSpPr>
          <p:cNvPr id="569" name="Google Shape;569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Exploratory Data Analysis</a:t>
            </a:r>
            <a:endParaRPr/>
          </a:p>
        </p:txBody>
      </p:sp>
      <p:sp>
        <p:nvSpPr>
          <p:cNvPr id="575" name="Google Shape;575;p7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dig deeper into the descriptive statistics.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EDA: Look at your data from different perspectives to get a better understanding for what it means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Inspect raw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different visualizations: histograms, scatterplots, box plots, etc.</a:t>
            </a:r>
            <a:endParaRPr/>
          </a:p>
        </p:txBody>
      </p:sp>
      <p:sp>
        <p:nvSpPr>
          <p:cNvPr id="576" name="Google Shape;576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tall.png" id="581" name="Google Shape;581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77"/>
          <p:cNvSpPr txBox="1"/>
          <p:nvPr/>
        </p:nvSpPr>
        <p:spPr>
          <a:xfrm>
            <a:off x="2066438" y="136177"/>
            <a:ext cx="5334900" cy="608100"/>
          </a:xfrm>
          <a:prstGeom prst="rect">
            <a:avLst/>
          </a:prstGeom>
          <a:solidFill>
            <a:srgbClr val="FFFFFF"/>
          </a:solidFill>
          <a:ln cap="flat" cmpd="sng" w="1270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venir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Scatter plot with jitter, all trials</a:t>
            </a:r>
            <a:endParaRPr sz="5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tallJittered.png" id="587" name="Google Shape;587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78"/>
          <p:cNvSpPr txBox="1"/>
          <p:nvPr/>
        </p:nvSpPr>
        <p:spPr>
          <a:xfrm>
            <a:off x="1897025" y="136177"/>
            <a:ext cx="5673600" cy="608100"/>
          </a:xfrm>
          <a:prstGeom prst="rect">
            <a:avLst/>
          </a:prstGeom>
          <a:solidFill>
            <a:srgbClr val="FFFFFF"/>
          </a:solidFill>
          <a:ln cap="flat" cmpd="sng" w="1270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venir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Scatter plot, colored by condition</a:t>
            </a:r>
            <a:endParaRPr sz="5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tallJitSep.png" id="593" name="Google Shape;593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79"/>
          <p:cNvSpPr txBox="1"/>
          <p:nvPr/>
        </p:nvSpPr>
        <p:spPr>
          <a:xfrm>
            <a:off x="2278996" y="136177"/>
            <a:ext cx="4909800" cy="608100"/>
          </a:xfrm>
          <a:prstGeom prst="rect">
            <a:avLst/>
          </a:prstGeom>
          <a:solidFill>
            <a:srgbClr val="FFFFFF"/>
          </a:solidFill>
          <a:ln cap="flat" cmpd="sng" w="1270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venir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Scatter plot, split by condition</a:t>
            </a:r>
            <a:endParaRPr sz="500"/>
          </a:p>
        </p:txBody>
      </p:sp>
      <p:pic>
        <p:nvPicPr>
          <p:cNvPr descr="Circle Circle" id="595" name="Google Shape;595;p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79474" y="895350"/>
            <a:ext cx="619125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Cleaning Data</a:t>
            </a:r>
            <a:endParaRPr/>
          </a:p>
        </p:txBody>
      </p:sp>
      <p:sp>
        <p:nvSpPr>
          <p:cNvPr id="601" name="Google Shape;601;p8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Don’t discard data just because it doesn’t fit your expectation!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But...extreme outliers </a:t>
            </a:r>
            <a:r>
              <a:rPr i="1" lang="en"/>
              <a:t>sometimes</a:t>
            </a:r>
            <a:r>
              <a:rPr lang="en"/>
              <a:t> can be discarded if they reflect users not following a task protocol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Outlier 1: No questions right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Outlier 2: Questions taking a long time</a:t>
            </a:r>
            <a:endParaRPr/>
          </a:p>
        </p:txBody>
      </p:sp>
      <p:sp>
        <p:nvSpPr>
          <p:cNvPr id="602" name="Google Shape;602;p8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8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Cleaning Data</a:t>
            </a:r>
            <a:endParaRPr/>
          </a:p>
        </p:txBody>
      </p:sp>
      <p:sp>
        <p:nvSpPr>
          <p:cNvPr id="608" name="Google Shape;608;p8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Don’t discard data just because it doesn’t fit your expectation!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But...extreme outliers </a:t>
            </a:r>
            <a:r>
              <a:rPr i="1" lang="en"/>
              <a:t>sometimes</a:t>
            </a:r>
            <a:r>
              <a:rPr lang="en"/>
              <a:t> can be discarded if they reflect users not following a task protocol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trike="sngStrike"/>
              <a:t>Outlier 1: No questions right</a:t>
            </a:r>
            <a:endParaRPr strike="sngStrike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Outlier 2: Questions taking a long time</a:t>
            </a:r>
            <a:endParaRPr/>
          </a:p>
        </p:txBody>
      </p:sp>
      <p:sp>
        <p:nvSpPr>
          <p:cNvPr id="609" name="Google Shape;609;p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tHist.png" id="614" name="Google Shape;614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82"/>
          <p:cNvSpPr txBox="1"/>
          <p:nvPr/>
        </p:nvSpPr>
        <p:spPr>
          <a:xfrm>
            <a:off x="3435970" y="155621"/>
            <a:ext cx="2272200" cy="608100"/>
          </a:xfrm>
          <a:prstGeom prst="rect">
            <a:avLst/>
          </a:prstGeom>
          <a:solidFill>
            <a:srgbClr val="FFFFFF"/>
          </a:solidFill>
          <a:ln cap="flat" cmpd="sng" w="1270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venir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Histogram</a:t>
            </a:r>
            <a:endParaRPr sz="50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tHistSep.png" id="620" name="Google Shape;620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0728" y="461593"/>
            <a:ext cx="6242544" cy="4681908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83"/>
          <p:cNvSpPr txBox="1"/>
          <p:nvPr/>
        </p:nvSpPr>
        <p:spPr>
          <a:xfrm>
            <a:off x="2067661" y="155621"/>
            <a:ext cx="5008800" cy="608100"/>
          </a:xfrm>
          <a:prstGeom prst="rect">
            <a:avLst/>
          </a:prstGeom>
          <a:solidFill>
            <a:srgbClr val="FFFFFF"/>
          </a:solidFill>
          <a:ln cap="flat" cmpd="sng" w="1270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venir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Histograms, split by condition</a:t>
            </a:r>
            <a:endParaRPr sz="5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rrorHists.png" id="626" name="Google Shape;626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7998" y="454105"/>
            <a:ext cx="6258876" cy="4694157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84"/>
          <p:cNvSpPr txBox="1"/>
          <p:nvPr/>
        </p:nvSpPr>
        <p:spPr>
          <a:xfrm>
            <a:off x="2067661" y="155621"/>
            <a:ext cx="5008800" cy="608100"/>
          </a:xfrm>
          <a:prstGeom prst="rect">
            <a:avLst/>
          </a:prstGeom>
          <a:solidFill>
            <a:srgbClr val="FFFFFF"/>
          </a:solidFill>
          <a:ln cap="flat" cmpd="sng" w="1270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venir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Histograms, split by condition</a:t>
            </a:r>
            <a:endParaRPr sz="50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Descriptive Statistics</a:t>
            </a:r>
            <a:endParaRPr/>
          </a:p>
        </p:txBody>
      </p:sp>
      <p:sp>
        <p:nvSpPr>
          <p:cNvPr id="633" name="Google Shape;633;p8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Central tendency</a:t>
            </a:r>
            <a:br>
              <a:rPr lang="en"/>
            </a:br>
            <a:r>
              <a:rPr lang="en"/>
              <a:t>	Mean, Median, Mode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Dispersion</a:t>
            </a:r>
            <a:br>
              <a:rPr lang="en"/>
            </a:br>
            <a:r>
              <a:rPr lang="en"/>
              <a:t>	Range, Median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Shape of distribution</a:t>
            </a:r>
            <a:br>
              <a:rPr lang="en"/>
            </a:br>
            <a:r>
              <a:rPr lang="en"/>
              <a:t>	Skew, kurtosis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Categorical data (XS, S, M, L, XL)</a:t>
            </a:r>
            <a:br>
              <a:rPr lang="en"/>
            </a:br>
            <a:r>
              <a:rPr lang="en"/>
              <a:t>	Frequency distributions</a:t>
            </a:r>
            <a:endParaRPr/>
          </a:p>
        </p:txBody>
      </p:sp>
      <p:sp>
        <p:nvSpPr>
          <p:cNvPr id="634" name="Google Shape;634;p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distributions</a:t>
            </a:r>
            <a:endParaRPr/>
          </a:p>
        </p:txBody>
      </p:sp>
      <p:sp>
        <p:nvSpPr>
          <p:cNvPr id="640" name="Google Shape;640;p8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mage" id="642" name="Google Shape;642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2912" y="1152475"/>
            <a:ext cx="4078176" cy="361575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86"/>
          <p:cNvSpPr txBox="1"/>
          <p:nvPr/>
        </p:nvSpPr>
        <p:spPr>
          <a:xfrm>
            <a:off x="446575" y="4749025"/>
            <a:ext cx="727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Martin, </a:t>
            </a:r>
            <a:r>
              <a:rPr i="1" lang="en" sz="800"/>
              <a:t>Doing Psychology Experiments</a:t>
            </a:r>
            <a:endParaRPr sz="80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Power Law Distribution</a:t>
            </a:r>
            <a:endParaRPr/>
          </a:p>
        </p:txBody>
      </p:sp>
      <p:sp>
        <p:nvSpPr>
          <p:cNvPr id="649" name="Google Shape;649;p8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8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mage26.png" id="651" name="Google Shape;651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4675" y="1152475"/>
            <a:ext cx="5278976" cy="3649076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87"/>
          <p:cNvSpPr txBox="1"/>
          <p:nvPr/>
        </p:nvSpPr>
        <p:spPr>
          <a:xfrm>
            <a:off x="446575" y="4749025"/>
            <a:ext cx="727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Ed Chi</a:t>
            </a:r>
            <a:endParaRPr sz="80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8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Center of Data</a:t>
            </a:r>
            <a:endParaRPr/>
          </a:p>
        </p:txBody>
      </p:sp>
      <p:sp>
        <p:nvSpPr>
          <p:cNvPr id="658" name="Google Shape;658;p8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Mean</a:t>
            </a:r>
            <a:r>
              <a:rPr lang="en"/>
              <a:t>: Average of all values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Median:</a:t>
            </a:r>
            <a:r>
              <a:rPr lang="en"/>
              <a:t> Middle value in a sorted list of values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Mode: </a:t>
            </a:r>
            <a:r>
              <a:rPr lang="en"/>
              <a:t>most common value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Normal distribution: </a:t>
            </a:r>
            <a:r>
              <a:rPr i="1" lang="en"/>
              <a:t>median = mean = mode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With skews or outliers: Median is more robust</a:t>
            </a:r>
            <a:endParaRPr/>
          </a:p>
        </p:txBody>
      </p:sp>
      <p:sp>
        <p:nvSpPr>
          <p:cNvPr id="659" name="Google Shape;659;p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Skewed Diagram</a:t>
            </a:r>
            <a:endParaRPr/>
          </a:p>
        </p:txBody>
      </p:sp>
      <p:sp>
        <p:nvSpPr>
          <p:cNvPr id="665" name="Google Shape;665;p8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skew.jpg" id="667" name="Google Shape;667;p89"/>
          <p:cNvPicPr preferRelativeResize="0"/>
          <p:nvPr/>
        </p:nvPicPr>
        <p:blipFill rotWithShape="1">
          <a:blip r:embed="rId3">
            <a:alphaModFix/>
          </a:blip>
          <a:srcRect b="7501" l="3016" r="0" t="0"/>
          <a:stretch/>
        </p:blipFill>
        <p:spPr>
          <a:xfrm rot="-5400000">
            <a:off x="2612094" y="830344"/>
            <a:ext cx="3919837" cy="4428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9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Bar Plots – Back to Speed</a:t>
            </a:r>
            <a:endParaRPr/>
          </a:p>
        </p:txBody>
      </p:sp>
      <p:sp>
        <p:nvSpPr>
          <p:cNvPr id="673" name="Google Shape;673;p9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movement-means-edited.psd" id="675" name="Google Shape;675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7499" y="1152473"/>
            <a:ext cx="5408999" cy="385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9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Bar Plots – Confidence Intervals</a:t>
            </a:r>
            <a:endParaRPr/>
          </a:p>
        </p:txBody>
      </p:sp>
      <p:sp>
        <p:nvSpPr>
          <p:cNvPr id="681" name="Google Shape;681;p9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movement-means-95ci-edited.psd" id="683" name="Google Shape;683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7674" y="1152475"/>
            <a:ext cx="5448661" cy="387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Confidence intervals</a:t>
            </a:r>
            <a:endParaRPr/>
          </a:p>
        </p:txBody>
      </p:sp>
      <p:sp>
        <p:nvSpPr>
          <p:cNvPr id="689" name="Google Shape;689;p9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Confidence interval:</a:t>
            </a:r>
            <a:r>
              <a:rPr lang="en"/>
              <a:t> Indicate how descriptive statistics would vary if the research were repeated. Inferred from mean and dispersion.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+/- figure often reported in newspaper or TV opinion poll results.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/>
          </a:p>
        </p:txBody>
      </p:sp>
      <p:sp>
        <p:nvSpPr>
          <p:cNvPr id="690" name="Google Shape;690;p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9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Box Plots: Bar Plot’s Cousin</a:t>
            </a:r>
            <a:endParaRPr/>
          </a:p>
        </p:txBody>
      </p:sp>
      <p:sp>
        <p:nvSpPr>
          <p:cNvPr id="696" name="Google Shape;696;p93"/>
          <p:cNvSpPr txBox="1"/>
          <p:nvPr>
            <p:ph idx="1" type="body"/>
          </p:nvPr>
        </p:nvSpPr>
        <p:spPr>
          <a:xfrm>
            <a:off x="311700" y="1152475"/>
            <a:ext cx="3457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Box plots visualize center (median, mean), dispersion (range, outliers, percentiles), in a very small space.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They enable easy visual  comparison of many descriptive statistics across groups.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mage46.png" id="698" name="Google Shape;698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9336" y="986551"/>
            <a:ext cx="5000776" cy="3957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Box Plots: Bar Plot’s Cousin</a:t>
            </a:r>
            <a:endParaRPr/>
          </a:p>
        </p:txBody>
      </p:sp>
      <p:sp>
        <p:nvSpPr>
          <p:cNvPr id="704" name="Google Shape;704;p94"/>
          <p:cNvSpPr txBox="1"/>
          <p:nvPr>
            <p:ph idx="1" type="body"/>
          </p:nvPr>
        </p:nvSpPr>
        <p:spPr>
          <a:xfrm>
            <a:off x="311700" y="1152475"/>
            <a:ext cx="3457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mtBoxPlots.png" id="706" name="Google Shape;706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1322" y="1152475"/>
            <a:ext cx="5321366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Are the Results Meaningful?</a:t>
            </a:r>
            <a:endParaRPr/>
          </a:p>
        </p:txBody>
      </p:sp>
      <p:sp>
        <p:nvSpPr>
          <p:cNvPr id="712" name="Google Shape;712;p9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</a:t>
            </a:r>
            <a:r>
              <a:rPr b="1" lang="en"/>
              <a:t>statistical tests</a:t>
            </a:r>
            <a:r>
              <a:rPr lang="en"/>
              <a:t> to determine how confident you can be that your observations imply your conclusions.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Hypothesis testing: </a:t>
            </a:r>
            <a:r>
              <a:rPr lang="en"/>
              <a:t>Testing whether an observed change in the dependent variable is sufficiently </a:t>
            </a:r>
            <a:r>
              <a:rPr i="1" lang="en"/>
              <a:t>extreme</a:t>
            </a:r>
            <a:r>
              <a:rPr lang="en"/>
              <a:t> to rule out the possibility of </a:t>
            </a:r>
            <a:r>
              <a:rPr i="1" lang="en"/>
              <a:t>reasonable</a:t>
            </a:r>
            <a:r>
              <a:rPr lang="en"/>
              <a:t> chance variation.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Statistical significance (p-value):</a:t>
            </a:r>
            <a:r>
              <a:rPr lang="en"/>
              <a:t> Likelihood that the results are indeed due to chance. p&lt;.05 is the magic number.</a:t>
            </a:r>
            <a:endParaRPr/>
          </a:p>
        </p:txBody>
      </p:sp>
      <p:sp>
        <p:nvSpPr>
          <p:cNvPr id="713" name="Google Shape;713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9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Significance, Significance, and Significance</a:t>
            </a:r>
            <a:endParaRPr/>
          </a:p>
        </p:txBody>
      </p:sp>
      <p:sp>
        <p:nvSpPr>
          <p:cNvPr id="719" name="Google Shape;719;p9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Significance 1: p&lt;.05. Did we find something that is not easily </a:t>
            </a:r>
            <a:r>
              <a:rPr lang="en"/>
              <a:t>explained</a:t>
            </a:r>
            <a:r>
              <a:rPr lang="en"/>
              <a:t> by chance?</a:t>
            </a:r>
            <a:endParaRPr/>
          </a:p>
        </p:txBody>
      </p:sp>
      <p:sp>
        <p:nvSpPr>
          <p:cNvPr id="720" name="Google Shape;720;p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Significance, Significance, and Significance</a:t>
            </a:r>
            <a:endParaRPr/>
          </a:p>
        </p:txBody>
      </p:sp>
      <p:sp>
        <p:nvSpPr>
          <p:cNvPr id="726" name="Google Shape;726;p9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Significance 1: p&lt;.05. Did we find something that is not easily explained by chance?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Significance 2: Proportional or absolute difference. Is the difference we found large enough to actually matter?</a:t>
            </a:r>
            <a:endParaRPr/>
          </a:p>
        </p:txBody>
      </p:sp>
      <p:sp>
        <p:nvSpPr>
          <p:cNvPr id="727" name="Google Shape;727;p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Significance, Significance, and Significance</a:t>
            </a:r>
            <a:endParaRPr/>
          </a:p>
        </p:txBody>
      </p:sp>
      <p:sp>
        <p:nvSpPr>
          <p:cNvPr id="733" name="Google Shape;733;p9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Significance 1: p&lt;.05. Did we find something that is not easily explained by chance?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Significance 2: Proportional or absolute difference. Is the difference we found large enough to actually matter?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Significance 3: Importance of measurements. Did we pick </a:t>
            </a:r>
            <a:r>
              <a:rPr i="1" lang="en"/>
              <a:t>tasks</a:t>
            </a:r>
            <a:r>
              <a:rPr lang="en"/>
              <a:t> with </a:t>
            </a:r>
            <a:r>
              <a:rPr i="1" lang="en"/>
              <a:t>users</a:t>
            </a:r>
            <a:r>
              <a:rPr lang="en"/>
              <a:t> that actually matter?</a:t>
            </a:r>
            <a:endParaRPr/>
          </a:p>
        </p:txBody>
      </p:sp>
      <p:sp>
        <p:nvSpPr>
          <p:cNvPr id="734" name="Google Shape;734;p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9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t-test</a:t>
            </a:r>
            <a:endParaRPr/>
          </a:p>
        </p:txBody>
      </p:sp>
      <p:sp>
        <p:nvSpPr>
          <p:cNvPr id="740" name="Google Shape;740;p9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Compare the means of 2 groups. Determine if the means are different enough that the difference is not due to chance.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Assumptions</a:t>
            </a:r>
            <a:r>
              <a:rPr b="1" lang="en"/>
              <a:t>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Samples</a:t>
            </a:r>
            <a:r>
              <a:rPr lang="en"/>
              <a:t> are normally distributed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Population variances are equal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Individual observations in samples are independent</a:t>
            </a:r>
            <a:endParaRPr/>
          </a:p>
        </p:txBody>
      </p:sp>
      <p:sp>
        <p:nvSpPr>
          <p:cNvPr id="741" name="Google Shape;741;p9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00"/>
          <p:cNvSpPr txBox="1"/>
          <p:nvPr>
            <p:ph type="title"/>
          </p:nvPr>
        </p:nvSpPr>
        <p:spPr>
          <a:xfrm>
            <a:off x="311700" y="69150"/>
            <a:ext cx="3861000" cy="161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Upcoming Deadlines</a:t>
            </a:r>
            <a:endParaRPr/>
          </a:p>
        </p:txBody>
      </p:sp>
      <p:sp>
        <p:nvSpPr>
          <p:cNvPr id="747" name="Google Shape;747;p10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48" name="Google Shape;74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5149" y="1681650"/>
            <a:ext cx="6459800" cy="329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S 160 Summer 2022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BF2FF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4285F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