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Archivo Light"/>
      <p:regular r:id="rId29"/>
      <p:bold r:id="rId30"/>
      <p:italic r:id="rId31"/>
      <p:boldItalic r:id="rId32"/>
    </p:embeddedFont>
    <p:embeddedFont>
      <p:font typeface="Bebas Neue"/>
      <p:regular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Archivo Black"/>
      <p:bold r:id="rId38"/>
      <p:boldItalic r:id="rId39"/>
    </p:embeddedFont>
    <p:embeddedFont>
      <p:font typeface="Archivo"/>
      <p:regular r:id="rId40"/>
      <p:bold r:id="rId41"/>
      <p:italic r:id="rId42"/>
      <p:boldItalic r:id="rId43"/>
    </p:embeddedFont>
    <p:embeddedFont>
      <p:font typeface="Archivo SemiBold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rchivo-regular.fntdata"/><Relationship Id="rId20" Type="http://schemas.openxmlformats.org/officeDocument/2006/relationships/slide" Target="slides/slide15.xml"/><Relationship Id="rId42" Type="http://schemas.openxmlformats.org/officeDocument/2006/relationships/font" Target="fonts/Archivo-italic.fntdata"/><Relationship Id="rId41" Type="http://schemas.openxmlformats.org/officeDocument/2006/relationships/font" Target="fonts/Archivo-bold.fntdata"/><Relationship Id="rId22" Type="http://schemas.openxmlformats.org/officeDocument/2006/relationships/slide" Target="slides/slide17.xml"/><Relationship Id="rId44" Type="http://schemas.openxmlformats.org/officeDocument/2006/relationships/font" Target="fonts/ArchivoSemiBold-regular.fntdata"/><Relationship Id="rId21" Type="http://schemas.openxmlformats.org/officeDocument/2006/relationships/slide" Target="slides/slide16.xml"/><Relationship Id="rId43" Type="http://schemas.openxmlformats.org/officeDocument/2006/relationships/font" Target="fonts/Archivo-boldItalic.fntdata"/><Relationship Id="rId24" Type="http://schemas.openxmlformats.org/officeDocument/2006/relationships/slide" Target="slides/slide19.xml"/><Relationship Id="rId46" Type="http://schemas.openxmlformats.org/officeDocument/2006/relationships/font" Target="fonts/ArchivoSemiBold-italic.fntdata"/><Relationship Id="rId23" Type="http://schemas.openxmlformats.org/officeDocument/2006/relationships/slide" Target="slides/slide18.xml"/><Relationship Id="rId45" Type="http://schemas.openxmlformats.org/officeDocument/2006/relationships/font" Target="fonts/Archivo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ArchivoSemiBold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chivo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ArchivoLight-italic.fntdata"/><Relationship Id="rId30" Type="http://schemas.openxmlformats.org/officeDocument/2006/relationships/font" Target="fonts/ArchivoLight-bold.fntdata"/><Relationship Id="rId11" Type="http://schemas.openxmlformats.org/officeDocument/2006/relationships/slide" Target="slides/slide6.xml"/><Relationship Id="rId33" Type="http://schemas.openxmlformats.org/officeDocument/2006/relationships/font" Target="fonts/BebasNeue-regular.fntdata"/><Relationship Id="rId10" Type="http://schemas.openxmlformats.org/officeDocument/2006/relationships/slide" Target="slides/slide5.xml"/><Relationship Id="rId32" Type="http://schemas.openxmlformats.org/officeDocument/2006/relationships/font" Target="fonts/ArchivoLight-boldItalic.fntdata"/><Relationship Id="rId13" Type="http://schemas.openxmlformats.org/officeDocument/2006/relationships/slide" Target="slides/slide8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7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10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9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2.xml"/><Relationship Id="rId39" Type="http://schemas.openxmlformats.org/officeDocument/2006/relationships/font" Target="fonts/ArchivoBlack-boldItalic.fntdata"/><Relationship Id="rId16" Type="http://schemas.openxmlformats.org/officeDocument/2006/relationships/slide" Target="slides/slide11.xml"/><Relationship Id="rId38" Type="http://schemas.openxmlformats.org/officeDocument/2006/relationships/font" Target="fonts/ArchivoBlack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18362e00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18362e00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e18362e00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e18362e00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18362e007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18362e007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45f84d5d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f45f84d5d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b5aa4a3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b5aa4a3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b5ed0c109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b5ed0c109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b5ed0c109_10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3b5ed0c109_10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3b5ed0c109_5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3b5ed0c109_5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3b5ed0c109_6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3b5ed0c109_6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3b5ed0c109_7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3b5ed0c109_7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3b5ed0c109_6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3b5ed0c109_6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b5ed0c109_2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3b5ed0c109_2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3b5ed0c109_6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3b5ed0c109_6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b5ed0c109_5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3b5ed0c109_5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3b5ed0c109_8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3b5ed0c109_8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b5ed0c109_89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b5ed0c109_89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3b5ed0c109_89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3b5ed0c109_89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b5ed0c109_89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b5ed0c109_89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3b5ed0c109_8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3b5ed0c109_8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3b5ed0c109_6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3b5ed0c109_6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b5ed0c109_3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b5ed0c109_3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3b5ed0c109_9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3b5ed0c109_9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b5ed0c109_8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b5ed0c109_8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-14400"/>
            <a:ext cx="9144000" cy="5172300"/>
          </a:xfrm>
          <a:prstGeom prst="rect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333325"/>
            <a:ext cx="8439600" cy="23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Archivo SemiBold"/>
              <a:buNone/>
              <a:defRPr b="0" sz="52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4264225"/>
            <a:ext cx="8439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 Light"/>
              <a:buNone/>
              <a:defRPr sz="14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311700" y="445025"/>
            <a:ext cx="8439600" cy="4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Black"/>
              <a:buNone/>
              <a:defRPr sz="2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Font typeface="Bebas Neue"/>
              <a:buNone/>
              <a:defRPr sz="27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5" name="Google Shape;15;p2"/>
          <p:cNvCxnSpPr/>
          <p:nvPr/>
        </p:nvCxnSpPr>
        <p:spPr>
          <a:xfrm>
            <a:off x="417730" y="4065050"/>
            <a:ext cx="936600" cy="0"/>
          </a:xfrm>
          <a:prstGeom prst="straightConnector1">
            <a:avLst/>
          </a:prstGeom>
          <a:noFill/>
          <a:ln cap="flat" cmpd="sng" w="1143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2"/>
          <p:cNvSpPr txBox="1"/>
          <p:nvPr>
            <p:ph idx="3" type="subTitle"/>
          </p:nvPr>
        </p:nvSpPr>
        <p:spPr>
          <a:xfrm>
            <a:off x="311700" y="939725"/>
            <a:ext cx="8439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Archivo"/>
              <a:buNone/>
              <a:defRPr sz="16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325650"/>
            <a:ext cx="8520600" cy="42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Font typeface="Archivo Black"/>
              <a:buNone/>
              <a:defRPr b="0" sz="6800"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-38275" y="516495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00">
                <a:latin typeface="Archivo"/>
                <a:ea typeface="Archivo"/>
                <a:cs typeface="Archivo"/>
                <a:sym typeface="Archiv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○"/>
              <a:defRPr sz="1200">
                <a:latin typeface="Archivo"/>
                <a:ea typeface="Archivo"/>
                <a:cs typeface="Archivo"/>
                <a:sym typeface="Archiv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■"/>
              <a:defRPr sz="1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rchivo SemiBold"/>
              <a:buNone/>
              <a:defRPr b="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311700" y="555600"/>
            <a:ext cx="42285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Archivo SemiBold"/>
              <a:buNone/>
              <a:defRPr b="0" sz="24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11700" y="1389600"/>
            <a:ext cx="4228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 sz="1400"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0" name="Google Shape;40;p7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?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70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Archivo SemiBold"/>
              <a:buNone/>
              <a:defRPr b="0" sz="48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" name="Google Shape;44;p8"/>
          <p:cNvCxnSpPr/>
          <p:nvPr/>
        </p:nvCxnSpPr>
        <p:spPr>
          <a:xfrm>
            <a:off x="9144000" y="-160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6CB4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9DC5CA">
              <a:alpha val="33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Archivo"/>
              <a:buNone/>
              <a:defRPr sz="4200">
                <a:latin typeface="Archivo"/>
                <a:ea typeface="Archivo"/>
                <a:cs typeface="Archivo"/>
                <a:sym typeface="Ar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Light"/>
              <a:buNone/>
              <a:defRPr sz="21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1" name="Google Shape;51;p9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chivo Light"/>
              <a:buNone/>
              <a:defRPr>
                <a:latin typeface="Archivo Light"/>
                <a:ea typeface="Archivo Light"/>
                <a:cs typeface="Archivo Light"/>
                <a:sym typeface="Archivo Light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5" name="Google Shape;55;p10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0" name="Google Shape;60;p11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rgbClr val="4285F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3" name="Google Shape;63;p12"/>
          <p:cNvCxnSpPr/>
          <p:nvPr/>
        </p:nvCxnSpPr>
        <p:spPr>
          <a:xfrm>
            <a:off x="0" y="-10650"/>
            <a:ext cx="0" cy="5175600"/>
          </a:xfrm>
          <a:prstGeom prst="straightConnector1">
            <a:avLst/>
          </a:prstGeom>
          <a:noFill/>
          <a:ln cap="flat" cmpd="sng" w="2286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6" name="Google Shape;66;p13"/>
          <p:cNvCxnSpPr/>
          <p:nvPr/>
        </p:nvCxnSpPr>
        <p:spPr>
          <a:xfrm rot="10800000">
            <a:off x="-38275" y="0"/>
            <a:ext cx="9214200" cy="0"/>
          </a:xfrm>
          <a:prstGeom prst="straightConnector1">
            <a:avLst/>
          </a:prstGeom>
          <a:noFill/>
          <a:ln cap="flat" cmpd="sng" w="228600">
            <a:solidFill>
              <a:srgbClr val="9DC5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●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○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68" name="Google Shape;68;p13"/>
          <p:cNvSpPr txBox="1"/>
          <p:nvPr/>
        </p:nvSpPr>
        <p:spPr>
          <a:xfrm>
            <a:off x="325650" y="450175"/>
            <a:ext cx="852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Archivo Black"/>
                <a:ea typeface="Archivo Black"/>
                <a:cs typeface="Archivo Black"/>
                <a:sym typeface="Archivo Black"/>
              </a:rPr>
              <a:t>AGENDA FOR TODAY…</a:t>
            </a:r>
            <a:endParaRPr sz="28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●"/>
              <a:defRPr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600">
                <a:solidFill>
                  <a:schemeClr val="dk2"/>
                </a:solidFill>
              </a:defRPr>
            </a:lvl1pPr>
            <a:lvl2pPr lvl="1" algn="r">
              <a:buNone/>
              <a:defRPr b="1" sz="1600">
                <a:solidFill>
                  <a:schemeClr val="dk2"/>
                </a:solidFill>
              </a:defRPr>
            </a:lvl2pPr>
            <a:lvl3pPr lvl="2" algn="r">
              <a:buNone/>
              <a:defRPr b="1" sz="1600">
                <a:solidFill>
                  <a:schemeClr val="dk2"/>
                </a:solidFill>
              </a:defRPr>
            </a:lvl3pPr>
            <a:lvl4pPr lvl="3" algn="r">
              <a:buNone/>
              <a:defRPr b="1" sz="1600">
                <a:solidFill>
                  <a:schemeClr val="dk2"/>
                </a:solidFill>
              </a:defRPr>
            </a:lvl4pPr>
            <a:lvl5pPr lvl="4" algn="r">
              <a:buNone/>
              <a:defRPr b="1" sz="1600">
                <a:solidFill>
                  <a:schemeClr val="dk2"/>
                </a:solidFill>
              </a:defRPr>
            </a:lvl5pPr>
            <a:lvl6pPr lvl="5" algn="r">
              <a:buNone/>
              <a:defRPr b="1" sz="1600">
                <a:solidFill>
                  <a:schemeClr val="dk2"/>
                </a:solidFill>
              </a:defRPr>
            </a:lvl6pPr>
            <a:lvl7pPr lvl="6" algn="r">
              <a:buNone/>
              <a:defRPr b="1" sz="1600">
                <a:solidFill>
                  <a:schemeClr val="dk2"/>
                </a:solidFill>
              </a:defRPr>
            </a:lvl7pPr>
            <a:lvl8pPr lvl="7" algn="r">
              <a:buNone/>
              <a:defRPr b="1" sz="1600">
                <a:solidFill>
                  <a:schemeClr val="dk2"/>
                </a:solidFill>
              </a:defRPr>
            </a:lvl8pPr>
            <a:lvl9pPr lvl="8" algn="r">
              <a:buNone/>
              <a:defRPr b="1"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orms.gle/JJ4BbF64f3BsetCa6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myanimelist.net/" TargetMode="External"/><Relationship Id="rId10" Type="http://schemas.openxmlformats.org/officeDocument/2006/relationships/hyperlink" Target="https://imdb.com" TargetMode="External"/><Relationship Id="rId12" Type="http://schemas.openxmlformats.org/officeDocument/2006/relationships/hyperlink" Target="http://stackoverflow.com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ooking.nytimes.com/" TargetMode="External"/><Relationship Id="rId4" Type="http://schemas.openxmlformats.org/officeDocument/2006/relationships/hyperlink" Target="https://bcourses.berkeley.edu/" TargetMode="External"/><Relationship Id="rId9" Type="http://schemas.openxmlformats.org/officeDocument/2006/relationships/hyperlink" Target="http://craigslist.org" TargetMode="External"/><Relationship Id="rId5" Type="http://schemas.openxmlformats.org/officeDocument/2006/relationships/hyperlink" Target="https://piazza.com/" TargetMode="External"/><Relationship Id="rId6" Type="http://schemas.openxmlformats.org/officeDocument/2006/relationships/hyperlink" Target="https://studentaid.gov/" TargetMode="External"/><Relationship Id="rId7" Type="http://schemas.openxmlformats.org/officeDocument/2006/relationships/hyperlink" Target="https://jacobsinstitute.berkeley.edu/" TargetMode="External"/><Relationship Id="rId8" Type="http://schemas.openxmlformats.org/officeDocument/2006/relationships/hyperlink" Target="https://docs.google.com/presentation/u/0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nngroup.com/articles/ten-usability-heuristics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orms.gle/JJ4BbF64f3BsetCa6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</a:t>
            </a:r>
            <a:r>
              <a:rPr b="0" i="1" lang="en" sz="2750"/>
              <a:t>Practicing the heuristics of evaluation</a:t>
            </a:r>
            <a:endParaRPr b="0" i="1" sz="2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311700" y="12048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131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Get to know your group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an app or website</a:t>
            </a:r>
            <a:r>
              <a:rPr lang="en" sz="1460"/>
              <a:t> that everyone in your group regularly uses (the more rare the better…) If you are having trouble with this take a look at our list!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this app/website does especially well 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perhaps are not met soooo strongly. Ideally try to come up with a new feature that would address some of these issues… 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Put these down into a (beautiful, informative, amazing) </a:t>
            </a:r>
            <a:r>
              <a:rPr lang="en" sz="1460">
                <a:solidFill>
                  <a:schemeClr val="accent1"/>
                </a:solidFill>
              </a:rPr>
              <a:t>slide</a:t>
            </a:r>
            <a:r>
              <a:rPr lang="en" sz="1460"/>
              <a:t> and get ready to potentially present back to the class! 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Describe your favorite usability heuristic (or just pick one) for today’s Participation Activity: </a:t>
            </a:r>
            <a:r>
              <a:rPr lang="en" sz="1460" u="sng">
                <a:solidFill>
                  <a:schemeClr val="hlink"/>
                </a:solidFill>
                <a:hlinkClick r:id="rId3"/>
              </a:rPr>
              <a:t>https://forms.gle/JJ4BbF64f3BsetCa6</a:t>
            </a:r>
            <a:r>
              <a:rPr lang="en" sz="1460"/>
              <a:t> </a:t>
            </a:r>
            <a:endParaRPr sz="1460"/>
          </a:p>
          <a:p>
            <a:pPr indent="0" lvl="0" marL="91440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60"/>
          </a:p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9476" y="-1586000"/>
            <a:ext cx="3120900" cy="31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of things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1120875"/>
            <a:ext cx="6219600" cy="38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NYT Cooking: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https://cooking.nytimes.com/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Bcourses: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https://bcourses.berkeley.edu/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Piazza: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https://piazza.com/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Federal Student Aid: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https://studentaid.gov/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Jacobs Institute: </a:t>
            </a:r>
            <a:r>
              <a:rPr lang="en" sz="1400" u="sng">
                <a:solidFill>
                  <a:schemeClr val="hlink"/>
                </a:solidFill>
                <a:hlinkClick r:id="rId7"/>
              </a:rPr>
              <a:t>https://jacobsinstitute.berkeley.edu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Google Slides: </a:t>
            </a:r>
            <a:r>
              <a:rPr lang="en" sz="1400" u="sng">
                <a:solidFill>
                  <a:schemeClr val="hlink"/>
                </a:solidFill>
                <a:hlinkClick r:id="rId8"/>
              </a:rPr>
              <a:t>https://docs.google.com/presentation/u/0/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Craigslist: </a:t>
            </a:r>
            <a:r>
              <a:rPr lang="en" sz="1400" u="sng">
                <a:solidFill>
                  <a:schemeClr val="hlink"/>
                </a:solidFill>
                <a:hlinkClick r:id="rId9"/>
              </a:rPr>
              <a:t>https://craigslist.org/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IMDB: </a:t>
            </a:r>
            <a:r>
              <a:rPr lang="en" sz="1400" u="sng">
                <a:solidFill>
                  <a:schemeClr val="hlink"/>
                </a:solidFill>
                <a:hlinkClick r:id="rId10"/>
              </a:rPr>
              <a:t>https://imdb.com/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sz="1400"/>
              <a:t>My Anime List: </a:t>
            </a:r>
            <a:r>
              <a:rPr lang="en" sz="1400" u="sng">
                <a:solidFill>
                  <a:schemeClr val="hlink"/>
                </a:solidFill>
                <a:hlinkClick r:id="rId11"/>
              </a:rPr>
              <a:t>https://myanimelist.net/</a:t>
            </a:r>
            <a:r>
              <a:rPr lang="en" sz="1400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sz="1400"/>
              <a:t>Stack Overflow: </a:t>
            </a:r>
            <a:r>
              <a:rPr lang="en" sz="1400" u="sng">
                <a:solidFill>
                  <a:schemeClr val="hlink"/>
                </a:solidFill>
                <a:hlinkClick r:id="rId12"/>
              </a:rPr>
              <a:t>https://stackoverflow.com </a:t>
            </a:r>
            <a:endParaRPr/>
          </a:p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 Heuristics of Usability Design</a:t>
            </a:r>
            <a:endParaRPr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Visibility of system status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Match between system and the real world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User control and freed</a:t>
            </a: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Consistency and standards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Error prevention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Recognition rather than recall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Flexibility and efficiency of use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Help users recognize, diagnose, and recover from errors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Help and documentation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311700" y="4568875"/>
            <a:ext cx="585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4285F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 Usability Heuristics for User Interface Design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Shm’s Example: Slack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Things Slack does well: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users recognize, diagnose, and recover from errors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Can delete messages that were accidentally sent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and documentation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Question mark help button available at the top of the page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Things Slack does less well: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Recognition rather than recall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Direct Messages panel can get really crowded and confusing especially when you have  multiple group messages. It’s hard to recall which group DM is which !! 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Again, the panel to the left can get so crowded with channels and direct group messages. I think this information could be portrayed more minimalistically/efficiently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Party — YouTube</a:t>
            </a:r>
            <a:endParaRPr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Things YouTube does well: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User control &amp; freedom — users are able to select any video from the entire site made by creators across the world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Consistency &amp; standards — consistent layout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Things YouTube does less well: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>
                <a:solidFill>
                  <a:schemeClr val="dk2"/>
                </a:solidFill>
              </a:rPr>
              <a:t>Help and documentation — there’s no user guide, people have to learn how to navigate YouTube on their own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>
                <a:solidFill>
                  <a:schemeClr val="dk2"/>
                </a:solidFill>
              </a:rPr>
              <a:t>Aesthetics &amp; minimal design — a lot of videos are thrown at the user all at once… lacks the minimalist-type layout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Google Maps Heuristics</a:t>
            </a:r>
            <a:endParaRPr/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Bad Heuristics: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Not always the most </a:t>
            </a:r>
            <a:r>
              <a:rPr lang="en"/>
              <a:t>efficient</a:t>
            </a:r>
            <a:r>
              <a:rPr lang="en"/>
              <a:t>, doesn’t recognize shortcuts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Maps and data needs to be updated/AI improved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Doesn’t really always route you to the nearest location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Sometimes favors the location you’ve been to the most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Should use your current location as a reference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 Good Heuristics: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Save recent searches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Users like to refer back to favorite/past locations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Terrain Options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Not everyone drives/walks/etc.</a:t>
            </a:r>
            <a:endParaRPr/>
          </a:p>
        </p:txBody>
      </p:sp>
      <p:sp>
        <p:nvSpPr>
          <p:cNvPr id="110" name="Google Shape;110;p19"/>
          <p:cNvSpPr txBox="1"/>
          <p:nvPr/>
        </p:nvSpPr>
        <p:spPr>
          <a:xfrm>
            <a:off x="3623475" y="4360450"/>
            <a:ext cx="520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Jihoo Kang, Utsav Savalia, Prachi Oza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, Abigail Delgado, William Xu, Jihoo Kang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8 - </a:t>
            </a: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Netflix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Members:Ian Blair, Kenneth Martinez, Willy Wu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Heuristics: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Consistency and standards - Netflix has had a very consistent user interface and layout for around a decade. They have always given categories and recommendations, as well as a “continue watching” option to the user.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Aesthetics and minimalist design - Netflix 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doesn't</a:t>
            </a: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need to do much in terms of design other than make clear what the user can watch.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0050" y="30400"/>
            <a:ext cx="1793225" cy="179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10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Members: Grace Jung, </a:t>
            </a:r>
            <a:r>
              <a:rPr lang="en"/>
              <a:t>Caedi Seim, Janice Liu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App: Gmail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Heuristics app does well: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arenR"/>
            </a:pPr>
            <a:r>
              <a:rPr lang="en"/>
              <a:t>Visibility of system status: Unread/read emails, title + beginning part of email text, Snoozed, </a:t>
            </a:r>
            <a:r>
              <a:rPr lang="en"/>
              <a:t>and other email status variations.</a:t>
            </a:r>
            <a:endParaRPr/>
          </a:p>
          <a:p>
            <a:pPr indent="-317182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5882"/>
              <a:buAutoNum type="arabicParenR"/>
            </a:pP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Help users recognize, diagnose, and recover from errors: when the </a:t>
            </a: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recipient</a:t>
            </a: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email doesn’t exist, you receive a email from Google that the message did not send.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Heuristics app does </a:t>
            </a:r>
            <a:r>
              <a:rPr b="1" lang="en"/>
              <a:t>not</a:t>
            </a:r>
            <a:r>
              <a:rPr lang="en"/>
              <a:t> do well: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arenR"/>
            </a:pPr>
            <a:r>
              <a:rPr lang="en"/>
              <a:t>Flexibility and efficiency of use - Mobile app does not allow for easy tagging; have to manually scroll through list of tags versus website typing into a search bar.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"/>
              <a:t>Help users recognize, diagnose, and recover from errors - unsend emails?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"/>
              <a:t>Aesthetic and minimalist design. The setting part is confusing and not </a:t>
            </a:r>
            <a:r>
              <a:rPr lang="en"/>
              <a:t>minimize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11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Heuristics 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Consistency and Standards 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Aesthetics and minimalist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Bad </a:t>
            </a:r>
            <a:r>
              <a:rPr lang="en"/>
              <a:t>Heuristics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>
                <a:highlight>
                  <a:schemeClr val="lt1"/>
                </a:highlight>
              </a:rPr>
              <a:t>Help and documentation </a:t>
            </a:r>
            <a:endParaRPr>
              <a:highlight>
                <a:schemeClr val="lt1"/>
              </a:highlight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>
                <a:highlight>
                  <a:schemeClr val="lt1"/>
                </a:highlight>
              </a:rPr>
              <a:t>Help users recognize, diagnose, and recover from errors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Participants: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Hridhay Suresh,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14 - Twitter</a:t>
            </a:r>
            <a:endParaRPr/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Visibility of system status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Active/Inactive status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Match between system and the real world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User control and freedom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Search bar, freedom to express mind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Consistency and standards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Consistent.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Error prevention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 really, but there is flagging and reports enabled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You can delete tweets you accidentally posted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Recognition rather than recall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Has a history of previous searches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Flexibility and efficiency of use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users recognize, diagnose, and recover from errors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○"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 the most desirable, gives vague generic message when tweet could not be sent, making it hard to troubleshoot whether it’s an internet problem or a twitter specific outage problem.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7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Help and documentation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1450" y="1629724"/>
            <a:ext cx="3636549" cy="16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0250" y="12"/>
            <a:ext cx="2803726" cy="15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4420000" y="4595375"/>
            <a:ext cx="45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Kai Wang, Darren Sun, Harry Wu, Anirudh Rengarajan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9 – </a:t>
            </a:r>
            <a:r>
              <a:rPr lang="en" sz="1800">
                <a:latin typeface="Archivo"/>
                <a:ea typeface="Archivo"/>
                <a:cs typeface="Archivo"/>
                <a:sym typeface="Archivo"/>
              </a:rPr>
              <a:t>Course Website! </a:t>
            </a:r>
            <a:endParaRPr sz="1800"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+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Aesthetics and minimalist design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Error prevention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– 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Match between system and the real world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User control and freedom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7: Piazza</a:t>
            </a:r>
            <a:endParaRPr/>
          </a:p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276150" y="1125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 well: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error prevention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necessary parts of a post are clearly signaled, able to post anonymously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flexibility + efficiency of use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able to use different text editors within the platform, insert LaTex/Markdown/code/screenshots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done not so well: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aesthetics + minimalist 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cluttered interface :~( </a:t>
            </a:r>
            <a:r>
              <a:rPr lang="en"/>
              <a:t>it is a little ugly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recognition rather than recall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difficult to find threads, so users have to remember how they accessed them before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6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914400" rtl="0" algn="ctr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60">
                <a:solidFill>
                  <a:schemeClr val="accent1"/>
                </a:solidFill>
              </a:rPr>
              <a:t>Facebook</a:t>
            </a:r>
            <a:endParaRPr sz="1460">
              <a:solidFill>
                <a:schemeClr val="accent1"/>
              </a:solidFill>
            </a:endParaRPr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this app/website does especially well </a:t>
            </a:r>
            <a:endParaRPr sz="1460"/>
          </a:p>
          <a:p>
            <a:pPr indent="-321310" lvl="1" marL="13716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○"/>
            </a:pPr>
            <a:r>
              <a:rPr lang="en" sz="1460"/>
              <a:t>User control and freedom</a:t>
            </a:r>
            <a:endParaRPr sz="1460"/>
          </a:p>
          <a:p>
            <a:pPr indent="-321310" lvl="1" marL="13716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○"/>
            </a:pPr>
            <a:r>
              <a:rPr lang="en" sz="1460"/>
              <a:t>Consistency and Standards</a:t>
            </a:r>
            <a:endParaRPr sz="1460"/>
          </a:p>
          <a:p>
            <a:pPr indent="-32131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perhaps are not met soooo strongly. Ideally try to come up with a new feature that would address some of these issues… </a:t>
            </a:r>
            <a:endParaRPr sz="1460"/>
          </a:p>
          <a:p>
            <a:pPr indent="-321310" lvl="0" marL="914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Error prevention</a:t>
            </a:r>
            <a:endParaRPr sz="1460"/>
          </a:p>
          <a:p>
            <a:pPr indent="-321310" lvl="0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lang="en" sz="1460"/>
              <a:t>Help and Documentation</a:t>
            </a:r>
            <a:endParaRPr sz="1460"/>
          </a:p>
          <a:p>
            <a:pPr indent="0" lvl="0" marL="91440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person group- Piazza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Name: Enqian Zheng, Alex Zhang, Xiaowen Liu, David Long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Website: Piazza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Two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heuristics that works well: 1. User control and freedom, Error prevention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Two heuristics that works not really well: Help and document, </a:t>
            </a: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Aesthetic and minimalist design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b="1" sz="17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</a:t>
            </a:r>
            <a:endParaRPr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Members: Ziyu Song, Eloy Ye, Catherine Wong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App: Google Slides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Heuristic #1 (Does well): </a:t>
            </a:r>
            <a:r>
              <a:rPr b="1"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Recognition rather than recall: </a:t>
            </a:r>
            <a:r>
              <a:rPr i="1"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recent presentation</a:t>
            </a:r>
            <a:r>
              <a:rPr b="1"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on dashboard help people navigate to the most recent slides they are working on.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Heuristic #2 (Does well): </a:t>
            </a:r>
            <a:r>
              <a:rPr b="1"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Visibility of system status: </a:t>
            </a: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Users can see who is viewing and editing the slides.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Heuristic #1 (Does not so well): Cannot select slides to download to a .pdf, can only download entire presentation. Must make copy of presentation with selected slides in order to download as .pdf.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Heuristic #2 (Does not so well): not exactly compatible with another populer slide software, Microsoft Power Point - must pre-plan by downloading presentations first.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2</a:t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311700" y="1152475"/>
            <a:ext cx="85206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Member: Rebecca, Ola, Xinyue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60"/>
          </a:p>
          <a:p>
            <a:pPr indent="-3004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an app or website</a:t>
            </a:r>
            <a:r>
              <a:rPr lang="en" sz="1460"/>
              <a:t> that everyone in your group regularly uses (the more rare the better…) If you are having trouble with this take a look at our list!   </a:t>
            </a:r>
            <a:endParaRPr sz="1460"/>
          </a:p>
          <a:p>
            <a:pPr indent="0" lvl="0" marL="914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60"/>
              <a:t>Piazza</a:t>
            </a:r>
            <a:endParaRPr sz="1460"/>
          </a:p>
          <a:p>
            <a:pPr indent="-3004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this app/website does especially well </a:t>
            </a:r>
            <a:endParaRPr sz="1460"/>
          </a:p>
          <a:p>
            <a:pPr indent="0" lvl="0" marL="914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60"/>
              <a:t>Match between system and the real world; recognition rather than recall</a:t>
            </a:r>
            <a:endParaRPr sz="1460"/>
          </a:p>
          <a:p>
            <a:pPr indent="-3004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60">
                <a:solidFill>
                  <a:schemeClr val="accent1"/>
                </a:solidFill>
              </a:rPr>
              <a:t>Select two heuristics</a:t>
            </a:r>
            <a:r>
              <a:rPr lang="en" sz="1460"/>
              <a:t> that perhaps are not met soooo strongly. Ideally try to come up with a new feature that would address some of these issues… </a:t>
            </a:r>
            <a:endParaRPr sz="1460"/>
          </a:p>
          <a:p>
            <a:pPr indent="0" lvl="0" marL="914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60"/>
              <a:t>Visibility of system status; user control and freedom</a:t>
            </a:r>
            <a:endParaRPr sz="1460"/>
          </a:p>
          <a:p>
            <a:pPr indent="-3004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60"/>
              <a:t>Put these down into a (beautiful, informative, amazing) </a:t>
            </a:r>
            <a:r>
              <a:rPr lang="en" sz="1460">
                <a:solidFill>
                  <a:schemeClr val="accent1"/>
                </a:solidFill>
              </a:rPr>
              <a:t>slide</a:t>
            </a:r>
            <a:r>
              <a:rPr lang="en" sz="1460"/>
              <a:t> and get ready to potentially present back to the class! </a:t>
            </a:r>
            <a:endParaRPr sz="1460"/>
          </a:p>
          <a:p>
            <a:pPr indent="-3004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460"/>
              <a:t>Describe your favorite usability heuristic (or just pick one) for today’s Participation Activity: </a:t>
            </a:r>
            <a:r>
              <a:rPr lang="en" sz="146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https://forms.gle/JJ4BbF64f3BsetCa6</a:t>
            </a:r>
            <a:r>
              <a:rPr lang="en" sz="1460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3</a:t>
            </a:r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Members: Eunice, Ryan Situ, </a:t>
            </a:r>
            <a:r>
              <a:rPr lang="en"/>
              <a:t>Mohammad Amin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1. Two good heuristics: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a. visibility of system status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b. Aesthetics and minimalist design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Two bad heuristics: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(omg that was fast)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13 - Slack</a:t>
            </a:r>
            <a:endParaRPr/>
          </a:p>
        </p:txBody>
      </p:sp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Members: Minghua, Ziqian, Nathaniel, Lisa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Heuristics they are doing well: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User control &amp; freedom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Consistency and standards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Heuristics they are not doing so well: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Aesthetic and minimalist design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Visibility of system status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</a:t>
            </a:r>
            <a:endParaRPr/>
          </a:p>
        </p:txBody>
      </p:sp>
      <p:sp>
        <p:nvSpPr>
          <p:cNvPr id="192" name="Google Shape;19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Person Group </a:t>
            </a:r>
            <a:endParaRPr/>
          </a:p>
        </p:txBody>
      </p:sp>
      <p:sp>
        <p:nvSpPr>
          <p:cNvPr id="198" name="Google Shape;198;p33"/>
          <p:cNvSpPr txBox="1"/>
          <p:nvPr>
            <p:ph idx="1" type="body"/>
          </p:nvPr>
        </p:nvSpPr>
        <p:spPr>
          <a:xfrm>
            <a:off x="311700" y="1152475"/>
            <a:ext cx="8520600" cy="37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StackOverflow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Members: Lena, Inseon Hwang, Angelica, Seolyeong, Sandra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Good </a:t>
            </a:r>
            <a:r>
              <a:rPr lang="en" sz="1400"/>
              <a:t>Usability: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The website does a good job for employing consistency and standards for using familiar icons denoting common functionalities such as the menu bar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Recommendation over recall is good (sidebar with related topics/current activity)(#6)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Usability issues: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I had to fill out a captcha to search the website, meanwhile google… (#7)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Is it minimalist? Lots of buttons, suggestions (though less-important information is partitioned well) – might be visually chaotic (#8)</a:t>
            </a:r>
            <a:endParaRPr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Person Group (Ruben Pulido)</a:t>
            </a:r>
            <a:endParaRPr/>
          </a:p>
        </p:txBody>
      </p:sp>
      <p:sp>
        <p:nvSpPr>
          <p:cNvPr id="204" name="Google Shape;20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Georgia"/>
                <a:ea typeface="Georgia"/>
                <a:cs typeface="Georgia"/>
                <a:sym typeface="Georgia"/>
              </a:rPr>
              <a:t>Instagram</a:t>
            </a:r>
            <a:endParaRPr b="1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Georgia"/>
                <a:ea typeface="Georgia"/>
                <a:cs typeface="Georgia"/>
                <a:sym typeface="Georgia"/>
              </a:rPr>
              <a:t>Two Heuristics it uses well: User control &amp; freedom, </a:t>
            </a:r>
            <a:r>
              <a:rPr lang="en" sz="140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Flexibility and efficiency of use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Georgia"/>
                <a:ea typeface="Georgia"/>
                <a:cs typeface="Georgia"/>
                <a:sym typeface="Georgia"/>
              </a:rPr>
              <a:t>Two Heuristics it does not use well: </a:t>
            </a:r>
            <a:r>
              <a:rPr lang="en" sz="140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Help and documentation, Consistency and standards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Shaikh and Dingwen - NY Times</a:t>
            </a:r>
            <a:endParaRPr/>
          </a:p>
        </p:txBody>
      </p:sp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Heuristics: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Control and Freedom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Consistency and standards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Bad Heuristics: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Aesthetic and Minimalist Design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Error Prevention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Huersitics: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Pretty minimal overall nothing overly </a:t>
            </a:r>
            <a:r>
              <a:rPr lang="en"/>
              <a:t>fancy: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bar to expand was pretty clear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Bad: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don’t really feel it is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0 Summer 2022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F2FF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4285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