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42DC4E2-1547-4F5D-A703-6CADFD282E53}">
  <a:tblStyle styleId="{342DC4E2-1547-4F5D-A703-6CADFD282E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g.cryptographyengineering.com/2017/10/23/attack-of-the-week-duhk/" TargetMode="Externa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Online_Certificate_Status_Protocol" TargetMode="Externa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omputerworld.com/article/2507258/solo-iranian-hacker-takes-credit-for-comodo-certificate-attack.html" TargetMode="Externa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net.com/news/fraudulent-google-certificate-points-to-internet-attack/" TargetMode="Externa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reatpost.com/final-report-diginotar-hack-shows-total-compromise-ca-servers-103112/77170/" TargetMode="Externa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echdirt.com/articles/20110830/13243615741/evidence-suggests-diginotar-who-issued-fraudulent-google-certificate-was-hacked-years-ago.shtml" TargetMode="Externa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e65362aa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e65362aa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2ec29b72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2ec29b72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6d4a4610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6d4a4610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6d4a461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6d4a461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2ec29b7202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2ec29b7202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6d4a46109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6d4a46109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6d4a4610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6d4a4610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6d4a46109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6d4a46109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6d4a46109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6d4a4610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6d4a46109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6d4a46109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6d4a4610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b6d4a4610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6d4a46109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b6d4a46109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6d4a46109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6d4a46109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b6d4a46109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b6d4a46109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b6d4a46109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b6d4a46109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b6d4a46109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b6d4a46109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6d4a46109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b6d4a46109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b6d4a46109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b6d4a46109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b6d4a46109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b6d4a46109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b6d4a46109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b6d4a46109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b6d4a46109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b6d4a46109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b6d4a46109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b6d4a46109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6d4a46109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6d4a46109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6d4a46109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b6d4a46109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b6d4a46109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b6d4a46109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b6d4a46109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b6d4a46109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b6d4a46109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b6d4a46109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b6d4a46109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b6d4a46109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b6d4a46109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b6d4a46109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b6d4a46109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b6d4a46109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b6d4a46109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b6d4a46109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2"/>
              </a:rPr>
              <a:t>https://blog.cryptographyengineering.com/2017/10/23/attack-of-the-week-duhk/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b6d4a46109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b6d4a46109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b6d4a46109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b6d4a46109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e66c5bfa8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e66c5bfa8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“The certificate is not trusted because the issuer certificate is unknown.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server might not be sending the appropriate intermediate certificates.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additional root certificate may need to be imported.”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b6d4a46109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b6d4a46109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b6d4a46109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b6d4a46109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e66c5bfa8f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e66c5bfa8f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b6d4a46109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b6d4a46109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https://en.wikipedia.org/wiki/Online_Certificate_Status_Protocol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b6d4a46109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b6d4a46109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“Commercial certificate authorities protect you from anyone from whom they are unwilling to take money.” ~Matt Blaze (2001)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 decade ago, I observed that commercial certificate authorities protect you from anyone from whom they are unwilling to take money. That turns out to be wrong; they don't even do that much.” ~Matt Blaze (2010)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b6d4a46109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b6d4a46109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https://www.computerworld.com/article/2507258/solo-iranian-hacker-takes-credit-for-comodo-certificate-attack.html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b6d4a46109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b6d4a46109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https://www.cnet.com/news/fraudulent-google-certificate-points-to-internet-attack/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b6d4a46109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b6d4a46109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https://threatpost.com/final-report-diginotar-hack-shows-total-compromise-ca-servers-103112/77170/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b6d4a46109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b6d4a46109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https://www.techdirt.com/articles/20110830/13243615741/evidence-suggests-diginotar-who-issued-fraudulent-google-certificate-was-hacked-years-ago.shtml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b6d4a46109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b6d4a46109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“Death sentence for CAs”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“And a bunch of other shady shenanigans”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b6d4a46109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b6d4a46109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e66c5bfa8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e66c5bfa8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b6d4a46109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b6d4a46109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e66c5bfa8f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e66c5bfa8f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e66c5bfa8f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e66c5bfa8f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ww.computerworld.com/article/2507258/solo-iranian-hacker-takes-credit-for-comodo-certificate-attack.html" TargetMode="External"/><Relationship Id="rId4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cnet.com/news/fraudulent-google-certificate-points-to-internet-attack/" TargetMode="External"/><Relationship Id="rId4" Type="http://schemas.openxmlformats.org/officeDocument/2006/relationships/hyperlink" Target="http://www.google.co.uk/support/forum/p/gmail/thread?tid=2da6158b094b225a&amp;hl=en" TargetMode="External"/><Relationship Id="rId5" Type="http://schemas.openxmlformats.org/officeDocument/2006/relationships/image" Target="../media/image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threatpost.com/final-report-diginotar-hack-shows-total-compromise-ca-servers-103112/77170/" TargetMode="External"/><Relationship Id="rId4" Type="http://schemas.openxmlformats.org/officeDocument/2006/relationships/image" Target="../media/image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www.techdirt.com/articles/20110830/13243615741/evidence-suggests-diginotar-who-issued-fraudulent-google-certificate-was-hacked-years-ago.shtml" TargetMode="External"/><Relationship Id="rId4" Type="http://schemas.openxmlformats.org/officeDocument/2006/relationships/image" Target="../media/image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TLS</a:t>
            </a:r>
            <a:endParaRPr sz="4000"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</a:t>
            </a:r>
            <a:r>
              <a:rPr lang="en"/>
              <a:t>Lecture 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TCP and UDP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Transmission Control Protocol (TCP): Reliably sending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3-way handshake: Client sends SYN, server sends SYN-ACK, client sends 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Provides reliability, ordering, and ports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Attack: TCP hijacking through data injection or RST injection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Blind attacks must guess the client’s or server’s sequence numbers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Attack: TCP spoofing by sending a spoofed SYN packet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Blind attacks must guess the server’s sequence number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 Datagram Protocol (UDP): Non-reliably sending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reliability or ordering, only ports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Same injection and spoofing attacks as TCP, but easier</a:t>
            </a:r>
            <a:endParaRPr/>
          </a:p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15250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</a:t>
            </a:r>
            <a:endParaRPr/>
          </a:p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Textbook Chapter 31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 b="0" l="6703" r="10129" t="19993"/>
          <a:stretch/>
        </p:blipFill>
        <p:spPr>
          <a:xfrm>
            <a:off x="3089225" y="2366850"/>
            <a:ext cx="2851501" cy="2133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TLS</a:t>
            </a:r>
            <a:r>
              <a:rPr lang="en"/>
              <a:t> (</a:t>
            </a:r>
            <a:r>
              <a:rPr b="1" lang="en"/>
              <a:t>Transport Layer Security</a:t>
            </a:r>
            <a:r>
              <a:rPr lang="en"/>
              <a:t>): A protocol for creating a secure communication channel over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Replaces </a:t>
            </a:r>
            <a:r>
              <a:rPr b="1" lang="en"/>
              <a:t>SSL</a:t>
            </a:r>
            <a:r>
              <a:rPr lang="en"/>
              <a:t> (</a:t>
            </a:r>
            <a:r>
              <a:rPr b="1" lang="en"/>
              <a:t>Secure Sockets Layer</a:t>
            </a:r>
            <a:r>
              <a:rPr lang="en"/>
              <a:t>), which is an older version of the protocol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is built on top of TCP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Relies upon</a:t>
            </a:r>
            <a:r>
              <a:rPr lang="en"/>
              <a:t>: Byte stream abstraction between the client and the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Provides</a:t>
            </a:r>
            <a:r>
              <a:rPr lang="en"/>
              <a:t>: Byte stream abstraction between the client and the server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The abstraction appears the same to the end client, but TLS provides confidentiality and integrity!</a:t>
            </a:r>
            <a:endParaRPr/>
          </a:p>
        </p:txBody>
      </p:sp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8"/>
          <p:cNvSpPr/>
          <p:nvPr/>
        </p:nvSpPr>
        <p:spPr>
          <a:xfrm>
            <a:off x="6684025" y="2143463"/>
            <a:ext cx="1512900" cy="378300"/>
          </a:xfrm>
          <a:prstGeom prst="rect">
            <a:avLst/>
          </a:prstGeom>
          <a:solidFill>
            <a:srgbClr val="93C47D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TLS</a:t>
            </a:r>
            <a:endParaRPr b="1"/>
          </a:p>
        </p:txBody>
      </p:sp>
      <p:sp>
        <p:nvSpPr>
          <p:cNvPr id="88" name="Google Shape;88;p18"/>
          <p:cNvSpPr/>
          <p:nvPr/>
        </p:nvSpPr>
        <p:spPr>
          <a:xfrm>
            <a:off x="6684025" y="25979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Transport</a:t>
            </a:r>
            <a:endParaRPr b="1"/>
          </a:p>
        </p:txBody>
      </p:sp>
      <p:sp>
        <p:nvSpPr>
          <p:cNvPr id="89" name="Google Shape;89;p18"/>
          <p:cNvSpPr/>
          <p:nvPr/>
        </p:nvSpPr>
        <p:spPr>
          <a:xfrm>
            <a:off x="6684025" y="3052463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(Inter) Network</a:t>
            </a:r>
            <a:endParaRPr b="1"/>
          </a:p>
        </p:txBody>
      </p:sp>
      <p:sp>
        <p:nvSpPr>
          <p:cNvPr id="90" name="Google Shape;90;p18"/>
          <p:cNvSpPr/>
          <p:nvPr/>
        </p:nvSpPr>
        <p:spPr>
          <a:xfrm>
            <a:off x="6684025" y="35069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Link</a:t>
            </a:r>
            <a:endParaRPr b="1"/>
          </a:p>
        </p:txBody>
      </p:sp>
      <p:sp>
        <p:nvSpPr>
          <p:cNvPr id="91" name="Google Shape;91;p18"/>
          <p:cNvSpPr/>
          <p:nvPr/>
        </p:nvSpPr>
        <p:spPr>
          <a:xfrm>
            <a:off x="6684025" y="3961463"/>
            <a:ext cx="1512900" cy="378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Physical</a:t>
            </a:r>
            <a:endParaRPr b="1"/>
          </a:p>
        </p:txBody>
      </p:sp>
      <p:sp>
        <p:nvSpPr>
          <p:cNvPr id="92" name="Google Shape;92;p18"/>
          <p:cNvSpPr txBox="1"/>
          <p:nvPr/>
        </p:nvSpPr>
        <p:spPr>
          <a:xfrm>
            <a:off x="6345475" y="39823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1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6345475" y="351990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2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6345475" y="30574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3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6345475" y="258493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116425" y="2132525"/>
            <a:ext cx="48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4.5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6684025" y="1691038"/>
            <a:ext cx="1512900" cy="378300"/>
          </a:xfrm>
          <a:prstGeom prst="rect">
            <a:avLst/>
          </a:prstGeom>
          <a:solidFill>
            <a:srgbClr val="F1C23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Application</a:t>
            </a:r>
            <a:endParaRPr b="1"/>
          </a:p>
        </p:txBody>
      </p:sp>
      <p:sp>
        <p:nvSpPr>
          <p:cNvPr id="98" name="Google Shape;98;p18"/>
          <p:cNvSpPr txBox="1"/>
          <p:nvPr/>
        </p:nvSpPr>
        <p:spPr>
          <a:xfrm>
            <a:off x="6345475" y="1680088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7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Secure Internet Communication with TLS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Goals of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Confidentiality</a:t>
            </a:r>
            <a:r>
              <a:rPr lang="en"/>
              <a:t>: Ensure that attackers cannot read your traffic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Integrity</a:t>
            </a:r>
            <a:r>
              <a:rPr lang="en"/>
              <a:t>: Ensure that attackers cannot tamper with your traffic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Prevent </a:t>
            </a:r>
            <a:r>
              <a:rPr b="1" lang="en"/>
              <a:t>replay attacks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attacker records encrypted traffic and then replays it to the server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Example: Replaying a packet that sends “Pay $10 to Mallory”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Authenticity</a:t>
            </a:r>
            <a:r>
              <a:rPr lang="en"/>
              <a:t>: </a:t>
            </a:r>
            <a:r>
              <a:rPr lang="en"/>
              <a:t>Make sure you’re talking to the legitimate server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Defend against an attacker impersonating the server</a:t>
            </a:r>
            <a:endParaRPr/>
          </a:p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15250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</a:t>
            </a:r>
            <a:endParaRPr/>
          </a:p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0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Textbook Chapter 31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6703" r="10129" t="19993"/>
          <a:stretch/>
        </p:blipFill>
        <p:spPr>
          <a:xfrm>
            <a:off x="3089225" y="2366850"/>
            <a:ext cx="2851501" cy="2133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1: Exchange Hellos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Assume an underlying TCP connection has already been formed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sends </a:t>
            </a:r>
            <a:r>
              <a:rPr b="1" lang="en"/>
              <a:t>ClientHello</a:t>
            </a:r>
            <a:r>
              <a:rPr lang="en"/>
              <a:t> with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256-bit random number </a:t>
            </a:r>
            <a:r>
              <a:rPr i="1" lang="en"/>
              <a:t>R</a:t>
            </a:r>
            <a:r>
              <a:rPr i="1" lang="en" sz="900"/>
              <a:t>B</a:t>
            </a:r>
            <a:r>
              <a:rPr lang="en"/>
              <a:t> (“client random”)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list of supported cryptographic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sends </a:t>
            </a:r>
            <a:r>
              <a:rPr b="1" lang="en"/>
              <a:t>ServerHello</a:t>
            </a:r>
            <a:r>
              <a:rPr lang="en"/>
              <a:t> with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256-bit random number </a:t>
            </a:r>
            <a:r>
              <a:rPr i="1" lang="en"/>
              <a:t>R</a:t>
            </a:r>
            <a:r>
              <a:rPr i="1" lang="en" sz="900"/>
              <a:t>S</a:t>
            </a:r>
            <a:r>
              <a:rPr lang="en"/>
              <a:t> (“server random”)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algorithms to use (chosen from the client’s list)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/>
              <a:t>R</a:t>
            </a:r>
            <a:r>
              <a:rPr i="1" lang="en" sz="1200"/>
              <a:t>B</a:t>
            </a:r>
            <a:r>
              <a:rPr lang="en"/>
              <a:t> and </a:t>
            </a:r>
            <a:r>
              <a:rPr i="1" lang="en"/>
              <a:t>R</a:t>
            </a:r>
            <a:r>
              <a:rPr i="1" lang="en" sz="1200"/>
              <a:t>S</a:t>
            </a:r>
            <a:r>
              <a:rPr lang="en"/>
              <a:t> prevent replay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R</a:t>
            </a:r>
            <a:r>
              <a:rPr i="1" lang="en" sz="900"/>
              <a:t>B</a:t>
            </a:r>
            <a:r>
              <a:rPr lang="en"/>
              <a:t> and </a:t>
            </a:r>
            <a:r>
              <a:rPr i="1" lang="en"/>
              <a:t>R</a:t>
            </a:r>
            <a:r>
              <a:rPr i="1" lang="en" sz="900"/>
              <a:t>S</a:t>
            </a:r>
            <a:r>
              <a:rPr lang="en"/>
              <a:t> are randomly chosen for every handshake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guarantees that two handshakes will never be exactly identical</a:t>
            </a:r>
            <a:endParaRPr/>
          </a:p>
        </p:txBody>
      </p:sp>
      <p:cxnSp>
        <p:nvCxnSpPr>
          <p:cNvPr id="121" name="Google Shape;121;p21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21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" name="Google Shape;123;p21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125" name="Google Shape;125;p21"/>
          <p:cNvSpPr txBox="1"/>
          <p:nvPr/>
        </p:nvSpPr>
        <p:spPr>
          <a:xfrm flipH="1" rot="-523651">
            <a:off x="5598797" y="2002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sp>
        <p:nvSpPr>
          <p:cNvPr id="126" name="Google Shape;126;p21"/>
          <p:cNvSpPr txBox="1"/>
          <p:nvPr/>
        </p:nvSpPr>
        <p:spPr>
          <a:xfrm rot="512024">
            <a:off x="5611456" y="1487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127" name="Google Shape;127;p21"/>
          <p:cNvCxnSpPr/>
          <p:nvPr/>
        </p:nvCxnSpPr>
        <p:spPr>
          <a:xfrm>
            <a:off x="5586075" y="1615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21"/>
          <p:cNvCxnSpPr/>
          <p:nvPr/>
        </p:nvCxnSpPr>
        <p:spPr>
          <a:xfrm flipH="1">
            <a:off x="5612225" y="2130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2: Certificate</a:t>
            </a:r>
            <a:endParaRPr/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sends its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certificates: The server’s identity and public key, signed by a trusted certificate authority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validates the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Verify the signature in the certificate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now knows the server’s public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client is not yet sure that they are talking to the legitimate server (not an impersonator)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Certificates are public. Anyone can provide a certificate for anybody</a:t>
            </a:r>
            <a:endParaRPr/>
          </a:p>
        </p:txBody>
      </p:sp>
      <p:cxnSp>
        <p:nvCxnSpPr>
          <p:cNvPr id="136" name="Google Shape;136;p22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22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" name="Google Shape;138;p22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39" name="Google Shape;139;p22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140" name="Google Shape;140;p22"/>
          <p:cNvSpPr txBox="1"/>
          <p:nvPr/>
        </p:nvSpPr>
        <p:spPr>
          <a:xfrm flipH="1" rot="-523651">
            <a:off x="5598797" y="2002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ServerHello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41" name="Google Shape;141;p22"/>
          <p:cNvSpPr txBox="1"/>
          <p:nvPr/>
        </p:nvSpPr>
        <p:spPr>
          <a:xfrm rot="512024">
            <a:off x="5611456" y="1487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ClientHello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142" name="Google Shape;142;p22"/>
          <p:cNvCxnSpPr/>
          <p:nvPr/>
        </p:nvCxnSpPr>
        <p:spPr>
          <a:xfrm>
            <a:off x="5586075" y="1615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22"/>
          <p:cNvCxnSpPr/>
          <p:nvPr/>
        </p:nvCxnSpPr>
        <p:spPr>
          <a:xfrm flipH="1">
            <a:off x="5612225" y="2130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22"/>
          <p:cNvCxnSpPr/>
          <p:nvPr/>
        </p:nvCxnSpPr>
        <p:spPr>
          <a:xfrm flipH="1">
            <a:off x="5644975" y="25547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" name="Google Shape;145;p22"/>
          <p:cNvSpPr txBox="1"/>
          <p:nvPr/>
        </p:nvSpPr>
        <p:spPr>
          <a:xfrm flipH="1" rot="-523651">
            <a:off x="5631547" y="24266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/>
        </p:nvSpPr>
        <p:spPr>
          <a:xfrm flipH="1" rot="-523651">
            <a:off x="5598797" y="2002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ServerHello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51" name="Google Shape;151;p23"/>
          <p:cNvSpPr txBox="1"/>
          <p:nvPr/>
        </p:nvSpPr>
        <p:spPr>
          <a:xfrm rot="512024">
            <a:off x="5611456" y="1487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ClientHello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3: Premaster Secret</a:t>
            </a:r>
            <a:endParaRPr/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step has two main purposes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sure the client is talking to the legitimate server (not an impersonator)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The server must prove that it owns the private key corresponding to the public key in the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Give the client and server a shared secret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An attacker should not be able to learn the secret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will help the client and the server secure messages later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approaches to sharing a premaster secret: RSA or Diffie-Hellman (DHE)</a:t>
            </a:r>
            <a:endParaRPr/>
          </a:p>
        </p:txBody>
      </p:sp>
      <p:cxnSp>
        <p:nvCxnSpPr>
          <p:cNvPr id="155" name="Google Shape;155;p23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3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7" name="Google Shape;157;p23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58" name="Google Shape;158;p23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159" name="Google Shape;159;p23"/>
          <p:cNvCxnSpPr/>
          <p:nvPr/>
        </p:nvCxnSpPr>
        <p:spPr>
          <a:xfrm>
            <a:off x="5586075" y="1615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23"/>
          <p:cNvCxnSpPr/>
          <p:nvPr/>
        </p:nvCxnSpPr>
        <p:spPr>
          <a:xfrm flipH="1">
            <a:off x="5612225" y="2130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" name="Google Shape;161;p23"/>
          <p:cNvCxnSpPr/>
          <p:nvPr/>
        </p:nvCxnSpPr>
        <p:spPr>
          <a:xfrm flipH="1">
            <a:off x="5644975" y="25547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" name="Google Shape;162;p23"/>
          <p:cNvSpPr txBox="1"/>
          <p:nvPr/>
        </p:nvSpPr>
        <p:spPr>
          <a:xfrm flipH="1" rot="-523651">
            <a:off x="5631547" y="24266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Certificate</a:t>
            </a:r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/>
        </p:nvSpPr>
        <p:spPr>
          <a:xfrm flipH="1" rot="-523651">
            <a:off x="5598797" y="2002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ServerHello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8" name="Google Shape;168;p24"/>
          <p:cNvSpPr txBox="1"/>
          <p:nvPr/>
        </p:nvSpPr>
        <p:spPr>
          <a:xfrm rot="512024">
            <a:off x="5611456" y="1487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ClientHello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9" name="Google Shape;16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0" name="Google Shape;170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3: Premaster Secret (RSA)</a:t>
            </a:r>
            <a:endParaRPr/>
          </a:p>
        </p:txBody>
      </p:sp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randomly generates a </a:t>
            </a:r>
            <a:r>
              <a:rPr b="1" lang="en"/>
              <a:t>premaster secret</a:t>
            </a:r>
            <a:r>
              <a:rPr lang="en"/>
              <a:t> (</a:t>
            </a:r>
            <a:r>
              <a:rPr b="1" lang="en"/>
              <a:t>PS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encrypts </a:t>
            </a:r>
            <a:r>
              <a:rPr i="1" lang="en"/>
              <a:t>PS</a:t>
            </a:r>
            <a:r>
              <a:rPr lang="en"/>
              <a:t> with the server’s public key and sends it to the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client knows the server’s public key from the certificate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decrypts the premaster secret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and server now share a secret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RSA encryption: Nobody except the legitimate server can decrypt the premaster secret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Proves that the server owns the private key (otherwise, it could not decrypt </a:t>
            </a:r>
            <a:r>
              <a:rPr i="1" lang="en"/>
              <a:t>PS</a:t>
            </a:r>
            <a:r>
              <a:rPr lang="en"/>
              <a:t>)</a:t>
            </a:r>
            <a:endParaRPr/>
          </a:p>
        </p:txBody>
      </p:sp>
      <p:cxnSp>
        <p:nvCxnSpPr>
          <p:cNvPr id="172" name="Google Shape;172;p24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24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" name="Google Shape;174;p24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75" name="Google Shape;175;p24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176" name="Google Shape;176;p24"/>
          <p:cNvCxnSpPr/>
          <p:nvPr/>
        </p:nvCxnSpPr>
        <p:spPr>
          <a:xfrm>
            <a:off x="5586075" y="1615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7" name="Google Shape;177;p24"/>
          <p:cNvCxnSpPr/>
          <p:nvPr/>
        </p:nvCxnSpPr>
        <p:spPr>
          <a:xfrm flipH="1">
            <a:off x="5612225" y="2130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" name="Google Shape;178;p24"/>
          <p:cNvCxnSpPr/>
          <p:nvPr/>
        </p:nvCxnSpPr>
        <p:spPr>
          <a:xfrm flipH="1">
            <a:off x="5644975" y="25547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" name="Google Shape;179;p24"/>
          <p:cNvSpPr txBox="1"/>
          <p:nvPr/>
        </p:nvSpPr>
        <p:spPr>
          <a:xfrm flipH="1" rot="-523651">
            <a:off x="5631547" y="24266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Certificate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180" name="Google Shape;180;p24"/>
          <p:cNvCxnSpPr/>
          <p:nvPr/>
        </p:nvCxnSpPr>
        <p:spPr>
          <a:xfrm>
            <a:off x="5586075" y="32159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1" name="Google Shape;181;p24"/>
          <p:cNvSpPr txBox="1"/>
          <p:nvPr/>
        </p:nvSpPr>
        <p:spPr>
          <a:xfrm rot="512024">
            <a:off x="5611456" y="30876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</a:t>
            </a:r>
            <a:r>
              <a:rPr i="1" lang="en"/>
              <a:t>PS</a:t>
            </a:r>
            <a:r>
              <a:rPr lang="en"/>
              <a:t>}</a:t>
            </a:r>
            <a:r>
              <a:rPr i="1" lang="en" sz="1000"/>
              <a:t>K</a:t>
            </a:r>
            <a:r>
              <a:rPr lang="en" sz="600"/>
              <a:t>server</a:t>
            </a:r>
            <a:endParaRPr sz="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/>
        </p:nvSpPr>
        <p:spPr>
          <a:xfrm flipH="1" rot="-523651">
            <a:off x="5598797" y="2002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ServerHello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87" name="Google Shape;187;p25"/>
          <p:cNvSpPr txBox="1"/>
          <p:nvPr/>
        </p:nvSpPr>
        <p:spPr>
          <a:xfrm rot="512024">
            <a:off x="5611456" y="1487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ClientHello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88" name="Google Shape;18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3: Premaster Secret (DHE)</a:t>
            </a:r>
            <a:endParaRPr/>
          </a:p>
        </p:txBody>
      </p:sp>
      <p:sp>
        <p:nvSpPr>
          <p:cNvPr id="190" name="Google Shape;190;p25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generates a secret </a:t>
            </a:r>
            <a:r>
              <a:rPr i="1" lang="en"/>
              <a:t>a</a:t>
            </a:r>
            <a:r>
              <a:rPr lang="en"/>
              <a:t> and computes </a:t>
            </a:r>
            <a:r>
              <a:rPr i="1" lang="en"/>
              <a:t>g</a:t>
            </a:r>
            <a:r>
              <a:rPr baseline="30000" i="1" lang="en"/>
              <a:t>a</a:t>
            </a:r>
            <a:r>
              <a:rPr lang="en"/>
              <a:t> mod </a:t>
            </a:r>
            <a:r>
              <a:rPr i="1" lang="en"/>
              <a:t>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signs </a:t>
            </a:r>
            <a:r>
              <a:rPr i="1" lang="en"/>
              <a:t>g</a:t>
            </a:r>
            <a:r>
              <a:rPr baseline="30000" i="1" lang="en"/>
              <a:t>a</a:t>
            </a:r>
            <a:r>
              <a:rPr lang="en"/>
              <a:t> mod </a:t>
            </a:r>
            <a:r>
              <a:rPr i="1" lang="en"/>
              <a:t>p</a:t>
            </a:r>
            <a:r>
              <a:rPr lang="en"/>
              <a:t> with its private key and sends the message and signature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verifies the signature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Proves that the server owns the private key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generates a secret </a:t>
            </a:r>
            <a:r>
              <a:rPr i="1" lang="en"/>
              <a:t>b</a:t>
            </a:r>
            <a:r>
              <a:rPr lang="en"/>
              <a:t> and computes </a:t>
            </a:r>
            <a:r>
              <a:rPr i="1" lang="en"/>
              <a:t>g</a:t>
            </a:r>
            <a:r>
              <a:rPr baseline="30000" i="1" lang="en"/>
              <a:t>b</a:t>
            </a:r>
            <a:r>
              <a:rPr lang="en"/>
              <a:t> mod </a:t>
            </a:r>
            <a:r>
              <a:rPr i="1" lang="en"/>
              <a:t>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and server now share a </a:t>
            </a:r>
            <a:r>
              <a:rPr b="1" lang="en"/>
              <a:t>premaster secret</a:t>
            </a:r>
            <a:r>
              <a:rPr lang="en"/>
              <a:t>: </a:t>
            </a:r>
            <a:r>
              <a:rPr i="1" lang="en"/>
              <a:t>g</a:t>
            </a:r>
            <a:r>
              <a:rPr baseline="30000" i="1" lang="en"/>
              <a:t>ab</a:t>
            </a:r>
            <a:r>
              <a:rPr lang="en"/>
              <a:t> mod </a:t>
            </a:r>
            <a:r>
              <a:rPr i="1" lang="en"/>
              <a:t>p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Diffie-Hellman: an attacker cannot compute </a:t>
            </a:r>
            <a:r>
              <a:rPr i="1" lang="en"/>
              <a:t>g</a:t>
            </a:r>
            <a:r>
              <a:rPr baseline="30000" i="1" lang="en"/>
              <a:t>ab</a:t>
            </a:r>
            <a:r>
              <a:rPr lang="en"/>
              <a:t> mod </a:t>
            </a:r>
            <a:r>
              <a:rPr i="1" lang="en"/>
              <a:t>p</a:t>
            </a:r>
            <a:endParaRPr/>
          </a:p>
        </p:txBody>
      </p:sp>
      <p:cxnSp>
        <p:nvCxnSpPr>
          <p:cNvPr id="191" name="Google Shape;191;p25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5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3" name="Google Shape;193;p25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94" name="Google Shape;194;p25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195" name="Google Shape;195;p25"/>
          <p:cNvCxnSpPr/>
          <p:nvPr/>
        </p:nvCxnSpPr>
        <p:spPr>
          <a:xfrm>
            <a:off x="5586075" y="1615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25"/>
          <p:cNvCxnSpPr/>
          <p:nvPr/>
        </p:nvCxnSpPr>
        <p:spPr>
          <a:xfrm flipH="1">
            <a:off x="5612225" y="2130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5"/>
          <p:cNvCxnSpPr/>
          <p:nvPr/>
        </p:nvCxnSpPr>
        <p:spPr>
          <a:xfrm flipH="1">
            <a:off x="5644975" y="25547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8" name="Google Shape;198;p25"/>
          <p:cNvSpPr txBox="1"/>
          <p:nvPr/>
        </p:nvSpPr>
        <p:spPr>
          <a:xfrm flipH="1" rot="-523651">
            <a:off x="5631547" y="24266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Certificate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199" name="Google Shape;199;p25"/>
          <p:cNvCxnSpPr/>
          <p:nvPr/>
        </p:nvCxnSpPr>
        <p:spPr>
          <a:xfrm flipH="1">
            <a:off x="5612225" y="29691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" name="Google Shape;200;p25"/>
          <p:cNvSpPr txBox="1"/>
          <p:nvPr/>
        </p:nvSpPr>
        <p:spPr>
          <a:xfrm flipH="1" rot="-523651">
            <a:off x="5598797" y="28410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</a:t>
            </a:r>
            <a:r>
              <a:rPr i="1" lang="en"/>
              <a:t>g</a:t>
            </a:r>
            <a:r>
              <a:rPr baseline="30000" i="1" lang="en"/>
              <a:t>a</a:t>
            </a:r>
            <a:r>
              <a:rPr lang="en"/>
              <a:t> mod </a:t>
            </a:r>
            <a:r>
              <a:rPr i="1" lang="en"/>
              <a:t>p</a:t>
            </a:r>
            <a:r>
              <a:rPr lang="en"/>
              <a:t>}</a:t>
            </a:r>
            <a:r>
              <a:rPr i="1" lang="en" sz="900"/>
              <a:t>K</a:t>
            </a:r>
            <a:r>
              <a:rPr baseline="30000" lang="en" sz="900"/>
              <a:t>-1</a:t>
            </a:r>
            <a:r>
              <a:rPr lang="en" sz="600"/>
              <a:t>server</a:t>
            </a:r>
            <a:endParaRPr sz="600"/>
          </a:p>
        </p:txBody>
      </p:sp>
      <p:cxnSp>
        <p:nvCxnSpPr>
          <p:cNvPr id="201" name="Google Shape;201;p25"/>
          <p:cNvCxnSpPr/>
          <p:nvPr/>
        </p:nvCxnSpPr>
        <p:spPr>
          <a:xfrm>
            <a:off x="5586075" y="3520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2" name="Google Shape;202;p25"/>
          <p:cNvSpPr txBox="1"/>
          <p:nvPr/>
        </p:nvSpPr>
        <p:spPr>
          <a:xfrm rot="512024">
            <a:off x="5611456" y="3392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g</a:t>
            </a:r>
            <a:r>
              <a:rPr baseline="30000"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mod </a:t>
            </a:r>
            <a:r>
              <a:rPr i="1" lang="en">
                <a:solidFill>
                  <a:schemeClr val="dk1"/>
                </a:solidFill>
              </a:rPr>
              <a:t>p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5577750" y="3201000"/>
            <a:ext cx="2922600" cy="645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6"/>
          <p:cNvSpPr/>
          <p:nvPr/>
        </p:nvSpPr>
        <p:spPr>
          <a:xfrm>
            <a:off x="5586075" y="1573150"/>
            <a:ext cx="2922600" cy="1338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0" name="Google Shape;210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4: Derive Symmetric Keys</a:t>
            </a:r>
            <a:endParaRPr/>
          </a:p>
        </p:txBody>
      </p:sp>
      <p:cxnSp>
        <p:nvCxnSpPr>
          <p:cNvPr id="211" name="Google Shape;211;p26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" name="Google Shape;212;p26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and client each derive symmetric keys from </a:t>
            </a:r>
            <a:r>
              <a:rPr i="1" lang="en"/>
              <a:t>R</a:t>
            </a:r>
            <a:r>
              <a:rPr i="1" lang="en" sz="1200"/>
              <a:t>B</a:t>
            </a:r>
            <a:r>
              <a:rPr lang="en"/>
              <a:t>, </a:t>
            </a:r>
            <a:r>
              <a:rPr i="1" lang="en"/>
              <a:t>R</a:t>
            </a:r>
            <a:r>
              <a:rPr i="1" lang="en" sz="1200"/>
              <a:t>S</a:t>
            </a:r>
            <a:r>
              <a:rPr lang="en"/>
              <a:t>, and </a:t>
            </a:r>
            <a:r>
              <a:rPr i="1" lang="en"/>
              <a:t>PS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derived by seeding a PRNG with the three values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Changing any of the values results in different symmetric keys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Four symmetric keys are derived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C</a:t>
            </a:r>
            <a:r>
              <a:rPr i="1" lang="en" sz="900"/>
              <a:t>B</a:t>
            </a:r>
            <a:r>
              <a:rPr lang="en"/>
              <a:t>: For encrypting client-to-server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C</a:t>
            </a:r>
            <a:r>
              <a:rPr i="1" lang="en" sz="900"/>
              <a:t>S</a:t>
            </a:r>
            <a:r>
              <a:rPr lang="en"/>
              <a:t>: For encrypting server-to-client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</a:t>
            </a:r>
            <a:r>
              <a:rPr i="1" lang="en" sz="900"/>
              <a:t>B</a:t>
            </a:r>
            <a:r>
              <a:rPr lang="en"/>
              <a:t>: For MACing client-to-server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</a:t>
            </a:r>
            <a:r>
              <a:rPr i="1" lang="en" sz="900"/>
              <a:t>S</a:t>
            </a:r>
            <a:r>
              <a:rPr lang="en"/>
              <a:t>: For MACing server-to-client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Note: Both client and server know all four keys</a:t>
            </a:r>
            <a:endParaRPr/>
          </a:p>
        </p:txBody>
      </p:sp>
      <p:cxnSp>
        <p:nvCxnSpPr>
          <p:cNvPr id="213" name="Google Shape;213;p26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26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215" name="Google Shape;215;p26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216" name="Google Shape;216;p26"/>
          <p:cNvCxnSpPr/>
          <p:nvPr/>
        </p:nvCxnSpPr>
        <p:spPr>
          <a:xfrm flipH="1">
            <a:off x="5612225" y="18261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" name="Google Shape;217;p26"/>
          <p:cNvSpPr txBox="1"/>
          <p:nvPr/>
        </p:nvSpPr>
        <p:spPr>
          <a:xfrm flipH="1" rot="-523651">
            <a:off x="5598797" y="16980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218" name="Google Shape;218;p26"/>
          <p:cNvCxnSpPr/>
          <p:nvPr/>
        </p:nvCxnSpPr>
        <p:spPr>
          <a:xfrm>
            <a:off x="5586075" y="2377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" name="Google Shape;219;p26"/>
          <p:cNvSpPr txBox="1"/>
          <p:nvPr/>
        </p:nvSpPr>
        <p:spPr>
          <a:xfrm rot="512024">
            <a:off x="5611456" y="2249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220" name="Google Shape;220;p26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" name="Google Shape;221;p26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PS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sp>
        <p:nvSpPr>
          <p:cNvPr id="222" name="Google Shape;222;p26"/>
          <p:cNvSpPr txBox="1"/>
          <p:nvPr/>
        </p:nvSpPr>
        <p:spPr>
          <a:xfrm>
            <a:off x="5577750" y="2853700"/>
            <a:ext cx="293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or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223" name="Google Shape;223;p26"/>
          <p:cNvSpPr txBox="1"/>
          <p:nvPr/>
        </p:nvSpPr>
        <p:spPr>
          <a:xfrm>
            <a:off x="5519675" y="4027325"/>
            <a:ext cx="9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 keys</a:t>
            </a:r>
            <a:endParaRPr/>
          </a:p>
        </p:txBody>
      </p:sp>
      <p:sp>
        <p:nvSpPr>
          <p:cNvPr id="224" name="Google Shape;224;p26"/>
          <p:cNvSpPr txBox="1"/>
          <p:nvPr/>
        </p:nvSpPr>
        <p:spPr>
          <a:xfrm>
            <a:off x="7554825" y="4025375"/>
            <a:ext cx="9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 keys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5: Exchange MACs</a:t>
            </a:r>
            <a:endParaRPr/>
          </a:p>
        </p:txBody>
      </p:sp>
      <p:cxnSp>
        <p:nvCxnSpPr>
          <p:cNvPr id="231" name="Google Shape;231;p27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2" name="Google Shape;232;p2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and client exchange MACs on all the messages of the handshake so far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MACs: Any tampering on the handshake will be detected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to be confused with MAC addresses</a:t>
            </a:r>
            <a:endParaRPr/>
          </a:p>
        </p:txBody>
      </p:sp>
      <p:cxnSp>
        <p:nvCxnSpPr>
          <p:cNvPr id="233" name="Google Shape;233;p27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" name="Google Shape;234;p27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235" name="Google Shape;235;p27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236" name="Google Shape;236;p27"/>
          <p:cNvSpPr txBox="1"/>
          <p:nvPr/>
        </p:nvSpPr>
        <p:spPr>
          <a:xfrm>
            <a:off x="5552875" y="1532875"/>
            <a:ext cx="9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Compute keys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237" name="Google Shape;237;p27"/>
          <p:cNvSpPr txBox="1"/>
          <p:nvPr/>
        </p:nvSpPr>
        <p:spPr>
          <a:xfrm>
            <a:off x="7588025" y="1530925"/>
            <a:ext cx="9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Compute keys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238" name="Google Shape;238;p27"/>
          <p:cNvCxnSpPr/>
          <p:nvPr/>
        </p:nvCxnSpPr>
        <p:spPr>
          <a:xfrm>
            <a:off x="5586075" y="2377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9" name="Google Shape;239;p27"/>
          <p:cNvSpPr txBox="1"/>
          <p:nvPr/>
        </p:nvSpPr>
        <p:spPr>
          <a:xfrm rot="512024">
            <a:off x="5611456" y="2249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MAC(</a:t>
            </a:r>
            <a:r>
              <a:rPr i="1" lang="en"/>
              <a:t>I</a:t>
            </a:r>
            <a:r>
              <a:rPr i="1" lang="en" sz="900"/>
              <a:t>B</a:t>
            </a:r>
            <a:r>
              <a:rPr lang="en"/>
              <a:t>, steps 1-4)</a:t>
            </a:r>
            <a:endParaRPr/>
          </a:p>
        </p:txBody>
      </p:sp>
      <p:cxnSp>
        <p:nvCxnSpPr>
          <p:cNvPr id="240" name="Google Shape;240;p27"/>
          <p:cNvCxnSpPr/>
          <p:nvPr/>
        </p:nvCxnSpPr>
        <p:spPr>
          <a:xfrm flipH="1">
            <a:off x="5612225" y="2892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1" name="Google Shape;241;p27"/>
          <p:cNvSpPr txBox="1"/>
          <p:nvPr/>
        </p:nvSpPr>
        <p:spPr>
          <a:xfrm flipH="1" rot="-523651">
            <a:off x="5598797" y="2764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MAC(</a:t>
            </a:r>
            <a:r>
              <a:rPr i="1" lang="en"/>
              <a:t>I</a:t>
            </a:r>
            <a:r>
              <a:rPr i="1" lang="en" sz="900"/>
              <a:t>S</a:t>
            </a:r>
            <a:r>
              <a:rPr lang="en"/>
              <a:t>, steps 1-4)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Handshake Step 6: Send Messages</a:t>
            </a:r>
            <a:endParaRPr/>
          </a:p>
        </p:txBody>
      </p:sp>
      <p:cxnSp>
        <p:nvCxnSpPr>
          <p:cNvPr id="248" name="Google Shape;248;p28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" name="Google Shape;249;p2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Messages can now be sent securely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Encrypted and MAC</a:t>
            </a:r>
            <a:r>
              <a:rPr lang="en"/>
              <a:t>’</a:t>
            </a:r>
            <a:r>
              <a:rPr lang="en"/>
              <a:t>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Note: TLS uses MAC-then-encrypt, even though encrypt-then-MAC is generally considered better, for legacy reasons</a:t>
            </a:r>
            <a:endParaRPr/>
          </a:p>
        </p:txBody>
      </p:sp>
      <p:cxnSp>
        <p:nvCxnSpPr>
          <p:cNvPr id="250" name="Google Shape;250;p28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" name="Google Shape;251;p28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252" name="Google Shape;252;p28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sp>
        <p:nvSpPr>
          <p:cNvPr id="253" name="Google Shape;253;p28"/>
          <p:cNvSpPr txBox="1"/>
          <p:nvPr/>
        </p:nvSpPr>
        <p:spPr>
          <a:xfrm>
            <a:off x="5552875" y="1532875"/>
            <a:ext cx="9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Compute keys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7588025" y="1530925"/>
            <a:ext cx="9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Compute keys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255" name="Google Shape;255;p28"/>
          <p:cNvCxnSpPr/>
          <p:nvPr/>
        </p:nvCxnSpPr>
        <p:spPr>
          <a:xfrm>
            <a:off x="5586075" y="2377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6" name="Google Shape;256;p28"/>
          <p:cNvSpPr txBox="1"/>
          <p:nvPr/>
        </p:nvSpPr>
        <p:spPr>
          <a:xfrm rot="512024">
            <a:off x="5611456" y="2249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MAC(</a:t>
            </a:r>
            <a:r>
              <a:rPr i="1" lang="en">
                <a:solidFill>
                  <a:srgbClr val="B7B7B7"/>
                </a:solidFill>
              </a:rPr>
              <a:t>I</a:t>
            </a:r>
            <a:r>
              <a:rPr i="1" lang="en" sz="900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, steps 1-4)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257" name="Google Shape;257;p28"/>
          <p:cNvCxnSpPr/>
          <p:nvPr/>
        </p:nvCxnSpPr>
        <p:spPr>
          <a:xfrm flipH="1">
            <a:off x="5612225" y="2892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8" name="Google Shape;258;p28"/>
          <p:cNvSpPr txBox="1"/>
          <p:nvPr/>
        </p:nvSpPr>
        <p:spPr>
          <a:xfrm flipH="1" rot="-523651">
            <a:off x="5598797" y="2764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MAC(</a:t>
            </a:r>
            <a:r>
              <a:rPr i="1" lang="en">
                <a:solidFill>
                  <a:srgbClr val="B7B7B7"/>
                </a:solidFill>
              </a:rPr>
              <a:t>I</a:t>
            </a:r>
            <a:r>
              <a:rPr i="1" lang="en" sz="900">
                <a:solidFill>
                  <a:srgbClr val="B7B7B7"/>
                </a:solidFill>
              </a:rPr>
              <a:t>S</a:t>
            </a:r>
            <a:r>
              <a:rPr lang="en">
                <a:solidFill>
                  <a:srgbClr val="B7B7B7"/>
                </a:solidFill>
              </a:rPr>
              <a:t>, steps 1-4)</a:t>
            </a:r>
            <a:endParaRPr>
              <a:solidFill>
                <a:srgbClr val="B7B7B7"/>
              </a:solidFill>
            </a:endParaRPr>
          </a:p>
        </p:txBody>
      </p:sp>
      <p:cxnSp>
        <p:nvCxnSpPr>
          <p:cNvPr id="259" name="Google Shape;259;p28"/>
          <p:cNvCxnSpPr/>
          <p:nvPr/>
        </p:nvCxnSpPr>
        <p:spPr>
          <a:xfrm>
            <a:off x="5586075" y="35207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0" name="Google Shape;260;p28"/>
          <p:cNvSpPr txBox="1"/>
          <p:nvPr/>
        </p:nvSpPr>
        <p:spPr>
          <a:xfrm rot="512024">
            <a:off x="5611456" y="33924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261" name="Google Shape;261;p28"/>
          <p:cNvCxnSpPr/>
          <p:nvPr/>
        </p:nvCxnSpPr>
        <p:spPr>
          <a:xfrm flipH="1">
            <a:off x="5612225" y="40359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2" name="Google Shape;262;p28"/>
          <p:cNvSpPr txBox="1"/>
          <p:nvPr/>
        </p:nvSpPr>
        <p:spPr>
          <a:xfrm flipH="1" rot="-523651">
            <a:off x="5598797" y="39078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8" name="Google Shape;268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Talking to the Legitimate Server</a:t>
            </a:r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29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be sure we are talking to the legitimate server?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server sent its certificate, so we know the server’s public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server proved that it owns the corresponding private key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RSA: The server decrypted the PS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DHE: The server signed its half of the exchange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attacker impersonating the server would not have the server’s private key (assuming they have not compromised the server)</a:t>
            </a:r>
            <a:endParaRPr/>
          </a:p>
        </p:txBody>
      </p:sp>
      <p:cxnSp>
        <p:nvCxnSpPr>
          <p:cNvPr id="271" name="Google Shape;271;p29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2" name="Google Shape;272;p29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273" name="Google Shape;273;p29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274" name="Google Shape;274;p29"/>
          <p:cNvCxnSpPr/>
          <p:nvPr/>
        </p:nvCxnSpPr>
        <p:spPr>
          <a:xfrm>
            <a:off x="5586075" y="15395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5" name="Google Shape;275;p29"/>
          <p:cNvSpPr txBox="1"/>
          <p:nvPr/>
        </p:nvSpPr>
        <p:spPr>
          <a:xfrm rot="512024">
            <a:off x="5611456" y="14112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276" name="Google Shape;276;p29"/>
          <p:cNvCxnSpPr/>
          <p:nvPr/>
        </p:nvCxnSpPr>
        <p:spPr>
          <a:xfrm flipH="1">
            <a:off x="5612225" y="20547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7" name="Google Shape;277;p29"/>
          <p:cNvSpPr txBox="1"/>
          <p:nvPr/>
        </p:nvSpPr>
        <p:spPr>
          <a:xfrm flipH="1" rot="-523651">
            <a:off x="5598797" y="19266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cxnSp>
        <p:nvCxnSpPr>
          <p:cNvPr id="278" name="Google Shape;278;p29"/>
          <p:cNvCxnSpPr/>
          <p:nvPr/>
        </p:nvCxnSpPr>
        <p:spPr>
          <a:xfrm flipH="1">
            <a:off x="5644975" y="24023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9" name="Google Shape;279;p29"/>
          <p:cNvSpPr txBox="1"/>
          <p:nvPr/>
        </p:nvSpPr>
        <p:spPr>
          <a:xfrm flipH="1" rot="-523651">
            <a:off x="5631547" y="22742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  <p:cxnSp>
        <p:nvCxnSpPr>
          <p:cNvPr id="280" name="Google Shape;280;p29"/>
          <p:cNvCxnSpPr/>
          <p:nvPr/>
        </p:nvCxnSpPr>
        <p:spPr>
          <a:xfrm flipH="1">
            <a:off x="5612225" y="27405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1" name="Google Shape;281;p29"/>
          <p:cNvSpPr txBox="1"/>
          <p:nvPr/>
        </p:nvSpPr>
        <p:spPr>
          <a:xfrm flipH="1" rot="-523651">
            <a:off x="5598797" y="26124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282" name="Google Shape;282;p29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" name="Google Shape;283;p29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284" name="Google Shape;284;p29"/>
          <p:cNvCxnSpPr/>
          <p:nvPr/>
        </p:nvCxnSpPr>
        <p:spPr>
          <a:xfrm>
            <a:off x="5586075" y="3673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5" name="Google Shape;285;p29"/>
          <p:cNvSpPr txBox="1"/>
          <p:nvPr/>
        </p:nvSpPr>
        <p:spPr>
          <a:xfrm rot="512024">
            <a:off x="5611456" y="3544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286" name="Google Shape;286;p29"/>
          <p:cNvCxnSpPr/>
          <p:nvPr/>
        </p:nvCxnSpPr>
        <p:spPr>
          <a:xfrm flipH="1">
            <a:off x="5612225" y="41883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" name="Google Shape;287;p29"/>
          <p:cNvSpPr txBox="1"/>
          <p:nvPr/>
        </p:nvSpPr>
        <p:spPr>
          <a:xfrm flipH="1" rot="-523651">
            <a:off x="5598797" y="40602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  <p:sp>
        <p:nvSpPr>
          <p:cNvPr id="288" name="Google Shape;288;p29"/>
          <p:cNvSpPr txBox="1"/>
          <p:nvPr/>
        </p:nvSpPr>
        <p:spPr>
          <a:xfrm>
            <a:off x="7054650" y="2919238"/>
            <a:ext cx="141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7B7B7"/>
                </a:solidFill>
              </a:rPr>
              <a:t>Or RSA exchange</a:t>
            </a:r>
            <a:endParaRPr sz="1000">
              <a:solidFill>
                <a:srgbClr val="B7B7B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4" name="Google Shape;294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Securing Messages</a:t>
            </a:r>
            <a:endParaRPr/>
          </a:p>
        </p:txBody>
      </p:sp>
      <p:sp>
        <p:nvSpPr>
          <p:cNvPr id="295" name="Google Shape;295;p30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be sure that network attackers can’t read or tamper with our messages?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attacker doesn’t know 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RSA: PS was encrypted with the server’s public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DHE: An attacker cannot learn the Diffie-Hellman secret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symmetric keys are derived from 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doesn’t know the symmetric keys used to encrypt and MAC messages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Encryption and MACs provide confidentiality and integrity</a:t>
            </a:r>
            <a:endParaRPr/>
          </a:p>
        </p:txBody>
      </p:sp>
      <p:cxnSp>
        <p:nvCxnSpPr>
          <p:cNvPr id="296" name="Google Shape;296;p30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30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" name="Google Shape;298;p30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299" name="Google Shape;299;p30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300" name="Google Shape;300;p30"/>
          <p:cNvCxnSpPr/>
          <p:nvPr/>
        </p:nvCxnSpPr>
        <p:spPr>
          <a:xfrm>
            <a:off x="5586075" y="15395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1" name="Google Shape;301;p30"/>
          <p:cNvSpPr txBox="1"/>
          <p:nvPr/>
        </p:nvSpPr>
        <p:spPr>
          <a:xfrm rot="512024">
            <a:off x="5611456" y="14112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302" name="Google Shape;302;p30"/>
          <p:cNvCxnSpPr/>
          <p:nvPr/>
        </p:nvCxnSpPr>
        <p:spPr>
          <a:xfrm flipH="1">
            <a:off x="5612225" y="20547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3" name="Google Shape;303;p30"/>
          <p:cNvSpPr txBox="1"/>
          <p:nvPr/>
        </p:nvSpPr>
        <p:spPr>
          <a:xfrm flipH="1" rot="-523651">
            <a:off x="5598797" y="19266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cxnSp>
        <p:nvCxnSpPr>
          <p:cNvPr id="304" name="Google Shape;304;p30"/>
          <p:cNvCxnSpPr/>
          <p:nvPr/>
        </p:nvCxnSpPr>
        <p:spPr>
          <a:xfrm flipH="1">
            <a:off x="5644975" y="24023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5" name="Google Shape;305;p30"/>
          <p:cNvSpPr txBox="1"/>
          <p:nvPr/>
        </p:nvSpPr>
        <p:spPr>
          <a:xfrm flipH="1" rot="-523651">
            <a:off x="5631547" y="22742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  <p:cxnSp>
        <p:nvCxnSpPr>
          <p:cNvPr id="306" name="Google Shape;306;p30"/>
          <p:cNvCxnSpPr/>
          <p:nvPr/>
        </p:nvCxnSpPr>
        <p:spPr>
          <a:xfrm flipH="1">
            <a:off x="5612225" y="27405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7" name="Google Shape;307;p30"/>
          <p:cNvSpPr txBox="1"/>
          <p:nvPr/>
        </p:nvSpPr>
        <p:spPr>
          <a:xfrm flipH="1" rot="-523651">
            <a:off x="5598797" y="26124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308" name="Google Shape;308;p30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9" name="Google Shape;309;p30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310" name="Google Shape;310;p30"/>
          <p:cNvCxnSpPr/>
          <p:nvPr/>
        </p:nvCxnSpPr>
        <p:spPr>
          <a:xfrm>
            <a:off x="5586075" y="3673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1" name="Google Shape;311;p30"/>
          <p:cNvSpPr txBox="1"/>
          <p:nvPr/>
        </p:nvSpPr>
        <p:spPr>
          <a:xfrm rot="512024">
            <a:off x="5611456" y="3544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312" name="Google Shape;312;p30"/>
          <p:cNvCxnSpPr/>
          <p:nvPr/>
        </p:nvCxnSpPr>
        <p:spPr>
          <a:xfrm flipH="1">
            <a:off x="5612225" y="41883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3" name="Google Shape;313;p30"/>
          <p:cNvSpPr txBox="1"/>
          <p:nvPr/>
        </p:nvSpPr>
        <p:spPr>
          <a:xfrm flipH="1" rot="-523651">
            <a:off x="5598797" y="40602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  <p:sp>
        <p:nvSpPr>
          <p:cNvPr id="314" name="Google Shape;314;p30"/>
          <p:cNvSpPr txBox="1"/>
          <p:nvPr/>
        </p:nvSpPr>
        <p:spPr>
          <a:xfrm>
            <a:off x="7054650" y="2919238"/>
            <a:ext cx="141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7B7B7"/>
                </a:solidFill>
              </a:rPr>
              <a:t>Or RSA exchange</a:t>
            </a:r>
            <a:endParaRPr sz="1000">
              <a:solidFill>
                <a:srgbClr val="B7B7B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Replay Attacks</a:t>
            </a:r>
            <a:endParaRPr/>
          </a:p>
        </p:txBody>
      </p:sp>
      <p:sp>
        <p:nvSpPr>
          <p:cNvPr id="321" name="Google Shape;321;p31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be sure that the attacker hasn’t replayed old messages from a </a:t>
            </a:r>
            <a:r>
              <a:rPr i="1" lang="en"/>
              <a:t>past</a:t>
            </a:r>
            <a:r>
              <a:rPr lang="en"/>
              <a:t> TLS connection?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handshake uses a different </a:t>
            </a:r>
            <a:r>
              <a:rPr i="1" lang="en"/>
              <a:t>R</a:t>
            </a:r>
            <a:r>
              <a:rPr i="1" lang="en" sz="1200"/>
              <a:t>B</a:t>
            </a:r>
            <a:r>
              <a:rPr lang="en"/>
              <a:t> and </a:t>
            </a:r>
            <a:r>
              <a:rPr i="1" lang="en"/>
              <a:t>R</a:t>
            </a:r>
            <a:r>
              <a:rPr i="1" lang="en" sz="1200"/>
              <a:t>S</a:t>
            </a:r>
            <a:endParaRPr i="1" sz="17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symmetric keys are derived from </a:t>
            </a:r>
            <a:r>
              <a:rPr i="1" lang="en"/>
              <a:t>R</a:t>
            </a:r>
            <a:r>
              <a:rPr i="1" lang="en" sz="1200"/>
              <a:t>B</a:t>
            </a:r>
            <a:r>
              <a:rPr lang="en"/>
              <a:t> and </a:t>
            </a:r>
            <a:r>
              <a:rPr i="1" lang="en"/>
              <a:t>R</a:t>
            </a:r>
            <a:r>
              <a:rPr i="1" lang="en" sz="1200"/>
              <a:t>S</a:t>
            </a:r>
            <a:endParaRPr i="1" sz="17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symmetric keys are different for every connection</a:t>
            </a:r>
            <a:endParaRPr/>
          </a:p>
        </p:txBody>
      </p:sp>
      <p:cxnSp>
        <p:nvCxnSpPr>
          <p:cNvPr id="322" name="Google Shape;322;p31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31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4" name="Google Shape;324;p31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325" name="Google Shape;325;p31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326" name="Google Shape;326;p31"/>
          <p:cNvCxnSpPr/>
          <p:nvPr/>
        </p:nvCxnSpPr>
        <p:spPr>
          <a:xfrm>
            <a:off x="5586075" y="15395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7" name="Google Shape;327;p31"/>
          <p:cNvSpPr txBox="1"/>
          <p:nvPr/>
        </p:nvSpPr>
        <p:spPr>
          <a:xfrm rot="512024">
            <a:off x="5611456" y="14112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328" name="Google Shape;328;p31"/>
          <p:cNvCxnSpPr/>
          <p:nvPr/>
        </p:nvCxnSpPr>
        <p:spPr>
          <a:xfrm flipH="1">
            <a:off x="5612225" y="20547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9" name="Google Shape;329;p31"/>
          <p:cNvSpPr txBox="1"/>
          <p:nvPr/>
        </p:nvSpPr>
        <p:spPr>
          <a:xfrm flipH="1" rot="-523651">
            <a:off x="5598797" y="19266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cxnSp>
        <p:nvCxnSpPr>
          <p:cNvPr id="330" name="Google Shape;330;p31"/>
          <p:cNvCxnSpPr/>
          <p:nvPr/>
        </p:nvCxnSpPr>
        <p:spPr>
          <a:xfrm flipH="1">
            <a:off x="5644975" y="24023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1" name="Google Shape;331;p31"/>
          <p:cNvSpPr txBox="1"/>
          <p:nvPr/>
        </p:nvSpPr>
        <p:spPr>
          <a:xfrm flipH="1" rot="-523651">
            <a:off x="5631547" y="22742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  <p:cxnSp>
        <p:nvCxnSpPr>
          <p:cNvPr id="332" name="Google Shape;332;p31"/>
          <p:cNvCxnSpPr/>
          <p:nvPr/>
        </p:nvCxnSpPr>
        <p:spPr>
          <a:xfrm flipH="1">
            <a:off x="5612225" y="27405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" name="Google Shape;333;p31"/>
          <p:cNvSpPr txBox="1"/>
          <p:nvPr/>
        </p:nvSpPr>
        <p:spPr>
          <a:xfrm flipH="1" rot="-523651">
            <a:off x="5598797" y="26124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334" name="Google Shape;334;p31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5" name="Google Shape;335;p31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336" name="Google Shape;336;p31"/>
          <p:cNvCxnSpPr/>
          <p:nvPr/>
        </p:nvCxnSpPr>
        <p:spPr>
          <a:xfrm>
            <a:off x="5586075" y="3673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7" name="Google Shape;337;p31"/>
          <p:cNvSpPr txBox="1"/>
          <p:nvPr/>
        </p:nvSpPr>
        <p:spPr>
          <a:xfrm rot="512024">
            <a:off x="5611456" y="3544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338" name="Google Shape;338;p31"/>
          <p:cNvCxnSpPr/>
          <p:nvPr/>
        </p:nvCxnSpPr>
        <p:spPr>
          <a:xfrm flipH="1">
            <a:off x="5612225" y="41883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9" name="Google Shape;339;p31"/>
          <p:cNvSpPr txBox="1"/>
          <p:nvPr/>
        </p:nvSpPr>
        <p:spPr>
          <a:xfrm flipH="1" rot="-523651">
            <a:off x="5598797" y="40602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  <p:sp>
        <p:nvSpPr>
          <p:cNvPr id="340" name="Google Shape;340;p31"/>
          <p:cNvSpPr txBox="1"/>
          <p:nvPr/>
        </p:nvSpPr>
        <p:spPr>
          <a:xfrm>
            <a:off x="7054650" y="2919238"/>
            <a:ext cx="141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7B7B7"/>
                </a:solidFill>
              </a:rPr>
              <a:t>Or RSA exchange</a:t>
            </a:r>
            <a:endParaRPr sz="1000">
              <a:solidFill>
                <a:srgbClr val="B7B7B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6" name="Google Shape;346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Replay Attacks</a:t>
            </a:r>
            <a:endParaRPr/>
          </a:p>
        </p:txBody>
      </p:sp>
      <p:sp>
        <p:nvSpPr>
          <p:cNvPr id="347" name="Google Shape;347;p32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be sure that the attacker hasn’t replayed old messages from the </a:t>
            </a:r>
            <a:r>
              <a:rPr i="1" lang="en"/>
              <a:t>current</a:t>
            </a:r>
            <a:r>
              <a:rPr lang="en"/>
              <a:t> TLS connection?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 </a:t>
            </a:r>
            <a:r>
              <a:rPr b="1" lang="en"/>
              <a:t>record numbers</a:t>
            </a:r>
            <a:r>
              <a:rPr lang="en"/>
              <a:t> in the encrypted TLS message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Every message uses a unique record number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attacker replays a message, the record number will be repeated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record numbers are not TCP sequence numbers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 numbers are encrypted and used for 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Sequence numbers are unencrypted and used for correctness, in the layer below</a:t>
            </a:r>
            <a:endParaRPr/>
          </a:p>
        </p:txBody>
      </p:sp>
      <p:cxnSp>
        <p:nvCxnSpPr>
          <p:cNvPr id="348" name="Google Shape;348;p32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32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0" name="Google Shape;350;p32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351" name="Google Shape;351;p32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352" name="Google Shape;352;p32"/>
          <p:cNvCxnSpPr/>
          <p:nvPr/>
        </p:nvCxnSpPr>
        <p:spPr>
          <a:xfrm>
            <a:off x="5586075" y="15395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3" name="Google Shape;353;p32"/>
          <p:cNvSpPr txBox="1"/>
          <p:nvPr/>
        </p:nvSpPr>
        <p:spPr>
          <a:xfrm rot="512024">
            <a:off x="5611456" y="14112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354" name="Google Shape;354;p32"/>
          <p:cNvCxnSpPr/>
          <p:nvPr/>
        </p:nvCxnSpPr>
        <p:spPr>
          <a:xfrm flipH="1">
            <a:off x="5612225" y="20547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5" name="Google Shape;355;p32"/>
          <p:cNvSpPr txBox="1"/>
          <p:nvPr/>
        </p:nvSpPr>
        <p:spPr>
          <a:xfrm flipH="1" rot="-523651">
            <a:off x="5598797" y="19266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cxnSp>
        <p:nvCxnSpPr>
          <p:cNvPr id="356" name="Google Shape;356;p32"/>
          <p:cNvCxnSpPr/>
          <p:nvPr/>
        </p:nvCxnSpPr>
        <p:spPr>
          <a:xfrm flipH="1">
            <a:off x="5644975" y="24023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7" name="Google Shape;357;p32"/>
          <p:cNvSpPr txBox="1"/>
          <p:nvPr/>
        </p:nvSpPr>
        <p:spPr>
          <a:xfrm flipH="1" rot="-523651">
            <a:off x="5631547" y="22742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  <p:cxnSp>
        <p:nvCxnSpPr>
          <p:cNvPr id="358" name="Google Shape;358;p32"/>
          <p:cNvCxnSpPr/>
          <p:nvPr/>
        </p:nvCxnSpPr>
        <p:spPr>
          <a:xfrm flipH="1">
            <a:off x="5612225" y="27405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9" name="Google Shape;359;p32"/>
          <p:cNvSpPr txBox="1"/>
          <p:nvPr/>
        </p:nvSpPr>
        <p:spPr>
          <a:xfrm flipH="1" rot="-523651">
            <a:off x="5598797" y="26124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360" name="Google Shape;360;p32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1" name="Google Shape;361;p32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362" name="Google Shape;362;p32"/>
          <p:cNvCxnSpPr/>
          <p:nvPr/>
        </p:nvCxnSpPr>
        <p:spPr>
          <a:xfrm>
            <a:off x="5586075" y="3673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3" name="Google Shape;363;p32"/>
          <p:cNvSpPr txBox="1"/>
          <p:nvPr/>
        </p:nvSpPr>
        <p:spPr>
          <a:xfrm rot="512024">
            <a:off x="5611456" y="3544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364" name="Google Shape;364;p32"/>
          <p:cNvCxnSpPr/>
          <p:nvPr/>
        </p:nvCxnSpPr>
        <p:spPr>
          <a:xfrm flipH="1">
            <a:off x="5612225" y="41883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5" name="Google Shape;365;p32"/>
          <p:cNvSpPr txBox="1"/>
          <p:nvPr/>
        </p:nvSpPr>
        <p:spPr>
          <a:xfrm flipH="1" rot="-523651">
            <a:off x="5598797" y="40602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  <p:sp>
        <p:nvSpPr>
          <p:cNvPr id="366" name="Google Shape;366;p32"/>
          <p:cNvSpPr txBox="1"/>
          <p:nvPr/>
        </p:nvSpPr>
        <p:spPr>
          <a:xfrm>
            <a:off x="7054650" y="2919238"/>
            <a:ext cx="141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7B7B7"/>
                </a:solidFill>
              </a:rPr>
              <a:t>Or RSA exchange</a:t>
            </a:r>
            <a:endParaRPr sz="1000">
              <a:solidFill>
                <a:srgbClr val="B7B7B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Forward Secrecy</a:t>
            </a:r>
            <a:endParaRPr/>
          </a:p>
        </p:txBody>
      </p:sp>
      <p:sp>
        <p:nvSpPr>
          <p:cNvPr id="372" name="Google Shape;37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33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Textbook Chapter 31.1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Forward Secrecy</a:t>
            </a:r>
            <a:endParaRPr/>
          </a:p>
        </p:txBody>
      </p:sp>
      <p:sp>
        <p:nvSpPr>
          <p:cNvPr id="379" name="Google Shape;379;p3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forward secrecy: If an attacker records a connection now and compromises secret values later, they cannot compromise the recorded connection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RSA TLS: No forward secrecy is guaranteed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adversary can record </a:t>
            </a:r>
            <a:r>
              <a:rPr i="1" lang="en"/>
              <a:t>R</a:t>
            </a:r>
            <a:r>
              <a:rPr i="1" lang="en" sz="900"/>
              <a:t>B</a:t>
            </a:r>
            <a:r>
              <a:rPr lang="en"/>
              <a:t>, </a:t>
            </a:r>
            <a:r>
              <a:rPr i="1" lang="en"/>
              <a:t>R</a:t>
            </a:r>
            <a:r>
              <a:rPr i="1" lang="en" sz="900"/>
              <a:t>S</a:t>
            </a:r>
            <a:r>
              <a:rPr lang="en"/>
              <a:t>, and the encrypted </a:t>
            </a:r>
            <a:r>
              <a:rPr i="1" lang="en"/>
              <a:t>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adversary later compromises the server’s private key, they can decrypt </a:t>
            </a:r>
            <a:r>
              <a:rPr i="1" lang="en"/>
              <a:t>PS</a:t>
            </a:r>
            <a:r>
              <a:rPr lang="en"/>
              <a:t> and derive the keys!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DHE TLS: Guaranteed forward secrecy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Diffie-Hellman provides forward secrecy: </a:t>
            </a:r>
            <a:r>
              <a:rPr i="1" lang="en"/>
              <a:t>PS</a:t>
            </a:r>
            <a:r>
              <a:rPr lang="en"/>
              <a:t> is deleted after the TLS session is over, so the adversary can’t learn the keys, even if they later compromise the server’s private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Note: Because the </a:t>
            </a:r>
            <a:r>
              <a:rPr lang="en"/>
              <a:t>server’s Diffie-Hellman component is signed, the adversary can’t MITM the Diffie-Hellman exchange without the server’s private key</a:t>
            </a:r>
            <a:endParaRPr/>
          </a:p>
        </p:txBody>
      </p:sp>
      <p:sp>
        <p:nvSpPr>
          <p:cNvPr id="380" name="Google Shape;38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1.3 Changes</a:t>
            </a:r>
            <a:endParaRPr/>
          </a:p>
        </p:txBody>
      </p:sp>
      <p:sp>
        <p:nvSpPr>
          <p:cNvPr id="386" name="Google Shape;386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TLS 1.3</a:t>
            </a:r>
            <a:r>
              <a:rPr lang="en"/>
              <a:t>: The latest version of the TLS protocol (2018)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RSA no longer supported (only DHE)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Guarantees forward secrecy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Performance optimization: The client sends </a:t>
            </a:r>
            <a:r>
              <a:rPr i="1" lang="en"/>
              <a:t>g</a:t>
            </a:r>
            <a:r>
              <a:rPr baseline="30000" i="1" lang="en"/>
              <a:t>b</a:t>
            </a:r>
            <a:r>
              <a:rPr lang="en"/>
              <a:t> mod </a:t>
            </a:r>
            <a:r>
              <a:rPr i="1" lang="en"/>
              <a:t>p</a:t>
            </a:r>
            <a:r>
              <a:rPr lang="en"/>
              <a:t> in ClientHello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server agrees to use DHE, the server sends </a:t>
            </a:r>
            <a:r>
              <a:rPr i="1" lang="en"/>
              <a:t>g</a:t>
            </a:r>
            <a:r>
              <a:rPr baseline="30000" i="1" lang="en"/>
              <a:t>a</a:t>
            </a:r>
            <a:r>
              <a:rPr lang="en"/>
              <a:t> mod </a:t>
            </a:r>
            <a:r>
              <a:rPr i="1" lang="en"/>
              <a:t>p</a:t>
            </a:r>
            <a:r>
              <a:rPr lang="en"/>
              <a:t> (with signature) in ServerHello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Potentially saves two messages later in the handshake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Only supports AEAD mode encryption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AEAD (authenticated encryption with additional data): a block cipher mode that guarantees confidentiality and integrity at the same 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Eliminates attacks associated with the insecure MAC-then-encrypt pattern</a:t>
            </a:r>
            <a:endParaRPr/>
          </a:p>
        </p:txBody>
      </p:sp>
      <p:sp>
        <p:nvSpPr>
          <p:cNvPr id="387" name="Google Shape;38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6"/>
          <p:cNvSpPr txBox="1"/>
          <p:nvPr>
            <p:ph type="title"/>
          </p:nvPr>
        </p:nvSpPr>
        <p:spPr>
          <a:xfrm>
            <a:off x="311700" y="1388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in Practice</a:t>
            </a:r>
            <a:endParaRPr/>
          </a:p>
        </p:txBody>
      </p:sp>
      <p:sp>
        <p:nvSpPr>
          <p:cNvPr id="393" name="Google Shape;39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4" name="Google Shape;394;p36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Textbook Chapter 31.3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395" name="Google Shape;395;p36"/>
          <p:cNvPicPr preferRelativeResize="0"/>
          <p:nvPr/>
        </p:nvPicPr>
        <p:blipFill rotWithShape="1">
          <a:blip r:embed="rId3">
            <a:alphaModFix/>
          </a:blip>
          <a:srcRect b="0" l="6654" r="5083" t="17857"/>
          <a:stretch/>
        </p:blipFill>
        <p:spPr>
          <a:xfrm>
            <a:off x="3117527" y="2352425"/>
            <a:ext cx="2908944" cy="210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Efficiency</a:t>
            </a:r>
            <a:endParaRPr/>
          </a:p>
        </p:txBody>
      </p:sp>
      <p:sp>
        <p:nvSpPr>
          <p:cNvPr id="401" name="Google Shape;401;p3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Public-key cryptography: Minor costs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Client and server must perform Diffie-Hellman key exchange or RSA encryption/decryption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Symmetric-key cryptography: Effectively free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Modern hardware has dedicated support for symmetric-key cryptography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Performance impact is negligible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Latency: Extra waiting time before the first message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Must perform the entire TLS handshake before sending the first message</a:t>
            </a:r>
            <a:endParaRPr/>
          </a:p>
        </p:txBody>
      </p:sp>
      <p:sp>
        <p:nvSpPr>
          <p:cNvPr id="402" name="Google Shape;40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Provides End-to-End Security</a:t>
            </a:r>
            <a:endParaRPr/>
          </a:p>
        </p:txBody>
      </p:sp>
      <p:sp>
        <p:nvSpPr>
          <p:cNvPr id="408" name="Google Shape;408;p3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provides </a:t>
            </a:r>
            <a:r>
              <a:rPr b="1" lang="en"/>
              <a:t>end-to-end security</a:t>
            </a:r>
            <a:r>
              <a:rPr lang="en"/>
              <a:t>: Secure communication between the two endpoints, with no need to trust intermediaries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Even if everybody between the client and the server is malicious, TLS provides a secure communication channel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End-to-end security does not help if one of the endpoints is malicious (e.g. communicating with a malicious server)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An local network attacker (on-path) tries to read our Wi-Fi session, but can’t read TLS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 man-in-the-middle tries to inject TCP packets, but packets will be rejected because the MAC won’t be correct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TLS defends against most lower-level network attacks</a:t>
            </a:r>
            <a:endParaRPr/>
          </a:p>
        </p:txBody>
      </p:sp>
      <p:sp>
        <p:nvSpPr>
          <p:cNvPr id="409" name="Google Shape;40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Does Not Provide Anonymity</a:t>
            </a:r>
            <a:endParaRPr/>
          </a:p>
        </p:txBody>
      </p:sp>
      <p:sp>
        <p:nvSpPr>
          <p:cNvPr id="415" name="Google Shape;415;p3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Anonymity</a:t>
            </a:r>
            <a:r>
              <a:rPr lang="en"/>
              <a:t>: Hiding the client’s and server’s identities from attackers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attacker can figure out who is communicating with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certificate is sent during the TLS handshake, containing the server’s 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client may also indicate the name of the server in the ClientHello (called Server Name Indication, or SNI)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 see IP addresses and ports of the underlying IP and TCP protocols</a:t>
            </a:r>
            <a:endParaRPr/>
          </a:p>
        </p:txBody>
      </p:sp>
      <p:sp>
        <p:nvSpPr>
          <p:cNvPr id="416" name="Google Shape;41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Does Not Provide Availability</a:t>
            </a:r>
            <a:endParaRPr/>
          </a:p>
        </p:txBody>
      </p:sp>
      <p:sp>
        <p:nvSpPr>
          <p:cNvPr id="422" name="Google Shape;422;p4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Availability</a:t>
            </a:r>
            <a:r>
              <a:rPr lang="en"/>
              <a:t>: Keeping the connection open in the face of attackers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attacker can stop a TLS connection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MITM can drop encrypted TLS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On-path attacker can still do RST injection to abort the underlying TCP connection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Result: A TLS connection can still be censored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censor can block TLS connections</a:t>
            </a:r>
            <a:endParaRPr/>
          </a:p>
        </p:txBody>
      </p:sp>
      <p:sp>
        <p:nvSpPr>
          <p:cNvPr id="423" name="Google Shape;423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for Applications</a:t>
            </a:r>
            <a:endParaRPr/>
          </a:p>
        </p:txBody>
      </p:sp>
      <p:sp>
        <p:nvSpPr>
          <p:cNvPr id="429" name="Google Shape;429;p4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Internet layering: TLS provides services to higher layers (the application layer)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HTTPS</a:t>
            </a:r>
            <a:r>
              <a:rPr lang="en"/>
              <a:t>: The HTTP protocol run over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contrast, HTTP runs over plain TCP, with no TLS added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secure application-layer protocols besides HTTPS exist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Pretty much anything that runs over TCP can also run over TLS, since the bytestream abstraction is maintained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Email protocol can use the STARTTLS command to uses TLS to secure communications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does not defend against application-layer vulnerabilities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SQL injection, XSS, CSRF, and buffer overflow vulnerabilities in the application are still exploitable over TLS</a:t>
            </a:r>
            <a:endParaRPr/>
          </a:p>
        </p:txBody>
      </p:sp>
      <p:sp>
        <p:nvSpPr>
          <p:cNvPr id="430" name="Google Shape;430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SSL Stripping Attacks</a:t>
            </a:r>
            <a:endParaRPr/>
          </a:p>
        </p:txBody>
      </p:sp>
      <p:sp>
        <p:nvSpPr>
          <p:cNvPr id="436" name="Google Shape;436;p4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Browsers often default to using unencrypted HTTP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 user types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google.com</a:t>
            </a:r>
            <a:r>
              <a:rPr lang="en"/>
              <a:t> into the browser, the browser opens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http://www.google.com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mitigate this, websites will often redirect from the HTTP to the HTTPS version of its site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This requires the client to first </a:t>
            </a:r>
            <a:r>
              <a:rPr b="1" lang="en"/>
              <a:t>receive</a:t>
            </a:r>
            <a:r>
              <a:rPr b="1" lang="en"/>
              <a:t> the unprotected HTTP redirect response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SSL stripping</a:t>
            </a:r>
            <a:r>
              <a:rPr lang="en"/>
              <a:t>: Forcing a user to use unencrypted HTTP instead of HTTPS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MITM attacker intercepts the first HTTP request and creates their own HTTPS connection to the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user never receives a redirect to HTTPS, so it believes the site wants them to use HTTP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HTTP Strict-Transport-Security (HSTS) header tells browsers to only access the server with HTTPS</a:t>
            </a:r>
            <a:endParaRPr b="1"/>
          </a:p>
        </p:txBody>
      </p:sp>
      <p:sp>
        <p:nvSpPr>
          <p:cNvPr id="437" name="Google Shape;43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8" name="Google Shape;438;p42"/>
          <p:cNvSpPr/>
          <p:nvPr/>
        </p:nvSpPr>
        <p:spPr>
          <a:xfrm>
            <a:off x="777800" y="4355375"/>
            <a:ext cx="1086900" cy="498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</a:t>
            </a:r>
            <a:endParaRPr/>
          </a:p>
        </p:txBody>
      </p:sp>
      <p:sp>
        <p:nvSpPr>
          <p:cNvPr id="439" name="Google Shape;439;p42"/>
          <p:cNvSpPr/>
          <p:nvPr/>
        </p:nvSpPr>
        <p:spPr>
          <a:xfrm>
            <a:off x="3672400" y="4355375"/>
            <a:ext cx="1086900" cy="498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Attacker</a:t>
            </a:r>
            <a:endParaRPr/>
          </a:p>
        </p:txBody>
      </p:sp>
      <p:sp>
        <p:nvSpPr>
          <p:cNvPr id="440" name="Google Shape;440;p42"/>
          <p:cNvSpPr/>
          <p:nvPr/>
        </p:nvSpPr>
        <p:spPr>
          <a:xfrm>
            <a:off x="6567000" y="4355375"/>
            <a:ext cx="1086900" cy="498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441" name="Google Shape;441;p42"/>
          <p:cNvCxnSpPr>
            <a:stCxn id="438" idx="3"/>
            <a:endCxn id="439" idx="1"/>
          </p:cNvCxnSpPr>
          <p:nvPr/>
        </p:nvCxnSpPr>
        <p:spPr>
          <a:xfrm>
            <a:off x="1864700" y="4604675"/>
            <a:ext cx="1807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442" name="Google Shape;442;p42"/>
          <p:cNvCxnSpPr>
            <a:stCxn id="439" idx="3"/>
            <a:endCxn id="440" idx="1"/>
          </p:cNvCxnSpPr>
          <p:nvPr/>
        </p:nvCxnSpPr>
        <p:spPr>
          <a:xfrm>
            <a:off x="4759300" y="4604675"/>
            <a:ext cx="1807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43" name="Google Shape;443;p42"/>
          <p:cNvSpPr txBox="1"/>
          <p:nvPr/>
        </p:nvSpPr>
        <p:spPr>
          <a:xfrm>
            <a:off x="1864700" y="4275600"/>
            <a:ext cx="180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</a:t>
            </a:r>
            <a:endParaRPr/>
          </a:p>
        </p:txBody>
      </p:sp>
      <p:sp>
        <p:nvSpPr>
          <p:cNvPr id="444" name="Google Shape;444;p42"/>
          <p:cNvSpPr txBox="1"/>
          <p:nvPr/>
        </p:nvSpPr>
        <p:spPr>
          <a:xfrm>
            <a:off x="4759300" y="4275600"/>
            <a:ext cx="180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in Browsers</a:t>
            </a:r>
            <a:endParaRPr/>
          </a:p>
        </p:txBody>
      </p:sp>
      <p:sp>
        <p:nvSpPr>
          <p:cNvPr id="450" name="Google Shape;450;p4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Original design: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your browser communicates with a server over TLS, your browser displays a lock icon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TLS is not used, there is no lock icon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the lock icon means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Communication is encrypted (TLS guarantee)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are talking to the legitimate server (TLS guarantee)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 external images or scripts are also fetched over TLS</a:t>
            </a:r>
            <a:endParaRPr/>
          </a:p>
        </p:txBody>
      </p:sp>
      <p:sp>
        <p:nvSpPr>
          <p:cNvPr id="451" name="Google Shape;45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52" name="Google Shape;45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47" y="3469822"/>
            <a:ext cx="4655925" cy="62607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3"/>
          <p:cNvSpPr txBox="1"/>
          <p:nvPr/>
        </p:nvSpPr>
        <p:spPr>
          <a:xfrm>
            <a:off x="5112150" y="3582763"/>
            <a:ext cx="33603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website uses HTTP: no lock icon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54" name="Google Shape;454;p43"/>
          <p:cNvSpPr txBox="1"/>
          <p:nvPr/>
        </p:nvSpPr>
        <p:spPr>
          <a:xfrm>
            <a:off x="5112150" y="4298838"/>
            <a:ext cx="33603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website uses HTTPS: lock icon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455" name="Google Shape;45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950" y="4222150"/>
            <a:ext cx="4655926" cy="64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in Browsers</a:t>
            </a:r>
            <a:endParaRPr/>
          </a:p>
        </p:txBody>
      </p:sp>
      <p:sp>
        <p:nvSpPr>
          <p:cNvPr id="461" name="Google Shape;461;p4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users </a:t>
            </a:r>
            <a:r>
              <a:rPr lang="en"/>
              <a:t>think the lock icon means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website is trustworthy, no matter where the lock icon actually appears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Attack: The attacker adds their own lock icon somewhere on the page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user thinks they’re using TLS, but actually is not using TLS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Attack: The user might be communicating with an attacker’s website over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lock icon appears, but the user is actually vulnerable!</a:t>
            </a:r>
            <a:endParaRPr/>
          </a:p>
        </p:txBody>
      </p:sp>
      <p:sp>
        <p:nvSpPr>
          <p:cNvPr id="462" name="Google Shape;462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in Browsers</a:t>
            </a:r>
            <a:endParaRPr/>
          </a:p>
        </p:txBody>
      </p:sp>
      <p:sp>
        <p:nvSpPr>
          <p:cNvPr id="468" name="Google Shape;468;p4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design: Add a “not secure” icon to connections that don’t use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Adds a signal on unencrypted sites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Encourages websites to stop supporting all unencrypted, HTTP traffic and redirect to HTTPS</a:t>
            </a:r>
            <a:endParaRPr/>
          </a:p>
        </p:txBody>
      </p:sp>
      <p:sp>
        <p:nvSpPr>
          <p:cNvPr id="469" name="Google Shape;469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0" name="Google Shape;47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99" y="2866074"/>
            <a:ext cx="4056700" cy="64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400" y="3804875"/>
            <a:ext cx="4056683" cy="644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5"/>
          <p:cNvSpPr txBox="1"/>
          <p:nvPr/>
        </p:nvSpPr>
        <p:spPr>
          <a:xfrm>
            <a:off x="4853075" y="2974863"/>
            <a:ext cx="33603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website uses HTTP: insecure icon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73" name="Google Shape;473;p45"/>
          <p:cNvSpPr txBox="1"/>
          <p:nvPr/>
        </p:nvSpPr>
        <p:spPr>
          <a:xfrm>
            <a:off x="4853075" y="3926938"/>
            <a:ext cx="33603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website uses HTTPS: lock icon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Attack: PRNG Sabotage</a:t>
            </a:r>
            <a:endParaRPr/>
          </a:p>
        </p:txBody>
      </p:sp>
      <p:sp>
        <p:nvSpPr>
          <p:cNvPr id="479" name="Google Shape;479;p4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TLS with Diffie-Hellman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who learns the DHE secret </a:t>
            </a:r>
            <a:r>
              <a:rPr i="1" lang="en"/>
              <a:t>a</a:t>
            </a:r>
            <a:r>
              <a:rPr lang="en"/>
              <a:t> can derive the PS </a:t>
            </a:r>
            <a:r>
              <a:rPr i="1" lang="en"/>
              <a:t>g</a:t>
            </a:r>
            <a:r>
              <a:rPr baseline="30000" i="1" lang="en"/>
              <a:t>ab</a:t>
            </a:r>
            <a:r>
              <a:rPr lang="en"/>
              <a:t> mod </a:t>
            </a:r>
            <a:r>
              <a:rPr i="1" lang="en"/>
              <a:t>p</a:t>
            </a:r>
            <a:r>
              <a:rPr lang="en"/>
              <a:t> (recall </a:t>
            </a:r>
            <a:r>
              <a:rPr i="1" lang="en"/>
              <a:t>g</a:t>
            </a:r>
            <a:r>
              <a:rPr baseline="30000" i="1" lang="en"/>
              <a:t>b</a:t>
            </a:r>
            <a:r>
              <a:rPr lang="en"/>
              <a:t> mod </a:t>
            </a:r>
            <a:r>
              <a:rPr i="1" lang="en"/>
              <a:t>p</a:t>
            </a:r>
            <a:r>
              <a:rPr lang="en"/>
              <a:t> is sent over the channel)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who knows the PS can derive the symmetric keys (recall R</a:t>
            </a:r>
            <a:r>
              <a:rPr lang="en" sz="900"/>
              <a:t>C</a:t>
            </a:r>
            <a:r>
              <a:rPr lang="en"/>
              <a:t> and R</a:t>
            </a:r>
            <a:r>
              <a:rPr lang="en" sz="900"/>
              <a:t>S</a:t>
            </a:r>
            <a:r>
              <a:rPr lang="en"/>
              <a:t> are sent over the channel)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using a PRNG to generate all random values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Includes the server DHE secret </a:t>
            </a:r>
            <a:r>
              <a:rPr i="1" lang="en"/>
              <a:t>a</a:t>
            </a:r>
            <a:r>
              <a:rPr lang="en"/>
              <a:t> and the </a:t>
            </a:r>
            <a:r>
              <a:rPr lang="en"/>
              <a:t>client DHE secret </a:t>
            </a:r>
            <a:r>
              <a:rPr i="1" lang="en"/>
              <a:t>b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PRNG is sabotaged and doesn’t have rollback resistance?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 of sabotage: Dual_EC DRBG with knowledge of the secret used to create the generator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 of sabotage: ANSI X9.31: An AES-based PRNG with a secret key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Attack: See subsequent PRNG output and work backwards to learn the DHE secret</a:t>
            </a:r>
            <a:endParaRPr/>
          </a:p>
        </p:txBody>
      </p:sp>
      <p:sp>
        <p:nvSpPr>
          <p:cNvPr id="480" name="Google Shape;480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 Trust Issues: Certificate Authorities</a:t>
            </a:r>
            <a:endParaRPr/>
          </a:p>
        </p:txBody>
      </p:sp>
      <p:sp>
        <p:nvSpPr>
          <p:cNvPr id="486" name="Google Shape;486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Certificates in TLS</a:t>
            </a:r>
            <a:endParaRPr/>
          </a:p>
        </p:txBody>
      </p:sp>
      <p:sp>
        <p:nvSpPr>
          <p:cNvPr id="492" name="Google Shape;492;p4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sends its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Certificate: The server’s domain name and public key, signed by a certificate authority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browser verifies the server’s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browser checks the domain name in the URL matches the domain name in the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certificate authority’s public key is hardwired into the browser (trust anchor)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browser uses the CA’s public key to verify the signature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certificate is verified, the browser now knows the server’s public key</a:t>
            </a:r>
            <a:endParaRPr/>
          </a:p>
        </p:txBody>
      </p:sp>
      <p:sp>
        <p:nvSpPr>
          <p:cNvPr id="493" name="Google Shape;493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Unknown Certificate Authority</a:t>
            </a:r>
            <a:endParaRPr/>
          </a:p>
        </p:txBody>
      </p:sp>
      <p:sp>
        <p:nvSpPr>
          <p:cNvPr id="499" name="Google Shape;499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0" name="Google Shape;50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279525"/>
            <a:ext cx="5021574" cy="368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Unknown Certificate Authority</a:t>
            </a:r>
            <a:endParaRPr/>
          </a:p>
        </p:txBody>
      </p:sp>
      <p:sp>
        <p:nvSpPr>
          <p:cNvPr id="506" name="Google Shape;506;p5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browser doesn’t have the certificate authority’s public key for verification?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Warn the user that the website is not verified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TLS connection can still proceed, but there is no guarantee that the user is talking to the legitimate server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user is not talking to the legitimate </a:t>
            </a:r>
            <a:r>
              <a:rPr lang="en"/>
              <a:t>server?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more end-to-end 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 read and modify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 impersonate the server</a:t>
            </a:r>
            <a:endParaRPr/>
          </a:p>
        </p:txBody>
      </p:sp>
      <p:sp>
        <p:nvSpPr>
          <p:cNvPr id="507" name="Google Shape;507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3" name="Google Shape;513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Verifying Certificates</a:t>
            </a:r>
            <a:endParaRPr/>
          </a:p>
        </p:txBody>
      </p:sp>
      <p:pic>
        <p:nvPicPr>
          <p:cNvPr id="514" name="Google Shape;51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250" y="1255050"/>
            <a:ext cx="3343650" cy="118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250" y="2932150"/>
            <a:ext cx="3343650" cy="173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0160" y="1255050"/>
            <a:ext cx="4553141" cy="3408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7" name="Google Shape;517;p51"/>
          <p:cNvCxnSpPr>
            <a:stCxn id="514" idx="2"/>
            <a:endCxn id="515" idx="0"/>
          </p:cNvCxnSpPr>
          <p:nvPr/>
        </p:nvCxnSpPr>
        <p:spPr>
          <a:xfrm>
            <a:off x="1847075" y="2438400"/>
            <a:ext cx="0" cy="49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8" name="Google Shape;518;p51"/>
          <p:cNvCxnSpPr>
            <a:stCxn id="515" idx="3"/>
          </p:cNvCxnSpPr>
          <p:nvPr/>
        </p:nvCxnSpPr>
        <p:spPr>
          <a:xfrm>
            <a:off x="3518900" y="3797684"/>
            <a:ext cx="57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Verifying Certificates</a:t>
            </a:r>
            <a:endParaRPr/>
          </a:p>
        </p:txBody>
      </p:sp>
      <p:sp>
        <p:nvSpPr>
          <p:cNvPr id="524" name="Google Shape;524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5" name="Google Shape;52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175" y="1329725"/>
            <a:ext cx="3589026" cy="3646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1" name="Google Shape;531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Revocation</a:t>
            </a:r>
            <a:endParaRPr/>
          </a:p>
        </p:txBody>
      </p:sp>
      <p:sp>
        <p:nvSpPr>
          <p:cNvPr id="532" name="Google Shape;532;p5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an attacker steals a server’s private key?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certificate with the corresponding public key is no longer valid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TLS certificates have an expiration date, but they often don’t expire for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Certificate revocation lists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CA occasionally sends out lists of certificates that are no longer valid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browser occasionally downloads the lists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Online Certificate Status Protocol (OCSP)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browser queries the CA whether a given certificate is still valid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CA responds either “good” or “revoked,” signed with the CA’s private key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Trust Anchors</a:t>
            </a:r>
            <a:endParaRPr/>
          </a:p>
        </p:txBody>
      </p:sp>
      <p:sp>
        <p:nvSpPr>
          <p:cNvPr id="538" name="Google Shape;538;p5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many certificate authorities do we need to implicitly trust?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Modern browsers implicitly trust 100–200 root certificate authorities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CA might issue a malicious certificate (e.g. stating that attacker’s public key belongs to Google) because: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CA is hacked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pays the CA to issue a malicious certificate</a:t>
            </a:r>
            <a:endParaRPr/>
          </a:p>
        </p:txBody>
      </p:sp>
      <p:sp>
        <p:nvSpPr>
          <p:cNvPr id="539" name="Google Shape;539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Trust Anchors</a:t>
            </a:r>
            <a:endParaRPr/>
          </a:p>
        </p:txBody>
      </p:sp>
      <p:sp>
        <p:nvSpPr>
          <p:cNvPr id="545" name="Google Shape;545;p55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Takeaway</a:t>
            </a:r>
            <a:r>
              <a:rPr lang="en"/>
              <a:t>: Trust certificate authorities can be compromised by hackers</a:t>
            </a:r>
            <a:endParaRPr/>
          </a:p>
        </p:txBody>
      </p:sp>
      <p:sp>
        <p:nvSpPr>
          <p:cNvPr id="546" name="Google Shape;546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47" name="Google Shape;547;p55"/>
          <p:cNvGraphicFramePr/>
          <p:nvPr/>
        </p:nvGraphicFramePr>
        <p:xfrm>
          <a:off x="288475" y="1431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{342DC4E2-1547-4F5D-A703-6CADFD282E53}</a:tableStyleId>
              </a:tblPr>
              <a:tblGrid>
                <a:gridCol w="4283525"/>
                <a:gridCol w="4283525"/>
              </a:tblGrid>
              <a:tr h="357600">
                <a:tc>
                  <a:txBody>
                    <a:bodyPr/>
                    <a:lstStyle/>
                    <a:p>
                      <a:pPr indent="0" lvl="0" marL="10858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0097A7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Link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50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Solo Iranian hacker takes credit for Comodo certificate attack</a:t>
                      </a:r>
                      <a:endParaRPr b="1" sz="1600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  <a:tr h="2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Gregg Keizer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March 27, 2011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6193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Security researchers split on whether 'ComodoHacker' is the real deal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A solo Iranian hacker on Saturday claimed responsibility for stealing multiple SSL certificates belonging to some of the Web's biggest sites, including Google, Microsoft, Skype and Yahoo.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Early reaction from security experts was mixed, with some believing the hacker's claim, while others were dubious.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548" name="Google Shape;548;p55" title="Computerworld"/>
          <p:cNvPicPr preferRelativeResize="0"/>
          <p:nvPr/>
        </p:nvPicPr>
        <p:blipFill rotWithShape="1">
          <a:blip r:embed="rId4">
            <a:alphaModFix/>
          </a:blip>
          <a:srcRect b="0" l="0" r="4223" t="0"/>
          <a:stretch/>
        </p:blipFill>
        <p:spPr>
          <a:xfrm>
            <a:off x="351850" y="1472000"/>
            <a:ext cx="1361534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Trust Anchors</a:t>
            </a:r>
            <a:endParaRPr/>
          </a:p>
        </p:txBody>
      </p:sp>
      <p:sp>
        <p:nvSpPr>
          <p:cNvPr id="554" name="Google Shape;554;p56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Takeaway</a:t>
            </a:r>
            <a:r>
              <a:rPr lang="en"/>
              <a:t>: Trust certificate authorities can be compromised by hackers</a:t>
            </a:r>
            <a:endParaRPr/>
          </a:p>
        </p:txBody>
      </p:sp>
      <p:sp>
        <p:nvSpPr>
          <p:cNvPr id="555" name="Google Shape;555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56" name="Google Shape;556;p56"/>
          <p:cNvGraphicFramePr/>
          <p:nvPr/>
        </p:nvGraphicFramePr>
        <p:xfrm>
          <a:off x="288475" y="1431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{342DC4E2-1547-4F5D-A703-6CADFD282E53}</a:tableStyleId>
              </a:tblPr>
              <a:tblGrid>
                <a:gridCol w="4283525"/>
                <a:gridCol w="4283525"/>
              </a:tblGrid>
              <a:tr h="357600">
                <a:tc>
                  <a:txBody>
                    <a:bodyPr/>
                    <a:lstStyle/>
                    <a:p>
                      <a:pPr indent="0" lvl="0" marL="10858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0097A7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Link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50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Fraudulent Google certificate points to Internet attack</a:t>
                      </a:r>
                      <a:endParaRPr b="1" sz="1600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  <a:tr h="2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Elinor Mills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August </a:t>
                      </a:r>
                      <a:r>
                        <a:rPr i="1" lang="en">
                          <a:solidFill>
                            <a:srgbClr val="595959"/>
                          </a:solidFill>
                        </a:rPr>
                        <a:t>29, 2011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6193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Is Iran behind a fraudulent Google.com digital certificate? The situation is similar to one that happened in March in which spoofed certificates were traced back to Iran.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A Dutch company appears to have issued a digital certificate for Google.com to someone other than Google, who may be using it to try to re-direct traffic of users based in Iran.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rgbClr val="59595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Yesterday, someone reported on a Google support site that when attempting to log in to Gmail the browser issued a warning for the digital certificate used as proof that the site is legitimate, according to </a:t>
                      </a:r>
                      <a:r>
                        <a:rPr lang="en" u="sng">
                          <a:solidFill>
                            <a:schemeClr val="hlink"/>
                          </a:solidFill>
                          <a:hlinkClick r:id="rId4"/>
                        </a:rPr>
                        <a:t>this thread</a:t>
                      </a:r>
                      <a:r>
                        <a:rPr lang="en">
                          <a:solidFill>
                            <a:srgbClr val="595959"/>
                          </a:solidFill>
                        </a:rPr>
                        <a:t> on a Google support forum site.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557" name="Google Shape;557;p56" title="CNE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347" y="1464822"/>
            <a:ext cx="510363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Trust Anchors</a:t>
            </a:r>
            <a:endParaRPr/>
          </a:p>
        </p:txBody>
      </p:sp>
      <p:sp>
        <p:nvSpPr>
          <p:cNvPr id="563" name="Google Shape;563;p57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Takeaway</a:t>
            </a:r>
            <a:r>
              <a:rPr lang="en"/>
              <a:t>: Trust certificate authorities can be compromised by hackers</a:t>
            </a:r>
            <a:endParaRPr/>
          </a:p>
        </p:txBody>
      </p:sp>
      <p:sp>
        <p:nvSpPr>
          <p:cNvPr id="564" name="Google Shape;56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65" name="Google Shape;565;p57"/>
          <p:cNvGraphicFramePr/>
          <p:nvPr/>
        </p:nvGraphicFramePr>
        <p:xfrm>
          <a:off x="288475" y="1431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{342DC4E2-1547-4F5D-A703-6CADFD282E53}</a:tableStyleId>
              </a:tblPr>
              <a:tblGrid>
                <a:gridCol w="4283525"/>
                <a:gridCol w="4283525"/>
              </a:tblGrid>
              <a:tr h="357600">
                <a:tc>
                  <a:txBody>
                    <a:bodyPr/>
                    <a:lstStyle/>
                    <a:p>
                      <a:pPr indent="0" lvl="0" marL="10858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0097A7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Link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50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Final Report on DigiNotar Hack Shows Total Compromise of CA Servers</a:t>
                      </a:r>
                      <a:endParaRPr b="1" sz="1600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  <a:tr h="2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Dennis Fisher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October 31, 2012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6193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The attacker who penetrated the Dutch CA DigiNotar last year had complete control of all eight of the company’s certificate-issuing servers during the operation and he may also have issued some rogue certificates that have not yet been identified.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566" name="Google Shape;566;p57" title="Threatpos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625" y="1498000"/>
            <a:ext cx="1404200" cy="36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Trust Anchors</a:t>
            </a:r>
            <a:endParaRPr/>
          </a:p>
        </p:txBody>
      </p:sp>
      <p:sp>
        <p:nvSpPr>
          <p:cNvPr id="572" name="Google Shape;572;p5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Takeaway</a:t>
            </a:r>
            <a:r>
              <a:rPr lang="en"/>
              <a:t>: Trust certificate authorities can be compromised by hackers</a:t>
            </a:r>
            <a:endParaRPr/>
          </a:p>
        </p:txBody>
      </p:sp>
      <p:sp>
        <p:nvSpPr>
          <p:cNvPr id="573" name="Google Shape;573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4" name="Google Shape;574;p58"/>
          <p:cNvGraphicFramePr/>
          <p:nvPr/>
        </p:nvGraphicFramePr>
        <p:xfrm>
          <a:off x="288475" y="1431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{342DC4E2-1547-4F5D-A703-6CADFD282E53}</a:tableStyleId>
              </a:tblPr>
              <a:tblGrid>
                <a:gridCol w="4283525"/>
                <a:gridCol w="4283525"/>
              </a:tblGrid>
              <a:tr h="357600">
                <a:tc>
                  <a:txBody>
                    <a:bodyPr/>
                    <a:lstStyle/>
                    <a:p>
                      <a:pPr indent="0" lvl="0" marL="10858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0097A7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Link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50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Evidence Suggests DigiNotar, Who Issued Fraudulent</a:t>
                      </a:r>
                      <a:br>
                        <a:rPr b="1" lang="en" sz="1600">
                          <a:solidFill>
                            <a:srgbClr val="595959"/>
                          </a:solidFill>
                        </a:rPr>
                      </a:b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Google Certificate, Was Hacked </a:t>
                      </a:r>
                      <a:r>
                        <a:rPr b="1" i="1" lang="en" sz="1600">
                          <a:solidFill>
                            <a:srgbClr val="595959"/>
                          </a:solidFill>
                        </a:rPr>
                        <a:t>Years</a:t>
                      </a: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 Ago</a:t>
                      </a:r>
                      <a:endParaRPr b="1" sz="1600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  <a:tr h="2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Mike Masnick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August 30, 2011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6193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The big news in the security world, obviously, is the fact that a fraudulent Google certificate made its way out into the wild, apparently targeting internet users in Iran. The Dutch company DigiNotar has put out a statement saying that it discovered a breach back on July 19th during a security audit, and that fraudulent certificates were generated for "several dozen" websites. The only one known to have gotten out into the wild is the Google one.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575" name="Google Shape;57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1515550"/>
            <a:ext cx="2337850" cy="3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 Trust Anchors</a:t>
            </a:r>
            <a:endParaRPr/>
          </a:p>
        </p:txBody>
      </p:sp>
      <p:sp>
        <p:nvSpPr>
          <p:cNvPr id="581" name="Google Shape;581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2" name="Google Shape;582;p5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DigiNotar: A certificate authority that was hacked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 web browsers removed DigiNotar from the list of trusted CAs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WoSign: An untrustworthy certificate authority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Also removed by all browsers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user who controls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nweaver.github.com</a:t>
            </a:r>
            <a:r>
              <a:rPr lang="en"/>
              <a:t> can create certificates for any subdomain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github.com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It is hard to implicitly trust the root CAs (trust anchors) in TLS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Solving Trust Issues</a:t>
            </a:r>
            <a:endParaRPr/>
          </a:p>
        </p:txBody>
      </p:sp>
      <p:sp>
        <p:nvSpPr>
          <p:cNvPr id="588" name="Google Shape;588;p6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Certificate pinning</a:t>
            </a:r>
            <a:r>
              <a:rPr lang="en"/>
              <a:t>: The browser restricts which CAs are allowed to issue a certificate for each website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Only the Google CA is allowed to sign certificates for Google websites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 creating a fake certificate for a specific website requires attacking a particular CA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Certificate transparency</a:t>
            </a:r>
            <a:r>
              <a:rPr lang="en"/>
              <a:t>: Public logs provided by CAs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Specifics are out of scope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High-level idea: Use hash chains to keep a record of all issued certificates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server can tell the browser to only accept certificates from CAs implementing transparency</a:t>
            </a:r>
            <a:endParaRPr/>
          </a:p>
        </p:txBody>
      </p:sp>
      <p:sp>
        <p:nvSpPr>
          <p:cNvPr id="589" name="Google Shape;589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Solving Trust Issues</a:t>
            </a:r>
            <a:endParaRPr/>
          </a:p>
        </p:txBody>
      </p:sp>
      <p:sp>
        <p:nvSpPr>
          <p:cNvPr id="595" name="Google Shape;595;p6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solutions implementing to “trust but verify” the certificate you received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EFF’s SSL Observatory: Check against certificates seen by other dedicated computers, called “observatories,” placed around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ICSI’s Certificate Notary: Check against certificates used in common Internet traffic, by tapping into common Internet channels</a:t>
            </a:r>
            <a:endParaRPr/>
          </a:p>
        </p:txBody>
      </p:sp>
      <p:sp>
        <p:nvSpPr>
          <p:cNvPr id="596" name="Google Shape;596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r>
              <a:rPr lang="en"/>
              <a:t> Authority Example: Let’s Encrypt</a:t>
            </a:r>
            <a:endParaRPr/>
          </a:p>
        </p:txBody>
      </p:sp>
      <p:sp>
        <p:nvSpPr>
          <p:cNvPr id="602" name="Google Shape;602;p6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requires </a:t>
            </a:r>
            <a:r>
              <a:rPr lang="en"/>
              <a:t>every website to obtain and maintain certificates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Cost overhead: Certificates might cost money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 management overhead involved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Let’s Encrypt</a:t>
            </a:r>
            <a:r>
              <a:rPr lang="en"/>
              <a:t>: The world’s largest certificate authority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Issues certificates for free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Tries to make obtaining certificates as easy as possible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Steps of issuing a certificate (can all be automated with a script)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server requests a certificate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Let’s Encrypt gives the server a file and tells the server to upload the 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server uploads the file to the website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Let’s Encrypt verifies that the file has appeared on the website (thus verifying the server’s identity) and issues the certificate to the server</a:t>
            </a:r>
            <a:endParaRPr/>
          </a:p>
        </p:txBody>
      </p:sp>
      <p:sp>
        <p:nvSpPr>
          <p:cNvPr id="603" name="Google Shape;603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Summary</a:t>
            </a:r>
            <a:endParaRPr/>
          </a:p>
        </p:txBody>
      </p:sp>
      <p:sp>
        <p:nvSpPr>
          <p:cNvPr id="609" name="Google Shape;609;p63"/>
          <p:cNvSpPr txBox="1"/>
          <p:nvPr>
            <p:ph idx="1" type="body"/>
          </p:nvPr>
        </p:nvSpPr>
        <p:spPr>
          <a:xfrm>
            <a:off x="198500" y="1246825"/>
            <a:ext cx="50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Handshake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Nonces make every </a:t>
            </a:r>
            <a:r>
              <a:rPr lang="en"/>
              <a:t>handshake</a:t>
            </a:r>
            <a:r>
              <a:rPr lang="en"/>
              <a:t> different (prevents replay attacks across connections)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 proves server’s public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 or DHE proves that the server owns the private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 or DHE helps client and server agree on a shared secret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 exchange ensures no one tampered with the handshake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Messages are sent with symmetric encryption and MACs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 numbers prevent replay attacks within a connection</a:t>
            </a:r>
            <a:endParaRPr/>
          </a:p>
        </p:txBody>
      </p:sp>
      <p:sp>
        <p:nvSpPr>
          <p:cNvPr id="610" name="Google Shape;610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11" name="Google Shape;611;p63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2" name="Google Shape;612;p63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3" name="Google Shape;613;p63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614" name="Google Shape;614;p63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615" name="Google Shape;615;p63"/>
          <p:cNvCxnSpPr/>
          <p:nvPr/>
        </p:nvCxnSpPr>
        <p:spPr>
          <a:xfrm>
            <a:off x="5586075" y="15395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6" name="Google Shape;616;p63"/>
          <p:cNvSpPr txBox="1"/>
          <p:nvPr/>
        </p:nvSpPr>
        <p:spPr>
          <a:xfrm rot="512024">
            <a:off x="5611456" y="14112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617" name="Google Shape;617;p63"/>
          <p:cNvCxnSpPr/>
          <p:nvPr/>
        </p:nvCxnSpPr>
        <p:spPr>
          <a:xfrm flipH="1">
            <a:off x="5612225" y="20547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8" name="Google Shape;618;p63"/>
          <p:cNvSpPr txBox="1"/>
          <p:nvPr/>
        </p:nvSpPr>
        <p:spPr>
          <a:xfrm flipH="1" rot="-523651">
            <a:off x="5598797" y="19266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cxnSp>
        <p:nvCxnSpPr>
          <p:cNvPr id="619" name="Google Shape;619;p63"/>
          <p:cNvCxnSpPr/>
          <p:nvPr/>
        </p:nvCxnSpPr>
        <p:spPr>
          <a:xfrm flipH="1">
            <a:off x="5644975" y="24023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0" name="Google Shape;620;p63"/>
          <p:cNvSpPr txBox="1"/>
          <p:nvPr/>
        </p:nvSpPr>
        <p:spPr>
          <a:xfrm flipH="1" rot="-523651">
            <a:off x="5631547" y="22742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  <p:cxnSp>
        <p:nvCxnSpPr>
          <p:cNvPr id="621" name="Google Shape;621;p63"/>
          <p:cNvCxnSpPr/>
          <p:nvPr/>
        </p:nvCxnSpPr>
        <p:spPr>
          <a:xfrm flipH="1">
            <a:off x="5612225" y="27405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2" name="Google Shape;622;p63"/>
          <p:cNvSpPr txBox="1"/>
          <p:nvPr/>
        </p:nvSpPr>
        <p:spPr>
          <a:xfrm flipH="1" rot="-523651">
            <a:off x="5598797" y="26124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623" name="Google Shape;623;p63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4" name="Google Shape;624;p63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625" name="Google Shape;625;p63"/>
          <p:cNvCxnSpPr/>
          <p:nvPr/>
        </p:nvCxnSpPr>
        <p:spPr>
          <a:xfrm>
            <a:off x="5586075" y="3673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6" name="Google Shape;626;p63"/>
          <p:cNvSpPr txBox="1"/>
          <p:nvPr/>
        </p:nvSpPr>
        <p:spPr>
          <a:xfrm rot="512024">
            <a:off x="5611456" y="3544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627" name="Google Shape;627;p63"/>
          <p:cNvCxnSpPr/>
          <p:nvPr/>
        </p:nvCxnSpPr>
        <p:spPr>
          <a:xfrm flipH="1">
            <a:off x="5612225" y="41883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8" name="Google Shape;628;p63"/>
          <p:cNvSpPr txBox="1"/>
          <p:nvPr/>
        </p:nvSpPr>
        <p:spPr>
          <a:xfrm flipH="1" rot="-523651">
            <a:off x="5598797" y="40602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  <p:sp>
        <p:nvSpPr>
          <p:cNvPr id="629" name="Google Shape;629;p63"/>
          <p:cNvSpPr txBox="1"/>
          <p:nvPr/>
        </p:nvSpPr>
        <p:spPr>
          <a:xfrm>
            <a:off x="7054650" y="2919238"/>
            <a:ext cx="141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7B7B7"/>
                </a:solidFill>
              </a:rPr>
              <a:t>Or RSA exchange</a:t>
            </a:r>
            <a:endParaRPr sz="1000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TLS: Summary</a:t>
            </a:r>
            <a:endParaRPr/>
          </a:p>
        </p:txBody>
      </p:sp>
      <p:sp>
        <p:nvSpPr>
          <p:cNvPr id="635" name="Google Shape;635;p6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 properties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DHE TLS: Forward secrecy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 TLS: No forward secrecy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End-to-end security: Secure even if all intermediate parties are malicious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anonymous: Attackers can determine who you’re talking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availability: Connections can be dropped or censored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be used by the application layer (e.g. HTTPS)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Trusting certificate authorities can be hard</a:t>
            </a:r>
            <a:endParaRPr/>
          </a:p>
        </p:txBody>
      </p:sp>
      <p:sp>
        <p:nvSpPr>
          <p:cNvPr id="636" name="Google Shape;636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