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</p:sldIdLst>
  <p:sldSz cy="5143500" cx="9144000"/>
  <p:notesSz cx="6858000" cy="9144000"/>
  <p:embeddedFontLst>
    <p:embeddedFont>
      <p:font typeface="Patrick Hand"/>
      <p:regular r:id="rId8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2517E4E-98B2-4AF2-A820-9379ECD5EAF2}">
  <a:tblStyle styleId="{D2517E4E-98B2-4AF2-A820-9379ECD5EAF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84" Type="http://schemas.openxmlformats.org/officeDocument/2006/relationships/font" Target="fonts/PatrickHand-regular.fntdata"/><Relationship Id="rId83" Type="http://schemas.openxmlformats.org/officeDocument/2006/relationships/slide" Target="slides/slide77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31" Type="http://schemas.openxmlformats.org/officeDocument/2006/relationships/slide" Target="slides/slide25.xml"/><Relationship Id="rId75" Type="http://schemas.openxmlformats.org/officeDocument/2006/relationships/slide" Target="slides/slide69.xml"/><Relationship Id="rId30" Type="http://schemas.openxmlformats.org/officeDocument/2006/relationships/slide" Target="slides/slide24.xml"/><Relationship Id="rId74" Type="http://schemas.openxmlformats.org/officeDocument/2006/relationships/slide" Target="slides/slide68.xml"/><Relationship Id="rId33" Type="http://schemas.openxmlformats.org/officeDocument/2006/relationships/slide" Target="slides/slide27.xml"/><Relationship Id="rId77" Type="http://schemas.openxmlformats.org/officeDocument/2006/relationships/slide" Target="slides/slide71.xml"/><Relationship Id="rId32" Type="http://schemas.openxmlformats.org/officeDocument/2006/relationships/slide" Target="slides/slide26.xml"/><Relationship Id="rId76" Type="http://schemas.openxmlformats.org/officeDocument/2006/relationships/slide" Target="slides/slide70.xml"/><Relationship Id="rId35" Type="http://schemas.openxmlformats.org/officeDocument/2006/relationships/slide" Target="slides/slide29.xml"/><Relationship Id="rId79" Type="http://schemas.openxmlformats.org/officeDocument/2006/relationships/slide" Target="slides/slide73.xml"/><Relationship Id="rId34" Type="http://schemas.openxmlformats.org/officeDocument/2006/relationships/slide" Target="slides/slide28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slide" Target="slides/slide6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e71e9de96f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e71e9de96f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71e9de96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71e9de96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e71e9de96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e71e9de96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2ec34fda6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2ec34fda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dce61f0a8f_1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dce61f0a8f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dbc5533046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dbc5533046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dbc5533046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dbc553304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dbc5533046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dbc553304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dbc5533046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dbc5533046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dbc553304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dbc553304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dbc5533046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dbc5533046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dbc5533046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dbc5533046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dbc5533046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dbc5533046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“I’ve worked with it far too much for my own sanity…”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“...and I’m a cruel bastard” ~Nick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dbc5533046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dbc5533046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dbc5533046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dbc5533046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dbc5533046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dbc5533046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dbc5533046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dbc5533046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TODO: Should make sure we clarify in all places that the hash of the public key is signed, not the public key itself.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dbc5533046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dbc5533046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dbc5533046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dbc5533046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dbc5533046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dbc5533046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dbc5533046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dbc5533046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dbc5533046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dbc5533046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dbc5533046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dbc5533046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dbc5533046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dbc5533046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dbc5533046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dbc5533046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dbc5533046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dbc5533046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dbc5533046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dbc5533046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dbc5533046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dbc5533046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dbc5533046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dbc5533046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dbc5533046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dbc5533046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dbc5533046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dbc5533046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dbc5533046_0_3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dbc5533046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dbc5533046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dbc5533046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b6b314f91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b6b314f91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ded82bab70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ded82bab70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ded82bab70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ded82bab70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ded82bab70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ded82bab70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dbc5533046_0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dbc5533046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dbc5533046_0_3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dbc5533046_0_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ded82bab70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ded82bab70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ded82bab70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ded82bab70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ded82bab70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ded82bab7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b6b314f91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b6b314f91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ded82bab70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ded82bab70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ded82bab70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ded82bab70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ded82bab70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ded82bab70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b6b314f91a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b6b314f91a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ded82bab70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ded82bab70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ded82bab70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ded82bab70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ded82bab70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ded82bab70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ded82bab70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ded82bab70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ded82bab70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ded82bab70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ded82bab70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ded82bab70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ded82bab70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ded82bab70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ded82bab70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ded82bab70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ded82bab70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ded82bab70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ded82bab70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ded82bab70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ded82bab70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ded82bab70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ded82bab70_0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ded82bab70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ded82bab70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ded82bab70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ded82bab70_0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ded82bab70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ded82bab70_0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ded82bab70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gded82bab70_0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" name="Google Shape;793;gded82bab70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ded82ba97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ded82ba9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e0dde4a383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ge0dde4a38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e0dde4a383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e0dde4a383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e0dde4a383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e0dde4a383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e0dde4a383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e0dde4a383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e0dde4a383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e0dde4a383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b6b314f91a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b6b314f91a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b6b314f91a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b6b314f91a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ded82ba97f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" name="Google Shape;870;gded82ba97f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ded82bab7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ded82bab7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ded82bab70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ded82bab7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ded82bab70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ded82bab7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e71e9de96f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" name="Google Shape;898;ge71e9de96f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1429000"/>
            <a:ext cx="85206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917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USTOM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- Optional">
  <p:cSld name="SECTION_HEADER_1">
    <p:bg>
      <p:bgPr>
        <a:solidFill>
          <a:srgbClr val="A4C2F4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Optional">
  <p:cSld name="TITLE_AND_BODY_1">
    <p:bg>
      <p:bgPr>
        <a:solidFill>
          <a:srgbClr val="A4C2F4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- Optional">
  <p:cSld name="TITLE_AND_TWO_COLUMNS_1">
    <p:bg>
      <p:bgPr>
        <a:solidFill>
          <a:srgbClr val="A4C2F4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Optional">
  <p:cSld name="TITLE_ONLY_1">
    <p:bg>
      <p:bgPr>
        <a:solidFill>
          <a:srgbClr val="A4C2F4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- Optional">
  <p:cSld name="ONE_COLUMN_TEXT_1">
    <p:bg>
      <p:bgPr>
        <a:solidFill>
          <a:srgbClr val="A4C2F4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1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- Optional">
  <p:cSld name="CUSTOM_1">
    <p:bg>
      <p:bgPr>
        <a:solidFill>
          <a:srgbClr val="A4C2F4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98500" y="12468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0" y="1017725"/>
            <a:ext cx="9144000" cy="1116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E85C5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</a:rPr>
              <a:t>Computer Science 161</a:t>
            </a:r>
            <a:endParaRPr b="1" sz="600">
              <a:solidFill>
                <a:schemeClr val="lt1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ctrTitle"/>
          </p:nvPr>
        </p:nvSpPr>
        <p:spPr>
          <a:xfrm>
            <a:off x="311700" y="1429000"/>
            <a:ext cx="85206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</a:t>
            </a:r>
            <a:endParaRPr/>
          </a:p>
        </p:txBody>
      </p:sp>
      <p:sp>
        <p:nvSpPr>
          <p:cNvPr id="65" name="Google Shape;65;p15"/>
          <p:cNvSpPr txBox="1"/>
          <p:nvPr>
            <p:ph idx="1" type="subTitle"/>
          </p:nvPr>
        </p:nvSpPr>
        <p:spPr>
          <a:xfrm>
            <a:off x="311700" y="2917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161 Spring 2024 - Lecture 21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Last Time: DNS</a:t>
            </a:r>
            <a:endParaRPr/>
          </a:p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198500" y="1246825"/>
            <a:ext cx="8520600" cy="202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 (Domain Name System): An Internet protocol for translating human-readable domain names to IP addresses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DNS name servers on the Internet provide answers to DNS queries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Name servers are arranged in a domain hierarchy tree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Lookups proceed down the domain tree: name servers will direct you down the tree until you receive an answer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stub resolver tells the recursive resolver to perform the lookup</a:t>
            </a:r>
            <a:endParaRPr/>
          </a:p>
        </p:txBody>
      </p:sp>
      <p:sp>
        <p:nvSpPr>
          <p:cNvPr id="72" name="Google Shape;7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6"/>
          <p:cNvSpPr txBox="1"/>
          <p:nvPr/>
        </p:nvSpPr>
        <p:spPr>
          <a:xfrm>
            <a:off x="3922400" y="3275425"/>
            <a:ext cx="12381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 (root)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2576875" y="3922852"/>
            <a:ext cx="668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.edu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6"/>
          <p:cNvSpPr txBox="1"/>
          <p:nvPr/>
        </p:nvSpPr>
        <p:spPr>
          <a:xfrm>
            <a:off x="4207250" y="3922852"/>
            <a:ext cx="668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.org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5837625" y="3922852"/>
            <a:ext cx="668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6506025" y="4570275"/>
            <a:ext cx="11577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google.com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5208400" y="4570275"/>
            <a:ext cx="11577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piazza.com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4024975" y="4570275"/>
            <a:ext cx="1043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cs161.org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3026350" y="4570275"/>
            <a:ext cx="8586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mit.edu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1590000" y="4570275"/>
            <a:ext cx="12963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berkeley.edu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2" name="Google Shape;82;p16"/>
          <p:cNvCxnSpPr>
            <a:stCxn id="73" idx="2"/>
            <a:endCxn id="74" idx="0"/>
          </p:cNvCxnSpPr>
          <p:nvPr/>
        </p:nvCxnSpPr>
        <p:spPr>
          <a:xfrm flipH="1">
            <a:off x="2910950" y="3669025"/>
            <a:ext cx="1630500" cy="253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" name="Google Shape;83;p16"/>
          <p:cNvCxnSpPr>
            <a:stCxn id="73" idx="2"/>
            <a:endCxn id="75" idx="0"/>
          </p:cNvCxnSpPr>
          <p:nvPr/>
        </p:nvCxnSpPr>
        <p:spPr>
          <a:xfrm>
            <a:off x="4541450" y="3669025"/>
            <a:ext cx="0" cy="253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" name="Google Shape;84;p16"/>
          <p:cNvCxnSpPr>
            <a:stCxn id="73" idx="2"/>
            <a:endCxn id="76" idx="0"/>
          </p:cNvCxnSpPr>
          <p:nvPr/>
        </p:nvCxnSpPr>
        <p:spPr>
          <a:xfrm>
            <a:off x="4541450" y="3669025"/>
            <a:ext cx="1630500" cy="253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" name="Google Shape;85;p16"/>
          <p:cNvCxnSpPr>
            <a:stCxn id="74" idx="2"/>
            <a:endCxn id="81" idx="0"/>
          </p:cNvCxnSpPr>
          <p:nvPr/>
        </p:nvCxnSpPr>
        <p:spPr>
          <a:xfrm flipH="1">
            <a:off x="2238175" y="4316452"/>
            <a:ext cx="672900" cy="253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" name="Google Shape;86;p16"/>
          <p:cNvCxnSpPr>
            <a:stCxn id="74" idx="2"/>
            <a:endCxn id="80" idx="0"/>
          </p:cNvCxnSpPr>
          <p:nvPr/>
        </p:nvCxnSpPr>
        <p:spPr>
          <a:xfrm>
            <a:off x="2911075" y="4316452"/>
            <a:ext cx="544500" cy="253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" name="Google Shape;87;p16"/>
          <p:cNvCxnSpPr>
            <a:stCxn id="75" idx="2"/>
            <a:endCxn id="79" idx="0"/>
          </p:cNvCxnSpPr>
          <p:nvPr/>
        </p:nvCxnSpPr>
        <p:spPr>
          <a:xfrm>
            <a:off x="4541450" y="4316452"/>
            <a:ext cx="5100" cy="253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6"/>
          <p:cNvCxnSpPr>
            <a:stCxn id="76" idx="2"/>
            <a:endCxn id="78" idx="0"/>
          </p:cNvCxnSpPr>
          <p:nvPr/>
        </p:nvCxnSpPr>
        <p:spPr>
          <a:xfrm flipH="1">
            <a:off x="5787225" y="4316452"/>
            <a:ext cx="384600" cy="253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" name="Google Shape;89;p16"/>
          <p:cNvCxnSpPr>
            <a:stCxn id="76" idx="2"/>
            <a:endCxn id="77" idx="0"/>
          </p:cNvCxnSpPr>
          <p:nvPr/>
        </p:nvCxnSpPr>
        <p:spPr>
          <a:xfrm>
            <a:off x="6171825" y="4316452"/>
            <a:ext cx="913200" cy="253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Last Time: </a:t>
            </a:r>
            <a:r>
              <a:rPr lang="en"/>
              <a:t>DNS</a:t>
            </a:r>
            <a:endParaRPr/>
          </a:p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198500" y="1246825"/>
            <a:ext cx="8520600" cy="35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 message structure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DNS uses UDP for efficiency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DNS packets include a random 16-bit ID field to match requests to responses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Data is encoded in records, which are name-value pairs with a type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b="1" lang="en"/>
              <a:t>A (answer) type records</a:t>
            </a:r>
            <a:r>
              <a:rPr lang="en"/>
              <a:t>: Maps a domain name to an IPv4 address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b="1" lang="en"/>
              <a:t>NS (name server) type records</a:t>
            </a:r>
            <a:r>
              <a:rPr lang="en"/>
              <a:t>: Designates another DNS server to handle a domain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Records are separated into four sections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Question: Contains query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Answer: Contains direct answer to query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Authority: Directs the resolver to the next name server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Additional: Provides extra information (e.g. the location of the next name server)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Resolvers cache as many records as possible (until their time-to-live expires)</a:t>
            </a:r>
            <a:endParaRPr/>
          </a:p>
        </p:txBody>
      </p:sp>
      <p:sp>
        <p:nvSpPr>
          <p:cNvPr id="96" name="Google Shape;9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Last Time: </a:t>
            </a:r>
            <a:r>
              <a:rPr lang="en"/>
              <a:t>DNS Security</a:t>
            </a:r>
            <a:endParaRPr/>
          </a:p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198500" y="1246825"/>
            <a:ext cx="8520600" cy="389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Cache poisoning attack: Send a malicious record to the resolver, which caches the record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Causes packets to be sent to the wrong place (e.g. to the attacker, who becomes a MITM)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Risk: Malicious name servers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Defense: Bailiwick checking: Resolver only accepts records in the name server’s zone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Risk: Network attackers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MITM attackers can poison the cache without detection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On-path attackers can race the legitimate response to poison the cache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Off-path attackers must guess the ID field (Defense: Make the ID field random)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Kaminsky attack: Query non-existent domains and put the poisoned record in the additional section (which will still be cached). Lets the off-path attacker try repeatedly until succeeding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Defense: Source port randomization (more bits for the off-path attacker to guess)</a:t>
            </a:r>
            <a:endParaRPr/>
          </a:p>
        </p:txBody>
      </p:sp>
      <p:sp>
        <p:nvSpPr>
          <p:cNvPr id="103" name="Google Shape;10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</a:t>
            </a:r>
            <a:endParaRPr/>
          </a:p>
        </p:txBody>
      </p:sp>
      <p:sp>
        <p:nvSpPr>
          <p:cNvPr id="109" name="Google Shape;109;p1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 over TLS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Issues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DNSSEC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High-level design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Design details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Implementation details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Key-signing keys and zone-signing keys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NSEC: Signing non-existent domains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 practice</a:t>
            </a:r>
            <a:endParaRPr/>
          </a:p>
        </p:txBody>
      </p:sp>
      <p:sp>
        <p:nvSpPr>
          <p:cNvPr id="110" name="Google Shape;11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1" name="Google Shape;111;p19"/>
          <p:cNvPicPr preferRelativeResize="0"/>
          <p:nvPr/>
        </p:nvPicPr>
        <p:blipFill rotWithShape="1">
          <a:blip r:embed="rId3">
            <a:alphaModFix/>
          </a:blip>
          <a:srcRect b="6207" l="30291" r="20852" t="14508"/>
          <a:stretch/>
        </p:blipFill>
        <p:spPr>
          <a:xfrm>
            <a:off x="5298575" y="2272600"/>
            <a:ext cx="1818900" cy="229584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9"/>
          <p:cNvSpPr txBox="1"/>
          <p:nvPr/>
        </p:nvSpPr>
        <p:spPr>
          <a:xfrm>
            <a:off x="6571775" y="1533700"/>
            <a:ext cx="1818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  <a:latin typeface="Patrick Hand"/>
                <a:ea typeface="Patrick Hand"/>
                <a:cs typeface="Patrick Hand"/>
                <a:sym typeface="Patrick Hand"/>
              </a:rPr>
              <a:t>“I know a guy who knows a guy, who knows a guy, who knows a guy…”</a:t>
            </a:r>
            <a:endParaRPr sz="1200">
              <a:solidFill>
                <a:srgbClr val="666666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cxnSp>
        <p:nvCxnSpPr>
          <p:cNvPr id="113" name="Google Shape;113;p19"/>
          <p:cNvCxnSpPr>
            <a:stCxn id="112" idx="1"/>
            <a:endCxn id="111" idx="0"/>
          </p:cNvCxnSpPr>
          <p:nvPr/>
        </p:nvCxnSpPr>
        <p:spPr>
          <a:xfrm flipH="1">
            <a:off x="6208175" y="1903150"/>
            <a:ext cx="363600" cy="369300"/>
          </a:xfrm>
          <a:prstGeom prst="curvedConnector2">
            <a:avLst/>
          </a:prstGeom>
          <a:noFill/>
          <a:ln cap="flat" cmpd="sng" w="19050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over TLS</a:t>
            </a:r>
            <a:endParaRPr/>
          </a:p>
        </p:txBody>
      </p:sp>
      <p:sp>
        <p:nvSpPr>
          <p:cNvPr id="119" name="Google Shape;11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Securing DNS Lookups</a:t>
            </a:r>
            <a:endParaRPr/>
          </a:p>
        </p:txBody>
      </p:sp>
      <p:sp>
        <p:nvSpPr>
          <p:cNvPr id="125" name="Google Shape;12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Recall: DNS is not secure against several threats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Malicious name servers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Network attackers (MITM, on-path, off-path)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want </a:t>
            </a:r>
            <a:r>
              <a:rPr b="1" lang="en"/>
              <a:t>integrity</a:t>
            </a:r>
            <a:r>
              <a:rPr lang="en"/>
              <a:t> on the response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Recall: Integrity means an attacker can’t tamper with the results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Prevents cache poisoning attacks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do not need </a:t>
            </a:r>
            <a:r>
              <a:rPr b="1" lang="en"/>
              <a:t>confidentiality</a:t>
            </a:r>
            <a:r>
              <a:rPr lang="en"/>
              <a:t> on the response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DNS results are public: The attacker can always look up the results themselves!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Even if the attacker couldn’t see the DNS response, they can still see which IP you connect to later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over TLS</a:t>
            </a:r>
            <a:endParaRPr/>
          </a:p>
        </p:txBody>
      </p:sp>
      <p:sp>
        <p:nvSpPr>
          <p:cNvPr id="132" name="Google Shape;132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3" name="Google Shape;133;p22"/>
          <p:cNvSpPr txBox="1"/>
          <p:nvPr>
            <p:ph idx="1" type="body"/>
          </p:nvPr>
        </p:nvSpPr>
        <p:spPr>
          <a:xfrm>
            <a:off x="198500" y="1246825"/>
            <a:ext cx="44661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Idea: TLS is end-to-end secure, so let’s send all DNS requests and responses over TLS</a:t>
            </a:r>
            <a:endParaRPr/>
          </a:p>
        </p:txBody>
      </p:sp>
      <p:sp>
        <p:nvSpPr>
          <p:cNvPr id="134" name="Google Shape;134;p22"/>
          <p:cNvSpPr txBox="1"/>
          <p:nvPr/>
        </p:nvSpPr>
        <p:spPr>
          <a:xfrm>
            <a:off x="7723350" y="2201623"/>
            <a:ext cx="1238100" cy="364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"/>
              <a:t> (root)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5" name="Google Shape;135;p22"/>
          <p:cNvSpPr txBox="1"/>
          <p:nvPr/>
        </p:nvSpPr>
        <p:spPr>
          <a:xfrm>
            <a:off x="8008200" y="3228627"/>
            <a:ext cx="668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.edu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2"/>
          <p:cNvSpPr txBox="1"/>
          <p:nvPr/>
        </p:nvSpPr>
        <p:spPr>
          <a:xfrm>
            <a:off x="7694250" y="4130850"/>
            <a:ext cx="12963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berkeley.edu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7" name="Google Shape;137;p22"/>
          <p:cNvCxnSpPr>
            <a:stCxn id="134" idx="2"/>
            <a:endCxn id="135" idx="0"/>
          </p:cNvCxnSpPr>
          <p:nvPr/>
        </p:nvCxnSpPr>
        <p:spPr>
          <a:xfrm>
            <a:off x="8342400" y="2566423"/>
            <a:ext cx="0" cy="662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" name="Google Shape;138;p22"/>
          <p:cNvCxnSpPr>
            <a:stCxn id="135" idx="2"/>
            <a:endCxn id="136" idx="0"/>
          </p:cNvCxnSpPr>
          <p:nvPr/>
        </p:nvCxnSpPr>
        <p:spPr>
          <a:xfrm>
            <a:off x="8342400" y="3622227"/>
            <a:ext cx="0" cy="5085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9" name="Google Shape;139;p22"/>
          <p:cNvSpPr txBox="1"/>
          <p:nvPr/>
        </p:nvSpPr>
        <p:spPr>
          <a:xfrm>
            <a:off x="4819625" y="1309950"/>
            <a:ext cx="1238100" cy="654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Stub Resolver</a:t>
            </a:r>
            <a:endParaRPr/>
          </a:p>
        </p:txBody>
      </p:sp>
      <p:sp>
        <p:nvSpPr>
          <p:cNvPr id="140" name="Google Shape;140;p22"/>
          <p:cNvSpPr txBox="1"/>
          <p:nvPr/>
        </p:nvSpPr>
        <p:spPr>
          <a:xfrm>
            <a:off x="4824250" y="2816300"/>
            <a:ext cx="1238100" cy="1630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Recursive Resolver</a:t>
            </a:r>
            <a:endParaRPr/>
          </a:p>
        </p:txBody>
      </p:sp>
      <p:cxnSp>
        <p:nvCxnSpPr>
          <p:cNvPr id="141" name="Google Shape;141;p22"/>
          <p:cNvCxnSpPr/>
          <p:nvPr/>
        </p:nvCxnSpPr>
        <p:spPr>
          <a:xfrm flipH="1" rot="10800000">
            <a:off x="6153525" y="2278850"/>
            <a:ext cx="1540800" cy="643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2" name="Google Shape;142;p22"/>
          <p:cNvCxnSpPr/>
          <p:nvPr/>
        </p:nvCxnSpPr>
        <p:spPr>
          <a:xfrm flipH="1" rot="10800000">
            <a:off x="6164649" y="2397750"/>
            <a:ext cx="1529700" cy="634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43" name="Google Shape;143;p22"/>
          <p:cNvCxnSpPr/>
          <p:nvPr/>
        </p:nvCxnSpPr>
        <p:spPr>
          <a:xfrm flipH="1" rot="10800000">
            <a:off x="6188048" y="3382613"/>
            <a:ext cx="1769700" cy="2493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4" name="Google Shape;144;p22"/>
          <p:cNvCxnSpPr/>
          <p:nvPr/>
        </p:nvCxnSpPr>
        <p:spPr>
          <a:xfrm flipH="1" rot="10800000">
            <a:off x="6193438" y="3523738"/>
            <a:ext cx="1769700" cy="2493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45" name="Google Shape;145;p22"/>
          <p:cNvCxnSpPr/>
          <p:nvPr/>
        </p:nvCxnSpPr>
        <p:spPr>
          <a:xfrm>
            <a:off x="6153338" y="4130850"/>
            <a:ext cx="1540800" cy="271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6" name="Google Shape;146;p22"/>
          <p:cNvCxnSpPr/>
          <p:nvPr/>
        </p:nvCxnSpPr>
        <p:spPr>
          <a:xfrm>
            <a:off x="6107905" y="4252677"/>
            <a:ext cx="1540800" cy="271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47" name="Google Shape;147;p22"/>
          <p:cNvSpPr txBox="1"/>
          <p:nvPr/>
        </p:nvSpPr>
        <p:spPr>
          <a:xfrm>
            <a:off x="6686984" y="3920716"/>
            <a:ext cx="410100" cy="3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6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6659518" y="4337975"/>
            <a:ext cx="410100" cy="3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7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2"/>
          <p:cNvSpPr txBox="1"/>
          <p:nvPr/>
        </p:nvSpPr>
        <p:spPr>
          <a:xfrm>
            <a:off x="6833613" y="3156631"/>
            <a:ext cx="410100" cy="3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4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6902076" y="3553213"/>
            <a:ext cx="410100" cy="3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5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4881885" y="2134452"/>
            <a:ext cx="410100" cy="3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1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2"/>
          <p:cNvSpPr txBox="1"/>
          <p:nvPr/>
        </p:nvSpPr>
        <p:spPr>
          <a:xfrm>
            <a:off x="6636692" y="2697232"/>
            <a:ext cx="410100" cy="3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3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3" name="Google Shape;153;p22"/>
          <p:cNvCxnSpPr/>
          <p:nvPr/>
        </p:nvCxnSpPr>
        <p:spPr>
          <a:xfrm rot="10800000">
            <a:off x="5670475" y="2008828"/>
            <a:ext cx="0" cy="7629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4" name="Google Shape;154;p22"/>
          <p:cNvCxnSpPr/>
          <p:nvPr/>
        </p:nvCxnSpPr>
        <p:spPr>
          <a:xfrm rot="10800000">
            <a:off x="5153675" y="2008828"/>
            <a:ext cx="0" cy="7629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55" name="Google Shape;155;p22"/>
          <p:cNvSpPr txBox="1"/>
          <p:nvPr/>
        </p:nvSpPr>
        <p:spPr>
          <a:xfrm>
            <a:off x="5670485" y="2134452"/>
            <a:ext cx="410100" cy="3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8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2"/>
          <p:cNvSpPr txBox="1"/>
          <p:nvPr/>
        </p:nvSpPr>
        <p:spPr>
          <a:xfrm>
            <a:off x="6547967" y="2365107"/>
            <a:ext cx="410100" cy="3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2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over TLS: Issues</a:t>
            </a:r>
            <a:endParaRPr/>
          </a:p>
        </p:txBody>
      </p:sp>
      <p:sp>
        <p:nvSpPr>
          <p:cNvPr id="162" name="Google Shape;16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3" name="Google Shape;163;p2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Performance: DNS needs to be lightweight and fast. TLS is slow.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Recall: TLS requires a long cryptographic handshake before any messages can be sent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Caching: DNS records are cached. TLS doesn’t help us with caching.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What if someone changes the record while it’s stored in the cache?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Security: DNS over TLS doesn’t defend against malicious name servers.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malicious name server can still poison the cache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Security: DNS over TLS doesn’t defend against malicious </a:t>
            </a:r>
            <a:r>
              <a:rPr lang="en"/>
              <a:t>recursive resolvers.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recursive resolver is a full MITM: a malicious recursive resolver can poison the cache before returning the result to the user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recursive resolver is the most common MITM adversary in DNS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Object Security and Channel Security</a:t>
            </a:r>
            <a:endParaRPr/>
          </a:p>
        </p:txBody>
      </p:sp>
      <p:sp>
        <p:nvSpPr>
          <p:cNvPr id="169" name="Google Shape;169;p2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Main problem: DNS over TLS secures the communication channel, but doesn’t help you trust who you’re talking to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TLS secures your communication with the recursive resolver, but you still need to implicitly trust the recursive resolver. What if the recursive resolver is malicious?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Channel security</a:t>
            </a:r>
            <a:r>
              <a:rPr lang="en"/>
              <a:t>: Securing the communication channel between two end hosts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Object security</a:t>
            </a:r>
            <a:r>
              <a:rPr lang="en"/>
              <a:t>: Securing a piece of data (in transit or in storage)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TLS provides channel security, but to secure DNS, we need object security</a:t>
            </a:r>
            <a:endParaRPr/>
          </a:p>
        </p:txBody>
      </p:sp>
      <p:sp>
        <p:nvSpPr>
          <p:cNvPr id="170" name="Google Shape;17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over TLS in Practice</a:t>
            </a:r>
            <a:endParaRPr/>
          </a:p>
        </p:txBody>
      </p:sp>
      <p:sp>
        <p:nvSpPr>
          <p:cNvPr id="176" name="Google Shape;176;p2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Recently introduced by Firefox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Enabled by default in the United States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Benefits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added security is worth the slower performance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performance impact is less noticeable now that network speeds are faster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Drawbacks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Only defends against network attackers, not malicious name servers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Network attackers can perform a </a:t>
            </a:r>
            <a:r>
              <a:rPr b="1" lang="en"/>
              <a:t>downgrade attack</a:t>
            </a:r>
            <a:r>
              <a:rPr lang="en"/>
              <a:t>: Block the TLS connection, forcing the browser to fall back on ordinary DNS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 over TLS traffic is routed through Cloudflare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Cloudflare is a full MITM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only protection is contractual: Cloudflare promises not to misuse your data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Takeaway</a:t>
            </a:r>
            <a:r>
              <a:rPr lang="en"/>
              <a:t>: DNS over TLS is not enough to fully secure DNS</a:t>
            </a:r>
            <a:endParaRPr/>
          </a:p>
        </p:txBody>
      </p:sp>
      <p:sp>
        <p:nvSpPr>
          <p:cNvPr id="177" name="Google Shape;17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DNSSEC: High-Level Design</a:t>
            </a:r>
            <a:endParaRPr/>
          </a:p>
        </p:txBody>
      </p:sp>
      <p:sp>
        <p:nvSpPr>
          <p:cNvPr id="183" name="Google Shape;183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</a:t>
            </a:r>
            <a:endParaRPr/>
          </a:p>
        </p:txBody>
      </p:sp>
      <p:sp>
        <p:nvSpPr>
          <p:cNvPr id="189" name="Google Shape;189;p2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DNSSEC</a:t>
            </a:r>
            <a:r>
              <a:rPr lang="en"/>
              <a:t> (</a:t>
            </a:r>
            <a:r>
              <a:rPr b="1" lang="en"/>
              <a:t>DNS Security Extensions</a:t>
            </a:r>
            <a:r>
              <a:rPr lang="en"/>
              <a:t>): An extension of the DNS protocol that ensures integrity on the results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Designed to cryptographically prove that returned answers are correct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Uses a </a:t>
            </a:r>
            <a:r>
              <a:rPr lang="en"/>
              <a:t>hierarchical</a:t>
            </a:r>
            <a:r>
              <a:rPr lang="en"/>
              <a:t>, distributed trust system to validate records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DNSSEC is backwards-compatible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Some, but not all name servers support DNSSEC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DNSSEC is built on top of ordinary DNS</a:t>
            </a:r>
            <a:endParaRPr/>
          </a:p>
        </p:txBody>
      </p:sp>
      <p:sp>
        <p:nvSpPr>
          <p:cNvPr id="190" name="Google Shape;19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Warning: Unfiltered DNSSEC Ahead</a:t>
            </a:r>
            <a:endParaRPr/>
          </a:p>
        </p:txBody>
      </p:sp>
      <p:sp>
        <p:nvSpPr>
          <p:cNvPr id="196" name="Google Shape;196;p2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you’re about to see is the full DNSSEC protocol used in practice, with few simplifications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Why show complete DNSSEC?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DNSSEC is a well-thought-out cryptographic protocol designed to solve a real-world problem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DNSSEC is an example of a real-world PKI (public-key infrastructure) that delegates trust using real-world business relationships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DNSSEC lets you appreciate what it’s like to build real-world security</a:t>
            </a:r>
            <a:endParaRPr/>
          </a:p>
        </p:txBody>
      </p:sp>
      <p:sp>
        <p:nvSpPr>
          <p:cNvPr id="197" name="Google Shape;1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Scratchpad: Let’s Design It Together</a:t>
            </a:r>
            <a:endParaRPr/>
          </a:p>
        </p:txBody>
      </p:sp>
      <p:sp>
        <p:nvSpPr>
          <p:cNvPr id="203" name="Google Shape;203;p2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Question 1: What kind of cryptographic primitive should we use to ensure integrity on the records?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should use a scheme that provides integrity: either MACs (symmetric-key) or digital signatures (public-key)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Digital signatures are the best solution here: We want everyone to be able to verify integrity (not just the people with the symmetric key)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Question 2: How do we ensure the returned record is correct and has not been tampered?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Recall digital signatures: Only the owner of the private key can sign records, and everyone with the public key can verify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name server should sign the record with their private key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should verify the record with their public key</a:t>
            </a:r>
            <a:endParaRPr/>
          </a:p>
        </p:txBody>
      </p:sp>
      <p:sp>
        <p:nvSpPr>
          <p:cNvPr id="204" name="Google Shape;20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Scratchpad: Let’s Design It Together</a:t>
            </a:r>
            <a:endParaRPr/>
          </a:p>
        </p:txBody>
      </p:sp>
      <p:sp>
        <p:nvSpPr>
          <p:cNvPr id="210" name="Google Shape;210;p30"/>
          <p:cNvSpPr txBox="1"/>
          <p:nvPr>
            <p:ph idx="1" type="body"/>
          </p:nvPr>
        </p:nvSpPr>
        <p:spPr>
          <a:xfrm>
            <a:off x="198500" y="1246825"/>
            <a:ext cx="8520600" cy="199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Question 3: What does the name server need to send in order to ensure integrity on a record?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record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signature over the record, signed with the private key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public key</a:t>
            </a:r>
            <a:endParaRPr/>
          </a:p>
        </p:txBody>
      </p:sp>
      <p:sp>
        <p:nvSpPr>
          <p:cNvPr id="211" name="Google Shape;21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2" name="Google Shape;212;p30"/>
          <p:cNvSpPr txBox="1"/>
          <p:nvPr/>
        </p:nvSpPr>
        <p:spPr>
          <a:xfrm>
            <a:off x="488250" y="3238225"/>
            <a:ext cx="1238100" cy="1630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Recursive Resolver</a:t>
            </a:r>
            <a:endParaRPr/>
          </a:p>
        </p:txBody>
      </p:sp>
      <p:sp>
        <p:nvSpPr>
          <p:cNvPr id="213" name="Google Shape;213;p30"/>
          <p:cNvSpPr txBox="1"/>
          <p:nvPr/>
        </p:nvSpPr>
        <p:spPr>
          <a:xfrm>
            <a:off x="6855450" y="3238225"/>
            <a:ext cx="1609800" cy="1630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berkeley.edu</a:t>
            </a:r>
            <a:r>
              <a:rPr lang="en"/>
              <a:t> name server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4" name="Google Shape;214;p30"/>
          <p:cNvGrpSpPr/>
          <p:nvPr/>
        </p:nvGrpSpPr>
        <p:grpSpPr>
          <a:xfrm>
            <a:off x="1812250" y="3305838"/>
            <a:ext cx="4932000" cy="461213"/>
            <a:chOff x="1812250" y="3305838"/>
            <a:chExt cx="4932000" cy="461213"/>
          </a:xfrm>
        </p:grpSpPr>
        <p:cxnSp>
          <p:nvCxnSpPr>
            <p:cNvPr id="215" name="Google Shape;215;p30"/>
            <p:cNvCxnSpPr/>
            <p:nvPr/>
          </p:nvCxnSpPr>
          <p:spPr>
            <a:xfrm rot="10800000">
              <a:off x="1812250" y="3767050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16" name="Google Shape;216;p30"/>
            <p:cNvSpPr txBox="1"/>
            <p:nvPr/>
          </p:nvSpPr>
          <p:spPr>
            <a:xfrm>
              <a:off x="2464600" y="3305838"/>
              <a:ext cx="3796800" cy="393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What is the IP address of </a:t>
              </a:r>
              <a:r>
                <a:rPr b="1" lang="en" sz="1200"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 sz="1200"/>
                <a:t>?</a:t>
              </a:r>
              <a:endParaRPr sz="1200"/>
            </a:p>
          </p:txBody>
        </p:sp>
      </p:grpSp>
      <p:grpSp>
        <p:nvGrpSpPr>
          <p:cNvPr id="217" name="Google Shape;217;p30"/>
          <p:cNvGrpSpPr/>
          <p:nvPr/>
        </p:nvGrpSpPr>
        <p:grpSpPr>
          <a:xfrm>
            <a:off x="1811207" y="3995650"/>
            <a:ext cx="4932000" cy="800650"/>
            <a:chOff x="1811207" y="3995650"/>
            <a:chExt cx="4932000" cy="800650"/>
          </a:xfrm>
        </p:grpSpPr>
        <p:cxnSp>
          <p:nvCxnSpPr>
            <p:cNvPr id="218" name="Google Shape;218;p30"/>
            <p:cNvCxnSpPr/>
            <p:nvPr/>
          </p:nvCxnSpPr>
          <p:spPr>
            <a:xfrm rot="10800000">
              <a:off x="1811207" y="3995650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9" name="Google Shape;219;p30"/>
            <p:cNvSpPr txBox="1"/>
            <p:nvPr/>
          </p:nvSpPr>
          <p:spPr>
            <a:xfrm>
              <a:off x="2206425" y="4055300"/>
              <a:ext cx="4259100" cy="7410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</a:rPr>
                <a:t>“The IP address of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 sz="1200">
                  <a:solidFill>
                    <a:schemeClr val="dk1"/>
                  </a:solidFill>
                </a:rPr>
                <a:t> is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23.185.0.1</a:t>
              </a:r>
              <a:r>
                <a:rPr lang="en" sz="1200">
                  <a:solidFill>
                    <a:schemeClr val="dk1"/>
                  </a:solidFill>
                </a:rPr>
                <a:t>.”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Here is a signature on the above record.</a:t>
              </a:r>
              <a:endParaRPr sz="12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Here is my public key so you can verify the signature.</a:t>
              </a:r>
              <a:endParaRPr sz="1200"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Scratchpad: Let’s Design It Together</a:t>
            </a:r>
            <a:endParaRPr/>
          </a:p>
        </p:txBody>
      </p:sp>
      <p:sp>
        <p:nvSpPr>
          <p:cNvPr id="225" name="Google Shape;225;p31"/>
          <p:cNvSpPr txBox="1"/>
          <p:nvPr>
            <p:ph idx="1" type="body"/>
          </p:nvPr>
        </p:nvSpPr>
        <p:spPr>
          <a:xfrm>
            <a:off x="198500" y="1246825"/>
            <a:ext cx="8520600" cy="199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are some issues with this design?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What if the name server is malicious? They could still return malicious records and sign them.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do we make sure nobody tampered with the public key?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Do these sound like problems that we’ve solved before in this class? Yes: certificates!</a:t>
            </a:r>
            <a:endParaRPr/>
          </a:p>
        </p:txBody>
      </p:sp>
      <p:sp>
        <p:nvSpPr>
          <p:cNvPr id="226" name="Google Shape;226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7" name="Google Shape;227;p31"/>
          <p:cNvSpPr txBox="1"/>
          <p:nvPr/>
        </p:nvSpPr>
        <p:spPr>
          <a:xfrm>
            <a:off x="488250" y="3238225"/>
            <a:ext cx="1238100" cy="1630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Recursive Resolver</a:t>
            </a:r>
            <a:endParaRPr/>
          </a:p>
        </p:txBody>
      </p:sp>
      <p:sp>
        <p:nvSpPr>
          <p:cNvPr id="228" name="Google Shape;228;p31"/>
          <p:cNvSpPr txBox="1"/>
          <p:nvPr/>
        </p:nvSpPr>
        <p:spPr>
          <a:xfrm>
            <a:off x="6855450" y="3238225"/>
            <a:ext cx="1609800" cy="1630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berkeley.edu</a:t>
            </a:r>
            <a:r>
              <a:rPr lang="en"/>
              <a:t> name server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9" name="Google Shape;229;p31"/>
          <p:cNvGrpSpPr/>
          <p:nvPr/>
        </p:nvGrpSpPr>
        <p:grpSpPr>
          <a:xfrm>
            <a:off x="1812250" y="3305838"/>
            <a:ext cx="4932000" cy="461213"/>
            <a:chOff x="1812250" y="3305838"/>
            <a:chExt cx="4932000" cy="461213"/>
          </a:xfrm>
        </p:grpSpPr>
        <p:cxnSp>
          <p:nvCxnSpPr>
            <p:cNvPr id="230" name="Google Shape;230;p31"/>
            <p:cNvCxnSpPr/>
            <p:nvPr/>
          </p:nvCxnSpPr>
          <p:spPr>
            <a:xfrm rot="10800000">
              <a:off x="1812250" y="3767050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31" name="Google Shape;231;p31"/>
            <p:cNvSpPr txBox="1"/>
            <p:nvPr/>
          </p:nvSpPr>
          <p:spPr>
            <a:xfrm>
              <a:off x="2464600" y="3305838"/>
              <a:ext cx="3796800" cy="393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What is the IP address of </a:t>
              </a:r>
              <a:r>
                <a:rPr b="1" lang="en" sz="1200"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 sz="1200"/>
                <a:t>?</a:t>
              </a:r>
              <a:endParaRPr sz="1200"/>
            </a:p>
          </p:txBody>
        </p:sp>
      </p:grpSp>
      <p:grpSp>
        <p:nvGrpSpPr>
          <p:cNvPr id="232" name="Google Shape;232;p31"/>
          <p:cNvGrpSpPr/>
          <p:nvPr/>
        </p:nvGrpSpPr>
        <p:grpSpPr>
          <a:xfrm>
            <a:off x="1811207" y="3995650"/>
            <a:ext cx="4932000" cy="800650"/>
            <a:chOff x="1811207" y="3995650"/>
            <a:chExt cx="4932000" cy="800650"/>
          </a:xfrm>
        </p:grpSpPr>
        <p:cxnSp>
          <p:nvCxnSpPr>
            <p:cNvPr id="233" name="Google Shape;233;p31"/>
            <p:cNvCxnSpPr/>
            <p:nvPr/>
          </p:nvCxnSpPr>
          <p:spPr>
            <a:xfrm rot="10800000">
              <a:off x="1811207" y="3995650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34" name="Google Shape;234;p31"/>
            <p:cNvSpPr txBox="1"/>
            <p:nvPr/>
          </p:nvSpPr>
          <p:spPr>
            <a:xfrm>
              <a:off x="2206425" y="4055300"/>
              <a:ext cx="4259100" cy="7410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“The IP address of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 sz="1200">
                  <a:solidFill>
                    <a:schemeClr val="dk1"/>
                  </a:solidFill>
                </a:rPr>
                <a:t> is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23.185.0.1</a:t>
              </a:r>
              <a:r>
                <a:rPr lang="en" sz="1200">
                  <a:solidFill>
                    <a:schemeClr val="dk1"/>
                  </a:solidFill>
                </a:rPr>
                <a:t>.”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Here is a signature on the above record.</a:t>
              </a:r>
              <a:endParaRPr sz="12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Here is my public key so you can verify the signature.</a:t>
              </a:r>
              <a:endParaRPr sz="1200"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Scratchpad: Let’s Design It Together</a:t>
            </a:r>
            <a:endParaRPr/>
          </a:p>
        </p:txBody>
      </p:sp>
      <p:sp>
        <p:nvSpPr>
          <p:cNvPr id="240" name="Google Shape;240;p32"/>
          <p:cNvSpPr txBox="1"/>
          <p:nvPr>
            <p:ph idx="1" type="body"/>
          </p:nvPr>
        </p:nvSpPr>
        <p:spPr>
          <a:xfrm>
            <a:off x="198500" y="1246825"/>
            <a:ext cx="8520600" cy="14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Question 4: How does a name server delegate trust to a child name server?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Just like in a certificate chain, the parent must sign the child’s public key.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Question 5: PKIs need a trust anchor. Who do we implicitly trust in DNSSEC?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implicitly trust the top of the certificate hierarchy, which is the root name server.</a:t>
            </a:r>
            <a:endParaRPr/>
          </a:p>
        </p:txBody>
      </p:sp>
      <p:sp>
        <p:nvSpPr>
          <p:cNvPr id="241" name="Google Shape;24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2" name="Google Shape;242;p32"/>
          <p:cNvSpPr txBox="1"/>
          <p:nvPr/>
        </p:nvSpPr>
        <p:spPr>
          <a:xfrm>
            <a:off x="488250" y="2781025"/>
            <a:ext cx="1238100" cy="2125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Recursive Resolver</a:t>
            </a:r>
            <a:endParaRPr/>
          </a:p>
        </p:txBody>
      </p:sp>
      <p:sp>
        <p:nvSpPr>
          <p:cNvPr id="243" name="Google Shape;243;p32"/>
          <p:cNvSpPr txBox="1"/>
          <p:nvPr/>
        </p:nvSpPr>
        <p:spPr>
          <a:xfrm>
            <a:off x="6855450" y="2781025"/>
            <a:ext cx="1609800" cy="2125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root</a:t>
            </a:r>
            <a:r>
              <a:rPr lang="en"/>
              <a:t> name server</a:t>
            </a:r>
            <a:endParaRPr/>
          </a:p>
        </p:txBody>
      </p:sp>
      <p:grpSp>
        <p:nvGrpSpPr>
          <p:cNvPr id="244" name="Google Shape;244;p32"/>
          <p:cNvGrpSpPr/>
          <p:nvPr/>
        </p:nvGrpSpPr>
        <p:grpSpPr>
          <a:xfrm>
            <a:off x="1812250" y="2848638"/>
            <a:ext cx="4932000" cy="461213"/>
            <a:chOff x="1812250" y="2848638"/>
            <a:chExt cx="4932000" cy="461213"/>
          </a:xfrm>
        </p:grpSpPr>
        <p:cxnSp>
          <p:nvCxnSpPr>
            <p:cNvPr id="245" name="Google Shape;245;p32"/>
            <p:cNvCxnSpPr/>
            <p:nvPr/>
          </p:nvCxnSpPr>
          <p:spPr>
            <a:xfrm rot="10800000">
              <a:off x="1812250" y="3309850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46" name="Google Shape;246;p32"/>
            <p:cNvSpPr txBox="1"/>
            <p:nvPr/>
          </p:nvSpPr>
          <p:spPr>
            <a:xfrm>
              <a:off x="2464600" y="2848638"/>
              <a:ext cx="3796800" cy="393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What is the IP address of </a:t>
              </a:r>
              <a:r>
                <a:rPr b="1" lang="en" sz="1200"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 sz="1200"/>
                <a:t>?</a:t>
              </a:r>
              <a:endParaRPr sz="1200"/>
            </a:p>
          </p:txBody>
        </p:sp>
      </p:grpSp>
      <p:grpSp>
        <p:nvGrpSpPr>
          <p:cNvPr id="247" name="Google Shape;247;p32"/>
          <p:cNvGrpSpPr/>
          <p:nvPr/>
        </p:nvGrpSpPr>
        <p:grpSpPr>
          <a:xfrm>
            <a:off x="1811207" y="3538450"/>
            <a:ext cx="4932000" cy="1352650"/>
            <a:chOff x="1811207" y="3538450"/>
            <a:chExt cx="4932000" cy="1352650"/>
          </a:xfrm>
        </p:grpSpPr>
        <p:cxnSp>
          <p:nvCxnSpPr>
            <p:cNvPr id="248" name="Google Shape;248;p32"/>
            <p:cNvCxnSpPr/>
            <p:nvPr/>
          </p:nvCxnSpPr>
          <p:spPr>
            <a:xfrm rot="10800000">
              <a:off x="1811207" y="3538450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49" name="Google Shape;249;p32"/>
            <p:cNvSpPr txBox="1"/>
            <p:nvPr/>
          </p:nvSpPr>
          <p:spPr>
            <a:xfrm>
              <a:off x="2206425" y="3598100"/>
              <a:ext cx="4281000" cy="12930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I don’t know, but you should ask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 name server.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a signature on the the public key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 name server. If you trust me, then now you trust them too.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my public key so you can verify the signature.</a:t>
              </a:r>
              <a:endParaRPr sz="1200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DNSSEC: Design Details</a:t>
            </a:r>
            <a:endParaRPr/>
          </a:p>
        </p:txBody>
      </p:sp>
      <p:sp>
        <p:nvSpPr>
          <p:cNvPr id="255" name="Google Shape;25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Idea #1: Sign Records</a:t>
            </a:r>
            <a:endParaRPr/>
          </a:p>
        </p:txBody>
      </p:sp>
      <p:sp>
        <p:nvSpPr>
          <p:cNvPr id="261" name="Google Shape;261;p3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Digital signatures provide integrity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Only the name server with the private key can generate signatures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Everybody can verify </a:t>
            </a:r>
            <a:r>
              <a:rPr lang="en"/>
              <a:t>signatures</a:t>
            </a:r>
            <a:r>
              <a:rPr lang="en"/>
              <a:t> with the public key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Digital signatures defeat network attackers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 off-path, on-path, or MITM attacker can no longer tamper with records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recursive resolver can no longer tamper with records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Signatures can be cached with the records for object security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Any time we fetch a record from the cache, we can verify its integrity</a:t>
            </a:r>
            <a:endParaRPr/>
          </a:p>
        </p:txBody>
      </p:sp>
      <p:sp>
        <p:nvSpPr>
          <p:cNvPr id="262" name="Google Shape;262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Idea #2: Public-Key Infrastructure (PKI)</a:t>
            </a:r>
            <a:endParaRPr/>
          </a:p>
        </p:txBody>
      </p:sp>
      <p:sp>
        <p:nvSpPr>
          <p:cNvPr id="268" name="Google Shape;268;p3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Name servers are arranged in a hierarchy, as in ordinary DNS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Parents can delegate trust to children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parent signs the child’s public key to delegate trust to the child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you trust the parent name server, then now you trust the child name server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Trust anchor: We implicitly trust the root name server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root name server’s public key is hard-coded into resolvers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PKI defeats malicious name servers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malicious name server (assuming they don’t have access to the private key, only the signatures) won’t have a valid chain of trust back to the root</a:t>
            </a:r>
            <a:endParaRPr/>
          </a:p>
        </p:txBody>
      </p:sp>
      <p:sp>
        <p:nvSpPr>
          <p:cNvPr id="269" name="Google Shape;269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DNSSEC Lookup (Attempt #1)</a:t>
            </a:r>
            <a:endParaRPr/>
          </a:p>
        </p:txBody>
      </p:sp>
      <p:sp>
        <p:nvSpPr>
          <p:cNvPr id="275" name="Google Shape;275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6" name="Google Shape;276;p36"/>
          <p:cNvSpPr txBox="1"/>
          <p:nvPr/>
        </p:nvSpPr>
        <p:spPr>
          <a:xfrm>
            <a:off x="488250" y="1372800"/>
            <a:ext cx="12381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Recursive Resolver</a:t>
            </a:r>
            <a:endParaRPr/>
          </a:p>
        </p:txBody>
      </p:sp>
      <p:sp>
        <p:nvSpPr>
          <p:cNvPr id="277" name="Google Shape;277;p36"/>
          <p:cNvSpPr txBox="1"/>
          <p:nvPr/>
        </p:nvSpPr>
        <p:spPr>
          <a:xfrm>
            <a:off x="6855450" y="1372825"/>
            <a:ext cx="16098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root name server</a:t>
            </a:r>
            <a:endParaRPr/>
          </a:p>
        </p:txBody>
      </p:sp>
      <p:grpSp>
        <p:nvGrpSpPr>
          <p:cNvPr id="278" name="Google Shape;278;p36"/>
          <p:cNvGrpSpPr/>
          <p:nvPr/>
        </p:nvGrpSpPr>
        <p:grpSpPr>
          <a:xfrm>
            <a:off x="1811200" y="1458013"/>
            <a:ext cx="4932000" cy="461213"/>
            <a:chOff x="1811200" y="1458013"/>
            <a:chExt cx="4932000" cy="461213"/>
          </a:xfrm>
        </p:grpSpPr>
        <p:cxnSp>
          <p:nvCxnSpPr>
            <p:cNvPr id="279" name="Google Shape;279;p36"/>
            <p:cNvCxnSpPr/>
            <p:nvPr/>
          </p:nvCxnSpPr>
          <p:spPr>
            <a:xfrm rot="10800000">
              <a:off x="1811200" y="1919225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80" name="Google Shape;280;p36"/>
            <p:cNvSpPr txBox="1"/>
            <p:nvPr/>
          </p:nvSpPr>
          <p:spPr>
            <a:xfrm>
              <a:off x="2463550" y="1458013"/>
              <a:ext cx="3796800" cy="393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What is the IP address of </a:t>
              </a:r>
              <a:r>
                <a:rPr b="1" lang="en" sz="1200"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 sz="1200"/>
                <a:t>?</a:t>
              </a:r>
              <a:endParaRPr sz="1200"/>
            </a:p>
          </p:txBody>
        </p:sp>
      </p:grpSp>
      <p:grpSp>
        <p:nvGrpSpPr>
          <p:cNvPr id="281" name="Google Shape;281;p36"/>
          <p:cNvGrpSpPr/>
          <p:nvPr/>
        </p:nvGrpSpPr>
        <p:grpSpPr>
          <a:xfrm>
            <a:off x="1824907" y="2183500"/>
            <a:ext cx="4932000" cy="1352650"/>
            <a:chOff x="1824907" y="2183500"/>
            <a:chExt cx="4932000" cy="1352650"/>
          </a:xfrm>
        </p:grpSpPr>
        <p:cxnSp>
          <p:nvCxnSpPr>
            <p:cNvPr id="282" name="Google Shape;282;p36"/>
            <p:cNvCxnSpPr/>
            <p:nvPr/>
          </p:nvCxnSpPr>
          <p:spPr>
            <a:xfrm rot="10800000">
              <a:off x="1824907" y="2183500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83" name="Google Shape;283;p36"/>
            <p:cNvSpPr txBox="1"/>
            <p:nvPr/>
          </p:nvSpPr>
          <p:spPr>
            <a:xfrm>
              <a:off x="2220125" y="2243150"/>
              <a:ext cx="4281000" cy="12930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I don’t know, but you should ask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 name server.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a signature on the public key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 name server. If you trust me, then now you trust them too.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my public key so you can verify the signature.</a:t>
              </a:r>
              <a:endParaRPr sz="1200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DNSSEC Lookup </a:t>
            </a:r>
            <a:r>
              <a:rPr lang="en"/>
              <a:t>(Attempt #1)</a:t>
            </a:r>
            <a:endParaRPr/>
          </a:p>
        </p:txBody>
      </p:sp>
      <p:sp>
        <p:nvSpPr>
          <p:cNvPr id="289" name="Google Shape;28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0" name="Google Shape;290;p37"/>
          <p:cNvSpPr txBox="1"/>
          <p:nvPr/>
        </p:nvSpPr>
        <p:spPr>
          <a:xfrm>
            <a:off x="488250" y="1372800"/>
            <a:ext cx="12381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Recursive Resolver</a:t>
            </a:r>
            <a:endParaRPr/>
          </a:p>
        </p:txBody>
      </p:sp>
      <p:sp>
        <p:nvSpPr>
          <p:cNvPr id="291" name="Google Shape;291;p37"/>
          <p:cNvSpPr txBox="1"/>
          <p:nvPr/>
        </p:nvSpPr>
        <p:spPr>
          <a:xfrm>
            <a:off x="6855450" y="1372825"/>
            <a:ext cx="16098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.edu</a:t>
            </a:r>
            <a:r>
              <a:rPr lang="en"/>
              <a:t> </a:t>
            </a:r>
            <a:r>
              <a:rPr lang="en"/>
              <a:t>name server</a:t>
            </a:r>
            <a:endParaRPr/>
          </a:p>
        </p:txBody>
      </p:sp>
      <p:grpSp>
        <p:nvGrpSpPr>
          <p:cNvPr id="292" name="Google Shape;292;p37"/>
          <p:cNvGrpSpPr/>
          <p:nvPr/>
        </p:nvGrpSpPr>
        <p:grpSpPr>
          <a:xfrm>
            <a:off x="1811200" y="1458013"/>
            <a:ext cx="4932000" cy="461213"/>
            <a:chOff x="1811200" y="1458013"/>
            <a:chExt cx="4932000" cy="461213"/>
          </a:xfrm>
        </p:grpSpPr>
        <p:cxnSp>
          <p:nvCxnSpPr>
            <p:cNvPr id="293" name="Google Shape;293;p37"/>
            <p:cNvCxnSpPr/>
            <p:nvPr/>
          </p:nvCxnSpPr>
          <p:spPr>
            <a:xfrm rot="10800000">
              <a:off x="1811200" y="1919225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94" name="Google Shape;294;p37"/>
            <p:cNvSpPr txBox="1"/>
            <p:nvPr/>
          </p:nvSpPr>
          <p:spPr>
            <a:xfrm>
              <a:off x="2463550" y="1458013"/>
              <a:ext cx="3796800" cy="393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What is the IP address of </a:t>
              </a:r>
              <a:r>
                <a:rPr b="1" lang="en" sz="1200"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 sz="1200"/>
                <a:t>?</a:t>
              </a:r>
              <a:endParaRPr sz="1200"/>
            </a:p>
          </p:txBody>
        </p:sp>
      </p:grpSp>
      <p:grpSp>
        <p:nvGrpSpPr>
          <p:cNvPr id="295" name="Google Shape;295;p37"/>
          <p:cNvGrpSpPr/>
          <p:nvPr/>
        </p:nvGrpSpPr>
        <p:grpSpPr>
          <a:xfrm>
            <a:off x="1824907" y="2183500"/>
            <a:ext cx="4932000" cy="1352650"/>
            <a:chOff x="1824907" y="2183500"/>
            <a:chExt cx="4932000" cy="1352650"/>
          </a:xfrm>
        </p:grpSpPr>
        <p:cxnSp>
          <p:nvCxnSpPr>
            <p:cNvPr id="296" name="Google Shape;296;p37"/>
            <p:cNvCxnSpPr/>
            <p:nvPr/>
          </p:nvCxnSpPr>
          <p:spPr>
            <a:xfrm rot="10800000">
              <a:off x="1824907" y="2183500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97" name="Google Shape;297;p37"/>
            <p:cNvSpPr txBox="1"/>
            <p:nvPr/>
          </p:nvSpPr>
          <p:spPr>
            <a:xfrm>
              <a:off x="1996775" y="2243150"/>
              <a:ext cx="4746300" cy="12930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I don’t know, but you should ask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 sz="1200">
                  <a:solidFill>
                    <a:schemeClr val="dk1"/>
                  </a:solidFill>
                </a:rPr>
                <a:t> name server.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a signature on the public key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 sz="1200">
                  <a:solidFill>
                    <a:schemeClr val="dk1"/>
                  </a:solidFill>
                </a:rPr>
                <a:t> name server. If you trust me, then now you trust them too.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my public key so you can verify the signature.</a:t>
              </a:r>
              <a:endParaRPr sz="1200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DNSSEC Lookup </a:t>
            </a:r>
            <a:r>
              <a:rPr lang="en"/>
              <a:t>(Attempt #1)</a:t>
            </a:r>
            <a:endParaRPr/>
          </a:p>
        </p:txBody>
      </p:sp>
      <p:sp>
        <p:nvSpPr>
          <p:cNvPr id="303" name="Google Shape;303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4" name="Google Shape;304;p38"/>
          <p:cNvSpPr txBox="1"/>
          <p:nvPr/>
        </p:nvSpPr>
        <p:spPr>
          <a:xfrm>
            <a:off x="488250" y="1372800"/>
            <a:ext cx="12381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Recursive Resolver</a:t>
            </a:r>
            <a:endParaRPr/>
          </a:p>
        </p:txBody>
      </p:sp>
      <p:sp>
        <p:nvSpPr>
          <p:cNvPr id="305" name="Google Shape;305;p38"/>
          <p:cNvSpPr txBox="1"/>
          <p:nvPr/>
        </p:nvSpPr>
        <p:spPr>
          <a:xfrm>
            <a:off x="6855450" y="1372825"/>
            <a:ext cx="16098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berkeley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.edu</a:t>
            </a:r>
            <a:r>
              <a:rPr lang="en"/>
              <a:t> name server</a:t>
            </a:r>
            <a:endParaRPr/>
          </a:p>
        </p:txBody>
      </p:sp>
      <p:grpSp>
        <p:nvGrpSpPr>
          <p:cNvPr id="306" name="Google Shape;306;p38"/>
          <p:cNvGrpSpPr/>
          <p:nvPr/>
        </p:nvGrpSpPr>
        <p:grpSpPr>
          <a:xfrm>
            <a:off x="1811200" y="1458013"/>
            <a:ext cx="4932000" cy="461213"/>
            <a:chOff x="1811200" y="1458013"/>
            <a:chExt cx="4932000" cy="461213"/>
          </a:xfrm>
        </p:grpSpPr>
        <p:cxnSp>
          <p:nvCxnSpPr>
            <p:cNvPr id="307" name="Google Shape;307;p38"/>
            <p:cNvCxnSpPr/>
            <p:nvPr/>
          </p:nvCxnSpPr>
          <p:spPr>
            <a:xfrm rot="10800000">
              <a:off x="1811200" y="1919225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308" name="Google Shape;308;p38"/>
            <p:cNvSpPr txBox="1"/>
            <p:nvPr/>
          </p:nvSpPr>
          <p:spPr>
            <a:xfrm>
              <a:off x="2463550" y="1458013"/>
              <a:ext cx="3796800" cy="393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What is the IP address of </a:t>
              </a:r>
              <a:r>
                <a:rPr b="1" lang="en" sz="1200"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 sz="1200"/>
                <a:t>?</a:t>
              </a:r>
              <a:endParaRPr sz="1200"/>
            </a:p>
          </p:txBody>
        </p:sp>
      </p:grpSp>
      <p:grpSp>
        <p:nvGrpSpPr>
          <p:cNvPr id="309" name="Google Shape;309;p38"/>
          <p:cNvGrpSpPr/>
          <p:nvPr/>
        </p:nvGrpSpPr>
        <p:grpSpPr>
          <a:xfrm>
            <a:off x="1824907" y="2183500"/>
            <a:ext cx="4932000" cy="1370475"/>
            <a:chOff x="1824907" y="2183500"/>
            <a:chExt cx="4932000" cy="1370475"/>
          </a:xfrm>
        </p:grpSpPr>
        <p:cxnSp>
          <p:nvCxnSpPr>
            <p:cNvPr id="310" name="Google Shape;310;p38"/>
            <p:cNvCxnSpPr/>
            <p:nvPr/>
          </p:nvCxnSpPr>
          <p:spPr>
            <a:xfrm rot="10800000">
              <a:off x="1824907" y="2183500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311" name="Google Shape;311;p38"/>
            <p:cNvSpPr txBox="1"/>
            <p:nvPr/>
          </p:nvSpPr>
          <p:spPr>
            <a:xfrm>
              <a:off x="2360650" y="2260975"/>
              <a:ext cx="3833100" cy="12930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A record: </a:t>
              </a:r>
              <a:r>
                <a:rPr lang="en" sz="1200">
                  <a:solidFill>
                    <a:schemeClr val="dk1"/>
                  </a:solidFill>
                </a:rPr>
                <a:t>“The IP address of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 sz="1200">
                  <a:solidFill>
                    <a:schemeClr val="dk1"/>
                  </a:solidFill>
                </a:rPr>
                <a:t> is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23.185.0.1</a:t>
              </a:r>
              <a:r>
                <a:rPr lang="en" sz="1200">
                  <a:solidFill>
                    <a:schemeClr val="dk1"/>
                  </a:solidFill>
                </a:rPr>
                <a:t>.”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a signature on the above record.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my public key so you can verify the signature.</a:t>
              </a:r>
              <a:endParaRPr sz="1200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DNSSEC: Implementation</a:t>
            </a:r>
            <a:endParaRPr/>
          </a:p>
        </p:txBody>
      </p:sp>
      <p:sp>
        <p:nvSpPr>
          <p:cNvPr id="317" name="Google Shape;317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Warning: Unfiltered DNSSEC Ahead</a:t>
            </a:r>
            <a:endParaRPr/>
          </a:p>
        </p:txBody>
      </p:sp>
      <p:sp>
        <p:nvSpPr>
          <p:cNvPr id="323" name="Google Shape;323;p4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We’re now going to show you the entire DNSSEC protocol, with all its implementation details and edge cases.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 parts are less important for the intuition of DNSSEC and won’t be tested on exams. We’re going to highlight these parts in blue.</a:t>
            </a:r>
            <a:endParaRPr/>
          </a:p>
        </p:txBody>
      </p:sp>
      <p:sp>
        <p:nvSpPr>
          <p:cNvPr id="324" name="Google Shape;324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Review: DNS Packet Format</a:t>
            </a:r>
            <a:endParaRPr/>
          </a:p>
        </p:txBody>
      </p:sp>
      <p:sp>
        <p:nvSpPr>
          <p:cNvPr id="330" name="Google Shape;330;p41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DNS header contains metadata about the query (e.g. ID number, flags)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There are 8 bits for flags</a:t>
            </a:r>
            <a:endParaRPr/>
          </a:p>
        </p:txBody>
      </p:sp>
      <p:sp>
        <p:nvSpPr>
          <p:cNvPr id="331" name="Google Shape;331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332" name="Google Shape;332;p41"/>
          <p:cNvGraphicFramePr/>
          <p:nvPr/>
        </p:nvGraphicFramePr>
        <p:xfrm>
          <a:off x="5417350" y="1377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{D2517E4E-98B2-4AF2-A820-9379ECD5EAF2}</a:tableStyleId>
              </a:tblPr>
              <a:tblGrid>
                <a:gridCol w="1451350"/>
                <a:gridCol w="14513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Source Port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Destination Port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Checksum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Length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ID number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Flags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Question count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Answer count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Authority count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Additional count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Question Records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Answer Records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Authority Records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Additional Records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 hMerge="1"/>
              </a:tr>
            </a:tbl>
          </a:graphicData>
        </a:graphic>
      </p:graphicFrame>
      <p:sp>
        <p:nvSpPr>
          <p:cNvPr id="333" name="Google Shape;333;p41"/>
          <p:cNvSpPr txBox="1"/>
          <p:nvPr/>
        </p:nvSpPr>
        <p:spPr>
          <a:xfrm rot="5400000">
            <a:off x="7731600" y="3957800"/>
            <a:ext cx="157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Payload</a:t>
            </a:r>
            <a:endParaRPr/>
          </a:p>
        </p:txBody>
      </p:sp>
      <p:sp>
        <p:nvSpPr>
          <p:cNvPr id="334" name="Google Shape;334;p41"/>
          <p:cNvSpPr txBox="1"/>
          <p:nvPr/>
        </p:nvSpPr>
        <p:spPr>
          <a:xfrm rot="5400000">
            <a:off x="8230950" y="1466175"/>
            <a:ext cx="793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UDP Header</a:t>
            </a:r>
            <a:endParaRPr/>
          </a:p>
        </p:txBody>
      </p:sp>
      <p:sp>
        <p:nvSpPr>
          <p:cNvPr id="335" name="Google Shape;335;p41"/>
          <p:cNvSpPr txBox="1"/>
          <p:nvPr/>
        </p:nvSpPr>
        <p:spPr>
          <a:xfrm rot="5400000">
            <a:off x="7920900" y="2553300"/>
            <a:ext cx="119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Header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 Pseudosection</a:t>
            </a:r>
            <a:endParaRPr/>
          </a:p>
        </p:txBody>
      </p:sp>
      <p:sp>
        <p:nvSpPr>
          <p:cNvPr id="341" name="Google Shape;341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2" name="Google Shape;342;p4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Ordinary DNS has size limits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8 bits for flags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Messages are limited to 512 bytes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DNSSEC messages exceed these limits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Additional flags needed in DNSSEC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DO</a:t>
            </a:r>
            <a:r>
              <a:rPr lang="en"/>
              <a:t> flag indicates we support DNSSEC and want DNSSEC records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CD</a:t>
            </a:r>
            <a:r>
              <a:rPr lang="en"/>
              <a:t> flag indicates we support DNSSEC, but we don’t want to verify the DNSSEC signatures for now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Messages are larger than 512 bytes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Remember: We want DNSSEC to be backwards-compatible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can’t modify the existing DNS limits! What should we do?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 Pseudosection</a:t>
            </a:r>
            <a:endParaRPr/>
          </a:p>
        </p:txBody>
      </p:sp>
      <p:sp>
        <p:nvSpPr>
          <p:cNvPr id="348" name="Google Shape;348;p4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Solution: Encode extra flags in a record called the </a:t>
            </a:r>
            <a:r>
              <a:rPr b="1" lang="en"/>
              <a:t>OPT Pseudosection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record has type OPT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record is sent in the additional section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EDNS0</a:t>
            </a:r>
            <a:r>
              <a:rPr lang="en"/>
              <a:t> (</a:t>
            </a:r>
            <a:r>
              <a:rPr b="1" lang="en"/>
              <a:t>Extension Mechanisms for DNS</a:t>
            </a:r>
            <a:r>
              <a:rPr lang="en"/>
              <a:t>): The protocol that adds the OPT pseudosection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DNSSEC is enabled, the resolver sends the OPT record in the request, and the name server sends the OPT record in the reply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OPT pseudosection can be used to specify the size of larger UDP replies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Takeaway</a:t>
            </a:r>
            <a:r>
              <a:rPr lang="en"/>
              <a:t>: We found a way to add extra functionality to DNSSEC while supporting ordinary DNSSEC (backwards </a:t>
            </a:r>
            <a:r>
              <a:rPr lang="en"/>
              <a:t>compatibility)</a:t>
            </a:r>
            <a:endParaRPr/>
          </a:p>
        </p:txBody>
      </p:sp>
      <p:sp>
        <p:nvSpPr>
          <p:cNvPr id="349" name="Google Shape;349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 Record Sets (RRSETs)</a:t>
            </a:r>
            <a:endParaRPr/>
          </a:p>
        </p:txBody>
      </p:sp>
      <p:sp>
        <p:nvSpPr>
          <p:cNvPr id="355" name="Google Shape;355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6" name="Google Shape;356;p4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Recall: A DNS record has a name, type, and value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group of DNS records with the same name and type form a </a:t>
            </a:r>
            <a:r>
              <a:rPr b="1" lang="en"/>
              <a:t>resource record set </a:t>
            </a:r>
            <a:r>
              <a:rPr lang="en"/>
              <a:t>(</a:t>
            </a:r>
            <a:r>
              <a:rPr b="1" lang="en"/>
              <a:t>RRSET</a:t>
            </a:r>
            <a:r>
              <a:rPr lang="en"/>
              <a:t>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All the AAAA records for a given domain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RRSETs will be useful for simplifying signatures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Instead of signing every record separately, we can sign an entire RRSET at once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DNSSEC Record Types</a:t>
            </a:r>
            <a:endParaRPr/>
          </a:p>
        </p:txBody>
      </p:sp>
      <p:sp>
        <p:nvSpPr>
          <p:cNvPr id="362" name="Google Shape;362;p4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need new record types to send </a:t>
            </a:r>
            <a:r>
              <a:rPr lang="en"/>
              <a:t>cryptographic</a:t>
            </a:r>
            <a:r>
              <a:rPr lang="en"/>
              <a:t> information in DNSSEC packets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RRSIG (resource record signature): encode signatures on records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DNSKEY: encode public keys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DS (delegated signer): encode the child’s public key (used to delegate trust)</a:t>
            </a:r>
            <a:endParaRPr/>
          </a:p>
        </p:txBody>
      </p:sp>
      <p:sp>
        <p:nvSpPr>
          <p:cNvPr id="363" name="Google Shape;363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DNSSEC Record Types: RRSIG</a:t>
            </a:r>
            <a:endParaRPr/>
          </a:p>
        </p:txBody>
      </p:sp>
      <p:sp>
        <p:nvSpPr>
          <p:cNvPr id="369" name="Google Shape;369;p4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RRSIG type records encode a signature on records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One RRSIG record (with one signature) can sign an entire RRSET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RRSIG type records contain some additional metadata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Type: What type of DNS record we’re signing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Algorithm: What algorithm we’re using to create the signature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Label: Number of segments in the DNS name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Original TTL: The TTL for the records in the RRSET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Signature expiration time </a:t>
            </a:r>
            <a:r>
              <a:rPr lang="en"/>
              <a:t>(in Unix time: seconds since January 1, 1970)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Signature inception time: When the signature was created (in Unix time)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Key tag: What key was used (roughly, a checksum on key bits)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name of the signer</a:t>
            </a:r>
            <a:endParaRPr/>
          </a:p>
        </p:txBody>
      </p:sp>
      <p:sp>
        <p:nvSpPr>
          <p:cNvPr id="370" name="Google Shape;370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DNSSEC Record Types: DNSKEY</a:t>
            </a:r>
            <a:endParaRPr/>
          </a:p>
        </p:txBody>
      </p:sp>
      <p:sp>
        <p:nvSpPr>
          <p:cNvPr id="376" name="Google Shape;376;p4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DNSKEY</a:t>
            </a:r>
            <a:r>
              <a:rPr lang="en"/>
              <a:t> type records encode the name server’s own public keys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DNSKEY type records contain some additional metadata too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16 bits of flags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Protocol identifier (currently not in use, so always set to 3)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Algorithm identifier</a:t>
            </a:r>
            <a:endParaRPr/>
          </a:p>
        </p:txBody>
      </p:sp>
      <p:sp>
        <p:nvSpPr>
          <p:cNvPr id="377" name="Google Shape;377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DNSSEC Record Types: DS</a:t>
            </a:r>
            <a:endParaRPr/>
          </a:p>
        </p:txBody>
      </p:sp>
      <p:sp>
        <p:nvSpPr>
          <p:cNvPr id="383" name="Google Shape;383;p4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DS </a:t>
            </a:r>
            <a:r>
              <a:rPr lang="en"/>
              <a:t>type records encode the hash of the child’s public keys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Used to delegate trust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DS type records contain some additional metadata too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key tag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algorithm identifier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hash function used (we’ll see this next)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Takeaway</a:t>
            </a:r>
            <a:r>
              <a:rPr lang="en"/>
              <a:t>: Real-world protocols like DNSSEC require a lot of metadata to function correctly!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It’s usually pretty uninteresting, though, which is why we abstract it away for you</a:t>
            </a:r>
            <a:endParaRPr/>
          </a:p>
        </p:txBody>
      </p:sp>
      <p:sp>
        <p:nvSpPr>
          <p:cNvPr id="384" name="Google Shape;384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DNSSEC Record Types: DS</a:t>
            </a:r>
            <a:endParaRPr/>
          </a:p>
        </p:txBody>
      </p:sp>
      <p:sp>
        <p:nvSpPr>
          <p:cNvPr id="390" name="Google Shape;390;p4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Recall delegating trust: The parent signs the child’s public key to delegate trust to the child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DNSSEC delegates trust with two records: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DS type record with the hash of the signer’s name and the child’s public key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 RRSIG type record with a signature on the DS record</a:t>
            </a:r>
            <a:endParaRPr/>
          </a:p>
        </p:txBody>
      </p:sp>
      <p:sp>
        <p:nvSpPr>
          <p:cNvPr id="391" name="Google Shape;391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DNSSEC Lookup (Attempt #2)</a:t>
            </a:r>
            <a:endParaRPr/>
          </a:p>
        </p:txBody>
      </p:sp>
      <p:sp>
        <p:nvSpPr>
          <p:cNvPr id="397" name="Google Shape;397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8" name="Google Shape;398;p50"/>
          <p:cNvSpPr txBox="1"/>
          <p:nvPr/>
        </p:nvSpPr>
        <p:spPr>
          <a:xfrm>
            <a:off x="488250" y="1372800"/>
            <a:ext cx="12381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Recursive Resolver</a:t>
            </a:r>
            <a:endParaRPr/>
          </a:p>
        </p:txBody>
      </p:sp>
      <p:sp>
        <p:nvSpPr>
          <p:cNvPr id="399" name="Google Shape;399;p50"/>
          <p:cNvSpPr txBox="1"/>
          <p:nvPr/>
        </p:nvSpPr>
        <p:spPr>
          <a:xfrm>
            <a:off x="6855450" y="1372825"/>
            <a:ext cx="16098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root name server</a:t>
            </a:r>
            <a:endParaRPr/>
          </a:p>
        </p:txBody>
      </p:sp>
      <p:grpSp>
        <p:nvGrpSpPr>
          <p:cNvPr id="400" name="Google Shape;400;p50"/>
          <p:cNvGrpSpPr/>
          <p:nvPr/>
        </p:nvGrpSpPr>
        <p:grpSpPr>
          <a:xfrm>
            <a:off x="1811200" y="1458013"/>
            <a:ext cx="4932000" cy="461213"/>
            <a:chOff x="1811200" y="1458013"/>
            <a:chExt cx="4932000" cy="461213"/>
          </a:xfrm>
        </p:grpSpPr>
        <p:cxnSp>
          <p:nvCxnSpPr>
            <p:cNvPr id="401" name="Google Shape;401;p50"/>
            <p:cNvCxnSpPr/>
            <p:nvPr/>
          </p:nvCxnSpPr>
          <p:spPr>
            <a:xfrm rot="10800000">
              <a:off x="1811200" y="1919225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402" name="Google Shape;402;p50"/>
            <p:cNvSpPr txBox="1"/>
            <p:nvPr/>
          </p:nvSpPr>
          <p:spPr>
            <a:xfrm>
              <a:off x="2463550" y="1458013"/>
              <a:ext cx="3796800" cy="393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What is the IP address of </a:t>
              </a:r>
              <a:r>
                <a:rPr b="1" lang="en" sz="1200"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 sz="1200"/>
                <a:t>?</a:t>
              </a:r>
              <a:endParaRPr sz="1200"/>
            </a:p>
          </p:txBody>
        </p:sp>
      </p:grpSp>
      <p:grpSp>
        <p:nvGrpSpPr>
          <p:cNvPr id="403" name="Google Shape;403;p50"/>
          <p:cNvGrpSpPr/>
          <p:nvPr/>
        </p:nvGrpSpPr>
        <p:grpSpPr>
          <a:xfrm>
            <a:off x="1824907" y="2183500"/>
            <a:ext cx="4932000" cy="2276050"/>
            <a:chOff x="1824907" y="2183500"/>
            <a:chExt cx="4932000" cy="2276050"/>
          </a:xfrm>
        </p:grpSpPr>
        <p:cxnSp>
          <p:nvCxnSpPr>
            <p:cNvPr id="404" name="Google Shape;404;p50"/>
            <p:cNvCxnSpPr/>
            <p:nvPr/>
          </p:nvCxnSpPr>
          <p:spPr>
            <a:xfrm rot="10800000">
              <a:off x="1824907" y="2183500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405" name="Google Shape;405;p50"/>
            <p:cNvSpPr txBox="1"/>
            <p:nvPr/>
          </p:nvSpPr>
          <p:spPr>
            <a:xfrm>
              <a:off x="2220125" y="2243150"/>
              <a:ext cx="4380300" cy="22164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I don’t know, but you should ask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 name server.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NS record: Domain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 name server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A record: IP address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 name server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a signature on the public key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 name server. If you trust me, then now you trust them too.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DS record: Hash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 name server’s public key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RRSIG DS record: Signature on the DS record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my public key so you can verify the signature.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DNSKEY record: The root name server’s public key</a:t>
              </a:r>
              <a:endParaRPr sz="1200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DNSSEC Lookup (Attempt #2)</a:t>
            </a:r>
            <a:endParaRPr/>
          </a:p>
        </p:txBody>
      </p:sp>
      <p:sp>
        <p:nvSpPr>
          <p:cNvPr id="411" name="Google Shape;411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2" name="Google Shape;412;p51"/>
          <p:cNvSpPr txBox="1"/>
          <p:nvPr/>
        </p:nvSpPr>
        <p:spPr>
          <a:xfrm>
            <a:off x="488250" y="1372800"/>
            <a:ext cx="12381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Recursive Resolver</a:t>
            </a:r>
            <a:endParaRPr/>
          </a:p>
        </p:txBody>
      </p:sp>
      <p:sp>
        <p:nvSpPr>
          <p:cNvPr id="413" name="Google Shape;413;p51"/>
          <p:cNvSpPr txBox="1"/>
          <p:nvPr/>
        </p:nvSpPr>
        <p:spPr>
          <a:xfrm>
            <a:off x="6855450" y="1372825"/>
            <a:ext cx="16098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.edu</a:t>
            </a:r>
            <a:r>
              <a:rPr lang="en"/>
              <a:t> name server</a:t>
            </a:r>
            <a:endParaRPr/>
          </a:p>
        </p:txBody>
      </p:sp>
      <p:grpSp>
        <p:nvGrpSpPr>
          <p:cNvPr id="414" name="Google Shape;414;p51"/>
          <p:cNvGrpSpPr/>
          <p:nvPr/>
        </p:nvGrpSpPr>
        <p:grpSpPr>
          <a:xfrm>
            <a:off x="1811200" y="1458013"/>
            <a:ext cx="4932000" cy="461213"/>
            <a:chOff x="1811200" y="1458013"/>
            <a:chExt cx="4932000" cy="461213"/>
          </a:xfrm>
        </p:grpSpPr>
        <p:cxnSp>
          <p:nvCxnSpPr>
            <p:cNvPr id="415" name="Google Shape;415;p51"/>
            <p:cNvCxnSpPr/>
            <p:nvPr/>
          </p:nvCxnSpPr>
          <p:spPr>
            <a:xfrm rot="10800000">
              <a:off x="1811200" y="1919225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416" name="Google Shape;416;p51"/>
            <p:cNvSpPr txBox="1"/>
            <p:nvPr/>
          </p:nvSpPr>
          <p:spPr>
            <a:xfrm>
              <a:off x="2463550" y="1458013"/>
              <a:ext cx="3796800" cy="393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What is the IP address of </a:t>
              </a:r>
              <a:r>
                <a:rPr b="1" lang="en" sz="1200"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 sz="1200"/>
                <a:t>?</a:t>
              </a:r>
              <a:endParaRPr sz="1200"/>
            </a:p>
          </p:txBody>
        </p:sp>
      </p:grpSp>
      <p:grpSp>
        <p:nvGrpSpPr>
          <p:cNvPr id="417" name="Google Shape;417;p51"/>
          <p:cNvGrpSpPr/>
          <p:nvPr/>
        </p:nvGrpSpPr>
        <p:grpSpPr>
          <a:xfrm>
            <a:off x="1824907" y="2183500"/>
            <a:ext cx="4932000" cy="2460850"/>
            <a:chOff x="1824907" y="2183500"/>
            <a:chExt cx="4932000" cy="2460850"/>
          </a:xfrm>
        </p:grpSpPr>
        <p:cxnSp>
          <p:nvCxnSpPr>
            <p:cNvPr id="418" name="Google Shape;418;p51"/>
            <p:cNvCxnSpPr/>
            <p:nvPr/>
          </p:nvCxnSpPr>
          <p:spPr>
            <a:xfrm rot="10800000">
              <a:off x="1824907" y="2183500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419" name="Google Shape;419;p51"/>
            <p:cNvSpPr txBox="1"/>
            <p:nvPr/>
          </p:nvSpPr>
          <p:spPr>
            <a:xfrm>
              <a:off x="1996775" y="2243150"/>
              <a:ext cx="4746300" cy="24012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I don’t know, but you should ask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 sz="1200">
                  <a:solidFill>
                    <a:schemeClr val="dk1"/>
                  </a:solidFill>
                </a:rPr>
                <a:t> name server.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NS record: Domain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 sz="1200">
                  <a:solidFill>
                    <a:schemeClr val="dk1"/>
                  </a:solidFill>
                </a:rPr>
                <a:t> name server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A record: IP address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 sz="1200">
                  <a:solidFill>
                    <a:schemeClr val="dk1"/>
                  </a:solidFill>
                </a:rPr>
                <a:t> name server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a signature on the public key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 sz="1200">
                  <a:solidFill>
                    <a:schemeClr val="dk1"/>
                  </a:solidFill>
                </a:rPr>
                <a:t> name server. If you trust me, then now you trust them too.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DS record: Hash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 sz="1200">
                  <a:solidFill>
                    <a:schemeClr val="dk1"/>
                  </a:solidFill>
                </a:rPr>
                <a:t> name server’s public key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RRSIG DS record: Signature on the DS record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my public key so you can verify the signature.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DNSKEY record: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 name server’s public key</a:t>
              </a:r>
              <a:endParaRPr sz="1200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DNSSEC Lookup (Attempt #2)</a:t>
            </a:r>
            <a:endParaRPr/>
          </a:p>
        </p:txBody>
      </p:sp>
      <p:sp>
        <p:nvSpPr>
          <p:cNvPr id="425" name="Google Shape;425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6" name="Google Shape;426;p52"/>
          <p:cNvSpPr txBox="1"/>
          <p:nvPr/>
        </p:nvSpPr>
        <p:spPr>
          <a:xfrm>
            <a:off x="488250" y="1372800"/>
            <a:ext cx="12381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Recursive Resolver</a:t>
            </a:r>
            <a:endParaRPr/>
          </a:p>
        </p:txBody>
      </p:sp>
      <p:sp>
        <p:nvSpPr>
          <p:cNvPr id="427" name="Google Shape;427;p52"/>
          <p:cNvSpPr txBox="1"/>
          <p:nvPr/>
        </p:nvSpPr>
        <p:spPr>
          <a:xfrm>
            <a:off x="6855450" y="1372825"/>
            <a:ext cx="16098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berkeley.edu</a:t>
            </a:r>
            <a:r>
              <a:rPr lang="en"/>
              <a:t> name server</a:t>
            </a:r>
            <a:endParaRPr/>
          </a:p>
        </p:txBody>
      </p:sp>
      <p:grpSp>
        <p:nvGrpSpPr>
          <p:cNvPr id="428" name="Google Shape;428;p52"/>
          <p:cNvGrpSpPr/>
          <p:nvPr/>
        </p:nvGrpSpPr>
        <p:grpSpPr>
          <a:xfrm>
            <a:off x="1811200" y="1458013"/>
            <a:ext cx="4932000" cy="461213"/>
            <a:chOff x="1811200" y="1458013"/>
            <a:chExt cx="4932000" cy="461213"/>
          </a:xfrm>
        </p:grpSpPr>
        <p:cxnSp>
          <p:nvCxnSpPr>
            <p:cNvPr id="429" name="Google Shape;429;p52"/>
            <p:cNvCxnSpPr/>
            <p:nvPr/>
          </p:nvCxnSpPr>
          <p:spPr>
            <a:xfrm rot="10800000">
              <a:off x="1811200" y="1919225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430" name="Google Shape;430;p52"/>
            <p:cNvSpPr txBox="1"/>
            <p:nvPr/>
          </p:nvSpPr>
          <p:spPr>
            <a:xfrm>
              <a:off x="2463550" y="1458013"/>
              <a:ext cx="3796800" cy="393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What is the IP address of </a:t>
              </a:r>
              <a:r>
                <a:rPr b="1" lang="en" sz="1200"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 sz="1200"/>
                <a:t>?</a:t>
              </a:r>
              <a:endParaRPr sz="1200"/>
            </a:p>
          </p:txBody>
        </p:sp>
      </p:grpSp>
      <p:grpSp>
        <p:nvGrpSpPr>
          <p:cNvPr id="431" name="Google Shape;431;p52"/>
          <p:cNvGrpSpPr/>
          <p:nvPr/>
        </p:nvGrpSpPr>
        <p:grpSpPr>
          <a:xfrm>
            <a:off x="1824907" y="2183500"/>
            <a:ext cx="4932000" cy="1924575"/>
            <a:chOff x="1824907" y="2183500"/>
            <a:chExt cx="4932000" cy="1924575"/>
          </a:xfrm>
        </p:grpSpPr>
        <p:cxnSp>
          <p:nvCxnSpPr>
            <p:cNvPr id="432" name="Google Shape;432;p52"/>
            <p:cNvCxnSpPr/>
            <p:nvPr/>
          </p:nvCxnSpPr>
          <p:spPr>
            <a:xfrm rot="10800000">
              <a:off x="1824907" y="2183500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433" name="Google Shape;433;p52"/>
            <p:cNvSpPr txBox="1"/>
            <p:nvPr/>
          </p:nvSpPr>
          <p:spPr>
            <a:xfrm>
              <a:off x="2360650" y="2260975"/>
              <a:ext cx="3833100" cy="18471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A record: “The IP address of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 sz="1200">
                  <a:solidFill>
                    <a:schemeClr val="dk1"/>
                  </a:solidFill>
                </a:rPr>
                <a:t> is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23.185.0.1</a:t>
              </a:r>
              <a:r>
                <a:rPr lang="en" sz="1200">
                  <a:solidFill>
                    <a:schemeClr val="dk1"/>
                  </a:solidFill>
                </a:rPr>
                <a:t>.”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a signature on the above record.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RRSIG A record: Signature on the A record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my public key so you can verify the signature.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DNSKEY record: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 sz="1200">
                  <a:solidFill>
                    <a:schemeClr val="dk1"/>
                  </a:solidFill>
                </a:rPr>
                <a:t> name server’s public key</a:t>
              </a:r>
              <a:endParaRPr sz="1200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5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Key-Signing Keys and Zone-Signing Keys</a:t>
            </a:r>
            <a:endParaRPr/>
          </a:p>
        </p:txBody>
      </p:sp>
      <p:sp>
        <p:nvSpPr>
          <p:cNvPr id="439" name="Google Shape;439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5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Motivation: Recovering from Key Compromise</a:t>
            </a:r>
            <a:endParaRPr/>
          </a:p>
        </p:txBody>
      </p:sp>
      <p:sp>
        <p:nvSpPr>
          <p:cNvPr id="445" name="Google Shape;445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6" name="Google Shape;446;p5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if a name server wants to change the keys it uses to sign records?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This is necessary if the attacker compromises a private key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name server needs to inform its parent, since the parent must change its DS record too!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process is complicated and can go wrong in many ways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want to avoid this process whenever possible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Solution: Divide each name server into an </a:t>
            </a:r>
            <a:r>
              <a:rPr i="1" lang="en"/>
              <a:t>upper half</a:t>
            </a:r>
            <a:r>
              <a:rPr lang="en"/>
              <a:t> and </a:t>
            </a:r>
            <a:r>
              <a:rPr i="1" lang="en"/>
              <a:t>lower half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we need to change the keys in the lower half, we don’t need to contact another name server: the parent is the upper half of the </a:t>
            </a:r>
            <a:r>
              <a:rPr i="1" lang="en"/>
              <a:t>same</a:t>
            </a:r>
            <a:r>
              <a:rPr lang="en"/>
              <a:t> name </a:t>
            </a:r>
            <a:r>
              <a:rPr lang="en"/>
              <a:t>server!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5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Key-Signing Keys and Zone-Signing Keys</a:t>
            </a:r>
            <a:endParaRPr/>
          </a:p>
        </p:txBody>
      </p:sp>
      <p:sp>
        <p:nvSpPr>
          <p:cNvPr id="452" name="Google Shape;452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3" name="Google Shape;453;p5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Each name server has </a:t>
            </a:r>
            <a:r>
              <a:rPr i="1" lang="en"/>
              <a:t>two</a:t>
            </a:r>
            <a:r>
              <a:rPr lang="en"/>
              <a:t> kinds of public-private key pairs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</a:t>
            </a:r>
            <a:r>
              <a:rPr b="1" lang="en"/>
              <a:t>key-signing key</a:t>
            </a:r>
            <a:r>
              <a:rPr lang="en"/>
              <a:t> (</a:t>
            </a:r>
            <a:r>
              <a:rPr b="1" lang="en"/>
              <a:t>KSK</a:t>
            </a:r>
            <a:r>
              <a:rPr lang="en"/>
              <a:t>) is used to sign only the zone-signing key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Intuition: The KSK is the “upper half” of the name server.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“upper half” endorses the “lower half”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</a:t>
            </a:r>
            <a:r>
              <a:rPr b="1" lang="en"/>
              <a:t>zone-signing key</a:t>
            </a:r>
            <a:r>
              <a:rPr lang="en"/>
              <a:t> </a:t>
            </a:r>
            <a:r>
              <a:rPr lang="en"/>
              <a:t>(</a:t>
            </a:r>
            <a:r>
              <a:rPr b="1" lang="en"/>
              <a:t>ZSK</a:t>
            </a:r>
            <a:r>
              <a:rPr lang="en"/>
              <a:t>) is used to sign all other records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Intuition: The ZSK is the “lower half” of the name server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“lower half” endorses the “upper half” of the next name server (or the final answer)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Now, </a:t>
            </a:r>
            <a:r>
              <a:rPr lang="en"/>
              <a:t>the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berkeley.edu</a:t>
            </a:r>
            <a:r>
              <a:rPr lang="en"/>
              <a:t> name server has two key pairs (KSK and ZSK)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private KSK is used to sign the public ZSK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private ZSK is used to sign the final A record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5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Path of Trust (without KSKs and ZSKs)</a:t>
            </a:r>
            <a:endParaRPr/>
          </a:p>
        </p:txBody>
      </p:sp>
      <p:sp>
        <p:nvSpPr>
          <p:cNvPr id="459" name="Google Shape;459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0" name="Google Shape;460;p56"/>
          <p:cNvSpPr/>
          <p:nvPr/>
        </p:nvSpPr>
        <p:spPr>
          <a:xfrm>
            <a:off x="836700" y="1329100"/>
            <a:ext cx="2295300" cy="1487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56"/>
          <p:cNvSpPr/>
          <p:nvPr/>
        </p:nvSpPr>
        <p:spPr>
          <a:xfrm>
            <a:off x="1720650" y="1709350"/>
            <a:ext cx="5274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CC0000"/>
                </a:solidFill>
              </a:rPr>
              <a:t>KSK</a:t>
            </a:r>
            <a:endParaRPr sz="1000">
              <a:solidFill>
                <a:srgbClr val="CC0000"/>
              </a:solidFill>
            </a:endParaRPr>
          </a:p>
        </p:txBody>
      </p:sp>
      <p:sp>
        <p:nvSpPr>
          <p:cNvPr id="462" name="Google Shape;462;p56"/>
          <p:cNvSpPr txBox="1"/>
          <p:nvPr/>
        </p:nvSpPr>
        <p:spPr>
          <a:xfrm>
            <a:off x="1257150" y="1307850"/>
            <a:ext cx="14544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3" name="Google Shape;463;p56"/>
          <p:cNvSpPr/>
          <p:nvPr/>
        </p:nvSpPr>
        <p:spPr>
          <a:xfrm>
            <a:off x="3424350" y="2282000"/>
            <a:ext cx="2295300" cy="1487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56"/>
          <p:cNvSpPr/>
          <p:nvPr/>
        </p:nvSpPr>
        <p:spPr>
          <a:xfrm>
            <a:off x="4308300" y="2662250"/>
            <a:ext cx="5274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CC0000"/>
                </a:solidFill>
              </a:rPr>
              <a:t>KSK</a:t>
            </a:r>
            <a:endParaRPr sz="1000">
              <a:solidFill>
                <a:srgbClr val="CC0000"/>
              </a:solidFill>
            </a:endParaRPr>
          </a:p>
        </p:txBody>
      </p:sp>
      <p:sp>
        <p:nvSpPr>
          <p:cNvPr id="465" name="Google Shape;465;p56"/>
          <p:cNvSpPr txBox="1"/>
          <p:nvPr/>
        </p:nvSpPr>
        <p:spPr>
          <a:xfrm>
            <a:off x="3844800" y="2260750"/>
            <a:ext cx="14544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org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466" name="Google Shape;466;p56"/>
          <p:cNvCxnSpPr>
            <a:stCxn id="461" idx="2"/>
            <a:endCxn id="467" idx="1"/>
          </p:cNvCxnSpPr>
          <p:nvPr/>
        </p:nvCxnSpPr>
        <p:spPr>
          <a:xfrm>
            <a:off x="1984350" y="1988950"/>
            <a:ext cx="1512900" cy="81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68" name="Google Shape;468;p56"/>
          <p:cNvSpPr txBox="1"/>
          <p:nvPr/>
        </p:nvSpPr>
        <p:spPr>
          <a:xfrm>
            <a:off x="2963075" y="2418850"/>
            <a:ext cx="6420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DS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469" name="Google Shape;469;p56"/>
          <p:cNvSpPr/>
          <p:nvPr/>
        </p:nvSpPr>
        <p:spPr>
          <a:xfrm>
            <a:off x="6062400" y="3242700"/>
            <a:ext cx="2295300" cy="1833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56"/>
          <p:cNvSpPr txBox="1"/>
          <p:nvPr/>
        </p:nvSpPr>
        <p:spPr>
          <a:xfrm>
            <a:off x="6482850" y="3221450"/>
            <a:ext cx="14544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cs161.org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471" name="Google Shape;471;p56"/>
          <p:cNvCxnSpPr>
            <a:stCxn id="464" idx="2"/>
            <a:endCxn id="472" idx="1"/>
          </p:cNvCxnSpPr>
          <p:nvPr/>
        </p:nvCxnSpPr>
        <p:spPr>
          <a:xfrm>
            <a:off x="4572000" y="2941850"/>
            <a:ext cx="1563300" cy="82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3" name="Google Shape;473;p56"/>
          <p:cNvSpPr txBox="1"/>
          <p:nvPr/>
        </p:nvSpPr>
        <p:spPr>
          <a:xfrm>
            <a:off x="5567800" y="3343350"/>
            <a:ext cx="6420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DS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474" name="Google Shape;474;p56"/>
          <p:cNvSpPr/>
          <p:nvPr/>
        </p:nvSpPr>
        <p:spPr>
          <a:xfrm>
            <a:off x="6209800" y="4182150"/>
            <a:ext cx="3957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A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475" name="Google Shape;475;p56"/>
          <p:cNvSpPr/>
          <p:nvPr/>
        </p:nvSpPr>
        <p:spPr>
          <a:xfrm>
            <a:off x="6719857" y="4182150"/>
            <a:ext cx="3957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MX</a:t>
            </a:r>
            <a:endParaRPr sz="800">
              <a:solidFill>
                <a:srgbClr val="1155CC"/>
              </a:solidFill>
            </a:endParaRPr>
          </a:p>
        </p:txBody>
      </p:sp>
      <p:cxnSp>
        <p:nvCxnSpPr>
          <p:cNvPr id="476" name="Google Shape;476;p56"/>
          <p:cNvCxnSpPr>
            <a:stCxn id="477" idx="1"/>
            <a:endCxn id="461" idx="3"/>
          </p:cNvCxnSpPr>
          <p:nvPr/>
        </p:nvCxnSpPr>
        <p:spPr>
          <a:xfrm flipH="1">
            <a:off x="2248200" y="1444500"/>
            <a:ext cx="1475400" cy="40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7" name="Google Shape;477;p56"/>
          <p:cNvSpPr txBox="1"/>
          <p:nvPr/>
        </p:nvSpPr>
        <p:spPr>
          <a:xfrm>
            <a:off x="3723600" y="1244400"/>
            <a:ext cx="1454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Root of trust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478" name="Google Shape;478;p56"/>
          <p:cNvCxnSpPr>
            <a:stCxn id="460" idx="3"/>
            <a:endCxn id="465" idx="0"/>
          </p:cNvCxnSpPr>
          <p:nvPr/>
        </p:nvCxnSpPr>
        <p:spPr>
          <a:xfrm>
            <a:off x="3132000" y="2072800"/>
            <a:ext cx="1440000" cy="1881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479" name="Google Shape;479;p56"/>
          <p:cNvCxnSpPr>
            <a:stCxn id="463" idx="3"/>
            <a:endCxn id="470" idx="0"/>
          </p:cNvCxnSpPr>
          <p:nvPr/>
        </p:nvCxnSpPr>
        <p:spPr>
          <a:xfrm>
            <a:off x="5719650" y="3025700"/>
            <a:ext cx="1490400" cy="1959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480" name="Google Shape;480;p56"/>
          <p:cNvSpPr txBox="1"/>
          <p:nvPr/>
        </p:nvSpPr>
        <p:spPr>
          <a:xfrm>
            <a:off x="3605075" y="1791575"/>
            <a:ext cx="6420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NS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481" name="Google Shape;481;p56"/>
          <p:cNvSpPr txBox="1"/>
          <p:nvPr/>
        </p:nvSpPr>
        <p:spPr>
          <a:xfrm>
            <a:off x="6195450" y="2745000"/>
            <a:ext cx="6420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NS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467" name="Google Shape;467;p56"/>
          <p:cNvSpPr/>
          <p:nvPr/>
        </p:nvSpPr>
        <p:spPr>
          <a:xfrm>
            <a:off x="3497350" y="2662250"/>
            <a:ext cx="6420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CC0000"/>
                </a:solidFill>
              </a:rPr>
              <a:t>H</a:t>
            </a:r>
            <a:r>
              <a:rPr lang="en" sz="1000">
                <a:solidFill>
                  <a:srgbClr val="CC0000"/>
                </a:solidFill>
              </a:rPr>
              <a:t>(</a:t>
            </a:r>
            <a:r>
              <a:rPr lang="en" sz="1000">
                <a:solidFill>
                  <a:srgbClr val="CC0000"/>
                </a:solidFill>
              </a:rPr>
              <a:t>KSK)</a:t>
            </a:r>
            <a:endParaRPr sz="1000">
              <a:solidFill>
                <a:srgbClr val="CC0000"/>
              </a:solidFill>
            </a:endParaRPr>
          </a:p>
        </p:txBody>
      </p:sp>
      <p:cxnSp>
        <p:nvCxnSpPr>
          <p:cNvPr id="482" name="Google Shape;482;p56"/>
          <p:cNvCxnSpPr>
            <a:stCxn id="467" idx="3"/>
            <a:endCxn id="464" idx="1"/>
          </p:cNvCxnSpPr>
          <p:nvPr/>
        </p:nvCxnSpPr>
        <p:spPr>
          <a:xfrm>
            <a:off x="4139350" y="2802050"/>
            <a:ext cx="168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2" name="Google Shape;472;p56"/>
          <p:cNvSpPr/>
          <p:nvPr/>
        </p:nvSpPr>
        <p:spPr>
          <a:xfrm>
            <a:off x="6135400" y="3622948"/>
            <a:ext cx="6420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CC0000"/>
                </a:solidFill>
              </a:rPr>
              <a:t>H</a:t>
            </a:r>
            <a:r>
              <a:rPr lang="en" sz="1000">
                <a:solidFill>
                  <a:srgbClr val="CC0000"/>
                </a:solidFill>
              </a:rPr>
              <a:t>(KSK)</a:t>
            </a:r>
            <a:endParaRPr sz="1000">
              <a:solidFill>
                <a:srgbClr val="CC0000"/>
              </a:solidFill>
            </a:endParaRPr>
          </a:p>
        </p:txBody>
      </p:sp>
      <p:cxnSp>
        <p:nvCxnSpPr>
          <p:cNvPr id="483" name="Google Shape;483;p56"/>
          <p:cNvCxnSpPr>
            <a:stCxn id="472" idx="3"/>
            <a:endCxn id="484" idx="1"/>
          </p:cNvCxnSpPr>
          <p:nvPr/>
        </p:nvCxnSpPr>
        <p:spPr>
          <a:xfrm>
            <a:off x="6777400" y="3762748"/>
            <a:ext cx="168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4" name="Google Shape;484;p56"/>
          <p:cNvSpPr/>
          <p:nvPr/>
        </p:nvSpPr>
        <p:spPr>
          <a:xfrm>
            <a:off x="6946350" y="3622950"/>
            <a:ext cx="5274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CC0000"/>
                </a:solidFill>
              </a:rPr>
              <a:t>KSK</a:t>
            </a:r>
            <a:endParaRPr sz="1000">
              <a:solidFill>
                <a:srgbClr val="CC0000"/>
              </a:solidFill>
            </a:endParaRPr>
          </a:p>
        </p:txBody>
      </p:sp>
      <p:cxnSp>
        <p:nvCxnSpPr>
          <p:cNvPr id="485" name="Google Shape;485;p56"/>
          <p:cNvCxnSpPr>
            <a:stCxn id="484" idx="2"/>
            <a:endCxn id="474" idx="0"/>
          </p:cNvCxnSpPr>
          <p:nvPr/>
        </p:nvCxnSpPr>
        <p:spPr>
          <a:xfrm flipH="1">
            <a:off x="6407550" y="3902550"/>
            <a:ext cx="802500" cy="279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6" name="Google Shape;486;p56"/>
          <p:cNvCxnSpPr>
            <a:stCxn id="484" idx="2"/>
            <a:endCxn id="475" idx="0"/>
          </p:cNvCxnSpPr>
          <p:nvPr/>
        </p:nvCxnSpPr>
        <p:spPr>
          <a:xfrm flipH="1">
            <a:off x="6917850" y="3902550"/>
            <a:ext cx="292200" cy="279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5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Path of Trust (with KSKs and ZSKs)</a:t>
            </a:r>
            <a:endParaRPr/>
          </a:p>
        </p:txBody>
      </p:sp>
      <p:sp>
        <p:nvSpPr>
          <p:cNvPr id="492" name="Google Shape;492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3" name="Google Shape;493;p57"/>
          <p:cNvSpPr/>
          <p:nvPr/>
        </p:nvSpPr>
        <p:spPr>
          <a:xfrm>
            <a:off x="836700" y="1329100"/>
            <a:ext cx="2295300" cy="1487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57"/>
          <p:cNvSpPr/>
          <p:nvPr/>
        </p:nvSpPr>
        <p:spPr>
          <a:xfrm>
            <a:off x="1720650" y="1709350"/>
            <a:ext cx="5274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CC0000"/>
                </a:solidFill>
              </a:rPr>
              <a:t>KSK</a:t>
            </a:r>
            <a:endParaRPr sz="1000">
              <a:solidFill>
                <a:srgbClr val="CC0000"/>
              </a:solidFill>
            </a:endParaRPr>
          </a:p>
        </p:txBody>
      </p:sp>
      <p:sp>
        <p:nvSpPr>
          <p:cNvPr id="495" name="Google Shape;495;p57"/>
          <p:cNvSpPr/>
          <p:nvPr/>
        </p:nvSpPr>
        <p:spPr>
          <a:xfrm>
            <a:off x="1135950" y="2268550"/>
            <a:ext cx="5274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8761D"/>
                </a:solidFill>
              </a:rPr>
              <a:t>ZSK</a:t>
            </a:r>
            <a:endParaRPr sz="1000">
              <a:solidFill>
                <a:srgbClr val="38761D"/>
              </a:solidFill>
            </a:endParaRPr>
          </a:p>
        </p:txBody>
      </p:sp>
      <p:sp>
        <p:nvSpPr>
          <p:cNvPr id="496" name="Google Shape;496;p57"/>
          <p:cNvSpPr/>
          <p:nvPr/>
        </p:nvSpPr>
        <p:spPr>
          <a:xfrm>
            <a:off x="2305350" y="2268550"/>
            <a:ext cx="5274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8761D"/>
                </a:solidFill>
              </a:rPr>
              <a:t>ZSK</a:t>
            </a:r>
            <a:endParaRPr sz="1000">
              <a:solidFill>
                <a:srgbClr val="38761D"/>
              </a:solidFill>
            </a:endParaRPr>
          </a:p>
        </p:txBody>
      </p:sp>
      <p:cxnSp>
        <p:nvCxnSpPr>
          <p:cNvPr id="497" name="Google Shape;497;p57"/>
          <p:cNvCxnSpPr>
            <a:stCxn id="494" idx="2"/>
            <a:endCxn id="495" idx="0"/>
          </p:cNvCxnSpPr>
          <p:nvPr/>
        </p:nvCxnSpPr>
        <p:spPr>
          <a:xfrm flipH="1">
            <a:off x="1399650" y="1988950"/>
            <a:ext cx="584700" cy="279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98" name="Google Shape;498;p57"/>
          <p:cNvCxnSpPr>
            <a:stCxn id="494" idx="2"/>
            <a:endCxn id="496" idx="0"/>
          </p:cNvCxnSpPr>
          <p:nvPr/>
        </p:nvCxnSpPr>
        <p:spPr>
          <a:xfrm>
            <a:off x="1984350" y="1988950"/>
            <a:ext cx="584700" cy="279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9" name="Google Shape;499;p57"/>
          <p:cNvSpPr txBox="1"/>
          <p:nvPr/>
        </p:nvSpPr>
        <p:spPr>
          <a:xfrm>
            <a:off x="1078650" y="1988950"/>
            <a:ext cx="6420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DNSKEY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500" name="Google Shape;500;p57"/>
          <p:cNvSpPr txBox="1"/>
          <p:nvPr/>
        </p:nvSpPr>
        <p:spPr>
          <a:xfrm>
            <a:off x="2248050" y="1988950"/>
            <a:ext cx="6420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DNSKEY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501" name="Google Shape;501;p57"/>
          <p:cNvSpPr txBox="1"/>
          <p:nvPr/>
        </p:nvSpPr>
        <p:spPr>
          <a:xfrm>
            <a:off x="1257150" y="1307850"/>
            <a:ext cx="14544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02" name="Google Shape;502;p57"/>
          <p:cNvSpPr/>
          <p:nvPr/>
        </p:nvSpPr>
        <p:spPr>
          <a:xfrm>
            <a:off x="3424350" y="2282000"/>
            <a:ext cx="2295300" cy="1487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57"/>
          <p:cNvSpPr/>
          <p:nvPr/>
        </p:nvSpPr>
        <p:spPr>
          <a:xfrm>
            <a:off x="4308300" y="2662250"/>
            <a:ext cx="5274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CC0000"/>
                </a:solidFill>
              </a:rPr>
              <a:t>KSK</a:t>
            </a:r>
            <a:endParaRPr sz="1000">
              <a:solidFill>
                <a:srgbClr val="CC0000"/>
              </a:solidFill>
            </a:endParaRPr>
          </a:p>
        </p:txBody>
      </p:sp>
      <p:sp>
        <p:nvSpPr>
          <p:cNvPr id="504" name="Google Shape;504;p57"/>
          <p:cNvSpPr/>
          <p:nvPr/>
        </p:nvSpPr>
        <p:spPr>
          <a:xfrm>
            <a:off x="3723600" y="3221450"/>
            <a:ext cx="5274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8761D"/>
                </a:solidFill>
              </a:rPr>
              <a:t>ZSK</a:t>
            </a:r>
            <a:endParaRPr sz="1000">
              <a:solidFill>
                <a:srgbClr val="38761D"/>
              </a:solidFill>
            </a:endParaRPr>
          </a:p>
        </p:txBody>
      </p:sp>
      <p:sp>
        <p:nvSpPr>
          <p:cNvPr id="505" name="Google Shape;505;p57"/>
          <p:cNvSpPr/>
          <p:nvPr/>
        </p:nvSpPr>
        <p:spPr>
          <a:xfrm>
            <a:off x="4893000" y="3221450"/>
            <a:ext cx="5274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8761D"/>
                </a:solidFill>
              </a:rPr>
              <a:t>ZSK</a:t>
            </a:r>
            <a:endParaRPr sz="1000">
              <a:solidFill>
                <a:srgbClr val="38761D"/>
              </a:solidFill>
            </a:endParaRPr>
          </a:p>
        </p:txBody>
      </p:sp>
      <p:cxnSp>
        <p:nvCxnSpPr>
          <p:cNvPr id="506" name="Google Shape;506;p57"/>
          <p:cNvCxnSpPr>
            <a:stCxn id="503" idx="2"/>
            <a:endCxn id="504" idx="0"/>
          </p:cNvCxnSpPr>
          <p:nvPr/>
        </p:nvCxnSpPr>
        <p:spPr>
          <a:xfrm flipH="1">
            <a:off x="3987300" y="2941850"/>
            <a:ext cx="584700" cy="279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07" name="Google Shape;507;p57"/>
          <p:cNvCxnSpPr>
            <a:stCxn id="503" idx="2"/>
            <a:endCxn id="505" idx="0"/>
          </p:cNvCxnSpPr>
          <p:nvPr/>
        </p:nvCxnSpPr>
        <p:spPr>
          <a:xfrm>
            <a:off x="4572000" y="2941850"/>
            <a:ext cx="584700" cy="279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08" name="Google Shape;508;p57"/>
          <p:cNvSpPr txBox="1"/>
          <p:nvPr/>
        </p:nvSpPr>
        <p:spPr>
          <a:xfrm>
            <a:off x="3666300" y="2941850"/>
            <a:ext cx="6420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DNSKEY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509" name="Google Shape;509;p57"/>
          <p:cNvSpPr txBox="1"/>
          <p:nvPr/>
        </p:nvSpPr>
        <p:spPr>
          <a:xfrm>
            <a:off x="4835700" y="2941850"/>
            <a:ext cx="6420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DNSKEY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510" name="Google Shape;510;p57"/>
          <p:cNvSpPr txBox="1"/>
          <p:nvPr/>
        </p:nvSpPr>
        <p:spPr>
          <a:xfrm>
            <a:off x="3844800" y="2260750"/>
            <a:ext cx="14544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org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511" name="Google Shape;511;p57"/>
          <p:cNvCxnSpPr>
            <a:stCxn id="496" idx="2"/>
            <a:endCxn id="512" idx="1"/>
          </p:cNvCxnSpPr>
          <p:nvPr/>
        </p:nvCxnSpPr>
        <p:spPr>
          <a:xfrm>
            <a:off x="2569050" y="2548150"/>
            <a:ext cx="928200" cy="253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3" name="Google Shape;513;p57"/>
          <p:cNvSpPr txBox="1"/>
          <p:nvPr/>
        </p:nvSpPr>
        <p:spPr>
          <a:xfrm>
            <a:off x="2963075" y="2342650"/>
            <a:ext cx="6420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DS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514" name="Google Shape;514;p57"/>
          <p:cNvSpPr/>
          <p:nvPr/>
        </p:nvSpPr>
        <p:spPr>
          <a:xfrm>
            <a:off x="6062400" y="3242700"/>
            <a:ext cx="2295300" cy="1833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57"/>
          <p:cNvSpPr/>
          <p:nvPr/>
        </p:nvSpPr>
        <p:spPr>
          <a:xfrm>
            <a:off x="6946350" y="3622950"/>
            <a:ext cx="5274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CC0000"/>
                </a:solidFill>
              </a:rPr>
              <a:t>KSK</a:t>
            </a:r>
            <a:endParaRPr sz="1000">
              <a:solidFill>
                <a:srgbClr val="CC0000"/>
              </a:solidFill>
            </a:endParaRPr>
          </a:p>
        </p:txBody>
      </p:sp>
      <p:sp>
        <p:nvSpPr>
          <p:cNvPr id="516" name="Google Shape;516;p57"/>
          <p:cNvSpPr/>
          <p:nvPr/>
        </p:nvSpPr>
        <p:spPr>
          <a:xfrm>
            <a:off x="6361650" y="4182150"/>
            <a:ext cx="5274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8761D"/>
                </a:solidFill>
              </a:rPr>
              <a:t>ZSK</a:t>
            </a:r>
            <a:endParaRPr sz="1000">
              <a:solidFill>
                <a:srgbClr val="38761D"/>
              </a:solidFill>
            </a:endParaRPr>
          </a:p>
        </p:txBody>
      </p:sp>
      <p:sp>
        <p:nvSpPr>
          <p:cNvPr id="517" name="Google Shape;517;p57"/>
          <p:cNvSpPr/>
          <p:nvPr/>
        </p:nvSpPr>
        <p:spPr>
          <a:xfrm>
            <a:off x="7531050" y="4182150"/>
            <a:ext cx="5274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8761D"/>
                </a:solidFill>
              </a:rPr>
              <a:t>ZSK</a:t>
            </a:r>
            <a:endParaRPr sz="1000">
              <a:solidFill>
                <a:srgbClr val="38761D"/>
              </a:solidFill>
            </a:endParaRPr>
          </a:p>
        </p:txBody>
      </p:sp>
      <p:cxnSp>
        <p:nvCxnSpPr>
          <p:cNvPr id="518" name="Google Shape;518;p57"/>
          <p:cNvCxnSpPr>
            <a:stCxn id="515" idx="2"/>
            <a:endCxn id="516" idx="0"/>
          </p:cNvCxnSpPr>
          <p:nvPr/>
        </p:nvCxnSpPr>
        <p:spPr>
          <a:xfrm flipH="1">
            <a:off x="6625350" y="3902550"/>
            <a:ext cx="584700" cy="279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9" name="Google Shape;519;p57"/>
          <p:cNvCxnSpPr>
            <a:stCxn id="515" idx="2"/>
            <a:endCxn id="517" idx="0"/>
          </p:cNvCxnSpPr>
          <p:nvPr/>
        </p:nvCxnSpPr>
        <p:spPr>
          <a:xfrm>
            <a:off x="7210050" y="3902550"/>
            <a:ext cx="584700" cy="279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0" name="Google Shape;520;p57"/>
          <p:cNvSpPr txBox="1"/>
          <p:nvPr/>
        </p:nvSpPr>
        <p:spPr>
          <a:xfrm>
            <a:off x="6304350" y="3902550"/>
            <a:ext cx="6420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DNSKEY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521" name="Google Shape;521;p57"/>
          <p:cNvSpPr txBox="1"/>
          <p:nvPr/>
        </p:nvSpPr>
        <p:spPr>
          <a:xfrm>
            <a:off x="7473750" y="3902550"/>
            <a:ext cx="6420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DNSKEY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522" name="Google Shape;522;p57"/>
          <p:cNvSpPr txBox="1"/>
          <p:nvPr/>
        </p:nvSpPr>
        <p:spPr>
          <a:xfrm>
            <a:off x="6482850" y="3221450"/>
            <a:ext cx="14544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cs161.org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523" name="Google Shape;523;p57"/>
          <p:cNvCxnSpPr>
            <a:stCxn id="505" idx="2"/>
            <a:endCxn id="524" idx="1"/>
          </p:cNvCxnSpPr>
          <p:nvPr/>
        </p:nvCxnSpPr>
        <p:spPr>
          <a:xfrm>
            <a:off x="5156700" y="3501050"/>
            <a:ext cx="978600" cy="261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5" name="Google Shape;525;p57"/>
          <p:cNvSpPr txBox="1"/>
          <p:nvPr/>
        </p:nvSpPr>
        <p:spPr>
          <a:xfrm>
            <a:off x="5567800" y="3419550"/>
            <a:ext cx="6420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DS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526" name="Google Shape;526;p57"/>
          <p:cNvSpPr/>
          <p:nvPr/>
        </p:nvSpPr>
        <p:spPr>
          <a:xfrm>
            <a:off x="6209800" y="4644975"/>
            <a:ext cx="3957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A</a:t>
            </a:r>
            <a:endParaRPr sz="800">
              <a:solidFill>
                <a:srgbClr val="1155CC"/>
              </a:solidFill>
            </a:endParaRPr>
          </a:p>
        </p:txBody>
      </p:sp>
      <p:cxnSp>
        <p:nvCxnSpPr>
          <p:cNvPr id="527" name="Google Shape;527;p57"/>
          <p:cNvCxnSpPr>
            <a:stCxn id="516" idx="2"/>
            <a:endCxn id="526" idx="0"/>
          </p:cNvCxnSpPr>
          <p:nvPr/>
        </p:nvCxnSpPr>
        <p:spPr>
          <a:xfrm flipH="1">
            <a:off x="6407550" y="4461750"/>
            <a:ext cx="217800" cy="183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8" name="Google Shape;528;p57"/>
          <p:cNvSpPr/>
          <p:nvPr/>
        </p:nvSpPr>
        <p:spPr>
          <a:xfrm>
            <a:off x="6719857" y="4644975"/>
            <a:ext cx="3957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MX</a:t>
            </a:r>
            <a:endParaRPr sz="800">
              <a:solidFill>
                <a:srgbClr val="1155CC"/>
              </a:solidFill>
            </a:endParaRPr>
          </a:p>
        </p:txBody>
      </p:sp>
      <p:cxnSp>
        <p:nvCxnSpPr>
          <p:cNvPr id="529" name="Google Shape;529;p57"/>
          <p:cNvCxnSpPr>
            <a:stCxn id="516" idx="2"/>
            <a:endCxn id="528" idx="0"/>
          </p:cNvCxnSpPr>
          <p:nvPr/>
        </p:nvCxnSpPr>
        <p:spPr>
          <a:xfrm>
            <a:off x="6625350" y="4461750"/>
            <a:ext cx="292500" cy="183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0" name="Google Shape;530;p57"/>
          <p:cNvCxnSpPr>
            <a:stCxn id="531" idx="1"/>
            <a:endCxn id="494" idx="3"/>
          </p:cNvCxnSpPr>
          <p:nvPr/>
        </p:nvCxnSpPr>
        <p:spPr>
          <a:xfrm flipH="1">
            <a:off x="2248200" y="1444500"/>
            <a:ext cx="1475400" cy="40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1" name="Google Shape;531;p57"/>
          <p:cNvSpPr txBox="1"/>
          <p:nvPr/>
        </p:nvSpPr>
        <p:spPr>
          <a:xfrm>
            <a:off x="3723600" y="1244400"/>
            <a:ext cx="1454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Root of trust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532" name="Google Shape;532;p57"/>
          <p:cNvCxnSpPr>
            <a:stCxn id="493" idx="3"/>
            <a:endCxn id="510" idx="0"/>
          </p:cNvCxnSpPr>
          <p:nvPr/>
        </p:nvCxnSpPr>
        <p:spPr>
          <a:xfrm>
            <a:off x="3132000" y="2072800"/>
            <a:ext cx="1440000" cy="1881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33" name="Google Shape;533;p57"/>
          <p:cNvCxnSpPr>
            <a:stCxn id="502" idx="3"/>
            <a:endCxn id="522" idx="0"/>
          </p:cNvCxnSpPr>
          <p:nvPr/>
        </p:nvCxnSpPr>
        <p:spPr>
          <a:xfrm>
            <a:off x="5719650" y="3025700"/>
            <a:ext cx="1490400" cy="1959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34" name="Google Shape;534;p57"/>
          <p:cNvSpPr txBox="1"/>
          <p:nvPr/>
        </p:nvSpPr>
        <p:spPr>
          <a:xfrm>
            <a:off x="3605075" y="1791575"/>
            <a:ext cx="6420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NS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535" name="Google Shape;535;p57"/>
          <p:cNvSpPr txBox="1"/>
          <p:nvPr/>
        </p:nvSpPr>
        <p:spPr>
          <a:xfrm>
            <a:off x="6195450" y="2745000"/>
            <a:ext cx="6420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NS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524" name="Google Shape;524;p57"/>
          <p:cNvSpPr/>
          <p:nvPr/>
        </p:nvSpPr>
        <p:spPr>
          <a:xfrm>
            <a:off x="6135400" y="3622948"/>
            <a:ext cx="6420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CC0000"/>
                </a:solidFill>
              </a:rPr>
              <a:t>H</a:t>
            </a:r>
            <a:r>
              <a:rPr lang="en" sz="1000">
                <a:solidFill>
                  <a:srgbClr val="CC0000"/>
                </a:solidFill>
              </a:rPr>
              <a:t>(KSK)</a:t>
            </a:r>
            <a:endParaRPr sz="1000">
              <a:solidFill>
                <a:srgbClr val="CC0000"/>
              </a:solidFill>
            </a:endParaRPr>
          </a:p>
        </p:txBody>
      </p:sp>
      <p:cxnSp>
        <p:nvCxnSpPr>
          <p:cNvPr id="536" name="Google Shape;536;p57"/>
          <p:cNvCxnSpPr>
            <a:stCxn id="524" idx="3"/>
          </p:cNvCxnSpPr>
          <p:nvPr/>
        </p:nvCxnSpPr>
        <p:spPr>
          <a:xfrm>
            <a:off x="6777400" y="3762748"/>
            <a:ext cx="168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2" name="Google Shape;512;p57"/>
          <p:cNvSpPr/>
          <p:nvPr/>
        </p:nvSpPr>
        <p:spPr>
          <a:xfrm>
            <a:off x="3497350" y="2662250"/>
            <a:ext cx="642000" cy="27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CC0000"/>
                </a:solidFill>
              </a:rPr>
              <a:t>H</a:t>
            </a:r>
            <a:r>
              <a:rPr lang="en" sz="1000">
                <a:solidFill>
                  <a:srgbClr val="CC0000"/>
                </a:solidFill>
              </a:rPr>
              <a:t>(KSK)</a:t>
            </a:r>
            <a:endParaRPr sz="1000">
              <a:solidFill>
                <a:srgbClr val="CC0000"/>
              </a:solidFill>
            </a:endParaRPr>
          </a:p>
        </p:txBody>
      </p:sp>
      <p:cxnSp>
        <p:nvCxnSpPr>
          <p:cNvPr id="537" name="Google Shape;537;p57"/>
          <p:cNvCxnSpPr>
            <a:stCxn id="512" idx="3"/>
            <a:endCxn id="503" idx="1"/>
          </p:cNvCxnSpPr>
          <p:nvPr/>
        </p:nvCxnSpPr>
        <p:spPr>
          <a:xfrm>
            <a:off x="4139350" y="2802050"/>
            <a:ext cx="168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8" name="Google Shape;538;p57"/>
          <p:cNvSpPr txBox="1"/>
          <p:nvPr/>
        </p:nvSpPr>
        <p:spPr>
          <a:xfrm>
            <a:off x="866200" y="3691850"/>
            <a:ext cx="4320600" cy="400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The thick arrows represented authenticated data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39" name="Google Shape;539;p57"/>
          <p:cNvSpPr txBox="1"/>
          <p:nvPr/>
        </p:nvSpPr>
        <p:spPr>
          <a:xfrm>
            <a:off x="1018050" y="4034425"/>
            <a:ext cx="4320600" cy="10467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Notice: We don’t need to authenticate NS records. As long as the final A record is authenticated by the chain of trust, it doesn’t matter which server we got it from!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DNSSEC Lookup </a:t>
            </a:r>
            <a:r>
              <a:rPr lang="en"/>
              <a:t>(Attempt #3)</a:t>
            </a:r>
            <a:endParaRPr/>
          </a:p>
        </p:txBody>
      </p:sp>
      <p:sp>
        <p:nvSpPr>
          <p:cNvPr id="545" name="Google Shape;545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6" name="Google Shape;546;p58"/>
          <p:cNvSpPr txBox="1"/>
          <p:nvPr/>
        </p:nvSpPr>
        <p:spPr>
          <a:xfrm>
            <a:off x="488250" y="1372800"/>
            <a:ext cx="12381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Recursive Resolver</a:t>
            </a:r>
            <a:endParaRPr/>
          </a:p>
        </p:txBody>
      </p:sp>
      <p:sp>
        <p:nvSpPr>
          <p:cNvPr id="547" name="Google Shape;547;p58"/>
          <p:cNvSpPr txBox="1"/>
          <p:nvPr/>
        </p:nvSpPr>
        <p:spPr>
          <a:xfrm>
            <a:off x="6855450" y="1372825"/>
            <a:ext cx="17175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root name server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(“upper half”)</a:t>
            </a:r>
            <a:endParaRPr/>
          </a:p>
        </p:txBody>
      </p:sp>
      <p:grpSp>
        <p:nvGrpSpPr>
          <p:cNvPr id="548" name="Google Shape;548;p58"/>
          <p:cNvGrpSpPr/>
          <p:nvPr/>
        </p:nvGrpSpPr>
        <p:grpSpPr>
          <a:xfrm>
            <a:off x="1811200" y="1466950"/>
            <a:ext cx="4932000" cy="452275"/>
            <a:chOff x="1811200" y="1466950"/>
            <a:chExt cx="4932000" cy="452275"/>
          </a:xfrm>
        </p:grpSpPr>
        <p:cxnSp>
          <p:nvCxnSpPr>
            <p:cNvPr id="549" name="Google Shape;549;p58"/>
            <p:cNvCxnSpPr/>
            <p:nvPr/>
          </p:nvCxnSpPr>
          <p:spPr>
            <a:xfrm rot="10800000">
              <a:off x="1811200" y="1919225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550" name="Google Shape;550;p58"/>
            <p:cNvSpPr txBox="1"/>
            <p:nvPr/>
          </p:nvSpPr>
          <p:spPr>
            <a:xfrm>
              <a:off x="3308800" y="1466950"/>
              <a:ext cx="2108400" cy="393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What are your public keys?</a:t>
              </a:r>
              <a:endParaRPr sz="1200"/>
            </a:p>
          </p:txBody>
        </p:sp>
      </p:grpSp>
      <p:grpSp>
        <p:nvGrpSpPr>
          <p:cNvPr id="551" name="Google Shape;551;p58"/>
          <p:cNvGrpSpPr/>
          <p:nvPr/>
        </p:nvGrpSpPr>
        <p:grpSpPr>
          <a:xfrm>
            <a:off x="1824907" y="2183500"/>
            <a:ext cx="4932000" cy="1721950"/>
            <a:chOff x="1824907" y="2183500"/>
            <a:chExt cx="4932000" cy="1721950"/>
          </a:xfrm>
        </p:grpSpPr>
        <p:cxnSp>
          <p:nvCxnSpPr>
            <p:cNvPr id="552" name="Google Shape;552;p58"/>
            <p:cNvCxnSpPr/>
            <p:nvPr/>
          </p:nvCxnSpPr>
          <p:spPr>
            <a:xfrm rot="10800000">
              <a:off x="1824907" y="2183500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553" name="Google Shape;553;p58"/>
            <p:cNvSpPr txBox="1"/>
            <p:nvPr/>
          </p:nvSpPr>
          <p:spPr>
            <a:xfrm>
              <a:off x="2220125" y="2243150"/>
              <a:ext cx="4380300" cy="16623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Here are my public keys.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DNSKEY record: The root name server’s public KSK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DNSKEY record: The root name server’s public ZSK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a signature on my ZSK. If you trust my KSK, then now you trust my ZSK.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RRSIG DNSKEY record: Signature on the DNSKEY records (signed with root’s private KSK)</a:t>
              </a:r>
              <a:endParaRPr sz="1200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5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DNSSEC Lookup (Attempt #3)</a:t>
            </a:r>
            <a:endParaRPr/>
          </a:p>
        </p:txBody>
      </p:sp>
      <p:sp>
        <p:nvSpPr>
          <p:cNvPr id="559" name="Google Shape;559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0" name="Google Shape;560;p59"/>
          <p:cNvSpPr txBox="1"/>
          <p:nvPr/>
        </p:nvSpPr>
        <p:spPr>
          <a:xfrm>
            <a:off x="488250" y="1372800"/>
            <a:ext cx="12381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Recursive Resolver</a:t>
            </a:r>
            <a:endParaRPr/>
          </a:p>
        </p:txBody>
      </p:sp>
      <p:sp>
        <p:nvSpPr>
          <p:cNvPr id="561" name="Google Shape;561;p59"/>
          <p:cNvSpPr txBox="1"/>
          <p:nvPr/>
        </p:nvSpPr>
        <p:spPr>
          <a:xfrm>
            <a:off x="6855450" y="1372825"/>
            <a:ext cx="17175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root name server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(“lower half”)</a:t>
            </a:r>
            <a:endParaRPr/>
          </a:p>
        </p:txBody>
      </p:sp>
      <p:grpSp>
        <p:nvGrpSpPr>
          <p:cNvPr id="562" name="Google Shape;562;p59"/>
          <p:cNvGrpSpPr/>
          <p:nvPr/>
        </p:nvGrpSpPr>
        <p:grpSpPr>
          <a:xfrm>
            <a:off x="1811200" y="1458013"/>
            <a:ext cx="4932000" cy="461213"/>
            <a:chOff x="1811200" y="1458013"/>
            <a:chExt cx="4932000" cy="461213"/>
          </a:xfrm>
        </p:grpSpPr>
        <p:cxnSp>
          <p:nvCxnSpPr>
            <p:cNvPr id="563" name="Google Shape;563;p59"/>
            <p:cNvCxnSpPr/>
            <p:nvPr/>
          </p:nvCxnSpPr>
          <p:spPr>
            <a:xfrm rot="10800000">
              <a:off x="1811200" y="1919225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564" name="Google Shape;564;p59"/>
            <p:cNvSpPr txBox="1"/>
            <p:nvPr/>
          </p:nvSpPr>
          <p:spPr>
            <a:xfrm>
              <a:off x="2463550" y="1458013"/>
              <a:ext cx="3796800" cy="393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What is the IP address of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 sz="1200">
                  <a:solidFill>
                    <a:schemeClr val="dk1"/>
                  </a:solidFill>
                </a:rPr>
                <a:t>?</a:t>
              </a:r>
              <a:endParaRPr sz="1200"/>
            </a:p>
          </p:txBody>
        </p:sp>
      </p:grpSp>
      <p:grpSp>
        <p:nvGrpSpPr>
          <p:cNvPr id="565" name="Google Shape;565;p59"/>
          <p:cNvGrpSpPr/>
          <p:nvPr/>
        </p:nvGrpSpPr>
        <p:grpSpPr>
          <a:xfrm>
            <a:off x="1824907" y="2183500"/>
            <a:ext cx="4932000" cy="1906750"/>
            <a:chOff x="1824907" y="2183500"/>
            <a:chExt cx="4932000" cy="1906750"/>
          </a:xfrm>
        </p:grpSpPr>
        <p:cxnSp>
          <p:nvCxnSpPr>
            <p:cNvPr id="566" name="Google Shape;566;p59"/>
            <p:cNvCxnSpPr/>
            <p:nvPr/>
          </p:nvCxnSpPr>
          <p:spPr>
            <a:xfrm rot="10800000">
              <a:off x="1824907" y="2183500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567" name="Google Shape;567;p59"/>
            <p:cNvSpPr txBox="1"/>
            <p:nvPr/>
          </p:nvSpPr>
          <p:spPr>
            <a:xfrm>
              <a:off x="2220125" y="2243150"/>
              <a:ext cx="4434900" cy="18471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I don’t know, but you should ask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 name server.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NS record: Domain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 name server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A record: IP address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 name server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a signature on the public KSK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 name server. If you trust my ZSK, then now you trust them too.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DS record: Hash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 name server’s public KSK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RRSIG DS record: Signature on the DS record</a:t>
              </a:r>
              <a:br>
                <a:rPr lang="en" sz="1200">
                  <a:solidFill>
                    <a:schemeClr val="dk1"/>
                  </a:solidFill>
                </a:rPr>
              </a:br>
              <a:r>
                <a:rPr lang="en" sz="1200">
                  <a:solidFill>
                    <a:schemeClr val="dk1"/>
                  </a:solidFill>
                </a:rPr>
                <a:t>(signed with root’s private ZSK)</a:t>
              </a:r>
              <a:endParaRPr sz="1200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6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DNSSEC Lookup (Attempt #3)</a:t>
            </a:r>
            <a:endParaRPr/>
          </a:p>
        </p:txBody>
      </p:sp>
      <p:sp>
        <p:nvSpPr>
          <p:cNvPr id="573" name="Google Shape;573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4" name="Google Shape;574;p60"/>
          <p:cNvSpPr txBox="1"/>
          <p:nvPr/>
        </p:nvSpPr>
        <p:spPr>
          <a:xfrm>
            <a:off x="488250" y="1372800"/>
            <a:ext cx="12381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Recursive Resolver</a:t>
            </a:r>
            <a:endParaRPr/>
          </a:p>
        </p:txBody>
      </p:sp>
      <p:sp>
        <p:nvSpPr>
          <p:cNvPr id="575" name="Google Shape;575;p60"/>
          <p:cNvSpPr txBox="1"/>
          <p:nvPr/>
        </p:nvSpPr>
        <p:spPr>
          <a:xfrm>
            <a:off x="6855450" y="1372825"/>
            <a:ext cx="17175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.edu</a:t>
            </a:r>
            <a:r>
              <a:rPr lang="en"/>
              <a:t> </a:t>
            </a:r>
            <a:r>
              <a:rPr lang="en"/>
              <a:t>name server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(“upper half”)</a:t>
            </a:r>
            <a:endParaRPr/>
          </a:p>
        </p:txBody>
      </p:sp>
      <p:grpSp>
        <p:nvGrpSpPr>
          <p:cNvPr id="576" name="Google Shape;576;p60"/>
          <p:cNvGrpSpPr/>
          <p:nvPr/>
        </p:nvGrpSpPr>
        <p:grpSpPr>
          <a:xfrm>
            <a:off x="1811200" y="1466950"/>
            <a:ext cx="4932000" cy="452275"/>
            <a:chOff x="1811200" y="1466950"/>
            <a:chExt cx="4932000" cy="452275"/>
          </a:xfrm>
        </p:grpSpPr>
        <p:cxnSp>
          <p:nvCxnSpPr>
            <p:cNvPr id="577" name="Google Shape;577;p60"/>
            <p:cNvCxnSpPr/>
            <p:nvPr/>
          </p:nvCxnSpPr>
          <p:spPr>
            <a:xfrm rot="10800000">
              <a:off x="1811200" y="1919225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578" name="Google Shape;578;p60"/>
            <p:cNvSpPr txBox="1"/>
            <p:nvPr/>
          </p:nvSpPr>
          <p:spPr>
            <a:xfrm>
              <a:off x="3308800" y="1466950"/>
              <a:ext cx="2108400" cy="393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What are your public keys?</a:t>
              </a:r>
              <a:endParaRPr sz="1200"/>
            </a:p>
          </p:txBody>
        </p:sp>
      </p:grpSp>
      <p:grpSp>
        <p:nvGrpSpPr>
          <p:cNvPr id="579" name="Google Shape;579;p60"/>
          <p:cNvGrpSpPr/>
          <p:nvPr/>
        </p:nvGrpSpPr>
        <p:grpSpPr>
          <a:xfrm>
            <a:off x="1824907" y="2183500"/>
            <a:ext cx="4932000" cy="1721950"/>
            <a:chOff x="1824907" y="2183500"/>
            <a:chExt cx="4932000" cy="1721950"/>
          </a:xfrm>
        </p:grpSpPr>
        <p:cxnSp>
          <p:nvCxnSpPr>
            <p:cNvPr id="580" name="Google Shape;580;p60"/>
            <p:cNvCxnSpPr/>
            <p:nvPr/>
          </p:nvCxnSpPr>
          <p:spPr>
            <a:xfrm rot="10800000">
              <a:off x="1824907" y="2183500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581" name="Google Shape;581;p60"/>
            <p:cNvSpPr txBox="1"/>
            <p:nvPr/>
          </p:nvSpPr>
          <p:spPr>
            <a:xfrm>
              <a:off x="2220125" y="2243150"/>
              <a:ext cx="4380300" cy="16623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Here are my public keys.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DNSKEY record: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 name server’s public KSK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DNSKEY record: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 name server’s public ZSK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a signature on my ZSK. If you trust my KSK, then now you trust my ZSK.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RRSIG DNSKEY record: Signature on the DNSKEY records (signed with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’s private KSK)</a:t>
              </a:r>
              <a:endParaRPr sz="1200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6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DNSSEC Lookup (Attempt #3)</a:t>
            </a:r>
            <a:endParaRPr/>
          </a:p>
        </p:txBody>
      </p:sp>
      <p:sp>
        <p:nvSpPr>
          <p:cNvPr id="587" name="Google Shape;587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8" name="Google Shape;588;p61"/>
          <p:cNvSpPr txBox="1"/>
          <p:nvPr/>
        </p:nvSpPr>
        <p:spPr>
          <a:xfrm>
            <a:off x="488250" y="1372800"/>
            <a:ext cx="12381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Recursive Resolver</a:t>
            </a:r>
            <a:endParaRPr/>
          </a:p>
        </p:txBody>
      </p:sp>
      <p:sp>
        <p:nvSpPr>
          <p:cNvPr id="589" name="Google Shape;589;p61"/>
          <p:cNvSpPr txBox="1"/>
          <p:nvPr/>
        </p:nvSpPr>
        <p:spPr>
          <a:xfrm>
            <a:off x="6855450" y="1372825"/>
            <a:ext cx="17175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.edu</a:t>
            </a:r>
            <a:r>
              <a:rPr lang="en"/>
              <a:t> </a:t>
            </a:r>
            <a:r>
              <a:rPr lang="en"/>
              <a:t>name server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(“lower half”)</a:t>
            </a:r>
            <a:endParaRPr/>
          </a:p>
        </p:txBody>
      </p:sp>
      <p:grpSp>
        <p:nvGrpSpPr>
          <p:cNvPr id="590" name="Google Shape;590;p61"/>
          <p:cNvGrpSpPr/>
          <p:nvPr/>
        </p:nvGrpSpPr>
        <p:grpSpPr>
          <a:xfrm>
            <a:off x="1811200" y="1458013"/>
            <a:ext cx="4932000" cy="461213"/>
            <a:chOff x="1811200" y="1458013"/>
            <a:chExt cx="4932000" cy="461213"/>
          </a:xfrm>
        </p:grpSpPr>
        <p:cxnSp>
          <p:nvCxnSpPr>
            <p:cNvPr id="591" name="Google Shape;591;p61"/>
            <p:cNvCxnSpPr/>
            <p:nvPr/>
          </p:nvCxnSpPr>
          <p:spPr>
            <a:xfrm rot="10800000">
              <a:off x="1811200" y="1919225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592" name="Google Shape;592;p61"/>
            <p:cNvSpPr txBox="1"/>
            <p:nvPr/>
          </p:nvSpPr>
          <p:spPr>
            <a:xfrm>
              <a:off x="2463550" y="1458013"/>
              <a:ext cx="3796800" cy="393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What is the IP address of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 sz="1200">
                  <a:solidFill>
                    <a:schemeClr val="dk1"/>
                  </a:solidFill>
                </a:rPr>
                <a:t>?</a:t>
              </a:r>
              <a:endParaRPr sz="1200"/>
            </a:p>
          </p:txBody>
        </p:sp>
      </p:grpSp>
      <p:grpSp>
        <p:nvGrpSpPr>
          <p:cNvPr id="593" name="Google Shape;593;p61"/>
          <p:cNvGrpSpPr/>
          <p:nvPr/>
        </p:nvGrpSpPr>
        <p:grpSpPr>
          <a:xfrm>
            <a:off x="1824907" y="2183500"/>
            <a:ext cx="4932000" cy="2091550"/>
            <a:chOff x="1824907" y="2183500"/>
            <a:chExt cx="4932000" cy="2091550"/>
          </a:xfrm>
        </p:grpSpPr>
        <p:cxnSp>
          <p:nvCxnSpPr>
            <p:cNvPr id="594" name="Google Shape;594;p61"/>
            <p:cNvCxnSpPr/>
            <p:nvPr/>
          </p:nvCxnSpPr>
          <p:spPr>
            <a:xfrm rot="10800000">
              <a:off x="1824907" y="2183500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595" name="Google Shape;595;p61"/>
            <p:cNvSpPr txBox="1"/>
            <p:nvPr/>
          </p:nvSpPr>
          <p:spPr>
            <a:xfrm>
              <a:off x="1996775" y="2243150"/>
              <a:ext cx="4746300" cy="20319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I don’t know, but you should ask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 sz="1200">
                  <a:solidFill>
                    <a:schemeClr val="dk1"/>
                  </a:solidFill>
                </a:rPr>
                <a:t> name server.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NS record: Domain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 sz="1200">
                  <a:solidFill>
                    <a:schemeClr val="dk1"/>
                  </a:solidFill>
                </a:rPr>
                <a:t> name server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A record: IP address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 sz="1200">
                  <a:solidFill>
                    <a:schemeClr val="dk1"/>
                  </a:solidFill>
                </a:rPr>
                <a:t> name server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a signature on the public KSK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 sz="1200">
                  <a:solidFill>
                    <a:schemeClr val="dk1"/>
                  </a:solidFill>
                </a:rPr>
                <a:t> name server. If you trust my ZSK, then now you trust them too.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DS record: Hash of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 sz="1200">
                  <a:solidFill>
                    <a:schemeClr val="dk1"/>
                  </a:solidFill>
                </a:rPr>
                <a:t> name server’s public KSK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RRSIG record: Signature on the DS record</a:t>
              </a:r>
              <a:br>
                <a:rPr lang="en" sz="1200">
                  <a:solidFill>
                    <a:schemeClr val="dk1"/>
                  </a:solidFill>
                </a:rPr>
              </a:br>
              <a:r>
                <a:rPr lang="en" sz="1200">
                  <a:solidFill>
                    <a:schemeClr val="dk1"/>
                  </a:solidFill>
                </a:rPr>
                <a:t>(signed with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 sz="1200">
                  <a:solidFill>
                    <a:schemeClr val="dk1"/>
                  </a:solidFill>
                </a:rPr>
                <a:t>’s private ZSK)</a:t>
              </a:r>
              <a:endParaRPr sz="1200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6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DNSSEC Lookup </a:t>
            </a:r>
            <a:r>
              <a:rPr lang="en"/>
              <a:t>(Attempt #3)</a:t>
            </a:r>
            <a:endParaRPr/>
          </a:p>
        </p:txBody>
      </p:sp>
      <p:sp>
        <p:nvSpPr>
          <p:cNvPr id="601" name="Google Shape;601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2" name="Google Shape;602;p62"/>
          <p:cNvSpPr txBox="1"/>
          <p:nvPr/>
        </p:nvSpPr>
        <p:spPr>
          <a:xfrm>
            <a:off x="488250" y="1372800"/>
            <a:ext cx="12381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Recursive Resolver</a:t>
            </a:r>
            <a:endParaRPr/>
          </a:p>
        </p:txBody>
      </p:sp>
      <p:sp>
        <p:nvSpPr>
          <p:cNvPr id="603" name="Google Shape;603;p62"/>
          <p:cNvSpPr txBox="1"/>
          <p:nvPr/>
        </p:nvSpPr>
        <p:spPr>
          <a:xfrm>
            <a:off x="6855450" y="1372825"/>
            <a:ext cx="17175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berkeley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.edu</a:t>
            </a:r>
            <a:r>
              <a:rPr lang="en"/>
              <a:t> name server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(“upper half”)</a:t>
            </a:r>
            <a:endParaRPr/>
          </a:p>
        </p:txBody>
      </p:sp>
      <p:grpSp>
        <p:nvGrpSpPr>
          <p:cNvPr id="604" name="Google Shape;604;p62"/>
          <p:cNvGrpSpPr/>
          <p:nvPr/>
        </p:nvGrpSpPr>
        <p:grpSpPr>
          <a:xfrm>
            <a:off x="1811200" y="1466950"/>
            <a:ext cx="4932000" cy="452275"/>
            <a:chOff x="1811200" y="1466950"/>
            <a:chExt cx="4932000" cy="452275"/>
          </a:xfrm>
        </p:grpSpPr>
        <p:cxnSp>
          <p:nvCxnSpPr>
            <p:cNvPr id="605" name="Google Shape;605;p62"/>
            <p:cNvCxnSpPr/>
            <p:nvPr/>
          </p:nvCxnSpPr>
          <p:spPr>
            <a:xfrm rot="10800000">
              <a:off x="1811200" y="1919225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606" name="Google Shape;606;p62"/>
            <p:cNvSpPr txBox="1"/>
            <p:nvPr/>
          </p:nvSpPr>
          <p:spPr>
            <a:xfrm>
              <a:off x="3308800" y="1466950"/>
              <a:ext cx="2108400" cy="393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What are your public keys?</a:t>
              </a:r>
              <a:endParaRPr sz="1200"/>
            </a:p>
          </p:txBody>
        </p:sp>
      </p:grpSp>
      <p:grpSp>
        <p:nvGrpSpPr>
          <p:cNvPr id="607" name="Google Shape;607;p62"/>
          <p:cNvGrpSpPr/>
          <p:nvPr/>
        </p:nvGrpSpPr>
        <p:grpSpPr>
          <a:xfrm>
            <a:off x="1824907" y="2183500"/>
            <a:ext cx="4932000" cy="2091550"/>
            <a:chOff x="1824907" y="2183500"/>
            <a:chExt cx="4932000" cy="2091550"/>
          </a:xfrm>
        </p:grpSpPr>
        <p:cxnSp>
          <p:nvCxnSpPr>
            <p:cNvPr id="608" name="Google Shape;608;p62"/>
            <p:cNvCxnSpPr/>
            <p:nvPr/>
          </p:nvCxnSpPr>
          <p:spPr>
            <a:xfrm rot="10800000">
              <a:off x="1824907" y="2183500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09" name="Google Shape;609;p62"/>
            <p:cNvSpPr txBox="1"/>
            <p:nvPr/>
          </p:nvSpPr>
          <p:spPr>
            <a:xfrm>
              <a:off x="2220125" y="2243150"/>
              <a:ext cx="4380300" cy="20319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Here are my public keys.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DNSKEY record: The</a:t>
              </a:r>
              <a:r>
                <a:rPr lang="en" sz="1200">
                  <a:solidFill>
                    <a:schemeClr val="dk1"/>
                  </a:solidFill>
                </a:rPr>
                <a:t>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 sz="1200">
                  <a:solidFill>
                    <a:schemeClr val="dk1"/>
                  </a:solidFill>
                </a:rPr>
                <a:t> name server’s public KSK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DNSKEY record: The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 sz="1200">
                  <a:solidFill>
                    <a:schemeClr val="dk1"/>
                  </a:solidFill>
                </a:rPr>
                <a:t> name server’s public ZSK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a signature on my ZSK. If you trust my KSK, then now you trust my ZSK.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RRSIG record: Signature on the DNSKEY records (signed with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 sz="1200">
                  <a:solidFill>
                    <a:schemeClr val="dk1"/>
                  </a:solidFill>
                </a:rPr>
                <a:t>’s private KSK)</a:t>
              </a:r>
              <a:endParaRPr sz="1200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6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DNSSEC Lookup (Attempt #3)</a:t>
            </a:r>
            <a:endParaRPr/>
          </a:p>
        </p:txBody>
      </p:sp>
      <p:sp>
        <p:nvSpPr>
          <p:cNvPr id="615" name="Google Shape;615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6" name="Google Shape;616;p63"/>
          <p:cNvSpPr txBox="1"/>
          <p:nvPr/>
        </p:nvSpPr>
        <p:spPr>
          <a:xfrm>
            <a:off x="488250" y="1372800"/>
            <a:ext cx="12381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Recursive Resolver</a:t>
            </a:r>
            <a:endParaRPr/>
          </a:p>
        </p:txBody>
      </p:sp>
      <p:grpSp>
        <p:nvGrpSpPr>
          <p:cNvPr id="617" name="Google Shape;617;p63"/>
          <p:cNvGrpSpPr/>
          <p:nvPr/>
        </p:nvGrpSpPr>
        <p:grpSpPr>
          <a:xfrm>
            <a:off x="1811200" y="1458013"/>
            <a:ext cx="4932000" cy="461213"/>
            <a:chOff x="1811200" y="1458013"/>
            <a:chExt cx="4932000" cy="461213"/>
          </a:xfrm>
        </p:grpSpPr>
        <p:cxnSp>
          <p:nvCxnSpPr>
            <p:cNvPr id="618" name="Google Shape;618;p63"/>
            <p:cNvCxnSpPr/>
            <p:nvPr/>
          </p:nvCxnSpPr>
          <p:spPr>
            <a:xfrm rot="10800000">
              <a:off x="1811200" y="1919225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619" name="Google Shape;619;p63"/>
            <p:cNvSpPr txBox="1"/>
            <p:nvPr/>
          </p:nvSpPr>
          <p:spPr>
            <a:xfrm>
              <a:off x="2463550" y="1458013"/>
              <a:ext cx="3796800" cy="393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What is the IP address of </a:t>
              </a:r>
              <a:r>
                <a:rPr b="1" lang="en" sz="1200"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 sz="1200"/>
                <a:t>?</a:t>
              </a:r>
              <a:endParaRPr sz="1200"/>
            </a:p>
          </p:txBody>
        </p:sp>
      </p:grpSp>
      <p:grpSp>
        <p:nvGrpSpPr>
          <p:cNvPr id="620" name="Google Shape;620;p63"/>
          <p:cNvGrpSpPr/>
          <p:nvPr/>
        </p:nvGrpSpPr>
        <p:grpSpPr>
          <a:xfrm>
            <a:off x="1824907" y="2183500"/>
            <a:ext cx="4932000" cy="1370475"/>
            <a:chOff x="1824907" y="2183500"/>
            <a:chExt cx="4932000" cy="1370475"/>
          </a:xfrm>
        </p:grpSpPr>
        <p:cxnSp>
          <p:nvCxnSpPr>
            <p:cNvPr id="621" name="Google Shape;621;p63"/>
            <p:cNvCxnSpPr/>
            <p:nvPr/>
          </p:nvCxnSpPr>
          <p:spPr>
            <a:xfrm rot="10800000">
              <a:off x="1824907" y="2183500"/>
              <a:ext cx="4932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22" name="Google Shape;622;p63"/>
            <p:cNvSpPr txBox="1"/>
            <p:nvPr/>
          </p:nvSpPr>
          <p:spPr>
            <a:xfrm>
              <a:off x="2360650" y="2260975"/>
              <a:ext cx="3833100" cy="12930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A record: “The IP address of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 sz="1200">
                  <a:solidFill>
                    <a:schemeClr val="dk1"/>
                  </a:solidFill>
                </a:rPr>
                <a:t> is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23.185.0.1</a:t>
              </a:r>
              <a:r>
                <a:rPr lang="en" sz="1200">
                  <a:solidFill>
                    <a:schemeClr val="dk1"/>
                  </a:solidFill>
                </a:rPr>
                <a:t>.”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Here is a signature on the above record.</a:t>
              </a:r>
              <a:endParaRPr sz="1200">
                <a:solidFill>
                  <a:schemeClr val="dk1"/>
                </a:solidFill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en" sz="1200">
                  <a:solidFill>
                    <a:schemeClr val="dk1"/>
                  </a:solidFill>
                </a:rPr>
                <a:t>RRSIG record: Signature on the A record</a:t>
              </a:r>
              <a:br>
                <a:rPr lang="en" sz="1200">
                  <a:solidFill>
                    <a:schemeClr val="dk1"/>
                  </a:solidFill>
                </a:rPr>
              </a:br>
              <a:r>
                <a:rPr lang="en" sz="1200">
                  <a:solidFill>
                    <a:schemeClr val="dk1"/>
                  </a:solidFill>
                </a:rPr>
                <a:t>(signed with </a:t>
              </a:r>
              <a:r>
                <a:rPr b="1" lang="en" sz="12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 sz="1200">
                  <a:solidFill>
                    <a:schemeClr val="dk1"/>
                  </a:solidFill>
                </a:rPr>
                <a:t>’s private ZSK)</a:t>
              </a:r>
              <a:endParaRPr sz="1200">
                <a:solidFill>
                  <a:schemeClr val="dk1"/>
                </a:solidFill>
              </a:endParaRPr>
            </a:p>
          </p:txBody>
        </p:sp>
      </p:grpSp>
      <p:sp>
        <p:nvSpPr>
          <p:cNvPr id="623" name="Google Shape;623;p63"/>
          <p:cNvSpPr txBox="1"/>
          <p:nvPr/>
        </p:nvSpPr>
        <p:spPr>
          <a:xfrm>
            <a:off x="6855450" y="1372825"/>
            <a:ext cx="1717500" cy="353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berkeley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.edu</a:t>
            </a:r>
            <a:r>
              <a:rPr lang="en"/>
              <a:t> name server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(“lower half”)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6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 Lookup Walkthrough</a:t>
            </a:r>
            <a:endParaRPr/>
          </a:p>
        </p:txBody>
      </p:sp>
      <p:sp>
        <p:nvSpPr>
          <p:cNvPr id="629" name="Google Shape;629;p64"/>
          <p:cNvSpPr txBox="1"/>
          <p:nvPr>
            <p:ph idx="4294967295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+dnssec DNSKEY . @198.41.0.4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30" name="Google Shape;630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31" name="Google Shape;631;p64"/>
          <p:cNvGrpSpPr/>
          <p:nvPr/>
        </p:nvGrpSpPr>
        <p:grpSpPr>
          <a:xfrm>
            <a:off x="450475" y="1329050"/>
            <a:ext cx="5259875" cy="2883275"/>
            <a:chOff x="450475" y="1329050"/>
            <a:chExt cx="5259875" cy="2883275"/>
          </a:xfrm>
        </p:grpSpPr>
        <p:sp>
          <p:nvSpPr>
            <p:cNvPr id="632" name="Google Shape;632;p64"/>
            <p:cNvSpPr/>
            <p:nvPr/>
          </p:nvSpPr>
          <p:spPr>
            <a:xfrm>
              <a:off x="450475" y="1329050"/>
              <a:ext cx="2091900" cy="210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64"/>
            <p:cNvSpPr txBox="1"/>
            <p:nvPr/>
          </p:nvSpPr>
          <p:spPr>
            <a:xfrm>
              <a:off x="2378850" y="2734825"/>
              <a:ext cx="3331500" cy="14775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You can try this at home! Use the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dig</a:t>
              </a:r>
              <a:r>
                <a:rPr lang="en">
                  <a:solidFill>
                    <a:schemeClr val="dk1"/>
                  </a:solidFill>
                </a:rPr>
                <a:t> utility in your terminal, and remember to set the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+norecurse</a:t>
              </a:r>
              <a:r>
                <a:rPr lang="en">
                  <a:solidFill>
                    <a:schemeClr val="dk1"/>
                  </a:solidFill>
                </a:rPr>
                <a:t> flag so you can traverse the name server hierarchy yourself and the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+dnssec</a:t>
              </a:r>
              <a:r>
                <a:rPr lang="en">
                  <a:solidFill>
                    <a:schemeClr val="dk1"/>
                  </a:solidFill>
                </a:rPr>
                <a:t> flag so that you receive DNSSEC responses.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634" name="Google Shape;634;p64"/>
            <p:cNvCxnSpPr>
              <a:stCxn id="633" idx="1"/>
              <a:endCxn id="632" idx="2"/>
            </p:cNvCxnSpPr>
            <p:nvPr/>
          </p:nvCxnSpPr>
          <p:spPr>
            <a:xfrm rot="10800000">
              <a:off x="1496550" y="1539175"/>
              <a:ext cx="882300" cy="1934400"/>
            </a:xfrm>
            <a:prstGeom prst="bentConnector2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6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 Lookup Walkthrough</a:t>
            </a:r>
            <a:endParaRPr/>
          </a:p>
        </p:txBody>
      </p:sp>
      <p:sp>
        <p:nvSpPr>
          <p:cNvPr id="640" name="Google Shape;640;p65"/>
          <p:cNvSpPr txBox="1"/>
          <p:nvPr>
            <p:ph idx="4294967295" type="body"/>
          </p:nvPr>
        </p:nvSpPr>
        <p:spPr>
          <a:xfrm>
            <a:off x="198500" y="1246825"/>
            <a:ext cx="62211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+dnssec DNSKEY . @198.41.0.4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41" name="Google Shape;641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42" name="Google Shape;642;p65"/>
          <p:cNvGrpSpPr/>
          <p:nvPr/>
        </p:nvGrpSpPr>
        <p:grpSpPr>
          <a:xfrm>
            <a:off x="2280575" y="1329050"/>
            <a:ext cx="3331500" cy="2505150"/>
            <a:chOff x="2280575" y="1329050"/>
            <a:chExt cx="3331500" cy="2505150"/>
          </a:xfrm>
        </p:grpSpPr>
        <p:sp>
          <p:nvSpPr>
            <p:cNvPr id="643" name="Google Shape;643;p65"/>
            <p:cNvSpPr/>
            <p:nvPr/>
          </p:nvSpPr>
          <p:spPr>
            <a:xfrm>
              <a:off x="2524700" y="1329050"/>
              <a:ext cx="2007300" cy="210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65"/>
            <p:cNvSpPr txBox="1"/>
            <p:nvPr/>
          </p:nvSpPr>
          <p:spPr>
            <a:xfrm>
              <a:off x="2280575" y="3218600"/>
              <a:ext cx="3331500" cy="615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The first step is to query the root name server for its public keys.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645" name="Google Shape;645;p65"/>
            <p:cNvCxnSpPr>
              <a:stCxn id="644" idx="0"/>
              <a:endCxn id="643" idx="2"/>
            </p:cNvCxnSpPr>
            <p:nvPr/>
          </p:nvCxnSpPr>
          <p:spPr>
            <a:xfrm flipH="1" rot="5400000">
              <a:off x="2897525" y="2169800"/>
              <a:ext cx="1679700" cy="417900"/>
            </a:xfrm>
            <a:prstGeom prst="bentConnector3">
              <a:avLst>
                <a:gd fmla="val 49996" name="adj1"/>
              </a:avLst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aphicFrame>
        <p:nvGraphicFramePr>
          <p:cNvPr id="646" name="Google Shape;646;p65"/>
          <p:cNvGraphicFramePr/>
          <p:nvPr/>
        </p:nvGraphicFramePr>
        <p:xfrm>
          <a:off x="6556350" y="134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{D2517E4E-98B2-4AF2-A820-9379ECD5EAF2}</a:tableStyleId>
              </a:tblPr>
              <a:tblGrid>
                <a:gridCol w="1322775"/>
                <a:gridCol w="1053750"/>
              </a:tblGrid>
              <a:tr h="2133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00"/>
                        <a:t>The chain of trust</a:t>
                      </a:r>
                      <a:endParaRPr i="1" sz="800"/>
                    </a:p>
                  </a:txBody>
                  <a:tcPr marT="45700" marB="45700" marR="45700" marL="45700"/>
                </a:tc>
                <a:tc hMerge="1"/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Name</a:t>
                      </a:r>
                      <a:endParaRPr sz="800"/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Type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DNSKEY (KSK)</a:t>
                      </a:r>
                      <a:endParaRPr b="1"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6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 Lookup Walkthrough</a:t>
            </a:r>
            <a:endParaRPr/>
          </a:p>
        </p:txBody>
      </p:sp>
      <p:sp>
        <p:nvSpPr>
          <p:cNvPr id="652" name="Google Shape;652;p66"/>
          <p:cNvSpPr txBox="1"/>
          <p:nvPr>
            <p:ph idx="4294967295" type="body"/>
          </p:nvPr>
        </p:nvSpPr>
        <p:spPr>
          <a:xfrm>
            <a:off x="198500" y="1246825"/>
            <a:ext cx="62211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+dnssec DNSKEY . @198.41.0.4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7149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 aa; QUERY: 1, ANSWER: 3, AUTHORITY: 0, ADDITIONAL: 1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OPT PSEUDOSECTION: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 EDNS: version: 0, flags: do; udp: 1472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;.         	IN	DNSKEY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ANSWER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	172800	IN	DNSKEY	256 {ZSK of root}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	172800	IN	DNSKEY	257 {KSK of root}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	172800	IN	RRSIG 	DNSKEY {signature on DNSKEY records}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53" name="Google Shape;653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54" name="Google Shape;654;p66"/>
          <p:cNvGraphicFramePr/>
          <p:nvPr/>
        </p:nvGraphicFramePr>
        <p:xfrm>
          <a:off x="6556350" y="134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{D2517E4E-98B2-4AF2-A820-9379ECD5EAF2}</a:tableStyleId>
              </a:tblPr>
              <a:tblGrid>
                <a:gridCol w="1322775"/>
                <a:gridCol w="1053750"/>
              </a:tblGrid>
              <a:tr h="2133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00"/>
                        <a:t>The chain of trust</a:t>
                      </a:r>
                      <a:endParaRPr i="1" sz="800"/>
                    </a:p>
                  </a:txBody>
                  <a:tcPr marT="45700" marB="45700" marR="45700" marL="45700"/>
                </a:tc>
                <a:tc hMerge="1"/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Name</a:t>
                      </a:r>
                      <a:endParaRPr sz="800"/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Type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DNSKEY (KSK)</a:t>
                      </a:r>
                      <a:endParaRPr b="1"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</a:tbl>
          </a:graphicData>
        </a:graphic>
      </p:graphicFrame>
      <p:grpSp>
        <p:nvGrpSpPr>
          <p:cNvPr id="655" name="Google Shape;655;p66"/>
          <p:cNvGrpSpPr/>
          <p:nvPr/>
        </p:nvGrpSpPr>
        <p:grpSpPr>
          <a:xfrm>
            <a:off x="2484250" y="2007050"/>
            <a:ext cx="4427700" cy="3005375"/>
            <a:chOff x="2484250" y="2007050"/>
            <a:chExt cx="4427700" cy="3005375"/>
          </a:xfrm>
        </p:grpSpPr>
        <p:sp>
          <p:nvSpPr>
            <p:cNvPr id="656" name="Google Shape;656;p66"/>
            <p:cNvSpPr/>
            <p:nvPr/>
          </p:nvSpPr>
          <p:spPr>
            <a:xfrm>
              <a:off x="4991250" y="2007050"/>
              <a:ext cx="1324800" cy="210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66"/>
            <p:cNvSpPr txBox="1"/>
            <p:nvPr/>
          </p:nvSpPr>
          <p:spPr>
            <a:xfrm>
              <a:off x="2484250" y="4181125"/>
              <a:ext cx="4427700" cy="8313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The header says there’s 1 record in the additional section, but the additional section is empty! What happened?</a:t>
              </a:r>
              <a:endParaRPr/>
            </a:p>
          </p:txBody>
        </p:sp>
        <p:cxnSp>
          <p:nvCxnSpPr>
            <p:cNvPr id="658" name="Google Shape;658;p66"/>
            <p:cNvCxnSpPr>
              <a:stCxn id="657" idx="0"/>
              <a:endCxn id="656" idx="1"/>
            </p:cNvCxnSpPr>
            <p:nvPr/>
          </p:nvCxnSpPr>
          <p:spPr>
            <a:xfrm rot="-5400000">
              <a:off x="3810100" y="3000025"/>
              <a:ext cx="2069100" cy="293100"/>
            </a:xfrm>
            <a:prstGeom prst="bentConnector2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6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 Lookup Walkthrough</a:t>
            </a:r>
            <a:endParaRPr/>
          </a:p>
        </p:txBody>
      </p:sp>
      <p:sp>
        <p:nvSpPr>
          <p:cNvPr id="664" name="Google Shape;664;p67"/>
          <p:cNvSpPr txBox="1"/>
          <p:nvPr>
            <p:ph idx="4294967295" type="body"/>
          </p:nvPr>
        </p:nvSpPr>
        <p:spPr>
          <a:xfrm>
            <a:off x="198500" y="1246825"/>
            <a:ext cx="62211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+dnssec DNSKEY . @198.41.0.4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7149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 aa; QUERY: 1, ANSWER: 3, AUTHORITY: 0, ADDITIONAL: 1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OPT PSEUDOSECTION: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 EDNS: version: 0, flags: do; udp: 1472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;.         	IN	DNSKEY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ANSWER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	172800	IN	DNSKEY	256 {ZSK of root}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	172800	IN	DNSKEY	257 {KSK of root}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	172800	IN	RRSIG 	DNSKEY {signature on DNSKEY records}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65" name="Google Shape;665;p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66" name="Google Shape;666;p67"/>
          <p:cNvGrpSpPr/>
          <p:nvPr/>
        </p:nvGrpSpPr>
        <p:grpSpPr>
          <a:xfrm>
            <a:off x="245300" y="2367425"/>
            <a:ext cx="7643325" cy="2745625"/>
            <a:chOff x="245300" y="2367425"/>
            <a:chExt cx="7643325" cy="2745625"/>
          </a:xfrm>
        </p:grpSpPr>
        <p:sp>
          <p:nvSpPr>
            <p:cNvPr id="667" name="Google Shape;667;p67"/>
            <p:cNvSpPr/>
            <p:nvPr/>
          </p:nvSpPr>
          <p:spPr>
            <a:xfrm>
              <a:off x="245300" y="2367425"/>
              <a:ext cx="3786900" cy="393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67"/>
            <p:cNvSpPr txBox="1"/>
            <p:nvPr/>
          </p:nvSpPr>
          <p:spPr>
            <a:xfrm>
              <a:off x="2245925" y="4066350"/>
              <a:ext cx="5642700" cy="10467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The additional record is actually the OPT pseudosection, which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dig</a:t>
              </a:r>
              <a:r>
                <a:rPr lang="en">
                  <a:solidFill>
                    <a:schemeClr val="dk1"/>
                  </a:solidFill>
                </a:rPr>
                <a:t> lists separately for us.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Note the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do</a:t>
              </a:r>
              <a:r>
                <a:rPr lang="en">
                  <a:solidFill>
                    <a:schemeClr val="dk1"/>
                  </a:solidFill>
                </a:rPr>
                <a:t> flag, which indicates that DNSSEC is supported.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669" name="Google Shape;669;p67"/>
            <p:cNvCxnSpPr>
              <a:stCxn id="668" idx="0"/>
              <a:endCxn id="667" idx="3"/>
            </p:cNvCxnSpPr>
            <p:nvPr/>
          </p:nvCxnSpPr>
          <p:spPr>
            <a:xfrm flipH="1" rot="5400000">
              <a:off x="3798725" y="2797800"/>
              <a:ext cx="1502100" cy="1035000"/>
            </a:xfrm>
            <a:prstGeom prst="bentConnector2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aphicFrame>
        <p:nvGraphicFramePr>
          <p:cNvPr id="670" name="Google Shape;670;p67"/>
          <p:cNvGraphicFramePr/>
          <p:nvPr/>
        </p:nvGraphicFramePr>
        <p:xfrm>
          <a:off x="6556350" y="134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{D2517E4E-98B2-4AF2-A820-9379ECD5EAF2}</a:tableStyleId>
              </a:tblPr>
              <a:tblGrid>
                <a:gridCol w="1322775"/>
                <a:gridCol w="1053750"/>
              </a:tblGrid>
              <a:tr h="2133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00"/>
                        <a:t>The chain of trust</a:t>
                      </a:r>
                      <a:endParaRPr i="1" sz="800"/>
                    </a:p>
                  </a:txBody>
                  <a:tcPr marT="45700" marB="45700" marR="45700" marL="45700"/>
                </a:tc>
                <a:tc hMerge="1"/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Name</a:t>
                      </a:r>
                      <a:endParaRPr sz="800"/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Type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DNSKEY (KSK)</a:t>
                      </a:r>
                      <a:endParaRPr b="1"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6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 Lookup Walkthrough</a:t>
            </a:r>
            <a:endParaRPr/>
          </a:p>
        </p:txBody>
      </p:sp>
      <p:sp>
        <p:nvSpPr>
          <p:cNvPr id="676" name="Google Shape;676;p68"/>
          <p:cNvSpPr txBox="1"/>
          <p:nvPr>
            <p:ph idx="4294967295" type="body"/>
          </p:nvPr>
        </p:nvSpPr>
        <p:spPr>
          <a:xfrm>
            <a:off x="198500" y="1246825"/>
            <a:ext cx="62211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+dnssec DNSKEY . @198.41.0.4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7149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 aa; QUERY: 1, ANSWER: 3, AUTHORITY: 0, ADDITIONAL: 1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OPT PSEUDOSECTION: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 EDNS: version: 0, flags: do; udp: 1472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;.         	IN	DNSKEY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ANSWER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	172800	IN	DNSKEY	256 {ZSK of root}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	172800	IN	DNSKEY	257 {KSK of root}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	172800	IN	RRSIG 	DNSKEY {signature on DNSKEY records}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77" name="Google Shape;677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78" name="Google Shape;678;p68"/>
          <p:cNvGrpSpPr/>
          <p:nvPr/>
        </p:nvGrpSpPr>
        <p:grpSpPr>
          <a:xfrm>
            <a:off x="239400" y="3402275"/>
            <a:ext cx="7798475" cy="1567150"/>
            <a:chOff x="239400" y="3402275"/>
            <a:chExt cx="7798475" cy="1567150"/>
          </a:xfrm>
        </p:grpSpPr>
        <p:sp>
          <p:nvSpPr>
            <p:cNvPr id="679" name="Google Shape;679;p68"/>
            <p:cNvSpPr/>
            <p:nvPr/>
          </p:nvSpPr>
          <p:spPr>
            <a:xfrm>
              <a:off x="239400" y="3402275"/>
              <a:ext cx="6130200" cy="612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68"/>
            <p:cNvSpPr/>
            <p:nvPr/>
          </p:nvSpPr>
          <p:spPr>
            <a:xfrm flipH="1">
              <a:off x="2318044" y="4014575"/>
              <a:ext cx="2820429" cy="516413"/>
            </a:xfrm>
            <a:custGeom>
              <a:rect b="b" l="l" r="r" t="t"/>
              <a:pathLst>
                <a:path extrusionOk="0" h="35172" w="75635">
                  <a:moveTo>
                    <a:pt x="75635" y="0"/>
                  </a:moveTo>
                  <a:lnTo>
                    <a:pt x="75635" y="35172"/>
                  </a:lnTo>
                  <a:lnTo>
                    <a:pt x="0" y="35172"/>
                  </a:lnTo>
                </a:path>
              </a:pathLst>
            </a:cu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triangle"/>
              <a:tailEnd len="med" w="med" type="none"/>
            </a:ln>
          </p:spPr>
        </p:sp>
        <p:sp>
          <p:nvSpPr>
            <p:cNvPr id="681" name="Google Shape;681;p68"/>
            <p:cNvSpPr txBox="1"/>
            <p:nvPr/>
          </p:nvSpPr>
          <p:spPr>
            <a:xfrm>
              <a:off x="4706375" y="4138125"/>
              <a:ext cx="3331500" cy="8313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The root’s KSK signs the root’s ZSK. If you trust the root’s KSK (trust anchor), now you trust the root’s ZSK.</a:t>
              </a:r>
              <a:endParaRPr>
                <a:solidFill>
                  <a:schemeClr val="dk1"/>
                </a:solidFill>
              </a:endParaRPr>
            </a:p>
          </p:txBody>
        </p:sp>
      </p:grpSp>
      <p:graphicFrame>
        <p:nvGraphicFramePr>
          <p:cNvPr id="682" name="Google Shape;682;p68"/>
          <p:cNvGraphicFramePr/>
          <p:nvPr/>
        </p:nvGraphicFramePr>
        <p:xfrm>
          <a:off x="6556350" y="134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{D2517E4E-98B2-4AF2-A820-9379ECD5EAF2}</a:tableStyleId>
              </a:tblPr>
              <a:tblGrid>
                <a:gridCol w="1322775"/>
                <a:gridCol w="1053750"/>
              </a:tblGrid>
              <a:tr h="2133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00"/>
                        <a:t>The chain of trust</a:t>
                      </a:r>
                      <a:endParaRPr i="1" sz="800"/>
                    </a:p>
                  </a:txBody>
                  <a:tcPr marT="45700" marB="45700" marR="45700" marL="45700"/>
                </a:tc>
                <a:tc hMerge="1"/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Name</a:t>
                      </a:r>
                      <a:endParaRPr sz="800"/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Type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DNSKEY (KSK)</a:t>
                      </a:r>
                      <a:endParaRPr b="1"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6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 Lookup Walkthrough</a:t>
            </a:r>
            <a:endParaRPr/>
          </a:p>
        </p:txBody>
      </p:sp>
      <p:sp>
        <p:nvSpPr>
          <p:cNvPr id="688" name="Google Shape;688;p69"/>
          <p:cNvSpPr txBox="1"/>
          <p:nvPr>
            <p:ph idx="4294967295" type="body"/>
          </p:nvPr>
        </p:nvSpPr>
        <p:spPr>
          <a:xfrm>
            <a:off x="198500" y="1141375"/>
            <a:ext cx="6221100" cy="40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$ dig +norecurse +dnssec eecs.berkeley.edu @198.41.0.4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89" name="Google Shape;689;p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90" name="Google Shape;690;p69"/>
          <p:cNvGrpSpPr/>
          <p:nvPr/>
        </p:nvGrpSpPr>
        <p:grpSpPr>
          <a:xfrm>
            <a:off x="2355200" y="1230925"/>
            <a:ext cx="4515175" cy="3739200"/>
            <a:chOff x="2355200" y="1230925"/>
            <a:chExt cx="4515175" cy="3739200"/>
          </a:xfrm>
        </p:grpSpPr>
        <p:sp>
          <p:nvSpPr>
            <p:cNvPr id="691" name="Google Shape;691;p69"/>
            <p:cNvSpPr/>
            <p:nvPr/>
          </p:nvSpPr>
          <p:spPr>
            <a:xfrm>
              <a:off x="2355200" y="1230925"/>
              <a:ext cx="2551200" cy="210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69"/>
            <p:cNvSpPr txBox="1"/>
            <p:nvPr/>
          </p:nvSpPr>
          <p:spPr>
            <a:xfrm>
              <a:off x="3950475" y="4138825"/>
              <a:ext cx="2919900" cy="8313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Next, we ask the root name server about the IP address of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>
                  <a:solidFill>
                    <a:schemeClr val="dk1"/>
                  </a:solidFill>
                </a:rPr>
                <a:t>.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693" name="Google Shape;693;p69"/>
            <p:cNvCxnSpPr>
              <a:stCxn id="692" idx="1"/>
              <a:endCxn id="691" idx="2"/>
            </p:cNvCxnSpPr>
            <p:nvPr/>
          </p:nvCxnSpPr>
          <p:spPr>
            <a:xfrm rot="10800000">
              <a:off x="3630675" y="1441075"/>
              <a:ext cx="319800" cy="3113400"/>
            </a:xfrm>
            <a:prstGeom prst="bentConnector2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aphicFrame>
        <p:nvGraphicFramePr>
          <p:cNvPr id="694" name="Google Shape;694;p69"/>
          <p:cNvGraphicFramePr/>
          <p:nvPr/>
        </p:nvGraphicFramePr>
        <p:xfrm>
          <a:off x="6556350" y="134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{D2517E4E-98B2-4AF2-A820-9379ECD5EAF2}</a:tableStyleId>
              </a:tblPr>
              <a:tblGrid>
                <a:gridCol w="1322775"/>
                <a:gridCol w="1053750"/>
              </a:tblGrid>
              <a:tr h="2133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00"/>
                        <a:t>The chain of trust</a:t>
                      </a:r>
                      <a:endParaRPr i="1" sz="800"/>
                    </a:p>
                  </a:txBody>
                  <a:tcPr marT="45700" marB="45700" marR="45700" marL="45700"/>
                </a:tc>
                <a:tc hMerge="1"/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Name</a:t>
                      </a:r>
                      <a:endParaRPr sz="800"/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Type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DNSKEY (KSK)</a:t>
                      </a:r>
                      <a:endParaRPr b="1"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7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 Lookup Walkthrough</a:t>
            </a:r>
            <a:endParaRPr/>
          </a:p>
        </p:txBody>
      </p:sp>
      <p:sp>
        <p:nvSpPr>
          <p:cNvPr id="700" name="Google Shape;700;p70"/>
          <p:cNvSpPr txBox="1"/>
          <p:nvPr>
            <p:ph idx="4294967295" type="body"/>
          </p:nvPr>
        </p:nvSpPr>
        <p:spPr>
          <a:xfrm>
            <a:off x="198500" y="1141375"/>
            <a:ext cx="6221100" cy="40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$ dig +norecurse +dnssec eecs.berkeley.edu @198.41.0.4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7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5232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;; flags: qr; QUERY: 1, ANSWER: 0, AUTHORITY: 15, ADDITIONAL: 27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7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;; OPT PSEUDOSECTION: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; EDNS: version: 0, flags: do; udp: 4096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;eecs.berkeley.edu.   	    IN   A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7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;; AUTHORITY SECTION: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edu.             	172800   IN   NS  	a.edu-servers.net.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edu.             	172800   IN   NS  	b.edu-servers.net.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edu.             	172800   IN   NS  	c.edu-servers.net.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edu.             	8640</a:t>
            </a: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0    </a:t>
            </a: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IN   DS  	{hash of .edu's KSK}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edu.             	8640</a:t>
            </a: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0    </a:t>
            </a: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IN   RRSIG   DS {signature on DS record}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7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;; ADDITIONAL SECTION: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a.edu-servers.net.    172800   IN   A   	192.5.6.30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b.edu-servers.net.    172800   IN   A   	192.33.14.30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c.edu-servers.net.    172800   IN   A   	192.26.92.30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01" name="Google Shape;701;p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02" name="Google Shape;702;p70"/>
          <p:cNvGrpSpPr/>
          <p:nvPr/>
        </p:nvGrpSpPr>
        <p:grpSpPr>
          <a:xfrm>
            <a:off x="198500" y="1226850"/>
            <a:ext cx="6099600" cy="2890150"/>
            <a:chOff x="198500" y="1226850"/>
            <a:chExt cx="6099600" cy="2890150"/>
          </a:xfrm>
        </p:grpSpPr>
        <p:sp>
          <p:nvSpPr>
            <p:cNvPr id="703" name="Google Shape;703;p70"/>
            <p:cNvSpPr/>
            <p:nvPr/>
          </p:nvSpPr>
          <p:spPr>
            <a:xfrm>
              <a:off x="198500" y="3723400"/>
              <a:ext cx="6099600" cy="393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70"/>
            <p:cNvSpPr txBox="1"/>
            <p:nvPr/>
          </p:nvSpPr>
          <p:spPr>
            <a:xfrm>
              <a:off x="2877900" y="1226850"/>
              <a:ext cx="3388200" cy="16932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The records are all the same as ordinary DNS, except for these two extra records endorsing the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>
                  <a:solidFill>
                    <a:schemeClr val="dk1"/>
                  </a:solidFill>
                </a:rPr>
                <a:t> name server’s public KSK.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If you trust the root’s ZSK, now you trust </a:t>
              </a:r>
              <a:r>
                <a:rPr lang="en">
                  <a:solidFill>
                    <a:schemeClr val="dk1"/>
                  </a:solidFill>
                </a:rPr>
                <a:t>the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>
                  <a:solidFill>
                    <a:schemeClr val="dk1"/>
                  </a:solidFill>
                </a:rPr>
                <a:t> name server’s KSK.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705" name="Google Shape;705;p70"/>
            <p:cNvCxnSpPr>
              <a:stCxn id="704" idx="2"/>
              <a:endCxn id="703" idx="0"/>
            </p:cNvCxnSpPr>
            <p:nvPr/>
          </p:nvCxnSpPr>
          <p:spPr>
            <a:xfrm rot="5400000">
              <a:off x="3508500" y="2659950"/>
              <a:ext cx="803400" cy="1323600"/>
            </a:xfrm>
            <a:prstGeom prst="bentConnector3">
              <a:avLst>
                <a:gd fmla="val 49997" name="adj1"/>
              </a:avLst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aphicFrame>
        <p:nvGraphicFramePr>
          <p:cNvPr id="706" name="Google Shape;706;p70"/>
          <p:cNvGraphicFramePr/>
          <p:nvPr/>
        </p:nvGraphicFramePr>
        <p:xfrm>
          <a:off x="6556350" y="134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{D2517E4E-98B2-4AF2-A820-9379ECD5EAF2}</a:tableStyleId>
              </a:tblPr>
              <a:tblGrid>
                <a:gridCol w="1322775"/>
                <a:gridCol w="1053750"/>
              </a:tblGrid>
              <a:tr h="2133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00"/>
                        <a:t>The chain of trust</a:t>
                      </a:r>
                      <a:endParaRPr i="1" sz="800"/>
                    </a:p>
                  </a:txBody>
                  <a:tcPr marT="45700" marB="45700" marR="45700" marL="45700"/>
                </a:tc>
                <a:tc hMerge="1"/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Name</a:t>
                      </a:r>
                      <a:endParaRPr sz="800"/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Type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DNSKEY (KSK)</a:t>
                      </a:r>
                      <a:endParaRPr b="1"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DS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7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 Lookup Walkthrough</a:t>
            </a:r>
            <a:endParaRPr/>
          </a:p>
        </p:txBody>
      </p:sp>
      <p:sp>
        <p:nvSpPr>
          <p:cNvPr id="712" name="Google Shape;712;p71"/>
          <p:cNvSpPr txBox="1"/>
          <p:nvPr>
            <p:ph idx="4294967295" type="body"/>
          </p:nvPr>
        </p:nvSpPr>
        <p:spPr>
          <a:xfrm>
            <a:off x="198500" y="1141375"/>
            <a:ext cx="6221100" cy="40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+dnssec DNSKEY edu. @192.5.6.30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13" name="Google Shape;713;p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14" name="Google Shape;714;p71"/>
          <p:cNvGrpSpPr/>
          <p:nvPr/>
        </p:nvGrpSpPr>
        <p:grpSpPr>
          <a:xfrm>
            <a:off x="2515800" y="1230925"/>
            <a:ext cx="4177000" cy="3349075"/>
            <a:chOff x="2515800" y="1230925"/>
            <a:chExt cx="4177000" cy="3349075"/>
          </a:xfrm>
        </p:grpSpPr>
        <p:sp>
          <p:nvSpPr>
            <p:cNvPr id="715" name="Google Shape;715;p71"/>
            <p:cNvSpPr/>
            <p:nvPr/>
          </p:nvSpPr>
          <p:spPr>
            <a:xfrm>
              <a:off x="2515800" y="1230925"/>
              <a:ext cx="2265900" cy="210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71"/>
            <p:cNvSpPr txBox="1"/>
            <p:nvPr/>
          </p:nvSpPr>
          <p:spPr>
            <a:xfrm>
              <a:off x="3906700" y="3964400"/>
              <a:ext cx="2786100" cy="615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Next, we query t</a:t>
              </a:r>
              <a:r>
                <a:rPr lang="en">
                  <a:solidFill>
                    <a:schemeClr val="dk1"/>
                  </a:solidFill>
                </a:rPr>
                <a:t>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>
                  <a:solidFill>
                    <a:schemeClr val="dk1"/>
                  </a:solidFill>
                </a:rPr>
                <a:t> name server for its public keys.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717" name="Google Shape;717;p71"/>
            <p:cNvCxnSpPr>
              <a:stCxn id="716" idx="1"/>
              <a:endCxn id="715" idx="2"/>
            </p:cNvCxnSpPr>
            <p:nvPr/>
          </p:nvCxnSpPr>
          <p:spPr>
            <a:xfrm rot="10800000">
              <a:off x="3648700" y="1440800"/>
              <a:ext cx="258000" cy="2831400"/>
            </a:xfrm>
            <a:prstGeom prst="bentConnector2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aphicFrame>
        <p:nvGraphicFramePr>
          <p:cNvPr id="718" name="Google Shape;718;p71"/>
          <p:cNvGraphicFramePr/>
          <p:nvPr/>
        </p:nvGraphicFramePr>
        <p:xfrm>
          <a:off x="6556350" y="134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{D2517E4E-98B2-4AF2-A820-9379ECD5EAF2}</a:tableStyleId>
              </a:tblPr>
              <a:tblGrid>
                <a:gridCol w="1322775"/>
                <a:gridCol w="1053750"/>
              </a:tblGrid>
              <a:tr h="2133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00"/>
                        <a:t>The chain of trust</a:t>
                      </a:r>
                      <a:endParaRPr i="1" sz="800"/>
                    </a:p>
                  </a:txBody>
                  <a:tcPr marT="45700" marB="45700" marR="45700" marL="45700"/>
                </a:tc>
                <a:tc hMerge="1"/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Name</a:t>
                      </a:r>
                      <a:endParaRPr sz="800"/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Type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DNSKEY (KSK)</a:t>
                      </a:r>
                      <a:endParaRPr b="1"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DS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7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 Lookup Walkthrough</a:t>
            </a:r>
            <a:endParaRPr/>
          </a:p>
        </p:txBody>
      </p:sp>
      <p:sp>
        <p:nvSpPr>
          <p:cNvPr id="724" name="Google Shape;724;p72"/>
          <p:cNvSpPr txBox="1"/>
          <p:nvPr>
            <p:ph idx="4294967295" type="body"/>
          </p:nvPr>
        </p:nvSpPr>
        <p:spPr>
          <a:xfrm>
            <a:off x="198500" y="1141375"/>
            <a:ext cx="6221100" cy="40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+dnssec DNSKEY edu. @192.5.6.30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9776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 aa; QUERY: 1, ANSWER: 3, AUTHORITY: 0, ADDITIONAL: 1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OPT PSEUDOSECTION: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 EDNS: version: 0, flags: do; udp: 4096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;edu.      	IN   DNSKEY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ANSWER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86400   IN   DNSKEY  256 {ZSK of .edu}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86400   IN   DNSKEY  257 {KSK of .edu}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86400   IN   RRSIG   DNSKEY {signature on DNSKEY records}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25" name="Google Shape;725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26" name="Google Shape;726;p72"/>
          <p:cNvGrpSpPr/>
          <p:nvPr/>
        </p:nvGrpSpPr>
        <p:grpSpPr>
          <a:xfrm>
            <a:off x="245300" y="3241700"/>
            <a:ext cx="7792525" cy="1727725"/>
            <a:chOff x="245300" y="3241700"/>
            <a:chExt cx="7792525" cy="1727725"/>
          </a:xfrm>
        </p:grpSpPr>
        <p:sp>
          <p:nvSpPr>
            <p:cNvPr id="727" name="Google Shape;727;p72"/>
            <p:cNvSpPr/>
            <p:nvPr/>
          </p:nvSpPr>
          <p:spPr>
            <a:xfrm>
              <a:off x="245300" y="3241700"/>
              <a:ext cx="6035100" cy="612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72"/>
            <p:cNvSpPr/>
            <p:nvPr/>
          </p:nvSpPr>
          <p:spPr>
            <a:xfrm flipH="1">
              <a:off x="2318046" y="3854004"/>
              <a:ext cx="2820429" cy="676973"/>
            </a:xfrm>
            <a:custGeom>
              <a:rect b="b" l="l" r="r" t="t"/>
              <a:pathLst>
                <a:path extrusionOk="0" h="35172" w="75635">
                  <a:moveTo>
                    <a:pt x="75635" y="0"/>
                  </a:moveTo>
                  <a:lnTo>
                    <a:pt x="75635" y="35172"/>
                  </a:lnTo>
                  <a:lnTo>
                    <a:pt x="0" y="35172"/>
                  </a:lnTo>
                </a:path>
              </a:pathLst>
            </a:cu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triangle"/>
              <a:tailEnd len="med" w="med" type="none"/>
            </a:ln>
          </p:spPr>
        </p:sp>
        <p:sp>
          <p:nvSpPr>
            <p:cNvPr id="729" name="Google Shape;729;p72"/>
            <p:cNvSpPr txBox="1"/>
            <p:nvPr/>
          </p:nvSpPr>
          <p:spPr>
            <a:xfrm>
              <a:off x="4175025" y="4138125"/>
              <a:ext cx="3862800" cy="8313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T</a:t>
              </a:r>
              <a:r>
                <a:rPr lang="en">
                  <a:solidFill>
                    <a:schemeClr val="dk1"/>
                  </a:solidFill>
                </a:rPr>
                <a:t>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>
                  <a:solidFill>
                    <a:schemeClr val="dk1"/>
                  </a:solidFill>
                </a:rPr>
                <a:t> name server’s </a:t>
              </a:r>
              <a:r>
                <a:rPr lang="en">
                  <a:solidFill>
                    <a:schemeClr val="dk1"/>
                  </a:solidFill>
                </a:rPr>
                <a:t>KSK signs t</a:t>
              </a:r>
              <a:r>
                <a:rPr lang="en">
                  <a:solidFill>
                    <a:schemeClr val="dk1"/>
                  </a:solidFill>
                </a:rPr>
                <a:t>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>
                  <a:solidFill>
                    <a:schemeClr val="dk1"/>
                  </a:solidFill>
                </a:rPr>
                <a:t> name server’s</a:t>
              </a:r>
              <a:r>
                <a:rPr lang="en">
                  <a:solidFill>
                    <a:schemeClr val="dk1"/>
                  </a:solidFill>
                </a:rPr>
                <a:t> ZSK. If you trust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>
                  <a:solidFill>
                    <a:schemeClr val="dk1"/>
                  </a:solidFill>
                </a:rPr>
                <a:t>’s KSK, now you trust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>
                  <a:solidFill>
                    <a:schemeClr val="dk1"/>
                  </a:solidFill>
                </a:rPr>
                <a:t>’s ZSK.</a:t>
              </a:r>
              <a:endParaRPr>
                <a:solidFill>
                  <a:schemeClr val="dk1"/>
                </a:solidFill>
              </a:endParaRPr>
            </a:p>
          </p:txBody>
        </p:sp>
      </p:grpSp>
      <p:graphicFrame>
        <p:nvGraphicFramePr>
          <p:cNvPr id="730" name="Google Shape;730;p72"/>
          <p:cNvGraphicFramePr/>
          <p:nvPr/>
        </p:nvGraphicFramePr>
        <p:xfrm>
          <a:off x="6556350" y="134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{D2517E4E-98B2-4AF2-A820-9379ECD5EAF2}</a:tableStyleId>
              </a:tblPr>
              <a:tblGrid>
                <a:gridCol w="1322775"/>
                <a:gridCol w="1053750"/>
              </a:tblGrid>
              <a:tr h="2133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00"/>
                        <a:t>The chain of trust</a:t>
                      </a:r>
                      <a:endParaRPr i="1" sz="800"/>
                    </a:p>
                  </a:txBody>
                  <a:tcPr marT="45700" marB="45700" marR="45700" marL="45700"/>
                </a:tc>
                <a:tc hMerge="1"/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Name</a:t>
                      </a:r>
                      <a:endParaRPr sz="800"/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Type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DNSKEY (KSK)</a:t>
                      </a:r>
                      <a:endParaRPr b="1"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DS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(KSK)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7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 Lookup Walkthrough</a:t>
            </a:r>
            <a:endParaRPr/>
          </a:p>
        </p:txBody>
      </p:sp>
      <p:sp>
        <p:nvSpPr>
          <p:cNvPr id="736" name="Google Shape;736;p73"/>
          <p:cNvSpPr txBox="1"/>
          <p:nvPr>
            <p:ph idx="4294967295" type="body"/>
          </p:nvPr>
        </p:nvSpPr>
        <p:spPr>
          <a:xfrm>
            <a:off x="198500" y="1141375"/>
            <a:ext cx="6221100" cy="40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$ dig +norecurse +dnssec eecs.berkeley.edu @192.5.6.30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37" name="Google Shape;737;p7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38" name="Google Shape;738;p73"/>
          <p:cNvGrpSpPr/>
          <p:nvPr/>
        </p:nvGrpSpPr>
        <p:grpSpPr>
          <a:xfrm>
            <a:off x="2355200" y="1230925"/>
            <a:ext cx="4829050" cy="3432300"/>
            <a:chOff x="2355200" y="1230925"/>
            <a:chExt cx="4829050" cy="3432300"/>
          </a:xfrm>
        </p:grpSpPr>
        <p:sp>
          <p:nvSpPr>
            <p:cNvPr id="739" name="Google Shape;739;p73"/>
            <p:cNvSpPr/>
            <p:nvPr/>
          </p:nvSpPr>
          <p:spPr>
            <a:xfrm>
              <a:off x="2355200" y="1230925"/>
              <a:ext cx="2551200" cy="210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73"/>
            <p:cNvSpPr txBox="1"/>
            <p:nvPr/>
          </p:nvSpPr>
          <p:spPr>
            <a:xfrm>
              <a:off x="4264350" y="3831925"/>
              <a:ext cx="2919900" cy="8313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Next, we ask the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>
                  <a:solidFill>
                    <a:schemeClr val="dk1"/>
                  </a:solidFill>
                </a:rPr>
                <a:t> name server about the IP address of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>
                  <a:solidFill>
                    <a:schemeClr val="dk1"/>
                  </a:solidFill>
                </a:rPr>
                <a:t>.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741" name="Google Shape;741;p73"/>
            <p:cNvCxnSpPr>
              <a:stCxn id="740" idx="1"/>
              <a:endCxn id="739" idx="2"/>
            </p:cNvCxnSpPr>
            <p:nvPr/>
          </p:nvCxnSpPr>
          <p:spPr>
            <a:xfrm rot="10800000">
              <a:off x="3630750" y="1441075"/>
              <a:ext cx="633600" cy="2806500"/>
            </a:xfrm>
            <a:prstGeom prst="bentConnector2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aphicFrame>
        <p:nvGraphicFramePr>
          <p:cNvPr id="742" name="Google Shape;742;p73"/>
          <p:cNvGraphicFramePr/>
          <p:nvPr/>
        </p:nvGraphicFramePr>
        <p:xfrm>
          <a:off x="6556350" y="134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{D2517E4E-98B2-4AF2-A820-9379ECD5EAF2}</a:tableStyleId>
              </a:tblPr>
              <a:tblGrid>
                <a:gridCol w="1322775"/>
                <a:gridCol w="1053750"/>
              </a:tblGrid>
              <a:tr h="2133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00"/>
                        <a:t>The chain of trust</a:t>
                      </a:r>
                      <a:endParaRPr i="1" sz="800"/>
                    </a:p>
                  </a:txBody>
                  <a:tcPr marT="45700" marB="45700" marR="45700" marL="45700"/>
                </a:tc>
                <a:tc hMerge="1"/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Name</a:t>
                      </a:r>
                      <a:endParaRPr sz="800"/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Type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DNSKEY (KSK)</a:t>
                      </a:r>
                      <a:endParaRPr b="1"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DS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(KSK)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7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 Lookup Walkthrough</a:t>
            </a:r>
            <a:endParaRPr/>
          </a:p>
        </p:txBody>
      </p:sp>
      <p:sp>
        <p:nvSpPr>
          <p:cNvPr id="748" name="Google Shape;748;p74"/>
          <p:cNvSpPr txBox="1"/>
          <p:nvPr>
            <p:ph idx="4294967295" type="body"/>
          </p:nvPr>
        </p:nvSpPr>
        <p:spPr>
          <a:xfrm>
            <a:off x="198500" y="1141375"/>
            <a:ext cx="6221100" cy="40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$ dig +norecurse +dnssec eecs.berkeley.edu @192.5.6.30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60799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;; flags: qr; QUERY: 1, ANSWER: 0, AUTHORITY: 5, ADDITIONAL: 5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;; OPT PSEUDOSECTION: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; EDNS: version: 0, flags: do; udp: 4096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;eecs.berkeley.edu.   	  IN  A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;; AUTHORITY SECTION: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berkeley.edu.        172800  IN  NS 	  adns1.berkeley.edu.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berkeley.edu.        172800  IN  NS 	  adns2.berkeley.edu.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berkeley.edu.        172800  IN  NS 	  adns3.berkeley.edu.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berkeley.edu.        86400   IN  DS 	  {hash of berkeley.edu's KSK}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berkeley.edu.        86400   IN  RRSIG  DS {signature on DS record}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;; ADDITIONAL SECTION: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adns1.berkeley.edu.  172800  IN  A  	  128.32.136.3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adns2.berkeley.edu.  172800  IN  A  	  128.32.136.14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adns3.berkeley.edu.  172800  IN  A  	  192.107.102.142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49" name="Google Shape;749;p7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50" name="Google Shape;750;p74"/>
          <p:cNvGrpSpPr/>
          <p:nvPr/>
        </p:nvGrpSpPr>
        <p:grpSpPr>
          <a:xfrm>
            <a:off x="198500" y="1435475"/>
            <a:ext cx="6221100" cy="2480950"/>
            <a:chOff x="198500" y="1435475"/>
            <a:chExt cx="6221100" cy="2480950"/>
          </a:xfrm>
        </p:grpSpPr>
        <p:sp>
          <p:nvSpPr>
            <p:cNvPr id="751" name="Google Shape;751;p74"/>
            <p:cNvSpPr/>
            <p:nvPr/>
          </p:nvSpPr>
          <p:spPr>
            <a:xfrm>
              <a:off x="198500" y="3573525"/>
              <a:ext cx="5912400" cy="3429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74"/>
            <p:cNvSpPr txBox="1"/>
            <p:nvPr/>
          </p:nvSpPr>
          <p:spPr>
            <a:xfrm>
              <a:off x="2046200" y="1435475"/>
              <a:ext cx="4373400" cy="14775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</a:rPr>
                <a:t>Again, t</a:t>
              </a:r>
              <a:r>
                <a:rPr lang="en">
                  <a:solidFill>
                    <a:schemeClr val="dk1"/>
                  </a:solidFill>
                </a:rPr>
                <a:t>he records are all the same as ordinary DNS, except for these two extra records endorsing the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>
                  <a:solidFill>
                    <a:schemeClr val="dk1"/>
                  </a:solidFill>
                </a:rPr>
                <a:t> name server’s public KSK.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If you trust the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>
                  <a:solidFill>
                    <a:schemeClr val="dk1"/>
                  </a:solidFill>
                </a:rPr>
                <a:t> name server’s ZSK, now you trust the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>
                  <a:solidFill>
                    <a:schemeClr val="dk1"/>
                  </a:solidFill>
                </a:rPr>
                <a:t> name server’s KSK.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753" name="Google Shape;753;p74"/>
            <p:cNvCxnSpPr>
              <a:stCxn id="752" idx="2"/>
            </p:cNvCxnSpPr>
            <p:nvPr/>
          </p:nvCxnSpPr>
          <p:spPr>
            <a:xfrm>
              <a:off x="4232900" y="2912975"/>
              <a:ext cx="0" cy="65820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aphicFrame>
        <p:nvGraphicFramePr>
          <p:cNvPr id="754" name="Google Shape;754;p74"/>
          <p:cNvGraphicFramePr/>
          <p:nvPr/>
        </p:nvGraphicFramePr>
        <p:xfrm>
          <a:off x="6556350" y="134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{D2517E4E-98B2-4AF2-A820-9379ECD5EAF2}</a:tableStyleId>
              </a:tblPr>
              <a:tblGrid>
                <a:gridCol w="1322775"/>
                <a:gridCol w="1053750"/>
              </a:tblGrid>
              <a:tr h="2133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00"/>
                        <a:t>The chain of trust</a:t>
                      </a:r>
                      <a:endParaRPr i="1" sz="800"/>
                    </a:p>
                  </a:txBody>
                  <a:tcPr marT="45700" marB="45700" marR="45700" marL="45700"/>
                </a:tc>
                <a:tc hMerge="1"/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Name</a:t>
                      </a:r>
                      <a:endParaRPr sz="800"/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Type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DNSKEY (KSK)</a:t>
                      </a:r>
                      <a:endParaRPr b="1"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DS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(KSK)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berkeley.edu.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DS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7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 Lookup Walkthrough</a:t>
            </a:r>
            <a:endParaRPr/>
          </a:p>
        </p:txBody>
      </p:sp>
      <p:sp>
        <p:nvSpPr>
          <p:cNvPr id="760" name="Google Shape;760;p75"/>
          <p:cNvSpPr txBox="1"/>
          <p:nvPr>
            <p:ph idx="4294967295" type="body"/>
          </p:nvPr>
        </p:nvSpPr>
        <p:spPr>
          <a:xfrm>
            <a:off x="198500" y="1141375"/>
            <a:ext cx="6221100" cy="40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+dnssec DNSKEY berkeley.edu @128.32.136.3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61" name="Google Shape;761;p7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62" name="Google Shape;762;p75"/>
          <p:cNvGrpSpPr/>
          <p:nvPr/>
        </p:nvGrpSpPr>
        <p:grpSpPr>
          <a:xfrm>
            <a:off x="2515800" y="1230925"/>
            <a:ext cx="5406350" cy="3516450"/>
            <a:chOff x="2515800" y="1230925"/>
            <a:chExt cx="5406350" cy="3516450"/>
          </a:xfrm>
        </p:grpSpPr>
        <p:sp>
          <p:nvSpPr>
            <p:cNvPr id="763" name="Google Shape;763;p75"/>
            <p:cNvSpPr/>
            <p:nvPr/>
          </p:nvSpPr>
          <p:spPr>
            <a:xfrm>
              <a:off x="2515800" y="1230925"/>
              <a:ext cx="3178500" cy="210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75"/>
            <p:cNvSpPr txBox="1"/>
            <p:nvPr/>
          </p:nvSpPr>
          <p:spPr>
            <a:xfrm>
              <a:off x="4743650" y="4131775"/>
              <a:ext cx="3178500" cy="615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Next, we query the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>
                  <a:solidFill>
                    <a:schemeClr val="dk1"/>
                  </a:solidFill>
                </a:rPr>
                <a:t> name server for its public keys.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765" name="Google Shape;765;p75"/>
            <p:cNvCxnSpPr>
              <a:stCxn id="764" idx="1"/>
              <a:endCxn id="763" idx="2"/>
            </p:cNvCxnSpPr>
            <p:nvPr/>
          </p:nvCxnSpPr>
          <p:spPr>
            <a:xfrm rot="10800000">
              <a:off x="4104950" y="1441075"/>
              <a:ext cx="638700" cy="2998500"/>
            </a:xfrm>
            <a:prstGeom prst="bentConnector2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aphicFrame>
        <p:nvGraphicFramePr>
          <p:cNvPr id="766" name="Google Shape;766;p75"/>
          <p:cNvGraphicFramePr/>
          <p:nvPr/>
        </p:nvGraphicFramePr>
        <p:xfrm>
          <a:off x="6556350" y="134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{D2517E4E-98B2-4AF2-A820-9379ECD5EAF2}</a:tableStyleId>
              </a:tblPr>
              <a:tblGrid>
                <a:gridCol w="1322775"/>
                <a:gridCol w="1053750"/>
              </a:tblGrid>
              <a:tr h="2133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00"/>
                        <a:t>The chain of trust</a:t>
                      </a:r>
                      <a:endParaRPr i="1" sz="800"/>
                    </a:p>
                  </a:txBody>
                  <a:tcPr marT="45700" marB="45700" marR="45700" marL="45700"/>
                </a:tc>
                <a:tc hMerge="1"/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Name</a:t>
                      </a:r>
                      <a:endParaRPr sz="800"/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Type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DNSKEY (KSK)</a:t>
                      </a:r>
                      <a:endParaRPr b="1"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DS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(KSK)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berkeley.edu.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DS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7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 Lookup Walkthrough</a:t>
            </a:r>
            <a:endParaRPr/>
          </a:p>
        </p:txBody>
      </p:sp>
      <p:sp>
        <p:nvSpPr>
          <p:cNvPr id="772" name="Google Shape;772;p76"/>
          <p:cNvSpPr txBox="1"/>
          <p:nvPr>
            <p:ph idx="4294967295" type="body"/>
          </p:nvPr>
        </p:nvSpPr>
        <p:spPr>
          <a:xfrm>
            <a:off x="198500" y="1141375"/>
            <a:ext cx="6840300" cy="40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+dnssec DNSKEY berkeley.edu @128.32.136.3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4169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 aa; QUERY: 1, ANSWER: 5, AUTHORITY: 0, ADDITIONAL: 1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OPT PSEUDOSECTION: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 EDNS: version: 0, flags: do; udp: 1220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;berkeley.edu.     	IN  DNSKEY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ANSWER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berkeley.edu.  172800  IN  DNSKEY  256 {ZSK of berkeley.edu}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berkeley.edu.  172800  IN  DNSKEY  257 {KSK of berkeley.edu}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berkeley.edu.  172800  IN  RRSIG   DNSKEY {signature on DNSKEY records}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73" name="Google Shape;773;p7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74" name="Google Shape;774;p76"/>
          <p:cNvGrpSpPr/>
          <p:nvPr/>
        </p:nvGrpSpPr>
        <p:grpSpPr>
          <a:xfrm>
            <a:off x="245300" y="3241700"/>
            <a:ext cx="7926350" cy="1651525"/>
            <a:chOff x="245300" y="3241700"/>
            <a:chExt cx="7926350" cy="1651525"/>
          </a:xfrm>
        </p:grpSpPr>
        <p:sp>
          <p:nvSpPr>
            <p:cNvPr id="775" name="Google Shape;775;p76"/>
            <p:cNvSpPr/>
            <p:nvPr/>
          </p:nvSpPr>
          <p:spPr>
            <a:xfrm>
              <a:off x="245300" y="3241700"/>
              <a:ext cx="6641700" cy="612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76"/>
            <p:cNvSpPr/>
            <p:nvPr/>
          </p:nvSpPr>
          <p:spPr>
            <a:xfrm flipH="1">
              <a:off x="1497296" y="3854000"/>
              <a:ext cx="2820429" cy="612257"/>
            </a:xfrm>
            <a:custGeom>
              <a:rect b="b" l="l" r="r" t="t"/>
              <a:pathLst>
                <a:path extrusionOk="0" h="35172" w="75635">
                  <a:moveTo>
                    <a:pt x="75635" y="0"/>
                  </a:moveTo>
                  <a:lnTo>
                    <a:pt x="75635" y="35172"/>
                  </a:lnTo>
                  <a:lnTo>
                    <a:pt x="0" y="35172"/>
                  </a:lnTo>
                </a:path>
              </a:pathLst>
            </a:cu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triangle"/>
              <a:tailEnd len="med" w="med" type="none"/>
            </a:ln>
          </p:spPr>
        </p:sp>
        <p:sp>
          <p:nvSpPr>
            <p:cNvPr id="777" name="Google Shape;777;p76"/>
            <p:cNvSpPr txBox="1"/>
            <p:nvPr/>
          </p:nvSpPr>
          <p:spPr>
            <a:xfrm>
              <a:off x="3050950" y="4061925"/>
              <a:ext cx="5120700" cy="8313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The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>
                  <a:solidFill>
                    <a:schemeClr val="dk1"/>
                  </a:solidFill>
                </a:rPr>
                <a:t> name server’s KSK signs the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>
                  <a:solidFill>
                    <a:schemeClr val="dk1"/>
                  </a:solidFill>
                </a:rPr>
                <a:t> name server’s ZSK. If you trust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>
                  <a:solidFill>
                    <a:schemeClr val="dk1"/>
                  </a:solidFill>
                </a:rPr>
                <a:t>’s KSK, now you trust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>
                  <a:solidFill>
                    <a:schemeClr val="dk1"/>
                  </a:solidFill>
                </a:rPr>
                <a:t>’s ZSK.</a:t>
              </a:r>
              <a:endParaRPr>
                <a:solidFill>
                  <a:schemeClr val="dk1"/>
                </a:solidFill>
              </a:endParaRPr>
            </a:p>
          </p:txBody>
        </p:sp>
      </p:grpSp>
      <p:graphicFrame>
        <p:nvGraphicFramePr>
          <p:cNvPr id="778" name="Google Shape;778;p76"/>
          <p:cNvGraphicFramePr/>
          <p:nvPr/>
        </p:nvGraphicFramePr>
        <p:xfrm>
          <a:off x="6556350" y="134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{D2517E4E-98B2-4AF2-A820-9379ECD5EAF2}</a:tableStyleId>
              </a:tblPr>
              <a:tblGrid>
                <a:gridCol w="1322775"/>
                <a:gridCol w="1053750"/>
              </a:tblGrid>
              <a:tr h="2133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00"/>
                        <a:t>The chain of trust</a:t>
                      </a:r>
                      <a:endParaRPr i="1" sz="800"/>
                    </a:p>
                  </a:txBody>
                  <a:tcPr marT="45700" marB="45700" marR="45700" marL="45700"/>
                </a:tc>
                <a:tc hMerge="1"/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Name</a:t>
                      </a:r>
                      <a:endParaRPr sz="800"/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Type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DNSKEY (KSK)</a:t>
                      </a:r>
                      <a:endParaRPr b="1"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DS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(KSK)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berkeley.edu.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DS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berkeley.edu.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(KSK)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berkeley.edu.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7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 Lookup Walkthrough</a:t>
            </a:r>
            <a:endParaRPr/>
          </a:p>
        </p:txBody>
      </p:sp>
      <p:sp>
        <p:nvSpPr>
          <p:cNvPr id="784" name="Google Shape;784;p77"/>
          <p:cNvSpPr txBox="1"/>
          <p:nvPr>
            <p:ph idx="4294967295" type="body"/>
          </p:nvPr>
        </p:nvSpPr>
        <p:spPr>
          <a:xfrm>
            <a:off x="198500" y="1141375"/>
            <a:ext cx="6840300" cy="40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+dnssec eecs.berkeley.edu @128.32.136.3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85" name="Google Shape;785;p7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86" name="Google Shape;786;p77"/>
          <p:cNvGrpSpPr/>
          <p:nvPr/>
        </p:nvGrpSpPr>
        <p:grpSpPr>
          <a:xfrm>
            <a:off x="2524625" y="1230925"/>
            <a:ext cx="4735225" cy="3648500"/>
            <a:chOff x="2524625" y="1230925"/>
            <a:chExt cx="4735225" cy="3648500"/>
          </a:xfrm>
        </p:grpSpPr>
        <p:sp>
          <p:nvSpPr>
            <p:cNvPr id="787" name="Google Shape;787;p77"/>
            <p:cNvSpPr/>
            <p:nvPr/>
          </p:nvSpPr>
          <p:spPr>
            <a:xfrm>
              <a:off x="2524625" y="1230925"/>
              <a:ext cx="2997600" cy="210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77"/>
            <p:cNvSpPr txBox="1"/>
            <p:nvPr/>
          </p:nvSpPr>
          <p:spPr>
            <a:xfrm>
              <a:off x="4152750" y="4048125"/>
              <a:ext cx="3107100" cy="8313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Finally</a:t>
              </a:r>
              <a:r>
                <a:rPr lang="en">
                  <a:solidFill>
                    <a:schemeClr val="dk1"/>
                  </a:solidFill>
                </a:rPr>
                <a:t>, we ask the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>
                  <a:solidFill>
                    <a:schemeClr val="dk1"/>
                  </a:solidFill>
                </a:rPr>
                <a:t> name server about the IP address of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>
                  <a:solidFill>
                    <a:schemeClr val="dk1"/>
                  </a:solidFill>
                </a:rPr>
                <a:t>.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789" name="Google Shape;789;p77"/>
            <p:cNvCxnSpPr>
              <a:stCxn id="788" idx="1"/>
              <a:endCxn id="787" idx="2"/>
            </p:cNvCxnSpPr>
            <p:nvPr/>
          </p:nvCxnSpPr>
          <p:spPr>
            <a:xfrm rot="10800000">
              <a:off x="4023450" y="1440975"/>
              <a:ext cx="129300" cy="3022800"/>
            </a:xfrm>
            <a:prstGeom prst="bentConnector2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aphicFrame>
        <p:nvGraphicFramePr>
          <p:cNvPr id="790" name="Google Shape;790;p77"/>
          <p:cNvGraphicFramePr/>
          <p:nvPr/>
        </p:nvGraphicFramePr>
        <p:xfrm>
          <a:off x="6556350" y="134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{D2517E4E-98B2-4AF2-A820-9379ECD5EAF2}</a:tableStyleId>
              </a:tblPr>
              <a:tblGrid>
                <a:gridCol w="1322775"/>
                <a:gridCol w="1053750"/>
              </a:tblGrid>
              <a:tr h="2133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00"/>
                        <a:t>The chain of trust</a:t>
                      </a:r>
                      <a:endParaRPr i="1" sz="800"/>
                    </a:p>
                  </a:txBody>
                  <a:tcPr marT="45700" marB="45700" marR="45700" marL="45700"/>
                </a:tc>
                <a:tc hMerge="1"/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Name</a:t>
                      </a:r>
                      <a:endParaRPr sz="800"/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Type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DNSKEY (KSK)</a:t>
                      </a:r>
                      <a:endParaRPr b="1"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DS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(KSK)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berkeley.edu.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DS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berkeley.edu.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(KSK)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berkeley.edu.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45700" marR="45700" marL="457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7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 Lookup Walkthrough</a:t>
            </a:r>
            <a:endParaRPr/>
          </a:p>
        </p:txBody>
      </p:sp>
      <p:sp>
        <p:nvSpPr>
          <p:cNvPr id="796" name="Google Shape;796;p78"/>
          <p:cNvSpPr txBox="1"/>
          <p:nvPr>
            <p:ph idx="4294967295" type="body"/>
          </p:nvPr>
        </p:nvSpPr>
        <p:spPr>
          <a:xfrm>
            <a:off x="198500" y="1141375"/>
            <a:ext cx="6840300" cy="40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+dnssec eecs.berkeley.edu @128.32.136.3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21205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 aa; QUERY: 1, ANSWER: 2, AUTHORITY: 0, ADDITIONAL: 1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OPT PSEUDOSECTION: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 EDNS: version: 0, flags: do; udp: 1220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;eecs.berkeley.edu.     	   IN  A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ANSWER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eecs.berkeley.edu.  86400   IN  A     	23.185.0.1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eecs.berkeley.edu.  86400   IN  RRSIG   A {signature on A record}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97" name="Google Shape;797;p7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98" name="Google Shape;798;p78"/>
          <p:cNvGrpSpPr/>
          <p:nvPr/>
        </p:nvGrpSpPr>
        <p:grpSpPr>
          <a:xfrm>
            <a:off x="245300" y="3241700"/>
            <a:ext cx="7676450" cy="1651525"/>
            <a:chOff x="245300" y="3241700"/>
            <a:chExt cx="7676450" cy="1651525"/>
          </a:xfrm>
        </p:grpSpPr>
        <p:sp>
          <p:nvSpPr>
            <p:cNvPr id="799" name="Google Shape;799;p78"/>
            <p:cNvSpPr/>
            <p:nvPr/>
          </p:nvSpPr>
          <p:spPr>
            <a:xfrm>
              <a:off x="245300" y="3241700"/>
              <a:ext cx="6052800" cy="612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78"/>
            <p:cNvSpPr/>
            <p:nvPr/>
          </p:nvSpPr>
          <p:spPr>
            <a:xfrm flipH="1">
              <a:off x="1497296" y="3854000"/>
              <a:ext cx="2820429" cy="612257"/>
            </a:xfrm>
            <a:custGeom>
              <a:rect b="b" l="l" r="r" t="t"/>
              <a:pathLst>
                <a:path extrusionOk="0" h="35172" w="75635">
                  <a:moveTo>
                    <a:pt x="75635" y="0"/>
                  </a:moveTo>
                  <a:lnTo>
                    <a:pt x="75635" y="35172"/>
                  </a:lnTo>
                  <a:lnTo>
                    <a:pt x="0" y="35172"/>
                  </a:lnTo>
                </a:path>
              </a:pathLst>
            </a:cu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triangle"/>
              <a:tailEnd len="med" w="med" type="none"/>
            </a:ln>
          </p:spPr>
        </p:sp>
        <p:sp>
          <p:nvSpPr>
            <p:cNvPr id="801" name="Google Shape;801;p78"/>
            <p:cNvSpPr txBox="1"/>
            <p:nvPr/>
          </p:nvSpPr>
          <p:spPr>
            <a:xfrm>
              <a:off x="3050950" y="4061925"/>
              <a:ext cx="4870800" cy="8313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Here’s the final answer record, signed by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>
                  <a:solidFill>
                    <a:schemeClr val="dk1"/>
                  </a:solidFill>
                </a:rPr>
                <a:t>’s public ZSK. If you trust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>
                  <a:solidFill>
                    <a:schemeClr val="dk1"/>
                  </a:solidFill>
                </a:rPr>
                <a:t>’s ZSK, then now you trust the final answer.</a:t>
              </a:r>
              <a:endParaRPr>
                <a:solidFill>
                  <a:schemeClr val="dk1"/>
                </a:solidFill>
              </a:endParaRPr>
            </a:p>
          </p:txBody>
        </p:sp>
      </p:grpSp>
      <p:graphicFrame>
        <p:nvGraphicFramePr>
          <p:cNvPr id="802" name="Google Shape;802;p78"/>
          <p:cNvGraphicFramePr/>
          <p:nvPr/>
        </p:nvGraphicFramePr>
        <p:xfrm>
          <a:off x="6556350" y="134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{D2517E4E-98B2-4AF2-A820-9379ECD5EAF2}</a:tableStyleId>
              </a:tblPr>
              <a:tblGrid>
                <a:gridCol w="1322775"/>
                <a:gridCol w="1053750"/>
              </a:tblGrid>
              <a:tr h="2133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00"/>
                        <a:t>The chain of trust</a:t>
                      </a:r>
                      <a:endParaRPr i="1" sz="800"/>
                    </a:p>
                  </a:txBody>
                  <a:tcPr marT="45700" marB="45700" marR="45700" marL="45700"/>
                </a:tc>
                <a:tc hMerge="1"/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Name</a:t>
                      </a:r>
                      <a:endParaRPr sz="800"/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Type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DNSKEY (KSK)</a:t>
                      </a:r>
                      <a:endParaRPr b="1"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DS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(KSK)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berkeley.edu.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DS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berkeley.edu.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(KSK)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berkeley.edu.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DNSKEY (ZSK)</a:t>
                      </a:r>
                      <a:endParaRPr sz="800"/>
                    </a:p>
                  </a:txBody>
                  <a:tcPr marT="45700" marB="45700" marR="45700" marL="45700"/>
                </a:tc>
              </a:tr>
              <a:tr h="2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eecs.berkeley.edu.</a:t>
                      </a:r>
                      <a:endParaRPr b="1"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A</a:t>
                      </a:r>
                      <a:endParaRPr sz="800"/>
                    </a:p>
                  </a:txBody>
                  <a:tcPr marT="45700" marB="45700" marR="45700" marL="457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7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NSEC: </a:t>
            </a:r>
            <a:r>
              <a:rPr lang="en"/>
              <a:t>Signing Non-Existent Domains</a:t>
            </a:r>
            <a:endParaRPr/>
          </a:p>
        </p:txBody>
      </p:sp>
      <p:sp>
        <p:nvSpPr>
          <p:cNvPr id="808" name="Google Shape;808;p7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8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Nonexistent Domains</a:t>
            </a:r>
            <a:endParaRPr/>
          </a:p>
        </p:txBody>
      </p:sp>
      <p:sp>
        <p:nvSpPr>
          <p:cNvPr id="814" name="Google Shape;814;p8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DNSSEC structure works great for domains which exist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have signatures over records stating that they exist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if the user queries for a domain that </a:t>
            </a:r>
            <a:r>
              <a:rPr b="1" lang="en"/>
              <a:t>doesn’t</a:t>
            </a:r>
            <a:r>
              <a:rPr lang="en"/>
              <a:t> exist?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Option #1: Don’t authenticate nonexistent domain (NXDOMAIN) responses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Issue: If NXDOMAIN responses don’t have to be signed, the attacker can still spoof NXDOMAIN responses and cause denial-of-service (DoS)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Option #2: Keep the private key in the name server itself, so it signs NXDOMAIN responses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Issue: Name servers have access to the private key, which is an issue if they are malicious or hacked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Issue: Signing in real time is slow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need a way that can prove that a domain doesn’t exist ahead of time</a:t>
            </a:r>
            <a:endParaRPr/>
          </a:p>
        </p:txBody>
      </p:sp>
      <p:sp>
        <p:nvSpPr>
          <p:cNvPr id="815" name="Google Shape;815;p8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8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NSEC: Authenticated Denial of Existence</a:t>
            </a:r>
            <a:endParaRPr/>
          </a:p>
        </p:txBody>
      </p:sp>
      <p:sp>
        <p:nvSpPr>
          <p:cNvPr id="821" name="Google Shape;821;p81"/>
          <p:cNvSpPr txBox="1"/>
          <p:nvPr>
            <p:ph idx="1" type="body"/>
          </p:nvPr>
        </p:nvSpPr>
        <p:spPr>
          <a:xfrm>
            <a:off x="198500" y="1246825"/>
            <a:ext cx="8520600" cy="289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Prove nonexistence of a record type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Sign a record stating that no record of a given type exists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Useful for proving that a domain doesn’t support DNSSEC (“No DS records exist”)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Prove nonexistence of a domain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Provide two adjacent domains alphabetically, so that you know that no domain in the middle exists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If I query for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nonexistent.google.com</a:t>
            </a:r>
            <a:r>
              <a:rPr lang="en"/>
              <a:t>, I can receive a signed NSEC response saying “No domains exist between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maps.google.com</a:t>
            </a:r>
            <a:r>
              <a:rPr lang="en"/>
              <a:t> and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one.google.com</a:t>
            </a:r>
            <a:r>
              <a:rPr lang="en"/>
              <a:t>.”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can sign all pairs of adjacent records ahead of time and keep them as NSEC records, along with their RRSIGs</a:t>
            </a:r>
            <a:endParaRPr/>
          </a:p>
        </p:txBody>
      </p:sp>
      <p:sp>
        <p:nvSpPr>
          <p:cNvPr id="822" name="Google Shape;822;p8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23" name="Google Shape;823;p81"/>
          <p:cNvCxnSpPr/>
          <p:nvPr/>
        </p:nvCxnSpPr>
        <p:spPr>
          <a:xfrm>
            <a:off x="666450" y="4452025"/>
            <a:ext cx="7811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4" name="Google Shape;824;p81"/>
          <p:cNvSpPr txBox="1"/>
          <p:nvPr/>
        </p:nvSpPr>
        <p:spPr>
          <a:xfrm>
            <a:off x="1885650" y="4452025"/>
            <a:ext cx="675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maps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25" name="Google Shape;825;p81"/>
          <p:cNvSpPr txBox="1"/>
          <p:nvPr/>
        </p:nvSpPr>
        <p:spPr>
          <a:xfrm>
            <a:off x="3948600" y="4452025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one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26" name="Google Shape;826;p81"/>
          <p:cNvSpPr txBox="1"/>
          <p:nvPr/>
        </p:nvSpPr>
        <p:spPr>
          <a:xfrm>
            <a:off x="6304800" y="4452025"/>
            <a:ext cx="78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web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8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Issues with </a:t>
            </a:r>
            <a:r>
              <a:rPr lang="en"/>
              <a:t>NSEC</a:t>
            </a:r>
            <a:endParaRPr/>
          </a:p>
        </p:txBody>
      </p:sp>
      <p:sp>
        <p:nvSpPr>
          <p:cNvPr id="832" name="Google Shape;832;p82"/>
          <p:cNvSpPr txBox="1"/>
          <p:nvPr>
            <p:ph idx="1" type="body"/>
          </p:nvPr>
        </p:nvSpPr>
        <p:spPr>
          <a:xfrm>
            <a:off x="198500" y="1246825"/>
            <a:ext cx="8520600" cy="29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Domain enumeration</a:t>
            </a:r>
            <a:r>
              <a:rPr lang="en"/>
              <a:t>: It is easy for an attacker to find every single subdomain of a domain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Start by querying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a.google.com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Receive an NSEC record stating that “No domains exist between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web.google.com</a:t>
            </a:r>
            <a:r>
              <a:rPr lang="en"/>
              <a:t> and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ap.google.com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Now we have learned two domain names!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Repeat by querying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apa.google.com</a:t>
            </a:r>
            <a:r>
              <a:rPr lang="en"/>
              <a:t> (alphabetically immediately after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ap.google.com</a:t>
            </a:r>
            <a:r>
              <a:rPr lang="en"/>
              <a:t>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Receive an NSEC record stating that “No domains exist between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ap.google.com</a:t>
            </a:r>
            <a:r>
              <a:rPr lang="en"/>
              <a:t> and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apps.google.com</a:t>
            </a:r>
            <a:r>
              <a:rPr lang="en"/>
              <a:t>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Repeat until you loop back around to the beginning</a:t>
            </a:r>
            <a:endParaRPr/>
          </a:p>
        </p:txBody>
      </p:sp>
      <p:sp>
        <p:nvSpPr>
          <p:cNvPr id="833" name="Google Shape;833;p8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34" name="Google Shape;834;p82"/>
          <p:cNvCxnSpPr/>
          <p:nvPr/>
        </p:nvCxnSpPr>
        <p:spPr>
          <a:xfrm>
            <a:off x="666450" y="4452025"/>
            <a:ext cx="7811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5" name="Google Shape;835;p82"/>
          <p:cNvSpPr txBox="1"/>
          <p:nvPr/>
        </p:nvSpPr>
        <p:spPr>
          <a:xfrm>
            <a:off x="1809450" y="4452025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web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36" name="Google Shape;836;p82"/>
          <p:cNvSpPr txBox="1"/>
          <p:nvPr/>
        </p:nvSpPr>
        <p:spPr>
          <a:xfrm>
            <a:off x="3872400" y="4452025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ap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37" name="Google Shape;837;p82"/>
          <p:cNvSpPr txBox="1"/>
          <p:nvPr/>
        </p:nvSpPr>
        <p:spPr>
          <a:xfrm>
            <a:off x="6228600" y="4452025"/>
            <a:ext cx="78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apps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8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NSEC3: Hashed Authenticated Denial of Existence</a:t>
            </a:r>
            <a:endParaRPr/>
          </a:p>
        </p:txBody>
      </p:sp>
      <p:sp>
        <p:nvSpPr>
          <p:cNvPr id="843" name="Google Shape;843;p83"/>
          <p:cNvSpPr txBox="1"/>
          <p:nvPr>
            <p:ph idx="1" type="body"/>
          </p:nvPr>
        </p:nvSpPr>
        <p:spPr>
          <a:xfrm>
            <a:off x="198500" y="1246825"/>
            <a:ext cx="8520600" cy="24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Idea: Instead of storing pairs of adjacent domain names, store pairs of adjacent hashes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If I query for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nonexistent.google.com</a:t>
            </a:r>
            <a:r>
              <a:rPr lang="en"/>
              <a:t>, which hashes to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d48678</a:t>
            </a:r>
            <a:r>
              <a:rPr lang="en"/>
              <a:t>…, I receive a signed NSEC3 saying “There exist no domains which hash to values between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c612f3</a:t>
            </a:r>
            <a:r>
              <a:rPr lang="en"/>
              <a:t>… and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d810de</a:t>
            </a:r>
            <a:r>
              <a:rPr lang="en"/>
              <a:t>…</a:t>
            </a:r>
            <a:endParaRPr/>
          </a:p>
        </p:txBody>
      </p:sp>
      <p:sp>
        <p:nvSpPr>
          <p:cNvPr id="844" name="Google Shape;844;p8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45" name="Google Shape;845;p83"/>
          <p:cNvCxnSpPr/>
          <p:nvPr/>
        </p:nvCxnSpPr>
        <p:spPr>
          <a:xfrm>
            <a:off x="666450" y="4452025"/>
            <a:ext cx="7811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6" name="Google Shape;846;p83"/>
          <p:cNvSpPr txBox="1"/>
          <p:nvPr/>
        </p:nvSpPr>
        <p:spPr>
          <a:xfrm>
            <a:off x="1809450" y="4452025"/>
            <a:ext cx="89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c612f3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47" name="Google Shape;847;p83"/>
          <p:cNvSpPr txBox="1"/>
          <p:nvPr/>
        </p:nvSpPr>
        <p:spPr>
          <a:xfrm>
            <a:off x="6228600" y="4452025"/>
            <a:ext cx="96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d810de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8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Issues with NSEC3</a:t>
            </a:r>
            <a:endParaRPr/>
          </a:p>
        </p:txBody>
      </p:sp>
      <p:sp>
        <p:nvSpPr>
          <p:cNvPr id="853" name="Google Shape;853;p8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Domain enumeration is still possible since most people choose short domain names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Possible to brute-force through all reasonable domain names!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Only prevents attackers from learning long, random domain names, which would make brute-force difficult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only real way to prevent enumeration is online signature generation with the private key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Coming down the pipeline: NSEC5</a:t>
            </a:r>
            <a:endParaRPr/>
          </a:p>
        </p:txBody>
      </p:sp>
      <p:sp>
        <p:nvSpPr>
          <p:cNvPr id="854" name="Google Shape;854;p8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8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 in Practice</a:t>
            </a:r>
            <a:endParaRPr/>
          </a:p>
        </p:txBody>
      </p:sp>
      <p:sp>
        <p:nvSpPr>
          <p:cNvPr id="860" name="Google Shape;860;p8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8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Offline Signature Generation</a:t>
            </a:r>
            <a:endParaRPr/>
          </a:p>
        </p:txBody>
      </p:sp>
      <p:sp>
        <p:nvSpPr>
          <p:cNvPr id="866" name="Google Shape;866;p8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7" name="Google Shape;867;p8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Offline signatures: The application that computes signatures is separate from the application that serves the signatures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Benefit: Efficiency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Records are signed ahead of time, and the signature is stored and served on request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Generating a signature each time a user requests it is slow (and can lead to DoS attacks)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Benefit: Security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 attacker must compromise the signature generation system (e.g. steal the private signing key) to perform an attack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 signature generation system is separate from the name server, compromising the name server is not enough!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Redundancy: One secure signature generation system, and many </a:t>
            </a:r>
            <a:r>
              <a:rPr i="1" lang="en"/>
              <a:t>mirrored</a:t>
            </a:r>
            <a:r>
              <a:rPr lang="en"/>
              <a:t> name servers providing the same records and signatures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8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Efficiency: Parallelization</a:t>
            </a:r>
            <a:endParaRPr/>
          </a:p>
        </p:txBody>
      </p:sp>
      <p:sp>
        <p:nvSpPr>
          <p:cNvPr id="873" name="Google Shape;873;p8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Requests can be made in parallel to improve performance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Request DNSKEY records from every name server in parallel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Signatures can be validated in parallel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Validate the parent’s DS record while waiting for the child’s DNSKEY record</a:t>
            </a:r>
            <a:endParaRPr/>
          </a:p>
        </p:txBody>
      </p:sp>
      <p:sp>
        <p:nvSpPr>
          <p:cNvPr id="874" name="Google Shape;874;p8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8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 Errors</a:t>
            </a:r>
            <a:endParaRPr/>
          </a:p>
        </p:txBody>
      </p:sp>
      <p:sp>
        <p:nvSpPr>
          <p:cNvPr id="880" name="Google Shape;880;p8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Implementation errors from the name servers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A name server claims to support DNSSEC, even though it doesn’t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Changing your key but presenting old signatures signed with an old key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Present expired signatures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Implementation errors from the resolvers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resolver can’t access DNSSEC records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resolver can’t process DNSSEC records correctly</a:t>
            </a:r>
            <a:endParaRPr/>
          </a:p>
        </p:txBody>
      </p:sp>
      <p:sp>
        <p:nvSpPr>
          <p:cNvPr id="881" name="Google Shape;881;p8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8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 Errors: Examples</a:t>
            </a:r>
            <a:endParaRPr/>
          </a:p>
        </p:txBody>
      </p:sp>
      <p:sp>
        <p:nvSpPr>
          <p:cNvPr id="887" name="Google Shape;887;p8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launch of HBO Go (a streaming service) was broken for Comcast users and users using Google Public DNS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DNS servers reported that they </a:t>
            </a:r>
            <a:r>
              <a:rPr lang="en"/>
              <a:t>supported DNSSEC when they didn’t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Google Public DNS and Comcast provide recursive resolvers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When a name server messes up, Comcast and Google are often blamed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Fortunately, this is getting less common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 educational network had several mirrors of a name server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3 mirrors supported DNSSEC. All other mirrors didn’t support DNSSEC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Wi-Fi hotspots (e.g. at Starbucks) often proxy DNS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Proxy: Receive a DNS request and replace it with its own DNS request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proxy often doesn’t support DNSSEC</a:t>
            </a:r>
            <a:endParaRPr/>
          </a:p>
        </p:txBody>
      </p:sp>
      <p:sp>
        <p:nvSpPr>
          <p:cNvPr id="888" name="Google Shape;888;p8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9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 Error: Incomplete Validation</a:t>
            </a:r>
            <a:endParaRPr/>
          </a:p>
        </p:txBody>
      </p:sp>
      <p:sp>
        <p:nvSpPr>
          <p:cNvPr id="894" name="Google Shape;894;p9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Most DNSSEC implementations only validate records at the recursive resolver, not the client (stub resolver)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the client doesn’t validate records, the recursive resolver can poison the cache!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Recall: The recursive resolver is the biggest threat in DNS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the client doesn’t validate records, network attackers can still poison the cache!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An on-path attacker between the recursive resolver and the client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Result: If the client doesn’t validate records, DNSSEC provides very little practical security</a:t>
            </a:r>
            <a:endParaRPr/>
          </a:p>
        </p:txBody>
      </p:sp>
      <p:sp>
        <p:nvSpPr>
          <p:cNvPr id="895" name="Google Shape;895;p9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9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DNSSEC: Summary</a:t>
            </a:r>
            <a:endParaRPr/>
          </a:p>
        </p:txBody>
      </p:sp>
      <p:sp>
        <p:nvSpPr>
          <p:cNvPr id="901" name="Google Shape;901;p9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DNSSEC: </a:t>
            </a:r>
            <a:r>
              <a:rPr lang="en"/>
              <a:t>An extension of the DNS protocol that ensures integrity on the results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Provides object security (unlike DNS over TLS, which would provide channel security)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Uses signatures to cryptographically verify records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Uses a hierarchical public key infrastructure to delegate trust from the trust anchor (root)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DNSSEC Implementation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Each name server replies with its public key (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DNSKEY</a:t>
            </a:r>
            <a:r>
              <a:rPr lang="en"/>
              <a:t> type)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When delegating trust, each name server signs the public key of the next name server</a:t>
            </a:r>
            <a:br>
              <a:rPr lang="en"/>
            </a:br>
            <a:r>
              <a:rPr lang="en"/>
              <a:t>(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DS</a:t>
            </a:r>
            <a:r>
              <a:rPr lang="en"/>
              <a:t> and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RRSIG</a:t>
            </a:r>
            <a:r>
              <a:rPr lang="en"/>
              <a:t> types)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When providing a final answer, the name server signs the final answer (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RRSIG</a:t>
            </a:r>
            <a:r>
              <a:rPr lang="en"/>
              <a:t> type)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Zones are split into key-signing keys and zone-signing keys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NSEC signs a message saying no domains exist alphabetically between two records</a:t>
            </a:r>
            <a:endParaRPr/>
          </a:p>
        </p:txBody>
      </p:sp>
      <p:sp>
        <p:nvSpPr>
          <p:cNvPr id="902" name="Google Shape;902;p9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S 161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