
<file path=[Content_Types].xml><?xml version="1.0" encoding="utf-8"?>
<Types xmlns="http://schemas.openxmlformats.org/package/2006/content-types">
  <Default ContentType="image/jpeg" Extension="jpg"/>
  <Default ContentType="application/xml" Extension="xml"/>
  <Default ContentType="image/png" Extension="png"/>
  <Default ContentType="application/vnd.openxmlformats-package.relationships+xml" Extension="rels"/>
  <Override ContentType="application/vnd.openxmlformats-officedocument.presentationml.notesSlide+xml" PartName="/ppt/notesSlides/notesSlide67.xml"/>
  <Override ContentType="application/vnd.openxmlformats-officedocument.presentationml.notesSlide+xml" PartName="/ppt/notesSlides/notesSlide59.xml"/>
  <Override ContentType="application/vnd.openxmlformats-officedocument.presentationml.notesSlide+xml" PartName="/ppt/notesSlides/notesSlide32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33.xml"/>
  <Override ContentType="application/vnd.openxmlformats-officedocument.presentationml.notesSlide+xml" PartName="/ppt/notesSlides/notesSlide41.xml"/>
  <Override ContentType="application/vnd.openxmlformats-officedocument.presentationml.notesSlide+xml" PartName="/ppt/notesSlides/notesSlide15.xml"/>
  <Override ContentType="application/vnd.openxmlformats-officedocument.presentationml.notesSlide+xml" PartName="/ppt/notesSlides/notesSlide24.xml"/>
  <Override ContentType="application/vnd.openxmlformats-officedocument.presentationml.notesSlide+xml" PartName="/ppt/notesSlides/notesSlide50.xml"/>
  <Override ContentType="application/vnd.openxmlformats-officedocument.presentationml.notesSlide+xml" PartName="/ppt/notesSlides/notesSlide68.xml"/>
  <Override ContentType="application/vnd.openxmlformats-officedocument.presentationml.notesSlide+xml" PartName="/ppt/notesSlides/notesSlide17.xml"/>
  <Override ContentType="application/vnd.openxmlformats-officedocument.presentationml.notesSlide+xml" PartName="/ppt/notesSlides/notesSlide42.xml"/>
  <Override ContentType="application/vnd.openxmlformats-officedocument.presentationml.notesSlide+xml" PartName="/ppt/notesSlides/notesSlide16.xml"/>
  <Override ContentType="application/vnd.openxmlformats-officedocument.presentationml.notesSlide+xml" PartName="/ppt/notesSlides/notesSlide34.xml"/>
  <Override ContentType="application/vnd.openxmlformats-officedocument.presentationml.notesSlide+xml" PartName="/ppt/notesSlides/notesSlide51.xml"/>
  <Override ContentType="application/vnd.openxmlformats-officedocument.presentationml.notesSlide+xml" PartName="/ppt/notesSlides/notesSlide4.xml"/>
  <Override ContentType="application/vnd.openxmlformats-officedocument.presentationml.notesSlide+xml" PartName="/ppt/notesSlides/notesSlide25.xml"/>
  <Override ContentType="application/vnd.openxmlformats-officedocument.presentationml.notesSlide+xml" PartName="/ppt/notesSlides/notesSlide43.xml"/>
  <Override ContentType="application/vnd.openxmlformats-officedocument.presentationml.notesSlide+xml" PartName="/ppt/notesSlides/notesSlide13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56.xml"/>
  <Override ContentType="application/vnd.openxmlformats-officedocument.presentationml.notesSlide+xml" PartName="/ppt/notesSlides/notesSlide30.xml"/>
  <Override ContentType="application/vnd.openxmlformats-officedocument.presentationml.notesSlide+xml" PartName="/ppt/notesSlides/notesSlide69.xml"/>
  <Override ContentType="application/vnd.openxmlformats-officedocument.presentationml.notesSlide+xml" PartName="/ppt/notesSlides/notesSlide26.xml"/>
  <Override ContentType="application/vnd.openxmlformats-officedocument.presentationml.notesSlide+xml" PartName="/ppt/notesSlides/notesSlide39.xml"/>
  <Override ContentType="application/vnd.openxmlformats-officedocument.presentationml.notesSlide+xml" PartName="/ppt/notesSlides/notesSlide31.xml"/>
  <Override ContentType="application/vnd.openxmlformats-officedocument.presentationml.notesSlide+xml" PartName="/ppt/notesSlides/notesSlide61.xml"/>
  <Override ContentType="application/vnd.openxmlformats-officedocument.presentationml.notesSlide+xml" PartName="/ppt/notesSlides/notesSlide57.xml"/>
  <Override ContentType="application/vnd.openxmlformats-officedocument.presentationml.notesSlide+xml" PartName="/ppt/notesSlides/notesSlide44.xml"/>
  <Override ContentType="application/vnd.openxmlformats-officedocument.presentationml.notesSlide+xml" PartName="/ppt/notesSlides/notesSlide58.xml"/>
  <Override ContentType="application/vnd.openxmlformats-officedocument.presentationml.notesSlide+xml" PartName="/ppt/notesSlides/notesSlide27.xml"/>
  <Override ContentType="application/vnd.openxmlformats-officedocument.presentationml.notesSlide+xml" PartName="/ppt/notesSlides/notesSlide14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37.xml"/>
  <Override ContentType="application/vnd.openxmlformats-officedocument.presentationml.notesSlide+xml" PartName="/ppt/notesSlides/notesSlide62.xml"/>
  <Override ContentType="application/vnd.openxmlformats-officedocument.presentationml.notesSlide+xml" PartName="/ppt/notesSlides/notesSlide29.xml"/>
  <Override ContentType="application/vnd.openxmlformats-officedocument.presentationml.notesSlide+xml" PartName="/ppt/notesSlides/notesSlide54.xml"/>
  <Override ContentType="application/vnd.openxmlformats-officedocument.presentationml.notesSlide+xml" PartName="/ppt/notesSlides/notesSlide45.xml"/>
  <Override ContentType="application/vnd.openxmlformats-officedocument.presentationml.notesSlide+xml" PartName="/ppt/notesSlides/notesSlide70.xml"/>
  <Override ContentType="application/vnd.openxmlformats-officedocument.presentationml.notesSlide+xml" PartName="/ppt/notesSlides/notesSlide46.xml"/>
  <Override ContentType="application/vnd.openxmlformats-officedocument.presentationml.notesSlide+xml" PartName="/ppt/notesSlides/notesSlide9.xml"/>
  <Override ContentType="application/vnd.openxmlformats-officedocument.presentationml.notesSlide+xml" PartName="/ppt/notesSlides/notesSlide28.xml"/>
  <Override ContentType="application/vnd.openxmlformats-officedocument.presentationml.notesSlide+xml" PartName="/ppt/notesSlides/notesSlide11.xml"/>
  <Override ContentType="application/vnd.openxmlformats-officedocument.presentationml.notesSlide+xml" PartName="/ppt/notesSlides/notesSlide63.xml"/>
  <Override ContentType="application/vnd.openxmlformats-officedocument.presentationml.notesSlide+xml" PartName="/ppt/notesSlides/notesSlide55.xml"/>
  <Override ContentType="application/vnd.openxmlformats-officedocument.presentationml.notesSlide+xml" PartName="/ppt/notesSlides/notesSlide12.xml"/>
  <Override ContentType="application/vnd.openxmlformats-officedocument.presentationml.notesSlide+xml" PartName="/ppt/notesSlides/notesSlide20.xml"/>
  <Override ContentType="application/vnd.openxmlformats-officedocument.presentationml.notesSlide+xml" PartName="/ppt/notesSlides/notesSlide47.xml"/>
  <Override ContentType="application/vnd.openxmlformats-officedocument.presentationml.notesSlide+xml" PartName="/ppt/notesSlides/notesSlide21.xml"/>
  <Override ContentType="application/vnd.openxmlformats-officedocument.presentationml.notesSlide+xml" PartName="/ppt/notesSlides/notesSlide8.xml"/>
  <Override ContentType="application/vnd.openxmlformats-officedocument.presentationml.notesSlide+xml" PartName="/ppt/notesSlides/notesSlide60.xml"/>
  <Override ContentType="application/vnd.openxmlformats-officedocument.presentationml.notesSlide+xml" PartName="/ppt/notesSlides/notesSlide38.xml"/>
  <Override ContentType="application/vnd.openxmlformats-officedocument.presentationml.notesSlide+xml" PartName="/ppt/notesSlides/notesSlide64.xml"/>
  <Override ContentType="application/vnd.openxmlformats-officedocument.presentationml.notesSlide+xml" PartName="/ppt/notesSlides/notesSlide18.xml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48.xml"/>
  <Override ContentType="application/vnd.openxmlformats-officedocument.presentationml.notesSlide+xml" PartName="/ppt/notesSlides/notesSlide22.xml"/>
  <Override ContentType="application/vnd.openxmlformats-officedocument.presentationml.notesSlide+xml" PartName="/ppt/notesSlides/notesSlide52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35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65.xml"/>
  <Override ContentType="application/vnd.openxmlformats-officedocument.presentationml.notesSlide+xml" PartName="/ppt/notesSlides/notesSlide36.xml"/>
  <Override ContentType="application/vnd.openxmlformats-officedocument.presentationml.notesSlide+xml" PartName="/ppt/notesSlides/notesSlide49.xml"/>
  <Override ContentType="application/vnd.openxmlformats-officedocument.presentationml.notesSlide+xml" PartName="/ppt/notesSlides/notesSlide19.xml"/>
  <Override ContentType="application/vnd.openxmlformats-officedocument.presentationml.notesSlide+xml" PartName="/ppt/notesSlides/notesSlide71.xml"/>
  <Override ContentType="application/vnd.openxmlformats-officedocument.presentationml.notesSlide+xml" PartName="/ppt/notesSlides/notesSlide53.xml"/>
  <Override ContentType="application/vnd.openxmlformats-officedocument.presentationml.notesSlide+xml" PartName="/ppt/notesSlides/notesSlide40.xml"/>
  <Override ContentType="application/vnd.openxmlformats-officedocument.presentationml.notesSlide+xml" PartName="/ppt/notesSlides/notesSlide23.xml"/>
  <Override ContentType="application/vnd.openxmlformats-officedocument.presentationml.notesSlide+xml" PartName="/ppt/notesSlides/notesSlide66.xml"/>
  <Override ContentType="application/vnd.openxmlformats-officedocument.presentationml.notesSlide+xml" PartName="/ppt/notesSlides/notesSlide10.xml"/>
  <Override ContentType="application/vnd.openxmlformats-officedocument.presentationml.tableStyles+xml" PartName="/ppt/tableStyles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3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9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2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4.xml"/>
  <Override ContentType="application/vnd.openxmlformats-officedocument.presentationml.slide+xml" PartName="/ppt/slides/slide18.xml"/>
  <Override ContentType="application/vnd.openxmlformats-officedocument.presentationml.slide+xml" PartName="/ppt/slides/slide43.xml"/>
  <Override ContentType="application/vnd.openxmlformats-officedocument.presentationml.slide+xml" PartName="/ppt/slides/slide35.xml"/>
  <Override ContentType="application/vnd.openxmlformats-officedocument.presentationml.slide+xml" PartName="/ppt/slides/slide60.xml"/>
  <Override ContentType="application/vnd.openxmlformats-officedocument.presentationml.slide+xml" PartName="/ppt/slides/slide52.xml"/>
  <Override ContentType="application/vnd.openxmlformats-officedocument.presentationml.slide+xml" PartName="/ppt/slides/slide26.xml"/>
  <Override ContentType="application/vnd.openxmlformats-officedocument.presentationml.slide+xml" PartName="/ppt/slides/slide19.xml"/>
  <Override ContentType="application/vnd.openxmlformats-officedocument.presentationml.slide+xml" PartName="/ppt/slides/slide3.xml"/>
  <Override ContentType="application/vnd.openxmlformats-officedocument.presentationml.slide+xml" PartName="/ppt/slides/slide5.xml"/>
  <Override ContentType="application/vnd.openxmlformats-officedocument.presentationml.slide+xml" PartName="/ppt/slides/slide69.xml"/>
  <Override ContentType="application/vnd.openxmlformats-officedocument.presentationml.slide+xml" PartName="/ppt/slides/slide17.xml"/>
  <Override ContentType="application/vnd.openxmlformats-officedocument.presentationml.slide+xml" PartName="/ppt/slides/slide42.xml"/>
  <Override ContentType="application/vnd.openxmlformats-officedocument.presentationml.slide+xml" PartName="/ppt/slides/slide25.xml"/>
  <Override ContentType="application/vnd.openxmlformats-officedocument.presentationml.slide+xml" PartName="/ppt/slides/slide50.xml"/>
  <Override ContentType="application/vnd.openxmlformats-officedocument.presentationml.slide+xml" PartName="/ppt/slides/slide34.xml"/>
  <Override ContentType="application/vnd.openxmlformats-officedocument.presentationml.slide+xml" PartName="/ppt/slides/slide33.xml"/>
  <Override ContentType="application/vnd.openxmlformats-officedocument.presentationml.slide+xml" PartName="/ppt/slides/slide51.xml"/>
  <Override ContentType="application/vnd.openxmlformats-officedocument.presentationml.slide+xml" PartName="/ppt/slides/slide16.xml"/>
  <Override ContentType="application/vnd.openxmlformats-officedocument.presentationml.slide+xml" PartName="/ppt/slides/slide68.xml"/>
  <Override ContentType="application/vnd.openxmlformats-officedocument.presentationml.slide+xml" PartName="/ppt/slides/slide24.xml"/>
  <Override ContentType="application/vnd.openxmlformats-officedocument.presentationml.slide+xml" PartName="/ppt/slides/slide11.xml"/>
  <Override ContentType="application/vnd.openxmlformats-officedocument.presentationml.slide+xml" PartName="/ppt/slides/slide37.xml"/>
  <Override ContentType="application/vnd.openxmlformats-officedocument.presentationml.slide+xml" PartName="/ppt/slides/slide71.xml"/>
  <Override ContentType="application/vnd.openxmlformats-officedocument.presentationml.slide+xml" PartName="/ppt/slides/slide41.xml"/>
  <Override ContentType="application/vnd.openxmlformats-officedocument.presentationml.slide+xml" PartName="/ppt/slides/slide67.xml"/>
  <Override ContentType="application/vnd.openxmlformats-officedocument.presentationml.slide+xml" PartName="/ppt/slides/slide7.xml"/>
  <Override ContentType="application/vnd.openxmlformats-officedocument.presentationml.slide+xml" PartName="/ppt/slides/slide54.xml"/>
  <Override ContentType="application/vnd.openxmlformats-officedocument.presentationml.slide+xml" PartName="/ppt/slides/slide36.xml"/>
  <Override ContentType="application/vnd.openxmlformats-officedocument.presentationml.slide+xml" PartName="/ppt/slides/slide66.xml"/>
  <Override ContentType="application/vnd.openxmlformats-officedocument.presentationml.slide+xml" PartName="/ppt/slides/slide23.xml"/>
  <Override ContentType="application/vnd.openxmlformats-officedocument.presentationml.slide+xml" PartName="/ppt/slides/slide49.xml"/>
  <Override ContentType="application/vnd.openxmlformats-officedocument.presentationml.slide+xml" PartName="/ppt/slides/slide10.xml"/>
  <Override ContentType="application/vnd.openxmlformats-officedocument.presentationml.slide+xml" PartName="/ppt/slides/slide70.xml"/>
  <Override ContentType="application/vnd.openxmlformats-officedocument.presentationml.slide+xml" PartName="/ppt/slides/slide6.xml"/>
  <Override ContentType="application/vnd.openxmlformats-officedocument.presentationml.slide+xml" PartName="/ppt/slides/slide53.xml"/>
  <Override ContentType="application/vnd.openxmlformats-officedocument.presentationml.slide+xml" PartName="/ppt/slides/slide40.xml"/>
  <Override ContentType="application/vnd.openxmlformats-officedocument.presentationml.slide+xml" PartName="/ppt/slides/slide48.xml"/>
  <Override ContentType="application/vnd.openxmlformats-officedocument.presentationml.slide+xml" PartName="/ppt/slides/slide30.xml"/>
  <Override ContentType="application/vnd.openxmlformats-officedocument.presentationml.slide+xml" PartName="/ppt/slides/slide22.xml"/>
  <Override ContentType="application/vnd.openxmlformats-officedocument.presentationml.slide+xml" PartName="/ppt/slides/slide39.xml"/>
  <Override ContentType="application/vnd.openxmlformats-officedocument.presentationml.slide+xml" PartName="/ppt/slides/slide65.xml"/>
  <Override ContentType="application/vnd.openxmlformats-officedocument.presentationml.slide+xml" PartName="/ppt/slides/slide9.xml"/>
  <Override ContentType="application/vnd.openxmlformats-officedocument.presentationml.slide+xml" PartName="/ppt/slides/slide13.xml"/>
  <Override ContentType="application/vnd.openxmlformats-officedocument.presentationml.slide+xml" PartName="/ppt/slides/slide56.xml"/>
  <Override ContentType="application/vnd.openxmlformats-officedocument.presentationml.slide+xml" PartName="/ppt/slides/slide12.xml"/>
  <Override ContentType="application/vnd.openxmlformats-officedocument.presentationml.slide+xml" PartName="/ppt/slides/slide47.xml"/>
  <Override ContentType="application/vnd.openxmlformats-officedocument.presentationml.slide+xml" PartName="/ppt/slides/slide20.xml"/>
  <Override ContentType="application/vnd.openxmlformats-officedocument.presentationml.slide+xml" PartName="/ppt/slides/slide21.xml"/>
  <Override ContentType="application/vnd.openxmlformats-officedocument.presentationml.slide+xml" PartName="/ppt/slides/slide38.xml"/>
  <Override ContentType="application/vnd.openxmlformats-officedocument.presentationml.slide+xml" PartName="/ppt/slides/slide46.xml"/>
  <Override ContentType="application/vnd.openxmlformats-officedocument.presentationml.slide+xml" PartName="/ppt/slides/slide64.xml"/>
  <Override ContentType="application/vnd.openxmlformats-officedocument.presentationml.slide+xml" PartName="/ppt/slides/slide8.xml"/>
  <Override ContentType="application/vnd.openxmlformats-officedocument.presentationml.slide+xml" PartName="/ppt/slides/slide55.xml"/>
  <Override ContentType="application/vnd.openxmlformats-officedocument.presentationml.slide+xml" PartName="/ppt/slides/slide29.xml"/>
  <Override ContentType="application/vnd.openxmlformats-officedocument.presentationml.slide+xml" PartName="/ppt/slides/slide59.xml"/>
  <Override ContentType="application/vnd.openxmlformats-officedocument.presentationml.slide+xml" PartName="/ppt/slides/slide32.xml"/>
  <Override ContentType="application/vnd.openxmlformats-officedocument.presentationml.slide+xml" PartName="/ppt/slides/slide62.xml"/>
  <Override ContentType="application/vnd.openxmlformats-officedocument.presentationml.slide+xml" PartName="/ppt/slides/slide1.xml"/>
  <Override ContentType="application/vnd.openxmlformats-officedocument.presentationml.slide+xml" PartName="/ppt/slides/slide58.xml"/>
  <Override ContentType="application/vnd.openxmlformats-officedocument.presentationml.slide+xml" PartName="/ppt/slides/slide63.xml"/>
  <Override ContentType="application/vnd.openxmlformats-officedocument.presentationml.slide+xml" PartName="/ppt/slides/slide45.xml"/>
  <Override ContentType="application/vnd.openxmlformats-officedocument.presentationml.slide+xml" PartName="/ppt/slides/slide28.xml"/>
  <Override ContentType="application/vnd.openxmlformats-officedocument.presentationml.slide+xml" PartName="/ppt/slides/slide15.xml"/>
  <Override ContentType="application/vnd.openxmlformats-officedocument.presentationml.slide+xml" PartName="/ppt/slides/slide61.xml"/>
  <Override ContentType="application/vnd.openxmlformats-officedocument.presentationml.slide+xml" PartName="/ppt/slides/slide31.xml"/>
  <Override ContentType="application/vnd.openxmlformats-officedocument.presentationml.slide+xml" PartName="/ppt/slides/slide27.xml"/>
  <Override ContentType="application/vnd.openxmlformats-officedocument.presentationml.slide+xml" PartName="/ppt/slides/slide57.xml"/>
  <Override ContentType="application/vnd.openxmlformats-officedocument.presentationml.slide+xml" PartName="/ppt/slides/slide2.xml"/>
  <Override ContentType="application/vnd.openxmlformats-officedocument.presentationml.slide+xml" PartName="/ppt/slides/slide44.xml"/>
  <Override ContentType="application/vnd.openxmlformats-officedocument.presentationml.slide+xml" PartName="/ppt/slides/slide14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strictFirstAndLastChars="0" saveSubsetFonts="1" showSpecialPlsOnTitleSld="0">
  <p:sldMasterIdLst>
    <p:sldMasterId id="2147483661" r:id="rId5"/>
  </p:sldMasterIdLst>
  <p:notesMasterIdLst>
    <p:notesMasterId r:id="rId6"/>
  </p:notes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  <p:sldId id="267" r:id="rId18"/>
    <p:sldId id="268" r:id="rId19"/>
    <p:sldId id="269" r:id="rId20"/>
    <p:sldId id="270" r:id="rId21"/>
    <p:sldId id="271" r:id="rId22"/>
    <p:sldId id="272" r:id="rId23"/>
    <p:sldId id="273" r:id="rId24"/>
    <p:sldId id="274" r:id="rId25"/>
    <p:sldId id="275" r:id="rId26"/>
    <p:sldId id="276" r:id="rId27"/>
    <p:sldId id="277" r:id="rId28"/>
    <p:sldId id="278" r:id="rId29"/>
    <p:sldId id="279" r:id="rId30"/>
    <p:sldId id="280" r:id="rId31"/>
    <p:sldId id="281" r:id="rId32"/>
    <p:sldId id="282" r:id="rId33"/>
    <p:sldId id="283" r:id="rId34"/>
    <p:sldId id="284" r:id="rId35"/>
    <p:sldId id="285" r:id="rId36"/>
    <p:sldId id="286" r:id="rId37"/>
    <p:sldId id="287" r:id="rId38"/>
    <p:sldId id="288" r:id="rId39"/>
    <p:sldId id="289" r:id="rId40"/>
    <p:sldId id="290" r:id="rId41"/>
    <p:sldId id="291" r:id="rId42"/>
    <p:sldId id="292" r:id="rId43"/>
    <p:sldId id="293" r:id="rId44"/>
    <p:sldId id="294" r:id="rId45"/>
    <p:sldId id="295" r:id="rId46"/>
    <p:sldId id="296" r:id="rId47"/>
    <p:sldId id="297" r:id="rId48"/>
    <p:sldId id="298" r:id="rId49"/>
    <p:sldId id="299" r:id="rId50"/>
    <p:sldId id="300" r:id="rId51"/>
    <p:sldId id="301" r:id="rId52"/>
    <p:sldId id="302" r:id="rId53"/>
    <p:sldId id="303" r:id="rId54"/>
    <p:sldId id="304" r:id="rId55"/>
    <p:sldId id="305" r:id="rId56"/>
    <p:sldId id="306" r:id="rId57"/>
    <p:sldId id="307" r:id="rId58"/>
    <p:sldId id="308" r:id="rId59"/>
    <p:sldId id="309" r:id="rId60"/>
    <p:sldId id="310" r:id="rId61"/>
    <p:sldId id="311" r:id="rId62"/>
    <p:sldId id="312" r:id="rId63"/>
    <p:sldId id="313" r:id="rId64"/>
    <p:sldId id="314" r:id="rId65"/>
    <p:sldId id="315" r:id="rId66"/>
    <p:sldId id="316" r:id="rId67"/>
    <p:sldId id="317" r:id="rId68"/>
    <p:sldId id="318" r:id="rId69"/>
    <p:sldId id="319" r:id="rId70"/>
    <p:sldId id="320" r:id="rId71"/>
    <p:sldId id="321" r:id="rId72"/>
    <p:sldId id="322" r:id="rId73"/>
    <p:sldId id="323" r:id="rId74"/>
    <p:sldId id="324" r:id="rId75"/>
    <p:sldId id="325" r:id="rId76"/>
    <p:sldId id="326" r:id="rId77"/>
  </p:sldIdLst>
  <p:sldSz cy="5143500" cx="9144000"/>
  <p:notesSz cx="6858000" cy="9144000"/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1905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tableStyles.xml><?xml version="1.0" encoding="utf-8"?>
<a:tblStyleLst xmlns:a="http://schemas.openxmlformats.org/drawingml/2006/main" xmlns:r="http://schemas.openxmlformats.org/officeDocument/2006/relationships" def="{E5A7C9ED-8102-446F-9CD9-EA105CC12E1B}">
  <a:tblStyle styleId="{E5A7C9ED-8102-446F-9CD9-EA105CC12E1B}" styleName="Table_0">
    <a:wholeTbl>
      <a:tcTxStyle>
        <a:font>
          <a:latin typeface="Arial"/>
          <a:ea typeface="Arial"/>
          <a:cs typeface="Arial"/>
        </a:font>
        <a:srgbClr val="000000"/>
      </a:tcTxStyle>
    </a:wholeTbl>
    <a:band1H>
      <a:tcTxStyle/>
    </a:band1H>
    <a:band2H>
      <a:tcTxStyle/>
    </a:band2H>
    <a:band1V>
      <a:tcTxStyle/>
    </a:band1V>
    <a:band2V>
      <a:tcTxStyle/>
    </a:band2V>
    <a:lastCol>
      <a:tcTxStyle/>
    </a:lastCol>
    <a:firstCol>
      <a:tcTxStyle/>
    </a:firstCol>
    <a:lastRow>
      <a:tcTxStyle/>
    </a:lastRow>
    <a:seCell>
      <a:tcTxStyle/>
    </a:seCell>
    <a:swCell>
      <a:tcTxStyle/>
    </a:swCell>
    <a:firstRow>
      <a:tcTxStyle/>
    </a:firstRow>
    <a:neCell>
      <a:tcTxStyle/>
    </a:neCell>
    <a:nwCell>
      <a:tcTxStyle/>
    </a:nwCell>
  </a:tblStyle>
</a:tblStyleLst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1905" orient="horz"/>
        <p:guide pos="2880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40" Type="http://schemas.openxmlformats.org/officeDocument/2006/relationships/slide" Target="slides/slide34.xml"/><Relationship Id="rId42" Type="http://schemas.openxmlformats.org/officeDocument/2006/relationships/slide" Target="slides/slide36.xml"/><Relationship Id="rId41" Type="http://schemas.openxmlformats.org/officeDocument/2006/relationships/slide" Target="slides/slide35.xml"/><Relationship Id="rId44" Type="http://schemas.openxmlformats.org/officeDocument/2006/relationships/slide" Target="slides/slide38.xml"/><Relationship Id="rId43" Type="http://schemas.openxmlformats.org/officeDocument/2006/relationships/slide" Target="slides/slide37.xml"/><Relationship Id="rId46" Type="http://schemas.openxmlformats.org/officeDocument/2006/relationships/slide" Target="slides/slide40.xml"/><Relationship Id="rId45" Type="http://schemas.openxmlformats.org/officeDocument/2006/relationships/slide" Target="slides/slide39.xml"/><Relationship Id="rId1" Type="http://schemas.openxmlformats.org/officeDocument/2006/relationships/theme" Target="theme/theme2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tableStyles" Target="tableStyles.xml"/><Relationship Id="rId9" Type="http://schemas.openxmlformats.org/officeDocument/2006/relationships/slide" Target="slides/slide3.xml"/><Relationship Id="rId48" Type="http://schemas.openxmlformats.org/officeDocument/2006/relationships/slide" Target="slides/slide42.xml"/><Relationship Id="rId47" Type="http://schemas.openxmlformats.org/officeDocument/2006/relationships/slide" Target="slides/slide41.xml"/><Relationship Id="rId49" Type="http://schemas.openxmlformats.org/officeDocument/2006/relationships/slide" Target="slides/slide43.xml"/><Relationship Id="rId5" Type="http://schemas.openxmlformats.org/officeDocument/2006/relationships/slideMaster" Target="slideMasters/slideMaster1.xml"/><Relationship Id="rId6" Type="http://schemas.openxmlformats.org/officeDocument/2006/relationships/notesMaster" Target="notesMasters/notesMaster1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73" Type="http://schemas.openxmlformats.org/officeDocument/2006/relationships/slide" Target="slides/slide67.xml"/><Relationship Id="rId72" Type="http://schemas.openxmlformats.org/officeDocument/2006/relationships/slide" Target="slides/slide66.xml"/><Relationship Id="rId31" Type="http://schemas.openxmlformats.org/officeDocument/2006/relationships/slide" Target="slides/slide25.xml"/><Relationship Id="rId75" Type="http://schemas.openxmlformats.org/officeDocument/2006/relationships/slide" Target="slides/slide69.xml"/><Relationship Id="rId30" Type="http://schemas.openxmlformats.org/officeDocument/2006/relationships/slide" Target="slides/slide24.xml"/><Relationship Id="rId74" Type="http://schemas.openxmlformats.org/officeDocument/2006/relationships/slide" Target="slides/slide68.xml"/><Relationship Id="rId33" Type="http://schemas.openxmlformats.org/officeDocument/2006/relationships/slide" Target="slides/slide27.xml"/><Relationship Id="rId77" Type="http://schemas.openxmlformats.org/officeDocument/2006/relationships/slide" Target="slides/slide71.xml"/><Relationship Id="rId32" Type="http://schemas.openxmlformats.org/officeDocument/2006/relationships/slide" Target="slides/slide26.xml"/><Relationship Id="rId76" Type="http://schemas.openxmlformats.org/officeDocument/2006/relationships/slide" Target="slides/slide70.xml"/><Relationship Id="rId35" Type="http://schemas.openxmlformats.org/officeDocument/2006/relationships/slide" Target="slides/slide29.xml"/><Relationship Id="rId34" Type="http://schemas.openxmlformats.org/officeDocument/2006/relationships/slide" Target="slides/slide28.xml"/><Relationship Id="rId71" Type="http://schemas.openxmlformats.org/officeDocument/2006/relationships/slide" Target="slides/slide65.xml"/><Relationship Id="rId70" Type="http://schemas.openxmlformats.org/officeDocument/2006/relationships/slide" Target="slides/slide64.xml"/><Relationship Id="rId37" Type="http://schemas.openxmlformats.org/officeDocument/2006/relationships/slide" Target="slides/slide31.xml"/><Relationship Id="rId36" Type="http://schemas.openxmlformats.org/officeDocument/2006/relationships/slide" Target="slides/slide30.xml"/><Relationship Id="rId39" Type="http://schemas.openxmlformats.org/officeDocument/2006/relationships/slide" Target="slides/slide33.xml"/><Relationship Id="rId38" Type="http://schemas.openxmlformats.org/officeDocument/2006/relationships/slide" Target="slides/slide32.xml"/><Relationship Id="rId62" Type="http://schemas.openxmlformats.org/officeDocument/2006/relationships/slide" Target="slides/slide56.xml"/><Relationship Id="rId61" Type="http://schemas.openxmlformats.org/officeDocument/2006/relationships/slide" Target="slides/slide55.xml"/><Relationship Id="rId20" Type="http://schemas.openxmlformats.org/officeDocument/2006/relationships/slide" Target="slides/slide14.xml"/><Relationship Id="rId64" Type="http://schemas.openxmlformats.org/officeDocument/2006/relationships/slide" Target="slides/slide58.xml"/><Relationship Id="rId63" Type="http://schemas.openxmlformats.org/officeDocument/2006/relationships/slide" Target="slides/slide57.xml"/><Relationship Id="rId22" Type="http://schemas.openxmlformats.org/officeDocument/2006/relationships/slide" Target="slides/slide16.xml"/><Relationship Id="rId66" Type="http://schemas.openxmlformats.org/officeDocument/2006/relationships/slide" Target="slides/slide60.xml"/><Relationship Id="rId21" Type="http://schemas.openxmlformats.org/officeDocument/2006/relationships/slide" Target="slides/slide15.xml"/><Relationship Id="rId65" Type="http://schemas.openxmlformats.org/officeDocument/2006/relationships/slide" Target="slides/slide59.xml"/><Relationship Id="rId24" Type="http://schemas.openxmlformats.org/officeDocument/2006/relationships/slide" Target="slides/slide18.xml"/><Relationship Id="rId68" Type="http://schemas.openxmlformats.org/officeDocument/2006/relationships/slide" Target="slides/slide62.xml"/><Relationship Id="rId23" Type="http://schemas.openxmlformats.org/officeDocument/2006/relationships/slide" Target="slides/slide17.xml"/><Relationship Id="rId67" Type="http://schemas.openxmlformats.org/officeDocument/2006/relationships/slide" Target="slides/slide61.xml"/><Relationship Id="rId60" Type="http://schemas.openxmlformats.org/officeDocument/2006/relationships/slide" Target="slides/slide54.xml"/><Relationship Id="rId26" Type="http://schemas.openxmlformats.org/officeDocument/2006/relationships/slide" Target="slides/slide20.xml"/><Relationship Id="rId25" Type="http://schemas.openxmlformats.org/officeDocument/2006/relationships/slide" Target="slides/slide19.xml"/><Relationship Id="rId69" Type="http://schemas.openxmlformats.org/officeDocument/2006/relationships/slide" Target="slides/slide63.xml"/><Relationship Id="rId28" Type="http://schemas.openxmlformats.org/officeDocument/2006/relationships/slide" Target="slides/slide22.xml"/><Relationship Id="rId27" Type="http://schemas.openxmlformats.org/officeDocument/2006/relationships/slide" Target="slides/slide21.xml"/><Relationship Id="rId29" Type="http://schemas.openxmlformats.org/officeDocument/2006/relationships/slide" Target="slides/slide23.xml"/><Relationship Id="rId51" Type="http://schemas.openxmlformats.org/officeDocument/2006/relationships/slide" Target="slides/slide45.xml"/><Relationship Id="rId50" Type="http://schemas.openxmlformats.org/officeDocument/2006/relationships/slide" Target="slides/slide44.xml"/><Relationship Id="rId53" Type="http://schemas.openxmlformats.org/officeDocument/2006/relationships/slide" Target="slides/slide47.xml"/><Relationship Id="rId52" Type="http://schemas.openxmlformats.org/officeDocument/2006/relationships/slide" Target="slides/slide46.xml"/><Relationship Id="rId11" Type="http://schemas.openxmlformats.org/officeDocument/2006/relationships/slide" Target="slides/slide5.xml"/><Relationship Id="rId55" Type="http://schemas.openxmlformats.org/officeDocument/2006/relationships/slide" Target="slides/slide49.xml"/><Relationship Id="rId10" Type="http://schemas.openxmlformats.org/officeDocument/2006/relationships/slide" Target="slides/slide4.xml"/><Relationship Id="rId54" Type="http://schemas.openxmlformats.org/officeDocument/2006/relationships/slide" Target="slides/slide48.xml"/><Relationship Id="rId13" Type="http://schemas.openxmlformats.org/officeDocument/2006/relationships/slide" Target="slides/slide7.xml"/><Relationship Id="rId57" Type="http://schemas.openxmlformats.org/officeDocument/2006/relationships/slide" Target="slides/slide51.xml"/><Relationship Id="rId12" Type="http://schemas.openxmlformats.org/officeDocument/2006/relationships/slide" Target="slides/slide6.xml"/><Relationship Id="rId56" Type="http://schemas.openxmlformats.org/officeDocument/2006/relationships/slide" Target="slides/slide50.xml"/><Relationship Id="rId15" Type="http://schemas.openxmlformats.org/officeDocument/2006/relationships/slide" Target="slides/slide9.xml"/><Relationship Id="rId59" Type="http://schemas.openxmlformats.org/officeDocument/2006/relationships/slide" Target="slides/slide53.xml"/><Relationship Id="rId14" Type="http://schemas.openxmlformats.org/officeDocument/2006/relationships/slide" Target="slides/slide8.xml"/><Relationship Id="rId58" Type="http://schemas.openxmlformats.org/officeDocument/2006/relationships/slide" Target="slides/slide52.xml"/><Relationship Id="rId17" Type="http://schemas.openxmlformats.org/officeDocument/2006/relationships/slide" Target="slides/slide11.xml"/><Relationship Id="rId16" Type="http://schemas.openxmlformats.org/officeDocument/2006/relationships/slide" Target="slides/slide10.xml"/><Relationship Id="rId19" Type="http://schemas.openxmlformats.org/officeDocument/2006/relationships/slide" Target="slides/slide13.xml"/><Relationship Id="rId18" Type="http://schemas.openxmlformats.org/officeDocument/2006/relationships/slide" Target="slides/slide12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1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hyperlink" Target="https://cwe.mitre.org/top25/archive/2020/2020_cwe_top25.html" TargetMode="External"/></Relationships>
</file>

<file path=ppt/notesSlides/_rels/notesSlide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0" name="Shape 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" name="Google Shape;61;g22ebda427a9_0_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2" name="Google Shape;62;g22ebda427a9_0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7" name="Shape 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" name="Google Shape;68;ge786bb6eaa_0_137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9" name="Google Shape;69;ge786bb6eaa_0_13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4" name="Shape 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Google Shape;75;ge786bb6eaa_0_143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6" name="Google Shape;76;ge786bb6eaa_0_14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1" name="Shape 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" name="Google Shape;82;ge786bb6eaa_0_149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3" name="Google Shape;83;ge786bb6eaa_0_14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8" name="Shape 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" name="Google Shape;89;gdce61f0a8f_1_77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0" name="Google Shape;90;gdce61f0a8f_1_7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6" name="Shape 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" name="Google Shape;97;gdbc5533046_0_39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8" name="Google Shape;98;gdbc5533046_0_3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3" name="Shape 1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" name="Google Shape;104;gdf65bdd8f9_0_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5" name="Google Shape;105;gdf65bdd8f9_0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9" name="Shape 1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0" name="Google Shape;110;ge04f226ce7_0_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11" name="Google Shape;111;ge04f226ce7_0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u="sng">
                <a:solidFill>
                  <a:schemeClr val="hlink"/>
                </a:solidFill>
                <a:hlinkClick r:id="rId2"/>
              </a:rPr>
              <a:t>https://cwe.mitre.org/top25/archive/2020/2020_cwe_top25.html</a:t>
            </a:r>
            <a:r>
              <a:rPr lang="en"/>
              <a:t> </a:t>
            </a:r>
            <a:endParaRPr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6" name="Shape 1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7" name="Google Shape;117;gdf65bdd8f9_0_5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18" name="Google Shape;118;gdf65bdd8f9_0_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23" name="Shape 1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4" name="Google Shape;124;gdffd2df31a_0_6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25" name="Google Shape;125;gdffd2df31a_0_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44" name="Shape 1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5" name="Google Shape;145;gdffd2df31a_0_28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46" name="Google Shape;146;gdffd2df31a_0_2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64" name="Shape 1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5" name="Google Shape;165;gdffd2df31a_0_49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66" name="Google Shape;166;gdffd2df31a_0_4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87" name="Shape 1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8" name="Google Shape;188;gdf65bdd8f9_0_12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89" name="Google Shape;189;gdf65bdd8f9_0_1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18" name="Shape 2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9" name="Google Shape;219;gdf65bdd8f9_0_3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20" name="Google Shape;220;gdf65bdd8f9_0_3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47" name="Shape 2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8" name="Google Shape;248;gdf65bdd8f9_0_85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49" name="Google Shape;249;gdf65bdd8f9_0_8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54" name="Shape 2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5" name="Google Shape;255;gdce61f0a8f_1_82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56" name="Google Shape;256;gdce61f0a8f_1_8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60" name="Shape 2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1" name="Google Shape;261;gdbca2e5ae2_0_46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62" name="Google Shape;262;gdbca2e5ae2_0_4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67" name="Shape 2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8" name="Google Shape;268;ge02a8b192c_0_2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69" name="Google Shape;269;ge02a8b192c_0_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84" name="Shape 2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5" name="Google Shape;285;ge02a8b192c_0_3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86" name="Google Shape;286;ge02a8b192c_0_3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04" name="Shape 3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5" name="Google Shape;305;gdf65bdd8f9_0_91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06" name="Google Shape;306;gdf65bdd8f9_0_9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11" name="Shape 3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2" name="Google Shape;312;gdf65bdd8f9_0_175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13" name="Google Shape;313;gdf65bdd8f9_0_17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18" name="Shape 3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9" name="Google Shape;319;gdf65bdd8f9_0_169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20" name="Google Shape;320;gdf65bdd8f9_0_16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25" name="Shape 3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6" name="Google Shape;326;gdf65bdd8f9_0_97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27" name="Google Shape;327;gdf65bdd8f9_0_9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35" name="Shape 3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6" name="Google Shape;336;gdf65bdd8f9_0_108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37" name="Google Shape;337;gdf65bdd8f9_0_10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45" name="Shape 3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6" name="Google Shape;346;gdf65bdd8f9_0_119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47" name="Google Shape;347;gdf65bdd8f9_0_11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55" name="Shape 3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6" name="Google Shape;356;ge02a8b192c_1_12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57" name="Google Shape;357;ge02a8b192c_1_1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62" name="Shape 3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3" name="Google Shape;363;gdf65bdd8f9_0_131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64" name="Google Shape;364;gdf65bdd8f9_0_13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69" name="Shape 3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0" name="Google Shape;370;gdf65bdd8f9_0_139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71" name="Google Shape;371;gdf65bdd8f9_0_13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76" name="Shape 3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7" name="Google Shape;377;ge77875332c_1_42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78" name="Google Shape;378;ge77875332c_1_4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93" name="Shape 3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4" name="Google Shape;394;gdbcf3c0d20_0_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95" name="Google Shape;395;gdbcf3c0d20_0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11" name="Shape 4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2" name="Google Shape;412;gdbcf3c0d20_0_21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13" name="Google Shape;413;gdbcf3c0d20_0_2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18" name="Shape 4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" name="Google Shape;419;gdf65bdd8f9_0_157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20" name="Google Shape;420;gdf65bdd8f9_0_15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25" name="Shape 4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6" name="Google Shape;426;gdbff80a8fd_0_6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27" name="Google Shape;427;gdbff80a8fd_0_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31" name="Shape 4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2" name="Google Shape;432;gdbff80a8fd_0_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33" name="Google Shape;433;gdbff80a8fd_0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38" name="Shape 4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9" name="Google Shape;439;gdbff80a8fd_0_11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40" name="Google Shape;440;gdbff80a8fd_0_1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47" name="Shape 4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8" name="Google Shape;448;gdbff80a8fd_0_21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49" name="Google Shape;449;gdbff80a8fd_0_2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54" name="Shape 4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5" name="Google Shape;455;gdbff80a8fd_0_27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56" name="Google Shape;456;gdbff80a8fd_0_2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61" name="Shape 4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2" name="Google Shape;462;gdbff80a8fd_0_41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63" name="Google Shape;463;gdbff80a8fd_0_4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84" name="Shape 4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5" name="Google Shape;485;ge77875332c_1_58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86" name="Google Shape;486;ge77875332c_1_5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91" name="Shape 4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2" name="Google Shape;492;gdbff80a8fd_0_35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93" name="Google Shape;493;gdbff80a8fd_0_3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98" name="Shape 4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9" name="Google Shape;499;gdbff80a8fd_0_59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00" name="Google Shape;500;gdbff80a8fd_0_5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04" name="Shape 5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5" name="Google Shape;505;gdbff80a8fd_0_64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06" name="Google Shape;506;gdbff80a8fd_0_6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11" name="Shape 5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" name="Google Shape;512;gdbff80a8fd_0_7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13" name="Google Shape;513;gdbff80a8fd_0_7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18" name="Shape 5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9" name="Google Shape;519;gdbff80a8fd_0_82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20" name="Google Shape;520;gdbff80a8fd_0_8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25" name="Shape 5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6" name="Google Shape;526;gdbff80a8fd_0_76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27" name="Google Shape;527;gdbff80a8fd_0_7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32" name="Shape 5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3" name="Google Shape;533;gdbff80a8fd_0_106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34" name="Google Shape;534;gdbff80a8fd_0_10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39" name="Shape 5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0" name="Google Shape;540;gdbff80a8fd_0_112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41" name="Google Shape;541;gdbff80a8fd_0_11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46" name="Shape 5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7" name="Google Shape;547;gdbff80a8fd_0_118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48" name="Google Shape;548;gdbff80a8fd_0_11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53" name="Shape 5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4" name="Google Shape;554;gdbff80a8fd_0_88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55" name="Google Shape;555;gdbff80a8fd_0_8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5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60" name="Shape 5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1" name="Google Shape;561;gdbff80a8fd_0_94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62" name="Google Shape;562;gdbff80a8fd_0_9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5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67" name="Shape 5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8" name="Google Shape;568;gdbff80a8fd_0_10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69" name="Google Shape;569;gdbff80a8fd_0_10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5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74" name="Shape 5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5" name="Google Shape;575;gdbff80a8fd_0_124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76" name="Google Shape;576;gdbff80a8fd_0_12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5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81" name="Shape 5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2" name="Google Shape;582;gdbff80a8fd_0_13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83" name="Google Shape;583;gdbff80a8fd_0_13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5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88" name="Shape 5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9" name="Google Shape;589;gdbff80a8fd_0_136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90" name="Google Shape;590;gdbff80a8fd_0_13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5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95" name="Shape 5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6" name="Google Shape;596;gdffd2df31a_0_72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97" name="Google Shape;597;gdffd2df31a_0_7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5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01" name="Shape 6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2" name="Google Shape;602;gdffd2df31a_0_78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03" name="Google Shape;603;gdffd2df31a_0_7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5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08" name="Shape 6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9" name="Google Shape;609;gdffd2df31a_0_84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10" name="Google Shape;610;gdffd2df31a_0_8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5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15" name="Shape 6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6" name="Google Shape;616;gdffd2df31a_0_9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17" name="Google Shape;617;gdffd2df31a_0_9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5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22" name="Shape 6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3" name="Google Shape;623;gdffd2df31a_0_102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24" name="Google Shape;624;gdffd2df31a_0_10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6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29" name="Shape 6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0" name="Google Shape;630;gdffd2df31a_0_109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31" name="Google Shape;631;gdffd2df31a_0_10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6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36" name="Shape 6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7" name="Google Shape;637;gdffd2df31a_0_115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38" name="Google Shape;638;gdffd2df31a_0_11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6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43" name="Shape 6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4" name="Google Shape;644;gdffd2df31a_0_123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45" name="Google Shape;645;gdffd2df31a_0_12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6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50" name="Shape 6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1" name="Google Shape;651;ge77875332c_0_6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52" name="Google Shape;652;ge77875332c_0_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6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63" name="Shape 6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4" name="Google Shape;664;gdffd2df31a_0_129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65" name="Google Shape;665;gdffd2df31a_0_12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6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70" name="Shape 6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1" name="Google Shape;671;ge786bb6eaa_0_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72" name="Google Shape;672;ge786bb6eaa_0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6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90" name="Shape 6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1" name="Google Shape;691;ge786bb6eaa_0_23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92" name="Google Shape;692;ge786bb6eaa_0_2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6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97" name="Shape 6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8" name="Google Shape;698;ge793d22785_0_1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99" name="Google Shape;699;ge793d22785_0_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6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04" name="Shape 7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5" name="Google Shape;705;ge793d22785_0_7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06" name="Google Shape;706;ge793d22785_0_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6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11" name="Shape 7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2" name="Google Shape;712;ge793d22785_0_13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13" name="Google Shape;713;ge793d22785_0_1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7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18" name="Shape 7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9" name="Google Shape;719;ge793d22785_0_2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20" name="Google Shape;720;ge793d22785_0_2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7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25" name="Shape 7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6" name="Google Shape;726;ge793d22785_0_27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27" name="Google Shape;727;ge793d22785_0_2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10" name="Shape 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Google Shape;11;p2"/>
          <p:cNvSpPr txBox="1"/>
          <p:nvPr>
            <p:ph type="ctrTitle"/>
          </p:nvPr>
        </p:nvSpPr>
        <p:spPr>
          <a:xfrm>
            <a:off x="311700" y="1429000"/>
            <a:ext cx="8520600" cy="14109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rt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rt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rt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rt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rt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rt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rt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rt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/>
        </p:txBody>
      </p:sp>
      <p:sp>
        <p:nvSpPr>
          <p:cNvPr id="12" name="Google Shape;12;p2"/>
          <p:cNvSpPr txBox="1"/>
          <p:nvPr>
            <p:ph idx="1" type="subTitle"/>
          </p:nvPr>
        </p:nvSpPr>
        <p:spPr>
          <a:xfrm>
            <a:off x="311700" y="2917900"/>
            <a:ext cx="8520600" cy="792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13" name="Google Shape;13;p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#</a:t>
            </a:r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14" name="Shape 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Google Shape;15;p3"/>
          <p:cNvSpPr txBox="1"/>
          <p:nvPr>
            <p:ph type="title"/>
          </p:nvPr>
        </p:nvSpPr>
        <p:spPr>
          <a:xfrm>
            <a:off x="311700" y="2150850"/>
            <a:ext cx="8520600" cy="841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rt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rt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rt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rt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rt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rt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rt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rt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/>
        </p:txBody>
      </p:sp>
      <p:sp>
        <p:nvSpPr>
          <p:cNvPr id="16" name="Google Shape;16;p3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" type="tx">
  <p:cSld name="TITLE_AND_BODY">
    <p:spTree>
      <p:nvGrpSpPr>
        <p:cNvPr id="17" name="Shape 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Google Shape;18;p4"/>
          <p:cNvSpPr txBox="1"/>
          <p:nvPr>
            <p:ph type="title"/>
          </p:nvPr>
        </p:nvSpPr>
        <p:spPr>
          <a:xfrm>
            <a:off x="102700" y="27087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19" name="Google Shape;19;p4"/>
          <p:cNvSpPr txBox="1"/>
          <p:nvPr>
            <p:ph idx="1" type="body"/>
          </p:nvPr>
        </p:nvSpPr>
        <p:spPr>
          <a:xfrm>
            <a:off x="198500" y="1246825"/>
            <a:ext cx="8520600" cy="3765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 rtl="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rtl="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rtl="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rtl="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rtl="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rtl="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rtl="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rtl="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rtl="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20" name="Google Shape;20;p4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wo columns" type="twoColTx">
  <p:cSld name="TITLE_AND_TWO_COLUMNS">
    <p:spTree>
      <p:nvGrpSpPr>
        <p:cNvPr id="21" name="Shape 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Google Shape;22;p5"/>
          <p:cNvSpPr txBox="1"/>
          <p:nvPr>
            <p:ph type="title"/>
          </p:nvPr>
        </p:nvSpPr>
        <p:spPr>
          <a:xfrm>
            <a:off x="102700" y="27087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3" name="Google Shape;23;p5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sp>
        <p:nvSpPr>
          <p:cNvPr id="24" name="Google Shape;24;p5"/>
          <p:cNvSpPr txBox="1"/>
          <p:nvPr>
            <p:ph idx="1" type="body"/>
          </p:nvPr>
        </p:nvSpPr>
        <p:spPr>
          <a:xfrm>
            <a:off x="198500" y="1246825"/>
            <a:ext cx="4131000" cy="3765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 rtl="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rtl="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rtl="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rtl="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rtl="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rtl="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rtl="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rtl="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rtl="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25" name="Google Shape;25;p5"/>
          <p:cNvSpPr txBox="1"/>
          <p:nvPr>
            <p:ph idx="2" type="body"/>
          </p:nvPr>
        </p:nvSpPr>
        <p:spPr>
          <a:xfrm>
            <a:off x="4588175" y="1246825"/>
            <a:ext cx="4131000" cy="3765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 rtl="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rtl="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rtl="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rtl="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rtl="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rtl="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rtl="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rtl="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rtl="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26" name="Shape 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Google Shape;27;p6"/>
          <p:cNvSpPr txBox="1"/>
          <p:nvPr>
            <p:ph type="title"/>
          </p:nvPr>
        </p:nvSpPr>
        <p:spPr>
          <a:xfrm>
            <a:off x="102700" y="27087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8" name="Google Shape;28;p6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One column text">
  <p:cSld name="ONE_COLUMN_TEXT">
    <p:spTree>
      <p:nvGrpSpPr>
        <p:cNvPr id="29" name="Shape 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Google Shape;30;p7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sp>
        <p:nvSpPr>
          <p:cNvPr id="31" name="Google Shape;31;p7"/>
          <p:cNvSpPr txBox="1"/>
          <p:nvPr>
            <p:ph type="title"/>
          </p:nvPr>
        </p:nvSpPr>
        <p:spPr>
          <a:xfrm>
            <a:off x="102700" y="27087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32" name="Google Shape;32;p7"/>
          <p:cNvSpPr txBox="1"/>
          <p:nvPr>
            <p:ph idx="1" type="body"/>
          </p:nvPr>
        </p:nvSpPr>
        <p:spPr>
          <a:xfrm>
            <a:off x="198500" y="1246825"/>
            <a:ext cx="5142600" cy="3765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 rtl="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rtl="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rtl="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rtl="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rtl="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rtl="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rtl="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rtl="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rtl="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aption">
  <p:cSld name="CUSTOM">
    <p:spTree>
      <p:nvGrpSpPr>
        <p:cNvPr id="33" name="Shape 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Google Shape;34;p8"/>
          <p:cNvSpPr txBox="1"/>
          <p:nvPr>
            <p:ph type="title"/>
          </p:nvPr>
        </p:nvSpPr>
        <p:spPr>
          <a:xfrm>
            <a:off x="102700" y="27087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35" name="Google Shape;35;p8"/>
          <p:cNvSpPr txBox="1"/>
          <p:nvPr>
            <p:ph idx="1" type="body"/>
          </p:nvPr>
        </p:nvSpPr>
        <p:spPr>
          <a:xfrm>
            <a:off x="512100" y="4520775"/>
            <a:ext cx="81198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 rtl="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17500" lvl="1" marL="914400" rtl="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rtl="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rtl="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rtl="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rtl="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rtl="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rtl="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rtl="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36" name="Google Shape;36;p8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 algn="r">
              <a:buNone/>
              <a:defRPr sz="1000">
                <a:solidFill>
                  <a:schemeClr val="dk2"/>
                </a:solidFill>
              </a:defRPr>
            </a:lvl1pPr>
            <a:lvl2pPr lvl="1" rtl="0" algn="r">
              <a:buNone/>
              <a:defRPr sz="1000">
                <a:solidFill>
                  <a:schemeClr val="dk2"/>
                </a:solidFill>
              </a:defRPr>
            </a:lvl2pPr>
            <a:lvl3pPr lvl="2" rtl="0" algn="r">
              <a:buNone/>
              <a:defRPr sz="1000">
                <a:solidFill>
                  <a:schemeClr val="dk2"/>
                </a:solidFill>
              </a:defRPr>
            </a:lvl3pPr>
            <a:lvl4pPr lvl="3" rtl="0" algn="r">
              <a:buNone/>
              <a:defRPr sz="1000">
                <a:solidFill>
                  <a:schemeClr val="dk2"/>
                </a:solidFill>
              </a:defRPr>
            </a:lvl4pPr>
            <a:lvl5pPr lvl="4" rtl="0" algn="r">
              <a:buNone/>
              <a:defRPr sz="1000">
                <a:solidFill>
                  <a:schemeClr val="dk2"/>
                </a:solidFill>
              </a:defRPr>
            </a:lvl5pPr>
            <a:lvl6pPr lvl="5" rtl="0" algn="r">
              <a:buNone/>
              <a:defRPr sz="1000">
                <a:solidFill>
                  <a:schemeClr val="dk2"/>
                </a:solidFill>
              </a:defRPr>
            </a:lvl6pPr>
            <a:lvl7pPr lvl="6" rtl="0" algn="r">
              <a:buNone/>
              <a:defRPr sz="1000">
                <a:solidFill>
                  <a:schemeClr val="dk2"/>
                </a:solidFill>
              </a:defRPr>
            </a:lvl7pPr>
            <a:lvl8pPr lvl="7" rtl="0" algn="r">
              <a:buNone/>
              <a:defRPr sz="1000">
                <a:solidFill>
                  <a:schemeClr val="dk2"/>
                </a:solidFill>
              </a:defRPr>
            </a:lvl8pPr>
            <a:lvl9pPr lvl="8" rtl="0" algn="r">
              <a:buNone/>
              <a:defRPr sz="1000">
                <a:solidFill>
                  <a:schemeClr val="dk2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 - Optional">
  <p:cSld name="SECTION_HEADER_1">
    <p:bg>
      <p:bgPr>
        <a:solidFill>
          <a:srgbClr val="A4C2F4"/>
        </a:solidFill>
      </p:bgPr>
    </p:bg>
    <p:spTree>
      <p:nvGrpSpPr>
        <p:cNvPr id="37" name="Shape 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" name="Google Shape;38;p9"/>
          <p:cNvSpPr txBox="1"/>
          <p:nvPr>
            <p:ph type="title"/>
          </p:nvPr>
        </p:nvSpPr>
        <p:spPr>
          <a:xfrm>
            <a:off x="311700" y="2150850"/>
            <a:ext cx="8520600" cy="841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rt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rt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rt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rt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rt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rt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rt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rt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/>
        </p:txBody>
      </p:sp>
      <p:sp>
        <p:nvSpPr>
          <p:cNvPr id="39" name="Google Shape;39;p9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 - Optional">
  <p:cSld name="TITLE_AND_BODY_1">
    <p:bg>
      <p:bgPr>
        <a:solidFill>
          <a:srgbClr val="A4C2F4"/>
        </a:solidFill>
      </p:bgPr>
    </p:bg>
    <p:spTree>
      <p:nvGrpSpPr>
        <p:cNvPr id="40" name="Shape 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" name="Google Shape;41;p10"/>
          <p:cNvSpPr txBox="1"/>
          <p:nvPr>
            <p:ph type="title"/>
          </p:nvPr>
        </p:nvSpPr>
        <p:spPr>
          <a:xfrm>
            <a:off x="102700" y="27087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42" name="Google Shape;42;p10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sp>
        <p:nvSpPr>
          <p:cNvPr id="43" name="Google Shape;43;p10"/>
          <p:cNvSpPr txBox="1"/>
          <p:nvPr>
            <p:ph idx="1" type="body"/>
          </p:nvPr>
        </p:nvSpPr>
        <p:spPr>
          <a:xfrm>
            <a:off x="198500" y="1246825"/>
            <a:ext cx="8520600" cy="3765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 rtl="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rtl="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rtl="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rtl="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rtl="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rtl="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rtl="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rtl="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rtl="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wo columns - Optional">
  <p:cSld name="TITLE_AND_TWO_COLUMNS_1">
    <p:bg>
      <p:bgPr>
        <a:solidFill>
          <a:srgbClr val="A4C2F4"/>
        </a:solidFill>
      </p:bgPr>
    </p:bg>
    <p:spTree>
      <p:nvGrpSpPr>
        <p:cNvPr id="44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11"/>
          <p:cNvSpPr txBox="1"/>
          <p:nvPr>
            <p:ph type="title"/>
          </p:nvPr>
        </p:nvSpPr>
        <p:spPr>
          <a:xfrm>
            <a:off x="102700" y="27087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46" name="Google Shape;46;p1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sp>
        <p:nvSpPr>
          <p:cNvPr id="47" name="Google Shape;47;p11"/>
          <p:cNvSpPr txBox="1"/>
          <p:nvPr>
            <p:ph idx="1" type="body"/>
          </p:nvPr>
        </p:nvSpPr>
        <p:spPr>
          <a:xfrm>
            <a:off x="198500" y="1246825"/>
            <a:ext cx="4131000" cy="3765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 rtl="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rtl="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rtl="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rtl="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rtl="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rtl="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rtl="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rtl="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rtl="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8" name="Google Shape;48;p11"/>
          <p:cNvSpPr txBox="1"/>
          <p:nvPr>
            <p:ph idx="2" type="body"/>
          </p:nvPr>
        </p:nvSpPr>
        <p:spPr>
          <a:xfrm>
            <a:off x="4588175" y="1246825"/>
            <a:ext cx="4131000" cy="3765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 rtl="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rtl="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rtl="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rtl="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rtl="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rtl="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rtl="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rtl="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rtl="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 - Optional">
  <p:cSld name="TITLE_ONLY_1">
    <p:bg>
      <p:bgPr>
        <a:solidFill>
          <a:srgbClr val="A4C2F4"/>
        </a:solidFill>
      </p:bgPr>
    </p:bg>
    <p:spTree>
      <p:nvGrpSpPr>
        <p:cNvPr id="49" name="Shape 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Google Shape;50;p12"/>
          <p:cNvSpPr txBox="1"/>
          <p:nvPr>
            <p:ph type="title"/>
          </p:nvPr>
        </p:nvSpPr>
        <p:spPr>
          <a:xfrm>
            <a:off x="102700" y="27087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51" name="Google Shape;51;p1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One column text - Optional">
  <p:cSld name="ONE_COLUMN_TEXT_1">
    <p:bg>
      <p:bgPr>
        <a:solidFill>
          <a:srgbClr val="A4C2F4"/>
        </a:solidFill>
      </p:bgPr>
    </p:bg>
    <p:spTree>
      <p:nvGrpSpPr>
        <p:cNvPr id="52" name="Shape 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" name="Google Shape;53;p13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sp>
        <p:nvSpPr>
          <p:cNvPr id="54" name="Google Shape;54;p13"/>
          <p:cNvSpPr txBox="1"/>
          <p:nvPr>
            <p:ph type="title"/>
          </p:nvPr>
        </p:nvSpPr>
        <p:spPr>
          <a:xfrm>
            <a:off x="102700" y="27087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55" name="Google Shape;55;p13"/>
          <p:cNvSpPr txBox="1"/>
          <p:nvPr>
            <p:ph idx="1" type="body"/>
          </p:nvPr>
        </p:nvSpPr>
        <p:spPr>
          <a:xfrm>
            <a:off x="198500" y="1246825"/>
            <a:ext cx="5142600" cy="3765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 rtl="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rtl="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rtl="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rtl="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rtl="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rtl="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rtl="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rtl="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rtl="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aption - Optional">
  <p:cSld name="CUSTOM_1">
    <p:bg>
      <p:bgPr>
        <a:solidFill>
          <a:srgbClr val="A4C2F4"/>
        </a:solidFill>
      </p:bgPr>
    </p:bg>
    <p:spTree>
      <p:nvGrpSpPr>
        <p:cNvPr id="56" name="Shape 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" name="Google Shape;57;p14"/>
          <p:cNvSpPr txBox="1"/>
          <p:nvPr>
            <p:ph type="title"/>
          </p:nvPr>
        </p:nvSpPr>
        <p:spPr>
          <a:xfrm>
            <a:off x="102700" y="27087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58" name="Google Shape;58;p14"/>
          <p:cNvSpPr txBox="1"/>
          <p:nvPr>
            <p:ph idx="1" type="body"/>
          </p:nvPr>
        </p:nvSpPr>
        <p:spPr>
          <a:xfrm>
            <a:off x="512100" y="4520775"/>
            <a:ext cx="81198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 rtl="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17500" lvl="1" marL="914400" rtl="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rtl="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rtl="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rtl="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rtl="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rtl="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rtl="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rtl="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59" name="Google Shape;59;p14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 algn="r">
              <a:buNone/>
              <a:defRPr sz="1000">
                <a:solidFill>
                  <a:schemeClr val="dk2"/>
                </a:solidFill>
              </a:defRPr>
            </a:lvl1pPr>
            <a:lvl2pPr lvl="1" rtl="0" algn="r">
              <a:buNone/>
              <a:defRPr sz="1000">
                <a:solidFill>
                  <a:schemeClr val="dk2"/>
                </a:solidFill>
              </a:defRPr>
            </a:lvl2pPr>
            <a:lvl3pPr lvl="2" rtl="0" algn="r">
              <a:buNone/>
              <a:defRPr sz="1000">
                <a:solidFill>
                  <a:schemeClr val="dk2"/>
                </a:solidFill>
              </a:defRPr>
            </a:lvl3pPr>
            <a:lvl4pPr lvl="3" rtl="0" algn="r">
              <a:buNone/>
              <a:defRPr sz="1000">
                <a:solidFill>
                  <a:schemeClr val="dk2"/>
                </a:solidFill>
              </a:defRPr>
            </a:lvl4pPr>
            <a:lvl5pPr lvl="4" rtl="0" algn="r">
              <a:buNone/>
              <a:defRPr sz="1000">
                <a:solidFill>
                  <a:schemeClr val="dk2"/>
                </a:solidFill>
              </a:defRPr>
            </a:lvl5pPr>
            <a:lvl6pPr lvl="5" rtl="0" algn="r">
              <a:buNone/>
              <a:defRPr sz="1000">
                <a:solidFill>
                  <a:schemeClr val="dk2"/>
                </a:solidFill>
              </a:defRPr>
            </a:lvl6pPr>
            <a:lvl7pPr lvl="6" rtl="0" algn="r">
              <a:buNone/>
              <a:defRPr sz="1000">
                <a:solidFill>
                  <a:schemeClr val="dk2"/>
                </a:solidFill>
              </a:defRPr>
            </a:lvl7pPr>
            <a:lvl8pPr lvl="7" rtl="0" algn="r">
              <a:buNone/>
              <a:defRPr sz="1000">
                <a:solidFill>
                  <a:schemeClr val="dk2"/>
                </a:solidFill>
              </a:defRPr>
            </a:lvl8pPr>
            <a:lvl9pPr lvl="8" rtl="0" algn="r">
              <a:buNone/>
              <a:defRPr sz="1000">
                <a:solidFill>
                  <a:schemeClr val="dk2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3" Type="http://schemas.openxmlformats.org/officeDocument/2006/relationships/slideLayout" Target="../slideLayouts/slideLayout13.xml"/><Relationship Id="rId12" Type="http://schemas.openxmlformats.org/officeDocument/2006/relationships/slideLayout" Target="../slideLayouts/slideLayout12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2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simple-light-2"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/>
          <p:nvPr>
            <p:ph type="title"/>
          </p:nvPr>
        </p:nvSpPr>
        <p:spPr>
          <a:xfrm>
            <a:off x="102700" y="27087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9pPr>
          </a:lstStyle>
          <a:p/>
        </p:txBody>
      </p:sp>
      <p:sp>
        <p:nvSpPr>
          <p:cNvPr id="7" name="Google Shape;7;p1"/>
          <p:cNvSpPr txBox="1"/>
          <p:nvPr>
            <p:ph idx="1" type="body"/>
          </p:nvPr>
        </p:nvSpPr>
        <p:spPr>
          <a:xfrm>
            <a:off x="198500" y="124682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●"/>
              <a:defRPr sz="1800">
                <a:solidFill>
                  <a:schemeClr val="dk1"/>
                </a:solidFill>
              </a:defRPr>
            </a:lvl1pPr>
            <a:lvl2pPr indent="-317500" lvl="1" marL="9144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Char char="○"/>
              <a:defRPr>
                <a:solidFill>
                  <a:schemeClr val="dk1"/>
                </a:solidFill>
              </a:defRPr>
            </a:lvl2pPr>
            <a:lvl3pPr indent="-317500" lvl="2" marL="13716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Char char="■"/>
              <a:defRPr>
                <a:solidFill>
                  <a:schemeClr val="dk1"/>
                </a:solidFill>
              </a:defRPr>
            </a:lvl3pPr>
            <a:lvl4pPr indent="-317500" lvl="3" marL="18288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Char char="●"/>
              <a:defRPr>
                <a:solidFill>
                  <a:schemeClr val="dk1"/>
                </a:solidFill>
              </a:defRPr>
            </a:lvl4pPr>
            <a:lvl5pPr indent="-317500" lvl="4" marL="22860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Char char="○"/>
              <a:defRPr>
                <a:solidFill>
                  <a:schemeClr val="dk1"/>
                </a:solidFill>
              </a:defRPr>
            </a:lvl5pPr>
            <a:lvl6pPr indent="-317500" lvl="5" marL="27432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Char char="■"/>
              <a:defRPr>
                <a:solidFill>
                  <a:schemeClr val="dk1"/>
                </a:solidFill>
              </a:defRPr>
            </a:lvl6pPr>
            <a:lvl7pPr indent="-317500" lvl="6" marL="32004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Char char="●"/>
              <a:defRPr>
                <a:solidFill>
                  <a:schemeClr val="dk1"/>
                </a:solidFill>
              </a:defRPr>
            </a:lvl7pPr>
            <a:lvl8pPr indent="-317500" lvl="7" marL="36576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Char char="○"/>
              <a:defRPr>
                <a:solidFill>
                  <a:schemeClr val="dk1"/>
                </a:solidFill>
              </a:defRPr>
            </a:lvl8pPr>
            <a:lvl9pPr indent="-317500" lvl="8" marL="41148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Char char="■"/>
              <a:defRPr>
                <a:solidFill>
                  <a:schemeClr val="dk1"/>
                </a:solidFill>
              </a:defRPr>
            </a:lvl9pPr>
          </a:lstStyle>
          <a:p/>
        </p:txBody>
      </p:sp>
      <p:sp>
        <p:nvSpPr>
          <p:cNvPr id="8" name="Google Shape;8;p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 algn="r">
              <a:buNone/>
              <a:defRPr sz="1000">
                <a:solidFill>
                  <a:schemeClr val="dk2"/>
                </a:solidFill>
              </a:defRPr>
            </a:lvl1pPr>
            <a:lvl2pPr lvl="1" rtl="0" algn="r">
              <a:buNone/>
              <a:defRPr sz="1000">
                <a:solidFill>
                  <a:schemeClr val="dk2"/>
                </a:solidFill>
              </a:defRPr>
            </a:lvl2pPr>
            <a:lvl3pPr lvl="2" rtl="0" algn="r">
              <a:buNone/>
              <a:defRPr sz="1000">
                <a:solidFill>
                  <a:schemeClr val="dk2"/>
                </a:solidFill>
              </a:defRPr>
            </a:lvl3pPr>
            <a:lvl4pPr lvl="3" rtl="0" algn="r">
              <a:buNone/>
              <a:defRPr sz="1000">
                <a:solidFill>
                  <a:schemeClr val="dk2"/>
                </a:solidFill>
              </a:defRPr>
            </a:lvl4pPr>
            <a:lvl5pPr lvl="4" rtl="0" algn="r">
              <a:buNone/>
              <a:defRPr sz="1000">
                <a:solidFill>
                  <a:schemeClr val="dk2"/>
                </a:solidFill>
              </a:defRPr>
            </a:lvl5pPr>
            <a:lvl6pPr lvl="5" rtl="0" algn="r">
              <a:buNone/>
              <a:defRPr sz="1000">
                <a:solidFill>
                  <a:schemeClr val="dk2"/>
                </a:solidFill>
              </a:defRPr>
            </a:lvl6pPr>
            <a:lvl7pPr lvl="6" rtl="0" algn="r">
              <a:buNone/>
              <a:defRPr sz="1000">
                <a:solidFill>
                  <a:schemeClr val="dk2"/>
                </a:solidFill>
              </a:defRPr>
            </a:lvl7pPr>
            <a:lvl8pPr lvl="7" rtl="0" algn="r">
              <a:buNone/>
              <a:defRPr sz="1000">
                <a:solidFill>
                  <a:schemeClr val="dk2"/>
                </a:solidFill>
              </a:defRPr>
            </a:lvl8pPr>
            <a:lvl9pPr lvl="8" rtl="0" algn="r">
              <a:buNone/>
              <a:defRPr sz="1000">
                <a:solidFill>
                  <a:schemeClr val="dk2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sp>
        <p:nvSpPr>
          <p:cNvPr id="9" name="Google Shape;9;p1"/>
          <p:cNvSpPr/>
          <p:nvPr/>
        </p:nvSpPr>
        <p:spPr>
          <a:xfrm>
            <a:off x="0" y="1017725"/>
            <a:ext cx="9144000" cy="111600"/>
          </a:xfrm>
          <a:prstGeom prst="rect">
            <a:avLst/>
          </a:prstGeom>
          <a:gradFill>
            <a:gsLst>
              <a:gs pos="0">
                <a:schemeClr val="dk1"/>
              </a:gs>
              <a:gs pos="100000">
                <a:srgbClr val="E85C54"/>
              </a:gs>
            </a:gsLst>
            <a:lin ang="0" scaled="0"/>
          </a:gra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600">
                <a:solidFill>
                  <a:schemeClr val="lt1"/>
                </a:solidFill>
              </a:rPr>
              <a:t>Computer Science 161</a:t>
            </a:r>
            <a:endParaRPr b="1" sz="600">
              <a:solidFill>
                <a:schemeClr val="lt1"/>
              </a:solidFill>
            </a:endParaRPr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  <p:sldLayoutId id="2147483659" r:id="rId12"/>
    <p:sldLayoutId id="2147483660" r:id="rId13"/>
  </p:sldLayoutIdLst>
  <p:hf dt="0" ftr="0" hdr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2.png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<Relationships xmlns="http://schemas.openxmlformats.org/package/2006/relationships"><Relationship Id="rId11" Type="http://schemas.openxmlformats.org/officeDocument/2006/relationships/hyperlink" Target="https://cwe.mitre.org/data/definitions/352.html" TargetMode="External"/><Relationship Id="rId10" Type="http://schemas.openxmlformats.org/officeDocument/2006/relationships/hyperlink" Target="https://cwe.mitre.org/data/definitions/416.html" TargetMode="External"/><Relationship Id="rId13" Type="http://schemas.openxmlformats.org/officeDocument/2006/relationships/hyperlink" Target="https://cwe.mitre.org/data/definitions/190.html" TargetMode="External"/><Relationship Id="rId12" Type="http://schemas.openxmlformats.org/officeDocument/2006/relationships/hyperlink" Target="https://cwe.mitre.org/data/definitions/78.html" TargetMode="External"/><Relationship Id="rId1" Type="http://schemas.openxmlformats.org/officeDocument/2006/relationships/slideLayout" Target="../slideLayouts/slideLayout13.xml"/><Relationship Id="rId2" Type="http://schemas.openxmlformats.org/officeDocument/2006/relationships/notesSlide" Target="../notesSlides/notesSlide8.xml"/><Relationship Id="rId3" Type="http://schemas.openxmlformats.org/officeDocument/2006/relationships/hyperlink" Target="https://cwe.mitre.org/data/definitions/79.html" TargetMode="External"/><Relationship Id="rId4" Type="http://schemas.openxmlformats.org/officeDocument/2006/relationships/hyperlink" Target="https://cwe.mitre.org/data/definitions/787.html" TargetMode="External"/><Relationship Id="rId9" Type="http://schemas.openxmlformats.org/officeDocument/2006/relationships/hyperlink" Target="https://cwe.mitre.org/data/definitions/200.html" TargetMode="External"/><Relationship Id="rId15" Type="http://schemas.openxmlformats.org/officeDocument/2006/relationships/hyperlink" Target="https://cwe.mitre.org/data/definitions/476.html" TargetMode="External"/><Relationship Id="rId14" Type="http://schemas.openxmlformats.org/officeDocument/2006/relationships/hyperlink" Target="https://cwe.mitre.org/data/definitions/22.html" TargetMode="External"/><Relationship Id="rId17" Type="http://schemas.openxmlformats.org/officeDocument/2006/relationships/hyperlink" Target="https://cwe.mitre.org/data/definitions/434.html" TargetMode="External"/><Relationship Id="rId16" Type="http://schemas.openxmlformats.org/officeDocument/2006/relationships/hyperlink" Target="https://cwe.mitre.org/data/definitions/287.html" TargetMode="External"/><Relationship Id="rId5" Type="http://schemas.openxmlformats.org/officeDocument/2006/relationships/hyperlink" Target="https://cwe.mitre.org/data/definitions/20.html" TargetMode="External"/><Relationship Id="rId19" Type="http://schemas.openxmlformats.org/officeDocument/2006/relationships/hyperlink" Target="https://cwe.mitre.org/data/definitions/94.html" TargetMode="External"/><Relationship Id="rId6" Type="http://schemas.openxmlformats.org/officeDocument/2006/relationships/hyperlink" Target="https://cwe.mitre.org/data/definitions/125.html" TargetMode="External"/><Relationship Id="rId18" Type="http://schemas.openxmlformats.org/officeDocument/2006/relationships/hyperlink" Target="https://cwe.mitre.org/data/definitions/732.html" TargetMode="External"/><Relationship Id="rId7" Type="http://schemas.openxmlformats.org/officeDocument/2006/relationships/hyperlink" Target="https://cwe.mitre.org/data/definitions/119.html" TargetMode="External"/><Relationship Id="rId8" Type="http://schemas.openxmlformats.org/officeDocument/2006/relationships/hyperlink" Target="https://cwe.mitre.org/data/definitions/89.html" TargetMode="External"/></Relationships>
</file>

<file path=ppt/slides/_rels/slide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notesSlide" Target="../notesSlides/notesSlide10.xml"/></Relationships>
</file>

<file path=ppt/slides/_rels/slide1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notesSlide" Target="../notesSlides/notesSlide11.xml"/></Relationships>
</file>

<file path=ppt/slides/_rels/slide1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notesSlide" Target="../notesSlides/notesSlide12.xml"/></Relationships>
</file>

<file path=ppt/slides/_rels/slide1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notesSlide" Target="../notesSlides/notesSlide13.xml"/><Relationship Id="rId3" Type="http://schemas.openxmlformats.org/officeDocument/2006/relationships/image" Target="../media/image1.png"/></Relationships>
</file>

<file path=ppt/slides/_rels/slide1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notesSlide" Target="../notesSlides/notesSlide14.xml"/><Relationship Id="rId3" Type="http://schemas.openxmlformats.org/officeDocument/2006/relationships/image" Target="../media/image1.png"/></Relationships>
</file>

<file path=ppt/slides/_rels/slide1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5.xml"/></Relationships>
</file>

<file path=ppt/slides/_rels/slide1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6.xml"/></Relationships>
</file>

<file path=ppt/slides/_rels/slide1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7.xml"/></Relationships>
</file>

<file path=ppt/slides/_rels/slide1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notesSlide" Target="../notesSlides/notesSlide18.xml"/></Relationships>
</file>

<file path=ppt/slides/_rels/slide1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9.xml"/></Relationships>
</file>

<file path=ppt/slides/_rels/slide2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0.xml"/></Relationships>
</file>

<file path=ppt/slides/_rels/slide2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1.xml"/></Relationships>
</file>

<file path=ppt/slides/_rels/slide2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2.xml"/></Relationships>
</file>

<file path=ppt/slides/_rels/slide2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notesSlide" Target="../notesSlides/notesSlide23.xml"/></Relationships>
</file>

<file path=ppt/slides/_rels/slide2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notesSlide" Target="../notesSlides/notesSlide24.xml"/></Relationships>
</file>

<file path=ppt/slides/_rels/slide2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notesSlide" Target="../notesSlides/notesSlide25.xml"/></Relationships>
</file>

<file path=ppt/slides/_rels/slide2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6.xml"/></Relationships>
</file>

<file path=ppt/slides/_rels/slide2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7.xml"/></Relationships>
</file>

<file path=ppt/slides/_rels/slide2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8.xml"/></Relationships>
</file>

<file path=ppt/slides/_rels/slide2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notesSlide" Target="../notesSlides/notesSlide29.xml"/></Relationships>
</file>

<file path=ppt/slides/_rels/slide3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notesSlide" Target="../notesSlides/notesSlide30.xml"/></Relationships>
</file>

<file path=ppt/slides/_rels/slide3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1.xml"/></Relationships>
</file>

<file path=ppt/slides/_rels/slide3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2.xml"/></Relationships>
</file>

<file path=ppt/slides/_rels/slide3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3.xml"/></Relationships>
</file>

<file path=ppt/slides/_rels/slide3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4.xml"/></Relationships>
</file>

<file path=ppt/slides/_rels/slide3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5.xml"/></Relationships>
</file>

<file path=ppt/slides/_rels/slide3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6.xml"/></Relationships>
</file>

<file path=ppt/slides/_rels/slide3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9.xml"/><Relationship Id="rId2" Type="http://schemas.openxmlformats.org/officeDocument/2006/relationships/notesSlide" Target="../notesSlides/notesSlide37.xml"/></Relationships>
</file>

<file path=ppt/slides/_rels/slide3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1.xml"/><Relationship Id="rId2" Type="http://schemas.openxmlformats.org/officeDocument/2006/relationships/notesSlide" Target="../notesSlides/notesSlide38.xml"/></Relationships>
</file>

<file path=ppt/slides/_rels/slide3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9.xml"/><Relationship Id="rId2" Type="http://schemas.openxmlformats.org/officeDocument/2006/relationships/notesSlide" Target="../notesSlides/notesSlide39.xml"/></Relationships>
</file>

<file path=ppt/slides/_rels/slide4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40.xml"/></Relationships>
</file>

<file path=ppt/slides/_rels/slide4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41.xml"/></Relationships>
</file>

<file path=ppt/slides/_rels/slide4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42.xml"/></Relationships>
</file>

<file path=ppt/slides/_rels/slide4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43.xml"/></Relationships>
</file>

<file path=ppt/slides/_rels/slide4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44.xml"/></Relationships>
</file>

<file path=ppt/slides/_rels/slide4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45.xml"/></Relationships>
</file>

<file path=ppt/slides/_rels/slide4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46.xml"/></Relationships>
</file>

<file path=ppt/slides/_rels/slide4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47.xml"/></Relationships>
</file>

<file path=ppt/slides/_rels/slide4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48.xml"/></Relationships>
</file>

<file path=ppt/slides/_rels/slide4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49.xml"/></Relationships>
</file>

<file path=ppt/slides/_rels/slide5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50.xml"/></Relationships>
</file>

<file path=ppt/slides/_rels/slide5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51.xml"/></Relationships>
</file>

<file path=ppt/slides/_rels/slide5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52.xml"/></Relationships>
</file>

<file path=ppt/slides/_rels/slide5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53.xml"/></Relationships>
</file>

<file path=ppt/slides/_rels/slide5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54.xml"/></Relationships>
</file>

<file path=ppt/slides/_rels/slide5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55.xml"/></Relationships>
</file>

<file path=ppt/slides/_rels/slide5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56.xml"/></Relationships>
</file>

<file path=ppt/slides/_rels/slide5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57.xml"/></Relationships>
</file>

<file path=ppt/slides/_rels/slide5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58.xml"/></Relationships>
</file>

<file path=ppt/slides/_rels/slide5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59.xml"/></Relationships>
</file>

<file path=ppt/slides/_rels/slide6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60.xml"/></Relationships>
</file>

<file path=ppt/slides/_rels/slide6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61.xml"/></Relationships>
</file>

<file path=ppt/slides/_rels/slide6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62.xml"/></Relationships>
</file>

<file path=ppt/slides/_rels/slide6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3.xml"/><Relationship Id="rId2" Type="http://schemas.openxmlformats.org/officeDocument/2006/relationships/notesSlide" Target="../notesSlides/notesSlide63.xml"/><Relationship Id="rId3" Type="http://schemas.openxmlformats.org/officeDocument/2006/relationships/image" Target="../media/image4.jpg"/><Relationship Id="rId4" Type="http://schemas.openxmlformats.org/officeDocument/2006/relationships/image" Target="../media/image3.png"/></Relationships>
</file>

<file path=ppt/slides/_rels/slide6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64.xml"/></Relationships>
</file>

<file path=ppt/slides/_rels/slide6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65.xml"/></Relationships>
</file>

<file path=ppt/slides/_rels/slide6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9.xml"/><Relationship Id="rId2" Type="http://schemas.openxmlformats.org/officeDocument/2006/relationships/notesSlide" Target="../notesSlides/notesSlide66.xml"/></Relationships>
</file>

<file path=ppt/slides/_rels/slide6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67.xml"/></Relationships>
</file>

<file path=ppt/slides/_rels/slide6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68.xml"/></Relationships>
</file>

<file path=ppt/slides/_rels/slide6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69.xml"/></Relationships>
</file>

<file path=ppt/slides/_rels/slide7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70.xml"/></Relationships>
</file>

<file path=ppt/slides/_rels/slide7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71.xml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3" name="Shape 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4" name="Google Shape;64;p15"/>
          <p:cNvPicPr preferRelativeResize="0"/>
          <p:nvPr/>
        </p:nvPicPr>
        <p:blipFill rotWithShape="1">
          <a:blip r:embed="rId3">
            <a:alphaModFix/>
          </a:blip>
          <a:srcRect b="0" l="0" r="2818" t="0"/>
          <a:stretch/>
        </p:blipFill>
        <p:spPr>
          <a:xfrm>
            <a:off x="4052250" y="1136200"/>
            <a:ext cx="4804574" cy="3845149"/>
          </a:xfrm>
          <a:prstGeom prst="rect">
            <a:avLst/>
          </a:prstGeom>
          <a:noFill/>
          <a:ln>
            <a:noFill/>
          </a:ln>
        </p:spPr>
      </p:pic>
      <p:sp>
        <p:nvSpPr>
          <p:cNvPr id="65" name="Google Shape;65;p15"/>
          <p:cNvSpPr txBox="1"/>
          <p:nvPr>
            <p:ph type="ctrTitle"/>
          </p:nvPr>
        </p:nvSpPr>
        <p:spPr>
          <a:xfrm>
            <a:off x="509850" y="742250"/>
            <a:ext cx="8520600" cy="14109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Intrusion Detection</a:t>
            </a:r>
            <a:endParaRPr/>
          </a:p>
        </p:txBody>
      </p:sp>
      <p:sp>
        <p:nvSpPr>
          <p:cNvPr id="66" name="Google Shape;66;p15"/>
          <p:cNvSpPr txBox="1"/>
          <p:nvPr>
            <p:ph idx="1" type="subTitle"/>
          </p:nvPr>
        </p:nvSpPr>
        <p:spPr>
          <a:xfrm>
            <a:off x="509850" y="2231150"/>
            <a:ext cx="8520600" cy="792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CS 161 Spring 2024 - Lecture 22</a:t>
            </a:r>
            <a:endParaRPr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70" name="Shape 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" name="Google Shape;71;p16"/>
          <p:cNvSpPr txBox="1"/>
          <p:nvPr>
            <p:ph type="title"/>
          </p:nvPr>
        </p:nvSpPr>
        <p:spPr>
          <a:xfrm>
            <a:off x="102700" y="27087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Last Time</a:t>
            </a:r>
            <a:r>
              <a:rPr lang="en"/>
              <a:t>: Denial of Service </a:t>
            </a:r>
            <a:endParaRPr/>
          </a:p>
        </p:txBody>
      </p:sp>
      <p:sp>
        <p:nvSpPr>
          <p:cNvPr id="72" name="Google Shape;72;p16"/>
          <p:cNvSpPr txBox="1"/>
          <p:nvPr>
            <p:ph idx="1" type="body"/>
          </p:nvPr>
        </p:nvSpPr>
        <p:spPr>
          <a:xfrm>
            <a:off x="198500" y="1246825"/>
            <a:ext cx="8520600" cy="3765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lnSpcReduction="10000"/>
          </a:bodyPr>
          <a:lstStyle/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b="1" lang="en"/>
              <a:t>Availability</a:t>
            </a:r>
            <a:r>
              <a:rPr lang="en"/>
              <a:t>: Making sure users are able to use a service</a:t>
            </a:r>
            <a:endParaRPr/>
          </a:p>
          <a:p>
            <a:pPr indent="-317500" lvl="1" marL="914400" rtl="0" algn="l">
              <a:spcBef>
                <a:spcPts val="0"/>
              </a:spcBef>
              <a:spcAft>
                <a:spcPts val="0"/>
              </a:spcAft>
              <a:buSzPts val="1400"/>
              <a:buChar char="○"/>
            </a:pPr>
            <a:r>
              <a:rPr lang="en"/>
              <a:t>DoS attacks availability of services</a:t>
            </a:r>
            <a:endParaRPr/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b="1" lang="en"/>
              <a:t>Application-level DoS</a:t>
            </a:r>
            <a:r>
              <a:rPr lang="en"/>
              <a:t>: Attacks the high-level applications</a:t>
            </a:r>
            <a:endParaRPr/>
          </a:p>
          <a:p>
            <a:pPr indent="-317500" lvl="1" marL="914400" rtl="0" algn="l">
              <a:spcBef>
                <a:spcPts val="0"/>
              </a:spcBef>
              <a:spcAft>
                <a:spcPts val="0"/>
              </a:spcAft>
              <a:buSzPts val="1400"/>
              <a:buChar char="○"/>
            </a:pPr>
            <a:r>
              <a:rPr lang="en"/>
              <a:t>Algorithmic complexity attacks: Attack using inputs that cause the worst-case runtime of an algorithm</a:t>
            </a:r>
            <a:endParaRPr/>
          </a:p>
          <a:p>
            <a:pPr indent="-317500" lvl="1" marL="914400" rtl="0" algn="l">
              <a:spcBef>
                <a:spcPts val="0"/>
              </a:spcBef>
              <a:spcAft>
                <a:spcPts val="0"/>
              </a:spcAft>
              <a:buSzPts val="1400"/>
              <a:buChar char="○"/>
            </a:pPr>
            <a:r>
              <a:rPr lang="en"/>
              <a:t>Defense: Identification, isolation, and quotas</a:t>
            </a:r>
            <a:endParaRPr/>
          </a:p>
          <a:p>
            <a:pPr indent="-317500" lvl="1" marL="914400" rtl="0" algn="l">
              <a:spcBef>
                <a:spcPts val="0"/>
              </a:spcBef>
              <a:spcAft>
                <a:spcPts val="0"/>
              </a:spcAft>
              <a:buSzPts val="1400"/>
              <a:buChar char="○"/>
            </a:pPr>
            <a:r>
              <a:rPr lang="en"/>
              <a:t>Defense: Proof of work</a:t>
            </a:r>
            <a:endParaRPr/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b="1" lang="en"/>
              <a:t>Network-level DoS</a:t>
            </a:r>
            <a:r>
              <a:rPr lang="en"/>
              <a:t>: Attacks the network of a service</a:t>
            </a:r>
            <a:endParaRPr/>
          </a:p>
          <a:p>
            <a:pPr indent="-317500" lvl="1" marL="914400" rtl="0" algn="l">
              <a:spcBef>
                <a:spcPts val="0"/>
              </a:spcBef>
              <a:spcAft>
                <a:spcPts val="0"/>
              </a:spcAft>
              <a:buSzPts val="1400"/>
              <a:buChar char="○"/>
            </a:pPr>
            <a:r>
              <a:rPr lang="en"/>
              <a:t>Typically floods either the network bandwidth or the packet processing capacity</a:t>
            </a:r>
            <a:endParaRPr/>
          </a:p>
          <a:p>
            <a:pPr indent="-317500" lvl="1" marL="914400" rtl="0" algn="l">
              <a:spcBef>
                <a:spcPts val="0"/>
              </a:spcBef>
              <a:spcAft>
                <a:spcPts val="0"/>
              </a:spcAft>
              <a:buSzPts val="1400"/>
              <a:buChar char="○"/>
            </a:pPr>
            <a:r>
              <a:rPr lang="en"/>
              <a:t>Distributed DoS: Use multiple computers to flood a network at the same time</a:t>
            </a:r>
            <a:endParaRPr/>
          </a:p>
          <a:p>
            <a:pPr indent="-317500" lvl="1" marL="914400" rtl="0" algn="l">
              <a:spcBef>
                <a:spcPts val="0"/>
              </a:spcBef>
              <a:spcAft>
                <a:spcPts val="0"/>
              </a:spcAft>
              <a:buSzPts val="1400"/>
              <a:buChar char="○"/>
            </a:pPr>
            <a:r>
              <a:rPr lang="en"/>
              <a:t>Amplified DoS: Use an amplifier to turn a small input into a large output, spoofing packets so the reply goes to the victim</a:t>
            </a:r>
            <a:endParaRPr/>
          </a:p>
          <a:p>
            <a:pPr indent="-317500" lvl="1" marL="914400" rtl="0" algn="l">
              <a:spcBef>
                <a:spcPts val="0"/>
              </a:spcBef>
              <a:spcAft>
                <a:spcPts val="0"/>
              </a:spcAft>
              <a:buSzPts val="1400"/>
              <a:buChar char="○"/>
            </a:pPr>
            <a:r>
              <a:rPr lang="en"/>
              <a:t>Defense: Packet filtering</a:t>
            </a:r>
            <a:endParaRPr/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"/>
              <a:t>All DoS attacks can be defended against by overprovisioning</a:t>
            </a:r>
            <a:endParaRPr/>
          </a:p>
        </p:txBody>
      </p:sp>
      <p:sp>
        <p:nvSpPr>
          <p:cNvPr id="73" name="Google Shape;73;p16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77" name="Shape 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" name="Google Shape;78;p17"/>
          <p:cNvSpPr txBox="1"/>
          <p:nvPr>
            <p:ph type="title"/>
          </p:nvPr>
        </p:nvSpPr>
        <p:spPr>
          <a:xfrm>
            <a:off x="102700" y="27087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Last Time</a:t>
            </a:r>
            <a:r>
              <a:rPr lang="en"/>
              <a:t>: SYN Cookies</a:t>
            </a:r>
            <a:endParaRPr/>
          </a:p>
        </p:txBody>
      </p:sp>
      <p:sp>
        <p:nvSpPr>
          <p:cNvPr id="79" name="Google Shape;79;p17"/>
          <p:cNvSpPr txBox="1"/>
          <p:nvPr>
            <p:ph idx="1" type="body"/>
          </p:nvPr>
        </p:nvSpPr>
        <p:spPr>
          <a:xfrm>
            <a:off x="198500" y="1246825"/>
            <a:ext cx="8520600" cy="3765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b="1" lang="en"/>
              <a:t>SYN flooding</a:t>
            </a:r>
            <a:r>
              <a:rPr lang="en"/>
              <a:t>: A type of DoS that causes a server to allocate state for unfinished TCP connections, upon receiving a SYN packet</a:t>
            </a:r>
            <a:endParaRPr/>
          </a:p>
          <a:p>
            <a:pPr indent="-317500" lvl="1" marL="914400" rtl="0" algn="l">
              <a:spcBef>
                <a:spcPts val="0"/>
              </a:spcBef>
              <a:spcAft>
                <a:spcPts val="0"/>
              </a:spcAft>
              <a:buSzPts val="1400"/>
              <a:buChar char="○"/>
            </a:pPr>
            <a:r>
              <a:rPr b="1" lang="en"/>
              <a:t>SYN cookies</a:t>
            </a:r>
            <a:r>
              <a:rPr lang="en"/>
              <a:t>: Instead of allocating state when receiving a SYN, send the state back to the client in the sequence number</a:t>
            </a:r>
            <a:endParaRPr/>
          </a:p>
          <a:p>
            <a:pPr indent="-317500" lvl="1" marL="914400" rtl="0" algn="l">
              <a:spcBef>
                <a:spcPts val="0"/>
              </a:spcBef>
              <a:spcAft>
                <a:spcPts val="0"/>
              </a:spcAft>
              <a:buSzPts val="1400"/>
              <a:buChar char="○"/>
            </a:pPr>
            <a:r>
              <a:rPr lang="en"/>
              <a:t>The client returns the state back to the server, which it only then allocates state for</a:t>
            </a:r>
            <a:endParaRPr/>
          </a:p>
        </p:txBody>
      </p:sp>
      <p:sp>
        <p:nvSpPr>
          <p:cNvPr id="80" name="Google Shape;80;p17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84" name="Shape 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" name="Google Shape;85;p18"/>
          <p:cNvSpPr txBox="1"/>
          <p:nvPr>
            <p:ph type="title"/>
          </p:nvPr>
        </p:nvSpPr>
        <p:spPr>
          <a:xfrm>
            <a:off x="102700" y="27087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Last Time</a:t>
            </a:r>
            <a:r>
              <a:rPr lang="en"/>
              <a:t>: Firewalls</a:t>
            </a:r>
            <a:endParaRPr/>
          </a:p>
        </p:txBody>
      </p:sp>
      <p:sp>
        <p:nvSpPr>
          <p:cNvPr id="86" name="Google Shape;86;p18"/>
          <p:cNvSpPr txBox="1"/>
          <p:nvPr>
            <p:ph idx="1" type="body"/>
          </p:nvPr>
        </p:nvSpPr>
        <p:spPr>
          <a:xfrm>
            <a:off x="198500" y="1246825"/>
            <a:ext cx="8520600" cy="3765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b="1" lang="en"/>
              <a:t>Firewalls</a:t>
            </a:r>
            <a:r>
              <a:rPr lang="en"/>
              <a:t>: Defend many devices by defending the network</a:t>
            </a:r>
            <a:endParaRPr/>
          </a:p>
          <a:p>
            <a:pPr indent="-317500" lvl="1" marL="914400" rtl="0" algn="l">
              <a:spcBef>
                <a:spcPts val="0"/>
              </a:spcBef>
              <a:spcAft>
                <a:spcPts val="0"/>
              </a:spcAft>
              <a:buSzPts val="1400"/>
              <a:buChar char="○"/>
            </a:pPr>
            <a:r>
              <a:rPr b="1" lang="en"/>
              <a:t>Security policies</a:t>
            </a:r>
            <a:r>
              <a:rPr lang="en"/>
              <a:t> dictate how traffic on the network is handled</a:t>
            </a:r>
            <a:endParaRPr/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b="1" lang="en"/>
              <a:t>Packet filters</a:t>
            </a:r>
            <a:r>
              <a:rPr lang="en"/>
              <a:t>: Choose to either forward or drop packets</a:t>
            </a:r>
            <a:endParaRPr/>
          </a:p>
          <a:p>
            <a:pPr indent="-317500" lvl="1" marL="914400" rtl="0" algn="l">
              <a:spcBef>
                <a:spcPts val="0"/>
              </a:spcBef>
              <a:spcAft>
                <a:spcPts val="0"/>
              </a:spcAft>
              <a:buSzPts val="1400"/>
              <a:buChar char="○"/>
            </a:pPr>
            <a:r>
              <a:rPr b="1" lang="en"/>
              <a:t>Stateless packet filters</a:t>
            </a:r>
            <a:r>
              <a:rPr lang="en"/>
              <a:t>: Choose depending on the packet only</a:t>
            </a:r>
            <a:endParaRPr/>
          </a:p>
          <a:p>
            <a:pPr indent="-317500" lvl="1" marL="914400" rtl="0" algn="l">
              <a:spcBef>
                <a:spcPts val="0"/>
              </a:spcBef>
              <a:spcAft>
                <a:spcPts val="0"/>
              </a:spcAft>
              <a:buSzPts val="1400"/>
              <a:buChar char="○"/>
            </a:pPr>
            <a:r>
              <a:rPr b="1" lang="en"/>
              <a:t>Stateful packet filters</a:t>
            </a:r>
            <a:r>
              <a:rPr lang="en"/>
              <a:t>: Choose depending on the packet and the history of the connection</a:t>
            </a:r>
            <a:endParaRPr/>
          </a:p>
          <a:p>
            <a:pPr indent="-317500" lvl="1" marL="914400" rtl="0" algn="l">
              <a:spcBef>
                <a:spcPts val="0"/>
              </a:spcBef>
              <a:spcAft>
                <a:spcPts val="0"/>
              </a:spcAft>
              <a:buSzPts val="1400"/>
              <a:buChar char="○"/>
            </a:pPr>
            <a:r>
              <a:rPr lang="en"/>
              <a:t>Attackers can subvert packet filters by splitting key payloads or exploiting the TTL</a:t>
            </a:r>
            <a:endParaRPr/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b="1" lang="en"/>
              <a:t>Proxy firewalls</a:t>
            </a:r>
            <a:r>
              <a:rPr lang="en"/>
              <a:t>: Create a connection with both sides instead of forwarding packets</a:t>
            </a:r>
            <a:endParaRPr/>
          </a:p>
        </p:txBody>
      </p:sp>
      <p:sp>
        <p:nvSpPr>
          <p:cNvPr id="87" name="Google Shape;87;p18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91" name="Shape 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" name="Google Shape;92;p19"/>
          <p:cNvSpPr txBox="1"/>
          <p:nvPr>
            <p:ph type="title"/>
          </p:nvPr>
        </p:nvSpPr>
        <p:spPr>
          <a:xfrm>
            <a:off x="102700" y="27087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Today: Intrusion Detection</a:t>
            </a:r>
            <a:endParaRPr/>
          </a:p>
        </p:txBody>
      </p:sp>
      <p:sp>
        <p:nvSpPr>
          <p:cNvPr id="93" name="Google Shape;93;p19"/>
          <p:cNvSpPr txBox="1"/>
          <p:nvPr>
            <p:ph idx="1" type="body"/>
          </p:nvPr>
        </p:nvSpPr>
        <p:spPr>
          <a:xfrm>
            <a:off x="198500" y="1246825"/>
            <a:ext cx="4131000" cy="3765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"/>
              <a:t>Path traversal attacks</a:t>
            </a:r>
            <a:endParaRPr/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"/>
              <a:t>Types of detectors</a:t>
            </a:r>
            <a:endParaRPr/>
          </a:p>
          <a:p>
            <a:pPr indent="-317500" lvl="1" marL="914400" rtl="0" algn="l">
              <a:spcBef>
                <a:spcPts val="0"/>
              </a:spcBef>
              <a:spcAft>
                <a:spcPts val="0"/>
              </a:spcAft>
              <a:buSzPts val="1400"/>
              <a:buChar char="○"/>
            </a:pPr>
            <a:r>
              <a:rPr lang="en"/>
              <a:t>Network intrusion detection system (NIDS)</a:t>
            </a:r>
            <a:endParaRPr/>
          </a:p>
          <a:p>
            <a:pPr indent="-317500" lvl="1" marL="914400" rtl="0" algn="l">
              <a:spcBef>
                <a:spcPts val="0"/>
              </a:spcBef>
              <a:spcAft>
                <a:spcPts val="0"/>
              </a:spcAft>
              <a:buSzPts val="1400"/>
              <a:buChar char="○"/>
            </a:pPr>
            <a:r>
              <a:rPr lang="en"/>
              <a:t>Host-based intrusion detection system (HIDS)</a:t>
            </a:r>
            <a:endParaRPr/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"/>
              <a:t>Detection accuracy</a:t>
            </a:r>
            <a:endParaRPr/>
          </a:p>
          <a:p>
            <a:pPr indent="-317500" lvl="1" marL="914400" rtl="0" algn="l">
              <a:spcBef>
                <a:spcPts val="0"/>
              </a:spcBef>
              <a:spcAft>
                <a:spcPts val="0"/>
              </a:spcAft>
              <a:buSzPts val="1400"/>
              <a:buChar char="○"/>
            </a:pPr>
            <a:r>
              <a:rPr lang="en"/>
              <a:t>False positives and false negatives</a:t>
            </a:r>
            <a:endParaRPr/>
          </a:p>
          <a:p>
            <a:pPr indent="-317500" lvl="1" marL="914400" rtl="0" algn="l">
              <a:spcBef>
                <a:spcPts val="0"/>
              </a:spcBef>
              <a:spcAft>
                <a:spcPts val="0"/>
              </a:spcAft>
              <a:buSzPts val="1400"/>
              <a:buChar char="○"/>
            </a:pPr>
            <a:r>
              <a:rPr lang="en"/>
              <a:t>Base rate fallacy</a:t>
            </a:r>
            <a:endParaRPr/>
          </a:p>
          <a:p>
            <a:pPr indent="-317500" lvl="1" marL="914400" rtl="0" algn="l">
              <a:spcBef>
                <a:spcPts val="0"/>
              </a:spcBef>
              <a:spcAft>
                <a:spcPts val="0"/>
              </a:spcAft>
              <a:buSzPts val="1400"/>
              <a:buChar char="○"/>
            </a:pPr>
            <a:r>
              <a:rPr lang="en"/>
              <a:t>Combining detectors</a:t>
            </a:r>
            <a:endParaRPr/>
          </a:p>
        </p:txBody>
      </p:sp>
      <p:sp>
        <p:nvSpPr>
          <p:cNvPr id="94" name="Google Shape;94;p19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sp>
        <p:nvSpPr>
          <p:cNvPr id="95" name="Google Shape;95;p19"/>
          <p:cNvSpPr txBox="1"/>
          <p:nvPr>
            <p:ph idx="2" type="body"/>
          </p:nvPr>
        </p:nvSpPr>
        <p:spPr>
          <a:xfrm>
            <a:off x="4588175" y="1246825"/>
            <a:ext cx="4131000" cy="3765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"/>
              <a:t>Styles of detection</a:t>
            </a:r>
            <a:endParaRPr/>
          </a:p>
          <a:p>
            <a:pPr indent="-317500" lvl="1" marL="914400" rtl="0" algn="l">
              <a:spcBef>
                <a:spcPts val="0"/>
              </a:spcBef>
              <a:spcAft>
                <a:spcPts val="0"/>
              </a:spcAft>
              <a:buSzPts val="1400"/>
              <a:buChar char="○"/>
            </a:pPr>
            <a:r>
              <a:rPr lang="en"/>
              <a:t>Signature-based detection</a:t>
            </a:r>
            <a:endParaRPr/>
          </a:p>
          <a:p>
            <a:pPr indent="-317500" lvl="1" marL="914400" rtl="0" algn="l">
              <a:spcBef>
                <a:spcPts val="0"/>
              </a:spcBef>
              <a:spcAft>
                <a:spcPts val="0"/>
              </a:spcAft>
              <a:buSzPts val="1400"/>
              <a:buChar char="○"/>
            </a:pPr>
            <a:r>
              <a:rPr lang="en"/>
              <a:t>Specification-based detection</a:t>
            </a:r>
            <a:endParaRPr/>
          </a:p>
          <a:p>
            <a:pPr indent="-317500" lvl="1" marL="914400" rtl="0" algn="l">
              <a:spcBef>
                <a:spcPts val="0"/>
              </a:spcBef>
              <a:spcAft>
                <a:spcPts val="0"/>
              </a:spcAft>
              <a:buSzPts val="1400"/>
              <a:buChar char="○"/>
            </a:pPr>
            <a:r>
              <a:rPr lang="en"/>
              <a:t>Anomaly-based detection</a:t>
            </a:r>
            <a:endParaRPr/>
          </a:p>
          <a:p>
            <a:pPr indent="-317500" lvl="1" marL="914400" rtl="0" algn="l">
              <a:spcBef>
                <a:spcPts val="0"/>
              </a:spcBef>
              <a:spcAft>
                <a:spcPts val="0"/>
              </a:spcAft>
              <a:buSzPts val="1400"/>
              <a:buChar char="○"/>
            </a:pPr>
            <a:r>
              <a:rPr lang="en"/>
              <a:t>Behavioral detection</a:t>
            </a:r>
            <a:endParaRPr/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"/>
              <a:t>Other intrusion detection strategies</a:t>
            </a:r>
            <a:endParaRPr/>
          </a:p>
          <a:p>
            <a:pPr indent="-317500" lvl="1" marL="914400" rtl="0" algn="l">
              <a:spcBef>
                <a:spcPts val="0"/>
              </a:spcBef>
              <a:spcAft>
                <a:spcPts val="0"/>
              </a:spcAft>
              <a:buSzPts val="1400"/>
              <a:buChar char="○"/>
            </a:pPr>
            <a:r>
              <a:rPr lang="en"/>
              <a:t>Vulnerability scanning</a:t>
            </a:r>
            <a:endParaRPr/>
          </a:p>
          <a:p>
            <a:pPr indent="-317500" lvl="1" marL="914400" rtl="0" algn="l">
              <a:spcBef>
                <a:spcPts val="0"/>
              </a:spcBef>
              <a:spcAft>
                <a:spcPts val="0"/>
              </a:spcAft>
              <a:buSzPts val="1400"/>
              <a:buChar char="○"/>
            </a:pPr>
            <a:r>
              <a:rPr lang="en"/>
              <a:t>Honeypots</a:t>
            </a:r>
            <a:endParaRPr/>
          </a:p>
          <a:p>
            <a:pPr indent="-317500" lvl="1" marL="914400" rtl="0" algn="l">
              <a:spcBef>
                <a:spcPts val="0"/>
              </a:spcBef>
              <a:spcAft>
                <a:spcPts val="0"/>
              </a:spcAft>
              <a:buSzPts val="1400"/>
              <a:buChar char="○"/>
            </a:pPr>
            <a:r>
              <a:rPr lang="en"/>
              <a:t>Forensics</a:t>
            </a:r>
            <a:endParaRPr/>
          </a:p>
          <a:p>
            <a:pPr indent="-317500" lvl="1" marL="914400" rtl="0" algn="l">
              <a:spcBef>
                <a:spcPts val="0"/>
              </a:spcBef>
              <a:spcAft>
                <a:spcPts val="0"/>
              </a:spcAft>
              <a:buSzPts val="1400"/>
              <a:buChar char="○"/>
            </a:pPr>
            <a:r>
              <a:rPr lang="en"/>
              <a:t>Intrusion prevention systems</a:t>
            </a:r>
            <a:endParaRPr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99" name="Shape 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" name="Google Shape;100;p20"/>
          <p:cNvSpPr txBox="1"/>
          <p:nvPr>
            <p:ph type="title"/>
          </p:nvPr>
        </p:nvSpPr>
        <p:spPr>
          <a:xfrm>
            <a:off x="102700" y="27087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Today: Intrusion Detection</a:t>
            </a:r>
            <a:endParaRPr/>
          </a:p>
        </p:txBody>
      </p:sp>
      <p:sp>
        <p:nvSpPr>
          <p:cNvPr id="101" name="Google Shape;101;p20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sp>
        <p:nvSpPr>
          <p:cNvPr id="102" name="Google Shape;102;p20"/>
          <p:cNvSpPr txBox="1"/>
          <p:nvPr>
            <p:ph idx="1" type="body"/>
          </p:nvPr>
        </p:nvSpPr>
        <p:spPr>
          <a:xfrm>
            <a:off x="198500" y="1246825"/>
            <a:ext cx="8520600" cy="3765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"/>
              <a:t>We’ve talked about many ways to prevent attacks</a:t>
            </a:r>
            <a:endParaRPr/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"/>
              <a:t>However, some not all methods are perfect: attacks will slip through our defenses</a:t>
            </a:r>
            <a:endParaRPr/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"/>
              <a:t>Recall: “Detect if you can’t prevent”</a:t>
            </a:r>
            <a:endParaRPr/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"/>
              <a:t>How can we detect network attacks when they happen?</a:t>
            </a:r>
            <a:endParaRPr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06" name="Shape 1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7" name="Google Shape;107;p21"/>
          <p:cNvSpPr txBox="1"/>
          <p:nvPr>
            <p:ph type="title"/>
          </p:nvPr>
        </p:nvSpPr>
        <p:spPr>
          <a:xfrm>
            <a:off x="311700" y="2150850"/>
            <a:ext cx="8520600" cy="841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Path Traversal Attacks</a:t>
            </a:r>
            <a:endParaRPr/>
          </a:p>
        </p:txBody>
      </p:sp>
      <p:sp>
        <p:nvSpPr>
          <p:cNvPr id="108" name="Google Shape;108;p2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12" name="Shape 1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3" name="Google Shape;113;p22"/>
          <p:cNvSpPr txBox="1"/>
          <p:nvPr>
            <p:ph type="title"/>
          </p:nvPr>
        </p:nvSpPr>
        <p:spPr>
          <a:xfrm>
            <a:off x="102700" y="27087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Top 25 Most Dangerous Software Weaknesses (2020)</a:t>
            </a:r>
            <a:endParaRPr/>
          </a:p>
        </p:txBody>
      </p:sp>
      <p:sp>
        <p:nvSpPr>
          <p:cNvPr id="114" name="Google Shape;114;p2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graphicFrame>
        <p:nvGraphicFramePr>
          <p:cNvPr id="115" name="Google Shape;115;p22"/>
          <p:cNvGraphicFramePr/>
          <p:nvPr/>
        </p:nvGraphicFramePr>
        <p:xfrm>
          <a:off x="412300" y="1239875"/>
          <a:ext cx="3000000" cy="3000000"/>
        </p:xfrm>
        <a:graphic>
          <a:graphicData uri="http://schemas.openxmlformats.org/drawingml/2006/table">
            <a:tbl>
              <a:tblPr>
                <a:noFill/>
                <a:tableStyleId>{E5A7C9ED-8102-446F-9CD9-EA105CC12E1B}</a:tableStyleId>
              </a:tblPr>
              <a:tblGrid>
                <a:gridCol w="535825"/>
                <a:gridCol w="779400"/>
                <a:gridCol w="5653200"/>
                <a:gridCol w="746075"/>
              </a:tblGrid>
              <a:tr h="213425">
                <a:tc>
                  <a:txBody>
                    <a:bodyPr/>
                    <a:lstStyle/>
                    <a:p>
                      <a:pPr indent="0" lvl="0" marL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1000"/>
                        <a:t>Rank</a:t>
                      </a:r>
                      <a:endParaRPr b="1" sz="1000"/>
                    </a:p>
                  </a:txBody>
                  <a:tcPr marT="27425" marB="27425" marR="91425" marL="91425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AF0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1000"/>
                        <a:t>ID</a:t>
                      </a:r>
                      <a:endParaRPr b="1" sz="1000"/>
                    </a:p>
                  </a:txBody>
                  <a:tcPr marT="27425" marB="27425" marR="91425" marL="91425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AF0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1000"/>
                        <a:t>Name</a:t>
                      </a:r>
                      <a:endParaRPr b="1" sz="1000"/>
                    </a:p>
                  </a:txBody>
                  <a:tcPr marT="27425" marB="27425" marR="91425" marL="91425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AF0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1000"/>
                        <a:t>Score</a:t>
                      </a:r>
                      <a:endParaRPr b="1" sz="1000"/>
                    </a:p>
                  </a:txBody>
                  <a:tcPr marT="27425" marB="27425" marR="91425" marL="91425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AF0"/>
                    </a:solidFill>
                  </a:tcPr>
                </a:tc>
              </a:tr>
              <a:tr h="120675">
                <a:tc>
                  <a:txBody>
                    <a:bodyPr/>
                    <a:lstStyle/>
                    <a:p>
                      <a:pPr indent="0" lvl="0" marL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1000"/>
                        <a:t>[1]</a:t>
                      </a:r>
                      <a:endParaRPr b="1" sz="1000"/>
                    </a:p>
                  </a:txBody>
                  <a:tcPr marT="27425" marB="27425" marR="91425" marL="91425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AF0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 u="sng">
                          <a:solidFill>
                            <a:schemeClr val="hlink"/>
                          </a:solidFill>
                          <a:hlinkClick r:id="rId3"/>
                        </a:rPr>
                        <a:t>CWE-79</a:t>
                      </a:r>
                      <a:endParaRPr sz="1000" u="sng">
                        <a:solidFill>
                          <a:schemeClr val="hlink"/>
                        </a:solidFill>
                      </a:endParaRPr>
                    </a:p>
                  </a:txBody>
                  <a:tcPr marT="27425" marB="27425" marR="91425" marL="91425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AF0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/>
                        <a:t>Improper Neutralization of Input During Web Page Generation (’Cross-site Scripting’)</a:t>
                      </a:r>
                      <a:endParaRPr sz="1000"/>
                    </a:p>
                  </a:txBody>
                  <a:tcPr marT="27425" marB="27425" marR="91425" marL="91425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AF0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/>
                        <a:t>46.82</a:t>
                      </a:r>
                      <a:endParaRPr sz="1000"/>
                    </a:p>
                  </a:txBody>
                  <a:tcPr marT="27425" marB="27425" marR="91425" marL="91425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AF0"/>
                    </a:solidFill>
                  </a:tcPr>
                </a:tc>
              </a:tr>
              <a:tr h="110825">
                <a:tc>
                  <a:txBody>
                    <a:bodyPr/>
                    <a:lstStyle/>
                    <a:p>
                      <a:pPr indent="0" lvl="0" marL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1000"/>
                        <a:t>[2]</a:t>
                      </a:r>
                      <a:endParaRPr b="1" sz="1000"/>
                    </a:p>
                  </a:txBody>
                  <a:tcPr marT="27425" marB="27425" marR="91425" marL="91425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AF0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 u="sng">
                          <a:solidFill>
                            <a:schemeClr val="hlink"/>
                          </a:solidFill>
                          <a:hlinkClick r:id="rId4"/>
                        </a:rPr>
                        <a:t>CWE-787</a:t>
                      </a:r>
                      <a:endParaRPr sz="1000" u="sng">
                        <a:solidFill>
                          <a:schemeClr val="hlink"/>
                        </a:solidFill>
                      </a:endParaRPr>
                    </a:p>
                  </a:txBody>
                  <a:tcPr marT="27425" marB="27425" marR="91425" marL="91425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AF0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/>
                        <a:t>Out-of-bounds Write</a:t>
                      </a:r>
                      <a:endParaRPr sz="1000"/>
                    </a:p>
                  </a:txBody>
                  <a:tcPr marT="27425" marB="27425" marR="91425" marL="91425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AF0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/>
                        <a:t>46.17</a:t>
                      </a:r>
                      <a:endParaRPr sz="1000"/>
                    </a:p>
                  </a:txBody>
                  <a:tcPr marT="27425" marB="27425" marR="91425" marL="91425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AF0"/>
                    </a:solidFill>
                  </a:tcPr>
                </a:tc>
              </a:tr>
              <a:tr h="213425">
                <a:tc>
                  <a:txBody>
                    <a:bodyPr/>
                    <a:lstStyle/>
                    <a:p>
                      <a:pPr indent="0" lvl="0" marL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1000"/>
                        <a:t>[3]</a:t>
                      </a:r>
                      <a:endParaRPr b="1" sz="1000"/>
                    </a:p>
                  </a:txBody>
                  <a:tcPr marT="27425" marB="27425" marR="91425" marL="91425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AF0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 u="sng">
                          <a:solidFill>
                            <a:schemeClr val="hlink"/>
                          </a:solidFill>
                          <a:hlinkClick r:id="rId5"/>
                        </a:rPr>
                        <a:t>CWE-20</a:t>
                      </a:r>
                      <a:endParaRPr sz="1000" u="sng">
                        <a:solidFill>
                          <a:schemeClr val="hlink"/>
                        </a:solidFill>
                      </a:endParaRPr>
                    </a:p>
                  </a:txBody>
                  <a:tcPr marT="27425" marB="27425" marR="91425" marL="91425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AF0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/>
                        <a:t>Improper Input Validation</a:t>
                      </a:r>
                      <a:endParaRPr sz="1000"/>
                    </a:p>
                  </a:txBody>
                  <a:tcPr marT="27425" marB="27425" marR="91425" marL="91425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AF0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/>
                        <a:t>33.47</a:t>
                      </a:r>
                      <a:endParaRPr sz="1000"/>
                    </a:p>
                  </a:txBody>
                  <a:tcPr marT="27425" marB="27425" marR="91425" marL="91425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AF0"/>
                    </a:solidFill>
                  </a:tcPr>
                </a:tc>
              </a:tr>
              <a:tr h="213425">
                <a:tc>
                  <a:txBody>
                    <a:bodyPr/>
                    <a:lstStyle/>
                    <a:p>
                      <a:pPr indent="0" lvl="0" marL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1000"/>
                        <a:t>[4]</a:t>
                      </a:r>
                      <a:endParaRPr b="1" sz="1000"/>
                    </a:p>
                  </a:txBody>
                  <a:tcPr marT="27425" marB="27425" marR="91425" marL="91425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AF0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 u="sng">
                          <a:solidFill>
                            <a:schemeClr val="hlink"/>
                          </a:solidFill>
                          <a:hlinkClick r:id="rId6"/>
                        </a:rPr>
                        <a:t>CWE-125</a:t>
                      </a:r>
                      <a:endParaRPr sz="1000" u="sng">
                        <a:solidFill>
                          <a:schemeClr val="hlink"/>
                        </a:solidFill>
                      </a:endParaRPr>
                    </a:p>
                  </a:txBody>
                  <a:tcPr marT="27425" marB="27425" marR="91425" marL="91425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AF0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/>
                        <a:t>Out-of-bounds Read</a:t>
                      </a:r>
                      <a:endParaRPr sz="1000"/>
                    </a:p>
                  </a:txBody>
                  <a:tcPr marT="27425" marB="27425" marR="91425" marL="91425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AF0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/>
                        <a:t>26.50</a:t>
                      </a:r>
                      <a:endParaRPr sz="1000"/>
                    </a:p>
                  </a:txBody>
                  <a:tcPr marT="27425" marB="27425" marR="91425" marL="91425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AF0"/>
                    </a:solidFill>
                  </a:tcPr>
                </a:tc>
              </a:tr>
              <a:tr h="213425">
                <a:tc>
                  <a:txBody>
                    <a:bodyPr/>
                    <a:lstStyle/>
                    <a:p>
                      <a:pPr indent="0" lvl="0" marL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1000"/>
                        <a:t>[5]</a:t>
                      </a:r>
                      <a:endParaRPr b="1" sz="1000"/>
                    </a:p>
                  </a:txBody>
                  <a:tcPr marT="27425" marB="27425" marR="91425" marL="91425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AF0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 u="sng">
                          <a:solidFill>
                            <a:schemeClr val="hlink"/>
                          </a:solidFill>
                          <a:hlinkClick r:id="rId7"/>
                        </a:rPr>
                        <a:t>CWE-119</a:t>
                      </a:r>
                      <a:endParaRPr sz="1000" u="sng">
                        <a:solidFill>
                          <a:schemeClr val="hlink"/>
                        </a:solidFill>
                      </a:endParaRPr>
                    </a:p>
                  </a:txBody>
                  <a:tcPr marT="27425" marB="27425" marR="91425" marL="91425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AF0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/>
                        <a:t>Improper Restriction of Operations within the Bounds of a Memory Buffer</a:t>
                      </a:r>
                      <a:endParaRPr sz="1000"/>
                    </a:p>
                  </a:txBody>
                  <a:tcPr marT="27425" marB="27425" marR="91425" marL="91425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AF0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/>
                        <a:t>23.73</a:t>
                      </a:r>
                      <a:endParaRPr sz="1000"/>
                    </a:p>
                  </a:txBody>
                  <a:tcPr marT="27425" marB="27425" marR="91425" marL="91425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AF0"/>
                    </a:solidFill>
                  </a:tcPr>
                </a:tc>
              </a:tr>
              <a:tr h="202750">
                <a:tc>
                  <a:txBody>
                    <a:bodyPr/>
                    <a:lstStyle/>
                    <a:p>
                      <a:pPr indent="0" lvl="0" marL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1000"/>
                        <a:t>[6]</a:t>
                      </a:r>
                      <a:endParaRPr b="1" sz="1000"/>
                    </a:p>
                  </a:txBody>
                  <a:tcPr marT="27425" marB="27425" marR="91425" marL="91425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AF0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 u="sng">
                          <a:solidFill>
                            <a:schemeClr val="hlink"/>
                          </a:solidFill>
                          <a:hlinkClick r:id="rId8"/>
                        </a:rPr>
                        <a:t>CWE-89</a:t>
                      </a:r>
                      <a:endParaRPr sz="1000" u="sng">
                        <a:solidFill>
                          <a:schemeClr val="hlink"/>
                        </a:solidFill>
                      </a:endParaRPr>
                    </a:p>
                  </a:txBody>
                  <a:tcPr marT="27425" marB="27425" marR="91425" marL="91425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AF0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/>
                        <a:t>Improper Neutralization of Special Elements used in an SQL Command (’SQL Injection’)</a:t>
                      </a:r>
                      <a:endParaRPr sz="1000"/>
                    </a:p>
                  </a:txBody>
                  <a:tcPr marT="27425" marB="27425" marR="91425" marL="91425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AF0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/>
                        <a:t>20.69</a:t>
                      </a:r>
                      <a:endParaRPr sz="1000"/>
                    </a:p>
                  </a:txBody>
                  <a:tcPr marT="27425" marB="27425" marR="91425" marL="91425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AF0"/>
                    </a:solidFill>
                  </a:tcPr>
                </a:tc>
              </a:tr>
              <a:tr h="213425">
                <a:tc>
                  <a:txBody>
                    <a:bodyPr/>
                    <a:lstStyle/>
                    <a:p>
                      <a:pPr indent="0" lvl="0" marL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1000"/>
                        <a:t>[7]</a:t>
                      </a:r>
                      <a:endParaRPr b="1" sz="1000"/>
                    </a:p>
                  </a:txBody>
                  <a:tcPr marT="27425" marB="27425" marR="91425" marL="91425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AF0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 u="sng">
                          <a:solidFill>
                            <a:schemeClr val="hlink"/>
                          </a:solidFill>
                          <a:hlinkClick r:id="rId9"/>
                        </a:rPr>
                        <a:t>CWE-200</a:t>
                      </a:r>
                      <a:endParaRPr sz="1000" u="sng">
                        <a:solidFill>
                          <a:schemeClr val="hlink"/>
                        </a:solidFill>
                      </a:endParaRPr>
                    </a:p>
                  </a:txBody>
                  <a:tcPr marT="27425" marB="27425" marR="91425" marL="91425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AF0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/>
                        <a:t>Exposure of Sensitive Information to an Unauthorized Actor</a:t>
                      </a:r>
                      <a:endParaRPr sz="1000"/>
                    </a:p>
                  </a:txBody>
                  <a:tcPr marT="27425" marB="27425" marR="91425" marL="91425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AF0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/>
                        <a:t>19.16</a:t>
                      </a:r>
                      <a:endParaRPr sz="1000"/>
                    </a:p>
                  </a:txBody>
                  <a:tcPr marT="27425" marB="27425" marR="91425" marL="91425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AF0"/>
                    </a:solidFill>
                  </a:tcPr>
                </a:tc>
              </a:tr>
              <a:tr h="213425">
                <a:tc>
                  <a:txBody>
                    <a:bodyPr/>
                    <a:lstStyle/>
                    <a:p>
                      <a:pPr indent="0" lvl="0" marL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1000"/>
                        <a:t>[8]</a:t>
                      </a:r>
                      <a:endParaRPr b="1" sz="1000"/>
                    </a:p>
                  </a:txBody>
                  <a:tcPr marT="27425" marB="27425" marR="91425" marL="91425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AF0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 u="sng">
                          <a:solidFill>
                            <a:schemeClr val="hlink"/>
                          </a:solidFill>
                          <a:hlinkClick r:id="rId10"/>
                        </a:rPr>
                        <a:t>CWE-416</a:t>
                      </a:r>
                      <a:endParaRPr sz="1000" u="sng">
                        <a:solidFill>
                          <a:schemeClr val="hlink"/>
                        </a:solidFill>
                      </a:endParaRPr>
                    </a:p>
                  </a:txBody>
                  <a:tcPr marT="27425" marB="27425" marR="91425" marL="91425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AF0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/>
                        <a:t>Use After Free</a:t>
                      </a:r>
                      <a:endParaRPr sz="1000"/>
                    </a:p>
                  </a:txBody>
                  <a:tcPr marT="27425" marB="27425" marR="91425" marL="91425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AF0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/>
                        <a:t>18.87</a:t>
                      </a:r>
                      <a:endParaRPr sz="1000"/>
                    </a:p>
                  </a:txBody>
                  <a:tcPr marT="27425" marB="27425" marR="91425" marL="91425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AF0"/>
                    </a:solidFill>
                  </a:tcPr>
                </a:tc>
              </a:tr>
              <a:tr h="213425">
                <a:tc>
                  <a:txBody>
                    <a:bodyPr/>
                    <a:lstStyle/>
                    <a:p>
                      <a:pPr indent="0" lvl="0" marL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1000"/>
                        <a:t>[9]</a:t>
                      </a:r>
                      <a:endParaRPr b="1" sz="1000"/>
                    </a:p>
                  </a:txBody>
                  <a:tcPr marT="27425" marB="27425" marR="91425" marL="91425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AF0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 u="sng">
                          <a:solidFill>
                            <a:schemeClr val="hlink"/>
                          </a:solidFill>
                          <a:hlinkClick r:id="rId11"/>
                        </a:rPr>
                        <a:t>CWE-352</a:t>
                      </a:r>
                      <a:endParaRPr sz="1000" u="sng">
                        <a:solidFill>
                          <a:schemeClr val="hlink"/>
                        </a:solidFill>
                      </a:endParaRPr>
                    </a:p>
                  </a:txBody>
                  <a:tcPr marT="27425" marB="27425" marR="91425" marL="91425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AF0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/>
                        <a:t>Cross-Site Request Forgery (CSRF)</a:t>
                      </a:r>
                      <a:endParaRPr sz="1000"/>
                    </a:p>
                  </a:txBody>
                  <a:tcPr marT="27425" marB="27425" marR="91425" marL="91425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AF0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/>
                        <a:t>17.29</a:t>
                      </a:r>
                      <a:endParaRPr sz="1000"/>
                    </a:p>
                  </a:txBody>
                  <a:tcPr marT="27425" marB="27425" marR="91425" marL="91425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AF0"/>
                    </a:solidFill>
                  </a:tcPr>
                </a:tc>
              </a:tr>
              <a:tr h="202750">
                <a:tc>
                  <a:txBody>
                    <a:bodyPr/>
                    <a:lstStyle/>
                    <a:p>
                      <a:pPr indent="0" lvl="0" marL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1000"/>
                        <a:t>[10]</a:t>
                      </a:r>
                      <a:endParaRPr b="1" sz="1000"/>
                    </a:p>
                  </a:txBody>
                  <a:tcPr marT="27425" marB="27425" marR="91425" marL="91425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AF0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 u="sng">
                          <a:solidFill>
                            <a:schemeClr val="hlink"/>
                          </a:solidFill>
                          <a:hlinkClick r:id="rId12"/>
                        </a:rPr>
                        <a:t>CWE-78</a:t>
                      </a:r>
                      <a:endParaRPr sz="1000" u="sng">
                        <a:solidFill>
                          <a:schemeClr val="hlink"/>
                        </a:solidFill>
                      </a:endParaRPr>
                    </a:p>
                  </a:txBody>
                  <a:tcPr marT="27425" marB="27425" marR="91425" marL="91425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AF0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/>
                        <a:t>Improper Neutralization of Special Elements used in an OS Command (’OS Command Injection’)</a:t>
                      </a:r>
                      <a:endParaRPr sz="1000"/>
                    </a:p>
                  </a:txBody>
                  <a:tcPr marT="27425" marB="27425" marR="91425" marL="91425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AF0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/>
                        <a:t>16.44</a:t>
                      </a:r>
                      <a:endParaRPr sz="1000"/>
                    </a:p>
                  </a:txBody>
                  <a:tcPr marT="27425" marB="27425" marR="91425" marL="91425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AF0"/>
                    </a:solidFill>
                  </a:tcPr>
                </a:tc>
              </a:tr>
              <a:tr h="213425">
                <a:tc>
                  <a:txBody>
                    <a:bodyPr/>
                    <a:lstStyle/>
                    <a:p>
                      <a:pPr indent="0" lvl="0" marL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1000"/>
                        <a:t>[11]</a:t>
                      </a:r>
                      <a:endParaRPr b="1" sz="1000"/>
                    </a:p>
                  </a:txBody>
                  <a:tcPr marT="27425" marB="27425" marR="91425" marL="91425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AF0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 u="sng">
                          <a:solidFill>
                            <a:schemeClr val="hlink"/>
                          </a:solidFill>
                          <a:hlinkClick r:id="rId13"/>
                        </a:rPr>
                        <a:t>CWE-190</a:t>
                      </a:r>
                      <a:endParaRPr sz="1000" u="sng">
                        <a:solidFill>
                          <a:schemeClr val="hlink"/>
                        </a:solidFill>
                      </a:endParaRPr>
                    </a:p>
                  </a:txBody>
                  <a:tcPr marT="27425" marB="27425" marR="91425" marL="91425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AF0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/>
                        <a:t>Integer Overflow or Wraparound</a:t>
                      </a:r>
                      <a:endParaRPr sz="1000"/>
                    </a:p>
                  </a:txBody>
                  <a:tcPr marT="27425" marB="27425" marR="91425" marL="91425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AF0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/>
                        <a:t>15.81</a:t>
                      </a:r>
                      <a:endParaRPr sz="1000"/>
                    </a:p>
                  </a:txBody>
                  <a:tcPr marT="27425" marB="27425" marR="91425" marL="91425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AF0"/>
                    </a:solidFill>
                  </a:tcPr>
                </a:tc>
              </a:tr>
              <a:tr h="213425">
                <a:tc>
                  <a:txBody>
                    <a:bodyPr/>
                    <a:lstStyle/>
                    <a:p>
                      <a:pPr indent="0" lvl="0" marL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1000"/>
                        <a:t>[12]</a:t>
                      </a:r>
                      <a:endParaRPr b="1" sz="1000"/>
                    </a:p>
                  </a:txBody>
                  <a:tcPr marT="27425" marB="27425" marR="91425" marL="91425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 u="sng">
                          <a:solidFill>
                            <a:schemeClr val="hlink"/>
                          </a:solidFill>
                          <a:hlinkClick r:id="rId14"/>
                        </a:rPr>
                        <a:t>CWE-22</a:t>
                      </a:r>
                      <a:endParaRPr sz="1000" u="sng">
                        <a:solidFill>
                          <a:schemeClr val="hlink"/>
                        </a:solidFill>
                      </a:endParaRPr>
                    </a:p>
                  </a:txBody>
                  <a:tcPr marT="27425" marB="27425" marR="91425" marL="91425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/>
                        <a:t>Improper Limitation of a Pathname to a Restricted Directory (’Path Traversal’)</a:t>
                      </a:r>
                      <a:endParaRPr sz="1000"/>
                    </a:p>
                  </a:txBody>
                  <a:tcPr marT="27425" marB="27425" marR="91425" marL="91425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/>
                        <a:t>13.67</a:t>
                      </a:r>
                      <a:endParaRPr sz="1000"/>
                    </a:p>
                  </a:txBody>
                  <a:tcPr marT="27425" marB="27425" marR="91425" marL="91425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00"/>
                    </a:solidFill>
                  </a:tcPr>
                </a:tc>
              </a:tr>
              <a:tr h="213425">
                <a:tc>
                  <a:txBody>
                    <a:bodyPr/>
                    <a:lstStyle/>
                    <a:p>
                      <a:pPr indent="0" lvl="0" marL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1000"/>
                        <a:t>[13]</a:t>
                      </a:r>
                      <a:endParaRPr b="1" sz="1000"/>
                    </a:p>
                  </a:txBody>
                  <a:tcPr marT="27425" marB="27425" marR="91425" marL="91425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AF0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 u="sng">
                          <a:solidFill>
                            <a:schemeClr val="hlink"/>
                          </a:solidFill>
                          <a:hlinkClick r:id="rId15"/>
                        </a:rPr>
                        <a:t>CWE-476</a:t>
                      </a:r>
                      <a:endParaRPr sz="1000" u="sng">
                        <a:solidFill>
                          <a:schemeClr val="hlink"/>
                        </a:solidFill>
                      </a:endParaRPr>
                    </a:p>
                  </a:txBody>
                  <a:tcPr marT="27425" marB="27425" marR="91425" marL="91425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AF0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/>
                        <a:t>NULL Pointer Dereference</a:t>
                      </a:r>
                      <a:endParaRPr sz="1000"/>
                    </a:p>
                  </a:txBody>
                  <a:tcPr marT="27425" marB="27425" marR="91425" marL="91425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AF0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/>
                        <a:t>8.35</a:t>
                      </a:r>
                      <a:endParaRPr sz="1000"/>
                    </a:p>
                  </a:txBody>
                  <a:tcPr marT="27425" marB="27425" marR="91425" marL="91425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AF0"/>
                    </a:solidFill>
                  </a:tcPr>
                </a:tc>
              </a:tr>
              <a:tr h="213425">
                <a:tc>
                  <a:txBody>
                    <a:bodyPr/>
                    <a:lstStyle/>
                    <a:p>
                      <a:pPr indent="0" lvl="0" marL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1000"/>
                        <a:t>[14]</a:t>
                      </a:r>
                      <a:endParaRPr b="1" sz="1000"/>
                    </a:p>
                  </a:txBody>
                  <a:tcPr marT="27425" marB="27425" marR="91425" marL="91425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AF0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 u="sng">
                          <a:solidFill>
                            <a:schemeClr val="hlink"/>
                          </a:solidFill>
                          <a:hlinkClick r:id="rId16"/>
                        </a:rPr>
                        <a:t>CWE-287</a:t>
                      </a:r>
                      <a:endParaRPr sz="1000" u="sng">
                        <a:solidFill>
                          <a:schemeClr val="hlink"/>
                        </a:solidFill>
                      </a:endParaRPr>
                    </a:p>
                  </a:txBody>
                  <a:tcPr marT="27425" marB="27425" marR="91425" marL="91425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AF0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/>
                        <a:t>Improper Authentication</a:t>
                      </a:r>
                      <a:endParaRPr sz="1000"/>
                    </a:p>
                  </a:txBody>
                  <a:tcPr marT="27425" marB="27425" marR="91425" marL="91425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AF0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/>
                        <a:t>8.17</a:t>
                      </a:r>
                      <a:endParaRPr sz="1000"/>
                    </a:p>
                  </a:txBody>
                  <a:tcPr marT="27425" marB="27425" marR="91425" marL="91425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AF0"/>
                    </a:solidFill>
                  </a:tcPr>
                </a:tc>
              </a:tr>
              <a:tr h="213425">
                <a:tc>
                  <a:txBody>
                    <a:bodyPr/>
                    <a:lstStyle/>
                    <a:p>
                      <a:pPr indent="0" lvl="0" marL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1000"/>
                        <a:t>[15]</a:t>
                      </a:r>
                      <a:endParaRPr b="1" sz="1000"/>
                    </a:p>
                  </a:txBody>
                  <a:tcPr marT="27425" marB="27425" marR="91425" marL="91425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AF0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 u="sng">
                          <a:solidFill>
                            <a:schemeClr val="hlink"/>
                          </a:solidFill>
                          <a:hlinkClick r:id="rId17"/>
                        </a:rPr>
                        <a:t>CWE-434</a:t>
                      </a:r>
                      <a:endParaRPr sz="1000" u="sng">
                        <a:solidFill>
                          <a:schemeClr val="hlink"/>
                        </a:solidFill>
                      </a:endParaRPr>
                    </a:p>
                  </a:txBody>
                  <a:tcPr marT="27425" marB="27425" marR="91425" marL="91425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AF0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/>
                        <a:t>Unrestricted Upload of File with Dangerous Type</a:t>
                      </a:r>
                      <a:endParaRPr sz="1000"/>
                    </a:p>
                  </a:txBody>
                  <a:tcPr marT="27425" marB="27425" marR="91425" marL="91425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AF0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/>
                        <a:t>7.38</a:t>
                      </a:r>
                      <a:endParaRPr sz="1000"/>
                    </a:p>
                  </a:txBody>
                  <a:tcPr marT="27425" marB="27425" marR="91425" marL="91425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AF0"/>
                    </a:solidFill>
                  </a:tcPr>
                </a:tc>
              </a:tr>
              <a:tr h="213425">
                <a:tc>
                  <a:txBody>
                    <a:bodyPr/>
                    <a:lstStyle/>
                    <a:p>
                      <a:pPr indent="0" lvl="0" marL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1000"/>
                        <a:t>[16]</a:t>
                      </a:r>
                      <a:endParaRPr b="1" sz="1000"/>
                    </a:p>
                  </a:txBody>
                  <a:tcPr marT="27425" marB="27425" marR="91425" marL="91425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AF0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 u="sng">
                          <a:solidFill>
                            <a:schemeClr val="hlink"/>
                          </a:solidFill>
                          <a:hlinkClick r:id="rId18"/>
                        </a:rPr>
                        <a:t>CWE-732</a:t>
                      </a:r>
                      <a:endParaRPr sz="1000" u="sng">
                        <a:solidFill>
                          <a:schemeClr val="hlink"/>
                        </a:solidFill>
                      </a:endParaRPr>
                    </a:p>
                  </a:txBody>
                  <a:tcPr marT="27425" marB="27425" marR="91425" marL="91425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AF0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/>
                        <a:t>Incorrect Permission Assignment for Critical Resource</a:t>
                      </a:r>
                      <a:endParaRPr sz="1000"/>
                    </a:p>
                  </a:txBody>
                  <a:tcPr marT="27425" marB="27425" marR="91425" marL="91425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AF0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/>
                        <a:t>6.95</a:t>
                      </a:r>
                      <a:endParaRPr sz="1000"/>
                    </a:p>
                  </a:txBody>
                  <a:tcPr marT="27425" marB="27425" marR="91425" marL="91425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AF0"/>
                    </a:solidFill>
                  </a:tcPr>
                </a:tc>
              </a:tr>
              <a:tr h="213425">
                <a:tc>
                  <a:txBody>
                    <a:bodyPr/>
                    <a:lstStyle/>
                    <a:p>
                      <a:pPr indent="0" lvl="0" marL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1000"/>
                        <a:t>[17]</a:t>
                      </a:r>
                      <a:endParaRPr b="1" sz="1000"/>
                    </a:p>
                  </a:txBody>
                  <a:tcPr marT="27425" marB="27425" marR="91425" marL="91425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AF0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 u="sng">
                          <a:solidFill>
                            <a:schemeClr val="hlink"/>
                          </a:solidFill>
                          <a:hlinkClick r:id="rId19"/>
                        </a:rPr>
                        <a:t>CWE-94</a:t>
                      </a:r>
                      <a:endParaRPr sz="1000" u="sng">
                        <a:solidFill>
                          <a:schemeClr val="hlink"/>
                        </a:solidFill>
                      </a:endParaRPr>
                    </a:p>
                  </a:txBody>
                  <a:tcPr marT="27425" marB="27425" marR="91425" marL="91425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AF0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/>
                        <a:t>Improper Control of Generation of Code (’Code Injection’)</a:t>
                      </a:r>
                      <a:endParaRPr sz="1000"/>
                    </a:p>
                  </a:txBody>
                  <a:tcPr marT="27425" marB="27425" marR="91425" marL="91425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AF0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/>
                        <a:t>6.53</a:t>
                      </a:r>
                      <a:endParaRPr sz="1000"/>
                    </a:p>
                  </a:txBody>
                  <a:tcPr marT="27425" marB="27425" marR="91425" marL="91425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AF0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19" name="Shape 1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0" name="Google Shape;120;p23"/>
          <p:cNvSpPr txBox="1"/>
          <p:nvPr>
            <p:ph type="title"/>
          </p:nvPr>
        </p:nvSpPr>
        <p:spPr>
          <a:xfrm>
            <a:off x="102700" y="27087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Unix File Paths</a:t>
            </a:r>
            <a:endParaRPr/>
          </a:p>
        </p:txBody>
      </p:sp>
      <p:sp>
        <p:nvSpPr>
          <p:cNvPr id="121" name="Google Shape;121;p23"/>
          <p:cNvSpPr txBox="1"/>
          <p:nvPr>
            <p:ph idx="1" type="body"/>
          </p:nvPr>
        </p:nvSpPr>
        <p:spPr>
          <a:xfrm>
            <a:off x="198500" y="1246825"/>
            <a:ext cx="8520600" cy="3765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"/>
              <a:t>A file path points to a file or a directory (folder) on a Unix system</a:t>
            </a:r>
            <a:endParaRPr b="1">
              <a:latin typeface="Courier New"/>
              <a:ea typeface="Courier New"/>
              <a:cs typeface="Courier New"/>
              <a:sym typeface="Courier New"/>
            </a:endParaRPr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"/>
              <a:t>File paths have special characters</a:t>
            </a:r>
            <a:endParaRPr/>
          </a:p>
          <a:p>
            <a:pPr indent="-317500" lvl="1" marL="914400" rtl="0" algn="l">
              <a:spcBef>
                <a:spcPts val="0"/>
              </a:spcBef>
              <a:spcAft>
                <a:spcPts val="0"/>
              </a:spcAft>
              <a:buSzPts val="1400"/>
              <a:buChar char="○"/>
            </a:pPr>
            <a:r>
              <a:rPr b="1" lang="en">
                <a:latin typeface="Courier New"/>
                <a:ea typeface="Courier New"/>
                <a:cs typeface="Courier New"/>
                <a:sym typeface="Courier New"/>
              </a:rPr>
              <a:t>/</a:t>
            </a:r>
            <a:r>
              <a:rPr lang="en"/>
              <a:t> (slash): Separates directories</a:t>
            </a:r>
            <a:endParaRPr/>
          </a:p>
          <a:p>
            <a:pPr indent="-317500" lvl="1" marL="914400" rtl="0" algn="l">
              <a:spcBef>
                <a:spcPts val="0"/>
              </a:spcBef>
              <a:spcAft>
                <a:spcPts val="0"/>
              </a:spcAft>
              <a:buSzPts val="1400"/>
              <a:buChar char="○"/>
            </a:pPr>
            <a:r>
              <a:rPr b="1" lang="en">
                <a:latin typeface="Courier New"/>
                <a:ea typeface="Courier New"/>
                <a:cs typeface="Courier New"/>
                <a:sym typeface="Courier New"/>
              </a:rPr>
              <a:t>.</a:t>
            </a:r>
            <a:r>
              <a:rPr lang="en"/>
              <a:t> (one period): Shorthand for the current directory</a:t>
            </a:r>
            <a:endParaRPr/>
          </a:p>
          <a:p>
            <a:pPr indent="-317500" lvl="1" marL="914400" rtl="0" algn="l">
              <a:spcBef>
                <a:spcPts val="0"/>
              </a:spcBef>
              <a:spcAft>
                <a:spcPts val="0"/>
              </a:spcAft>
              <a:buSzPts val="1400"/>
              <a:buChar char="○"/>
            </a:pPr>
            <a:r>
              <a:rPr b="1" lang="en">
                <a:latin typeface="Courier New"/>
                <a:ea typeface="Courier New"/>
                <a:cs typeface="Courier New"/>
                <a:sym typeface="Courier New"/>
              </a:rPr>
              <a:t>..</a:t>
            </a:r>
            <a:r>
              <a:rPr lang="en"/>
              <a:t> (two </a:t>
            </a:r>
            <a:r>
              <a:rPr lang="en"/>
              <a:t>periods): Shorthand for the parent directory</a:t>
            </a:r>
            <a:endParaRPr b="1">
              <a:latin typeface="Courier New"/>
              <a:ea typeface="Courier New"/>
              <a:cs typeface="Courier New"/>
              <a:sym typeface="Courier New"/>
            </a:endParaRPr>
          </a:p>
        </p:txBody>
      </p:sp>
      <p:sp>
        <p:nvSpPr>
          <p:cNvPr id="122" name="Google Shape;122;p23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1">
                                            <p:txEl>
                                              <p:pRg end="0" st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1">
                                            <p:txEl>
                                              <p:pRg end="1" st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1">
                                            <p:txEl>
                                              <p:pRg end="2" st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1">
                                            <p:txEl>
                                              <p:pRg end="3" st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1">
                                            <p:txEl>
                                              <p:pRg end="4" st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26" name="Shape 1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7" name="Google Shape;127;p24"/>
          <p:cNvSpPr txBox="1"/>
          <p:nvPr>
            <p:ph type="title"/>
          </p:nvPr>
        </p:nvSpPr>
        <p:spPr>
          <a:xfrm>
            <a:off x="102700" y="27087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Unix File Paths</a:t>
            </a:r>
            <a:endParaRPr/>
          </a:p>
        </p:txBody>
      </p:sp>
      <p:sp>
        <p:nvSpPr>
          <p:cNvPr id="128" name="Google Shape;128;p24"/>
          <p:cNvSpPr txBox="1"/>
          <p:nvPr>
            <p:ph idx="1" type="body"/>
          </p:nvPr>
        </p:nvSpPr>
        <p:spPr>
          <a:xfrm>
            <a:off x="198500" y="1246825"/>
            <a:ext cx="7769700" cy="777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rPr b="1" lang="en">
                <a:latin typeface="Courier New"/>
                <a:ea typeface="Courier New"/>
                <a:cs typeface="Courier New"/>
                <a:sym typeface="Courier New"/>
              </a:rPr>
              <a:t>/home/public/evanbot.jpg</a:t>
            </a:r>
            <a:endParaRPr/>
          </a:p>
        </p:txBody>
      </p:sp>
      <p:sp>
        <p:nvSpPr>
          <p:cNvPr id="129" name="Google Shape;129;p24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sp>
        <p:nvSpPr>
          <p:cNvPr id="130" name="Google Shape;130;p24"/>
          <p:cNvSpPr/>
          <p:nvPr/>
        </p:nvSpPr>
        <p:spPr>
          <a:xfrm>
            <a:off x="1862750" y="2222925"/>
            <a:ext cx="4474500" cy="2670000"/>
          </a:xfrm>
          <a:prstGeom prst="rect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31" name="Google Shape;131;p24"/>
          <p:cNvSpPr txBox="1"/>
          <p:nvPr/>
        </p:nvSpPr>
        <p:spPr>
          <a:xfrm>
            <a:off x="4042438" y="2222925"/>
            <a:ext cx="641100" cy="400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>
                <a:latin typeface="Courier New"/>
                <a:ea typeface="Courier New"/>
                <a:cs typeface="Courier New"/>
                <a:sym typeface="Courier New"/>
              </a:rPr>
              <a:t>home</a:t>
            </a:r>
            <a:endParaRPr b="1">
              <a:latin typeface="Courier New"/>
              <a:ea typeface="Courier New"/>
              <a:cs typeface="Courier New"/>
              <a:sym typeface="Courier New"/>
            </a:endParaRPr>
          </a:p>
        </p:txBody>
      </p:sp>
      <p:sp>
        <p:nvSpPr>
          <p:cNvPr id="132" name="Google Shape;132;p24"/>
          <p:cNvSpPr txBox="1"/>
          <p:nvPr/>
        </p:nvSpPr>
        <p:spPr>
          <a:xfrm>
            <a:off x="2820313" y="3382275"/>
            <a:ext cx="882300" cy="400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>
                <a:latin typeface="Courier New"/>
                <a:ea typeface="Courier New"/>
                <a:cs typeface="Courier New"/>
                <a:sym typeface="Courier New"/>
              </a:rPr>
              <a:t>public</a:t>
            </a:r>
            <a:endParaRPr b="1">
              <a:latin typeface="Courier New"/>
              <a:ea typeface="Courier New"/>
              <a:cs typeface="Courier New"/>
              <a:sym typeface="Courier New"/>
            </a:endParaRPr>
          </a:p>
        </p:txBody>
      </p:sp>
      <p:sp>
        <p:nvSpPr>
          <p:cNvPr id="133" name="Google Shape;133;p24"/>
          <p:cNvSpPr txBox="1"/>
          <p:nvPr/>
        </p:nvSpPr>
        <p:spPr>
          <a:xfrm>
            <a:off x="5008913" y="3382275"/>
            <a:ext cx="1003500" cy="400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>
                <a:latin typeface="Courier New"/>
                <a:ea typeface="Courier New"/>
                <a:cs typeface="Courier New"/>
                <a:sym typeface="Courier New"/>
              </a:rPr>
              <a:t>private</a:t>
            </a:r>
            <a:endParaRPr b="1">
              <a:latin typeface="Courier New"/>
              <a:ea typeface="Courier New"/>
              <a:cs typeface="Courier New"/>
              <a:sym typeface="Courier New"/>
            </a:endParaRPr>
          </a:p>
        </p:txBody>
      </p:sp>
      <p:sp>
        <p:nvSpPr>
          <p:cNvPr id="134" name="Google Shape;134;p24"/>
          <p:cNvSpPr txBox="1"/>
          <p:nvPr/>
        </p:nvSpPr>
        <p:spPr>
          <a:xfrm>
            <a:off x="1829463" y="4458475"/>
            <a:ext cx="1363200" cy="400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>
                <a:latin typeface="Courier New"/>
                <a:ea typeface="Courier New"/>
                <a:cs typeface="Courier New"/>
                <a:sym typeface="Courier New"/>
              </a:rPr>
              <a:t>evanbot.jpg</a:t>
            </a:r>
            <a:endParaRPr b="1">
              <a:latin typeface="Courier New"/>
              <a:ea typeface="Courier New"/>
              <a:cs typeface="Courier New"/>
              <a:sym typeface="Courier New"/>
            </a:endParaRPr>
          </a:p>
        </p:txBody>
      </p:sp>
      <p:sp>
        <p:nvSpPr>
          <p:cNvPr id="135" name="Google Shape;135;p24"/>
          <p:cNvSpPr txBox="1"/>
          <p:nvPr/>
        </p:nvSpPr>
        <p:spPr>
          <a:xfrm>
            <a:off x="3250025" y="4458475"/>
            <a:ext cx="1363200" cy="400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>
                <a:latin typeface="Courier New"/>
                <a:ea typeface="Courier New"/>
                <a:cs typeface="Courier New"/>
                <a:sym typeface="Courier New"/>
              </a:rPr>
              <a:t>codabot.jpg</a:t>
            </a:r>
            <a:endParaRPr b="1">
              <a:latin typeface="Courier New"/>
              <a:ea typeface="Courier New"/>
              <a:cs typeface="Courier New"/>
              <a:sym typeface="Courier New"/>
            </a:endParaRPr>
          </a:p>
        </p:txBody>
      </p:sp>
      <p:sp>
        <p:nvSpPr>
          <p:cNvPr id="136" name="Google Shape;136;p24"/>
          <p:cNvSpPr txBox="1"/>
          <p:nvPr/>
        </p:nvSpPr>
        <p:spPr>
          <a:xfrm>
            <a:off x="4670588" y="4458475"/>
            <a:ext cx="1666500" cy="400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>
                <a:latin typeface="Courier New"/>
                <a:ea typeface="Courier New"/>
                <a:cs typeface="Courier New"/>
                <a:sym typeface="Courier New"/>
              </a:rPr>
              <a:t>passwords.txt</a:t>
            </a:r>
            <a:endParaRPr b="1">
              <a:latin typeface="Courier New"/>
              <a:ea typeface="Courier New"/>
              <a:cs typeface="Courier New"/>
              <a:sym typeface="Courier New"/>
            </a:endParaRPr>
          </a:p>
        </p:txBody>
      </p:sp>
      <p:cxnSp>
        <p:nvCxnSpPr>
          <p:cNvPr id="137" name="Google Shape;137;p24"/>
          <p:cNvCxnSpPr>
            <a:stCxn id="131" idx="2"/>
            <a:endCxn id="132" idx="0"/>
          </p:cNvCxnSpPr>
          <p:nvPr/>
        </p:nvCxnSpPr>
        <p:spPr>
          <a:xfrm flipH="1">
            <a:off x="3261388" y="2623125"/>
            <a:ext cx="1101600" cy="759300"/>
          </a:xfrm>
          <a:prstGeom prst="straightConnector1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138" name="Google Shape;138;p24"/>
          <p:cNvCxnSpPr>
            <a:stCxn id="131" idx="2"/>
            <a:endCxn id="133" idx="0"/>
          </p:cNvCxnSpPr>
          <p:nvPr/>
        </p:nvCxnSpPr>
        <p:spPr>
          <a:xfrm>
            <a:off x="4362988" y="2623125"/>
            <a:ext cx="1147800" cy="759300"/>
          </a:xfrm>
          <a:prstGeom prst="straightConnector1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139" name="Google Shape;139;p24"/>
          <p:cNvCxnSpPr>
            <a:stCxn id="132" idx="2"/>
            <a:endCxn id="134" idx="0"/>
          </p:cNvCxnSpPr>
          <p:nvPr/>
        </p:nvCxnSpPr>
        <p:spPr>
          <a:xfrm flipH="1">
            <a:off x="2511163" y="3782475"/>
            <a:ext cx="750300" cy="675900"/>
          </a:xfrm>
          <a:prstGeom prst="straightConnector1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140" name="Google Shape;140;p24"/>
          <p:cNvCxnSpPr>
            <a:stCxn id="132" idx="2"/>
            <a:endCxn id="135" idx="0"/>
          </p:cNvCxnSpPr>
          <p:nvPr/>
        </p:nvCxnSpPr>
        <p:spPr>
          <a:xfrm>
            <a:off x="3261463" y="3782475"/>
            <a:ext cx="670200" cy="675900"/>
          </a:xfrm>
          <a:prstGeom prst="straightConnector1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141" name="Google Shape;141;p24"/>
          <p:cNvCxnSpPr>
            <a:stCxn id="133" idx="2"/>
            <a:endCxn id="136" idx="0"/>
          </p:cNvCxnSpPr>
          <p:nvPr/>
        </p:nvCxnSpPr>
        <p:spPr>
          <a:xfrm flipH="1">
            <a:off x="5503763" y="3782475"/>
            <a:ext cx="6900" cy="675900"/>
          </a:xfrm>
          <a:prstGeom prst="straightConnector1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142" name="Google Shape;142;p24"/>
          <p:cNvCxnSpPr/>
          <p:nvPr/>
        </p:nvCxnSpPr>
        <p:spPr>
          <a:xfrm flipH="1">
            <a:off x="3108988" y="2546925"/>
            <a:ext cx="1101600" cy="759300"/>
          </a:xfrm>
          <a:prstGeom prst="straightConnector1">
            <a:avLst/>
          </a:prstGeom>
          <a:noFill/>
          <a:ln cap="flat" cmpd="sng" w="19050">
            <a:solidFill>
              <a:srgbClr val="FF0000"/>
            </a:solidFill>
            <a:prstDash val="solid"/>
            <a:round/>
            <a:headEnd len="med" w="med" type="none"/>
            <a:tailEnd len="med" w="med" type="triangle"/>
          </a:ln>
        </p:spPr>
      </p:cxnSp>
      <p:cxnSp>
        <p:nvCxnSpPr>
          <p:cNvPr id="143" name="Google Shape;143;p24"/>
          <p:cNvCxnSpPr/>
          <p:nvPr/>
        </p:nvCxnSpPr>
        <p:spPr>
          <a:xfrm flipH="1">
            <a:off x="2282563" y="3782475"/>
            <a:ext cx="750300" cy="675900"/>
          </a:xfrm>
          <a:prstGeom prst="straightConnector1">
            <a:avLst/>
          </a:prstGeom>
          <a:noFill/>
          <a:ln cap="flat" cmpd="sng" w="19050">
            <a:solidFill>
              <a:srgbClr val="FF0000"/>
            </a:solidFill>
            <a:prstDash val="solid"/>
            <a:round/>
            <a:headEnd len="med" w="med" type="none"/>
            <a:tailEnd len="med" w="med" type="triangle"/>
          </a:ln>
        </p:spPr>
      </p:cxn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47" name="Shape 1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8" name="Google Shape;148;p25"/>
          <p:cNvSpPr txBox="1"/>
          <p:nvPr>
            <p:ph type="title"/>
          </p:nvPr>
        </p:nvSpPr>
        <p:spPr>
          <a:xfrm>
            <a:off x="102700" y="27087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Unix File Paths</a:t>
            </a:r>
            <a:endParaRPr/>
          </a:p>
        </p:txBody>
      </p:sp>
      <p:sp>
        <p:nvSpPr>
          <p:cNvPr id="149" name="Google Shape;149;p25"/>
          <p:cNvSpPr txBox="1"/>
          <p:nvPr>
            <p:ph idx="1" type="body"/>
          </p:nvPr>
        </p:nvSpPr>
        <p:spPr>
          <a:xfrm>
            <a:off x="198500" y="1246825"/>
            <a:ext cx="7769700" cy="909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rPr b="1" lang="en">
                <a:latin typeface="Courier New"/>
                <a:ea typeface="Courier New"/>
                <a:cs typeface="Courier New"/>
                <a:sym typeface="Courier New"/>
              </a:rPr>
              <a:t>./codabot.jpg</a:t>
            </a:r>
            <a:r>
              <a:rPr lang="en"/>
              <a:t>  (Assume we're currently in </a:t>
            </a:r>
            <a:r>
              <a:rPr b="1" lang="en">
                <a:latin typeface="Courier New"/>
                <a:ea typeface="Courier New"/>
                <a:cs typeface="Courier New"/>
                <a:sym typeface="Courier New"/>
              </a:rPr>
              <a:t>public</a:t>
            </a:r>
            <a:r>
              <a:rPr lang="en"/>
              <a:t>)</a:t>
            </a:r>
            <a:endParaRPr/>
          </a:p>
        </p:txBody>
      </p:sp>
      <p:sp>
        <p:nvSpPr>
          <p:cNvPr id="150" name="Google Shape;150;p25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sp>
        <p:nvSpPr>
          <p:cNvPr id="151" name="Google Shape;151;p25"/>
          <p:cNvSpPr/>
          <p:nvPr/>
        </p:nvSpPr>
        <p:spPr>
          <a:xfrm>
            <a:off x="1862750" y="2222925"/>
            <a:ext cx="4474500" cy="2670000"/>
          </a:xfrm>
          <a:prstGeom prst="rect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52" name="Google Shape;152;p25"/>
          <p:cNvSpPr txBox="1"/>
          <p:nvPr/>
        </p:nvSpPr>
        <p:spPr>
          <a:xfrm>
            <a:off x="4042438" y="2222925"/>
            <a:ext cx="641100" cy="400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>
                <a:latin typeface="Courier New"/>
                <a:ea typeface="Courier New"/>
                <a:cs typeface="Courier New"/>
                <a:sym typeface="Courier New"/>
              </a:rPr>
              <a:t>home</a:t>
            </a:r>
            <a:endParaRPr b="1">
              <a:latin typeface="Courier New"/>
              <a:ea typeface="Courier New"/>
              <a:cs typeface="Courier New"/>
              <a:sym typeface="Courier New"/>
            </a:endParaRPr>
          </a:p>
        </p:txBody>
      </p:sp>
      <p:sp>
        <p:nvSpPr>
          <p:cNvPr id="153" name="Google Shape;153;p25"/>
          <p:cNvSpPr txBox="1"/>
          <p:nvPr/>
        </p:nvSpPr>
        <p:spPr>
          <a:xfrm>
            <a:off x="2820313" y="3382275"/>
            <a:ext cx="882300" cy="400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>
                <a:latin typeface="Courier New"/>
                <a:ea typeface="Courier New"/>
                <a:cs typeface="Courier New"/>
                <a:sym typeface="Courier New"/>
              </a:rPr>
              <a:t>public</a:t>
            </a:r>
            <a:endParaRPr b="1">
              <a:latin typeface="Courier New"/>
              <a:ea typeface="Courier New"/>
              <a:cs typeface="Courier New"/>
              <a:sym typeface="Courier New"/>
            </a:endParaRPr>
          </a:p>
        </p:txBody>
      </p:sp>
      <p:sp>
        <p:nvSpPr>
          <p:cNvPr id="154" name="Google Shape;154;p25"/>
          <p:cNvSpPr txBox="1"/>
          <p:nvPr/>
        </p:nvSpPr>
        <p:spPr>
          <a:xfrm>
            <a:off x="5008913" y="3382275"/>
            <a:ext cx="1003500" cy="400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>
                <a:latin typeface="Courier New"/>
                <a:ea typeface="Courier New"/>
                <a:cs typeface="Courier New"/>
                <a:sym typeface="Courier New"/>
              </a:rPr>
              <a:t>private</a:t>
            </a:r>
            <a:endParaRPr b="1">
              <a:latin typeface="Courier New"/>
              <a:ea typeface="Courier New"/>
              <a:cs typeface="Courier New"/>
              <a:sym typeface="Courier New"/>
            </a:endParaRPr>
          </a:p>
        </p:txBody>
      </p:sp>
      <p:sp>
        <p:nvSpPr>
          <p:cNvPr id="155" name="Google Shape;155;p25"/>
          <p:cNvSpPr txBox="1"/>
          <p:nvPr/>
        </p:nvSpPr>
        <p:spPr>
          <a:xfrm>
            <a:off x="1829463" y="4458475"/>
            <a:ext cx="1363200" cy="400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>
                <a:latin typeface="Courier New"/>
                <a:ea typeface="Courier New"/>
                <a:cs typeface="Courier New"/>
                <a:sym typeface="Courier New"/>
              </a:rPr>
              <a:t>evanbot.jpg</a:t>
            </a:r>
            <a:endParaRPr b="1">
              <a:latin typeface="Courier New"/>
              <a:ea typeface="Courier New"/>
              <a:cs typeface="Courier New"/>
              <a:sym typeface="Courier New"/>
            </a:endParaRPr>
          </a:p>
        </p:txBody>
      </p:sp>
      <p:sp>
        <p:nvSpPr>
          <p:cNvPr id="156" name="Google Shape;156;p25"/>
          <p:cNvSpPr txBox="1"/>
          <p:nvPr/>
        </p:nvSpPr>
        <p:spPr>
          <a:xfrm>
            <a:off x="3250025" y="4458475"/>
            <a:ext cx="1363200" cy="400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>
                <a:latin typeface="Courier New"/>
                <a:ea typeface="Courier New"/>
                <a:cs typeface="Courier New"/>
                <a:sym typeface="Courier New"/>
              </a:rPr>
              <a:t>codabot.jpg</a:t>
            </a:r>
            <a:endParaRPr b="1">
              <a:latin typeface="Courier New"/>
              <a:ea typeface="Courier New"/>
              <a:cs typeface="Courier New"/>
              <a:sym typeface="Courier New"/>
            </a:endParaRPr>
          </a:p>
        </p:txBody>
      </p:sp>
      <p:sp>
        <p:nvSpPr>
          <p:cNvPr id="157" name="Google Shape;157;p25"/>
          <p:cNvSpPr txBox="1"/>
          <p:nvPr/>
        </p:nvSpPr>
        <p:spPr>
          <a:xfrm>
            <a:off x="4670588" y="4458475"/>
            <a:ext cx="1666500" cy="400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>
                <a:latin typeface="Courier New"/>
                <a:ea typeface="Courier New"/>
                <a:cs typeface="Courier New"/>
                <a:sym typeface="Courier New"/>
              </a:rPr>
              <a:t>passwords.txt</a:t>
            </a:r>
            <a:endParaRPr b="1">
              <a:latin typeface="Courier New"/>
              <a:ea typeface="Courier New"/>
              <a:cs typeface="Courier New"/>
              <a:sym typeface="Courier New"/>
            </a:endParaRPr>
          </a:p>
        </p:txBody>
      </p:sp>
      <p:cxnSp>
        <p:nvCxnSpPr>
          <p:cNvPr id="158" name="Google Shape;158;p25"/>
          <p:cNvCxnSpPr>
            <a:stCxn id="152" idx="2"/>
            <a:endCxn id="153" idx="0"/>
          </p:cNvCxnSpPr>
          <p:nvPr/>
        </p:nvCxnSpPr>
        <p:spPr>
          <a:xfrm flipH="1">
            <a:off x="3261388" y="2623125"/>
            <a:ext cx="1101600" cy="759300"/>
          </a:xfrm>
          <a:prstGeom prst="straightConnector1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159" name="Google Shape;159;p25"/>
          <p:cNvCxnSpPr>
            <a:stCxn id="152" idx="2"/>
            <a:endCxn id="154" idx="0"/>
          </p:cNvCxnSpPr>
          <p:nvPr/>
        </p:nvCxnSpPr>
        <p:spPr>
          <a:xfrm>
            <a:off x="4362988" y="2623125"/>
            <a:ext cx="1147800" cy="759300"/>
          </a:xfrm>
          <a:prstGeom prst="straightConnector1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160" name="Google Shape;160;p25"/>
          <p:cNvCxnSpPr>
            <a:stCxn id="153" idx="2"/>
            <a:endCxn id="155" idx="0"/>
          </p:cNvCxnSpPr>
          <p:nvPr/>
        </p:nvCxnSpPr>
        <p:spPr>
          <a:xfrm flipH="1">
            <a:off x="2511163" y="3782475"/>
            <a:ext cx="750300" cy="675900"/>
          </a:xfrm>
          <a:prstGeom prst="straightConnector1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161" name="Google Shape;161;p25"/>
          <p:cNvCxnSpPr>
            <a:stCxn id="153" idx="2"/>
            <a:endCxn id="156" idx="0"/>
          </p:cNvCxnSpPr>
          <p:nvPr/>
        </p:nvCxnSpPr>
        <p:spPr>
          <a:xfrm>
            <a:off x="3261463" y="3782475"/>
            <a:ext cx="670200" cy="675900"/>
          </a:xfrm>
          <a:prstGeom prst="straightConnector1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162" name="Google Shape;162;p25"/>
          <p:cNvCxnSpPr>
            <a:stCxn id="154" idx="2"/>
            <a:endCxn id="157" idx="0"/>
          </p:cNvCxnSpPr>
          <p:nvPr/>
        </p:nvCxnSpPr>
        <p:spPr>
          <a:xfrm flipH="1">
            <a:off x="5503763" y="3782475"/>
            <a:ext cx="6900" cy="675900"/>
          </a:xfrm>
          <a:prstGeom prst="straightConnector1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163" name="Google Shape;163;p25"/>
          <p:cNvCxnSpPr/>
          <p:nvPr/>
        </p:nvCxnSpPr>
        <p:spPr>
          <a:xfrm>
            <a:off x="3490063" y="3782475"/>
            <a:ext cx="670200" cy="675900"/>
          </a:xfrm>
          <a:prstGeom prst="straightConnector1">
            <a:avLst/>
          </a:prstGeom>
          <a:noFill/>
          <a:ln cap="flat" cmpd="sng" w="19050">
            <a:solidFill>
              <a:srgbClr val="FF0000"/>
            </a:solidFill>
            <a:prstDash val="solid"/>
            <a:round/>
            <a:headEnd len="med" w="med" type="oval"/>
            <a:tailEnd len="med" w="med" type="triangle"/>
          </a:ln>
        </p:spPr>
      </p:cxn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67" name="Shape 1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8" name="Google Shape;168;p26"/>
          <p:cNvSpPr txBox="1"/>
          <p:nvPr>
            <p:ph type="title"/>
          </p:nvPr>
        </p:nvSpPr>
        <p:spPr>
          <a:xfrm>
            <a:off x="102700" y="27087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Unix File Paths</a:t>
            </a:r>
            <a:endParaRPr/>
          </a:p>
        </p:txBody>
      </p:sp>
      <p:sp>
        <p:nvSpPr>
          <p:cNvPr id="169" name="Google Shape;169;p26"/>
          <p:cNvSpPr txBox="1"/>
          <p:nvPr>
            <p:ph idx="1" type="body"/>
          </p:nvPr>
        </p:nvSpPr>
        <p:spPr>
          <a:xfrm>
            <a:off x="198500" y="1246825"/>
            <a:ext cx="7769700" cy="909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rPr b="1" lang="en">
                <a:latin typeface="Courier New"/>
                <a:ea typeface="Courier New"/>
                <a:cs typeface="Courier New"/>
                <a:sym typeface="Courier New"/>
              </a:rPr>
              <a:t>/home/public/../private/passwords.txt</a:t>
            </a:r>
            <a:endParaRPr/>
          </a:p>
        </p:txBody>
      </p:sp>
      <p:sp>
        <p:nvSpPr>
          <p:cNvPr id="170" name="Google Shape;170;p26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sp>
        <p:nvSpPr>
          <p:cNvPr id="171" name="Google Shape;171;p26"/>
          <p:cNvSpPr/>
          <p:nvPr/>
        </p:nvSpPr>
        <p:spPr>
          <a:xfrm>
            <a:off x="1862750" y="2222925"/>
            <a:ext cx="4474500" cy="2670000"/>
          </a:xfrm>
          <a:prstGeom prst="rect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72" name="Google Shape;172;p26"/>
          <p:cNvSpPr txBox="1"/>
          <p:nvPr/>
        </p:nvSpPr>
        <p:spPr>
          <a:xfrm>
            <a:off x="4042438" y="2222925"/>
            <a:ext cx="641100" cy="400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>
                <a:latin typeface="Courier New"/>
                <a:ea typeface="Courier New"/>
                <a:cs typeface="Courier New"/>
                <a:sym typeface="Courier New"/>
              </a:rPr>
              <a:t>home</a:t>
            </a:r>
            <a:endParaRPr b="1">
              <a:latin typeface="Courier New"/>
              <a:ea typeface="Courier New"/>
              <a:cs typeface="Courier New"/>
              <a:sym typeface="Courier New"/>
            </a:endParaRPr>
          </a:p>
        </p:txBody>
      </p:sp>
      <p:sp>
        <p:nvSpPr>
          <p:cNvPr id="173" name="Google Shape;173;p26"/>
          <p:cNvSpPr txBox="1"/>
          <p:nvPr/>
        </p:nvSpPr>
        <p:spPr>
          <a:xfrm>
            <a:off x="2820313" y="3382275"/>
            <a:ext cx="882300" cy="400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>
                <a:latin typeface="Courier New"/>
                <a:ea typeface="Courier New"/>
                <a:cs typeface="Courier New"/>
                <a:sym typeface="Courier New"/>
              </a:rPr>
              <a:t>public</a:t>
            </a:r>
            <a:endParaRPr b="1">
              <a:latin typeface="Courier New"/>
              <a:ea typeface="Courier New"/>
              <a:cs typeface="Courier New"/>
              <a:sym typeface="Courier New"/>
            </a:endParaRPr>
          </a:p>
        </p:txBody>
      </p:sp>
      <p:sp>
        <p:nvSpPr>
          <p:cNvPr id="174" name="Google Shape;174;p26"/>
          <p:cNvSpPr txBox="1"/>
          <p:nvPr/>
        </p:nvSpPr>
        <p:spPr>
          <a:xfrm>
            <a:off x="5008913" y="3382275"/>
            <a:ext cx="1003500" cy="400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>
                <a:latin typeface="Courier New"/>
                <a:ea typeface="Courier New"/>
                <a:cs typeface="Courier New"/>
                <a:sym typeface="Courier New"/>
              </a:rPr>
              <a:t>private</a:t>
            </a:r>
            <a:endParaRPr b="1">
              <a:latin typeface="Courier New"/>
              <a:ea typeface="Courier New"/>
              <a:cs typeface="Courier New"/>
              <a:sym typeface="Courier New"/>
            </a:endParaRPr>
          </a:p>
        </p:txBody>
      </p:sp>
      <p:sp>
        <p:nvSpPr>
          <p:cNvPr id="175" name="Google Shape;175;p26"/>
          <p:cNvSpPr txBox="1"/>
          <p:nvPr/>
        </p:nvSpPr>
        <p:spPr>
          <a:xfrm>
            <a:off x="1829463" y="4458475"/>
            <a:ext cx="1363200" cy="400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>
                <a:latin typeface="Courier New"/>
                <a:ea typeface="Courier New"/>
                <a:cs typeface="Courier New"/>
                <a:sym typeface="Courier New"/>
              </a:rPr>
              <a:t>evanbot.jpg</a:t>
            </a:r>
            <a:endParaRPr b="1">
              <a:latin typeface="Courier New"/>
              <a:ea typeface="Courier New"/>
              <a:cs typeface="Courier New"/>
              <a:sym typeface="Courier New"/>
            </a:endParaRPr>
          </a:p>
        </p:txBody>
      </p:sp>
      <p:sp>
        <p:nvSpPr>
          <p:cNvPr id="176" name="Google Shape;176;p26"/>
          <p:cNvSpPr txBox="1"/>
          <p:nvPr/>
        </p:nvSpPr>
        <p:spPr>
          <a:xfrm>
            <a:off x="3250025" y="4458475"/>
            <a:ext cx="1363200" cy="400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>
                <a:latin typeface="Courier New"/>
                <a:ea typeface="Courier New"/>
                <a:cs typeface="Courier New"/>
                <a:sym typeface="Courier New"/>
              </a:rPr>
              <a:t>codabot.jpg</a:t>
            </a:r>
            <a:endParaRPr b="1">
              <a:latin typeface="Courier New"/>
              <a:ea typeface="Courier New"/>
              <a:cs typeface="Courier New"/>
              <a:sym typeface="Courier New"/>
            </a:endParaRPr>
          </a:p>
        </p:txBody>
      </p:sp>
      <p:sp>
        <p:nvSpPr>
          <p:cNvPr id="177" name="Google Shape;177;p26"/>
          <p:cNvSpPr txBox="1"/>
          <p:nvPr/>
        </p:nvSpPr>
        <p:spPr>
          <a:xfrm>
            <a:off x="4670588" y="4458475"/>
            <a:ext cx="1666500" cy="400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>
                <a:latin typeface="Courier New"/>
                <a:ea typeface="Courier New"/>
                <a:cs typeface="Courier New"/>
                <a:sym typeface="Courier New"/>
              </a:rPr>
              <a:t>passwords.txt</a:t>
            </a:r>
            <a:endParaRPr b="1">
              <a:latin typeface="Courier New"/>
              <a:ea typeface="Courier New"/>
              <a:cs typeface="Courier New"/>
              <a:sym typeface="Courier New"/>
            </a:endParaRPr>
          </a:p>
        </p:txBody>
      </p:sp>
      <p:cxnSp>
        <p:nvCxnSpPr>
          <p:cNvPr id="178" name="Google Shape;178;p26"/>
          <p:cNvCxnSpPr>
            <a:stCxn id="172" idx="2"/>
            <a:endCxn id="173" idx="0"/>
          </p:cNvCxnSpPr>
          <p:nvPr/>
        </p:nvCxnSpPr>
        <p:spPr>
          <a:xfrm flipH="1">
            <a:off x="3261388" y="2623125"/>
            <a:ext cx="1101600" cy="759300"/>
          </a:xfrm>
          <a:prstGeom prst="straightConnector1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179" name="Google Shape;179;p26"/>
          <p:cNvCxnSpPr>
            <a:stCxn id="172" idx="2"/>
            <a:endCxn id="174" idx="0"/>
          </p:cNvCxnSpPr>
          <p:nvPr/>
        </p:nvCxnSpPr>
        <p:spPr>
          <a:xfrm>
            <a:off x="4362988" y="2623125"/>
            <a:ext cx="1147800" cy="759300"/>
          </a:xfrm>
          <a:prstGeom prst="straightConnector1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180" name="Google Shape;180;p26"/>
          <p:cNvCxnSpPr>
            <a:stCxn id="173" idx="2"/>
            <a:endCxn id="175" idx="0"/>
          </p:cNvCxnSpPr>
          <p:nvPr/>
        </p:nvCxnSpPr>
        <p:spPr>
          <a:xfrm flipH="1">
            <a:off x="2511163" y="3782475"/>
            <a:ext cx="750300" cy="675900"/>
          </a:xfrm>
          <a:prstGeom prst="straightConnector1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181" name="Google Shape;181;p26"/>
          <p:cNvCxnSpPr>
            <a:stCxn id="173" idx="2"/>
            <a:endCxn id="176" idx="0"/>
          </p:cNvCxnSpPr>
          <p:nvPr/>
        </p:nvCxnSpPr>
        <p:spPr>
          <a:xfrm>
            <a:off x="3261463" y="3782475"/>
            <a:ext cx="670200" cy="675900"/>
          </a:xfrm>
          <a:prstGeom prst="straightConnector1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182" name="Google Shape;182;p26"/>
          <p:cNvCxnSpPr>
            <a:stCxn id="174" idx="2"/>
            <a:endCxn id="177" idx="0"/>
          </p:cNvCxnSpPr>
          <p:nvPr/>
        </p:nvCxnSpPr>
        <p:spPr>
          <a:xfrm flipH="1">
            <a:off x="5503763" y="3782475"/>
            <a:ext cx="6900" cy="675900"/>
          </a:xfrm>
          <a:prstGeom prst="straightConnector1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183" name="Google Shape;183;p26"/>
          <p:cNvCxnSpPr/>
          <p:nvPr/>
        </p:nvCxnSpPr>
        <p:spPr>
          <a:xfrm flipH="1">
            <a:off x="3108988" y="2623125"/>
            <a:ext cx="1101600" cy="759300"/>
          </a:xfrm>
          <a:prstGeom prst="straightConnector1">
            <a:avLst/>
          </a:prstGeom>
          <a:noFill/>
          <a:ln cap="flat" cmpd="sng" w="19050">
            <a:solidFill>
              <a:srgbClr val="FF0000"/>
            </a:solidFill>
            <a:prstDash val="solid"/>
            <a:round/>
            <a:headEnd len="med" w="med" type="none"/>
            <a:tailEnd len="med" w="med" type="triangle"/>
          </a:ln>
        </p:spPr>
      </p:cxnSp>
      <p:cxnSp>
        <p:nvCxnSpPr>
          <p:cNvPr id="184" name="Google Shape;184;p26"/>
          <p:cNvCxnSpPr/>
          <p:nvPr/>
        </p:nvCxnSpPr>
        <p:spPr>
          <a:xfrm flipH="1">
            <a:off x="3261388" y="2734475"/>
            <a:ext cx="1101600" cy="759300"/>
          </a:xfrm>
          <a:prstGeom prst="straightConnector1">
            <a:avLst/>
          </a:prstGeom>
          <a:noFill/>
          <a:ln cap="flat" cmpd="sng" w="19050">
            <a:solidFill>
              <a:srgbClr val="FF0000"/>
            </a:solidFill>
            <a:prstDash val="solid"/>
            <a:round/>
            <a:headEnd len="med" w="med" type="triangle"/>
            <a:tailEnd len="med" w="med" type="none"/>
          </a:ln>
        </p:spPr>
      </p:cxnSp>
      <p:cxnSp>
        <p:nvCxnSpPr>
          <p:cNvPr id="185" name="Google Shape;185;p26"/>
          <p:cNvCxnSpPr/>
          <p:nvPr/>
        </p:nvCxnSpPr>
        <p:spPr>
          <a:xfrm>
            <a:off x="4515388" y="2623125"/>
            <a:ext cx="1147800" cy="759300"/>
          </a:xfrm>
          <a:prstGeom prst="straightConnector1">
            <a:avLst/>
          </a:prstGeom>
          <a:noFill/>
          <a:ln cap="flat" cmpd="sng" w="19050">
            <a:solidFill>
              <a:srgbClr val="FF0000"/>
            </a:solidFill>
            <a:prstDash val="solid"/>
            <a:round/>
            <a:headEnd len="med" w="med" type="none"/>
            <a:tailEnd len="med" w="med" type="triangle"/>
          </a:ln>
        </p:spPr>
      </p:cxnSp>
      <p:cxnSp>
        <p:nvCxnSpPr>
          <p:cNvPr id="186" name="Google Shape;186;p26"/>
          <p:cNvCxnSpPr/>
          <p:nvPr/>
        </p:nvCxnSpPr>
        <p:spPr>
          <a:xfrm flipH="1">
            <a:off x="5579963" y="3782475"/>
            <a:ext cx="6900" cy="675900"/>
          </a:xfrm>
          <a:prstGeom prst="straightConnector1">
            <a:avLst/>
          </a:prstGeom>
          <a:noFill/>
          <a:ln cap="flat" cmpd="sng" w="19050">
            <a:solidFill>
              <a:srgbClr val="FF0000"/>
            </a:solidFill>
            <a:prstDash val="solid"/>
            <a:round/>
            <a:headEnd len="med" w="med" type="none"/>
            <a:tailEnd len="med" w="med" type="triangle"/>
          </a:ln>
        </p:spPr>
      </p:cxn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90" name="Shape 1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1" name="Google Shape;191;p27"/>
          <p:cNvSpPr txBox="1"/>
          <p:nvPr>
            <p:ph type="title"/>
          </p:nvPr>
        </p:nvSpPr>
        <p:spPr>
          <a:xfrm>
            <a:off x="102700" y="27087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Path Traversal Intuition</a:t>
            </a:r>
            <a:endParaRPr/>
          </a:p>
        </p:txBody>
      </p:sp>
      <p:sp>
        <p:nvSpPr>
          <p:cNvPr id="192" name="Google Shape;192;p27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grpSp>
        <p:nvGrpSpPr>
          <p:cNvPr id="193" name="Google Shape;193;p27"/>
          <p:cNvGrpSpPr/>
          <p:nvPr/>
        </p:nvGrpSpPr>
        <p:grpSpPr>
          <a:xfrm>
            <a:off x="422150" y="1182775"/>
            <a:ext cx="3420000" cy="1747725"/>
            <a:chOff x="422150" y="1182775"/>
            <a:chExt cx="3420000" cy="1747725"/>
          </a:xfrm>
        </p:grpSpPr>
        <p:sp>
          <p:nvSpPr>
            <p:cNvPr id="194" name="Google Shape;194;p27"/>
            <p:cNvSpPr txBox="1"/>
            <p:nvPr/>
          </p:nvSpPr>
          <p:spPr>
            <a:xfrm>
              <a:off x="422150" y="1182775"/>
              <a:ext cx="3420000" cy="400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91425" lIns="91425" spcFirstLastPara="1" rIns="91425" wrap="square" tIns="91425">
              <a:sp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/>
                <a:t>Frontend</a:t>
              </a:r>
              <a:endParaRPr/>
            </a:p>
          </p:txBody>
        </p:sp>
        <p:sp>
          <p:nvSpPr>
            <p:cNvPr id="195" name="Google Shape;195;p27"/>
            <p:cNvSpPr/>
            <p:nvPr/>
          </p:nvSpPr>
          <p:spPr>
            <a:xfrm>
              <a:off x="422150" y="1545100"/>
              <a:ext cx="3351600" cy="1385400"/>
            </a:xfrm>
            <a:prstGeom prst="rect">
              <a:avLst/>
            </a:prstGeom>
            <a:noFill/>
            <a:ln cap="flat" cmpd="sng" w="9525">
              <a:solidFill>
                <a:schemeClr val="dk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96" name="Google Shape;196;p27"/>
            <p:cNvSpPr/>
            <p:nvPr/>
          </p:nvSpPr>
          <p:spPr>
            <a:xfrm>
              <a:off x="532575" y="1972225"/>
              <a:ext cx="2877600" cy="465600"/>
            </a:xfrm>
            <a:prstGeom prst="rect">
              <a:avLst/>
            </a:prstGeom>
            <a:noFill/>
            <a:ln cap="flat" cmpd="sng" w="9525">
              <a:solidFill>
                <a:schemeClr val="dk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">
                  <a:solidFill>
                    <a:srgbClr val="FF0000"/>
                  </a:solidFill>
                  <a:latin typeface="Courier New"/>
                  <a:ea typeface="Courier New"/>
                  <a:cs typeface="Courier New"/>
                  <a:sym typeface="Courier New"/>
                </a:rPr>
                <a:t>evanbot.jpg</a:t>
              </a:r>
              <a:endParaRPr b="1">
                <a:solidFill>
                  <a:srgbClr val="FF0000"/>
                </a:solidFill>
                <a:latin typeface="Courier New"/>
                <a:ea typeface="Courier New"/>
                <a:cs typeface="Courier New"/>
                <a:sym typeface="Courier New"/>
              </a:endParaRPr>
            </a:p>
          </p:txBody>
        </p:sp>
        <p:sp>
          <p:nvSpPr>
            <p:cNvPr id="197" name="Google Shape;197;p27"/>
            <p:cNvSpPr txBox="1"/>
            <p:nvPr/>
          </p:nvSpPr>
          <p:spPr>
            <a:xfrm>
              <a:off x="498375" y="1642000"/>
              <a:ext cx="2371500" cy="400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91425" lIns="91425" spcFirstLastPara="1" rIns="91425" wrap="square" tIns="91425">
              <a:sp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/>
                <a:t>Enter file name:</a:t>
              </a:r>
              <a:endParaRPr/>
            </a:p>
          </p:txBody>
        </p:sp>
        <p:pic>
          <p:nvPicPr>
            <p:cNvPr id="198" name="Google Shape;198;p27"/>
            <p:cNvPicPr preferRelativeResize="0"/>
            <p:nvPr/>
          </p:nvPicPr>
          <p:blipFill>
            <a:blip r:embed="rId3">
              <a:alphaModFix/>
            </a:blip>
            <a:stretch>
              <a:fillRect/>
            </a:stretch>
          </p:blipFill>
          <p:spPr>
            <a:xfrm>
              <a:off x="532575" y="2500602"/>
              <a:ext cx="641000" cy="328725"/>
            </a:xfrm>
            <a:prstGeom prst="rect">
              <a:avLst/>
            </a:prstGeom>
            <a:noFill/>
            <a:ln>
              <a:noFill/>
            </a:ln>
          </p:spPr>
        </p:pic>
      </p:grpSp>
      <p:cxnSp>
        <p:nvCxnSpPr>
          <p:cNvPr id="199" name="Google Shape;199;p27"/>
          <p:cNvCxnSpPr>
            <a:stCxn id="195" idx="3"/>
            <a:endCxn id="200" idx="1"/>
          </p:cNvCxnSpPr>
          <p:nvPr/>
        </p:nvCxnSpPr>
        <p:spPr>
          <a:xfrm>
            <a:off x="3773750" y="2237800"/>
            <a:ext cx="752400" cy="0"/>
          </a:xfrm>
          <a:prstGeom prst="straightConnector1">
            <a:avLst/>
          </a:prstGeom>
          <a:noFill/>
          <a:ln cap="flat" cmpd="sng" w="19050">
            <a:solidFill>
              <a:schemeClr val="dk1"/>
            </a:solidFill>
            <a:prstDash val="solid"/>
            <a:round/>
            <a:headEnd len="med" w="med" type="none"/>
            <a:tailEnd len="med" w="med" type="triangle"/>
          </a:ln>
        </p:spPr>
      </p:cxnSp>
      <p:grpSp>
        <p:nvGrpSpPr>
          <p:cNvPr id="201" name="Google Shape;201;p27"/>
          <p:cNvGrpSpPr/>
          <p:nvPr/>
        </p:nvGrpSpPr>
        <p:grpSpPr>
          <a:xfrm>
            <a:off x="4526000" y="1182775"/>
            <a:ext cx="4145100" cy="1747725"/>
            <a:chOff x="4526000" y="1182775"/>
            <a:chExt cx="4145100" cy="1747725"/>
          </a:xfrm>
        </p:grpSpPr>
        <p:sp>
          <p:nvSpPr>
            <p:cNvPr id="202" name="Google Shape;202;p27"/>
            <p:cNvSpPr txBox="1"/>
            <p:nvPr/>
          </p:nvSpPr>
          <p:spPr>
            <a:xfrm>
              <a:off x="4526000" y="1182775"/>
              <a:ext cx="3420000" cy="400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91425" lIns="91425" spcFirstLastPara="1" rIns="91425" wrap="square" tIns="91425">
              <a:sp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/>
                <a:t>Backend</a:t>
              </a:r>
              <a:endParaRPr/>
            </a:p>
          </p:txBody>
        </p:sp>
        <p:sp>
          <p:nvSpPr>
            <p:cNvPr id="200" name="Google Shape;200;p27"/>
            <p:cNvSpPr/>
            <p:nvPr/>
          </p:nvSpPr>
          <p:spPr>
            <a:xfrm>
              <a:off x="4526000" y="1545100"/>
              <a:ext cx="4145100" cy="1385400"/>
            </a:xfrm>
            <a:prstGeom prst="rect">
              <a:avLst/>
            </a:prstGeom>
            <a:noFill/>
            <a:ln cap="flat" cmpd="sng" w="9525">
              <a:solidFill>
                <a:schemeClr val="dk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>
                  <a:solidFill>
                    <a:schemeClr val="dk1"/>
                  </a:solidFill>
                </a:rPr>
                <a:t>Send this file to the user:</a:t>
              </a:r>
              <a:endParaRPr>
                <a:solidFill>
                  <a:schemeClr val="dk1"/>
                </a:solidFill>
              </a:endParaRPr>
            </a:p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">
                  <a:solidFill>
                    <a:schemeClr val="dk1"/>
                  </a:solidFill>
                  <a:latin typeface="Courier New"/>
                  <a:ea typeface="Courier New"/>
                  <a:cs typeface="Courier New"/>
                  <a:sym typeface="Courier New"/>
                </a:rPr>
                <a:t>/home/public/</a:t>
              </a:r>
              <a:r>
                <a:rPr b="1" lang="en">
                  <a:solidFill>
                    <a:srgbClr val="FF0000"/>
                  </a:solidFill>
                  <a:latin typeface="Courier New"/>
                  <a:ea typeface="Courier New"/>
                  <a:cs typeface="Courier New"/>
                  <a:sym typeface="Courier New"/>
                </a:rPr>
                <a:t>evanbot.jpg</a:t>
              </a:r>
              <a:endParaRPr/>
            </a:p>
          </p:txBody>
        </p:sp>
      </p:grpSp>
      <p:sp>
        <p:nvSpPr>
          <p:cNvPr id="203" name="Google Shape;203;p27"/>
          <p:cNvSpPr txBox="1"/>
          <p:nvPr/>
        </p:nvSpPr>
        <p:spPr>
          <a:xfrm>
            <a:off x="6354150" y="3327025"/>
            <a:ext cx="641100" cy="400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>
                <a:latin typeface="Courier New"/>
                <a:ea typeface="Courier New"/>
                <a:cs typeface="Courier New"/>
                <a:sym typeface="Courier New"/>
              </a:rPr>
              <a:t>home</a:t>
            </a:r>
            <a:endParaRPr b="1">
              <a:latin typeface="Courier New"/>
              <a:ea typeface="Courier New"/>
              <a:cs typeface="Courier New"/>
              <a:sym typeface="Courier New"/>
            </a:endParaRPr>
          </a:p>
        </p:txBody>
      </p:sp>
      <p:sp>
        <p:nvSpPr>
          <p:cNvPr id="204" name="Google Shape;204;p27"/>
          <p:cNvSpPr txBox="1"/>
          <p:nvPr/>
        </p:nvSpPr>
        <p:spPr>
          <a:xfrm>
            <a:off x="7325300" y="3936225"/>
            <a:ext cx="1003500" cy="400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>
                <a:latin typeface="Courier New"/>
                <a:ea typeface="Courier New"/>
                <a:cs typeface="Courier New"/>
                <a:sym typeface="Courier New"/>
              </a:rPr>
              <a:t>private</a:t>
            </a:r>
            <a:endParaRPr b="1">
              <a:latin typeface="Courier New"/>
              <a:ea typeface="Courier New"/>
              <a:cs typeface="Courier New"/>
              <a:sym typeface="Courier New"/>
            </a:endParaRPr>
          </a:p>
        </p:txBody>
      </p:sp>
      <p:sp>
        <p:nvSpPr>
          <p:cNvPr id="205" name="Google Shape;205;p27"/>
          <p:cNvSpPr txBox="1"/>
          <p:nvPr/>
        </p:nvSpPr>
        <p:spPr>
          <a:xfrm>
            <a:off x="4152675" y="4602100"/>
            <a:ext cx="1363200" cy="400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>
                <a:latin typeface="Courier New"/>
                <a:ea typeface="Courier New"/>
                <a:cs typeface="Courier New"/>
                <a:sym typeface="Courier New"/>
              </a:rPr>
              <a:t>evanbot.jpg</a:t>
            </a:r>
            <a:endParaRPr b="1">
              <a:latin typeface="Courier New"/>
              <a:ea typeface="Courier New"/>
              <a:cs typeface="Courier New"/>
              <a:sym typeface="Courier New"/>
            </a:endParaRPr>
          </a:p>
        </p:txBody>
      </p:sp>
      <p:sp>
        <p:nvSpPr>
          <p:cNvPr id="206" name="Google Shape;206;p27"/>
          <p:cNvSpPr txBox="1"/>
          <p:nvPr/>
        </p:nvSpPr>
        <p:spPr>
          <a:xfrm>
            <a:off x="5573238" y="4602100"/>
            <a:ext cx="1363200" cy="400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>
                <a:latin typeface="Courier New"/>
                <a:ea typeface="Courier New"/>
                <a:cs typeface="Courier New"/>
                <a:sym typeface="Courier New"/>
              </a:rPr>
              <a:t>codabot.jpg</a:t>
            </a:r>
            <a:endParaRPr b="1">
              <a:latin typeface="Courier New"/>
              <a:ea typeface="Courier New"/>
              <a:cs typeface="Courier New"/>
              <a:sym typeface="Courier New"/>
            </a:endParaRPr>
          </a:p>
        </p:txBody>
      </p:sp>
      <p:sp>
        <p:nvSpPr>
          <p:cNvPr id="207" name="Google Shape;207;p27"/>
          <p:cNvSpPr txBox="1"/>
          <p:nvPr/>
        </p:nvSpPr>
        <p:spPr>
          <a:xfrm>
            <a:off x="6993800" y="4602100"/>
            <a:ext cx="1666500" cy="400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>
                <a:latin typeface="Courier New"/>
                <a:ea typeface="Courier New"/>
                <a:cs typeface="Courier New"/>
                <a:sym typeface="Courier New"/>
              </a:rPr>
              <a:t>passwords.txt</a:t>
            </a:r>
            <a:endParaRPr b="1">
              <a:latin typeface="Courier New"/>
              <a:ea typeface="Courier New"/>
              <a:cs typeface="Courier New"/>
              <a:sym typeface="Courier New"/>
            </a:endParaRPr>
          </a:p>
        </p:txBody>
      </p:sp>
      <p:cxnSp>
        <p:nvCxnSpPr>
          <p:cNvPr id="208" name="Google Shape;208;p27"/>
          <p:cNvCxnSpPr>
            <a:stCxn id="203" idx="2"/>
            <a:endCxn id="209" idx="0"/>
          </p:cNvCxnSpPr>
          <p:nvPr/>
        </p:nvCxnSpPr>
        <p:spPr>
          <a:xfrm flipH="1">
            <a:off x="5577900" y="3727225"/>
            <a:ext cx="1096800" cy="209100"/>
          </a:xfrm>
          <a:prstGeom prst="straightConnector1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210" name="Google Shape;210;p27"/>
          <p:cNvCxnSpPr>
            <a:stCxn id="203" idx="2"/>
            <a:endCxn id="204" idx="0"/>
          </p:cNvCxnSpPr>
          <p:nvPr/>
        </p:nvCxnSpPr>
        <p:spPr>
          <a:xfrm>
            <a:off x="6674700" y="3727225"/>
            <a:ext cx="1152300" cy="209100"/>
          </a:xfrm>
          <a:prstGeom prst="straightConnector1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211" name="Google Shape;211;p27"/>
          <p:cNvCxnSpPr>
            <a:stCxn id="209" idx="2"/>
            <a:endCxn id="206" idx="0"/>
          </p:cNvCxnSpPr>
          <p:nvPr/>
        </p:nvCxnSpPr>
        <p:spPr>
          <a:xfrm>
            <a:off x="5577850" y="4336425"/>
            <a:ext cx="677100" cy="265800"/>
          </a:xfrm>
          <a:prstGeom prst="straightConnector1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212" name="Google Shape;212;p27"/>
          <p:cNvCxnSpPr>
            <a:stCxn id="204" idx="2"/>
            <a:endCxn id="207" idx="0"/>
          </p:cNvCxnSpPr>
          <p:nvPr/>
        </p:nvCxnSpPr>
        <p:spPr>
          <a:xfrm>
            <a:off x="7827050" y="4336425"/>
            <a:ext cx="0" cy="265800"/>
          </a:xfrm>
          <a:prstGeom prst="straightConnector1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med" w="med" type="none"/>
            <a:tailEnd len="med" w="med" type="none"/>
          </a:ln>
        </p:spPr>
      </p:cxnSp>
      <p:grpSp>
        <p:nvGrpSpPr>
          <p:cNvPr id="213" name="Google Shape;213;p27"/>
          <p:cNvGrpSpPr/>
          <p:nvPr/>
        </p:nvGrpSpPr>
        <p:grpSpPr>
          <a:xfrm>
            <a:off x="4130200" y="3003050"/>
            <a:ext cx="4530250" cy="2033425"/>
            <a:chOff x="4130200" y="3003050"/>
            <a:chExt cx="4530250" cy="2033425"/>
          </a:xfrm>
        </p:grpSpPr>
        <p:sp>
          <p:nvSpPr>
            <p:cNvPr id="209" name="Google Shape;209;p27"/>
            <p:cNvSpPr txBox="1"/>
            <p:nvPr/>
          </p:nvSpPr>
          <p:spPr>
            <a:xfrm>
              <a:off x="5136700" y="3936225"/>
              <a:ext cx="882300" cy="400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91425" lIns="91425" spcFirstLastPara="1" rIns="91425" wrap="square" tIns="91425">
              <a:sp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">
                  <a:latin typeface="Courier New"/>
                  <a:ea typeface="Courier New"/>
                  <a:cs typeface="Courier New"/>
                  <a:sym typeface="Courier New"/>
                </a:rPr>
                <a:t>public</a:t>
              </a:r>
              <a:endParaRPr b="1">
                <a:latin typeface="Courier New"/>
                <a:ea typeface="Courier New"/>
                <a:cs typeface="Courier New"/>
                <a:sym typeface="Courier New"/>
              </a:endParaRPr>
            </a:p>
          </p:txBody>
        </p:sp>
        <p:grpSp>
          <p:nvGrpSpPr>
            <p:cNvPr id="214" name="Google Shape;214;p27"/>
            <p:cNvGrpSpPr/>
            <p:nvPr/>
          </p:nvGrpSpPr>
          <p:grpSpPr>
            <a:xfrm>
              <a:off x="4130200" y="3003050"/>
              <a:ext cx="4530250" cy="2033425"/>
              <a:chOff x="4130200" y="3003050"/>
              <a:chExt cx="4530250" cy="2033425"/>
            </a:xfrm>
          </p:grpSpPr>
          <p:sp>
            <p:nvSpPr>
              <p:cNvPr id="215" name="Google Shape;215;p27"/>
              <p:cNvSpPr/>
              <p:nvPr/>
            </p:nvSpPr>
            <p:spPr>
              <a:xfrm>
                <a:off x="4185950" y="3372975"/>
                <a:ext cx="4474500" cy="1663500"/>
              </a:xfrm>
              <a:prstGeom prst="rect">
                <a:avLst/>
              </a:prstGeom>
              <a:noFill/>
              <a:ln cap="flat" cmpd="sng" w="9525">
                <a:solidFill>
                  <a:schemeClr val="dk2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cxnSp>
            <p:nvCxnSpPr>
              <p:cNvPr id="216" name="Google Shape;216;p27"/>
              <p:cNvCxnSpPr>
                <a:stCxn id="209" idx="2"/>
                <a:endCxn id="205" idx="0"/>
              </p:cNvCxnSpPr>
              <p:nvPr/>
            </p:nvCxnSpPr>
            <p:spPr>
              <a:xfrm flipH="1">
                <a:off x="4834150" y="4336425"/>
                <a:ext cx="743700" cy="265800"/>
              </a:xfrm>
              <a:prstGeom prst="straightConnector1">
                <a:avLst/>
              </a:prstGeom>
              <a:noFill/>
              <a:ln cap="flat" cmpd="sng" w="9525">
                <a:solidFill>
                  <a:schemeClr val="dk2"/>
                </a:solidFill>
                <a:prstDash val="solid"/>
                <a:round/>
                <a:headEnd len="med" w="med" type="none"/>
                <a:tailEnd len="med" w="med" type="none"/>
              </a:ln>
            </p:spPr>
          </p:cxnSp>
          <p:sp>
            <p:nvSpPr>
              <p:cNvPr id="217" name="Google Shape;217;p27"/>
              <p:cNvSpPr txBox="1"/>
              <p:nvPr/>
            </p:nvSpPr>
            <p:spPr>
              <a:xfrm>
                <a:off x="4130200" y="3003050"/>
                <a:ext cx="3420000" cy="4002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t" bIns="91425" lIns="91425" spcFirstLastPara="1" rIns="91425" wrap="square" tIns="91425">
                <a:sp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en"/>
                  <a:t>Backend Filesystem</a:t>
                </a:r>
                <a:endParaRPr/>
              </a:p>
            </p:txBody>
          </p:sp>
        </p:grpSp>
      </p:grp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21" name="Shape 2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2" name="Google Shape;222;p28"/>
          <p:cNvSpPr txBox="1"/>
          <p:nvPr>
            <p:ph type="title"/>
          </p:nvPr>
        </p:nvSpPr>
        <p:spPr>
          <a:xfrm>
            <a:off x="102700" y="27087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Path Traversal Intuition</a:t>
            </a:r>
            <a:endParaRPr/>
          </a:p>
        </p:txBody>
      </p:sp>
      <p:sp>
        <p:nvSpPr>
          <p:cNvPr id="223" name="Google Shape;223;p28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grpSp>
        <p:nvGrpSpPr>
          <p:cNvPr id="224" name="Google Shape;224;p28"/>
          <p:cNvGrpSpPr/>
          <p:nvPr/>
        </p:nvGrpSpPr>
        <p:grpSpPr>
          <a:xfrm>
            <a:off x="422150" y="1182775"/>
            <a:ext cx="3420000" cy="1747725"/>
            <a:chOff x="422150" y="1182775"/>
            <a:chExt cx="3420000" cy="1747725"/>
          </a:xfrm>
        </p:grpSpPr>
        <p:sp>
          <p:nvSpPr>
            <p:cNvPr id="225" name="Google Shape;225;p28"/>
            <p:cNvSpPr txBox="1"/>
            <p:nvPr/>
          </p:nvSpPr>
          <p:spPr>
            <a:xfrm>
              <a:off x="422150" y="1182775"/>
              <a:ext cx="3420000" cy="400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91425" lIns="91425" spcFirstLastPara="1" rIns="91425" wrap="square" tIns="91425">
              <a:sp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/>
                <a:t>Frontend</a:t>
              </a:r>
              <a:endParaRPr/>
            </a:p>
          </p:txBody>
        </p:sp>
        <p:sp>
          <p:nvSpPr>
            <p:cNvPr id="226" name="Google Shape;226;p28"/>
            <p:cNvSpPr/>
            <p:nvPr/>
          </p:nvSpPr>
          <p:spPr>
            <a:xfrm>
              <a:off x="422150" y="1545100"/>
              <a:ext cx="3351600" cy="1385400"/>
            </a:xfrm>
            <a:prstGeom prst="rect">
              <a:avLst/>
            </a:prstGeom>
            <a:noFill/>
            <a:ln cap="flat" cmpd="sng" w="9525">
              <a:solidFill>
                <a:schemeClr val="dk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27" name="Google Shape;227;p28"/>
            <p:cNvSpPr/>
            <p:nvPr/>
          </p:nvSpPr>
          <p:spPr>
            <a:xfrm>
              <a:off x="532575" y="1972225"/>
              <a:ext cx="2877600" cy="465600"/>
            </a:xfrm>
            <a:prstGeom prst="rect">
              <a:avLst/>
            </a:prstGeom>
            <a:noFill/>
            <a:ln cap="flat" cmpd="sng" w="9525">
              <a:solidFill>
                <a:schemeClr val="dk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">
                  <a:solidFill>
                    <a:srgbClr val="FF0000"/>
                  </a:solidFill>
                  <a:latin typeface="Courier New"/>
                  <a:ea typeface="Courier New"/>
                  <a:cs typeface="Courier New"/>
                  <a:sym typeface="Courier New"/>
                </a:rPr>
                <a:t>../private/passwords.txt</a:t>
              </a:r>
              <a:endParaRPr b="1">
                <a:solidFill>
                  <a:srgbClr val="FF0000"/>
                </a:solidFill>
                <a:latin typeface="Courier New"/>
                <a:ea typeface="Courier New"/>
                <a:cs typeface="Courier New"/>
                <a:sym typeface="Courier New"/>
              </a:endParaRPr>
            </a:p>
          </p:txBody>
        </p:sp>
        <p:sp>
          <p:nvSpPr>
            <p:cNvPr id="228" name="Google Shape;228;p28"/>
            <p:cNvSpPr txBox="1"/>
            <p:nvPr/>
          </p:nvSpPr>
          <p:spPr>
            <a:xfrm>
              <a:off x="498375" y="1642000"/>
              <a:ext cx="2371500" cy="400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91425" lIns="91425" spcFirstLastPara="1" rIns="91425" wrap="square" tIns="91425">
              <a:sp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/>
                <a:t>Enter file name:</a:t>
              </a:r>
              <a:endParaRPr/>
            </a:p>
          </p:txBody>
        </p:sp>
        <p:pic>
          <p:nvPicPr>
            <p:cNvPr id="229" name="Google Shape;229;p28"/>
            <p:cNvPicPr preferRelativeResize="0"/>
            <p:nvPr/>
          </p:nvPicPr>
          <p:blipFill>
            <a:blip r:embed="rId3">
              <a:alphaModFix/>
            </a:blip>
            <a:stretch>
              <a:fillRect/>
            </a:stretch>
          </p:blipFill>
          <p:spPr>
            <a:xfrm>
              <a:off x="532575" y="2500602"/>
              <a:ext cx="641000" cy="328725"/>
            </a:xfrm>
            <a:prstGeom prst="rect">
              <a:avLst/>
            </a:prstGeom>
            <a:noFill/>
            <a:ln>
              <a:noFill/>
            </a:ln>
          </p:spPr>
        </p:pic>
      </p:grpSp>
      <p:cxnSp>
        <p:nvCxnSpPr>
          <p:cNvPr id="230" name="Google Shape;230;p28"/>
          <p:cNvCxnSpPr>
            <a:stCxn id="226" idx="3"/>
            <a:endCxn id="231" idx="1"/>
          </p:cNvCxnSpPr>
          <p:nvPr/>
        </p:nvCxnSpPr>
        <p:spPr>
          <a:xfrm>
            <a:off x="3773750" y="2237800"/>
            <a:ext cx="752400" cy="0"/>
          </a:xfrm>
          <a:prstGeom prst="straightConnector1">
            <a:avLst/>
          </a:prstGeom>
          <a:noFill/>
          <a:ln cap="flat" cmpd="sng" w="19050">
            <a:solidFill>
              <a:schemeClr val="dk1"/>
            </a:solidFill>
            <a:prstDash val="solid"/>
            <a:round/>
            <a:headEnd len="med" w="med" type="none"/>
            <a:tailEnd len="med" w="med" type="triangle"/>
          </a:ln>
        </p:spPr>
      </p:cxnSp>
      <p:grpSp>
        <p:nvGrpSpPr>
          <p:cNvPr id="232" name="Google Shape;232;p28"/>
          <p:cNvGrpSpPr/>
          <p:nvPr/>
        </p:nvGrpSpPr>
        <p:grpSpPr>
          <a:xfrm>
            <a:off x="4526000" y="1182775"/>
            <a:ext cx="4145100" cy="1747725"/>
            <a:chOff x="4526000" y="1182775"/>
            <a:chExt cx="4145100" cy="1747725"/>
          </a:xfrm>
        </p:grpSpPr>
        <p:sp>
          <p:nvSpPr>
            <p:cNvPr id="233" name="Google Shape;233;p28"/>
            <p:cNvSpPr txBox="1"/>
            <p:nvPr/>
          </p:nvSpPr>
          <p:spPr>
            <a:xfrm>
              <a:off x="4526000" y="1182775"/>
              <a:ext cx="3420000" cy="400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91425" lIns="91425" spcFirstLastPara="1" rIns="91425" wrap="square" tIns="91425">
              <a:sp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/>
                <a:t>Backend</a:t>
              </a:r>
              <a:endParaRPr/>
            </a:p>
          </p:txBody>
        </p:sp>
        <p:sp>
          <p:nvSpPr>
            <p:cNvPr id="231" name="Google Shape;231;p28"/>
            <p:cNvSpPr/>
            <p:nvPr/>
          </p:nvSpPr>
          <p:spPr>
            <a:xfrm>
              <a:off x="4526000" y="1545100"/>
              <a:ext cx="4145100" cy="1385400"/>
            </a:xfrm>
            <a:prstGeom prst="rect">
              <a:avLst/>
            </a:prstGeom>
            <a:noFill/>
            <a:ln cap="flat" cmpd="sng" w="9525">
              <a:solidFill>
                <a:schemeClr val="dk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>
                  <a:solidFill>
                    <a:schemeClr val="dk1"/>
                  </a:solidFill>
                </a:rPr>
                <a:t>Send this file to the user:</a:t>
              </a:r>
              <a:endParaRPr>
                <a:solidFill>
                  <a:schemeClr val="dk1"/>
                </a:solidFill>
              </a:endParaRPr>
            </a:p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">
                  <a:solidFill>
                    <a:schemeClr val="dk1"/>
                  </a:solidFill>
                  <a:latin typeface="Courier New"/>
                  <a:ea typeface="Courier New"/>
                  <a:cs typeface="Courier New"/>
                  <a:sym typeface="Courier New"/>
                </a:rPr>
                <a:t>/home/public/</a:t>
              </a:r>
              <a:r>
                <a:rPr b="1" lang="en">
                  <a:solidFill>
                    <a:srgbClr val="FF0000"/>
                  </a:solidFill>
                  <a:latin typeface="Courier New"/>
                  <a:ea typeface="Courier New"/>
                  <a:cs typeface="Courier New"/>
                  <a:sym typeface="Courier New"/>
                </a:rPr>
                <a:t>../private/passwords.txt</a:t>
              </a:r>
              <a:endParaRPr/>
            </a:p>
          </p:txBody>
        </p:sp>
      </p:grpSp>
      <p:sp>
        <p:nvSpPr>
          <p:cNvPr id="234" name="Google Shape;234;p28"/>
          <p:cNvSpPr/>
          <p:nvPr/>
        </p:nvSpPr>
        <p:spPr>
          <a:xfrm>
            <a:off x="4185950" y="3372975"/>
            <a:ext cx="4474500" cy="1663500"/>
          </a:xfrm>
          <a:prstGeom prst="rect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35" name="Google Shape;235;p28"/>
          <p:cNvSpPr txBox="1"/>
          <p:nvPr/>
        </p:nvSpPr>
        <p:spPr>
          <a:xfrm>
            <a:off x="6354150" y="3327025"/>
            <a:ext cx="641100" cy="400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>
                <a:latin typeface="Courier New"/>
                <a:ea typeface="Courier New"/>
                <a:cs typeface="Courier New"/>
                <a:sym typeface="Courier New"/>
              </a:rPr>
              <a:t>home</a:t>
            </a:r>
            <a:endParaRPr b="1">
              <a:latin typeface="Courier New"/>
              <a:ea typeface="Courier New"/>
              <a:cs typeface="Courier New"/>
              <a:sym typeface="Courier New"/>
            </a:endParaRPr>
          </a:p>
        </p:txBody>
      </p:sp>
      <p:sp>
        <p:nvSpPr>
          <p:cNvPr id="236" name="Google Shape;236;p28"/>
          <p:cNvSpPr txBox="1"/>
          <p:nvPr/>
        </p:nvSpPr>
        <p:spPr>
          <a:xfrm>
            <a:off x="5136700" y="3936225"/>
            <a:ext cx="882300" cy="400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>
                <a:latin typeface="Courier New"/>
                <a:ea typeface="Courier New"/>
                <a:cs typeface="Courier New"/>
                <a:sym typeface="Courier New"/>
              </a:rPr>
              <a:t>public</a:t>
            </a:r>
            <a:endParaRPr b="1">
              <a:latin typeface="Courier New"/>
              <a:ea typeface="Courier New"/>
              <a:cs typeface="Courier New"/>
              <a:sym typeface="Courier New"/>
            </a:endParaRPr>
          </a:p>
        </p:txBody>
      </p:sp>
      <p:sp>
        <p:nvSpPr>
          <p:cNvPr id="237" name="Google Shape;237;p28"/>
          <p:cNvSpPr txBox="1"/>
          <p:nvPr/>
        </p:nvSpPr>
        <p:spPr>
          <a:xfrm>
            <a:off x="7325300" y="3936225"/>
            <a:ext cx="1003500" cy="400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>
                <a:latin typeface="Courier New"/>
                <a:ea typeface="Courier New"/>
                <a:cs typeface="Courier New"/>
                <a:sym typeface="Courier New"/>
              </a:rPr>
              <a:t>private</a:t>
            </a:r>
            <a:endParaRPr b="1">
              <a:latin typeface="Courier New"/>
              <a:ea typeface="Courier New"/>
              <a:cs typeface="Courier New"/>
              <a:sym typeface="Courier New"/>
            </a:endParaRPr>
          </a:p>
        </p:txBody>
      </p:sp>
      <p:sp>
        <p:nvSpPr>
          <p:cNvPr id="238" name="Google Shape;238;p28"/>
          <p:cNvSpPr txBox="1"/>
          <p:nvPr/>
        </p:nvSpPr>
        <p:spPr>
          <a:xfrm>
            <a:off x="4152675" y="4602100"/>
            <a:ext cx="1363200" cy="400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>
                <a:latin typeface="Courier New"/>
                <a:ea typeface="Courier New"/>
                <a:cs typeface="Courier New"/>
                <a:sym typeface="Courier New"/>
              </a:rPr>
              <a:t>evanbot.jpg</a:t>
            </a:r>
            <a:endParaRPr b="1">
              <a:latin typeface="Courier New"/>
              <a:ea typeface="Courier New"/>
              <a:cs typeface="Courier New"/>
              <a:sym typeface="Courier New"/>
            </a:endParaRPr>
          </a:p>
        </p:txBody>
      </p:sp>
      <p:sp>
        <p:nvSpPr>
          <p:cNvPr id="239" name="Google Shape;239;p28"/>
          <p:cNvSpPr txBox="1"/>
          <p:nvPr/>
        </p:nvSpPr>
        <p:spPr>
          <a:xfrm>
            <a:off x="5573238" y="4602100"/>
            <a:ext cx="1363200" cy="400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>
                <a:latin typeface="Courier New"/>
                <a:ea typeface="Courier New"/>
                <a:cs typeface="Courier New"/>
                <a:sym typeface="Courier New"/>
              </a:rPr>
              <a:t>codabot.jpg</a:t>
            </a:r>
            <a:endParaRPr b="1">
              <a:latin typeface="Courier New"/>
              <a:ea typeface="Courier New"/>
              <a:cs typeface="Courier New"/>
              <a:sym typeface="Courier New"/>
            </a:endParaRPr>
          </a:p>
        </p:txBody>
      </p:sp>
      <p:sp>
        <p:nvSpPr>
          <p:cNvPr id="240" name="Google Shape;240;p28"/>
          <p:cNvSpPr txBox="1"/>
          <p:nvPr/>
        </p:nvSpPr>
        <p:spPr>
          <a:xfrm>
            <a:off x="6993800" y="4602100"/>
            <a:ext cx="1666500" cy="400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>
                <a:latin typeface="Courier New"/>
                <a:ea typeface="Courier New"/>
                <a:cs typeface="Courier New"/>
                <a:sym typeface="Courier New"/>
              </a:rPr>
              <a:t>passwords.txt</a:t>
            </a:r>
            <a:endParaRPr b="1">
              <a:latin typeface="Courier New"/>
              <a:ea typeface="Courier New"/>
              <a:cs typeface="Courier New"/>
              <a:sym typeface="Courier New"/>
            </a:endParaRPr>
          </a:p>
        </p:txBody>
      </p:sp>
      <p:cxnSp>
        <p:nvCxnSpPr>
          <p:cNvPr id="241" name="Google Shape;241;p28"/>
          <p:cNvCxnSpPr>
            <a:stCxn id="235" idx="2"/>
            <a:endCxn id="236" idx="0"/>
          </p:cNvCxnSpPr>
          <p:nvPr/>
        </p:nvCxnSpPr>
        <p:spPr>
          <a:xfrm flipH="1">
            <a:off x="5577900" y="3727225"/>
            <a:ext cx="1096800" cy="209100"/>
          </a:xfrm>
          <a:prstGeom prst="straightConnector1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242" name="Google Shape;242;p28"/>
          <p:cNvCxnSpPr>
            <a:stCxn id="235" idx="2"/>
            <a:endCxn id="237" idx="0"/>
          </p:cNvCxnSpPr>
          <p:nvPr/>
        </p:nvCxnSpPr>
        <p:spPr>
          <a:xfrm>
            <a:off x="6674700" y="3727225"/>
            <a:ext cx="1152300" cy="209100"/>
          </a:xfrm>
          <a:prstGeom prst="straightConnector1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243" name="Google Shape;243;p28"/>
          <p:cNvCxnSpPr>
            <a:stCxn id="236" idx="2"/>
            <a:endCxn id="238" idx="0"/>
          </p:cNvCxnSpPr>
          <p:nvPr/>
        </p:nvCxnSpPr>
        <p:spPr>
          <a:xfrm flipH="1">
            <a:off x="4834150" y="4336425"/>
            <a:ext cx="743700" cy="265800"/>
          </a:xfrm>
          <a:prstGeom prst="straightConnector1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244" name="Google Shape;244;p28"/>
          <p:cNvCxnSpPr>
            <a:stCxn id="236" idx="2"/>
            <a:endCxn id="239" idx="0"/>
          </p:cNvCxnSpPr>
          <p:nvPr/>
        </p:nvCxnSpPr>
        <p:spPr>
          <a:xfrm>
            <a:off x="5577850" y="4336425"/>
            <a:ext cx="677100" cy="265800"/>
          </a:xfrm>
          <a:prstGeom prst="straightConnector1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245" name="Google Shape;245;p28"/>
          <p:cNvCxnSpPr>
            <a:stCxn id="237" idx="2"/>
            <a:endCxn id="240" idx="0"/>
          </p:cNvCxnSpPr>
          <p:nvPr/>
        </p:nvCxnSpPr>
        <p:spPr>
          <a:xfrm>
            <a:off x="7827050" y="4336425"/>
            <a:ext cx="0" cy="265800"/>
          </a:xfrm>
          <a:prstGeom prst="straightConnector1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med" w="med" type="none"/>
            <a:tailEnd len="med" w="med" type="none"/>
          </a:ln>
        </p:spPr>
      </p:cxnSp>
      <p:sp>
        <p:nvSpPr>
          <p:cNvPr id="246" name="Google Shape;246;p28"/>
          <p:cNvSpPr txBox="1"/>
          <p:nvPr/>
        </p:nvSpPr>
        <p:spPr>
          <a:xfrm>
            <a:off x="4130200" y="3003050"/>
            <a:ext cx="3420000" cy="400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Backend Filesystem</a:t>
            </a:r>
            <a:endParaRPr/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50" name="Shape 2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1" name="Google Shape;251;p29"/>
          <p:cNvSpPr txBox="1"/>
          <p:nvPr>
            <p:ph type="title"/>
          </p:nvPr>
        </p:nvSpPr>
        <p:spPr>
          <a:xfrm>
            <a:off x="102700" y="27087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Path Traversal Attacks</a:t>
            </a:r>
            <a:endParaRPr/>
          </a:p>
        </p:txBody>
      </p:sp>
      <p:sp>
        <p:nvSpPr>
          <p:cNvPr id="252" name="Google Shape;252;p29"/>
          <p:cNvSpPr txBox="1"/>
          <p:nvPr>
            <p:ph idx="1" type="body"/>
          </p:nvPr>
        </p:nvSpPr>
        <p:spPr>
          <a:xfrm>
            <a:off x="198500" y="1246825"/>
            <a:ext cx="8520600" cy="3765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b="1" lang="en"/>
              <a:t>Path traversal attack</a:t>
            </a:r>
            <a:r>
              <a:rPr lang="en"/>
              <a:t>: Accessing unauthorized files on a remote server by exploiting Unix file path semantics</a:t>
            </a:r>
            <a:endParaRPr/>
          </a:p>
          <a:p>
            <a:pPr indent="-317500" lvl="1" marL="914400" rtl="0" algn="l">
              <a:spcBef>
                <a:spcPts val="0"/>
              </a:spcBef>
              <a:spcAft>
                <a:spcPts val="0"/>
              </a:spcAft>
              <a:buSzPts val="1400"/>
              <a:buChar char="○"/>
            </a:pPr>
            <a:r>
              <a:rPr lang="en"/>
              <a:t>Often makes use of </a:t>
            </a:r>
            <a:r>
              <a:rPr b="1" lang="en">
                <a:latin typeface="Courier New"/>
                <a:ea typeface="Courier New"/>
                <a:cs typeface="Courier New"/>
                <a:sym typeface="Courier New"/>
              </a:rPr>
              <a:t>../</a:t>
            </a:r>
            <a:r>
              <a:rPr lang="en"/>
              <a:t> to enter other directories</a:t>
            </a:r>
            <a:endParaRPr/>
          </a:p>
          <a:p>
            <a:pPr indent="-317500" lvl="1" marL="914400" rtl="0" algn="l">
              <a:spcBef>
                <a:spcPts val="0"/>
              </a:spcBef>
              <a:spcAft>
                <a:spcPts val="0"/>
              </a:spcAft>
              <a:buSzPts val="1400"/>
              <a:buChar char="○"/>
            </a:pPr>
            <a:r>
              <a:rPr lang="en"/>
              <a:t>Vulnerability: User input is interpreted as a file path by the Unix file system</a:t>
            </a:r>
            <a:endParaRPr/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"/>
              <a:t>Defense: Check that user input is not interpreted as a file path</a:t>
            </a:r>
            <a:endParaRPr/>
          </a:p>
        </p:txBody>
      </p:sp>
      <p:sp>
        <p:nvSpPr>
          <p:cNvPr id="253" name="Google Shape;253;p29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2">
                                            <p:txEl>
                                              <p:pRg end="0" st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2">
                                            <p:txEl>
                                              <p:pRg end="1" st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2">
                                            <p:txEl>
                                              <p:pRg end="2" st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2">
                                            <p:txEl>
                                              <p:pRg end="3" st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57" name="Shape 2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8" name="Google Shape;258;p30"/>
          <p:cNvSpPr txBox="1"/>
          <p:nvPr>
            <p:ph type="title"/>
          </p:nvPr>
        </p:nvSpPr>
        <p:spPr>
          <a:xfrm>
            <a:off x="311700" y="2150850"/>
            <a:ext cx="8520600" cy="841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Types of Detectors</a:t>
            </a:r>
            <a:endParaRPr/>
          </a:p>
        </p:txBody>
      </p:sp>
      <p:sp>
        <p:nvSpPr>
          <p:cNvPr id="259" name="Google Shape;259;p30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63" name="Shape 2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4" name="Google Shape;264;p31"/>
          <p:cNvSpPr txBox="1"/>
          <p:nvPr>
            <p:ph type="title"/>
          </p:nvPr>
        </p:nvSpPr>
        <p:spPr>
          <a:xfrm>
            <a:off x="102700" y="27087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Types of Detectors</a:t>
            </a:r>
            <a:endParaRPr/>
          </a:p>
        </p:txBody>
      </p:sp>
      <p:sp>
        <p:nvSpPr>
          <p:cNvPr id="265" name="Google Shape;265;p31"/>
          <p:cNvSpPr txBox="1"/>
          <p:nvPr>
            <p:ph idx="1" type="body"/>
          </p:nvPr>
        </p:nvSpPr>
        <p:spPr>
          <a:xfrm>
            <a:off x="198500" y="1246825"/>
            <a:ext cx="8520600" cy="3765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"/>
              <a:t>Three types of detectors</a:t>
            </a:r>
            <a:endParaRPr/>
          </a:p>
          <a:p>
            <a:pPr indent="-317500" lvl="1" marL="914400" rtl="0" algn="l">
              <a:spcBef>
                <a:spcPts val="0"/>
              </a:spcBef>
              <a:spcAft>
                <a:spcPts val="0"/>
              </a:spcAft>
              <a:buSzPts val="1400"/>
              <a:buChar char="○"/>
            </a:pPr>
            <a:r>
              <a:rPr lang="en"/>
              <a:t>Network Intrusion Detection System (NIDS)</a:t>
            </a:r>
            <a:endParaRPr/>
          </a:p>
          <a:p>
            <a:pPr indent="-317500" lvl="1" marL="914400" rtl="0" algn="l">
              <a:spcBef>
                <a:spcPts val="0"/>
              </a:spcBef>
              <a:spcAft>
                <a:spcPts val="0"/>
              </a:spcAft>
              <a:buSzPts val="1400"/>
              <a:buChar char="○"/>
            </a:pPr>
            <a:r>
              <a:rPr lang="en"/>
              <a:t>Host-based Instruction Detection System (HIDS)</a:t>
            </a:r>
            <a:endParaRPr/>
          </a:p>
          <a:p>
            <a:pPr indent="-317500" lvl="1" marL="914400" rtl="0" algn="l">
              <a:spcBef>
                <a:spcPts val="0"/>
              </a:spcBef>
              <a:spcAft>
                <a:spcPts val="0"/>
              </a:spcAft>
              <a:buSzPts val="1400"/>
              <a:buChar char="○"/>
            </a:pPr>
            <a:r>
              <a:rPr lang="en"/>
              <a:t>Logging</a:t>
            </a:r>
            <a:endParaRPr/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"/>
              <a:t>The main difference is where the detector is deployed</a:t>
            </a:r>
            <a:endParaRPr/>
          </a:p>
        </p:txBody>
      </p:sp>
      <p:sp>
        <p:nvSpPr>
          <p:cNvPr id="266" name="Google Shape;266;p3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5">
                                            <p:txEl>
                                              <p:pRg end="0" st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5">
                                            <p:txEl>
                                              <p:pRg end="1" st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5">
                                            <p:txEl>
                                              <p:pRg end="2" st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5">
                                            <p:txEl>
                                              <p:pRg end="3" st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5">
                                            <p:txEl>
                                              <p:pRg end="4" st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70" name="Shape 2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1" name="Google Shape;271;p32"/>
          <p:cNvSpPr txBox="1"/>
          <p:nvPr>
            <p:ph type="title"/>
          </p:nvPr>
        </p:nvSpPr>
        <p:spPr>
          <a:xfrm>
            <a:off x="102700" y="27087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Structure of a Network</a:t>
            </a:r>
            <a:endParaRPr/>
          </a:p>
        </p:txBody>
      </p:sp>
      <p:sp>
        <p:nvSpPr>
          <p:cNvPr id="272" name="Google Shape;272;p3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sp>
        <p:nvSpPr>
          <p:cNvPr id="273" name="Google Shape;273;p32"/>
          <p:cNvSpPr/>
          <p:nvPr/>
        </p:nvSpPr>
        <p:spPr>
          <a:xfrm>
            <a:off x="6384950" y="2513900"/>
            <a:ext cx="1128000" cy="643200"/>
          </a:xfrm>
          <a:prstGeom prst="rect">
            <a:avLst/>
          </a:prstGeom>
          <a:solidFill>
            <a:schemeClr val="lt2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Server</a:t>
            </a:r>
            <a:endParaRPr/>
          </a:p>
        </p:txBody>
      </p:sp>
      <p:sp>
        <p:nvSpPr>
          <p:cNvPr id="274" name="Google Shape;274;p32"/>
          <p:cNvSpPr/>
          <p:nvPr/>
        </p:nvSpPr>
        <p:spPr>
          <a:xfrm>
            <a:off x="6384950" y="3374700"/>
            <a:ext cx="1128000" cy="643200"/>
          </a:xfrm>
          <a:prstGeom prst="rect">
            <a:avLst/>
          </a:prstGeom>
          <a:solidFill>
            <a:schemeClr val="lt2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Employee Computer</a:t>
            </a:r>
            <a:endParaRPr/>
          </a:p>
        </p:txBody>
      </p:sp>
      <p:sp>
        <p:nvSpPr>
          <p:cNvPr id="275" name="Google Shape;275;p32"/>
          <p:cNvSpPr/>
          <p:nvPr/>
        </p:nvSpPr>
        <p:spPr>
          <a:xfrm>
            <a:off x="6384950" y="4235500"/>
            <a:ext cx="1128000" cy="643200"/>
          </a:xfrm>
          <a:prstGeom prst="rect">
            <a:avLst/>
          </a:prstGeom>
          <a:solidFill>
            <a:schemeClr val="lt2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Employee Computer</a:t>
            </a:r>
            <a:endParaRPr/>
          </a:p>
        </p:txBody>
      </p:sp>
      <p:sp>
        <p:nvSpPr>
          <p:cNvPr id="276" name="Google Shape;276;p32"/>
          <p:cNvSpPr/>
          <p:nvPr/>
        </p:nvSpPr>
        <p:spPr>
          <a:xfrm>
            <a:off x="2883475" y="3035875"/>
            <a:ext cx="1128000" cy="643200"/>
          </a:xfrm>
          <a:prstGeom prst="rect">
            <a:avLst/>
          </a:prstGeom>
          <a:solidFill>
            <a:schemeClr val="lt2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Border Router</a:t>
            </a:r>
            <a:endParaRPr/>
          </a:p>
        </p:txBody>
      </p:sp>
      <p:cxnSp>
        <p:nvCxnSpPr>
          <p:cNvPr id="277" name="Google Shape;277;p32"/>
          <p:cNvCxnSpPr>
            <a:stCxn id="273" idx="1"/>
            <a:endCxn id="276" idx="3"/>
          </p:cNvCxnSpPr>
          <p:nvPr/>
        </p:nvCxnSpPr>
        <p:spPr>
          <a:xfrm flipH="1">
            <a:off x="4011350" y="2835500"/>
            <a:ext cx="2373600" cy="522000"/>
          </a:xfrm>
          <a:prstGeom prst="straightConnector1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278" name="Google Shape;278;p32"/>
          <p:cNvCxnSpPr>
            <a:stCxn id="274" idx="1"/>
            <a:endCxn id="276" idx="3"/>
          </p:cNvCxnSpPr>
          <p:nvPr/>
        </p:nvCxnSpPr>
        <p:spPr>
          <a:xfrm rot="10800000">
            <a:off x="4011350" y="3357600"/>
            <a:ext cx="2373600" cy="338700"/>
          </a:xfrm>
          <a:prstGeom prst="straightConnector1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279" name="Google Shape;279;p32"/>
          <p:cNvCxnSpPr>
            <a:stCxn id="275" idx="1"/>
            <a:endCxn id="276" idx="3"/>
          </p:cNvCxnSpPr>
          <p:nvPr/>
        </p:nvCxnSpPr>
        <p:spPr>
          <a:xfrm rot="10800000">
            <a:off x="4011350" y="3357400"/>
            <a:ext cx="2373600" cy="1199700"/>
          </a:xfrm>
          <a:prstGeom prst="straightConnector1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med" w="med" type="none"/>
            <a:tailEnd len="med" w="med" type="none"/>
          </a:ln>
        </p:spPr>
      </p:cxnSp>
      <p:sp>
        <p:nvSpPr>
          <p:cNvPr id="280" name="Google Shape;280;p32"/>
          <p:cNvSpPr txBox="1"/>
          <p:nvPr/>
        </p:nvSpPr>
        <p:spPr>
          <a:xfrm>
            <a:off x="2506825" y="1577225"/>
            <a:ext cx="2730600" cy="1046700"/>
          </a:xfrm>
          <a:prstGeom prst="rect">
            <a:avLst/>
          </a:prstGeom>
          <a:solidFill>
            <a:srgbClr val="FFAB40"/>
          </a:solidFill>
          <a:ln cap="flat" cmpd="sng" w="1905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End hosts in the local network send packets to the Internet by sending it to the border router for forwarding</a:t>
            </a:r>
            <a:endParaRPr>
              <a:solidFill>
                <a:srgbClr val="000000"/>
              </a:solidFill>
            </a:endParaRPr>
          </a:p>
        </p:txBody>
      </p:sp>
      <p:sp>
        <p:nvSpPr>
          <p:cNvPr id="281" name="Google Shape;281;p32"/>
          <p:cNvSpPr/>
          <p:nvPr/>
        </p:nvSpPr>
        <p:spPr>
          <a:xfrm>
            <a:off x="258851" y="2675850"/>
            <a:ext cx="1839564" cy="1277316"/>
          </a:xfrm>
          <a:prstGeom prst="cloud">
            <a:avLst/>
          </a:prstGeom>
          <a:solidFill>
            <a:srgbClr val="C9DAF8"/>
          </a:solidFill>
          <a:ln cap="flat" cmpd="sng" w="9525">
            <a:solidFill>
              <a:srgbClr val="595959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Internet</a:t>
            </a:r>
            <a:endParaRPr/>
          </a:p>
        </p:txBody>
      </p:sp>
      <p:cxnSp>
        <p:nvCxnSpPr>
          <p:cNvPr id="282" name="Google Shape;282;p32"/>
          <p:cNvCxnSpPr>
            <a:endCxn id="276" idx="1"/>
          </p:cNvCxnSpPr>
          <p:nvPr/>
        </p:nvCxnSpPr>
        <p:spPr>
          <a:xfrm>
            <a:off x="2078875" y="2928475"/>
            <a:ext cx="804600" cy="429000"/>
          </a:xfrm>
          <a:prstGeom prst="straightConnector1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283" name="Google Shape;283;p32"/>
          <p:cNvCxnSpPr>
            <a:endCxn id="276" idx="1"/>
          </p:cNvCxnSpPr>
          <p:nvPr/>
        </p:nvCxnSpPr>
        <p:spPr>
          <a:xfrm flipH="1" rot="10800000">
            <a:off x="1893475" y="3357475"/>
            <a:ext cx="990000" cy="381000"/>
          </a:xfrm>
          <a:prstGeom prst="straightConnector1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med" w="med" type="none"/>
            <a:tailEnd len="med" w="med" type="none"/>
          </a:ln>
        </p:spPr>
      </p:cxn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87" name="Shape 2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8" name="Google Shape;288;p33"/>
          <p:cNvSpPr txBox="1"/>
          <p:nvPr>
            <p:ph idx="1" type="body"/>
          </p:nvPr>
        </p:nvSpPr>
        <p:spPr>
          <a:xfrm>
            <a:off x="198500" y="1246825"/>
            <a:ext cx="8520600" cy="3765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b="1" lang="en"/>
              <a:t>Network intrusion detection system</a:t>
            </a:r>
            <a:r>
              <a:rPr lang="en"/>
              <a:t> (</a:t>
            </a:r>
            <a:r>
              <a:rPr b="1" lang="en"/>
              <a:t>NIDS</a:t>
            </a:r>
            <a:r>
              <a:rPr lang="en"/>
              <a:t>): A detector installed on the network, between the local network and the rest of the Internet</a:t>
            </a:r>
            <a:endParaRPr/>
          </a:p>
          <a:p>
            <a:pPr indent="-317500" lvl="1" marL="914400" rtl="0" algn="l">
              <a:spcBef>
                <a:spcPts val="0"/>
              </a:spcBef>
              <a:spcAft>
                <a:spcPts val="0"/>
              </a:spcAft>
              <a:buSzPts val="1400"/>
              <a:buChar char="○"/>
            </a:pPr>
            <a:r>
              <a:rPr lang="en"/>
              <a:t>Monitors network traffic to detect attacks</a:t>
            </a:r>
            <a:endParaRPr/>
          </a:p>
        </p:txBody>
      </p:sp>
      <p:sp>
        <p:nvSpPr>
          <p:cNvPr id="289" name="Google Shape;289;p33"/>
          <p:cNvSpPr txBox="1"/>
          <p:nvPr>
            <p:ph type="title"/>
          </p:nvPr>
        </p:nvSpPr>
        <p:spPr>
          <a:xfrm>
            <a:off x="102700" y="27087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Network Intrusion Detection System (NIDS)</a:t>
            </a:r>
            <a:endParaRPr/>
          </a:p>
        </p:txBody>
      </p:sp>
      <p:sp>
        <p:nvSpPr>
          <p:cNvPr id="290" name="Google Shape;290;p33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sp>
        <p:nvSpPr>
          <p:cNvPr id="291" name="Google Shape;291;p33"/>
          <p:cNvSpPr/>
          <p:nvPr/>
        </p:nvSpPr>
        <p:spPr>
          <a:xfrm>
            <a:off x="6384950" y="2513900"/>
            <a:ext cx="1128000" cy="643200"/>
          </a:xfrm>
          <a:prstGeom prst="rect">
            <a:avLst/>
          </a:prstGeom>
          <a:solidFill>
            <a:schemeClr val="lt2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Server</a:t>
            </a:r>
            <a:endParaRPr/>
          </a:p>
        </p:txBody>
      </p:sp>
      <p:sp>
        <p:nvSpPr>
          <p:cNvPr id="292" name="Google Shape;292;p33"/>
          <p:cNvSpPr/>
          <p:nvPr/>
        </p:nvSpPr>
        <p:spPr>
          <a:xfrm>
            <a:off x="6384950" y="3374700"/>
            <a:ext cx="1128000" cy="643200"/>
          </a:xfrm>
          <a:prstGeom prst="rect">
            <a:avLst/>
          </a:prstGeom>
          <a:solidFill>
            <a:schemeClr val="lt2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Employee Computer</a:t>
            </a:r>
            <a:endParaRPr/>
          </a:p>
        </p:txBody>
      </p:sp>
      <p:sp>
        <p:nvSpPr>
          <p:cNvPr id="293" name="Google Shape;293;p33"/>
          <p:cNvSpPr/>
          <p:nvPr/>
        </p:nvSpPr>
        <p:spPr>
          <a:xfrm>
            <a:off x="6384950" y="4235500"/>
            <a:ext cx="1128000" cy="643200"/>
          </a:xfrm>
          <a:prstGeom prst="rect">
            <a:avLst/>
          </a:prstGeom>
          <a:solidFill>
            <a:schemeClr val="lt2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Employee Computer</a:t>
            </a:r>
            <a:endParaRPr/>
          </a:p>
        </p:txBody>
      </p:sp>
      <p:sp>
        <p:nvSpPr>
          <p:cNvPr id="294" name="Google Shape;294;p33"/>
          <p:cNvSpPr/>
          <p:nvPr/>
        </p:nvSpPr>
        <p:spPr>
          <a:xfrm>
            <a:off x="2883475" y="3035875"/>
            <a:ext cx="1128000" cy="643200"/>
          </a:xfrm>
          <a:prstGeom prst="rect">
            <a:avLst/>
          </a:prstGeom>
          <a:solidFill>
            <a:srgbClr val="EA9999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Border Router</a:t>
            </a:r>
            <a:endParaRPr/>
          </a:p>
        </p:txBody>
      </p:sp>
      <p:cxnSp>
        <p:nvCxnSpPr>
          <p:cNvPr id="295" name="Google Shape;295;p33"/>
          <p:cNvCxnSpPr>
            <a:stCxn id="291" idx="1"/>
            <a:endCxn id="294" idx="3"/>
          </p:cNvCxnSpPr>
          <p:nvPr/>
        </p:nvCxnSpPr>
        <p:spPr>
          <a:xfrm flipH="1">
            <a:off x="4011350" y="2835500"/>
            <a:ext cx="2373600" cy="522000"/>
          </a:xfrm>
          <a:prstGeom prst="straightConnector1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296" name="Google Shape;296;p33"/>
          <p:cNvCxnSpPr>
            <a:stCxn id="292" idx="1"/>
            <a:endCxn id="294" idx="3"/>
          </p:cNvCxnSpPr>
          <p:nvPr/>
        </p:nvCxnSpPr>
        <p:spPr>
          <a:xfrm rot="10800000">
            <a:off x="4011350" y="3357600"/>
            <a:ext cx="2373600" cy="338700"/>
          </a:xfrm>
          <a:prstGeom prst="straightConnector1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297" name="Google Shape;297;p33"/>
          <p:cNvCxnSpPr>
            <a:stCxn id="293" idx="1"/>
            <a:endCxn id="294" idx="3"/>
          </p:cNvCxnSpPr>
          <p:nvPr/>
        </p:nvCxnSpPr>
        <p:spPr>
          <a:xfrm rot="10800000">
            <a:off x="4011350" y="3357400"/>
            <a:ext cx="2373600" cy="1199700"/>
          </a:xfrm>
          <a:prstGeom prst="straightConnector1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med" w="med" type="none"/>
            <a:tailEnd len="med" w="med" type="none"/>
          </a:ln>
        </p:spPr>
      </p:cxnSp>
      <p:grpSp>
        <p:nvGrpSpPr>
          <p:cNvPr id="298" name="Google Shape;298;p33"/>
          <p:cNvGrpSpPr/>
          <p:nvPr/>
        </p:nvGrpSpPr>
        <p:grpSpPr>
          <a:xfrm>
            <a:off x="2260675" y="3679075"/>
            <a:ext cx="2373600" cy="956625"/>
            <a:chOff x="2260675" y="3679075"/>
            <a:chExt cx="2373600" cy="956625"/>
          </a:xfrm>
        </p:grpSpPr>
        <p:sp>
          <p:nvSpPr>
            <p:cNvPr id="299" name="Google Shape;299;p33"/>
            <p:cNvSpPr txBox="1"/>
            <p:nvPr/>
          </p:nvSpPr>
          <p:spPr>
            <a:xfrm>
              <a:off x="2260675" y="4235500"/>
              <a:ext cx="2373600" cy="400200"/>
            </a:xfrm>
            <a:prstGeom prst="rect">
              <a:avLst/>
            </a:prstGeom>
            <a:solidFill>
              <a:srgbClr val="FFAB40"/>
            </a:solidFill>
            <a:ln cap="flat" cmpd="sng" w="19050">
              <a:solidFill>
                <a:srgbClr val="000000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91425" lIns="91425" spcFirstLastPara="1" rIns="91425" wrap="square" tIns="91425">
              <a:sp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/>
                <a:t>NIDS: put the detector here</a:t>
              </a:r>
              <a:endParaRPr>
                <a:solidFill>
                  <a:srgbClr val="000000"/>
                </a:solidFill>
              </a:endParaRPr>
            </a:p>
          </p:txBody>
        </p:sp>
        <p:cxnSp>
          <p:nvCxnSpPr>
            <p:cNvPr id="300" name="Google Shape;300;p33"/>
            <p:cNvCxnSpPr>
              <a:endCxn id="294" idx="2"/>
            </p:cNvCxnSpPr>
            <p:nvPr/>
          </p:nvCxnSpPr>
          <p:spPr>
            <a:xfrm rot="10800000">
              <a:off x="3447475" y="3679075"/>
              <a:ext cx="0" cy="556500"/>
            </a:xfrm>
            <a:prstGeom prst="straightConnector1">
              <a:avLst/>
            </a:prstGeom>
            <a:noFill/>
            <a:ln cap="flat" cmpd="sng" w="19050">
              <a:solidFill>
                <a:srgbClr val="E69138"/>
              </a:solidFill>
              <a:prstDash val="solid"/>
              <a:round/>
              <a:headEnd len="med" w="med" type="none"/>
              <a:tailEnd len="med" w="med" type="triangle"/>
            </a:ln>
          </p:spPr>
        </p:cxnSp>
      </p:grpSp>
      <p:cxnSp>
        <p:nvCxnSpPr>
          <p:cNvPr id="301" name="Google Shape;301;p33"/>
          <p:cNvCxnSpPr>
            <a:endCxn id="294" idx="1"/>
          </p:cNvCxnSpPr>
          <p:nvPr/>
        </p:nvCxnSpPr>
        <p:spPr>
          <a:xfrm>
            <a:off x="2078875" y="2928475"/>
            <a:ext cx="804600" cy="429000"/>
          </a:xfrm>
          <a:prstGeom prst="straightConnector1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302" name="Google Shape;302;p33"/>
          <p:cNvCxnSpPr>
            <a:endCxn id="294" idx="1"/>
          </p:cNvCxnSpPr>
          <p:nvPr/>
        </p:nvCxnSpPr>
        <p:spPr>
          <a:xfrm flipH="1" rot="10800000">
            <a:off x="1893475" y="3357475"/>
            <a:ext cx="990000" cy="381000"/>
          </a:xfrm>
          <a:prstGeom prst="straightConnector1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med" w="med" type="none"/>
            <a:tailEnd len="med" w="med" type="none"/>
          </a:ln>
        </p:spPr>
      </p:cxnSp>
      <p:sp>
        <p:nvSpPr>
          <p:cNvPr id="303" name="Google Shape;303;p33"/>
          <p:cNvSpPr/>
          <p:nvPr/>
        </p:nvSpPr>
        <p:spPr>
          <a:xfrm>
            <a:off x="258851" y="2675850"/>
            <a:ext cx="1839564" cy="1277316"/>
          </a:xfrm>
          <a:prstGeom prst="cloud">
            <a:avLst/>
          </a:prstGeom>
          <a:solidFill>
            <a:srgbClr val="C9DAF8"/>
          </a:solidFill>
          <a:ln cap="flat" cmpd="sng" w="9525">
            <a:solidFill>
              <a:srgbClr val="595959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Internet</a:t>
            </a:r>
            <a:endParaRPr/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8">
                                            <p:txEl>
                                              <p:pRg end="0" st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8">
                                            <p:txEl>
                                              <p:pRg end="1" st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07" name="Shape 3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8" name="Google Shape;308;p34"/>
          <p:cNvSpPr txBox="1"/>
          <p:nvPr>
            <p:ph type="title"/>
          </p:nvPr>
        </p:nvSpPr>
        <p:spPr>
          <a:xfrm>
            <a:off x="102700" y="27087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39285"/>
              <a:buFont typeface="Arial"/>
              <a:buNone/>
            </a:pPr>
            <a:r>
              <a:rPr lang="en"/>
              <a:t>Network Intrusion Detection System (NIDS)</a:t>
            </a:r>
            <a:endParaRPr/>
          </a:p>
        </p:txBody>
      </p:sp>
      <p:sp>
        <p:nvSpPr>
          <p:cNvPr id="309" name="Google Shape;309;p34"/>
          <p:cNvSpPr txBox="1"/>
          <p:nvPr>
            <p:ph idx="1" type="body"/>
          </p:nvPr>
        </p:nvSpPr>
        <p:spPr>
          <a:xfrm>
            <a:off x="198500" y="1246825"/>
            <a:ext cx="8520600" cy="3765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"/>
              <a:t>Operation:</a:t>
            </a:r>
            <a:endParaRPr/>
          </a:p>
          <a:p>
            <a:pPr indent="-317500" lvl="1" marL="914400" rtl="0" algn="l">
              <a:spcBef>
                <a:spcPts val="0"/>
              </a:spcBef>
              <a:spcAft>
                <a:spcPts val="0"/>
              </a:spcAft>
              <a:buSzPts val="1400"/>
              <a:buChar char="○"/>
            </a:pPr>
            <a:r>
              <a:rPr lang="en"/>
              <a:t>NIDS has a table of all active connections and maintains state for each connection</a:t>
            </a:r>
            <a:endParaRPr/>
          </a:p>
          <a:p>
            <a:pPr indent="-317500" lvl="1" marL="914400" rtl="0" algn="l">
              <a:spcBef>
                <a:spcPts val="0"/>
              </a:spcBef>
              <a:spcAft>
                <a:spcPts val="0"/>
              </a:spcAft>
              <a:buSzPts val="1400"/>
              <a:buChar char="○"/>
            </a:pPr>
            <a:r>
              <a:rPr lang="en"/>
              <a:t>If the NIDS sees a packet not associated with any known connection, create a new entry in the table</a:t>
            </a:r>
            <a:endParaRPr/>
          </a:p>
          <a:p>
            <a:pPr indent="-317500" lvl="2" marL="1371600" rtl="0" algn="l">
              <a:spcBef>
                <a:spcPts val="0"/>
              </a:spcBef>
              <a:spcAft>
                <a:spcPts val="0"/>
              </a:spcAft>
              <a:buSzPts val="1400"/>
              <a:buChar char="■"/>
            </a:pPr>
            <a:r>
              <a:rPr lang="en"/>
              <a:t>Example: A connection that started before the NIDS started running</a:t>
            </a:r>
            <a:endParaRPr/>
          </a:p>
          <a:p>
            <a:pPr indent="-317500" lvl="1" marL="914400" rtl="0" algn="l">
              <a:spcBef>
                <a:spcPts val="0"/>
              </a:spcBef>
              <a:spcAft>
                <a:spcPts val="0"/>
              </a:spcAft>
              <a:buSzPts val="1400"/>
              <a:buChar char="○"/>
            </a:pPr>
            <a:r>
              <a:rPr lang="en"/>
              <a:t>NIDS can be used for more sophisticated network monitoring: not only detect attacks, but analyze and understand all the network traffic</a:t>
            </a:r>
            <a:endParaRPr/>
          </a:p>
        </p:txBody>
      </p:sp>
      <p:sp>
        <p:nvSpPr>
          <p:cNvPr id="310" name="Google Shape;310;p34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9">
                                            <p:txEl>
                                              <p:pRg end="0" st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9">
                                            <p:txEl>
                                              <p:pRg end="1" st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9">
                                            <p:txEl>
                                              <p:pRg end="2" st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9">
                                            <p:txEl>
                                              <p:pRg end="3" st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9">
                                            <p:txEl>
                                              <p:pRg end="4" st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14" name="Shape 3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5" name="Google Shape;315;p35"/>
          <p:cNvSpPr txBox="1"/>
          <p:nvPr>
            <p:ph type="title"/>
          </p:nvPr>
        </p:nvSpPr>
        <p:spPr>
          <a:xfrm>
            <a:off x="102700" y="27087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39285"/>
              <a:buFont typeface="Arial"/>
              <a:buNone/>
            </a:pPr>
            <a:r>
              <a:rPr lang="en"/>
              <a:t>NIDS: Benefits</a:t>
            </a:r>
            <a:endParaRPr/>
          </a:p>
        </p:txBody>
      </p:sp>
      <p:sp>
        <p:nvSpPr>
          <p:cNvPr id="316" name="Google Shape;316;p35"/>
          <p:cNvSpPr txBox="1"/>
          <p:nvPr>
            <p:ph idx="1" type="body"/>
          </p:nvPr>
        </p:nvSpPr>
        <p:spPr>
          <a:xfrm>
            <a:off x="198500" y="1246825"/>
            <a:ext cx="8520600" cy="3765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"/>
              <a:t>Cheap: A single detector can cover a lot of systems</a:t>
            </a:r>
            <a:endParaRPr/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"/>
              <a:t>Easy to scale: As the network gets larger, add computing power to the NIDS</a:t>
            </a:r>
            <a:endParaRPr/>
          </a:p>
          <a:p>
            <a:pPr indent="-317500" lvl="1" marL="914400" rtl="0" algn="l">
              <a:spcBef>
                <a:spcPts val="0"/>
              </a:spcBef>
              <a:spcAft>
                <a:spcPts val="0"/>
              </a:spcAft>
              <a:buSzPts val="1400"/>
              <a:buChar char="○"/>
            </a:pPr>
            <a:r>
              <a:rPr lang="en"/>
              <a:t>Linear scaling: Investing twice as much money gives twice as much bandwidth</a:t>
            </a:r>
            <a:endParaRPr/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"/>
              <a:t>Simple management: Easy to install and manage a single detector</a:t>
            </a:r>
            <a:endParaRPr/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"/>
              <a:t>End systems are unaffected</a:t>
            </a:r>
            <a:endParaRPr/>
          </a:p>
          <a:p>
            <a:pPr indent="-317500" lvl="1" marL="914400" rtl="0" algn="l">
              <a:spcBef>
                <a:spcPts val="0"/>
              </a:spcBef>
              <a:spcAft>
                <a:spcPts val="0"/>
              </a:spcAft>
              <a:buSzPts val="1400"/>
              <a:buChar char="○"/>
            </a:pPr>
            <a:r>
              <a:rPr lang="en"/>
              <a:t>Doesn’t consume any resources on end systems</a:t>
            </a:r>
            <a:endParaRPr/>
          </a:p>
          <a:p>
            <a:pPr indent="-317500" lvl="1" marL="914400" rtl="0" algn="l">
              <a:spcBef>
                <a:spcPts val="0"/>
              </a:spcBef>
              <a:spcAft>
                <a:spcPts val="0"/>
              </a:spcAft>
              <a:buSzPts val="1400"/>
              <a:buChar char="○"/>
            </a:pPr>
            <a:r>
              <a:rPr lang="en"/>
              <a:t>Useful for adding security on an existing system</a:t>
            </a:r>
            <a:endParaRPr/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"/>
              <a:t>Smaller trusted computing base (TCB)</a:t>
            </a:r>
            <a:endParaRPr/>
          </a:p>
          <a:p>
            <a:pPr indent="-317500" lvl="1" marL="914400" rtl="0" algn="l">
              <a:spcBef>
                <a:spcPts val="0"/>
              </a:spcBef>
              <a:spcAft>
                <a:spcPts val="0"/>
              </a:spcAft>
              <a:buSzPts val="1400"/>
              <a:buChar char="○"/>
            </a:pPr>
            <a:r>
              <a:rPr lang="en"/>
              <a:t>Only the detector needs to be trusted</a:t>
            </a:r>
            <a:endParaRPr/>
          </a:p>
        </p:txBody>
      </p:sp>
      <p:sp>
        <p:nvSpPr>
          <p:cNvPr id="317" name="Google Shape;317;p35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6">
                                            <p:txEl>
                                              <p:pRg end="0" st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6">
                                            <p:txEl>
                                              <p:pRg end="1" st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6">
                                            <p:txEl>
                                              <p:pRg end="2" st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6">
                                            <p:txEl>
                                              <p:pRg end="3" st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6">
                                            <p:txEl>
                                              <p:pRg end="4" st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6">
                                            <p:txEl>
                                              <p:pRg end="5" st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6">
                                            <p:txEl>
                                              <p:pRg end="6" st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6">
                                            <p:txEl>
                                              <p:pRg end="7" st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6">
                                            <p:txEl>
                                              <p:pRg end="8" st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21" name="Shape 3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2" name="Google Shape;322;p36"/>
          <p:cNvSpPr txBox="1"/>
          <p:nvPr>
            <p:ph type="title"/>
          </p:nvPr>
        </p:nvSpPr>
        <p:spPr>
          <a:xfrm>
            <a:off x="102700" y="27087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39285"/>
              <a:buFont typeface="Arial"/>
              <a:buNone/>
            </a:pPr>
            <a:r>
              <a:rPr lang="en"/>
              <a:t>NIDS: Drawbacks</a:t>
            </a:r>
            <a:endParaRPr/>
          </a:p>
        </p:txBody>
      </p:sp>
      <p:sp>
        <p:nvSpPr>
          <p:cNvPr id="323" name="Google Shape;323;p36"/>
          <p:cNvSpPr txBox="1"/>
          <p:nvPr>
            <p:ph idx="1" type="body"/>
          </p:nvPr>
        </p:nvSpPr>
        <p:spPr>
          <a:xfrm>
            <a:off x="198500" y="1246825"/>
            <a:ext cx="8520600" cy="3765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"/>
              <a:t>Inconsistent or ambiguous interpretation between the detector and the end host</a:t>
            </a:r>
            <a:endParaRPr/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"/>
              <a:t>How does the NIDS monitor encrypted traffic?</a:t>
            </a:r>
            <a:endParaRPr/>
          </a:p>
        </p:txBody>
      </p:sp>
      <p:sp>
        <p:nvSpPr>
          <p:cNvPr id="324" name="Google Shape;324;p36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3">
                                            <p:txEl>
                                              <p:pRg end="0" st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3">
                                            <p:txEl>
                                              <p:pRg end="1" st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28" name="Shape 3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9" name="Google Shape;329;p37"/>
          <p:cNvSpPr txBox="1"/>
          <p:nvPr>
            <p:ph type="title"/>
          </p:nvPr>
        </p:nvSpPr>
        <p:spPr>
          <a:xfrm>
            <a:off x="102700" y="27087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Drawback: Inconsistent Interpretation</a:t>
            </a:r>
            <a:endParaRPr/>
          </a:p>
        </p:txBody>
      </p:sp>
      <p:sp>
        <p:nvSpPr>
          <p:cNvPr id="330" name="Google Shape;330;p37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sp>
        <p:nvSpPr>
          <p:cNvPr id="331" name="Google Shape;331;p37"/>
          <p:cNvSpPr/>
          <p:nvPr/>
        </p:nvSpPr>
        <p:spPr>
          <a:xfrm>
            <a:off x="6976350" y="2869100"/>
            <a:ext cx="1228800" cy="1155900"/>
          </a:xfrm>
          <a:prstGeom prst="rect">
            <a:avLst/>
          </a:prstGeom>
          <a:solidFill>
            <a:schemeClr val="lt2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NIDS</a:t>
            </a:r>
            <a:endParaRPr/>
          </a:p>
        </p:txBody>
      </p:sp>
      <p:cxnSp>
        <p:nvCxnSpPr>
          <p:cNvPr id="332" name="Google Shape;332;p37"/>
          <p:cNvCxnSpPr/>
          <p:nvPr/>
        </p:nvCxnSpPr>
        <p:spPr>
          <a:xfrm>
            <a:off x="6512250" y="2456300"/>
            <a:ext cx="2239500" cy="0"/>
          </a:xfrm>
          <a:prstGeom prst="straightConnector1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med" w="med" type="none"/>
            <a:tailEnd len="med" w="med" type="triangle"/>
          </a:ln>
        </p:spPr>
      </p:cxnSp>
      <p:sp>
        <p:nvSpPr>
          <p:cNvPr id="333" name="Google Shape;333;p37"/>
          <p:cNvSpPr txBox="1"/>
          <p:nvPr/>
        </p:nvSpPr>
        <p:spPr>
          <a:xfrm>
            <a:off x="6512250" y="2056100"/>
            <a:ext cx="2157000" cy="400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>
                <a:latin typeface="Courier New"/>
                <a:ea typeface="Courier New"/>
                <a:cs typeface="Courier New"/>
                <a:sym typeface="Courier New"/>
              </a:rPr>
              <a:t>../etc/passwd</a:t>
            </a:r>
            <a:endParaRPr b="1">
              <a:latin typeface="Courier New"/>
              <a:ea typeface="Courier New"/>
              <a:cs typeface="Courier New"/>
              <a:sym typeface="Courier New"/>
            </a:endParaRPr>
          </a:p>
        </p:txBody>
      </p:sp>
      <p:sp>
        <p:nvSpPr>
          <p:cNvPr id="334" name="Google Shape;334;p37"/>
          <p:cNvSpPr txBox="1"/>
          <p:nvPr>
            <p:ph idx="1" type="body"/>
          </p:nvPr>
        </p:nvSpPr>
        <p:spPr>
          <a:xfrm>
            <a:off x="198500" y="1246825"/>
            <a:ext cx="5142600" cy="3765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"/>
              <a:t>What should the NIDS do if it sees this packet?</a:t>
            </a:r>
            <a:endParaRPr/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"/>
              <a:t>This looks like a path traversal attack… Maybe it should alert</a:t>
            </a:r>
            <a:endParaRPr/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"/>
              <a:t>What if the packet’s TTL expires before it reaches any end host?</a:t>
            </a:r>
            <a:endParaRPr/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"/>
              <a:t>Problem: What the NIDS sees doesn’t exactly match what arrives at the end system</a:t>
            </a:r>
            <a:endParaRPr/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4">
                                            <p:txEl>
                                              <p:pRg end="0" st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4">
                                            <p:txEl>
                                              <p:pRg end="1" st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4">
                                            <p:txEl>
                                              <p:pRg end="2" st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4">
                                            <p:txEl>
                                              <p:pRg end="3" st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38" name="Shape 3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9" name="Google Shape;339;p38"/>
          <p:cNvSpPr txBox="1"/>
          <p:nvPr>
            <p:ph type="title"/>
          </p:nvPr>
        </p:nvSpPr>
        <p:spPr>
          <a:xfrm>
            <a:off x="102700" y="27087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Drawback: Inconsistent Interpretation</a:t>
            </a:r>
            <a:endParaRPr/>
          </a:p>
        </p:txBody>
      </p:sp>
      <p:sp>
        <p:nvSpPr>
          <p:cNvPr id="340" name="Google Shape;340;p38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sp>
        <p:nvSpPr>
          <p:cNvPr id="341" name="Google Shape;341;p38"/>
          <p:cNvSpPr/>
          <p:nvPr/>
        </p:nvSpPr>
        <p:spPr>
          <a:xfrm>
            <a:off x="6976350" y="2869100"/>
            <a:ext cx="1228800" cy="1155900"/>
          </a:xfrm>
          <a:prstGeom prst="rect">
            <a:avLst/>
          </a:prstGeom>
          <a:solidFill>
            <a:schemeClr val="lt2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NIDS</a:t>
            </a:r>
            <a:endParaRPr/>
          </a:p>
        </p:txBody>
      </p:sp>
      <p:cxnSp>
        <p:nvCxnSpPr>
          <p:cNvPr id="342" name="Google Shape;342;p38"/>
          <p:cNvCxnSpPr/>
          <p:nvPr/>
        </p:nvCxnSpPr>
        <p:spPr>
          <a:xfrm>
            <a:off x="6512250" y="2456300"/>
            <a:ext cx="2239500" cy="0"/>
          </a:xfrm>
          <a:prstGeom prst="straightConnector1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med" w="med" type="none"/>
            <a:tailEnd len="med" w="med" type="triangle"/>
          </a:ln>
        </p:spPr>
      </p:cxnSp>
      <p:sp>
        <p:nvSpPr>
          <p:cNvPr id="343" name="Google Shape;343;p38"/>
          <p:cNvSpPr txBox="1"/>
          <p:nvPr/>
        </p:nvSpPr>
        <p:spPr>
          <a:xfrm>
            <a:off x="6512250" y="2056100"/>
            <a:ext cx="2157000" cy="400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>
                <a:latin typeface="Courier New"/>
                <a:ea typeface="Courier New"/>
                <a:cs typeface="Courier New"/>
                <a:sym typeface="Courier New"/>
              </a:rPr>
              <a:t>%2e%2e%2f%2e%2e%2f</a:t>
            </a:r>
            <a:endParaRPr b="1">
              <a:latin typeface="Courier New"/>
              <a:ea typeface="Courier New"/>
              <a:cs typeface="Courier New"/>
              <a:sym typeface="Courier New"/>
            </a:endParaRPr>
          </a:p>
        </p:txBody>
      </p:sp>
      <p:sp>
        <p:nvSpPr>
          <p:cNvPr id="344" name="Google Shape;344;p38"/>
          <p:cNvSpPr txBox="1"/>
          <p:nvPr>
            <p:ph idx="1" type="body"/>
          </p:nvPr>
        </p:nvSpPr>
        <p:spPr>
          <a:xfrm>
            <a:off x="198500" y="1246825"/>
            <a:ext cx="5142600" cy="3765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"/>
              <a:t>What should the NIDS do if it sees this packet?</a:t>
            </a:r>
            <a:endParaRPr/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"/>
              <a:t>This doesn’t look like a path </a:t>
            </a:r>
            <a:r>
              <a:rPr lang="en"/>
              <a:t>traversal</a:t>
            </a:r>
            <a:r>
              <a:rPr lang="en"/>
              <a:t> attack...maybe it shouldn’t alert</a:t>
            </a:r>
            <a:endParaRPr/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"/>
              <a:t>This input is using URL percent encoding. If you decode it, you get </a:t>
            </a:r>
            <a:r>
              <a:rPr b="1" lang="en">
                <a:latin typeface="Courier New"/>
                <a:ea typeface="Courier New"/>
                <a:cs typeface="Courier New"/>
                <a:sym typeface="Courier New"/>
              </a:rPr>
              <a:t>../etc/passwd</a:t>
            </a:r>
            <a:r>
              <a:rPr lang="en"/>
              <a:t>!</a:t>
            </a:r>
            <a:endParaRPr/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"/>
              <a:t>Problem: </a:t>
            </a:r>
            <a:r>
              <a:rPr lang="en"/>
              <a:t>Inputs are interpreted differently between the NIDS and the end system</a:t>
            </a:r>
            <a:endParaRPr/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4">
                                            <p:txEl>
                                              <p:pRg end="0" st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4">
                                            <p:txEl>
                                              <p:pRg end="1" st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4">
                                            <p:txEl>
                                              <p:pRg end="2" st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4">
                                            <p:txEl>
                                              <p:pRg end="3" st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48" name="Shape 3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9" name="Google Shape;349;p39"/>
          <p:cNvSpPr txBox="1"/>
          <p:nvPr>
            <p:ph type="title"/>
          </p:nvPr>
        </p:nvSpPr>
        <p:spPr>
          <a:xfrm>
            <a:off x="102700" y="27087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Drawback: Inconsistent Interpretation</a:t>
            </a:r>
            <a:endParaRPr/>
          </a:p>
        </p:txBody>
      </p:sp>
      <p:sp>
        <p:nvSpPr>
          <p:cNvPr id="350" name="Google Shape;350;p39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sp>
        <p:nvSpPr>
          <p:cNvPr id="351" name="Google Shape;351;p39"/>
          <p:cNvSpPr/>
          <p:nvPr/>
        </p:nvSpPr>
        <p:spPr>
          <a:xfrm>
            <a:off x="6976350" y="2869100"/>
            <a:ext cx="1228800" cy="1155900"/>
          </a:xfrm>
          <a:prstGeom prst="rect">
            <a:avLst/>
          </a:prstGeom>
          <a:solidFill>
            <a:schemeClr val="lt2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NIDS</a:t>
            </a:r>
            <a:endParaRPr/>
          </a:p>
        </p:txBody>
      </p:sp>
      <p:cxnSp>
        <p:nvCxnSpPr>
          <p:cNvPr id="352" name="Google Shape;352;p39"/>
          <p:cNvCxnSpPr/>
          <p:nvPr/>
        </p:nvCxnSpPr>
        <p:spPr>
          <a:xfrm>
            <a:off x="6512250" y="2456300"/>
            <a:ext cx="2239500" cy="0"/>
          </a:xfrm>
          <a:prstGeom prst="straightConnector1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med" w="med" type="none"/>
            <a:tailEnd len="med" w="med" type="triangle"/>
          </a:ln>
        </p:spPr>
      </p:cxnSp>
      <p:sp>
        <p:nvSpPr>
          <p:cNvPr id="353" name="Google Shape;353;p39"/>
          <p:cNvSpPr txBox="1"/>
          <p:nvPr/>
        </p:nvSpPr>
        <p:spPr>
          <a:xfrm>
            <a:off x="6512250" y="2056100"/>
            <a:ext cx="2157000" cy="400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>
                <a:latin typeface="Courier New"/>
                <a:ea typeface="Courier New"/>
                <a:cs typeface="Courier New"/>
                <a:sym typeface="Courier New"/>
              </a:rPr>
              <a:t>..///.///..////</a:t>
            </a:r>
            <a:endParaRPr b="1">
              <a:latin typeface="Courier New"/>
              <a:ea typeface="Courier New"/>
              <a:cs typeface="Courier New"/>
              <a:sym typeface="Courier New"/>
            </a:endParaRPr>
          </a:p>
        </p:txBody>
      </p:sp>
      <p:sp>
        <p:nvSpPr>
          <p:cNvPr id="354" name="Google Shape;354;p39"/>
          <p:cNvSpPr txBox="1"/>
          <p:nvPr>
            <p:ph idx="1" type="body"/>
          </p:nvPr>
        </p:nvSpPr>
        <p:spPr>
          <a:xfrm>
            <a:off x="198500" y="1246825"/>
            <a:ext cx="5142600" cy="3765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"/>
              <a:t>What should the NIDS do if it sees this packet?</a:t>
            </a:r>
            <a:endParaRPr/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"/>
              <a:t>What file on the file system does this file path refer to? It’s hard for the NIDS to know</a:t>
            </a:r>
            <a:endParaRPr/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"/>
              <a:t>Problem: </a:t>
            </a:r>
            <a:r>
              <a:rPr lang="en"/>
              <a:t>Information needed to interpret correctly is missing</a:t>
            </a:r>
            <a:endParaRPr/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4">
                                            <p:txEl>
                                              <p:pRg end="0" st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4">
                                            <p:txEl>
                                              <p:pRg end="1" st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4">
                                            <p:txEl>
                                              <p:pRg end="2" st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58" name="Shape 3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9" name="Google Shape;359;p40"/>
          <p:cNvSpPr txBox="1"/>
          <p:nvPr>
            <p:ph type="title"/>
          </p:nvPr>
        </p:nvSpPr>
        <p:spPr>
          <a:xfrm>
            <a:off x="102700" y="27087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Evasion Attacks</a:t>
            </a:r>
            <a:endParaRPr/>
          </a:p>
        </p:txBody>
      </p:sp>
      <p:sp>
        <p:nvSpPr>
          <p:cNvPr id="360" name="Google Shape;360;p40"/>
          <p:cNvSpPr txBox="1"/>
          <p:nvPr>
            <p:ph idx="1" type="body"/>
          </p:nvPr>
        </p:nvSpPr>
        <p:spPr>
          <a:xfrm>
            <a:off x="198500" y="1246825"/>
            <a:ext cx="8520600" cy="3765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"/>
              <a:t>Problem: Imperfect observability</a:t>
            </a:r>
            <a:endParaRPr/>
          </a:p>
          <a:p>
            <a:pPr indent="-317500" lvl="1" marL="914400" rtl="0" algn="l">
              <a:spcBef>
                <a:spcPts val="0"/>
              </a:spcBef>
              <a:spcAft>
                <a:spcPts val="0"/>
              </a:spcAft>
              <a:buSzPts val="1400"/>
              <a:buChar char="○"/>
            </a:pPr>
            <a:r>
              <a:rPr lang="en"/>
              <a:t>What the NIDS sees doesn’t match what the end system sees</a:t>
            </a:r>
            <a:endParaRPr/>
          </a:p>
          <a:p>
            <a:pPr indent="-317500" lvl="1" marL="914400" rtl="0" algn="l">
              <a:spcBef>
                <a:spcPts val="0"/>
              </a:spcBef>
              <a:spcAft>
                <a:spcPts val="0"/>
              </a:spcAft>
              <a:buSzPts val="1400"/>
              <a:buChar char="○"/>
            </a:pPr>
            <a:r>
              <a:rPr lang="en"/>
              <a:t>Example: The packet’s time-to-live (TTL) might expire before reaching the end host</a:t>
            </a:r>
            <a:endParaRPr/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"/>
              <a:t>Problem: Incomplete analysis (double parsing)</a:t>
            </a:r>
            <a:endParaRPr/>
          </a:p>
          <a:p>
            <a:pPr indent="-317500" lvl="1" marL="914400" rtl="0" algn="l">
              <a:spcBef>
                <a:spcPts val="0"/>
              </a:spcBef>
              <a:spcAft>
                <a:spcPts val="0"/>
              </a:spcAft>
              <a:buSzPts val="1400"/>
              <a:buChar char="○"/>
            </a:pPr>
            <a:r>
              <a:rPr lang="en"/>
              <a:t>Inconsistency: Inputs are interpreted and parsed differently between the NIDS and the end system</a:t>
            </a:r>
            <a:endParaRPr/>
          </a:p>
          <a:p>
            <a:pPr indent="-317500" lvl="1" marL="914400" rtl="0" algn="l">
              <a:spcBef>
                <a:spcPts val="0"/>
              </a:spcBef>
              <a:spcAft>
                <a:spcPts val="0"/>
              </a:spcAft>
              <a:buSzPts val="1400"/>
              <a:buChar char="○"/>
            </a:pPr>
            <a:r>
              <a:rPr lang="en"/>
              <a:t>Ambiguity: Information needed to </a:t>
            </a:r>
            <a:r>
              <a:rPr lang="en"/>
              <a:t>interpret</a:t>
            </a:r>
            <a:r>
              <a:rPr lang="en"/>
              <a:t> correctly is missing</a:t>
            </a:r>
            <a:endParaRPr/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b="1" lang="en"/>
              <a:t>Evasion attack</a:t>
            </a:r>
            <a:r>
              <a:rPr lang="en"/>
              <a:t>: Exploit inconsistency and ambiguity to provide malicious inputs that are not detected by the NIDS</a:t>
            </a:r>
            <a:endParaRPr/>
          </a:p>
        </p:txBody>
      </p:sp>
      <p:sp>
        <p:nvSpPr>
          <p:cNvPr id="361" name="Google Shape;361;p40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0">
                                            <p:txEl>
                                              <p:pRg end="0" st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0">
                                            <p:txEl>
                                              <p:pRg end="1" st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0">
                                            <p:txEl>
                                              <p:pRg end="2" st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0">
                                            <p:txEl>
                                              <p:pRg end="3" st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0">
                                            <p:txEl>
                                              <p:pRg end="4" st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0">
                                            <p:txEl>
                                              <p:pRg end="5" st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0">
                                            <p:txEl>
                                              <p:pRg end="6" st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65" name="Shape 3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6" name="Google Shape;366;p41"/>
          <p:cNvSpPr txBox="1"/>
          <p:nvPr>
            <p:ph type="title"/>
          </p:nvPr>
        </p:nvSpPr>
        <p:spPr>
          <a:xfrm>
            <a:off x="102700" y="27087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Evasion Attacks: Defenses</a:t>
            </a:r>
            <a:endParaRPr/>
          </a:p>
        </p:txBody>
      </p:sp>
      <p:sp>
        <p:nvSpPr>
          <p:cNvPr id="367" name="Google Shape;367;p41"/>
          <p:cNvSpPr txBox="1"/>
          <p:nvPr>
            <p:ph idx="1" type="body"/>
          </p:nvPr>
        </p:nvSpPr>
        <p:spPr>
          <a:xfrm>
            <a:off x="198500" y="1246825"/>
            <a:ext cx="8520600" cy="3765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"/>
              <a:t>Make sure that the NIDS and the end host are using the same interpretations</a:t>
            </a:r>
            <a:endParaRPr/>
          </a:p>
          <a:p>
            <a:pPr indent="-317500" lvl="1" marL="914400" rtl="0" algn="l">
              <a:spcBef>
                <a:spcPts val="0"/>
              </a:spcBef>
              <a:spcAft>
                <a:spcPts val="0"/>
              </a:spcAft>
              <a:buSzPts val="1400"/>
              <a:buChar char="○"/>
            </a:pPr>
            <a:r>
              <a:rPr lang="en"/>
              <a:t>This can be very challenging</a:t>
            </a:r>
            <a:endParaRPr/>
          </a:p>
          <a:p>
            <a:pPr indent="-317500" lvl="1" marL="914400" rtl="0" algn="l">
              <a:spcBef>
                <a:spcPts val="0"/>
              </a:spcBef>
              <a:spcAft>
                <a:spcPts val="0"/>
              </a:spcAft>
              <a:buSzPts val="1400"/>
              <a:buChar char="○"/>
            </a:pPr>
            <a:r>
              <a:rPr lang="en"/>
              <a:t>How do we detect the URL-encoded attack </a:t>
            </a:r>
            <a:r>
              <a:rPr b="1" lang="en">
                <a:latin typeface="Courier New"/>
                <a:ea typeface="Courier New"/>
                <a:cs typeface="Courier New"/>
                <a:sym typeface="Courier New"/>
              </a:rPr>
              <a:t>%2e%2e%2f%2e%2e%2f</a:t>
            </a:r>
            <a:r>
              <a:rPr lang="en"/>
              <a:t>?</a:t>
            </a:r>
            <a:br>
              <a:rPr lang="en"/>
            </a:br>
            <a:r>
              <a:rPr lang="en"/>
              <a:t>Now the NIDS has to parse URL encodings!</a:t>
            </a:r>
            <a:endParaRPr/>
          </a:p>
          <a:p>
            <a:pPr indent="-317500" lvl="1" marL="914400" rtl="0" algn="l">
              <a:spcBef>
                <a:spcPts val="0"/>
              </a:spcBef>
              <a:spcAft>
                <a:spcPts val="0"/>
              </a:spcAft>
              <a:buSzPts val="1400"/>
              <a:buChar char="○"/>
            </a:pPr>
            <a:r>
              <a:rPr lang="en"/>
              <a:t>How do we detect a more complicated path </a:t>
            </a:r>
            <a:r>
              <a:rPr lang="en"/>
              <a:t>traversal</a:t>
            </a:r>
            <a:r>
              <a:rPr lang="en"/>
              <a:t> attack </a:t>
            </a:r>
            <a:r>
              <a:rPr b="1" lang="en">
                <a:latin typeface="Courier New"/>
                <a:ea typeface="Courier New"/>
                <a:cs typeface="Courier New"/>
                <a:sym typeface="Courier New"/>
              </a:rPr>
              <a:t>..///.///..////</a:t>
            </a:r>
            <a:r>
              <a:rPr lang="en"/>
              <a:t>?</a:t>
            </a:r>
            <a:br>
              <a:rPr lang="en"/>
            </a:br>
            <a:r>
              <a:rPr lang="en"/>
              <a:t>Now the NIDS has to parse Unix file paths!</a:t>
            </a:r>
            <a:endParaRPr/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"/>
              <a:t>Impose a canonical (“normalized”) form for all inputs</a:t>
            </a:r>
            <a:endParaRPr/>
          </a:p>
          <a:p>
            <a:pPr indent="-317500" lvl="1" marL="914400" rtl="0" algn="l">
              <a:spcBef>
                <a:spcPts val="0"/>
              </a:spcBef>
              <a:spcAft>
                <a:spcPts val="0"/>
              </a:spcAft>
              <a:buSzPts val="1400"/>
              <a:buChar char="○"/>
            </a:pPr>
            <a:r>
              <a:rPr lang="en"/>
              <a:t>Example: Force all URLs to expand all URL encodings or not expand all URL encodings</a:t>
            </a:r>
            <a:endParaRPr/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"/>
              <a:t>Analyze all possible interpretations instead of assuming one</a:t>
            </a:r>
            <a:endParaRPr/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"/>
              <a:t>Flag potential evasions so they can be investigated further</a:t>
            </a:r>
            <a:endParaRPr/>
          </a:p>
        </p:txBody>
      </p:sp>
      <p:sp>
        <p:nvSpPr>
          <p:cNvPr id="368" name="Google Shape;368;p4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7">
                                            <p:txEl>
                                              <p:pRg end="0" st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7">
                                            <p:txEl>
                                              <p:pRg end="1" st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7">
                                            <p:txEl>
                                              <p:pRg end="2" st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7">
                                            <p:txEl>
                                              <p:pRg end="3" st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7">
                                            <p:txEl>
                                              <p:pRg end="4" st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7">
                                            <p:txEl>
                                              <p:pRg end="5" st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7">
                                            <p:txEl>
                                              <p:pRg end="6" st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7">
                                            <p:txEl>
                                              <p:pRg end="7" st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72" name="Shape 3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3" name="Google Shape;373;p42"/>
          <p:cNvSpPr txBox="1"/>
          <p:nvPr>
            <p:ph type="title"/>
          </p:nvPr>
        </p:nvSpPr>
        <p:spPr>
          <a:xfrm>
            <a:off x="102700" y="27087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Drawback: Encrypted Traffic</a:t>
            </a:r>
            <a:endParaRPr/>
          </a:p>
        </p:txBody>
      </p:sp>
      <p:sp>
        <p:nvSpPr>
          <p:cNvPr id="374" name="Google Shape;374;p42"/>
          <p:cNvSpPr txBox="1"/>
          <p:nvPr>
            <p:ph idx="1" type="body"/>
          </p:nvPr>
        </p:nvSpPr>
        <p:spPr>
          <a:xfrm>
            <a:off x="198500" y="1246825"/>
            <a:ext cx="8520600" cy="3765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"/>
              <a:t>Recall: TLS is end-to-end secure, so a NIDS can’t read any encrypted traffic</a:t>
            </a:r>
            <a:endParaRPr/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"/>
              <a:t>One possible solution: Give the NIDS access to all the network’s private keys</a:t>
            </a:r>
            <a:endParaRPr/>
          </a:p>
          <a:p>
            <a:pPr indent="-317500" lvl="1" marL="914400" rtl="0" algn="l">
              <a:spcBef>
                <a:spcPts val="0"/>
              </a:spcBef>
              <a:spcAft>
                <a:spcPts val="0"/>
              </a:spcAft>
              <a:buSzPts val="1400"/>
              <a:buChar char="○"/>
            </a:pPr>
            <a:r>
              <a:rPr lang="en"/>
              <a:t>Now the NIDS can decrypt messages to inspect them for attacks</a:t>
            </a:r>
            <a:endParaRPr/>
          </a:p>
          <a:p>
            <a:pPr indent="-317500" lvl="1" marL="914400" rtl="0" algn="l">
              <a:spcBef>
                <a:spcPts val="0"/>
              </a:spcBef>
              <a:spcAft>
                <a:spcPts val="0"/>
              </a:spcAft>
              <a:buSzPts val="1400"/>
              <a:buChar char="○"/>
            </a:pPr>
            <a:r>
              <a:rPr lang="en"/>
              <a:t>Problem: Users have to share their private key with someone else</a:t>
            </a:r>
            <a:endParaRPr/>
          </a:p>
        </p:txBody>
      </p:sp>
      <p:sp>
        <p:nvSpPr>
          <p:cNvPr id="375" name="Google Shape;375;p4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4">
                                            <p:txEl>
                                              <p:pRg end="0" st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4">
                                            <p:txEl>
                                              <p:pRg end="1" st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4">
                                            <p:txEl>
                                              <p:pRg end="2" st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4">
                                            <p:txEl>
                                              <p:pRg end="3" st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79" name="Shape 3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0" name="Google Shape;380;p43"/>
          <p:cNvSpPr txBox="1"/>
          <p:nvPr>
            <p:ph type="title"/>
          </p:nvPr>
        </p:nvSpPr>
        <p:spPr>
          <a:xfrm>
            <a:off x="102700" y="27087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Recall: </a:t>
            </a:r>
            <a:r>
              <a:rPr lang="en"/>
              <a:t>Structure of a Network</a:t>
            </a:r>
            <a:endParaRPr/>
          </a:p>
        </p:txBody>
      </p:sp>
      <p:sp>
        <p:nvSpPr>
          <p:cNvPr id="381" name="Google Shape;381;p43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sp>
        <p:nvSpPr>
          <p:cNvPr id="382" name="Google Shape;382;p43"/>
          <p:cNvSpPr/>
          <p:nvPr/>
        </p:nvSpPr>
        <p:spPr>
          <a:xfrm>
            <a:off x="6384950" y="2513900"/>
            <a:ext cx="1128000" cy="643200"/>
          </a:xfrm>
          <a:prstGeom prst="rect">
            <a:avLst/>
          </a:prstGeom>
          <a:solidFill>
            <a:schemeClr val="lt2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Server</a:t>
            </a:r>
            <a:endParaRPr/>
          </a:p>
        </p:txBody>
      </p:sp>
      <p:sp>
        <p:nvSpPr>
          <p:cNvPr id="383" name="Google Shape;383;p43"/>
          <p:cNvSpPr/>
          <p:nvPr/>
        </p:nvSpPr>
        <p:spPr>
          <a:xfrm>
            <a:off x="6384950" y="3374700"/>
            <a:ext cx="1128000" cy="643200"/>
          </a:xfrm>
          <a:prstGeom prst="rect">
            <a:avLst/>
          </a:prstGeom>
          <a:solidFill>
            <a:schemeClr val="lt2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Employee Computer</a:t>
            </a:r>
            <a:endParaRPr/>
          </a:p>
        </p:txBody>
      </p:sp>
      <p:sp>
        <p:nvSpPr>
          <p:cNvPr id="384" name="Google Shape;384;p43"/>
          <p:cNvSpPr/>
          <p:nvPr/>
        </p:nvSpPr>
        <p:spPr>
          <a:xfrm>
            <a:off x="6384950" y="4235500"/>
            <a:ext cx="1128000" cy="643200"/>
          </a:xfrm>
          <a:prstGeom prst="rect">
            <a:avLst/>
          </a:prstGeom>
          <a:solidFill>
            <a:schemeClr val="lt2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Employee Computer</a:t>
            </a:r>
            <a:endParaRPr/>
          </a:p>
        </p:txBody>
      </p:sp>
      <p:sp>
        <p:nvSpPr>
          <p:cNvPr id="385" name="Google Shape;385;p43"/>
          <p:cNvSpPr/>
          <p:nvPr/>
        </p:nvSpPr>
        <p:spPr>
          <a:xfrm>
            <a:off x="2883475" y="3035875"/>
            <a:ext cx="1128000" cy="643200"/>
          </a:xfrm>
          <a:prstGeom prst="rect">
            <a:avLst/>
          </a:prstGeom>
          <a:solidFill>
            <a:schemeClr val="lt2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Border Router</a:t>
            </a:r>
            <a:endParaRPr/>
          </a:p>
        </p:txBody>
      </p:sp>
      <p:cxnSp>
        <p:nvCxnSpPr>
          <p:cNvPr id="386" name="Google Shape;386;p43"/>
          <p:cNvCxnSpPr>
            <a:stCxn id="382" idx="1"/>
            <a:endCxn id="385" idx="3"/>
          </p:cNvCxnSpPr>
          <p:nvPr/>
        </p:nvCxnSpPr>
        <p:spPr>
          <a:xfrm flipH="1">
            <a:off x="4011350" y="2835500"/>
            <a:ext cx="2373600" cy="522000"/>
          </a:xfrm>
          <a:prstGeom prst="straightConnector1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387" name="Google Shape;387;p43"/>
          <p:cNvCxnSpPr>
            <a:stCxn id="383" idx="1"/>
            <a:endCxn id="385" idx="3"/>
          </p:cNvCxnSpPr>
          <p:nvPr/>
        </p:nvCxnSpPr>
        <p:spPr>
          <a:xfrm rot="10800000">
            <a:off x="4011350" y="3357600"/>
            <a:ext cx="2373600" cy="338700"/>
          </a:xfrm>
          <a:prstGeom prst="straightConnector1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388" name="Google Shape;388;p43"/>
          <p:cNvCxnSpPr>
            <a:stCxn id="384" idx="1"/>
            <a:endCxn id="385" idx="3"/>
          </p:cNvCxnSpPr>
          <p:nvPr/>
        </p:nvCxnSpPr>
        <p:spPr>
          <a:xfrm rot="10800000">
            <a:off x="4011350" y="3357400"/>
            <a:ext cx="2373600" cy="1199700"/>
          </a:xfrm>
          <a:prstGeom prst="straightConnector1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med" w="med" type="none"/>
            <a:tailEnd len="med" w="med" type="none"/>
          </a:ln>
        </p:spPr>
      </p:cxnSp>
      <p:sp>
        <p:nvSpPr>
          <p:cNvPr id="389" name="Google Shape;389;p43"/>
          <p:cNvSpPr txBox="1"/>
          <p:nvPr/>
        </p:nvSpPr>
        <p:spPr>
          <a:xfrm>
            <a:off x="2506825" y="1577225"/>
            <a:ext cx="2730600" cy="1046700"/>
          </a:xfrm>
          <a:prstGeom prst="rect">
            <a:avLst/>
          </a:prstGeom>
          <a:solidFill>
            <a:srgbClr val="FFAB40"/>
          </a:solidFill>
          <a:ln cap="flat" cmpd="sng" w="1905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End hosts in the local network send packets to the Internet by sending it to the border router for forwarding</a:t>
            </a:r>
            <a:endParaRPr>
              <a:solidFill>
                <a:srgbClr val="000000"/>
              </a:solidFill>
            </a:endParaRPr>
          </a:p>
        </p:txBody>
      </p:sp>
      <p:sp>
        <p:nvSpPr>
          <p:cNvPr id="390" name="Google Shape;390;p43"/>
          <p:cNvSpPr/>
          <p:nvPr/>
        </p:nvSpPr>
        <p:spPr>
          <a:xfrm>
            <a:off x="258851" y="2675850"/>
            <a:ext cx="1839564" cy="1277316"/>
          </a:xfrm>
          <a:prstGeom prst="cloud">
            <a:avLst/>
          </a:prstGeom>
          <a:solidFill>
            <a:srgbClr val="C9DAF8"/>
          </a:solidFill>
          <a:ln cap="flat" cmpd="sng" w="9525">
            <a:solidFill>
              <a:srgbClr val="595959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Internet</a:t>
            </a:r>
            <a:endParaRPr/>
          </a:p>
        </p:txBody>
      </p:sp>
      <p:cxnSp>
        <p:nvCxnSpPr>
          <p:cNvPr id="391" name="Google Shape;391;p43"/>
          <p:cNvCxnSpPr>
            <a:endCxn id="385" idx="1"/>
          </p:cNvCxnSpPr>
          <p:nvPr/>
        </p:nvCxnSpPr>
        <p:spPr>
          <a:xfrm>
            <a:off x="2078875" y="2928475"/>
            <a:ext cx="804600" cy="429000"/>
          </a:xfrm>
          <a:prstGeom prst="straightConnector1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392" name="Google Shape;392;p43"/>
          <p:cNvCxnSpPr>
            <a:endCxn id="385" idx="1"/>
          </p:cNvCxnSpPr>
          <p:nvPr/>
        </p:nvCxnSpPr>
        <p:spPr>
          <a:xfrm flipH="1" rot="10800000">
            <a:off x="1893475" y="3357475"/>
            <a:ext cx="990000" cy="381000"/>
          </a:xfrm>
          <a:prstGeom prst="straightConnector1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med" w="med" type="none"/>
            <a:tailEnd len="med" w="med" type="none"/>
          </a:ln>
        </p:spPr>
      </p:cxn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96" name="Shape 3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7" name="Google Shape;397;p44"/>
          <p:cNvSpPr txBox="1"/>
          <p:nvPr>
            <p:ph type="title"/>
          </p:nvPr>
        </p:nvSpPr>
        <p:spPr>
          <a:xfrm>
            <a:off x="102700" y="27087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Host-Based </a:t>
            </a:r>
            <a:r>
              <a:rPr lang="en"/>
              <a:t>Intrusion Detection System (HIDS)</a:t>
            </a:r>
            <a:endParaRPr/>
          </a:p>
        </p:txBody>
      </p:sp>
      <p:sp>
        <p:nvSpPr>
          <p:cNvPr id="398" name="Google Shape;398;p44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sp>
        <p:nvSpPr>
          <p:cNvPr id="399" name="Google Shape;399;p44"/>
          <p:cNvSpPr/>
          <p:nvPr/>
        </p:nvSpPr>
        <p:spPr>
          <a:xfrm>
            <a:off x="6384950" y="2513900"/>
            <a:ext cx="1128000" cy="643200"/>
          </a:xfrm>
          <a:prstGeom prst="rect">
            <a:avLst/>
          </a:prstGeom>
          <a:solidFill>
            <a:srgbClr val="EA9999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Server</a:t>
            </a:r>
            <a:endParaRPr/>
          </a:p>
        </p:txBody>
      </p:sp>
      <p:sp>
        <p:nvSpPr>
          <p:cNvPr id="400" name="Google Shape;400;p44"/>
          <p:cNvSpPr/>
          <p:nvPr/>
        </p:nvSpPr>
        <p:spPr>
          <a:xfrm>
            <a:off x="6384950" y="3374700"/>
            <a:ext cx="1128000" cy="643200"/>
          </a:xfrm>
          <a:prstGeom prst="rect">
            <a:avLst/>
          </a:prstGeom>
          <a:solidFill>
            <a:srgbClr val="EA9999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Employee Computer</a:t>
            </a:r>
            <a:endParaRPr/>
          </a:p>
        </p:txBody>
      </p:sp>
      <p:sp>
        <p:nvSpPr>
          <p:cNvPr id="401" name="Google Shape;401;p44"/>
          <p:cNvSpPr/>
          <p:nvPr/>
        </p:nvSpPr>
        <p:spPr>
          <a:xfrm>
            <a:off x="6384950" y="4235500"/>
            <a:ext cx="1128000" cy="643200"/>
          </a:xfrm>
          <a:prstGeom prst="rect">
            <a:avLst/>
          </a:prstGeom>
          <a:solidFill>
            <a:srgbClr val="EA9999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Employee Computer</a:t>
            </a:r>
            <a:endParaRPr/>
          </a:p>
        </p:txBody>
      </p:sp>
      <p:sp>
        <p:nvSpPr>
          <p:cNvPr id="402" name="Google Shape;402;p44"/>
          <p:cNvSpPr/>
          <p:nvPr/>
        </p:nvSpPr>
        <p:spPr>
          <a:xfrm>
            <a:off x="2883475" y="3035875"/>
            <a:ext cx="1128000" cy="643200"/>
          </a:xfrm>
          <a:prstGeom prst="rect">
            <a:avLst/>
          </a:prstGeom>
          <a:solidFill>
            <a:schemeClr val="lt2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Border Router</a:t>
            </a:r>
            <a:endParaRPr/>
          </a:p>
        </p:txBody>
      </p:sp>
      <p:cxnSp>
        <p:nvCxnSpPr>
          <p:cNvPr id="403" name="Google Shape;403;p44"/>
          <p:cNvCxnSpPr>
            <a:stCxn id="399" idx="1"/>
            <a:endCxn id="402" idx="3"/>
          </p:cNvCxnSpPr>
          <p:nvPr/>
        </p:nvCxnSpPr>
        <p:spPr>
          <a:xfrm flipH="1">
            <a:off x="4011350" y="2835500"/>
            <a:ext cx="2373600" cy="522000"/>
          </a:xfrm>
          <a:prstGeom prst="straightConnector1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404" name="Google Shape;404;p44"/>
          <p:cNvCxnSpPr>
            <a:stCxn id="400" idx="1"/>
            <a:endCxn id="402" idx="3"/>
          </p:cNvCxnSpPr>
          <p:nvPr/>
        </p:nvCxnSpPr>
        <p:spPr>
          <a:xfrm rot="10800000">
            <a:off x="4011350" y="3357600"/>
            <a:ext cx="2373600" cy="338700"/>
          </a:xfrm>
          <a:prstGeom prst="straightConnector1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405" name="Google Shape;405;p44"/>
          <p:cNvCxnSpPr>
            <a:stCxn id="401" idx="1"/>
            <a:endCxn id="402" idx="3"/>
          </p:cNvCxnSpPr>
          <p:nvPr/>
        </p:nvCxnSpPr>
        <p:spPr>
          <a:xfrm rot="10800000">
            <a:off x="4011350" y="3357400"/>
            <a:ext cx="2373600" cy="1199700"/>
          </a:xfrm>
          <a:prstGeom prst="straightConnector1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med" w="med" type="none"/>
            <a:tailEnd len="med" w="med" type="none"/>
          </a:ln>
        </p:spPr>
      </p:cxnSp>
      <p:sp>
        <p:nvSpPr>
          <p:cNvPr id="406" name="Google Shape;406;p44"/>
          <p:cNvSpPr txBox="1"/>
          <p:nvPr/>
        </p:nvSpPr>
        <p:spPr>
          <a:xfrm>
            <a:off x="7851750" y="3280650"/>
            <a:ext cx="1095900" cy="831300"/>
          </a:xfrm>
          <a:prstGeom prst="rect">
            <a:avLst/>
          </a:prstGeom>
          <a:solidFill>
            <a:srgbClr val="FFAB40"/>
          </a:solidFill>
          <a:ln cap="flat" cmpd="sng" w="1905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HIDS: put detectors here</a:t>
            </a:r>
            <a:endParaRPr>
              <a:solidFill>
                <a:srgbClr val="000000"/>
              </a:solidFill>
            </a:endParaRPr>
          </a:p>
        </p:txBody>
      </p:sp>
      <p:sp>
        <p:nvSpPr>
          <p:cNvPr id="407" name="Google Shape;407;p44"/>
          <p:cNvSpPr txBox="1"/>
          <p:nvPr>
            <p:ph idx="4294967295" type="body"/>
          </p:nvPr>
        </p:nvSpPr>
        <p:spPr>
          <a:xfrm>
            <a:off x="198500" y="1246825"/>
            <a:ext cx="8520600" cy="793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b="1" lang="en"/>
              <a:t>Host-based intrusion detection system</a:t>
            </a:r>
            <a:r>
              <a:rPr lang="en"/>
              <a:t> (</a:t>
            </a:r>
            <a:r>
              <a:rPr b="1" lang="en"/>
              <a:t>HIDS</a:t>
            </a:r>
            <a:r>
              <a:rPr lang="en"/>
              <a:t>): A detector installed on each end system</a:t>
            </a:r>
            <a:endParaRPr/>
          </a:p>
        </p:txBody>
      </p:sp>
      <p:sp>
        <p:nvSpPr>
          <p:cNvPr id="408" name="Google Shape;408;p44"/>
          <p:cNvSpPr/>
          <p:nvPr/>
        </p:nvSpPr>
        <p:spPr>
          <a:xfrm>
            <a:off x="258851" y="2675850"/>
            <a:ext cx="1839564" cy="1277316"/>
          </a:xfrm>
          <a:prstGeom prst="cloud">
            <a:avLst/>
          </a:prstGeom>
          <a:solidFill>
            <a:srgbClr val="C9DAF8"/>
          </a:solidFill>
          <a:ln cap="flat" cmpd="sng" w="9525">
            <a:solidFill>
              <a:srgbClr val="595959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Internet</a:t>
            </a:r>
            <a:endParaRPr/>
          </a:p>
        </p:txBody>
      </p:sp>
      <p:cxnSp>
        <p:nvCxnSpPr>
          <p:cNvPr id="409" name="Google Shape;409;p44"/>
          <p:cNvCxnSpPr>
            <a:endCxn id="402" idx="1"/>
          </p:cNvCxnSpPr>
          <p:nvPr/>
        </p:nvCxnSpPr>
        <p:spPr>
          <a:xfrm>
            <a:off x="2078875" y="2928475"/>
            <a:ext cx="804600" cy="429000"/>
          </a:xfrm>
          <a:prstGeom prst="straightConnector1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410" name="Google Shape;410;p44"/>
          <p:cNvCxnSpPr>
            <a:endCxn id="402" idx="1"/>
          </p:cNvCxnSpPr>
          <p:nvPr/>
        </p:nvCxnSpPr>
        <p:spPr>
          <a:xfrm flipH="1" rot="10800000">
            <a:off x="1893475" y="3357475"/>
            <a:ext cx="990000" cy="381000"/>
          </a:xfrm>
          <a:prstGeom prst="straightConnector1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med" w="med" type="none"/>
            <a:tailEnd len="med" w="med" type="none"/>
          </a:ln>
        </p:spPr>
      </p:cxn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7">
                                            <p:txEl>
                                              <p:pRg end="0" st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14" name="Shape 4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5" name="Google Shape;415;p45"/>
          <p:cNvSpPr txBox="1"/>
          <p:nvPr>
            <p:ph type="title"/>
          </p:nvPr>
        </p:nvSpPr>
        <p:spPr>
          <a:xfrm>
            <a:off x="102700" y="27087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39285"/>
              <a:buFont typeface="Arial"/>
              <a:buNone/>
            </a:pPr>
            <a:r>
              <a:rPr lang="en"/>
              <a:t>Host-Based </a:t>
            </a:r>
            <a:r>
              <a:rPr lang="en"/>
              <a:t>Intrusion Detection System (HIDS)</a:t>
            </a:r>
            <a:endParaRPr/>
          </a:p>
        </p:txBody>
      </p:sp>
      <p:sp>
        <p:nvSpPr>
          <p:cNvPr id="416" name="Google Shape;416;p45"/>
          <p:cNvSpPr txBox="1"/>
          <p:nvPr>
            <p:ph idx="1" type="body"/>
          </p:nvPr>
        </p:nvSpPr>
        <p:spPr>
          <a:xfrm>
            <a:off x="198500" y="1246825"/>
            <a:ext cx="8520600" cy="3810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"/>
              <a:t>Benefits</a:t>
            </a:r>
            <a:endParaRPr/>
          </a:p>
          <a:p>
            <a:pPr indent="-317500" lvl="1" marL="914400" rtl="0" algn="l">
              <a:spcBef>
                <a:spcPts val="0"/>
              </a:spcBef>
              <a:spcAft>
                <a:spcPts val="0"/>
              </a:spcAft>
              <a:buSzPts val="1400"/>
              <a:buChar char="○"/>
            </a:pPr>
            <a:r>
              <a:rPr lang="en"/>
              <a:t>Fewer problems with inconsistencies or ambiguities: The HIDS is on the end host, so it will interpret packets exactly the same as the end host!</a:t>
            </a:r>
            <a:endParaRPr/>
          </a:p>
          <a:p>
            <a:pPr indent="-317500" lvl="1" marL="914400" rtl="0" algn="l">
              <a:spcBef>
                <a:spcPts val="0"/>
              </a:spcBef>
              <a:spcAft>
                <a:spcPts val="0"/>
              </a:spcAft>
              <a:buSzPts val="1400"/>
              <a:buChar char="○"/>
            </a:pPr>
            <a:r>
              <a:rPr lang="en"/>
              <a:t>Works for encrypted messages</a:t>
            </a:r>
            <a:endParaRPr/>
          </a:p>
          <a:p>
            <a:pPr indent="-317500" lvl="1" marL="914400" rtl="0" algn="l">
              <a:spcBef>
                <a:spcPts val="0"/>
              </a:spcBef>
              <a:spcAft>
                <a:spcPts val="0"/>
              </a:spcAft>
              <a:buSzPts val="1400"/>
              <a:buChar char="○"/>
            </a:pPr>
            <a:r>
              <a:rPr lang="en"/>
              <a:t>Can protect against non-network threats too (e.g. malicious user inside the network)</a:t>
            </a:r>
            <a:endParaRPr/>
          </a:p>
          <a:p>
            <a:pPr indent="-317500" lvl="1" marL="914400" rtl="0" algn="l">
              <a:spcBef>
                <a:spcPts val="0"/>
              </a:spcBef>
              <a:spcAft>
                <a:spcPts val="0"/>
              </a:spcAft>
              <a:buSzPts val="1400"/>
              <a:buChar char="○"/>
            </a:pPr>
            <a:r>
              <a:rPr lang="en"/>
              <a:t>Performance scales better than NIDS: one NIDS is more vulnerable to being overwhelmed than many HIDS</a:t>
            </a:r>
            <a:endParaRPr/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"/>
              <a:t>Drawbacks</a:t>
            </a:r>
            <a:endParaRPr/>
          </a:p>
          <a:p>
            <a:pPr indent="-317500" lvl="1" marL="914400" rtl="0" algn="l">
              <a:spcBef>
                <a:spcPts val="0"/>
              </a:spcBef>
              <a:spcAft>
                <a:spcPts val="0"/>
              </a:spcAft>
              <a:buSzPts val="1400"/>
              <a:buChar char="○"/>
            </a:pPr>
            <a:r>
              <a:rPr lang="en"/>
              <a:t>Expensive: Need to install one detector for every end host</a:t>
            </a:r>
            <a:endParaRPr/>
          </a:p>
          <a:p>
            <a:pPr indent="-317500" lvl="1" marL="914400" rtl="0" algn="l">
              <a:spcBef>
                <a:spcPts val="0"/>
              </a:spcBef>
              <a:spcAft>
                <a:spcPts val="0"/>
              </a:spcAft>
              <a:buSzPts val="1400"/>
              <a:buChar char="○"/>
            </a:pPr>
            <a:r>
              <a:rPr lang="en"/>
              <a:t>Evasion attacks are still possible (consider Unix file name parsing)</a:t>
            </a:r>
            <a:endParaRPr/>
          </a:p>
        </p:txBody>
      </p:sp>
      <p:sp>
        <p:nvSpPr>
          <p:cNvPr id="417" name="Google Shape;417;p45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6">
                                            <p:txEl>
                                              <p:pRg end="0" st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6">
                                            <p:txEl>
                                              <p:pRg end="1" st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6">
                                            <p:txEl>
                                              <p:pRg end="2" st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6">
                                            <p:txEl>
                                              <p:pRg end="3" st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6">
                                            <p:txEl>
                                              <p:pRg end="4" st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6">
                                            <p:txEl>
                                              <p:pRg end="5" st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6">
                                            <p:txEl>
                                              <p:pRg end="6" st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6">
                                            <p:txEl>
                                              <p:pRg end="7" st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21" name="Shape 4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2" name="Google Shape;422;p46"/>
          <p:cNvSpPr txBox="1"/>
          <p:nvPr>
            <p:ph type="title"/>
          </p:nvPr>
        </p:nvSpPr>
        <p:spPr>
          <a:xfrm>
            <a:off x="102700" y="27087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39285"/>
              <a:buFont typeface="Arial"/>
              <a:buNone/>
            </a:pPr>
            <a:r>
              <a:rPr lang="en"/>
              <a:t>Logging</a:t>
            </a:r>
            <a:endParaRPr/>
          </a:p>
        </p:txBody>
      </p:sp>
      <p:sp>
        <p:nvSpPr>
          <p:cNvPr id="423" name="Google Shape;423;p46"/>
          <p:cNvSpPr txBox="1"/>
          <p:nvPr>
            <p:ph idx="1" type="body"/>
          </p:nvPr>
        </p:nvSpPr>
        <p:spPr>
          <a:xfrm>
            <a:off x="198500" y="1246825"/>
            <a:ext cx="8520600" cy="3765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b="1" lang="en"/>
              <a:t>Logging</a:t>
            </a:r>
            <a:r>
              <a:rPr lang="en"/>
              <a:t>: Analyze log files generated by end systems</a:t>
            </a:r>
            <a:endParaRPr/>
          </a:p>
          <a:p>
            <a:pPr indent="-317500" lvl="1" marL="914400" rtl="0" algn="l">
              <a:spcBef>
                <a:spcPts val="0"/>
              </a:spcBef>
              <a:spcAft>
                <a:spcPts val="0"/>
              </a:spcAft>
              <a:buSzPts val="1400"/>
              <a:buChar char="○"/>
            </a:pPr>
            <a:r>
              <a:rPr lang="en"/>
              <a:t>Example: Each night, run a script on the log files to analyze them for attacks</a:t>
            </a:r>
            <a:endParaRPr/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"/>
              <a:t>Benefits</a:t>
            </a:r>
            <a:endParaRPr/>
          </a:p>
          <a:p>
            <a:pPr indent="-317500" lvl="1" marL="914400" rtl="0" algn="l">
              <a:spcBef>
                <a:spcPts val="0"/>
              </a:spcBef>
              <a:spcAft>
                <a:spcPts val="0"/>
              </a:spcAft>
              <a:buSzPts val="1400"/>
              <a:buChar char="○"/>
            </a:pPr>
            <a:r>
              <a:rPr lang="en"/>
              <a:t>Cheap: Modern web servers often already have built-in logging systems</a:t>
            </a:r>
            <a:endParaRPr/>
          </a:p>
          <a:p>
            <a:pPr indent="-317500" lvl="1" marL="914400" rtl="0" algn="l">
              <a:spcBef>
                <a:spcPts val="0"/>
              </a:spcBef>
              <a:spcAft>
                <a:spcPts val="0"/>
              </a:spcAft>
              <a:buSzPts val="1400"/>
              <a:buChar char="○"/>
            </a:pPr>
            <a:r>
              <a:rPr lang="en"/>
              <a:t>Fewer problems with inconsistencies or ambiguities: The logging system works on the end host, so it will interpret packets exactly the same as the end host!</a:t>
            </a:r>
            <a:endParaRPr/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"/>
              <a:t>Drawbacks</a:t>
            </a:r>
            <a:endParaRPr/>
          </a:p>
          <a:p>
            <a:pPr indent="-317500" lvl="1" marL="914400" rtl="0" algn="l">
              <a:spcBef>
                <a:spcPts val="0"/>
              </a:spcBef>
              <a:spcAft>
                <a:spcPts val="0"/>
              </a:spcAft>
              <a:buSzPts val="1400"/>
              <a:buChar char="○"/>
            </a:pPr>
            <a:r>
              <a:rPr lang="en"/>
              <a:t>Unlike NIDS and HIDS, there is no real-time detection: attacks are only detected </a:t>
            </a:r>
            <a:r>
              <a:rPr b="1" lang="en"/>
              <a:t>after the attack has happened</a:t>
            </a:r>
            <a:endParaRPr/>
          </a:p>
          <a:p>
            <a:pPr indent="-317500" lvl="1" marL="914400" rtl="0" algn="l">
              <a:spcBef>
                <a:spcPts val="0"/>
              </a:spcBef>
              <a:spcAft>
                <a:spcPts val="0"/>
              </a:spcAft>
              <a:buSzPts val="1400"/>
              <a:buChar char="○"/>
            </a:pPr>
            <a:r>
              <a:rPr lang="en"/>
              <a:t>Some evasion attacks are still possible (again, consider Unix file name parsing)</a:t>
            </a:r>
            <a:endParaRPr/>
          </a:p>
          <a:p>
            <a:pPr indent="-317500" lvl="1" marL="914400" rtl="0" algn="l">
              <a:spcBef>
                <a:spcPts val="0"/>
              </a:spcBef>
              <a:spcAft>
                <a:spcPts val="0"/>
              </a:spcAft>
              <a:buSzPts val="1400"/>
              <a:buChar char="○"/>
            </a:pPr>
            <a:r>
              <a:rPr lang="en"/>
              <a:t>The attacker could change the logs to erase evidence of the attack</a:t>
            </a:r>
            <a:endParaRPr/>
          </a:p>
        </p:txBody>
      </p:sp>
      <p:sp>
        <p:nvSpPr>
          <p:cNvPr id="424" name="Google Shape;424;p46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3">
                                            <p:txEl>
                                              <p:pRg end="0" st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3">
                                            <p:txEl>
                                              <p:pRg end="1" st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3">
                                            <p:txEl>
                                              <p:pRg end="2" st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3">
                                            <p:txEl>
                                              <p:pRg end="3" st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3">
                                            <p:txEl>
                                              <p:pRg end="4" st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3">
                                            <p:txEl>
                                              <p:pRg end="5" st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3">
                                            <p:txEl>
                                              <p:pRg end="6" st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3">
                                            <p:txEl>
                                              <p:pRg end="7" st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3">
                                            <p:txEl>
                                              <p:pRg end="8" st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28" name="Shape 4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9" name="Google Shape;429;p47"/>
          <p:cNvSpPr txBox="1"/>
          <p:nvPr>
            <p:ph type="title"/>
          </p:nvPr>
        </p:nvSpPr>
        <p:spPr>
          <a:xfrm>
            <a:off x="311700" y="2150850"/>
            <a:ext cx="8520600" cy="841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Detection Accuracy</a:t>
            </a:r>
            <a:endParaRPr/>
          </a:p>
        </p:txBody>
      </p:sp>
      <p:sp>
        <p:nvSpPr>
          <p:cNvPr id="430" name="Google Shape;430;p47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34" name="Shape 4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5" name="Google Shape;435;p48"/>
          <p:cNvSpPr txBox="1"/>
          <p:nvPr>
            <p:ph type="title"/>
          </p:nvPr>
        </p:nvSpPr>
        <p:spPr>
          <a:xfrm>
            <a:off x="102700" y="27087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Detection Errors</a:t>
            </a:r>
            <a:endParaRPr/>
          </a:p>
        </p:txBody>
      </p:sp>
      <p:sp>
        <p:nvSpPr>
          <p:cNvPr id="436" name="Google Shape;436;p48"/>
          <p:cNvSpPr txBox="1"/>
          <p:nvPr>
            <p:ph idx="1" type="body"/>
          </p:nvPr>
        </p:nvSpPr>
        <p:spPr>
          <a:xfrm>
            <a:off x="198500" y="1246825"/>
            <a:ext cx="8520600" cy="3765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"/>
              <a:t>Two main types of detector errors</a:t>
            </a:r>
            <a:endParaRPr/>
          </a:p>
          <a:p>
            <a:pPr indent="-317500" lvl="1" marL="914400" rtl="0" algn="l">
              <a:spcBef>
                <a:spcPts val="0"/>
              </a:spcBef>
              <a:spcAft>
                <a:spcPts val="0"/>
              </a:spcAft>
              <a:buSzPts val="1400"/>
              <a:buChar char="○"/>
            </a:pPr>
            <a:r>
              <a:rPr b="1" lang="en"/>
              <a:t>False positive</a:t>
            </a:r>
            <a:r>
              <a:rPr lang="en"/>
              <a:t>: Detector alerts when there is no attack</a:t>
            </a:r>
            <a:endParaRPr/>
          </a:p>
          <a:p>
            <a:pPr indent="-317500" lvl="1" marL="914400" rtl="0" algn="l">
              <a:spcBef>
                <a:spcPts val="0"/>
              </a:spcBef>
              <a:spcAft>
                <a:spcPts val="0"/>
              </a:spcAft>
              <a:buSzPts val="1400"/>
              <a:buChar char="○"/>
            </a:pPr>
            <a:r>
              <a:rPr b="1" lang="en"/>
              <a:t>False negative</a:t>
            </a:r>
            <a:r>
              <a:rPr lang="en"/>
              <a:t>: Detector fails to alert when there is an attack</a:t>
            </a:r>
            <a:endParaRPr/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"/>
              <a:t>Detector accuracy is often assessed in terms of the rates at which these errors occur</a:t>
            </a:r>
            <a:endParaRPr/>
          </a:p>
          <a:p>
            <a:pPr indent="-317500" lvl="1" marL="914400" rtl="0" algn="l">
              <a:spcBef>
                <a:spcPts val="0"/>
              </a:spcBef>
              <a:spcAft>
                <a:spcPts val="0"/>
              </a:spcAft>
              <a:buSzPts val="1400"/>
              <a:buChar char="○"/>
            </a:pPr>
            <a:r>
              <a:rPr b="1" lang="en"/>
              <a:t>False positive rate </a:t>
            </a:r>
            <a:r>
              <a:rPr lang="en"/>
              <a:t>(</a:t>
            </a:r>
            <a:r>
              <a:rPr b="1" lang="en"/>
              <a:t>FPR</a:t>
            </a:r>
            <a:r>
              <a:rPr lang="en"/>
              <a:t>): The probability the detector alerts, given there is no attack</a:t>
            </a:r>
            <a:endParaRPr/>
          </a:p>
          <a:p>
            <a:pPr indent="-317500" lvl="1" marL="914400" rtl="0" algn="l">
              <a:spcBef>
                <a:spcPts val="0"/>
              </a:spcBef>
              <a:spcAft>
                <a:spcPts val="0"/>
              </a:spcAft>
              <a:buSzPts val="1400"/>
              <a:buChar char="○"/>
            </a:pPr>
            <a:r>
              <a:rPr b="1" lang="en"/>
              <a:t>False negative rate </a:t>
            </a:r>
            <a:r>
              <a:rPr lang="en"/>
              <a:t>(</a:t>
            </a:r>
            <a:r>
              <a:rPr b="1" lang="en"/>
              <a:t>FNR</a:t>
            </a:r>
            <a:r>
              <a:rPr lang="en"/>
              <a:t>)</a:t>
            </a:r>
            <a:r>
              <a:rPr lang="en"/>
              <a:t>: The probability the detector does not alert, given there is an attack</a:t>
            </a:r>
            <a:endParaRPr/>
          </a:p>
        </p:txBody>
      </p:sp>
      <p:sp>
        <p:nvSpPr>
          <p:cNvPr id="437" name="Google Shape;437;p48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6">
                                            <p:txEl>
                                              <p:pRg end="0" st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6">
                                            <p:txEl>
                                              <p:pRg end="1" st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6">
                                            <p:txEl>
                                              <p:pRg end="2" st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6">
                                            <p:txEl>
                                              <p:pRg end="3" st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6">
                                            <p:txEl>
                                              <p:pRg end="4" st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6">
                                            <p:txEl>
                                              <p:pRg end="5" st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41" name="Shape 4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2" name="Google Shape;442;p49"/>
          <p:cNvSpPr txBox="1"/>
          <p:nvPr>
            <p:ph type="title"/>
          </p:nvPr>
        </p:nvSpPr>
        <p:spPr>
          <a:xfrm>
            <a:off x="102700" y="27087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Perfect Detectors</a:t>
            </a:r>
            <a:endParaRPr/>
          </a:p>
        </p:txBody>
      </p:sp>
      <p:sp>
        <p:nvSpPr>
          <p:cNvPr id="443" name="Google Shape;443;p49"/>
          <p:cNvSpPr txBox="1"/>
          <p:nvPr>
            <p:ph idx="1" type="body"/>
          </p:nvPr>
        </p:nvSpPr>
        <p:spPr>
          <a:xfrm>
            <a:off x="198500" y="1246825"/>
            <a:ext cx="8520600" cy="1673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"/>
              <a:t>Can we build a detector with a false positive rate of 0%? How about a detector with a false negative rate of 0%?</a:t>
            </a:r>
            <a:endParaRPr/>
          </a:p>
          <a:p>
            <a:pPr indent="-317500" lvl="1" marL="914400" rtl="0" algn="l">
              <a:spcBef>
                <a:spcPts val="0"/>
              </a:spcBef>
              <a:spcAft>
                <a:spcPts val="0"/>
              </a:spcAft>
              <a:buSzPts val="1400"/>
              <a:buChar char="○"/>
            </a:pPr>
            <a:r>
              <a:rPr lang="en"/>
              <a:t>Recall false positive rate: </a:t>
            </a:r>
            <a:r>
              <a:rPr lang="en"/>
              <a:t>The probability the detector alerts, given there is no attack</a:t>
            </a:r>
            <a:endParaRPr/>
          </a:p>
          <a:p>
            <a:pPr indent="-317500" lvl="1" marL="914400" rtl="0" algn="l">
              <a:spcBef>
                <a:spcPts val="0"/>
              </a:spcBef>
              <a:spcAft>
                <a:spcPts val="0"/>
              </a:spcAft>
              <a:buSzPts val="1400"/>
              <a:buChar char="○"/>
            </a:pPr>
            <a:r>
              <a:rPr lang="en"/>
              <a:t>Recall false negative rate: </a:t>
            </a:r>
            <a:r>
              <a:rPr lang="en"/>
              <a:t>The probability the detector does not alert, given there is an attack</a:t>
            </a:r>
            <a:endParaRPr/>
          </a:p>
        </p:txBody>
      </p:sp>
      <p:sp>
        <p:nvSpPr>
          <p:cNvPr id="444" name="Google Shape;444;p49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sp>
        <p:nvSpPr>
          <p:cNvPr id="445" name="Google Shape;445;p49"/>
          <p:cNvSpPr/>
          <p:nvPr/>
        </p:nvSpPr>
        <p:spPr>
          <a:xfrm>
            <a:off x="467575" y="2919925"/>
            <a:ext cx="6224100" cy="872700"/>
          </a:xfrm>
          <a:prstGeom prst="rect">
            <a:avLst/>
          </a:prstGeom>
          <a:solidFill>
            <a:schemeClr val="lt2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1" lang="en">
                <a:solidFill>
                  <a:schemeClr val="dk1"/>
                </a:solidFill>
                <a:latin typeface="Courier New"/>
                <a:ea typeface="Courier New"/>
                <a:cs typeface="Courier New"/>
                <a:sym typeface="Courier New"/>
              </a:rPr>
              <a:t>void detector_with_no_false_positives(char *input) {</a:t>
            </a:r>
            <a:endParaRPr b="1">
              <a:solidFill>
                <a:schemeClr val="dk1"/>
              </a:solidFill>
              <a:latin typeface="Courier New"/>
              <a:ea typeface="Courier New"/>
              <a:cs typeface="Courier New"/>
              <a:sym typeface="Courier New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1" lang="en">
                <a:solidFill>
                  <a:schemeClr val="dk1"/>
                </a:solidFill>
                <a:latin typeface="Courier New"/>
                <a:ea typeface="Courier New"/>
                <a:cs typeface="Courier New"/>
                <a:sym typeface="Courier New"/>
              </a:rPr>
              <a:t>    printf("Nope, not an attack!");</a:t>
            </a:r>
            <a:endParaRPr b="1">
              <a:solidFill>
                <a:schemeClr val="dk1"/>
              </a:solidFill>
              <a:latin typeface="Courier New"/>
              <a:ea typeface="Courier New"/>
              <a:cs typeface="Courier New"/>
              <a:sym typeface="Courier New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1" lang="en">
                <a:solidFill>
                  <a:schemeClr val="dk1"/>
                </a:solidFill>
                <a:latin typeface="Courier New"/>
                <a:ea typeface="Courier New"/>
                <a:cs typeface="Courier New"/>
                <a:sym typeface="Courier New"/>
              </a:rPr>
              <a:t>}</a:t>
            </a:r>
            <a:endParaRPr b="1">
              <a:latin typeface="Courier New"/>
              <a:ea typeface="Courier New"/>
              <a:cs typeface="Courier New"/>
              <a:sym typeface="Courier New"/>
            </a:endParaRPr>
          </a:p>
        </p:txBody>
      </p:sp>
      <p:sp>
        <p:nvSpPr>
          <p:cNvPr id="446" name="Google Shape;446;p49"/>
          <p:cNvSpPr/>
          <p:nvPr/>
        </p:nvSpPr>
        <p:spPr>
          <a:xfrm>
            <a:off x="467575" y="3955550"/>
            <a:ext cx="6224100" cy="872700"/>
          </a:xfrm>
          <a:prstGeom prst="rect">
            <a:avLst/>
          </a:prstGeom>
          <a:solidFill>
            <a:schemeClr val="lt2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1" lang="en">
                <a:solidFill>
                  <a:schemeClr val="dk1"/>
                </a:solidFill>
                <a:latin typeface="Courier New"/>
                <a:ea typeface="Courier New"/>
                <a:cs typeface="Courier New"/>
                <a:sym typeface="Courier New"/>
              </a:rPr>
              <a:t>void detector_with_no_false_negatives(char *input) {</a:t>
            </a:r>
            <a:endParaRPr b="1">
              <a:solidFill>
                <a:schemeClr val="dk1"/>
              </a:solidFill>
              <a:latin typeface="Courier New"/>
              <a:ea typeface="Courier New"/>
              <a:cs typeface="Courier New"/>
              <a:sym typeface="Courier New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1" lang="en">
                <a:solidFill>
                  <a:schemeClr val="dk1"/>
                </a:solidFill>
                <a:latin typeface="Courier New"/>
                <a:ea typeface="Courier New"/>
                <a:cs typeface="Courier New"/>
                <a:sym typeface="Courier New"/>
              </a:rPr>
              <a:t>    printf("Yep, it's an attack!");</a:t>
            </a:r>
            <a:endParaRPr b="1">
              <a:solidFill>
                <a:schemeClr val="dk1"/>
              </a:solidFill>
              <a:latin typeface="Courier New"/>
              <a:ea typeface="Courier New"/>
              <a:cs typeface="Courier New"/>
              <a:sym typeface="Courier New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>
                <a:solidFill>
                  <a:schemeClr val="dk1"/>
                </a:solidFill>
                <a:latin typeface="Courier New"/>
                <a:ea typeface="Courier New"/>
                <a:cs typeface="Courier New"/>
                <a:sym typeface="Courier New"/>
              </a:rPr>
              <a:t>}</a:t>
            </a:r>
            <a:endParaRPr b="1">
              <a:latin typeface="Courier New"/>
              <a:ea typeface="Courier New"/>
              <a:cs typeface="Courier New"/>
              <a:sym typeface="Courier New"/>
            </a:endParaRPr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3">
                                            <p:txEl>
                                              <p:pRg end="0" st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3">
                                            <p:txEl>
                                              <p:pRg end="1" st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3">
                                            <p:txEl>
                                              <p:pRg end="2" st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50" name="Shape 4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1" name="Google Shape;451;p50"/>
          <p:cNvSpPr txBox="1"/>
          <p:nvPr>
            <p:ph type="title"/>
          </p:nvPr>
        </p:nvSpPr>
        <p:spPr>
          <a:xfrm>
            <a:off x="102700" y="27087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Detection Tradeoffs</a:t>
            </a:r>
            <a:endParaRPr/>
          </a:p>
        </p:txBody>
      </p:sp>
      <p:sp>
        <p:nvSpPr>
          <p:cNvPr id="452" name="Google Shape;452;p50"/>
          <p:cNvSpPr txBox="1"/>
          <p:nvPr>
            <p:ph idx="1" type="body"/>
          </p:nvPr>
        </p:nvSpPr>
        <p:spPr>
          <a:xfrm>
            <a:off x="198500" y="1246825"/>
            <a:ext cx="8520600" cy="3765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"/>
              <a:t>The art of a good detector is achieving an effective balance between false positives and false negatives</a:t>
            </a:r>
            <a:endParaRPr/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"/>
              <a:t>The quality of the detector depends on the system you’re using it on</a:t>
            </a:r>
            <a:endParaRPr/>
          </a:p>
          <a:p>
            <a:pPr indent="-317500" lvl="1" marL="914400" rtl="0" algn="l">
              <a:spcBef>
                <a:spcPts val="0"/>
              </a:spcBef>
              <a:spcAft>
                <a:spcPts val="0"/>
              </a:spcAft>
              <a:buSzPts val="1400"/>
              <a:buChar char="○"/>
            </a:pPr>
            <a:r>
              <a:rPr lang="en"/>
              <a:t>What is the rate of attacks on your system?</a:t>
            </a:r>
            <a:endParaRPr/>
          </a:p>
          <a:p>
            <a:pPr indent="-317500" lvl="1" marL="914400" rtl="0" algn="l">
              <a:spcBef>
                <a:spcPts val="0"/>
              </a:spcBef>
              <a:spcAft>
                <a:spcPts val="0"/>
              </a:spcAft>
              <a:buSzPts val="1400"/>
              <a:buChar char="○"/>
            </a:pPr>
            <a:r>
              <a:rPr lang="en"/>
              <a:t>How much does a false positive cost in your system?</a:t>
            </a:r>
            <a:endParaRPr/>
          </a:p>
          <a:p>
            <a:pPr indent="-317500" lvl="1" marL="914400" rtl="0" algn="l">
              <a:spcBef>
                <a:spcPts val="0"/>
              </a:spcBef>
              <a:spcAft>
                <a:spcPts val="0"/>
              </a:spcAft>
              <a:buSzPts val="1400"/>
              <a:buChar char="○"/>
            </a:pPr>
            <a:r>
              <a:rPr lang="en"/>
              <a:t>How much does a false negative cost in your system?</a:t>
            </a:r>
            <a:endParaRPr/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"/>
              <a:t>Example of cost analysis: Fire alarms</a:t>
            </a:r>
            <a:endParaRPr/>
          </a:p>
          <a:p>
            <a:pPr indent="-317500" lvl="1" marL="914400" rtl="0" algn="l">
              <a:spcBef>
                <a:spcPts val="0"/>
              </a:spcBef>
              <a:spcAft>
                <a:spcPts val="0"/>
              </a:spcAft>
              <a:buSzPts val="1400"/>
              <a:buChar char="○"/>
            </a:pPr>
            <a:r>
              <a:rPr lang="en"/>
              <a:t>Which is better: a very low false positive rate or a very low false negative rate?</a:t>
            </a:r>
            <a:endParaRPr/>
          </a:p>
          <a:p>
            <a:pPr indent="-317500" lvl="1" marL="914400" rtl="0" algn="l">
              <a:spcBef>
                <a:spcPts val="0"/>
              </a:spcBef>
              <a:spcAft>
                <a:spcPts val="0"/>
              </a:spcAft>
              <a:buSzPts val="1400"/>
              <a:buChar char="○"/>
            </a:pPr>
            <a:r>
              <a:rPr lang="en"/>
              <a:t>Cost of a false positive: The fire department needs to inspect the building</a:t>
            </a:r>
            <a:endParaRPr/>
          </a:p>
          <a:p>
            <a:pPr indent="-317500" lvl="1" marL="914400" rtl="0" algn="l">
              <a:spcBef>
                <a:spcPts val="0"/>
              </a:spcBef>
              <a:spcAft>
                <a:spcPts val="0"/>
              </a:spcAft>
              <a:buSzPts val="1400"/>
              <a:buChar char="○"/>
            </a:pPr>
            <a:r>
              <a:rPr lang="en"/>
              <a:t>Cost of a false negative: The building burns down</a:t>
            </a:r>
            <a:endParaRPr/>
          </a:p>
          <a:p>
            <a:pPr indent="-317500" lvl="1" marL="914400" rtl="0" algn="l">
              <a:spcBef>
                <a:spcPts val="0"/>
              </a:spcBef>
              <a:spcAft>
                <a:spcPts val="0"/>
              </a:spcAft>
              <a:buSzPts val="1400"/>
              <a:buChar char="○"/>
            </a:pPr>
            <a:r>
              <a:rPr lang="en"/>
              <a:t>In this situation, false negatives are much more expensive!</a:t>
            </a:r>
            <a:endParaRPr/>
          </a:p>
          <a:p>
            <a:pPr indent="-317500" lvl="1" marL="914400" rtl="0" algn="l">
              <a:spcBef>
                <a:spcPts val="0"/>
              </a:spcBef>
              <a:spcAft>
                <a:spcPts val="0"/>
              </a:spcAft>
              <a:buSzPts val="1400"/>
              <a:buChar char="○"/>
            </a:pPr>
            <a:r>
              <a:rPr lang="en"/>
              <a:t>We want a detector with a low false negative rate</a:t>
            </a:r>
            <a:endParaRPr/>
          </a:p>
        </p:txBody>
      </p:sp>
      <p:sp>
        <p:nvSpPr>
          <p:cNvPr id="453" name="Google Shape;453;p50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2">
                                            <p:txEl>
                                              <p:pRg end="0" st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2">
                                            <p:txEl>
                                              <p:pRg end="1" st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2">
                                            <p:txEl>
                                              <p:pRg end="2" st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2">
                                            <p:txEl>
                                              <p:pRg end="3" st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2">
                                            <p:txEl>
                                              <p:pRg end="4" st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2">
                                            <p:txEl>
                                              <p:pRg end="5" st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2">
                                            <p:txEl>
                                              <p:pRg end="6" st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2">
                                            <p:txEl>
                                              <p:pRg end="7" st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2">
                                            <p:txEl>
                                              <p:pRg end="8" st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2">
                                            <p:txEl>
                                              <p:pRg end="9" st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2">
                                            <p:txEl>
                                              <p:pRg end="10" st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57" name="Shape 4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8" name="Google Shape;458;p51"/>
          <p:cNvSpPr txBox="1"/>
          <p:nvPr>
            <p:ph type="title"/>
          </p:nvPr>
        </p:nvSpPr>
        <p:spPr>
          <a:xfrm>
            <a:off x="102700" y="27087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Detection Tradeoffs</a:t>
            </a:r>
            <a:endParaRPr/>
          </a:p>
        </p:txBody>
      </p:sp>
      <p:sp>
        <p:nvSpPr>
          <p:cNvPr id="459" name="Google Shape;459;p51"/>
          <p:cNvSpPr txBox="1"/>
          <p:nvPr>
            <p:ph idx="1" type="body"/>
          </p:nvPr>
        </p:nvSpPr>
        <p:spPr>
          <a:xfrm>
            <a:off x="198500" y="1246825"/>
            <a:ext cx="8520600" cy="3765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"/>
              <a:t>Example of changing the base rate of attacks</a:t>
            </a:r>
            <a:endParaRPr/>
          </a:p>
          <a:p>
            <a:pPr indent="-317500" lvl="1" marL="914400" rtl="0" algn="l">
              <a:spcBef>
                <a:spcPts val="0"/>
              </a:spcBef>
              <a:spcAft>
                <a:spcPts val="0"/>
              </a:spcAft>
              <a:buSzPts val="1400"/>
              <a:buChar char="○"/>
            </a:pPr>
            <a:r>
              <a:rPr lang="en"/>
              <a:t>Consider a detector with a 0.1% false positive rate (for every 1,000 non-attacks, there is one mistaken alert)</a:t>
            </a:r>
            <a:endParaRPr/>
          </a:p>
          <a:p>
            <a:pPr indent="-317500" lvl="1" marL="914400" rtl="0" algn="l">
              <a:spcBef>
                <a:spcPts val="0"/>
              </a:spcBef>
              <a:spcAft>
                <a:spcPts val="0"/>
              </a:spcAft>
              <a:buSzPts val="1400"/>
              <a:buChar char="○"/>
            </a:pPr>
            <a:r>
              <a:rPr lang="en"/>
              <a:t>Scenario #1: Our server receives 1,000 non-attacks and 5 attacks per day</a:t>
            </a:r>
            <a:endParaRPr/>
          </a:p>
          <a:p>
            <a:pPr indent="-317500" lvl="2" marL="1371600" rtl="0" algn="l">
              <a:spcBef>
                <a:spcPts val="0"/>
              </a:spcBef>
              <a:spcAft>
                <a:spcPts val="0"/>
              </a:spcAft>
              <a:buSzPts val="1400"/>
              <a:buChar char="■"/>
            </a:pPr>
            <a:r>
              <a:rPr lang="en"/>
              <a:t>Expected number of false positives per day: 1,000 × 0.1% = 1</a:t>
            </a:r>
            <a:endParaRPr/>
          </a:p>
          <a:p>
            <a:pPr indent="-317500" lvl="1" marL="914400" rtl="0" algn="l">
              <a:spcBef>
                <a:spcPts val="0"/>
              </a:spcBef>
              <a:spcAft>
                <a:spcPts val="0"/>
              </a:spcAft>
              <a:buSzPts val="1400"/>
              <a:buChar char="○"/>
            </a:pPr>
            <a:r>
              <a:rPr lang="en"/>
              <a:t>Scenario #2: Our server receives 10,000,000 non-attacks and 5 attacks per day</a:t>
            </a:r>
            <a:endParaRPr/>
          </a:p>
          <a:p>
            <a:pPr indent="-317500" lvl="2" marL="1371600" rtl="0" algn="l">
              <a:spcBef>
                <a:spcPts val="0"/>
              </a:spcBef>
              <a:spcAft>
                <a:spcPts val="0"/>
              </a:spcAft>
              <a:buSzPts val="1400"/>
              <a:buChar char="■"/>
            </a:pPr>
            <a:r>
              <a:rPr lang="en"/>
              <a:t>Expected number of false positives per day: 10,000,000 × 0.1% = 10,000</a:t>
            </a:r>
            <a:endParaRPr/>
          </a:p>
          <a:p>
            <a:pPr indent="-317500" lvl="2" marL="1371600" rtl="0" algn="l">
              <a:spcBef>
                <a:spcPts val="0"/>
              </a:spcBef>
              <a:spcAft>
                <a:spcPts val="0"/>
              </a:spcAft>
              <a:buSzPts val="1400"/>
              <a:buChar char="■"/>
            </a:pPr>
            <a:r>
              <a:rPr lang="en"/>
              <a:t>Possibly expensive if the false positives cost money to investigate</a:t>
            </a:r>
            <a:endParaRPr/>
          </a:p>
          <a:p>
            <a:pPr indent="-317500" lvl="2" marL="1371600" rtl="0" algn="l">
              <a:spcBef>
                <a:spcPts val="0"/>
              </a:spcBef>
              <a:spcAft>
                <a:spcPts val="0"/>
              </a:spcAft>
              <a:buSzPts val="1400"/>
              <a:buChar char="■"/>
            </a:pPr>
            <a:r>
              <a:rPr lang="en"/>
              <a:t>Example: Maybe a human has to manually examine 10,000 requests per day </a:t>
            </a:r>
            <a:endParaRPr/>
          </a:p>
          <a:p>
            <a:pPr indent="-317500" lvl="1" marL="914400" rtl="0" algn="l">
              <a:spcBef>
                <a:spcPts val="0"/>
              </a:spcBef>
              <a:spcAft>
                <a:spcPts val="0"/>
              </a:spcAft>
              <a:buSzPts val="1400"/>
              <a:buChar char="○"/>
            </a:pPr>
            <a:r>
              <a:rPr lang="en"/>
              <a:t>Nothing changed about the detector: Only our environment changed</a:t>
            </a:r>
            <a:endParaRPr/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b="1" lang="en"/>
              <a:t>Takeaway</a:t>
            </a:r>
            <a:r>
              <a:rPr lang="en"/>
              <a:t>: Accurate detection is very challenging if the base rate of attacks is low!</a:t>
            </a:r>
            <a:endParaRPr/>
          </a:p>
        </p:txBody>
      </p:sp>
      <p:sp>
        <p:nvSpPr>
          <p:cNvPr id="460" name="Google Shape;460;p5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9">
                                            <p:txEl>
                                              <p:pRg end="0" st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9">
                                            <p:txEl>
                                              <p:pRg end="1" st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9">
                                            <p:txEl>
                                              <p:pRg end="2" st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9">
                                            <p:txEl>
                                              <p:pRg end="3" st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9">
                                            <p:txEl>
                                              <p:pRg end="4" st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9">
                                            <p:txEl>
                                              <p:pRg end="5" st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9">
                                            <p:txEl>
                                              <p:pRg end="6" st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9">
                                            <p:txEl>
                                              <p:pRg end="7" st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9">
                                            <p:txEl>
                                              <p:pRg end="8" st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9">
                                            <p:txEl>
                                              <p:pRg end="9" st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64" name="Shape 4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5" name="Google Shape;465;p52"/>
          <p:cNvSpPr txBox="1"/>
          <p:nvPr>
            <p:ph type="title"/>
          </p:nvPr>
        </p:nvSpPr>
        <p:spPr>
          <a:xfrm>
            <a:off x="102700" y="27087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Detection Tradeoffs</a:t>
            </a:r>
            <a:endParaRPr/>
          </a:p>
        </p:txBody>
      </p:sp>
      <p:sp>
        <p:nvSpPr>
          <p:cNvPr id="466" name="Google Shape;466;p5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sp>
        <p:nvSpPr>
          <p:cNvPr id="467" name="Google Shape;467;p52"/>
          <p:cNvSpPr/>
          <p:nvPr/>
        </p:nvSpPr>
        <p:spPr>
          <a:xfrm>
            <a:off x="6681350" y="1506675"/>
            <a:ext cx="249300" cy="249300"/>
          </a:xfrm>
          <a:prstGeom prst="ellipse">
            <a:avLst/>
          </a:prstGeom>
          <a:solidFill>
            <a:srgbClr val="CC0000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68" name="Google Shape;468;p52"/>
          <p:cNvSpPr/>
          <p:nvPr/>
        </p:nvSpPr>
        <p:spPr>
          <a:xfrm>
            <a:off x="6681350" y="1854500"/>
            <a:ext cx="249300" cy="249300"/>
          </a:xfrm>
          <a:prstGeom prst="ellipse">
            <a:avLst/>
          </a:prstGeom>
          <a:solidFill>
            <a:srgbClr val="EA9999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69" name="Google Shape;469;p52"/>
          <p:cNvSpPr txBox="1"/>
          <p:nvPr/>
        </p:nvSpPr>
        <p:spPr>
          <a:xfrm>
            <a:off x="6930650" y="1432450"/>
            <a:ext cx="1953600" cy="755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6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Not false positives</a:t>
            </a:r>
            <a:endParaRPr/>
          </a:p>
          <a:p>
            <a:pPr indent="0" lvl="0" marL="0" rtl="0" algn="l">
              <a:lnSpc>
                <a:spcPct val="16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False positives</a:t>
            </a:r>
            <a:endParaRPr/>
          </a:p>
        </p:txBody>
      </p:sp>
      <p:grpSp>
        <p:nvGrpSpPr>
          <p:cNvPr id="470" name="Google Shape;470;p52"/>
          <p:cNvGrpSpPr/>
          <p:nvPr/>
        </p:nvGrpSpPr>
        <p:grpSpPr>
          <a:xfrm>
            <a:off x="1142050" y="3483763"/>
            <a:ext cx="1276500" cy="1278738"/>
            <a:chOff x="1142050" y="3483763"/>
            <a:chExt cx="1276500" cy="1278738"/>
          </a:xfrm>
        </p:grpSpPr>
        <p:sp>
          <p:nvSpPr>
            <p:cNvPr id="471" name="Google Shape;471;p52"/>
            <p:cNvSpPr/>
            <p:nvPr/>
          </p:nvSpPr>
          <p:spPr>
            <a:xfrm>
              <a:off x="1142050" y="3483763"/>
              <a:ext cx="1276500" cy="1276500"/>
            </a:xfrm>
            <a:prstGeom prst="ellipse">
              <a:avLst/>
            </a:prstGeom>
            <a:solidFill>
              <a:srgbClr val="CC0000"/>
            </a:solidFill>
            <a:ln cap="flat" cmpd="sng" w="9525">
              <a:solidFill>
                <a:schemeClr val="dk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72" name="Google Shape;472;p52"/>
            <p:cNvSpPr txBox="1"/>
            <p:nvPr/>
          </p:nvSpPr>
          <p:spPr>
            <a:xfrm>
              <a:off x="1774125" y="3486000"/>
              <a:ext cx="430800" cy="400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91425" lIns="91425" spcFirstLastPara="1" rIns="91425" wrap="square" tIns="91425">
              <a:sp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>
                  <a:solidFill>
                    <a:schemeClr val="lt1"/>
                  </a:solidFill>
                </a:rPr>
                <a:t>5</a:t>
              </a:r>
              <a:endParaRPr>
                <a:solidFill>
                  <a:schemeClr val="lt1"/>
                </a:solidFill>
              </a:endParaRPr>
            </a:p>
          </p:txBody>
        </p:sp>
        <p:sp>
          <p:nvSpPr>
            <p:cNvPr id="473" name="Google Shape;473;p52"/>
            <p:cNvSpPr/>
            <p:nvPr/>
          </p:nvSpPr>
          <p:spPr>
            <a:xfrm>
              <a:off x="1142050" y="3486000"/>
              <a:ext cx="1276500" cy="1276500"/>
            </a:xfrm>
            <a:prstGeom prst="pie">
              <a:avLst>
                <a:gd fmla="val 18146988" name="adj1"/>
                <a:gd fmla="val 16200000" name="adj2"/>
              </a:avLst>
            </a:prstGeom>
            <a:solidFill>
              <a:srgbClr val="EA9999"/>
            </a:solidFill>
            <a:ln cap="flat" cmpd="sng" w="9525">
              <a:solidFill>
                <a:schemeClr val="dk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74" name="Google Shape;474;p52"/>
            <p:cNvSpPr txBox="1"/>
            <p:nvPr/>
          </p:nvSpPr>
          <p:spPr>
            <a:xfrm>
              <a:off x="1564900" y="4205600"/>
              <a:ext cx="430800" cy="400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91425" lIns="91425" spcFirstLastPara="1" rIns="91425" wrap="square" tIns="91425">
              <a:sp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>
                  <a:solidFill>
                    <a:schemeClr val="dk1"/>
                  </a:solidFill>
                </a:rPr>
                <a:t>95</a:t>
              </a:r>
              <a:endParaRPr>
                <a:solidFill>
                  <a:schemeClr val="dk1"/>
                </a:solidFill>
              </a:endParaRPr>
            </a:p>
          </p:txBody>
        </p:sp>
      </p:grpSp>
      <p:grpSp>
        <p:nvGrpSpPr>
          <p:cNvPr id="475" name="Google Shape;475;p52"/>
          <p:cNvGrpSpPr/>
          <p:nvPr/>
        </p:nvGrpSpPr>
        <p:grpSpPr>
          <a:xfrm>
            <a:off x="461700" y="1448850"/>
            <a:ext cx="5142415" cy="1878000"/>
            <a:chOff x="461700" y="1448850"/>
            <a:chExt cx="5142415" cy="1878000"/>
          </a:xfrm>
        </p:grpSpPr>
        <p:sp>
          <p:nvSpPr>
            <p:cNvPr id="476" name="Google Shape;476;p52"/>
            <p:cNvSpPr/>
            <p:nvPr/>
          </p:nvSpPr>
          <p:spPr>
            <a:xfrm>
              <a:off x="3699175" y="1576529"/>
              <a:ext cx="1904940" cy="572686"/>
            </a:xfrm>
            <a:custGeom>
              <a:rect b="b" l="l" r="r" t="t"/>
              <a:pathLst>
                <a:path extrusionOk="0" h="18703" w="70658">
                  <a:moveTo>
                    <a:pt x="0" y="0"/>
                  </a:moveTo>
                  <a:lnTo>
                    <a:pt x="70658" y="0"/>
                  </a:lnTo>
                  <a:lnTo>
                    <a:pt x="70658" y="18703"/>
                  </a:lnTo>
                </a:path>
              </a:pathLst>
            </a:custGeom>
            <a:noFill/>
            <a:ln cap="flat" cmpd="sng" w="19050">
              <a:solidFill>
                <a:srgbClr val="E69138"/>
              </a:solidFill>
              <a:prstDash val="solid"/>
              <a:round/>
              <a:headEnd len="med" w="med" type="none"/>
              <a:tailEnd len="med" w="med" type="triangle"/>
            </a:ln>
          </p:spPr>
        </p:sp>
        <p:cxnSp>
          <p:nvCxnSpPr>
            <p:cNvPr id="477" name="Google Shape;477;p52"/>
            <p:cNvCxnSpPr/>
            <p:nvPr/>
          </p:nvCxnSpPr>
          <p:spPr>
            <a:xfrm>
              <a:off x="1780300" y="2495550"/>
              <a:ext cx="0" cy="831300"/>
            </a:xfrm>
            <a:prstGeom prst="straightConnector1">
              <a:avLst/>
            </a:prstGeom>
            <a:noFill/>
            <a:ln cap="flat" cmpd="sng" w="19050">
              <a:solidFill>
                <a:srgbClr val="E69138"/>
              </a:solidFill>
              <a:prstDash val="solid"/>
              <a:round/>
              <a:headEnd len="med" w="med" type="none"/>
              <a:tailEnd len="med" w="med" type="triangle"/>
            </a:ln>
          </p:spPr>
        </p:cxnSp>
        <p:sp>
          <p:nvSpPr>
            <p:cNvPr id="478" name="Google Shape;478;p52"/>
            <p:cNvSpPr txBox="1"/>
            <p:nvPr/>
          </p:nvSpPr>
          <p:spPr>
            <a:xfrm>
              <a:off x="461700" y="1448850"/>
              <a:ext cx="3372600" cy="1046700"/>
            </a:xfrm>
            <a:prstGeom prst="rect">
              <a:avLst/>
            </a:prstGeom>
            <a:solidFill>
              <a:srgbClr val="FFAB40"/>
            </a:solidFill>
            <a:ln cap="flat" cmpd="sng" w="19050">
              <a:solidFill>
                <a:srgbClr val="000000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91425" lIns="91425" spcFirstLastPara="1" rIns="91425" wrap="square" tIns="91425">
              <a:sp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/>
                <a:t>The proportion of false positives stays the same, but when there are more requests, the absolute number of false positives increases</a:t>
              </a:r>
              <a:endParaRPr/>
            </a:p>
          </p:txBody>
        </p:sp>
      </p:grpSp>
      <p:grpSp>
        <p:nvGrpSpPr>
          <p:cNvPr id="479" name="Google Shape;479;p52"/>
          <p:cNvGrpSpPr/>
          <p:nvPr/>
        </p:nvGrpSpPr>
        <p:grpSpPr>
          <a:xfrm>
            <a:off x="4014775" y="2188149"/>
            <a:ext cx="2647800" cy="2652441"/>
            <a:chOff x="4014775" y="2188149"/>
            <a:chExt cx="2647800" cy="2652441"/>
          </a:xfrm>
        </p:grpSpPr>
        <p:sp>
          <p:nvSpPr>
            <p:cNvPr id="480" name="Google Shape;480;p52"/>
            <p:cNvSpPr/>
            <p:nvPr/>
          </p:nvSpPr>
          <p:spPr>
            <a:xfrm>
              <a:off x="4014775" y="2188149"/>
              <a:ext cx="2647800" cy="2647800"/>
            </a:xfrm>
            <a:prstGeom prst="ellipse">
              <a:avLst/>
            </a:prstGeom>
            <a:solidFill>
              <a:srgbClr val="CC0000"/>
            </a:solidFill>
            <a:ln cap="flat" cmpd="sng" w="9525">
              <a:solidFill>
                <a:schemeClr val="dk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81" name="Google Shape;481;p52"/>
            <p:cNvSpPr txBox="1"/>
            <p:nvPr/>
          </p:nvSpPr>
          <p:spPr>
            <a:xfrm>
              <a:off x="5394077" y="2366600"/>
              <a:ext cx="548700" cy="400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91425" lIns="91425" spcFirstLastPara="1" rIns="91425" wrap="square" tIns="91425">
              <a:sp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>
                  <a:solidFill>
                    <a:schemeClr val="lt1"/>
                  </a:solidFill>
                </a:rPr>
                <a:t>50</a:t>
              </a:r>
              <a:endParaRPr>
                <a:solidFill>
                  <a:schemeClr val="lt1"/>
                </a:solidFill>
              </a:endParaRPr>
            </a:p>
          </p:txBody>
        </p:sp>
        <p:sp>
          <p:nvSpPr>
            <p:cNvPr id="482" name="Google Shape;482;p52"/>
            <p:cNvSpPr/>
            <p:nvPr/>
          </p:nvSpPr>
          <p:spPr>
            <a:xfrm>
              <a:off x="4014775" y="2192790"/>
              <a:ext cx="2647800" cy="2647800"/>
            </a:xfrm>
            <a:prstGeom prst="pie">
              <a:avLst>
                <a:gd fmla="val 18146988" name="adj1"/>
                <a:gd fmla="val 16200000" name="adj2"/>
              </a:avLst>
            </a:prstGeom>
            <a:solidFill>
              <a:srgbClr val="EA9999"/>
            </a:solidFill>
            <a:ln cap="flat" cmpd="sng" w="9525">
              <a:solidFill>
                <a:schemeClr val="dk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83" name="Google Shape;483;p52"/>
            <p:cNvSpPr txBox="1"/>
            <p:nvPr/>
          </p:nvSpPr>
          <p:spPr>
            <a:xfrm>
              <a:off x="4891821" y="3685329"/>
              <a:ext cx="893400" cy="400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91425" lIns="91425" spcFirstLastPara="1" rIns="91425" wrap="square" tIns="91425">
              <a:sp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>
                  <a:solidFill>
                    <a:schemeClr val="dk1"/>
                  </a:solidFill>
                </a:rPr>
                <a:t>950</a:t>
              </a:r>
              <a:endParaRPr>
                <a:solidFill>
                  <a:schemeClr val="dk1"/>
                </a:solidFill>
              </a:endParaRPr>
            </a:p>
          </p:txBody>
        </p:sp>
      </p:grp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4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87" name="Shape 4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8" name="Google Shape;488;p53"/>
          <p:cNvSpPr txBox="1"/>
          <p:nvPr>
            <p:ph type="title"/>
          </p:nvPr>
        </p:nvSpPr>
        <p:spPr>
          <a:xfrm>
            <a:off x="102700" y="27087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Base Rate Fallacy</a:t>
            </a:r>
            <a:endParaRPr/>
          </a:p>
        </p:txBody>
      </p:sp>
      <p:sp>
        <p:nvSpPr>
          <p:cNvPr id="489" name="Google Shape;489;p53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sp>
        <p:nvSpPr>
          <p:cNvPr id="490" name="Google Shape;490;p53"/>
          <p:cNvSpPr txBox="1"/>
          <p:nvPr>
            <p:ph idx="1" type="body"/>
          </p:nvPr>
        </p:nvSpPr>
        <p:spPr>
          <a:xfrm>
            <a:off x="198500" y="1246825"/>
            <a:ext cx="8520600" cy="3765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"/>
              <a:t>Cons</a:t>
            </a:r>
            <a:r>
              <a:rPr lang="en"/>
              <a:t>ider the detector from before: 0.1% false positive rate</a:t>
            </a:r>
            <a:endParaRPr/>
          </a:p>
          <a:p>
            <a:pPr indent="-317500" lvl="1" marL="914400" rtl="0" algn="l">
              <a:spcBef>
                <a:spcPts val="0"/>
              </a:spcBef>
              <a:spcAft>
                <a:spcPts val="0"/>
              </a:spcAft>
              <a:buSzPts val="1400"/>
              <a:buChar char="○"/>
            </a:pPr>
            <a:r>
              <a:rPr lang="en"/>
              <a:t>Assume a 0% false negative rate: Every attack is detected</a:t>
            </a:r>
            <a:endParaRPr/>
          </a:p>
          <a:p>
            <a:pPr indent="-317500" lvl="1" marL="914400" rtl="0" algn="l">
              <a:spcBef>
                <a:spcPts val="0"/>
              </a:spcBef>
              <a:spcAft>
                <a:spcPts val="0"/>
              </a:spcAft>
              <a:buSzPts val="1400"/>
              <a:buChar char="○"/>
            </a:pPr>
            <a:r>
              <a:rPr lang="en"/>
              <a:t>Scenario from before: Our server receives 10,000,000 non-attacks and 5 attacks per day</a:t>
            </a:r>
            <a:endParaRPr/>
          </a:p>
          <a:p>
            <a:pPr indent="-317500" lvl="1" marL="914400" rtl="0" algn="l">
              <a:spcBef>
                <a:spcPts val="0"/>
              </a:spcBef>
              <a:spcAft>
                <a:spcPts val="0"/>
              </a:spcAft>
              <a:buSzPts val="1400"/>
              <a:buChar char="○"/>
            </a:pPr>
            <a:r>
              <a:rPr lang="en"/>
              <a:t>Expected number of false positives per day: 10,000,000 × 0.1% = 10,000</a:t>
            </a:r>
            <a:endParaRPr/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"/>
              <a:t>You see the detector alert. What is the probability this is really an attack?</a:t>
            </a:r>
            <a:endParaRPr/>
          </a:p>
          <a:p>
            <a:pPr indent="-317500" lvl="1" marL="914400" rtl="0" algn="l">
              <a:spcBef>
                <a:spcPts val="0"/>
              </a:spcBef>
              <a:spcAft>
                <a:spcPts val="0"/>
              </a:spcAft>
              <a:buSzPts val="1400"/>
              <a:buChar char="○"/>
            </a:pPr>
            <a:r>
              <a:rPr lang="en"/>
              <a:t>Of the 10,005 detections, 5 are real attacks, and 10,000 are false positives</a:t>
            </a:r>
            <a:endParaRPr/>
          </a:p>
          <a:p>
            <a:pPr indent="-317500" lvl="1" marL="914400" rtl="0" algn="l">
              <a:spcBef>
                <a:spcPts val="0"/>
              </a:spcBef>
              <a:spcAft>
                <a:spcPts val="0"/>
              </a:spcAft>
              <a:buSzPts val="1400"/>
              <a:buChar char="○"/>
            </a:pPr>
            <a:r>
              <a:rPr lang="en"/>
              <a:t>There is an approximately 0.05% probability that the detector found a real attack</a:t>
            </a:r>
            <a:endParaRPr/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"/>
              <a:t>Base rate fallacy: Even though the detector alerted, it’s still highly unlikely that you found an attack, because of the high false positive rate</a:t>
            </a:r>
            <a:endParaRPr/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b="1" lang="en"/>
              <a:t>Takeaway</a:t>
            </a:r>
            <a:r>
              <a:rPr lang="en"/>
              <a:t>: Detecting is hard when the base rate of attacks is low</a:t>
            </a:r>
            <a:endParaRPr/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0">
                                            <p:txEl>
                                              <p:pRg end="0" st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0">
                                            <p:txEl>
                                              <p:pRg end="1" st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0">
                                            <p:txEl>
                                              <p:pRg end="2" st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0">
                                            <p:txEl>
                                              <p:pRg end="3" st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0">
                                            <p:txEl>
                                              <p:pRg end="4" st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0">
                                            <p:txEl>
                                              <p:pRg end="5" st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0">
                                            <p:txEl>
                                              <p:pRg end="6" st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0">
                                            <p:txEl>
                                              <p:pRg end="7" st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0">
                                            <p:txEl>
                                              <p:pRg end="8" st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94" name="Shape 4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5" name="Google Shape;495;p54"/>
          <p:cNvSpPr txBox="1"/>
          <p:nvPr>
            <p:ph type="title"/>
          </p:nvPr>
        </p:nvSpPr>
        <p:spPr>
          <a:xfrm>
            <a:off x="102700" y="27087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Combining Detectors</a:t>
            </a:r>
            <a:endParaRPr/>
          </a:p>
        </p:txBody>
      </p:sp>
      <p:sp>
        <p:nvSpPr>
          <p:cNvPr id="496" name="Google Shape;496;p54"/>
          <p:cNvSpPr txBox="1"/>
          <p:nvPr>
            <p:ph idx="1" type="body"/>
          </p:nvPr>
        </p:nvSpPr>
        <p:spPr>
          <a:xfrm>
            <a:off x="198500" y="1246825"/>
            <a:ext cx="8520600" cy="3765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"/>
              <a:t>Can you combine two independent detectors to create a better detector?</a:t>
            </a:r>
            <a:endParaRPr/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"/>
              <a:t>Parallel composition</a:t>
            </a:r>
            <a:endParaRPr/>
          </a:p>
          <a:p>
            <a:pPr indent="-317500" lvl="1" marL="914400" rtl="0" algn="l">
              <a:spcBef>
                <a:spcPts val="0"/>
              </a:spcBef>
              <a:spcAft>
                <a:spcPts val="0"/>
              </a:spcAft>
              <a:buSzPts val="1400"/>
              <a:buChar char="○"/>
            </a:pPr>
            <a:r>
              <a:rPr lang="en"/>
              <a:t>Alert if either detector alerts</a:t>
            </a:r>
            <a:endParaRPr/>
          </a:p>
          <a:p>
            <a:pPr indent="-317500" lvl="1" marL="914400" rtl="0" algn="l">
              <a:spcBef>
                <a:spcPts val="0"/>
              </a:spcBef>
              <a:spcAft>
                <a:spcPts val="0"/>
              </a:spcAft>
              <a:buSzPts val="1400"/>
              <a:buChar char="○"/>
            </a:pPr>
            <a:r>
              <a:rPr lang="en"/>
              <a:t>Intuition: The combination generates more alerts</a:t>
            </a:r>
            <a:endParaRPr/>
          </a:p>
          <a:p>
            <a:pPr indent="-317500" lvl="1" marL="914400" rtl="0" algn="l">
              <a:spcBef>
                <a:spcPts val="0"/>
              </a:spcBef>
              <a:spcAft>
                <a:spcPts val="0"/>
              </a:spcAft>
              <a:buSzPts val="1400"/>
              <a:buChar char="○"/>
            </a:pPr>
            <a:r>
              <a:rPr lang="en"/>
              <a:t>Reduces false negative rate</a:t>
            </a:r>
            <a:endParaRPr/>
          </a:p>
          <a:p>
            <a:pPr indent="-317500" lvl="1" marL="914400" rtl="0" algn="l">
              <a:spcBef>
                <a:spcPts val="0"/>
              </a:spcBef>
              <a:spcAft>
                <a:spcPts val="0"/>
              </a:spcAft>
              <a:buSzPts val="1400"/>
              <a:buChar char="○"/>
            </a:pPr>
            <a:r>
              <a:rPr lang="en"/>
              <a:t>Increases false positive rate</a:t>
            </a:r>
            <a:endParaRPr/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"/>
              <a:t>Series composition</a:t>
            </a:r>
            <a:endParaRPr/>
          </a:p>
          <a:p>
            <a:pPr indent="-317500" lvl="1" marL="914400" rtl="0" algn="l">
              <a:spcBef>
                <a:spcPts val="0"/>
              </a:spcBef>
              <a:spcAft>
                <a:spcPts val="0"/>
              </a:spcAft>
              <a:buSzPts val="1400"/>
              <a:buChar char="○"/>
            </a:pPr>
            <a:r>
              <a:rPr lang="en"/>
              <a:t>Alert only if both detectors alert</a:t>
            </a:r>
            <a:endParaRPr/>
          </a:p>
          <a:p>
            <a:pPr indent="-317500" lvl="1" marL="914400" rtl="0" algn="l">
              <a:spcBef>
                <a:spcPts val="0"/>
              </a:spcBef>
              <a:spcAft>
                <a:spcPts val="0"/>
              </a:spcAft>
              <a:buSzPts val="1400"/>
              <a:buChar char="○"/>
            </a:pPr>
            <a:r>
              <a:rPr lang="en"/>
              <a:t>Intuition: The combination generates fewer alerts</a:t>
            </a:r>
            <a:endParaRPr/>
          </a:p>
          <a:p>
            <a:pPr indent="-317500" lvl="1" marL="914400" rtl="0" algn="l">
              <a:spcBef>
                <a:spcPts val="0"/>
              </a:spcBef>
              <a:spcAft>
                <a:spcPts val="0"/>
              </a:spcAft>
              <a:buSzPts val="1400"/>
              <a:buChar char="○"/>
            </a:pPr>
            <a:r>
              <a:rPr lang="en"/>
              <a:t>Reduces false positive rate</a:t>
            </a:r>
            <a:endParaRPr/>
          </a:p>
          <a:p>
            <a:pPr indent="-317500" lvl="1" marL="914400" rtl="0" algn="l">
              <a:spcBef>
                <a:spcPts val="0"/>
              </a:spcBef>
              <a:spcAft>
                <a:spcPts val="0"/>
              </a:spcAft>
              <a:buSzPts val="1400"/>
              <a:buChar char="○"/>
            </a:pPr>
            <a:r>
              <a:rPr lang="en"/>
              <a:t>Increases false negative rate</a:t>
            </a:r>
            <a:endParaRPr/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"/>
              <a:t>There is no free lunch: reducing one rate usually increases the other</a:t>
            </a:r>
            <a:endParaRPr/>
          </a:p>
        </p:txBody>
      </p:sp>
      <p:sp>
        <p:nvSpPr>
          <p:cNvPr id="497" name="Google Shape;497;p54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6">
                                            <p:txEl>
                                              <p:pRg end="0" st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6">
                                            <p:txEl>
                                              <p:pRg end="1" st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6">
                                            <p:txEl>
                                              <p:pRg end="2" st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6">
                                            <p:txEl>
                                              <p:pRg end="3" st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6">
                                            <p:txEl>
                                              <p:pRg end="4" st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6">
                                            <p:txEl>
                                              <p:pRg end="5" st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6">
                                            <p:txEl>
                                              <p:pRg end="6" st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6">
                                            <p:txEl>
                                              <p:pRg end="7" st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6">
                                            <p:txEl>
                                              <p:pRg end="8" st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6">
                                            <p:txEl>
                                              <p:pRg end="9" st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6">
                                            <p:txEl>
                                              <p:pRg end="10" st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6">
                                            <p:txEl>
                                              <p:pRg end="11" st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01" name="Shape 5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2" name="Google Shape;502;p55"/>
          <p:cNvSpPr txBox="1"/>
          <p:nvPr>
            <p:ph type="title"/>
          </p:nvPr>
        </p:nvSpPr>
        <p:spPr>
          <a:xfrm>
            <a:off x="311700" y="2150850"/>
            <a:ext cx="8520600" cy="841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Styles of Detection</a:t>
            </a:r>
            <a:endParaRPr/>
          </a:p>
        </p:txBody>
      </p:sp>
      <p:sp>
        <p:nvSpPr>
          <p:cNvPr id="503" name="Google Shape;503;p55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07" name="Shape 5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8" name="Google Shape;508;p56"/>
          <p:cNvSpPr txBox="1"/>
          <p:nvPr>
            <p:ph type="title"/>
          </p:nvPr>
        </p:nvSpPr>
        <p:spPr>
          <a:xfrm>
            <a:off x="102700" y="27087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Styles of Detection</a:t>
            </a:r>
            <a:endParaRPr/>
          </a:p>
        </p:txBody>
      </p:sp>
      <p:sp>
        <p:nvSpPr>
          <p:cNvPr id="509" name="Google Shape;509;p56"/>
          <p:cNvSpPr txBox="1"/>
          <p:nvPr>
            <p:ph idx="1" type="body"/>
          </p:nvPr>
        </p:nvSpPr>
        <p:spPr>
          <a:xfrm>
            <a:off x="198500" y="1246825"/>
            <a:ext cx="8520600" cy="3765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"/>
              <a:t>So far we’ve talked about types of detectors: </a:t>
            </a:r>
            <a:r>
              <a:rPr i="1" lang="en"/>
              <a:t>what</a:t>
            </a:r>
            <a:r>
              <a:rPr lang="en"/>
              <a:t> the detector is scanning</a:t>
            </a:r>
            <a:endParaRPr/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"/>
              <a:t>Now we’ll talk about styles of detection: </a:t>
            </a:r>
            <a:r>
              <a:rPr i="1" lang="en"/>
              <a:t>how</a:t>
            </a:r>
            <a:r>
              <a:rPr lang="en"/>
              <a:t> the detector scans data to find attacks</a:t>
            </a:r>
            <a:endParaRPr/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"/>
              <a:t>Four main styles of detection</a:t>
            </a:r>
            <a:endParaRPr/>
          </a:p>
          <a:p>
            <a:pPr indent="-317500" lvl="1" marL="914400" rtl="0" algn="l">
              <a:spcBef>
                <a:spcPts val="0"/>
              </a:spcBef>
              <a:spcAft>
                <a:spcPts val="0"/>
              </a:spcAft>
              <a:buSzPts val="1400"/>
              <a:buChar char="○"/>
            </a:pPr>
            <a:r>
              <a:rPr lang="en"/>
              <a:t>Signature-based detection</a:t>
            </a:r>
            <a:endParaRPr/>
          </a:p>
          <a:p>
            <a:pPr indent="-317500" lvl="1" marL="914400" rtl="0" algn="l">
              <a:spcBef>
                <a:spcPts val="0"/>
              </a:spcBef>
              <a:spcAft>
                <a:spcPts val="0"/>
              </a:spcAft>
              <a:buSzPts val="1400"/>
              <a:buChar char="○"/>
            </a:pPr>
            <a:r>
              <a:rPr lang="en"/>
              <a:t>Specification-based detection</a:t>
            </a:r>
            <a:endParaRPr/>
          </a:p>
          <a:p>
            <a:pPr indent="-317500" lvl="1" marL="914400" rtl="0" algn="l">
              <a:spcBef>
                <a:spcPts val="0"/>
              </a:spcBef>
              <a:spcAft>
                <a:spcPts val="0"/>
              </a:spcAft>
              <a:buSzPts val="1400"/>
              <a:buChar char="○"/>
            </a:pPr>
            <a:r>
              <a:rPr lang="en"/>
              <a:t>Anomaly-based detection</a:t>
            </a:r>
            <a:endParaRPr/>
          </a:p>
          <a:p>
            <a:pPr indent="-317500" lvl="1" marL="914400" rtl="0" algn="l">
              <a:spcBef>
                <a:spcPts val="0"/>
              </a:spcBef>
              <a:spcAft>
                <a:spcPts val="0"/>
              </a:spcAft>
              <a:buSzPts val="1400"/>
              <a:buChar char="○"/>
            </a:pPr>
            <a:r>
              <a:rPr lang="en"/>
              <a:t>B</a:t>
            </a:r>
            <a:r>
              <a:rPr lang="en"/>
              <a:t>ehavioral</a:t>
            </a:r>
            <a:r>
              <a:rPr lang="en"/>
              <a:t> detection</a:t>
            </a:r>
            <a:endParaRPr/>
          </a:p>
        </p:txBody>
      </p:sp>
      <p:sp>
        <p:nvSpPr>
          <p:cNvPr id="510" name="Google Shape;510;p56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9">
                                            <p:txEl>
                                              <p:pRg end="0" st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9">
                                            <p:txEl>
                                              <p:pRg end="1" st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9">
                                            <p:txEl>
                                              <p:pRg end="2" st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9">
                                            <p:txEl>
                                              <p:pRg end="3" st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9">
                                            <p:txEl>
                                              <p:pRg end="4" st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9">
                                            <p:txEl>
                                              <p:pRg end="5" st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9">
                                            <p:txEl>
                                              <p:pRg end="6" st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14" name="Shape 5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5" name="Google Shape;515;p57"/>
          <p:cNvSpPr txBox="1"/>
          <p:nvPr>
            <p:ph type="title"/>
          </p:nvPr>
        </p:nvSpPr>
        <p:spPr>
          <a:xfrm>
            <a:off x="102700" y="27087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Signature-based Detection</a:t>
            </a:r>
            <a:endParaRPr/>
          </a:p>
        </p:txBody>
      </p:sp>
      <p:sp>
        <p:nvSpPr>
          <p:cNvPr id="516" name="Google Shape;516;p57"/>
          <p:cNvSpPr txBox="1"/>
          <p:nvPr>
            <p:ph idx="1" type="body"/>
          </p:nvPr>
        </p:nvSpPr>
        <p:spPr>
          <a:xfrm>
            <a:off x="198500" y="1246825"/>
            <a:ext cx="8520600" cy="3765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b="1" lang="en"/>
              <a:t>Signature-based detection</a:t>
            </a:r>
            <a:r>
              <a:rPr lang="en"/>
              <a:t>: Flag any </a:t>
            </a:r>
            <a:r>
              <a:rPr lang="en"/>
              <a:t>activity that matches the structure of a known attack</a:t>
            </a:r>
            <a:endParaRPr/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"/>
              <a:t>Signature-based detection is </a:t>
            </a:r>
            <a:r>
              <a:rPr b="1" lang="en"/>
              <a:t>blacklisting</a:t>
            </a:r>
            <a:r>
              <a:rPr lang="en"/>
              <a:t>: Keep a list of patterns that are not allowed, and alert if we see something on the list</a:t>
            </a:r>
            <a:endParaRPr/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"/>
              <a:t>Signatures can be at different network layers</a:t>
            </a:r>
            <a:endParaRPr/>
          </a:p>
          <a:p>
            <a:pPr indent="-317500" lvl="1" marL="914400" rtl="0" algn="l">
              <a:spcBef>
                <a:spcPts val="0"/>
              </a:spcBef>
              <a:spcAft>
                <a:spcPts val="0"/>
              </a:spcAft>
              <a:buSzPts val="1400"/>
              <a:buChar char="○"/>
            </a:pPr>
            <a:r>
              <a:rPr lang="en"/>
              <a:t>Example: TCP/IP header fields</a:t>
            </a:r>
            <a:endParaRPr/>
          </a:p>
          <a:p>
            <a:pPr indent="-317500" lvl="1" marL="914400" rtl="0" algn="l">
              <a:spcBef>
                <a:spcPts val="0"/>
              </a:spcBef>
              <a:spcAft>
                <a:spcPts val="0"/>
              </a:spcAft>
              <a:buSzPts val="1400"/>
              <a:buChar char="○"/>
            </a:pPr>
            <a:r>
              <a:rPr lang="en"/>
              <a:t>Example: URLs</a:t>
            </a:r>
            <a:endParaRPr/>
          </a:p>
          <a:p>
            <a:pPr indent="-317500" lvl="1" marL="914400" rtl="0" algn="l">
              <a:spcBef>
                <a:spcPts val="0"/>
              </a:spcBef>
              <a:spcAft>
                <a:spcPts val="0"/>
              </a:spcAft>
              <a:buSzPts val="1400"/>
              <a:buChar char="○"/>
            </a:pPr>
            <a:r>
              <a:rPr lang="en"/>
              <a:t>Example: Payload of the HTTP request</a:t>
            </a:r>
            <a:endParaRPr/>
          </a:p>
        </p:txBody>
      </p:sp>
      <p:sp>
        <p:nvSpPr>
          <p:cNvPr id="517" name="Google Shape;517;p57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6">
                                            <p:txEl>
                                              <p:pRg end="0" st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6">
                                            <p:txEl>
                                              <p:pRg end="1" st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6">
                                            <p:txEl>
                                              <p:pRg end="2" st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6">
                                            <p:txEl>
                                              <p:pRg end="3" st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6">
                                            <p:txEl>
                                              <p:pRg end="4" st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6">
                                            <p:txEl>
                                              <p:pRg end="5" st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21" name="Shape 5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2" name="Google Shape;522;p58"/>
          <p:cNvSpPr txBox="1"/>
          <p:nvPr>
            <p:ph type="title"/>
          </p:nvPr>
        </p:nvSpPr>
        <p:spPr>
          <a:xfrm>
            <a:off x="102700" y="27087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Signature-based Detection: Examples</a:t>
            </a:r>
            <a:endParaRPr/>
          </a:p>
        </p:txBody>
      </p:sp>
      <p:sp>
        <p:nvSpPr>
          <p:cNvPr id="523" name="Google Shape;523;p58"/>
          <p:cNvSpPr txBox="1"/>
          <p:nvPr>
            <p:ph idx="1" type="body"/>
          </p:nvPr>
        </p:nvSpPr>
        <p:spPr>
          <a:xfrm>
            <a:off x="198500" y="1246825"/>
            <a:ext cx="8520600" cy="3765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"/>
              <a:t>E</a:t>
            </a:r>
            <a:r>
              <a:rPr lang="en"/>
              <a:t>xample: Path traversal attacks</a:t>
            </a:r>
            <a:endParaRPr/>
          </a:p>
          <a:p>
            <a:pPr indent="-317500" lvl="1" marL="914400" rtl="0" algn="l">
              <a:spcBef>
                <a:spcPts val="0"/>
              </a:spcBef>
              <a:spcAft>
                <a:spcPts val="0"/>
              </a:spcAft>
              <a:buSzPts val="1400"/>
              <a:buChar char="○"/>
            </a:pPr>
            <a:r>
              <a:rPr lang="en"/>
              <a:t>We know that </a:t>
            </a:r>
            <a:r>
              <a:rPr b="1" lang="en">
                <a:latin typeface="Courier New"/>
                <a:ea typeface="Courier New"/>
                <a:cs typeface="Courier New"/>
                <a:sym typeface="Courier New"/>
              </a:rPr>
              <a:t>../</a:t>
            </a:r>
            <a:r>
              <a:rPr lang="en"/>
              <a:t> is often part of a path traversal attack</a:t>
            </a:r>
            <a:endParaRPr/>
          </a:p>
          <a:p>
            <a:pPr indent="-317500" lvl="1" marL="914400" rtl="0" algn="l">
              <a:spcBef>
                <a:spcPts val="0"/>
              </a:spcBef>
              <a:spcAft>
                <a:spcPts val="0"/>
              </a:spcAft>
              <a:buSzPts val="1400"/>
              <a:buChar char="○"/>
            </a:pPr>
            <a:r>
              <a:rPr lang="en"/>
              <a:t>Strategy: Alert if any request contains </a:t>
            </a:r>
            <a:r>
              <a:rPr b="1" lang="en">
                <a:latin typeface="Courier New"/>
                <a:ea typeface="Courier New"/>
                <a:cs typeface="Courier New"/>
                <a:sym typeface="Courier New"/>
              </a:rPr>
              <a:t>../</a:t>
            </a:r>
            <a:endParaRPr/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"/>
              <a:t>Example: Buffer overflows</a:t>
            </a:r>
            <a:endParaRPr/>
          </a:p>
          <a:p>
            <a:pPr indent="-317500" lvl="1" marL="914400" rtl="0" algn="l">
              <a:spcBef>
                <a:spcPts val="0"/>
              </a:spcBef>
              <a:spcAft>
                <a:spcPts val="0"/>
              </a:spcAft>
              <a:buSzPts val="1400"/>
              <a:buChar char="○"/>
            </a:pPr>
            <a:r>
              <a:rPr lang="en"/>
              <a:t>We know that buffer overflows usually contain shellcode</a:t>
            </a:r>
            <a:endParaRPr/>
          </a:p>
          <a:p>
            <a:pPr indent="-317500" lvl="1" marL="914400" rtl="0" algn="l">
              <a:spcBef>
                <a:spcPts val="0"/>
              </a:spcBef>
              <a:spcAft>
                <a:spcPts val="0"/>
              </a:spcAft>
              <a:buSzPts val="1400"/>
              <a:buChar char="○"/>
            </a:pPr>
            <a:r>
              <a:rPr lang="en"/>
              <a:t>Strategy: </a:t>
            </a:r>
            <a:r>
              <a:rPr lang="en"/>
              <a:t>Keep a list of common shellcodes and a</a:t>
            </a:r>
            <a:r>
              <a:rPr lang="en"/>
              <a:t>lert if any request contains shellcode</a:t>
            </a:r>
            <a:endParaRPr/>
          </a:p>
        </p:txBody>
      </p:sp>
      <p:sp>
        <p:nvSpPr>
          <p:cNvPr id="524" name="Google Shape;524;p58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3">
                                            <p:txEl>
                                              <p:pRg end="0" st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3">
                                            <p:txEl>
                                              <p:pRg end="1" st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3">
                                            <p:txEl>
                                              <p:pRg end="2" st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3">
                                            <p:txEl>
                                              <p:pRg end="3" st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3">
                                            <p:txEl>
                                              <p:pRg end="4" st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3">
                                            <p:txEl>
                                              <p:pRg end="5" st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28" name="Shape 5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9" name="Google Shape;529;p59"/>
          <p:cNvSpPr txBox="1"/>
          <p:nvPr>
            <p:ph type="title"/>
          </p:nvPr>
        </p:nvSpPr>
        <p:spPr>
          <a:xfrm>
            <a:off x="102700" y="27087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Signature-based Detection: Tradeoffs</a:t>
            </a:r>
            <a:endParaRPr/>
          </a:p>
        </p:txBody>
      </p:sp>
      <p:sp>
        <p:nvSpPr>
          <p:cNvPr id="530" name="Google Shape;530;p59"/>
          <p:cNvSpPr txBox="1"/>
          <p:nvPr>
            <p:ph idx="1" type="body"/>
          </p:nvPr>
        </p:nvSpPr>
        <p:spPr>
          <a:xfrm>
            <a:off x="198500" y="1246825"/>
            <a:ext cx="8520600" cy="3765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"/>
              <a:t>Benefits</a:t>
            </a:r>
            <a:endParaRPr/>
          </a:p>
          <a:p>
            <a:pPr indent="-317500" lvl="1" marL="914400" rtl="0" algn="l">
              <a:spcBef>
                <a:spcPts val="0"/>
              </a:spcBef>
              <a:spcAft>
                <a:spcPts val="0"/>
              </a:spcAft>
              <a:buSzPts val="1400"/>
              <a:buChar char="○"/>
            </a:pPr>
            <a:r>
              <a:rPr lang="en"/>
              <a:t>Conceptually simple</a:t>
            </a:r>
            <a:endParaRPr/>
          </a:p>
          <a:p>
            <a:pPr indent="-317500" lvl="1" marL="914400" rtl="0" algn="l">
              <a:spcBef>
                <a:spcPts val="0"/>
              </a:spcBef>
              <a:spcAft>
                <a:spcPts val="0"/>
              </a:spcAft>
              <a:buSzPts val="1400"/>
              <a:buChar char="○"/>
            </a:pPr>
            <a:r>
              <a:rPr lang="en"/>
              <a:t>Very good at detecting known attacks</a:t>
            </a:r>
            <a:endParaRPr/>
          </a:p>
          <a:p>
            <a:pPr indent="-317500" lvl="1" marL="914400" rtl="0" algn="l">
              <a:spcBef>
                <a:spcPts val="0"/>
              </a:spcBef>
              <a:spcAft>
                <a:spcPts val="0"/>
              </a:spcAft>
              <a:buSzPts val="1400"/>
              <a:buChar char="○"/>
            </a:pPr>
            <a:r>
              <a:rPr lang="en"/>
              <a:t>Easy to share signatures and build up shared libraries of attacks</a:t>
            </a:r>
            <a:endParaRPr/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"/>
              <a:t>Drawbacks</a:t>
            </a:r>
            <a:endParaRPr/>
          </a:p>
          <a:p>
            <a:pPr indent="-317500" lvl="1" marL="914400" rtl="0" algn="l">
              <a:spcBef>
                <a:spcPts val="0"/>
              </a:spcBef>
              <a:spcAft>
                <a:spcPts val="0"/>
              </a:spcAft>
              <a:buSzPts val="1400"/>
              <a:buChar char="○"/>
            </a:pPr>
            <a:r>
              <a:rPr lang="en"/>
              <a:t>Won’t catch new attacks without a known signature</a:t>
            </a:r>
            <a:endParaRPr/>
          </a:p>
          <a:p>
            <a:pPr indent="-317500" lvl="1" marL="914400" rtl="0" algn="l">
              <a:spcBef>
                <a:spcPts val="0"/>
              </a:spcBef>
              <a:spcAft>
                <a:spcPts val="0"/>
              </a:spcAft>
              <a:buSzPts val="1400"/>
              <a:buChar char="○"/>
            </a:pPr>
            <a:r>
              <a:rPr lang="en"/>
              <a:t>Might not catch variants of known attacks if the variant doesn’t match the signature</a:t>
            </a:r>
            <a:endParaRPr/>
          </a:p>
          <a:p>
            <a:pPr indent="-317500" lvl="1" marL="914400" rtl="0" algn="l">
              <a:spcBef>
                <a:spcPts val="0"/>
              </a:spcBef>
              <a:spcAft>
                <a:spcPts val="0"/>
              </a:spcAft>
              <a:buSzPts val="1400"/>
              <a:buChar char="○"/>
            </a:pPr>
            <a:r>
              <a:rPr lang="en"/>
              <a:t>The attacker can modify their attack to avoid matching a signature</a:t>
            </a:r>
            <a:endParaRPr/>
          </a:p>
          <a:p>
            <a:pPr indent="-317500" lvl="1" marL="914400" rtl="0" algn="l">
              <a:spcBef>
                <a:spcPts val="0"/>
              </a:spcBef>
              <a:spcAft>
                <a:spcPts val="0"/>
              </a:spcAft>
              <a:buSzPts val="1400"/>
              <a:buChar char="○"/>
            </a:pPr>
            <a:r>
              <a:rPr lang="en"/>
              <a:t>Simpler versions only look at raw bytes, without parsing them in context</a:t>
            </a:r>
            <a:endParaRPr/>
          </a:p>
          <a:p>
            <a:pPr indent="-317500" lvl="2" marL="1371600" rtl="0" algn="l">
              <a:spcBef>
                <a:spcPts val="0"/>
              </a:spcBef>
              <a:spcAft>
                <a:spcPts val="0"/>
              </a:spcAft>
              <a:buSzPts val="1400"/>
              <a:buChar char="■"/>
            </a:pPr>
            <a:r>
              <a:rPr lang="en"/>
              <a:t>May miss variants</a:t>
            </a:r>
            <a:endParaRPr/>
          </a:p>
          <a:p>
            <a:pPr indent="-317500" lvl="2" marL="1371600" rtl="0" algn="l">
              <a:spcBef>
                <a:spcPts val="0"/>
              </a:spcBef>
              <a:spcAft>
                <a:spcPts val="0"/>
              </a:spcAft>
              <a:buSzPts val="1400"/>
              <a:buChar char="■"/>
            </a:pPr>
            <a:r>
              <a:rPr lang="en"/>
              <a:t>May generate lots of false positives</a:t>
            </a:r>
            <a:endParaRPr/>
          </a:p>
        </p:txBody>
      </p:sp>
      <p:sp>
        <p:nvSpPr>
          <p:cNvPr id="531" name="Google Shape;531;p59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0">
                                            <p:txEl>
                                              <p:pRg end="0" st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0">
                                            <p:txEl>
                                              <p:pRg end="1" st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0">
                                            <p:txEl>
                                              <p:pRg end="2" st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0">
                                            <p:txEl>
                                              <p:pRg end="3" st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0">
                                            <p:txEl>
                                              <p:pRg end="4" st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0">
                                            <p:txEl>
                                              <p:pRg end="5" st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0">
                                            <p:txEl>
                                              <p:pRg end="6" st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0">
                                            <p:txEl>
                                              <p:pRg end="7" st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0">
                                            <p:txEl>
                                              <p:pRg end="8" st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0">
                                            <p:txEl>
                                              <p:pRg end="9" st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0">
                                            <p:txEl>
                                              <p:pRg end="10" st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35" name="Shape 5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6" name="Google Shape;536;p60"/>
          <p:cNvSpPr txBox="1"/>
          <p:nvPr>
            <p:ph type="title"/>
          </p:nvPr>
        </p:nvSpPr>
        <p:spPr>
          <a:xfrm>
            <a:off x="102700" y="27087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Specification-based Detection</a:t>
            </a:r>
            <a:endParaRPr/>
          </a:p>
        </p:txBody>
      </p:sp>
      <p:sp>
        <p:nvSpPr>
          <p:cNvPr id="537" name="Google Shape;537;p60"/>
          <p:cNvSpPr txBox="1"/>
          <p:nvPr>
            <p:ph idx="1" type="body"/>
          </p:nvPr>
        </p:nvSpPr>
        <p:spPr>
          <a:xfrm>
            <a:off x="198500" y="1246825"/>
            <a:ext cx="8520600" cy="3765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b="1" lang="en"/>
              <a:t>Specification-based detection</a:t>
            </a:r>
            <a:r>
              <a:rPr lang="en"/>
              <a:t>: Specify allowed behavior and flag any behavior that isn’t allowed behavior</a:t>
            </a:r>
            <a:endParaRPr/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"/>
              <a:t>Specification</a:t>
            </a:r>
            <a:r>
              <a:rPr lang="en"/>
              <a:t>-based detection is </a:t>
            </a:r>
            <a:r>
              <a:rPr b="1" lang="en"/>
              <a:t>whitelisting</a:t>
            </a:r>
            <a:r>
              <a:rPr lang="en"/>
              <a:t>: Keep a list of allowed patterns, and alert if we see something that is not on the list</a:t>
            </a:r>
            <a:endParaRPr/>
          </a:p>
        </p:txBody>
      </p:sp>
      <p:sp>
        <p:nvSpPr>
          <p:cNvPr id="538" name="Google Shape;538;p60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7">
                                            <p:txEl>
                                              <p:pRg end="0" st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7">
                                            <p:txEl>
                                              <p:pRg end="1" st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42" name="Shape 5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3" name="Google Shape;543;p61"/>
          <p:cNvSpPr txBox="1"/>
          <p:nvPr>
            <p:ph type="title"/>
          </p:nvPr>
        </p:nvSpPr>
        <p:spPr>
          <a:xfrm>
            <a:off x="102700" y="27087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Specification</a:t>
            </a:r>
            <a:r>
              <a:rPr lang="en"/>
              <a:t>-based Detection: Examples</a:t>
            </a:r>
            <a:endParaRPr/>
          </a:p>
        </p:txBody>
      </p:sp>
      <p:sp>
        <p:nvSpPr>
          <p:cNvPr id="544" name="Google Shape;544;p61"/>
          <p:cNvSpPr txBox="1"/>
          <p:nvPr>
            <p:ph idx="1" type="body"/>
          </p:nvPr>
        </p:nvSpPr>
        <p:spPr>
          <a:xfrm>
            <a:off x="198500" y="1246825"/>
            <a:ext cx="8520600" cy="3765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"/>
              <a:t>Example: Path traversal attacks</a:t>
            </a:r>
            <a:endParaRPr/>
          </a:p>
          <a:p>
            <a:pPr indent="-317500" lvl="1" marL="914400" rtl="0" algn="l">
              <a:spcBef>
                <a:spcPts val="0"/>
              </a:spcBef>
              <a:spcAft>
                <a:spcPts val="0"/>
              </a:spcAft>
              <a:buSzPts val="1400"/>
              <a:buChar char="○"/>
            </a:pPr>
            <a:r>
              <a:rPr lang="en"/>
              <a:t>We have a folder where all filenames are alphanumeric (a-z, A-Z, 0-9)</a:t>
            </a:r>
            <a:endParaRPr/>
          </a:p>
          <a:p>
            <a:pPr indent="-317500" lvl="1" marL="914400" rtl="0" algn="l">
              <a:spcBef>
                <a:spcPts val="0"/>
              </a:spcBef>
              <a:spcAft>
                <a:spcPts val="0"/>
              </a:spcAft>
              <a:buSzPts val="1400"/>
              <a:buChar char="○"/>
            </a:pPr>
            <a:r>
              <a:rPr lang="en"/>
              <a:t>We specify that only alphanumeric characters are allowed as input</a:t>
            </a:r>
            <a:endParaRPr/>
          </a:p>
          <a:p>
            <a:pPr indent="-317500" lvl="1" marL="914400" rtl="0" algn="l">
              <a:spcBef>
                <a:spcPts val="0"/>
              </a:spcBef>
              <a:spcAft>
                <a:spcPts val="0"/>
              </a:spcAft>
              <a:buSzPts val="1400"/>
              <a:buChar char="○"/>
            </a:pPr>
            <a:r>
              <a:rPr lang="en"/>
              <a:t>Strategy: Alert if any request contains something other than alphanumeric characters</a:t>
            </a:r>
            <a:endParaRPr/>
          </a:p>
          <a:p>
            <a:pPr indent="-317500" lvl="1" marL="914400" rtl="0" algn="l">
              <a:spcBef>
                <a:spcPts val="0"/>
              </a:spcBef>
              <a:spcAft>
                <a:spcPts val="0"/>
              </a:spcAft>
              <a:buSzPts val="1400"/>
              <a:buChar char="○"/>
            </a:pPr>
            <a:r>
              <a:rPr lang="en"/>
              <a:t>If an attacker tries a path </a:t>
            </a:r>
            <a:r>
              <a:rPr lang="en"/>
              <a:t>traversal attack (</a:t>
            </a:r>
            <a:r>
              <a:rPr b="1" lang="en">
                <a:latin typeface="Courier New"/>
                <a:ea typeface="Courier New"/>
                <a:cs typeface="Courier New"/>
                <a:sym typeface="Courier New"/>
              </a:rPr>
              <a:t>../</a:t>
            </a:r>
            <a:r>
              <a:rPr lang="en"/>
              <a:t>), the detector will flag it</a:t>
            </a:r>
            <a:endParaRPr/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"/>
              <a:t>Example: Buffer overflows</a:t>
            </a:r>
            <a:endParaRPr/>
          </a:p>
          <a:p>
            <a:pPr indent="-317500" lvl="1" marL="914400" rtl="0" algn="l">
              <a:spcBef>
                <a:spcPts val="0"/>
              </a:spcBef>
              <a:spcAft>
                <a:spcPts val="0"/>
              </a:spcAft>
              <a:buSzPts val="1400"/>
              <a:buChar char="○"/>
            </a:pPr>
            <a:r>
              <a:rPr lang="en"/>
              <a:t>Consider a program that asks for the user’s age as input</a:t>
            </a:r>
            <a:endParaRPr/>
          </a:p>
          <a:p>
            <a:pPr indent="-317500" lvl="1" marL="914400" rtl="0" algn="l">
              <a:spcBef>
                <a:spcPts val="0"/>
              </a:spcBef>
              <a:spcAft>
                <a:spcPts val="0"/>
              </a:spcAft>
              <a:buSzPts val="1400"/>
              <a:buChar char="○"/>
            </a:pPr>
            <a:r>
              <a:rPr lang="en"/>
              <a:t>We know that ages are numerical, so we specify that only numbers are allowed</a:t>
            </a:r>
            <a:endParaRPr/>
          </a:p>
          <a:p>
            <a:pPr indent="-317500" lvl="1" marL="914400" rtl="0" algn="l">
              <a:spcBef>
                <a:spcPts val="0"/>
              </a:spcBef>
              <a:spcAft>
                <a:spcPts val="0"/>
              </a:spcAft>
              <a:buSzPts val="1400"/>
              <a:buChar char="○"/>
            </a:pPr>
            <a:r>
              <a:rPr lang="en"/>
              <a:t>Strategy: Flag input that isn’t numerical</a:t>
            </a:r>
            <a:endParaRPr/>
          </a:p>
          <a:p>
            <a:pPr indent="-317500" lvl="1" marL="914400" rtl="0" algn="l">
              <a:spcBef>
                <a:spcPts val="0"/>
              </a:spcBef>
              <a:spcAft>
                <a:spcPts val="0"/>
              </a:spcAft>
              <a:buSzPts val="1400"/>
              <a:buChar char="○"/>
            </a:pPr>
            <a:r>
              <a:rPr lang="en"/>
              <a:t>If an attacker tries to input shellcode (not numbers), the detector will flag it</a:t>
            </a:r>
            <a:endParaRPr/>
          </a:p>
        </p:txBody>
      </p:sp>
      <p:sp>
        <p:nvSpPr>
          <p:cNvPr id="545" name="Google Shape;545;p6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4">
                                            <p:txEl>
                                              <p:pRg end="0" st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4">
                                            <p:txEl>
                                              <p:pRg end="1" st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4">
                                            <p:txEl>
                                              <p:pRg end="2" st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4">
                                            <p:txEl>
                                              <p:pRg end="3" st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4">
                                            <p:txEl>
                                              <p:pRg end="4" st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4">
                                            <p:txEl>
                                              <p:pRg end="5" st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4">
                                            <p:txEl>
                                              <p:pRg end="6" st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4">
                                            <p:txEl>
                                              <p:pRg end="7" st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4">
                                            <p:txEl>
                                              <p:pRg end="8" st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4">
                                            <p:txEl>
                                              <p:pRg end="9" st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49" name="Shape 5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0" name="Google Shape;550;p62"/>
          <p:cNvSpPr txBox="1"/>
          <p:nvPr>
            <p:ph type="title"/>
          </p:nvPr>
        </p:nvSpPr>
        <p:spPr>
          <a:xfrm>
            <a:off x="102700" y="27087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Specification</a:t>
            </a:r>
            <a:r>
              <a:rPr lang="en"/>
              <a:t>-based Detection: Tradeoffs</a:t>
            </a:r>
            <a:endParaRPr/>
          </a:p>
        </p:txBody>
      </p:sp>
      <p:sp>
        <p:nvSpPr>
          <p:cNvPr id="551" name="Google Shape;551;p62"/>
          <p:cNvSpPr txBox="1"/>
          <p:nvPr>
            <p:ph idx="1" type="body"/>
          </p:nvPr>
        </p:nvSpPr>
        <p:spPr>
          <a:xfrm>
            <a:off x="198500" y="1246825"/>
            <a:ext cx="8520600" cy="3765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"/>
              <a:t>Benefits</a:t>
            </a:r>
            <a:endParaRPr/>
          </a:p>
          <a:p>
            <a:pPr indent="-317500" lvl="1" marL="914400" rtl="0" algn="l">
              <a:spcBef>
                <a:spcPts val="0"/>
              </a:spcBef>
              <a:spcAft>
                <a:spcPts val="0"/>
              </a:spcAft>
              <a:buSzPts val="1400"/>
              <a:buChar char="○"/>
            </a:pPr>
            <a:r>
              <a:rPr lang="en"/>
              <a:t>Can detect new attacks we’ve never seen before</a:t>
            </a:r>
            <a:endParaRPr/>
          </a:p>
          <a:p>
            <a:pPr indent="-317500" lvl="1" marL="914400" rtl="0" algn="l">
              <a:spcBef>
                <a:spcPts val="0"/>
              </a:spcBef>
              <a:spcAft>
                <a:spcPts val="0"/>
              </a:spcAft>
              <a:buSzPts val="1400"/>
              <a:buChar char="○"/>
            </a:pPr>
            <a:r>
              <a:rPr lang="en"/>
              <a:t>If we properly specify all allowed behavior, can have low false positive rate</a:t>
            </a:r>
            <a:endParaRPr/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"/>
              <a:t>Drawbacks</a:t>
            </a:r>
            <a:endParaRPr/>
          </a:p>
          <a:p>
            <a:pPr indent="-317500" lvl="1" marL="914400" rtl="0" algn="l">
              <a:spcBef>
                <a:spcPts val="0"/>
              </a:spcBef>
              <a:spcAft>
                <a:spcPts val="0"/>
              </a:spcAft>
              <a:buSzPts val="1400"/>
              <a:buChar char="○"/>
            </a:pPr>
            <a:r>
              <a:rPr lang="en"/>
              <a:t>Takes a lot of time and </a:t>
            </a:r>
            <a:r>
              <a:rPr lang="en"/>
              <a:t>effort to manually specify all allowed behavior</a:t>
            </a:r>
            <a:endParaRPr/>
          </a:p>
          <a:p>
            <a:pPr indent="-317500" lvl="1" marL="914400" rtl="0" algn="l">
              <a:spcBef>
                <a:spcPts val="0"/>
              </a:spcBef>
              <a:spcAft>
                <a:spcPts val="0"/>
              </a:spcAft>
              <a:buSzPts val="1400"/>
              <a:buChar char="○"/>
            </a:pPr>
            <a:r>
              <a:rPr lang="en"/>
              <a:t>May need to update specifications as things change</a:t>
            </a:r>
            <a:endParaRPr/>
          </a:p>
        </p:txBody>
      </p:sp>
      <p:sp>
        <p:nvSpPr>
          <p:cNvPr id="552" name="Google Shape;552;p6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1">
                                            <p:txEl>
                                              <p:pRg end="0" st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1">
                                            <p:txEl>
                                              <p:pRg end="1" st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1">
                                            <p:txEl>
                                              <p:pRg end="2" st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1">
                                            <p:txEl>
                                              <p:pRg end="3" st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1">
                                            <p:txEl>
                                              <p:pRg end="4" st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1">
                                            <p:txEl>
                                              <p:pRg end="5" st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56" name="Shape 5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7" name="Google Shape;557;p63"/>
          <p:cNvSpPr txBox="1"/>
          <p:nvPr>
            <p:ph type="title"/>
          </p:nvPr>
        </p:nvSpPr>
        <p:spPr>
          <a:xfrm>
            <a:off x="102700" y="27087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Anomaly-based Detection</a:t>
            </a:r>
            <a:endParaRPr/>
          </a:p>
        </p:txBody>
      </p:sp>
      <p:sp>
        <p:nvSpPr>
          <p:cNvPr id="558" name="Google Shape;558;p63"/>
          <p:cNvSpPr txBox="1"/>
          <p:nvPr>
            <p:ph idx="1" type="body"/>
          </p:nvPr>
        </p:nvSpPr>
        <p:spPr>
          <a:xfrm>
            <a:off x="198500" y="1246825"/>
            <a:ext cx="8520600" cy="3765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"/>
              <a:t>Idea: Attacks look unusual</a:t>
            </a:r>
            <a:endParaRPr/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b="1" lang="en"/>
              <a:t>Anomaly-based detection</a:t>
            </a:r>
            <a:r>
              <a:rPr lang="en"/>
              <a:t>: Develop a model of what normal activity looks like. Alert on any activity that deviates from normal activity.</a:t>
            </a:r>
            <a:endParaRPr/>
          </a:p>
          <a:p>
            <a:pPr indent="-317500" lvl="1" marL="914400" rtl="0" algn="l">
              <a:spcBef>
                <a:spcPts val="0"/>
              </a:spcBef>
              <a:spcAft>
                <a:spcPts val="0"/>
              </a:spcAft>
              <a:buSzPts val="1400"/>
              <a:buChar char="○"/>
            </a:pPr>
            <a:r>
              <a:rPr lang="en"/>
              <a:t>Example: Analyze historical logs to develop the model</a:t>
            </a:r>
            <a:endParaRPr/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"/>
              <a:t>Similar to specification-based detection, but learn a model of normal behavior instead of manually specifying normal behavior</a:t>
            </a:r>
            <a:endParaRPr/>
          </a:p>
        </p:txBody>
      </p:sp>
      <p:sp>
        <p:nvSpPr>
          <p:cNvPr id="559" name="Google Shape;559;p63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8">
                                            <p:txEl>
                                              <p:pRg end="0" st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8">
                                            <p:txEl>
                                              <p:pRg end="1" st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8">
                                            <p:txEl>
                                              <p:pRg end="2" st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8">
                                            <p:txEl>
                                              <p:pRg end="3" st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63" name="Shape 5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4" name="Google Shape;564;p64"/>
          <p:cNvSpPr txBox="1"/>
          <p:nvPr>
            <p:ph type="title"/>
          </p:nvPr>
        </p:nvSpPr>
        <p:spPr>
          <a:xfrm>
            <a:off x="102700" y="27087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Anomaly-based Detection: Examples</a:t>
            </a:r>
            <a:endParaRPr/>
          </a:p>
        </p:txBody>
      </p:sp>
      <p:sp>
        <p:nvSpPr>
          <p:cNvPr id="565" name="Google Shape;565;p64"/>
          <p:cNvSpPr txBox="1"/>
          <p:nvPr>
            <p:ph idx="1" type="body"/>
          </p:nvPr>
        </p:nvSpPr>
        <p:spPr>
          <a:xfrm>
            <a:off x="198500" y="1246825"/>
            <a:ext cx="8520600" cy="3765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"/>
              <a:t>Example: Path traversal attacks</a:t>
            </a:r>
            <a:endParaRPr/>
          </a:p>
          <a:p>
            <a:pPr indent="-317500" lvl="1" marL="914400" rtl="0" algn="l">
              <a:spcBef>
                <a:spcPts val="0"/>
              </a:spcBef>
              <a:spcAft>
                <a:spcPts val="0"/>
              </a:spcAft>
              <a:buSzPts val="1400"/>
              <a:buChar char="○"/>
            </a:pPr>
            <a:r>
              <a:rPr lang="en"/>
              <a:t>Analyze characters in requests and learn that </a:t>
            </a:r>
            <a:r>
              <a:rPr b="1" lang="en">
                <a:latin typeface="Courier New"/>
                <a:ea typeface="Courier New"/>
                <a:cs typeface="Courier New"/>
                <a:sym typeface="Courier New"/>
              </a:rPr>
              <a:t>..</a:t>
            </a:r>
            <a:r>
              <a:rPr lang="en"/>
              <a:t> only appears in attacks</a:t>
            </a:r>
            <a:endParaRPr/>
          </a:p>
          <a:p>
            <a:pPr indent="-317500" lvl="1" marL="914400" rtl="0" algn="l">
              <a:spcBef>
                <a:spcPts val="0"/>
              </a:spcBef>
              <a:spcAft>
                <a:spcPts val="0"/>
              </a:spcAft>
              <a:buSzPts val="1400"/>
              <a:buChar char="○"/>
            </a:pPr>
            <a:r>
              <a:rPr lang="en"/>
              <a:t>Strategy: Alert if any request contains </a:t>
            </a:r>
            <a:r>
              <a:rPr b="1" lang="en">
                <a:latin typeface="Courier New"/>
                <a:ea typeface="Courier New"/>
                <a:cs typeface="Courier New"/>
                <a:sym typeface="Courier New"/>
              </a:rPr>
              <a:t>..</a:t>
            </a:r>
            <a:endParaRPr/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"/>
              <a:t>Example: Buffer overflows</a:t>
            </a:r>
            <a:endParaRPr/>
          </a:p>
          <a:p>
            <a:pPr indent="-317500" lvl="1" marL="914400" rtl="0" algn="l">
              <a:spcBef>
                <a:spcPts val="0"/>
              </a:spcBef>
              <a:spcAft>
                <a:spcPts val="0"/>
              </a:spcAft>
              <a:buSzPts val="1400"/>
              <a:buChar char="○"/>
            </a:pPr>
            <a:r>
              <a:rPr lang="en"/>
              <a:t>Study user inputs to a C program</a:t>
            </a:r>
            <a:endParaRPr/>
          </a:p>
          <a:p>
            <a:pPr indent="-317500" lvl="1" marL="914400" rtl="0" algn="l">
              <a:spcBef>
                <a:spcPts val="0"/>
              </a:spcBef>
              <a:spcAft>
                <a:spcPts val="0"/>
              </a:spcAft>
              <a:buSzPts val="1400"/>
              <a:buChar char="○"/>
            </a:pPr>
            <a:r>
              <a:rPr lang="en"/>
              <a:t>Learn that user input usually contains characters that can be typed on a keyboard</a:t>
            </a:r>
            <a:endParaRPr/>
          </a:p>
          <a:p>
            <a:pPr indent="-317500" lvl="1" marL="914400" rtl="0" algn="l">
              <a:spcBef>
                <a:spcPts val="0"/>
              </a:spcBef>
              <a:spcAft>
                <a:spcPts val="0"/>
              </a:spcAft>
              <a:buSzPts val="1400"/>
              <a:buChar char="○"/>
            </a:pPr>
            <a:r>
              <a:rPr lang="en"/>
              <a:t>Strategy: Alert if the input contains characters that can’t be typed on a keyboard</a:t>
            </a:r>
            <a:endParaRPr/>
          </a:p>
          <a:p>
            <a:pPr indent="-317500" lvl="1" marL="914400" rtl="0" algn="l">
              <a:spcBef>
                <a:spcPts val="0"/>
              </a:spcBef>
              <a:spcAft>
                <a:spcPts val="0"/>
              </a:spcAft>
              <a:buSzPts val="1400"/>
              <a:buChar char="○"/>
            </a:pPr>
            <a:r>
              <a:rPr lang="en"/>
              <a:t>If an attacker inputs shellcode (can’t be typed on a keyboard), the detector will alert</a:t>
            </a:r>
            <a:endParaRPr/>
          </a:p>
        </p:txBody>
      </p:sp>
      <p:sp>
        <p:nvSpPr>
          <p:cNvPr id="566" name="Google Shape;566;p64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5">
                                            <p:txEl>
                                              <p:pRg end="0" st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5">
                                            <p:txEl>
                                              <p:pRg end="1" st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5">
                                            <p:txEl>
                                              <p:pRg end="2" st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5">
                                            <p:txEl>
                                              <p:pRg end="3" st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5">
                                            <p:txEl>
                                              <p:pRg end="4" st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5">
                                            <p:txEl>
                                              <p:pRg end="5" st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5">
                                            <p:txEl>
                                              <p:pRg end="6" st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5">
                                            <p:txEl>
                                              <p:pRg end="7" st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70" name="Shape 5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1" name="Google Shape;571;p65"/>
          <p:cNvSpPr txBox="1"/>
          <p:nvPr>
            <p:ph type="title"/>
          </p:nvPr>
        </p:nvSpPr>
        <p:spPr>
          <a:xfrm>
            <a:off x="102700" y="27087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Anomaly</a:t>
            </a:r>
            <a:r>
              <a:rPr lang="en"/>
              <a:t>-based Detection: Tradeoffs</a:t>
            </a:r>
            <a:endParaRPr/>
          </a:p>
        </p:txBody>
      </p:sp>
      <p:sp>
        <p:nvSpPr>
          <p:cNvPr id="572" name="Google Shape;572;p65"/>
          <p:cNvSpPr txBox="1"/>
          <p:nvPr>
            <p:ph idx="1" type="body"/>
          </p:nvPr>
        </p:nvSpPr>
        <p:spPr>
          <a:xfrm>
            <a:off x="198500" y="1246825"/>
            <a:ext cx="8520600" cy="3765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"/>
              <a:t>Benefits</a:t>
            </a:r>
            <a:endParaRPr/>
          </a:p>
          <a:p>
            <a:pPr indent="-317500" lvl="1" marL="914400" rtl="0" algn="l">
              <a:spcBef>
                <a:spcPts val="0"/>
              </a:spcBef>
              <a:spcAft>
                <a:spcPts val="0"/>
              </a:spcAft>
              <a:buSzPts val="1400"/>
              <a:buChar char="○"/>
            </a:pPr>
            <a:r>
              <a:rPr lang="en"/>
              <a:t>Can detect attacks we haven’t seen before</a:t>
            </a:r>
            <a:endParaRPr/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"/>
              <a:t>Drawbacks</a:t>
            </a:r>
            <a:endParaRPr/>
          </a:p>
          <a:p>
            <a:pPr indent="-317500" lvl="1" marL="914400" rtl="0" algn="l">
              <a:spcBef>
                <a:spcPts val="0"/>
              </a:spcBef>
              <a:spcAft>
                <a:spcPts val="0"/>
              </a:spcAft>
              <a:buSzPts val="1400"/>
              <a:buChar char="○"/>
            </a:pPr>
            <a:r>
              <a:rPr lang="en"/>
              <a:t>Can fail to detect known attacks</a:t>
            </a:r>
            <a:endParaRPr/>
          </a:p>
          <a:p>
            <a:pPr indent="-317500" lvl="1" marL="914400" rtl="0" algn="l">
              <a:spcBef>
                <a:spcPts val="0"/>
              </a:spcBef>
              <a:spcAft>
                <a:spcPts val="0"/>
              </a:spcAft>
              <a:buSzPts val="1400"/>
              <a:buChar char="○"/>
            </a:pPr>
            <a:r>
              <a:rPr lang="en"/>
              <a:t>Can fail to detect new attacks if they don’t look unusual to our model</a:t>
            </a:r>
            <a:endParaRPr/>
          </a:p>
          <a:p>
            <a:pPr indent="-317500" lvl="1" marL="914400" rtl="0" algn="l">
              <a:spcBef>
                <a:spcPts val="0"/>
              </a:spcBef>
              <a:spcAft>
                <a:spcPts val="0"/>
              </a:spcAft>
              <a:buSzPts val="1400"/>
              <a:buChar char="○"/>
            </a:pPr>
            <a:r>
              <a:rPr lang="en"/>
              <a:t>What if our model is trained on bad data (e.g. data with a lot of attacks)?</a:t>
            </a:r>
            <a:endParaRPr/>
          </a:p>
          <a:p>
            <a:pPr indent="-317500" lvl="1" marL="914400" rtl="0" algn="l">
              <a:spcBef>
                <a:spcPts val="0"/>
              </a:spcBef>
              <a:spcAft>
                <a:spcPts val="0"/>
              </a:spcAft>
              <a:buSzPts val="1400"/>
              <a:buChar char="○"/>
            </a:pPr>
            <a:r>
              <a:rPr lang="en"/>
              <a:t>The false positive rate might be high (lots of non-attacks look unusual)</a:t>
            </a:r>
            <a:endParaRPr/>
          </a:p>
          <a:p>
            <a:pPr indent="-317500" lvl="1" marL="914400" rtl="0" algn="l">
              <a:spcBef>
                <a:spcPts val="0"/>
              </a:spcBef>
              <a:spcAft>
                <a:spcPts val="0"/>
              </a:spcAft>
              <a:buSzPts val="1400"/>
              <a:buChar char="○"/>
            </a:pPr>
            <a:r>
              <a:rPr lang="en"/>
              <a:t>If we try to reduce false positives by only flagging the most unusual inputs, the false negative rate might be high (we miss slightly unusual attacks)</a:t>
            </a:r>
            <a:endParaRPr/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"/>
              <a:t>Great subject for academic research papers, but not used in practice</a:t>
            </a:r>
            <a:endParaRPr/>
          </a:p>
        </p:txBody>
      </p:sp>
      <p:sp>
        <p:nvSpPr>
          <p:cNvPr id="573" name="Google Shape;573;p65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2">
                                            <p:txEl>
                                              <p:pRg end="0" st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2">
                                            <p:txEl>
                                              <p:pRg end="1" st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2">
                                            <p:txEl>
                                              <p:pRg end="2" st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2">
                                            <p:txEl>
                                              <p:pRg end="3" st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2">
                                            <p:txEl>
                                              <p:pRg end="4" st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2">
                                            <p:txEl>
                                              <p:pRg end="5" st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2">
                                            <p:txEl>
                                              <p:pRg end="6" st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2">
                                            <p:txEl>
                                              <p:pRg end="7" st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2">
                                            <p:txEl>
                                              <p:pRg end="8" st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77" name="Shape 5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8" name="Google Shape;578;p66"/>
          <p:cNvSpPr txBox="1"/>
          <p:nvPr>
            <p:ph type="title"/>
          </p:nvPr>
        </p:nvSpPr>
        <p:spPr>
          <a:xfrm>
            <a:off x="102700" y="27087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B</a:t>
            </a:r>
            <a:r>
              <a:rPr lang="en"/>
              <a:t>ehavioral</a:t>
            </a:r>
            <a:r>
              <a:rPr lang="en"/>
              <a:t> Detection</a:t>
            </a:r>
            <a:endParaRPr/>
          </a:p>
        </p:txBody>
      </p:sp>
      <p:sp>
        <p:nvSpPr>
          <p:cNvPr id="579" name="Google Shape;579;p66"/>
          <p:cNvSpPr txBox="1"/>
          <p:nvPr>
            <p:ph idx="1" type="body"/>
          </p:nvPr>
        </p:nvSpPr>
        <p:spPr>
          <a:xfrm>
            <a:off x="198500" y="1246825"/>
            <a:ext cx="8520600" cy="3765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b="1" lang="en"/>
              <a:t>Behavioral</a:t>
            </a:r>
            <a:r>
              <a:rPr b="1" lang="en"/>
              <a:t> detection</a:t>
            </a:r>
            <a:r>
              <a:rPr lang="en"/>
              <a:t>: Look for evidence of compromise</a:t>
            </a:r>
            <a:endParaRPr/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"/>
              <a:t>Unlike the other three styles, we are not scanning the input: We’re looking at the actions triggered by the input</a:t>
            </a:r>
            <a:endParaRPr/>
          </a:p>
          <a:p>
            <a:pPr indent="-317500" lvl="1" marL="914400" rtl="0" algn="l">
              <a:spcBef>
                <a:spcPts val="0"/>
              </a:spcBef>
              <a:spcAft>
                <a:spcPts val="0"/>
              </a:spcAft>
              <a:buSzPts val="1400"/>
              <a:buChar char="○"/>
            </a:pPr>
            <a:r>
              <a:rPr lang="en"/>
              <a:t>Instead of looking for the exploit, we’re looking for the result of the exploit</a:t>
            </a:r>
            <a:endParaRPr/>
          </a:p>
          <a:p>
            <a:pPr indent="-317500" lvl="1" marL="914400" rtl="0" algn="l">
              <a:spcBef>
                <a:spcPts val="0"/>
              </a:spcBef>
              <a:spcAft>
                <a:spcPts val="0"/>
              </a:spcAft>
              <a:buSzPts val="1400"/>
              <a:buChar char="○"/>
            </a:pPr>
            <a:r>
              <a:rPr i="1" lang="en"/>
              <a:t>Behaviors</a:t>
            </a:r>
            <a:r>
              <a:rPr lang="en"/>
              <a:t> can themselves be analyzed using blacklists (signature-based), whitelists (specification-based), or normal behavior (anomaly-based)</a:t>
            </a:r>
            <a:endParaRPr/>
          </a:p>
        </p:txBody>
      </p:sp>
      <p:sp>
        <p:nvSpPr>
          <p:cNvPr id="580" name="Google Shape;580;p66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9">
                                            <p:txEl>
                                              <p:pRg end="0" st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9">
                                            <p:txEl>
                                              <p:pRg end="1" st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9">
                                            <p:txEl>
                                              <p:pRg end="2" st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9">
                                            <p:txEl>
                                              <p:pRg end="3" st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84" name="Shape 5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5" name="Google Shape;585;p67"/>
          <p:cNvSpPr txBox="1"/>
          <p:nvPr>
            <p:ph type="title"/>
          </p:nvPr>
        </p:nvSpPr>
        <p:spPr>
          <a:xfrm>
            <a:off x="102700" y="27087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B</a:t>
            </a:r>
            <a:r>
              <a:rPr lang="en"/>
              <a:t>ehavioral</a:t>
            </a:r>
            <a:r>
              <a:rPr lang="en"/>
              <a:t> Detection: Examples</a:t>
            </a:r>
            <a:endParaRPr/>
          </a:p>
        </p:txBody>
      </p:sp>
      <p:sp>
        <p:nvSpPr>
          <p:cNvPr id="586" name="Google Shape;586;p67"/>
          <p:cNvSpPr txBox="1"/>
          <p:nvPr>
            <p:ph idx="1" type="body"/>
          </p:nvPr>
        </p:nvSpPr>
        <p:spPr>
          <a:xfrm>
            <a:off x="198500" y="1246825"/>
            <a:ext cx="8520600" cy="3765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"/>
              <a:t>Example: Path traversal attacks</a:t>
            </a:r>
            <a:endParaRPr/>
          </a:p>
          <a:p>
            <a:pPr indent="-317500" lvl="1" marL="914400" rtl="0" algn="l">
              <a:spcBef>
                <a:spcPts val="0"/>
              </a:spcBef>
              <a:spcAft>
                <a:spcPts val="0"/>
              </a:spcAft>
              <a:buSzPts val="1400"/>
              <a:buChar char="○"/>
            </a:pPr>
            <a:r>
              <a:rPr lang="en"/>
              <a:t>Strategy: See if any unexpected files are being accessed (e.g. the passwords file)</a:t>
            </a:r>
            <a:endParaRPr/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"/>
              <a:t>Example: Buffer overflows</a:t>
            </a:r>
            <a:endParaRPr/>
          </a:p>
          <a:p>
            <a:pPr indent="-317500" lvl="1" marL="914400" rtl="0" algn="l">
              <a:spcBef>
                <a:spcPts val="0"/>
              </a:spcBef>
              <a:spcAft>
                <a:spcPts val="0"/>
              </a:spcAft>
              <a:buSzPts val="1400"/>
              <a:buChar char="○"/>
            </a:pPr>
            <a:r>
              <a:rPr lang="en"/>
              <a:t>Strategy: See if the program calls unexpected functions</a:t>
            </a:r>
            <a:endParaRPr/>
          </a:p>
          <a:p>
            <a:pPr indent="-317500" lvl="1" marL="914400" rtl="0" algn="l">
              <a:spcBef>
                <a:spcPts val="0"/>
              </a:spcBef>
              <a:spcAft>
                <a:spcPts val="0"/>
              </a:spcAft>
              <a:buSzPts val="1400"/>
              <a:buChar char="○"/>
            </a:pPr>
            <a:r>
              <a:rPr lang="en"/>
              <a:t>Consider a C program that never calls the </a:t>
            </a:r>
            <a:r>
              <a:rPr b="1" lang="en">
                <a:latin typeface="Courier New"/>
                <a:ea typeface="Courier New"/>
                <a:cs typeface="Courier New"/>
                <a:sym typeface="Courier New"/>
              </a:rPr>
              <a:t>exec</a:t>
            </a:r>
            <a:r>
              <a:rPr lang="en"/>
              <a:t> function: if the program starts running </a:t>
            </a:r>
            <a:r>
              <a:rPr b="1" lang="en">
                <a:latin typeface="Courier New"/>
                <a:ea typeface="Courier New"/>
                <a:cs typeface="Courier New"/>
                <a:sym typeface="Courier New"/>
              </a:rPr>
              <a:t>exec</a:t>
            </a:r>
            <a:r>
              <a:rPr lang="en"/>
              <a:t>, there is probably an attack in progress!</a:t>
            </a:r>
            <a:endParaRPr/>
          </a:p>
        </p:txBody>
      </p:sp>
      <p:sp>
        <p:nvSpPr>
          <p:cNvPr id="587" name="Google Shape;587;p67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6">
                                            <p:txEl>
                                              <p:pRg end="0" st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6">
                                            <p:txEl>
                                              <p:pRg end="1" st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6">
                                            <p:txEl>
                                              <p:pRg end="2" st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6">
                                            <p:txEl>
                                              <p:pRg end="3" st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6">
                                            <p:txEl>
                                              <p:pRg end="4" st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91" name="Shape 5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2" name="Google Shape;592;p68"/>
          <p:cNvSpPr txBox="1"/>
          <p:nvPr>
            <p:ph type="title"/>
          </p:nvPr>
        </p:nvSpPr>
        <p:spPr>
          <a:xfrm>
            <a:off x="102700" y="27087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B</a:t>
            </a:r>
            <a:r>
              <a:rPr lang="en"/>
              <a:t>ehavioral Detection: Tradeoffs</a:t>
            </a:r>
            <a:endParaRPr/>
          </a:p>
        </p:txBody>
      </p:sp>
      <p:sp>
        <p:nvSpPr>
          <p:cNvPr id="593" name="Google Shape;593;p68"/>
          <p:cNvSpPr txBox="1"/>
          <p:nvPr>
            <p:ph idx="1" type="body"/>
          </p:nvPr>
        </p:nvSpPr>
        <p:spPr>
          <a:xfrm>
            <a:off x="198500" y="1246825"/>
            <a:ext cx="8520600" cy="3765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"/>
              <a:t>Benefits</a:t>
            </a:r>
            <a:endParaRPr/>
          </a:p>
          <a:p>
            <a:pPr indent="-317500" lvl="1" marL="914400" rtl="0" algn="l">
              <a:spcBef>
                <a:spcPts val="0"/>
              </a:spcBef>
              <a:spcAft>
                <a:spcPts val="0"/>
              </a:spcAft>
              <a:buSzPts val="1400"/>
              <a:buChar char="○"/>
            </a:pPr>
            <a:r>
              <a:rPr lang="en"/>
              <a:t>Can detect attacks we haven’t seen before</a:t>
            </a:r>
            <a:endParaRPr/>
          </a:p>
          <a:p>
            <a:pPr indent="-317500" lvl="1" marL="914400" rtl="0" algn="l">
              <a:spcBef>
                <a:spcPts val="0"/>
              </a:spcBef>
              <a:spcAft>
                <a:spcPts val="0"/>
              </a:spcAft>
              <a:buSzPts val="1400"/>
              <a:buChar char="○"/>
            </a:pPr>
            <a:r>
              <a:rPr lang="en"/>
              <a:t>Can have low false positive rates if we’re looking for behavior that rarely occurs in normal programs (e.g. in the </a:t>
            </a:r>
            <a:r>
              <a:rPr b="1" lang="en">
                <a:latin typeface="Courier New"/>
                <a:ea typeface="Courier New"/>
                <a:cs typeface="Courier New"/>
                <a:sym typeface="Courier New"/>
              </a:rPr>
              <a:t>exec</a:t>
            </a:r>
            <a:r>
              <a:rPr lang="en"/>
              <a:t> example, there are probably no false positives!)</a:t>
            </a:r>
            <a:endParaRPr/>
          </a:p>
          <a:p>
            <a:pPr indent="-317500" lvl="1" marL="914400" rtl="0" algn="l">
              <a:spcBef>
                <a:spcPts val="0"/>
              </a:spcBef>
              <a:spcAft>
                <a:spcPts val="0"/>
              </a:spcAft>
              <a:buSzPts val="1400"/>
              <a:buChar char="○"/>
            </a:pPr>
            <a:r>
              <a:rPr lang="en"/>
              <a:t>Can be cheap to implement (e.g. existing tools to monitor system calls for a program)</a:t>
            </a:r>
            <a:endParaRPr/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"/>
              <a:t>Drawbacks</a:t>
            </a:r>
            <a:endParaRPr/>
          </a:p>
          <a:p>
            <a:pPr indent="-317500" lvl="1" marL="914400" rtl="0" algn="l">
              <a:spcBef>
                <a:spcPts val="0"/>
              </a:spcBef>
              <a:spcAft>
                <a:spcPts val="0"/>
              </a:spcAft>
              <a:buSzPts val="1400"/>
              <a:buChar char="○"/>
            </a:pPr>
            <a:r>
              <a:rPr lang="en"/>
              <a:t>Legitimate processes could perform the behavior as well (e.g. accessing a password file)</a:t>
            </a:r>
            <a:endParaRPr/>
          </a:p>
          <a:p>
            <a:pPr indent="-317500" lvl="1" marL="914400" rtl="0" algn="l">
              <a:spcBef>
                <a:spcPts val="0"/>
              </a:spcBef>
              <a:spcAft>
                <a:spcPts val="0"/>
              </a:spcAft>
              <a:buSzPts val="1400"/>
              <a:buChar char="○"/>
            </a:pPr>
            <a:r>
              <a:rPr lang="en"/>
              <a:t>Only detects attacks after they’ve already happened</a:t>
            </a:r>
            <a:endParaRPr/>
          </a:p>
          <a:p>
            <a:pPr indent="-317500" lvl="1" marL="914400" rtl="0" algn="l">
              <a:spcBef>
                <a:spcPts val="0"/>
              </a:spcBef>
              <a:spcAft>
                <a:spcPts val="0"/>
              </a:spcAft>
              <a:buSzPts val="1400"/>
              <a:buChar char="○"/>
            </a:pPr>
            <a:r>
              <a:rPr lang="en"/>
              <a:t>Only detects successful attacks (maybe we want to detect failed attacks as well)</a:t>
            </a:r>
            <a:endParaRPr/>
          </a:p>
          <a:p>
            <a:pPr indent="-317500" lvl="1" marL="914400" rtl="0" algn="l">
              <a:spcBef>
                <a:spcPts val="0"/>
              </a:spcBef>
              <a:spcAft>
                <a:spcPts val="0"/>
              </a:spcAft>
              <a:buSzPts val="1400"/>
              <a:buChar char="○"/>
            </a:pPr>
            <a:r>
              <a:rPr lang="en"/>
              <a:t>The attacker can modify their attack to avoid triggering some behavior</a:t>
            </a:r>
            <a:endParaRPr/>
          </a:p>
        </p:txBody>
      </p:sp>
      <p:sp>
        <p:nvSpPr>
          <p:cNvPr id="594" name="Google Shape;594;p68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3">
                                            <p:txEl>
                                              <p:pRg end="0" st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3">
                                            <p:txEl>
                                              <p:pRg end="1" st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3">
                                            <p:txEl>
                                              <p:pRg end="2" st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3">
                                            <p:txEl>
                                              <p:pRg end="3" st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3">
                                            <p:txEl>
                                              <p:pRg end="4" st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3">
                                            <p:txEl>
                                              <p:pRg end="5" st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3">
                                            <p:txEl>
                                              <p:pRg end="6" st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3">
                                            <p:txEl>
                                              <p:pRg end="7" st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3">
                                            <p:txEl>
                                              <p:pRg end="8" st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98" name="Shape 5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9" name="Google Shape;599;p69"/>
          <p:cNvSpPr txBox="1"/>
          <p:nvPr>
            <p:ph type="title"/>
          </p:nvPr>
        </p:nvSpPr>
        <p:spPr>
          <a:xfrm>
            <a:off x="311700" y="2150850"/>
            <a:ext cx="8520600" cy="841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Other Intrusion Detection Strategies</a:t>
            </a:r>
            <a:endParaRPr/>
          </a:p>
        </p:txBody>
      </p:sp>
      <p:sp>
        <p:nvSpPr>
          <p:cNvPr id="600" name="Google Shape;600;p69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04" name="Shape 6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5" name="Google Shape;605;p70"/>
          <p:cNvSpPr txBox="1"/>
          <p:nvPr>
            <p:ph type="title"/>
          </p:nvPr>
        </p:nvSpPr>
        <p:spPr>
          <a:xfrm>
            <a:off x="102700" y="27087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Vulnerability Scanning</a:t>
            </a:r>
            <a:endParaRPr/>
          </a:p>
        </p:txBody>
      </p:sp>
      <p:sp>
        <p:nvSpPr>
          <p:cNvPr id="606" name="Google Shape;606;p70"/>
          <p:cNvSpPr txBox="1"/>
          <p:nvPr>
            <p:ph idx="1" type="body"/>
          </p:nvPr>
        </p:nvSpPr>
        <p:spPr>
          <a:xfrm>
            <a:off x="198500" y="1246825"/>
            <a:ext cx="8520600" cy="3765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"/>
              <a:t>Idea: Instead of detecting attacks, launch attacks on your own system first, and add defenses against any attacks that worked</a:t>
            </a:r>
            <a:endParaRPr/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b="1" lang="en"/>
              <a:t>Vulnerability scanning</a:t>
            </a:r>
            <a:r>
              <a:rPr lang="en"/>
              <a:t>: Use a tool that probes your own system with a wide range of attacks (and fix any successful attacks)</a:t>
            </a:r>
            <a:endParaRPr/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"/>
              <a:t>Widely used in practice today</a:t>
            </a:r>
            <a:endParaRPr/>
          </a:p>
          <a:p>
            <a:pPr indent="-317500" lvl="1" marL="914400" rtl="0" algn="l">
              <a:spcBef>
                <a:spcPts val="0"/>
              </a:spcBef>
              <a:spcAft>
                <a:spcPts val="0"/>
              </a:spcAft>
              <a:buSzPts val="1400"/>
              <a:buChar char="○"/>
            </a:pPr>
            <a:r>
              <a:rPr lang="en"/>
              <a:t>Often used to complement an intrusion detection system</a:t>
            </a:r>
            <a:endParaRPr/>
          </a:p>
        </p:txBody>
      </p:sp>
      <p:sp>
        <p:nvSpPr>
          <p:cNvPr id="607" name="Google Shape;607;p70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6">
                                            <p:txEl>
                                              <p:pRg end="0" st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6">
                                            <p:txEl>
                                              <p:pRg end="1" st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6">
                                            <p:txEl>
                                              <p:pRg end="2" st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6">
                                            <p:txEl>
                                              <p:pRg end="3" st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11" name="Shape 6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2" name="Google Shape;612;p71"/>
          <p:cNvSpPr txBox="1"/>
          <p:nvPr>
            <p:ph type="title"/>
          </p:nvPr>
        </p:nvSpPr>
        <p:spPr>
          <a:xfrm>
            <a:off x="102700" y="27087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Vulnerability Scanning: Tradeoffs</a:t>
            </a:r>
            <a:endParaRPr/>
          </a:p>
        </p:txBody>
      </p:sp>
      <p:sp>
        <p:nvSpPr>
          <p:cNvPr id="613" name="Google Shape;613;p71"/>
          <p:cNvSpPr txBox="1"/>
          <p:nvPr>
            <p:ph idx="1" type="body"/>
          </p:nvPr>
        </p:nvSpPr>
        <p:spPr>
          <a:xfrm>
            <a:off x="198500" y="1246825"/>
            <a:ext cx="8520600" cy="3765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"/>
              <a:t>Benefits</a:t>
            </a:r>
            <a:endParaRPr/>
          </a:p>
          <a:p>
            <a:pPr indent="-317500" lvl="1" marL="914400" rtl="0" algn="l">
              <a:spcBef>
                <a:spcPts val="0"/>
              </a:spcBef>
              <a:spcAft>
                <a:spcPts val="0"/>
              </a:spcAft>
              <a:buSzPts val="1400"/>
              <a:buChar char="○"/>
            </a:pPr>
            <a:r>
              <a:rPr lang="en"/>
              <a:t>Accuracy: If your scanning tool is good, it will find real vulnerabilities</a:t>
            </a:r>
            <a:endParaRPr/>
          </a:p>
          <a:p>
            <a:pPr indent="-317500" lvl="1" marL="914400" rtl="0" algn="l">
              <a:spcBef>
                <a:spcPts val="0"/>
              </a:spcBef>
              <a:spcAft>
                <a:spcPts val="0"/>
              </a:spcAft>
              <a:buSzPts val="1400"/>
              <a:buChar char="○"/>
            </a:pPr>
            <a:r>
              <a:rPr lang="en"/>
              <a:t>Proactive: Prevents attacks before they happen</a:t>
            </a:r>
            <a:endParaRPr/>
          </a:p>
          <a:p>
            <a:pPr indent="-317500" lvl="1" marL="914400" rtl="0" algn="l">
              <a:spcBef>
                <a:spcPts val="0"/>
              </a:spcBef>
              <a:spcAft>
                <a:spcPts val="0"/>
              </a:spcAft>
              <a:buSzPts val="1400"/>
              <a:buChar char="○"/>
            </a:pPr>
            <a:r>
              <a:rPr lang="en"/>
              <a:t>Intelligence: If your intrusion detection system alerts on an attack you know you already fixed, you can safely ignore the alert</a:t>
            </a:r>
            <a:endParaRPr/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"/>
              <a:t>Drawbacks</a:t>
            </a:r>
            <a:endParaRPr/>
          </a:p>
          <a:p>
            <a:pPr indent="-317500" lvl="1" marL="914400" rtl="0" algn="l">
              <a:spcBef>
                <a:spcPts val="0"/>
              </a:spcBef>
              <a:spcAft>
                <a:spcPts val="0"/>
              </a:spcAft>
              <a:buSzPts val="1400"/>
              <a:buChar char="○"/>
            </a:pPr>
            <a:r>
              <a:rPr lang="en"/>
              <a:t>Can take a lot of work</a:t>
            </a:r>
            <a:endParaRPr/>
          </a:p>
          <a:p>
            <a:pPr indent="-317500" lvl="1" marL="914400" rtl="0" algn="l">
              <a:spcBef>
                <a:spcPts val="0"/>
              </a:spcBef>
              <a:spcAft>
                <a:spcPts val="0"/>
              </a:spcAft>
              <a:buSzPts val="1400"/>
              <a:buChar char="○"/>
            </a:pPr>
            <a:r>
              <a:rPr lang="en"/>
              <a:t>Not helpful for systems you can't modify</a:t>
            </a:r>
            <a:endParaRPr/>
          </a:p>
          <a:p>
            <a:pPr indent="-317500" lvl="1" marL="914400" rtl="0" algn="l">
              <a:spcBef>
                <a:spcPts val="0"/>
              </a:spcBef>
              <a:spcAft>
                <a:spcPts val="0"/>
              </a:spcAft>
              <a:buSzPts val="1400"/>
              <a:buChar char="○"/>
            </a:pPr>
            <a:r>
              <a:rPr lang="en"/>
              <a:t>Dangerous for disruptive attacks (you might not know which attacks are dangerous before you run the scanning tool)</a:t>
            </a:r>
            <a:endParaRPr/>
          </a:p>
        </p:txBody>
      </p:sp>
      <p:sp>
        <p:nvSpPr>
          <p:cNvPr id="614" name="Google Shape;614;p7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3">
                                            <p:txEl>
                                              <p:pRg end="0" st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3">
                                            <p:txEl>
                                              <p:pRg end="1" st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3">
                                            <p:txEl>
                                              <p:pRg end="2" st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3">
                                            <p:txEl>
                                              <p:pRg end="3" st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3">
                                            <p:txEl>
                                              <p:pRg end="4" st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3">
                                            <p:txEl>
                                              <p:pRg end="5" st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3">
                                            <p:txEl>
                                              <p:pRg end="6" st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3">
                                            <p:txEl>
                                              <p:pRg end="7" st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18" name="Shape 6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9" name="Google Shape;619;p72"/>
          <p:cNvSpPr txBox="1"/>
          <p:nvPr>
            <p:ph type="title"/>
          </p:nvPr>
        </p:nvSpPr>
        <p:spPr>
          <a:xfrm>
            <a:off x="102700" y="27087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Honeypots</a:t>
            </a:r>
            <a:endParaRPr/>
          </a:p>
        </p:txBody>
      </p:sp>
      <p:sp>
        <p:nvSpPr>
          <p:cNvPr id="620" name="Google Shape;620;p72"/>
          <p:cNvSpPr txBox="1"/>
          <p:nvPr>
            <p:ph idx="1" type="body"/>
          </p:nvPr>
        </p:nvSpPr>
        <p:spPr>
          <a:xfrm>
            <a:off x="198500" y="1246825"/>
            <a:ext cx="8520600" cy="3765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b="1" lang="en"/>
              <a:t>Honeypot</a:t>
            </a:r>
            <a:r>
              <a:rPr lang="en"/>
              <a:t>:</a:t>
            </a:r>
            <a:r>
              <a:rPr lang="en"/>
              <a:t> a sacrificial system with no real purpose</a:t>
            </a:r>
            <a:endParaRPr/>
          </a:p>
          <a:p>
            <a:pPr indent="-317500" lvl="1" marL="914400" rtl="0" algn="l">
              <a:spcBef>
                <a:spcPts val="0"/>
              </a:spcBef>
              <a:spcAft>
                <a:spcPts val="0"/>
              </a:spcAft>
              <a:buSzPts val="1400"/>
              <a:buChar char="○"/>
            </a:pPr>
            <a:r>
              <a:rPr lang="en"/>
              <a:t>No legitimate systems ever access the honeypot</a:t>
            </a:r>
            <a:endParaRPr/>
          </a:p>
          <a:p>
            <a:pPr indent="-317500" lvl="1" marL="914400" rtl="0" algn="l">
              <a:spcBef>
                <a:spcPts val="0"/>
              </a:spcBef>
              <a:spcAft>
                <a:spcPts val="0"/>
              </a:spcAft>
              <a:buSzPts val="1400"/>
              <a:buChar char="○"/>
            </a:pPr>
            <a:r>
              <a:rPr lang="en"/>
              <a:t>If anyone accesses the honeypot, they must be an intruder</a:t>
            </a:r>
            <a:endParaRPr/>
          </a:p>
          <a:p>
            <a:pPr indent="-317500" lvl="1" marL="914400" rtl="0" algn="l">
              <a:spcBef>
                <a:spcPts val="0"/>
              </a:spcBef>
              <a:spcAft>
                <a:spcPts val="0"/>
              </a:spcAft>
              <a:buSzPts val="1400"/>
              <a:buChar char="○"/>
            </a:pPr>
            <a:r>
              <a:rPr lang="en"/>
              <a:t>False positives: Legitimate systems mistakenly accessing the honeypot</a:t>
            </a:r>
            <a:endParaRPr/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"/>
              <a:t>Similar idea as stack canaries</a:t>
            </a:r>
            <a:endParaRPr/>
          </a:p>
        </p:txBody>
      </p:sp>
      <p:sp>
        <p:nvSpPr>
          <p:cNvPr id="621" name="Google Shape;621;p7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0">
                                            <p:txEl>
                                              <p:pRg end="0" st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0">
                                            <p:txEl>
                                              <p:pRg end="1" st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0">
                                            <p:txEl>
                                              <p:pRg end="2" st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0">
                                            <p:txEl>
                                              <p:pRg end="3" st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0">
                                            <p:txEl>
                                              <p:pRg end="4" st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25" name="Shape 6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6" name="Google Shape;626;p73"/>
          <p:cNvSpPr txBox="1"/>
          <p:nvPr>
            <p:ph type="title"/>
          </p:nvPr>
        </p:nvSpPr>
        <p:spPr>
          <a:xfrm>
            <a:off x="102700" y="27087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Honeypots: Examples</a:t>
            </a:r>
            <a:endParaRPr/>
          </a:p>
        </p:txBody>
      </p:sp>
      <p:sp>
        <p:nvSpPr>
          <p:cNvPr id="627" name="Google Shape;627;p73"/>
          <p:cNvSpPr txBox="1"/>
          <p:nvPr>
            <p:ph idx="1" type="body"/>
          </p:nvPr>
        </p:nvSpPr>
        <p:spPr>
          <a:xfrm>
            <a:off x="198500" y="1246825"/>
            <a:ext cx="8520600" cy="3765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"/>
              <a:t>Example: Hospitals</a:t>
            </a:r>
            <a:endParaRPr/>
          </a:p>
          <a:p>
            <a:pPr indent="-317500" lvl="1" marL="914400" rtl="0" algn="l">
              <a:spcBef>
                <a:spcPts val="0"/>
              </a:spcBef>
              <a:spcAft>
                <a:spcPts val="0"/>
              </a:spcAft>
              <a:buSzPts val="1400"/>
              <a:buChar char="○"/>
            </a:pPr>
            <a:r>
              <a:rPr lang="en"/>
              <a:t>Employees should not read patient records</a:t>
            </a:r>
            <a:endParaRPr/>
          </a:p>
          <a:p>
            <a:pPr indent="-317500" lvl="1" marL="914400" rtl="0" algn="l">
              <a:spcBef>
                <a:spcPts val="0"/>
              </a:spcBef>
              <a:spcAft>
                <a:spcPts val="0"/>
              </a:spcAft>
              <a:buSzPts val="1400"/>
              <a:buChar char="○"/>
            </a:pPr>
            <a:r>
              <a:rPr lang="en"/>
              <a:t>The hospital </a:t>
            </a:r>
            <a:r>
              <a:rPr lang="en"/>
              <a:t>enters a honeypot record with a celebrity name</a:t>
            </a:r>
            <a:endParaRPr/>
          </a:p>
          <a:p>
            <a:pPr indent="-317500" lvl="1" marL="914400" rtl="0" algn="l">
              <a:spcBef>
                <a:spcPts val="0"/>
              </a:spcBef>
              <a:spcAft>
                <a:spcPts val="0"/>
              </a:spcAft>
              <a:buSzPts val="1400"/>
              <a:buChar char="○"/>
            </a:pPr>
            <a:r>
              <a:rPr lang="en"/>
              <a:t>Catch any staff member who reads the honeypot record</a:t>
            </a:r>
            <a:endParaRPr/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"/>
              <a:t>Example: Unsecured Bitcoin wallet</a:t>
            </a:r>
            <a:endParaRPr/>
          </a:p>
          <a:p>
            <a:pPr indent="-317500" lvl="1" marL="914400" rtl="0" algn="l">
              <a:spcBef>
                <a:spcPts val="0"/>
              </a:spcBef>
              <a:spcAft>
                <a:spcPts val="0"/>
              </a:spcAft>
              <a:buSzPts val="1400"/>
              <a:buChar char="○"/>
            </a:pPr>
            <a:r>
              <a:rPr lang="en"/>
              <a:t>Leave an unsecured Bitcoin wallet on your system with a small amount of money in it</a:t>
            </a:r>
            <a:endParaRPr/>
          </a:p>
          <a:p>
            <a:pPr indent="-317500" lvl="1" marL="914400" rtl="0" algn="l">
              <a:spcBef>
                <a:spcPts val="0"/>
              </a:spcBef>
              <a:spcAft>
                <a:spcPts val="0"/>
              </a:spcAft>
              <a:buSzPts val="1400"/>
              <a:buChar char="○"/>
            </a:pPr>
            <a:r>
              <a:rPr lang="en"/>
              <a:t>If the money is stolen, you know that someone has attacked your system!</a:t>
            </a:r>
            <a:endParaRPr/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"/>
              <a:t>Example: Spamtrap</a:t>
            </a:r>
            <a:endParaRPr/>
          </a:p>
          <a:p>
            <a:pPr indent="-317500" lvl="1" marL="914400" rtl="0" algn="l">
              <a:spcBef>
                <a:spcPts val="0"/>
              </a:spcBef>
              <a:spcAft>
                <a:spcPts val="0"/>
              </a:spcAft>
              <a:buSzPts val="1400"/>
              <a:buChar char="○"/>
            </a:pPr>
            <a:r>
              <a:rPr lang="en"/>
              <a:t>Create a fake email address that is never used for legitimate emails</a:t>
            </a:r>
            <a:endParaRPr/>
          </a:p>
          <a:p>
            <a:pPr indent="-317500" lvl="1" marL="914400" rtl="0" algn="l">
              <a:spcBef>
                <a:spcPts val="0"/>
              </a:spcBef>
              <a:spcAft>
                <a:spcPts val="0"/>
              </a:spcAft>
              <a:buSzPts val="1400"/>
              <a:buChar char="○"/>
            </a:pPr>
            <a:r>
              <a:rPr lang="en"/>
              <a:t>If email gets sent to the address, it's probably spam!</a:t>
            </a:r>
            <a:endParaRPr/>
          </a:p>
        </p:txBody>
      </p:sp>
      <p:sp>
        <p:nvSpPr>
          <p:cNvPr id="628" name="Google Shape;628;p73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7">
                                            <p:txEl>
                                              <p:pRg end="0" st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7">
                                            <p:txEl>
                                              <p:pRg end="1" st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7">
                                            <p:txEl>
                                              <p:pRg end="2" st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7">
                                            <p:txEl>
                                              <p:pRg end="3" st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7">
                                            <p:txEl>
                                              <p:pRg end="4" st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7">
                                            <p:txEl>
                                              <p:pRg end="5" st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7">
                                            <p:txEl>
                                              <p:pRg end="6" st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7">
                                            <p:txEl>
                                              <p:pRg end="7" st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7">
                                            <p:txEl>
                                              <p:pRg end="8" st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7">
                                            <p:txEl>
                                              <p:pRg end="9" st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32" name="Shape 6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3" name="Google Shape;633;p74"/>
          <p:cNvSpPr txBox="1"/>
          <p:nvPr>
            <p:ph type="title"/>
          </p:nvPr>
        </p:nvSpPr>
        <p:spPr>
          <a:xfrm>
            <a:off x="102700" y="27087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Honeypots: Tradeoffs</a:t>
            </a:r>
            <a:endParaRPr/>
          </a:p>
        </p:txBody>
      </p:sp>
      <p:sp>
        <p:nvSpPr>
          <p:cNvPr id="634" name="Google Shape;634;p74"/>
          <p:cNvSpPr txBox="1"/>
          <p:nvPr>
            <p:ph idx="1" type="body"/>
          </p:nvPr>
        </p:nvSpPr>
        <p:spPr>
          <a:xfrm>
            <a:off x="198500" y="1246825"/>
            <a:ext cx="8520600" cy="3765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"/>
              <a:t>Benefits</a:t>
            </a:r>
            <a:endParaRPr/>
          </a:p>
          <a:p>
            <a:pPr indent="-317500" lvl="1" marL="914400" rtl="0" algn="l">
              <a:spcBef>
                <a:spcPts val="0"/>
              </a:spcBef>
              <a:spcAft>
                <a:spcPts val="0"/>
              </a:spcAft>
              <a:buSzPts val="1400"/>
              <a:buChar char="○"/>
            </a:pPr>
            <a:r>
              <a:rPr lang="en"/>
              <a:t>Can detect attacks we haven’t seen before</a:t>
            </a:r>
            <a:endParaRPr/>
          </a:p>
          <a:p>
            <a:pPr indent="-317500" lvl="1" marL="914400" rtl="0" algn="l">
              <a:spcBef>
                <a:spcPts val="0"/>
              </a:spcBef>
              <a:spcAft>
                <a:spcPts val="0"/>
              </a:spcAft>
              <a:buSzPts val="1400"/>
              <a:buChar char="○"/>
            </a:pPr>
            <a:r>
              <a:rPr lang="en"/>
              <a:t>Can analyze the attacker's actions</a:t>
            </a:r>
            <a:endParaRPr/>
          </a:p>
          <a:p>
            <a:pPr indent="-317500" lvl="2" marL="1371600" rtl="0" algn="l">
              <a:spcBef>
                <a:spcPts val="0"/>
              </a:spcBef>
              <a:spcAft>
                <a:spcPts val="0"/>
              </a:spcAft>
              <a:buSzPts val="1400"/>
              <a:buChar char="■"/>
            </a:pPr>
            <a:r>
              <a:rPr lang="en"/>
              <a:t>Who is the attacker?</a:t>
            </a:r>
            <a:endParaRPr/>
          </a:p>
          <a:p>
            <a:pPr indent="-317500" lvl="2" marL="1371600" rtl="0" algn="l">
              <a:spcBef>
                <a:spcPts val="0"/>
              </a:spcBef>
              <a:spcAft>
                <a:spcPts val="0"/>
              </a:spcAft>
              <a:buSzPts val="1400"/>
              <a:buChar char="■"/>
            </a:pPr>
            <a:r>
              <a:rPr lang="en"/>
              <a:t>What are they doing to the system?</a:t>
            </a:r>
            <a:endParaRPr/>
          </a:p>
          <a:p>
            <a:pPr indent="-317500" lvl="1" marL="914400" rtl="0" algn="l">
              <a:spcBef>
                <a:spcPts val="0"/>
              </a:spcBef>
              <a:spcAft>
                <a:spcPts val="0"/>
              </a:spcAft>
              <a:buSzPts val="1400"/>
              <a:buChar char="○"/>
            </a:pPr>
            <a:r>
              <a:rPr lang="en"/>
              <a:t>Can distract the attacker from legitimate targets</a:t>
            </a:r>
            <a:endParaRPr/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"/>
              <a:t>Drawbacks</a:t>
            </a:r>
            <a:endParaRPr/>
          </a:p>
          <a:p>
            <a:pPr indent="-317500" lvl="1" marL="914400" rtl="0" algn="l">
              <a:spcBef>
                <a:spcPts val="0"/>
              </a:spcBef>
              <a:spcAft>
                <a:spcPts val="0"/>
              </a:spcAft>
              <a:buSzPts val="1400"/>
              <a:buChar char="○"/>
            </a:pPr>
            <a:r>
              <a:rPr lang="en"/>
              <a:t>Can be difficult to trick the attacker into accessing the honeypot</a:t>
            </a:r>
            <a:endParaRPr/>
          </a:p>
          <a:p>
            <a:pPr indent="-317500" lvl="1" marL="914400" rtl="0" algn="l">
              <a:spcBef>
                <a:spcPts val="0"/>
              </a:spcBef>
              <a:spcAft>
                <a:spcPts val="0"/>
              </a:spcAft>
              <a:buSzPts val="1400"/>
              <a:buChar char="○"/>
            </a:pPr>
            <a:r>
              <a:rPr lang="en"/>
              <a:t>Building a convincing honeypot might take a lot of work</a:t>
            </a:r>
            <a:endParaRPr/>
          </a:p>
          <a:p>
            <a:pPr indent="-317500" lvl="1" marL="914400" rtl="0" algn="l">
              <a:spcBef>
                <a:spcPts val="0"/>
              </a:spcBef>
              <a:spcAft>
                <a:spcPts val="0"/>
              </a:spcAft>
              <a:buSzPts val="1400"/>
              <a:buChar char="○"/>
            </a:pPr>
            <a:r>
              <a:rPr lang="en"/>
              <a:t>These drawbacks matter less if the honeypot is aimed at automated attacks (e.g. the spam detection honeypot)</a:t>
            </a:r>
            <a:endParaRPr/>
          </a:p>
        </p:txBody>
      </p:sp>
      <p:sp>
        <p:nvSpPr>
          <p:cNvPr id="635" name="Google Shape;635;p74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4">
                                            <p:txEl>
                                              <p:pRg end="0" st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4">
                                            <p:txEl>
                                              <p:pRg end="1" st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4">
                                            <p:txEl>
                                              <p:pRg end="2" st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4">
                                            <p:txEl>
                                              <p:pRg end="3" st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4">
                                            <p:txEl>
                                              <p:pRg end="4" st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4">
                                            <p:txEl>
                                              <p:pRg end="5" st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4">
                                            <p:txEl>
                                              <p:pRg end="6" st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4">
                                            <p:txEl>
                                              <p:pRg end="7" st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4">
                                            <p:txEl>
                                              <p:pRg end="8" st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4">
                                            <p:txEl>
                                              <p:pRg end="9" st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39" name="Shape 6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0" name="Google Shape;640;p75"/>
          <p:cNvSpPr txBox="1"/>
          <p:nvPr>
            <p:ph type="title"/>
          </p:nvPr>
        </p:nvSpPr>
        <p:spPr>
          <a:xfrm>
            <a:off x="102700" y="27087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Forensics</a:t>
            </a:r>
            <a:endParaRPr/>
          </a:p>
        </p:txBody>
      </p:sp>
      <p:sp>
        <p:nvSpPr>
          <p:cNvPr id="641" name="Google Shape;641;p75"/>
          <p:cNvSpPr txBox="1"/>
          <p:nvPr>
            <p:ph idx="1" type="body"/>
          </p:nvPr>
        </p:nvSpPr>
        <p:spPr>
          <a:xfrm>
            <a:off x="198500" y="1246825"/>
            <a:ext cx="8520600" cy="3765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b="1" lang="en"/>
              <a:t>Forensics</a:t>
            </a:r>
            <a:r>
              <a:rPr lang="en"/>
              <a:t>: Analyzing what happened after a successful attack</a:t>
            </a:r>
            <a:endParaRPr/>
          </a:p>
          <a:p>
            <a:pPr indent="-317500" lvl="1" marL="914400" rtl="0" algn="l">
              <a:spcBef>
                <a:spcPts val="0"/>
              </a:spcBef>
              <a:spcAft>
                <a:spcPts val="0"/>
              </a:spcAft>
              <a:buSzPts val="1400"/>
              <a:buChar char="○"/>
            </a:pPr>
            <a:r>
              <a:rPr lang="en"/>
              <a:t>Important complement to detecting attacks</a:t>
            </a:r>
            <a:endParaRPr/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"/>
              <a:t>Tools needed</a:t>
            </a:r>
            <a:endParaRPr/>
          </a:p>
          <a:p>
            <a:pPr indent="-317500" lvl="1" marL="914400" rtl="0" algn="l">
              <a:spcBef>
                <a:spcPts val="0"/>
              </a:spcBef>
              <a:spcAft>
                <a:spcPts val="0"/>
              </a:spcAft>
              <a:buSzPts val="1400"/>
              <a:buChar char="○"/>
            </a:pPr>
            <a:r>
              <a:rPr lang="en"/>
              <a:t>Detailed logs of system activity</a:t>
            </a:r>
            <a:endParaRPr/>
          </a:p>
          <a:p>
            <a:pPr indent="-317500" lvl="1" marL="914400" rtl="0" algn="l">
              <a:spcBef>
                <a:spcPts val="0"/>
              </a:spcBef>
              <a:spcAft>
                <a:spcPts val="0"/>
              </a:spcAft>
              <a:buSzPts val="1400"/>
              <a:buChar char="○"/>
            </a:pPr>
            <a:r>
              <a:rPr lang="en"/>
              <a:t>Tools for analyzing and understanding logs</a:t>
            </a:r>
            <a:endParaRPr/>
          </a:p>
        </p:txBody>
      </p:sp>
      <p:sp>
        <p:nvSpPr>
          <p:cNvPr id="642" name="Google Shape;642;p75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1">
                                            <p:txEl>
                                              <p:pRg end="0" st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1">
                                            <p:txEl>
                                              <p:pRg end="1" st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1">
                                            <p:txEl>
                                              <p:pRg end="2" st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1">
                                            <p:txEl>
                                              <p:pRg end="3" st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1">
                                            <p:txEl>
                                              <p:pRg end="4" st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46" name="Shape 6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7" name="Google Shape;647;p76"/>
          <p:cNvSpPr txBox="1"/>
          <p:nvPr>
            <p:ph type="title"/>
          </p:nvPr>
        </p:nvSpPr>
        <p:spPr>
          <a:xfrm>
            <a:off x="102700" y="27087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Blocking: Intrusion Prevention Systems</a:t>
            </a:r>
            <a:endParaRPr/>
          </a:p>
        </p:txBody>
      </p:sp>
      <p:sp>
        <p:nvSpPr>
          <p:cNvPr id="648" name="Google Shape;648;p76"/>
          <p:cNvSpPr txBox="1"/>
          <p:nvPr>
            <p:ph idx="1" type="body"/>
          </p:nvPr>
        </p:nvSpPr>
        <p:spPr>
          <a:xfrm>
            <a:off x="198500" y="1246825"/>
            <a:ext cx="8520600" cy="3765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"/>
              <a:t>Idea: If we can detect attacks, can we also block them?</a:t>
            </a:r>
            <a:endParaRPr/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b="1" lang="en"/>
              <a:t>Intrusion prevention system </a:t>
            </a:r>
            <a:r>
              <a:rPr lang="en"/>
              <a:t>(</a:t>
            </a:r>
            <a:r>
              <a:rPr b="1" lang="en"/>
              <a:t>IPS</a:t>
            </a:r>
            <a:r>
              <a:rPr lang="en"/>
              <a:t>): An intrusion detection system that also blocks attacks</a:t>
            </a:r>
            <a:endParaRPr/>
          </a:p>
          <a:p>
            <a:pPr indent="-317500" lvl="1" marL="914400" rtl="0" algn="l">
              <a:spcBef>
                <a:spcPts val="0"/>
              </a:spcBef>
              <a:spcAft>
                <a:spcPts val="0"/>
              </a:spcAft>
              <a:buSzPts val="1400"/>
              <a:buChar char="○"/>
            </a:pPr>
            <a:r>
              <a:rPr lang="en"/>
              <a:t>Commonly used today</a:t>
            </a:r>
            <a:endParaRPr/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"/>
              <a:t>Drawbacks</a:t>
            </a:r>
            <a:endParaRPr/>
          </a:p>
          <a:p>
            <a:pPr indent="-317500" lvl="1" marL="914400" rtl="0" algn="l">
              <a:spcBef>
                <a:spcPts val="0"/>
              </a:spcBef>
              <a:spcAft>
                <a:spcPts val="0"/>
              </a:spcAft>
              <a:buSzPts val="1400"/>
              <a:buChar char="○"/>
            </a:pPr>
            <a:r>
              <a:rPr lang="en"/>
              <a:t>Not possible for retrospective analysis (e.g. logging)</a:t>
            </a:r>
            <a:endParaRPr/>
          </a:p>
          <a:p>
            <a:pPr indent="-317500" lvl="1" marL="914400" rtl="0" algn="l">
              <a:spcBef>
                <a:spcPts val="0"/>
              </a:spcBef>
              <a:spcAft>
                <a:spcPts val="0"/>
              </a:spcAft>
              <a:buSzPts val="1400"/>
              <a:buChar char="○"/>
            </a:pPr>
            <a:r>
              <a:rPr lang="en"/>
              <a:t>Difficult for a detector that passively monitors traffic (e.g. an on-path NIDS)</a:t>
            </a:r>
            <a:endParaRPr/>
          </a:p>
          <a:p>
            <a:pPr indent="-317500" lvl="2" marL="1371600" rtl="0" algn="l">
              <a:spcBef>
                <a:spcPts val="0"/>
              </a:spcBef>
              <a:spcAft>
                <a:spcPts val="0"/>
              </a:spcAft>
              <a:buSzPts val="1400"/>
              <a:buChar char="■"/>
            </a:pPr>
            <a:r>
              <a:rPr lang="en"/>
              <a:t>Dynamically change firewall rules to block attacks?</a:t>
            </a:r>
            <a:endParaRPr/>
          </a:p>
          <a:p>
            <a:pPr indent="-317500" lvl="2" marL="1371600" rtl="0" algn="l">
              <a:spcBef>
                <a:spcPts val="0"/>
              </a:spcBef>
              <a:spcAft>
                <a:spcPts val="0"/>
              </a:spcAft>
              <a:buSzPts val="1400"/>
              <a:buChar char="■"/>
            </a:pPr>
            <a:r>
              <a:rPr lang="en"/>
              <a:t>Forge a RST packet to stop an attack?</a:t>
            </a:r>
            <a:endParaRPr/>
          </a:p>
          <a:p>
            <a:pPr indent="-317500" lvl="2" marL="1371600" rtl="0" algn="l">
              <a:spcBef>
                <a:spcPts val="0"/>
              </a:spcBef>
              <a:spcAft>
                <a:spcPts val="0"/>
              </a:spcAft>
              <a:buSzPts val="1400"/>
              <a:buChar char="■"/>
            </a:pPr>
            <a:r>
              <a:rPr lang="en"/>
              <a:t>Need to race against the attacker's malicious packets</a:t>
            </a:r>
            <a:endParaRPr/>
          </a:p>
          <a:p>
            <a:pPr indent="-317500" lvl="1" marL="914400" rtl="0" algn="l">
              <a:spcBef>
                <a:spcPts val="0"/>
              </a:spcBef>
              <a:spcAft>
                <a:spcPts val="0"/>
              </a:spcAft>
              <a:buSzPts val="1400"/>
              <a:buChar char="○"/>
            </a:pPr>
            <a:r>
              <a:rPr lang="en"/>
              <a:t>False positives are expensive</a:t>
            </a:r>
            <a:endParaRPr/>
          </a:p>
          <a:p>
            <a:pPr indent="-317500" lvl="2" marL="1371600" rtl="0" algn="l">
              <a:spcBef>
                <a:spcPts val="0"/>
              </a:spcBef>
              <a:spcAft>
                <a:spcPts val="0"/>
              </a:spcAft>
              <a:buSzPts val="1400"/>
              <a:buChar char="■"/>
            </a:pPr>
            <a:r>
              <a:rPr lang="en"/>
              <a:t>Blocking a non-attack might affect legitimate users</a:t>
            </a:r>
            <a:endParaRPr/>
          </a:p>
        </p:txBody>
      </p:sp>
      <p:sp>
        <p:nvSpPr>
          <p:cNvPr id="649" name="Google Shape;649;p76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8">
                                            <p:txEl>
                                              <p:pRg end="0" st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8">
                                            <p:txEl>
                                              <p:pRg end="1" st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8">
                                            <p:txEl>
                                              <p:pRg end="2" st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8">
                                            <p:txEl>
                                              <p:pRg end="3" st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8">
                                            <p:txEl>
                                              <p:pRg end="4" st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8">
                                            <p:txEl>
                                              <p:pRg end="5" st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8">
                                            <p:txEl>
                                              <p:pRg end="6" st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8">
                                            <p:txEl>
                                              <p:pRg end="7" st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8">
                                            <p:txEl>
                                              <p:pRg end="8" st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8">
                                            <p:txEl>
                                              <p:pRg end="9" st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8">
                                            <p:txEl>
                                              <p:pRg end="10" st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53" name="Shape 6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4" name="Google Shape;654;p77"/>
          <p:cNvSpPr txBox="1"/>
          <p:nvPr>
            <p:ph type="title"/>
          </p:nvPr>
        </p:nvSpPr>
        <p:spPr>
          <a:xfrm>
            <a:off x="102700" y="27087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Building the Perfect IPS?</a:t>
            </a:r>
            <a:endParaRPr/>
          </a:p>
        </p:txBody>
      </p:sp>
      <p:sp>
        <p:nvSpPr>
          <p:cNvPr id="655" name="Google Shape;655;p77"/>
          <p:cNvSpPr txBox="1"/>
          <p:nvPr>
            <p:ph idx="1" type="body"/>
          </p:nvPr>
        </p:nvSpPr>
        <p:spPr>
          <a:xfrm>
            <a:off x="512100" y="4520775"/>
            <a:ext cx="81198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1200"/>
              </a:spcAft>
              <a:buNone/>
            </a:pPr>
            <a:r>
              <a:rPr b="1" lang="en"/>
              <a:t>Takeaway</a:t>
            </a:r>
            <a:r>
              <a:rPr lang="en"/>
              <a:t>: You must always have tradeoffs between false positive and false negative rates</a:t>
            </a:r>
            <a:endParaRPr/>
          </a:p>
        </p:txBody>
      </p:sp>
      <p:sp>
        <p:nvSpPr>
          <p:cNvPr id="656" name="Google Shape;656;p77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grpSp>
        <p:nvGrpSpPr>
          <p:cNvPr id="657" name="Google Shape;657;p77"/>
          <p:cNvGrpSpPr/>
          <p:nvPr/>
        </p:nvGrpSpPr>
        <p:grpSpPr>
          <a:xfrm>
            <a:off x="1126950" y="1714500"/>
            <a:ext cx="2590800" cy="2114700"/>
            <a:chOff x="1126950" y="1714500"/>
            <a:chExt cx="2590800" cy="2114700"/>
          </a:xfrm>
        </p:grpSpPr>
        <p:pic>
          <p:nvPicPr>
            <p:cNvPr descr="File:EthernetCableBlue2.jpg" id="658" name="Google Shape;658;p77"/>
            <p:cNvPicPr preferRelativeResize="0"/>
            <p:nvPr/>
          </p:nvPicPr>
          <p:blipFill>
            <a:blip r:embed="rId3">
              <a:alphaModFix/>
            </a:blip>
            <a:stretch>
              <a:fillRect/>
            </a:stretch>
          </p:blipFill>
          <p:spPr>
            <a:xfrm>
              <a:off x="1126950" y="1714500"/>
              <a:ext cx="2590800" cy="17145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659" name="Google Shape;659;p77"/>
            <p:cNvSpPr txBox="1"/>
            <p:nvPr/>
          </p:nvSpPr>
          <p:spPr>
            <a:xfrm>
              <a:off x="1383450" y="3429000"/>
              <a:ext cx="2077800" cy="400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91425" lIns="91425" spcFirstLastPara="1" rIns="91425" wrap="square" tIns="91425">
              <a:sp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/>
                <a:t>0% false negative rate</a:t>
              </a:r>
              <a:endParaRPr/>
            </a:p>
          </p:txBody>
        </p:sp>
      </p:grpSp>
      <p:grpSp>
        <p:nvGrpSpPr>
          <p:cNvPr id="660" name="Google Shape;660;p77"/>
          <p:cNvGrpSpPr/>
          <p:nvPr/>
        </p:nvGrpSpPr>
        <p:grpSpPr>
          <a:xfrm>
            <a:off x="4572002" y="1714500"/>
            <a:ext cx="3551246" cy="2114700"/>
            <a:chOff x="4572002" y="1714500"/>
            <a:chExt cx="3551246" cy="2114700"/>
          </a:xfrm>
        </p:grpSpPr>
        <p:pic>
          <p:nvPicPr>
            <p:cNvPr id="661" name="Google Shape;661;p77"/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>
              <a:off x="4572002" y="1714500"/>
              <a:ext cx="3551246" cy="17145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662" name="Google Shape;662;p77"/>
            <p:cNvSpPr txBox="1"/>
            <p:nvPr/>
          </p:nvSpPr>
          <p:spPr>
            <a:xfrm>
              <a:off x="5308725" y="3429000"/>
              <a:ext cx="2077800" cy="400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91425" lIns="91425" spcFirstLastPara="1" rIns="91425" wrap="square" tIns="91425">
              <a:sp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/>
                <a:t>0% false positive rate</a:t>
              </a:r>
              <a:endParaRPr/>
            </a:p>
          </p:txBody>
        </p:sp>
      </p:grp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66" name="Shape 6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7" name="Google Shape;667;p78"/>
          <p:cNvSpPr txBox="1"/>
          <p:nvPr>
            <p:ph type="title"/>
          </p:nvPr>
        </p:nvSpPr>
        <p:spPr>
          <a:xfrm>
            <a:off x="102700" y="27087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Attacks on Intrusion Detection Systems (IDS)</a:t>
            </a:r>
            <a:endParaRPr/>
          </a:p>
        </p:txBody>
      </p:sp>
      <p:sp>
        <p:nvSpPr>
          <p:cNvPr id="668" name="Google Shape;668;p78"/>
          <p:cNvSpPr txBox="1"/>
          <p:nvPr>
            <p:ph idx="1" type="body"/>
          </p:nvPr>
        </p:nvSpPr>
        <p:spPr>
          <a:xfrm>
            <a:off x="198500" y="1246825"/>
            <a:ext cx="8520600" cy="3765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"/>
              <a:t>The IDS is a system with limited resources, so it is vulnerable to DoS attacks!</a:t>
            </a:r>
            <a:endParaRPr/>
          </a:p>
          <a:p>
            <a:pPr indent="-317500" lvl="1" marL="914400" rtl="0" algn="l">
              <a:spcBef>
                <a:spcPts val="0"/>
              </a:spcBef>
              <a:spcAft>
                <a:spcPts val="0"/>
              </a:spcAft>
              <a:buSzPts val="1400"/>
              <a:buChar char="○"/>
            </a:pPr>
            <a:r>
              <a:rPr lang="en"/>
              <a:t>DoS attack: Exhaust the IDS’s memory</a:t>
            </a:r>
            <a:endParaRPr/>
          </a:p>
          <a:p>
            <a:pPr indent="-317500" lvl="2" marL="1371600" rtl="0" algn="l">
              <a:spcBef>
                <a:spcPts val="0"/>
              </a:spcBef>
              <a:spcAft>
                <a:spcPts val="0"/>
              </a:spcAft>
              <a:buSzPts val="1400"/>
              <a:buChar char="■"/>
            </a:pPr>
            <a:r>
              <a:rPr lang="en"/>
              <a:t>IDS needs to track all ongoing activity</a:t>
            </a:r>
            <a:endParaRPr/>
          </a:p>
          <a:p>
            <a:pPr indent="-317500" lvl="2" marL="1371600" rtl="0" algn="l">
              <a:spcBef>
                <a:spcPts val="0"/>
              </a:spcBef>
              <a:spcAft>
                <a:spcPts val="0"/>
              </a:spcAft>
              <a:buSzPts val="1400"/>
              <a:buChar char="■"/>
            </a:pPr>
            <a:r>
              <a:rPr lang="en"/>
              <a:t>Attacker generates lots of activity to consume all the IDS's memory</a:t>
            </a:r>
            <a:endParaRPr/>
          </a:p>
          <a:p>
            <a:pPr indent="-317500" lvl="2" marL="1371600" rtl="0" algn="l">
              <a:spcBef>
                <a:spcPts val="0"/>
              </a:spcBef>
              <a:spcAft>
                <a:spcPts val="0"/>
              </a:spcAft>
              <a:buSzPts val="1400"/>
              <a:buChar char="■"/>
            </a:pPr>
            <a:r>
              <a:rPr lang="en"/>
              <a:t>Example: Spoof TCP SYN packets to force the IDS to keep track of too many connections</a:t>
            </a:r>
            <a:endParaRPr/>
          </a:p>
          <a:p>
            <a:pPr indent="-317500" lvl="1" marL="914400" rtl="0" algn="l">
              <a:spcBef>
                <a:spcPts val="0"/>
              </a:spcBef>
              <a:spcAft>
                <a:spcPts val="0"/>
              </a:spcAft>
              <a:buSzPts val="1400"/>
              <a:buChar char="○"/>
            </a:pPr>
            <a:r>
              <a:rPr lang="en"/>
              <a:t>DoS attack: Exhaust the IDS’s processing power</a:t>
            </a:r>
            <a:endParaRPr/>
          </a:p>
          <a:p>
            <a:pPr indent="-317500" lvl="2" marL="1371600" rtl="0" algn="l">
              <a:spcBef>
                <a:spcPts val="0"/>
              </a:spcBef>
              <a:spcAft>
                <a:spcPts val="0"/>
              </a:spcAft>
              <a:buSzPts val="1400"/>
              <a:buChar char="■"/>
            </a:pPr>
            <a:r>
              <a:rPr lang="en"/>
              <a:t>Example: If the IDS uses a hash table to keep track of connections, create hash collisions to trigger worst-case complexity (a</a:t>
            </a:r>
            <a:r>
              <a:rPr lang="en"/>
              <a:t>lgorithmic complexity attack)</a:t>
            </a:r>
            <a:endParaRPr/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"/>
              <a:t>The IDS analyzes outside input, so it is vulnerable to code injection attacks!</a:t>
            </a:r>
            <a:endParaRPr/>
          </a:p>
          <a:p>
            <a:pPr indent="-317500" lvl="1" marL="914400" rtl="0" algn="l">
              <a:spcBef>
                <a:spcPts val="0"/>
              </a:spcBef>
              <a:spcAft>
                <a:spcPts val="0"/>
              </a:spcAft>
              <a:buSzPts val="1400"/>
              <a:buChar char="○"/>
            </a:pPr>
            <a:r>
              <a:rPr lang="en"/>
              <a:t>Attacker supplies malicious input to exploit the IDS</a:t>
            </a:r>
            <a:endParaRPr/>
          </a:p>
        </p:txBody>
      </p:sp>
      <p:sp>
        <p:nvSpPr>
          <p:cNvPr id="669" name="Google Shape;669;p78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8">
                                            <p:txEl>
                                              <p:pRg end="0" st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8">
                                            <p:txEl>
                                              <p:pRg end="1" st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8">
                                            <p:txEl>
                                              <p:pRg end="2" st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8">
                                            <p:txEl>
                                              <p:pRg end="3" st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8">
                                            <p:txEl>
                                              <p:pRg end="4" st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8">
                                            <p:txEl>
                                              <p:pRg end="5" st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8">
                                            <p:txEl>
                                              <p:pRg end="6" st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8">
                                            <p:txEl>
                                              <p:pRg end="7" st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8">
                                            <p:txEl>
                                              <p:pRg end="8" st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73" name="Shape 6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4" name="Google Shape;674;p79"/>
          <p:cNvSpPr txBox="1"/>
          <p:nvPr>
            <p:ph type="title"/>
          </p:nvPr>
        </p:nvSpPr>
        <p:spPr>
          <a:xfrm>
            <a:off x="102700" y="27087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Inside A Modern IDS</a:t>
            </a:r>
            <a:endParaRPr/>
          </a:p>
        </p:txBody>
      </p:sp>
      <p:sp>
        <p:nvSpPr>
          <p:cNvPr id="675" name="Google Shape;675;p79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sp>
        <p:nvSpPr>
          <p:cNvPr id="676" name="Google Shape;676;p79"/>
          <p:cNvSpPr txBox="1"/>
          <p:nvPr>
            <p:ph idx="1" type="body"/>
          </p:nvPr>
        </p:nvSpPr>
        <p:spPr>
          <a:xfrm>
            <a:off x="198500" y="1246825"/>
            <a:ext cx="5142600" cy="3765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lnSpcReduction="10000"/>
          </a:bodyPr>
          <a:lstStyle/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"/>
              <a:t>Employ </a:t>
            </a:r>
            <a:r>
              <a:rPr b="1" lang="en"/>
              <a:t>defense in depth</a:t>
            </a:r>
            <a:endParaRPr b="1"/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"/>
              <a:t>To cover all devices, use a </a:t>
            </a:r>
            <a:r>
              <a:rPr lang="en"/>
              <a:t>modern NIDS:</a:t>
            </a:r>
            <a:endParaRPr/>
          </a:p>
          <a:p>
            <a:pPr indent="-317500" lvl="1" marL="914400" rtl="0" algn="l">
              <a:spcBef>
                <a:spcPts val="0"/>
              </a:spcBef>
              <a:spcAft>
                <a:spcPts val="0"/>
              </a:spcAft>
              <a:buSzPts val="1400"/>
              <a:buChar char="○"/>
            </a:pPr>
            <a:r>
              <a:rPr lang="en"/>
              <a:t>Single entry </a:t>
            </a:r>
            <a:r>
              <a:rPr lang="en"/>
              <a:t>point</a:t>
            </a:r>
            <a:r>
              <a:rPr lang="en"/>
              <a:t> with a simple packet filter</a:t>
            </a:r>
            <a:endParaRPr/>
          </a:p>
          <a:p>
            <a:pPr indent="-317500" lvl="2" marL="1371600" rtl="0" algn="l">
              <a:spcBef>
                <a:spcPts val="0"/>
              </a:spcBef>
              <a:spcAft>
                <a:spcPts val="0"/>
              </a:spcAft>
              <a:buSzPts val="1400"/>
              <a:buChar char="■"/>
            </a:pPr>
            <a:r>
              <a:rPr lang="en"/>
              <a:t>Simple but effective filters can handle 1,000 Gbps</a:t>
            </a:r>
            <a:endParaRPr/>
          </a:p>
          <a:p>
            <a:pPr indent="-317500" lvl="1" marL="914400" rtl="0" algn="l">
              <a:spcBef>
                <a:spcPts val="0"/>
              </a:spcBef>
              <a:spcAft>
                <a:spcPts val="0"/>
              </a:spcAft>
              <a:buSzPts val="1400"/>
              <a:buChar char="○"/>
            </a:pPr>
            <a:r>
              <a:rPr lang="en"/>
              <a:t>Parallel processing using multiple NIDS nodes</a:t>
            </a:r>
            <a:endParaRPr/>
          </a:p>
          <a:p>
            <a:pPr indent="-317500" lvl="2" marL="1371600" rtl="0" algn="l">
              <a:spcBef>
                <a:spcPts val="0"/>
              </a:spcBef>
              <a:spcAft>
                <a:spcPts val="0"/>
              </a:spcAft>
              <a:buSzPts val="1400"/>
              <a:buChar char="■"/>
            </a:pPr>
            <a:r>
              <a:rPr lang="en"/>
              <a:t>A single server rack slot can handle 1–5 Gbps, and scales linearly</a:t>
            </a:r>
            <a:endParaRPr/>
          </a:p>
          <a:p>
            <a:pPr indent="-317500" lvl="1" marL="914400" rtl="0" algn="l">
              <a:spcBef>
                <a:spcPts val="0"/>
              </a:spcBef>
              <a:spcAft>
                <a:spcPts val="0"/>
              </a:spcAft>
              <a:buSzPts val="1400"/>
              <a:buChar char="○"/>
            </a:pPr>
            <a:r>
              <a:rPr lang="en"/>
              <a:t>In-depth detection techniques</a:t>
            </a:r>
            <a:endParaRPr/>
          </a:p>
          <a:p>
            <a:pPr indent="-317500" lvl="2" marL="1371600" rtl="0" algn="l">
              <a:spcBef>
                <a:spcPts val="0"/>
              </a:spcBef>
              <a:spcAft>
                <a:spcPts val="0"/>
              </a:spcAft>
              <a:buSzPts val="1400"/>
              <a:buChar char="■"/>
            </a:pPr>
            <a:r>
              <a:rPr lang="en"/>
              <a:t>Protocol analysis</a:t>
            </a:r>
            <a:endParaRPr/>
          </a:p>
          <a:p>
            <a:pPr indent="-317500" lvl="2" marL="1371600" rtl="0" algn="l">
              <a:spcBef>
                <a:spcPts val="0"/>
              </a:spcBef>
              <a:spcAft>
                <a:spcPts val="0"/>
              </a:spcAft>
              <a:buSzPts val="1400"/>
              <a:buChar char="■"/>
            </a:pPr>
            <a:r>
              <a:rPr lang="en"/>
              <a:t>Signature analysis on content and behavior</a:t>
            </a:r>
            <a:endParaRPr/>
          </a:p>
          <a:p>
            <a:pPr indent="-317500" lvl="2" marL="1371600" rtl="0" algn="l">
              <a:spcBef>
                <a:spcPts val="0"/>
              </a:spcBef>
              <a:spcAft>
                <a:spcPts val="0"/>
              </a:spcAft>
              <a:buSzPts val="1400"/>
              <a:buChar char="■"/>
            </a:pPr>
            <a:r>
              <a:rPr lang="en"/>
              <a:t>Shadow execution (execute unknown content found on the network)</a:t>
            </a:r>
            <a:endParaRPr/>
          </a:p>
          <a:p>
            <a:pPr indent="-317500" lvl="2" marL="1371600" rtl="0" algn="l">
              <a:spcBef>
                <a:spcPts val="0"/>
              </a:spcBef>
              <a:spcAft>
                <a:spcPts val="0"/>
              </a:spcAft>
              <a:buSzPts val="1400"/>
              <a:buChar char="■"/>
            </a:pPr>
            <a:r>
              <a:rPr lang="en"/>
              <a:t>Extensive</a:t>
            </a:r>
            <a:r>
              <a:rPr lang="en"/>
              <a:t> logging</a:t>
            </a:r>
            <a:endParaRPr/>
          </a:p>
          <a:p>
            <a:pPr indent="-317500" lvl="2" marL="1371600" rtl="0" algn="l">
              <a:spcBef>
                <a:spcPts val="0"/>
              </a:spcBef>
              <a:spcAft>
                <a:spcPts val="0"/>
              </a:spcAft>
              <a:buSzPts val="1400"/>
              <a:buChar char="■"/>
            </a:pPr>
            <a:r>
              <a:rPr lang="en"/>
              <a:t>Automatic updates</a:t>
            </a:r>
            <a:endParaRPr/>
          </a:p>
        </p:txBody>
      </p:sp>
      <p:sp>
        <p:nvSpPr>
          <p:cNvPr id="677" name="Google Shape;677;p79"/>
          <p:cNvSpPr/>
          <p:nvPr/>
        </p:nvSpPr>
        <p:spPr>
          <a:xfrm>
            <a:off x="5493500" y="1830100"/>
            <a:ext cx="1401732" cy="953964"/>
          </a:xfrm>
          <a:prstGeom prst="cloud">
            <a:avLst/>
          </a:prstGeom>
          <a:solidFill>
            <a:srgbClr val="C9DAF8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Internet</a:t>
            </a:r>
            <a:endParaRPr/>
          </a:p>
        </p:txBody>
      </p:sp>
      <p:sp>
        <p:nvSpPr>
          <p:cNvPr id="678" name="Google Shape;678;p79"/>
          <p:cNvSpPr/>
          <p:nvPr/>
        </p:nvSpPr>
        <p:spPr>
          <a:xfrm>
            <a:off x="8037375" y="1761988"/>
            <a:ext cx="980100" cy="1090200"/>
          </a:xfrm>
          <a:prstGeom prst="roundRect">
            <a:avLst>
              <a:gd fmla="val 16667" name="adj"/>
            </a:avLst>
          </a:prstGeom>
          <a:solidFill>
            <a:srgbClr val="D9EAD3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Network</a:t>
            </a:r>
            <a:endParaRPr/>
          </a:p>
        </p:txBody>
      </p:sp>
      <p:sp>
        <p:nvSpPr>
          <p:cNvPr id="679" name="Google Shape;679;p79"/>
          <p:cNvSpPr/>
          <p:nvPr/>
        </p:nvSpPr>
        <p:spPr>
          <a:xfrm>
            <a:off x="6758925" y="3128050"/>
            <a:ext cx="1311000" cy="467400"/>
          </a:xfrm>
          <a:prstGeom prst="rect">
            <a:avLst/>
          </a:prstGeom>
          <a:solidFill>
            <a:srgbClr val="F4CCCC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Packet Filter</a:t>
            </a:r>
            <a:endParaRPr/>
          </a:p>
        </p:txBody>
      </p:sp>
      <p:cxnSp>
        <p:nvCxnSpPr>
          <p:cNvPr id="680" name="Google Shape;680;p79"/>
          <p:cNvCxnSpPr>
            <a:stCxn id="677" idx="0"/>
            <a:endCxn id="678" idx="1"/>
          </p:cNvCxnSpPr>
          <p:nvPr/>
        </p:nvCxnSpPr>
        <p:spPr>
          <a:xfrm>
            <a:off x="6894064" y="2307082"/>
            <a:ext cx="1143300" cy="0"/>
          </a:xfrm>
          <a:prstGeom prst="straightConnector1">
            <a:avLst/>
          </a:prstGeom>
          <a:noFill/>
          <a:ln cap="flat" cmpd="sng" w="19050">
            <a:solidFill>
              <a:schemeClr val="dk2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681" name="Google Shape;681;p79"/>
          <p:cNvCxnSpPr>
            <a:stCxn id="679" idx="0"/>
          </p:cNvCxnSpPr>
          <p:nvPr/>
        </p:nvCxnSpPr>
        <p:spPr>
          <a:xfrm rot="10800000">
            <a:off x="7414425" y="2258350"/>
            <a:ext cx="0" cy="869700"/>
          </a:xfrm>
          <a:prstGeom prst="straightConnector1">
            <a:avLst/>
          </a:prstGeom>
          <a:noFill/>
          <a:ln cap="flat" cmpd="sng" w="19050">
            <a:solidFill>
              <a:schemeClr val="dk2"/>
            </a:solidFill>
            <a:prstDash val="solid"/>
            <a:round/>
            <a:headEnd len="med" w="med" type="none"/>
            <a:tailEnd len="med" w="med" type="diamond"/>
          </a:ln>
        </p:spPr>
      </p:cxnSp>
      <p:sp>
        <p:nvSpPr>
          <p:cNvPr id="682" name="Google Shape;682;p79"/>
          <p:cNvSpPr/>
          <p:nvPr/>
        </p:nvSpPr>
        <p:spPr>
          <a:xfrm>
            <a:off x="6156825" y="4075300"/>
            <a:ext cx="548700" cy="467400"/>
          </a:xfrm>
          <a:prstGeom prst="rect">
            <a:avLst/>
          </a:prstGeom>
          <a:solidFill>
            <a:srgbClr val="F4CCCC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/>
              <a:t>NIDS unit</a:t>
            </a:r>
            <a:endParaRPr sz="1000"/>
          </a:p>
        </p:txBody>
      </p:sp>
      <p:sp>
        <p:nvSpPr>
          <p:cNvPr id="683" name="Google Shape;683;p79"/>
          <p:cNvSpPr/>
          <p:nvPr/>
        </p:nvSpPr>
        <p:spPr>
          <a:xfrm>
            <a:off x="6812325" y="4075300"/>
            <a:ext cx="548700" cy="467400"/>
          </a:xfrm>
          <a:prstGeom prst="rect">
            <a:avLst/>
          </a:prstGeom>
          <a:solidFill>
            <a:srgbClr val="F4CCCC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/>
              <a:t>NIDS unit</a:t>
            </a:r>
            <a:endParaRPr sz="1000"/>
          </a:p>
        </p:txBody>
      </p:sp>
      <p:sp>
        <p:nvSpPr>
          <p:cNvPr id="684" name="Google Shape;684;p79"/>
          <p:cNvSpPr/>
          <p:nvPr/>
        </p:nvSpPr>
        <p:spPr>
          <a:xfrm>
            <a:off x="7467825" y="4075300"/>
            <a:ext cx="548700" cy="467400"/>
          </a:xfrm>
          <a:prstGeom prst="rect">
            <a:avLst/>
          </a:prstGeom>
          <a:solidFill>
            <a:srgbClr val="F4CCCC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/>
              <a:t>NIDS unit</a:t>
            </a:r>
            <a:endParaRPr sz="1000"/>
          </a:p>
        </p:txBody>
      </p:sp>
      <p:sp>
        <p:nvSpPr>
          <p:cNvPr id="685" name="Google Shape;685;p79"/>
          <p:cNvSpPr/>
          <p:nvPr/>
        </p:nvSpPr>
        <p:spPr>
          <a:xfrm>
            <a:off x="8123325" y="4075300"/>
            <a:ext cx="548700" cy="467400"/>
          </a:xfrm>
          <a:prstGeom prst="rect">
            <a:avLst/>
          </a:prstGeom>
          <a:solidFill>
            <a:srgbClr val="F4CCCC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/>
              <a:t>NIDS unit</a:t>
            </a:r>
            <a:endParaRPr sz="1000"/>
          </a:p>
        </p:txBody>
      </p:sp>
      <p:cxnSp>
        <p:nvCxnSpPr>
          <p:cNvPr id="686" name="Google Shape;686;p79"/>
          <p:cNvCxnSpPr>
            <a:stCxn id="679" idx="2"/>
            <a:endCxn id="682" idx="0"/>
          </p:cNvCxnSpPr>
          <p:nvPr/>
        </p:nvCxnSpPr>
        <p:spPr>
          <a:xfrm flipH="1">
            <a:off x="6431025" y="3595450"/>
            <a:ext cx="983400" cy="480000"/>
          </a:xfrm>
          <a:prstGeom prst="straightConnector1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687" name="Google Shape;687;p79"/>
          <p:cNvCxnSpPr>
            <a:stCxn id="679" idx="2"/>
            <a:endCxn id="683" idx="0"/>
          </p:cNvCxnSpPr>
          <p:nvPr/>
        </p:nvCxnSpPr>
        <p:spPr>
          <a:xfrm flipH="1">
            <a:off x="7086825" y="3595450"/>
            <a:ext cx="327600" cy="480000"/>
          </a:xfrm>
          <a:prstGeom prst="straightConnector1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688" name="Google Shape;688;p79"/>
          <p:cNvCxnSpPr>
            <a:stCxn id="679" idx="2"/>
            <a:endCxn id="684" idx="0"/>
          </p:cNvCxnSpPr>
          <p:nvPr/>
        </p:nvCxnSpPr>
        <p:spPr>
          <a:xfrm>
            <a:off x="7414425" y="3595450"/>
            <a:ext cx="327900" cy="480000"/>
          </a:xfrm>
          <a:prstGeom prst="straightConnector1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689" name="Google Shape;689;p79"/>
          <p:cNvCxnSpPr>
            <a:stCxn id="679" idx="2"/>
            <a:endCxn id="685" idx="0"/>
          </p:cNvCxnSpPr>
          <p:nvPr/>
        </p:nvCxnSpPr>
        <p:spPr>
          <a:xfrm>
            <a:off x="7414425" y="3595450"/>
            <a:ext cx="983400" cy="480000"/>
          </a:xfrm>
          <a:prstGeom prst="straightConnector1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med" w="med" type="none"/>
            <a:tailEnd len="med" w="med" type="none"/>
          </a:ln>
        </p:spPr>
      </p:cxn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6">
                                            <p:txEl>
                                              <p:pRg end="0" st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6">
                                            <p:txEl>
                                              <p:pRg end="1" st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6">
                                            <p:txEl>
                                              <p:pRg end="2" st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6">
                                            <p:txEl>
                                              <p:pRg end="3" st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6">
                                            <p:txEl>
                                              <p:pRg end="4" st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6">
                                            <p:txEl>
                                              <p:pRg end="5" st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6">
                                            <p:txEl>
                                              <p:pRg end="6" st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6">
                                            <p:txEl>
                                              <p:pRg end="7" st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6">
                                            <p:txEl>
                                              <p:pRg end="8" st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6">
                                            <p:txEl>
                                              <p:pRg end="9" st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6">
                                            <p:txEl>
                                              <p:pRg end="10" st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6">
                                            <p:txEl>
                                              <p:pRg end="11" st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93" name="Shape 6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4" name="Google Shape;694;p80"/>
          <p:cNvSpPr txBox="1"/>
          <p:nvPr>
            <p:ph type="title"/>
          </p:nvPr>
        </p:nvSpPr>
        <p:spPr>
          <a:xfrm>
            <a:off x="102700" y="27087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Inside A Modern IDS</a:t>
            </a:r>
            <a:endParaRPr/>
          </a:p>
        </p:txBody>
      </p:sp>
      <p:sp>
        <p:nvSpPr>
          <p:cNvPr id="695" name="Google Shape;695;p80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sp>
        <p:nvSpPr>
          <p:cNvPr id="696" name="Google Shape;696;p80"/>
          <p:cNvSpPr txBox="1"/>
          <p:nvPr>
            <p:ph idx="1" type="body"/>
          </p:nvPr>
        </p:nvSpPr>
        <p:spPr>
          <a:xfrm>
            <a:off x="198500" y="1246825"/>
            <a:ext cx="8520600" cy="3765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"/>
              <a:t>Cover individual devices using a</a:t>
            </a:r>
            <a:r>
              <a:rPr b="1" lang="en"/>
              <a:t> </a:t>
            </a:r>
            <a:r>
              <a:rPr lang="en"/>
              <a:t>HIDS on each device</a:t>
            </a:r>
            <a:endParaRPr/>
          </a:p>
          <a:p>
            <a:pPr indent="-317500" lvl="1" marL="914400" rtl="0" algn="l">
              <a:spcBef>
                <a:spcPts val="0"/>
              </a:spcBef>
              <a:spcAft>
                <a:spcPts val="0"/>
              </a:spcAft>
              <a:buSzPts val="1400"/>
              <a:buChar char="○"/>
            </a:pPr>
            <a:r>
              <a:rPr lang="en"/>
              <a:t>Antivirus software is a kind of HIDS used by many corporations!</a:t>
            </a:r>
            <a:endParaRPr/>
          </a:p>
          <a:p>
            <a:pPr indent="-317500" lvl="1" marL="914400" rtl="0" algn="l">
              <a:spcBef>
                <a:spcPts val="0"/>
              </a:spcBef>
              <a:spcAft>
                <a:spcPts val="0"/>
              </a:spcAft>
              <a:buSzPts val="1400"/>
              <a:buChar char="○"/>
            </a:pPr>
            <a:r>
              <a:rPr lang="en"/>
              <a:t>Block access to blacklisted sites (e.g. malware sites)</a:t>
            </a:r>
            <a:endParaRPr/>
          </a:p>
          <a:p>
            <a:pPr indent="-317500" lvl="1" marL="914400" rtl="0" algn="l">
              <a:spcBef>
                <a:spcPts val="0"/>
              </a:spcBef>
              <a:spcAft>
                <a:spcPts val="0"/>
              </a:spcAft>
              <a:buSzPts val="1400"/>
              <a:buChar char="○"/>
            </a:pPr>
            <a:r>
              <a:rPr lang="en"/>
              <a:t>Detection techniques</a:t>
            </a:r>
            <a:endParaRPr/>
          </a:p>
          <a:p>
            <a:pPr indent="-317500" lvl="2" marL="1371600" rtl="0" algn="l">
              <a:spcBef>
                <a:spcPts val="0"/>
              </a:spcBef>
              <a:spcAft>
                <a:spcPts val="0"/>
              </a:spcAft>
              <a:buSzPts val="1400"/>
              <a:buChar char="■"/>
            </a:pPr>
            <a:r>
              <a:rPr lang="en"/>
              <a:t>Protocol analysis</a:t>
            </a:r>
            <a:endParaRPr/>
          </a:p>
          <a:p>
            <a:pPr indent="-317500" lvl="2" marL="1371600" rtl="0" algn="l">
              <a:spcBef>
                <a:spcPts val="0"/>
              </a:spcBef>
              <a:spcAft>
                <a:spcPts val="0"/>
              </a:spcAft>
              <a:buSzPts val="1400"/>
              <a:buChar char="■"/>
            </a:pPr>
            <a:r>
              <a:rPr lang="en"/>
              <a:t>Signature analysis on networking traffic</a:t>
            </a:r>
            <a:endParaRPr/>
          </a:p>
          <a:p>
            <a:pPr indent="-317500" lvl="2" marL="1371600" rtl="0" algn="l">
              <a:spcBef>
                <a:spcPts val="0"/>
              </a:spcBef>
              <a:spcAft>
                <a:spcPts val="0"/>
              </a:spcAft>
              <a:buSzPts val="1400"/>
              <a:buChar char="■"/>
            </a:pPr>
            <a:r>
              <a:rPr lang="en"/>
              <a:t>Signature analysis on memory and filesystem</a:t>
            </a:r>
            <a:endParaRPr/>
          </a:p>
          <a:p>
            <a:pPr indent="-317500" lvl="2" marL="1371600" rtl="0" algn="l">
              <a:spcBef>
                <a:spcPts val="0"/>
              </a:spcBef>
              <a:spcAft>
                <a:spcPts val="0"/>
              </a:spcAft>
              <a:buSzPts val="1400"/>
              <a:buChar char="■"/>
            </a:pPr>
            <a:r>
              <a:rPr lang="en"/>
              <a:t>Query a cloud database to see if a payload has been seen by other devices running the same HIDS</a:t>
            </a:r>
            <a:endParaRPr/>
          </a:p>
          <a:p>
            <a:pPr indent="-317500" lvl="2" marL="1371600" rtl="0" algn="l">
              <a:spcBef>
                <a:spcPts val="0"/>
              </a:spcBef>
              <a:spcAft>
                <a:spcPts val="0"/>
              </a:spcAft>
              <a:buSzPts val="1400"/>
              <a:buChar char="■"/>
            </a:pPr>
            <a:r>
              <a:rPr lang="en"/>
              <a:t>Sandboxed execution (execute a payload in a safe, inescapable environment)</a:t>
            </a:r>
            <a:endParaRPr/>
          </a:p>
          <a:p>
            <a:pPr indent="-317500" lvl="3" marL="1828800" rtl="0" algn="l">
              <a:spcBef>
                <a:spcPts val="0"/>
              </a:spcBef>
              <a:spcAft>
                <a:spcPts val="0"/>
              </a:spcAft>
              <a:buSzPts val="1400"/>
              <a:buChar char="●"/>
            </a:pPr>
            <a:r>
              <a:rPr lang="en"/>
              <a:t>Analyze the behavior of the program while in the sandbox</a:t>
            </a:r>
            <a:endParaRPr/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6">
                                            <p:txEl>
                                              <p:pRg end="0" st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6">
                                            <p:txEl>
                                              <p:pRg end="1" st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6">
                                            <p:txEl>
                                              <p:pRg end="2" st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6">
                                            <p:txEl>
                                              <p:pRg end="3" st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6">
                                            <p:txEl>
                                              <p:pRg end="4" st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6">
                                            <p:txEl>
                                              <p:pRg end="5" st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6">
                                            <p:txEl>
                                              <p:pRg end="6" st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6">
                                            <p:txEl>
                                              <p:pRg end="7" st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6">
                                            <p:txEl>
                                              <p:pRg end="8" st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6">
                                            <p:txEl>
                                              <p:pRg end="9" st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700" name="Shape 7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1" name="Google Shape;701;p81"/>
          <p:cNvSpPr txBox="1"/>
          <p:nvPr>
            <p:ph type="title"/>
          </p:nvPr>
        </p:nvSpPr>
        <p:spPr>
          <a:xfrm>
            <a:off x="102700" y="27087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Path Traversal Attacks: Summary</a:t>
            </a:r>
            <a:endParaRPr/>
          </a:p>
        </p:txBody>
      </p:sp>
      <p:sp>
        <p:nvSpPr>
          <p:cNvPr id="702" name="Google Shape;702;p81"/>
          <p:cNvSpPr txBox="1"/>
          <p:nvPr>
            <p:ph idx="1" type="body"/>
          </p:nvPr>
        </p:nvSpPr>
        <p:spPr>
          <a:xfrm>
            <a:off x="198500" y="1246825"/>
            <a:ext cx="8520600" cy="3765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b="1" lang="en"/>
              <a:t>Path traversal attack</a:t>
            </a:r>
            <a:r>
              <a:rPr lang="en"/>
              <a:t>: Accessing unauthorized files on a remote server by exploiting Unix file path semantics</a:t>
            </a:r>
            <a:endParaRPr/>
          </a:p>
          <a:p>
            <a:pPr indent="-317500" lvl="1" marL="914400" rtl="0" algn="l">
              <a:spcBef>
                <a:spcPts val="0"/>
              </a:spcBef>
              <a:spcAft>
                <a:spcPts val="0"/>
              </a:spcAft>
              <a:buSzPts val="1400"/>
              <a:buChar char="○"/>
            </a:pPr>
            <a:r>
              <a:rPr lang="en"/>
              <a:t>Often makes use of </a:t>
            </a:r>
            <a:r>
              <a:rPr b="1" lang="en">
                <a:latin typeface="Courier New"/>
                <a:ea typeface="Courier New"/>
                <a:cs typeface="Courier New"/>
                <a:sym typeface="Courier New"/>
              </a:rPr>
              <a:t>../</a:t>
            </a:r>
            <a:r>
              <a:rPr lang="en"/>
              <a:t> to enter other directories</a:t>
            </a:r>
            <a:endParaRPr/>
          </a:p>
          <a:p>
            <a:pPr indent="-317500" lvl="1" marL="914400" rtl="0" algn="l">
              <a:spcBef>
                <a:spcPts val="0"/>
              </a:spcBef>
              <a:spcAft>
                <a:spcPts val="0"/>
              </a:spcAft>
              <a:buSzPts val="1400"/>
              <a:buChar char="○"/>
            </a:pPr>
            <a:r>
              <a:rPr lang="en"/>
              <a:t>Vulnerability: User input is interpreted as a file path by the Unix file system</a:t>
            </a:r>
            <a:endParaRPr/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"/>
              <a:t>Defense: Check that user input is not interpreted as a file path</a:t>
            </a:r>
            <a:endParaRPr/>
          </a:p>
        </p:txBody>
      </p:sp>
      <p:sp>
        <p:nvSpPr>
          <p:cNvPr id="703" name="Google Shape;703;p8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>
</file>

<file path=ppt/slides/slide6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707" name="Shape 7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8" name="Google Shape;708;p82"/>
          <p:cNvSpPr txBox="1"/>
          <p:nvPr>
            <p:ph type="title"/>
          </p:nvPr>
        </p:nvSpPr>
        <p:spPr>
          <a:xfrm>
            <a:off x="102700" y="27087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Types of Detectors: Summary</a:t>
            </a:r>
            <a:endParaRPr/>
          </a:p>
        </p:txBody>
      </p:sp>
      <p:sp>
        <p:nvSpPr>
          <p:cNvPr id="709" name="Google Shape;709;p82"/>
          <p:cNvSpPr txBox="1"/>
          <p:nvPr>
            <p:ph idx="1" type="body"/>
          </p:nvPr>
        </p:nvSpPr>
        <p:spPr>
          <a:xfrm>
            <a:off x="198500" y="1246825"/>
            <a:ext cx="8520600" cy="3765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"/>
              <a:t>Network Intrusion Detection System (NIDS): Installed on the network</a:t>
            </a:r>
            <a:endParaRPr/>
          </a:p>
          <a:p>
            <a:pPr indent="-317500" lvl="1" marL="914400" rtl="0" algn="l">
              <a:spcBef>
                <a:spcPts val="0"/>
              </a:spcBef>
              <a:spcAft>
                <a:spcPts val="0"/>
              </a:spcAft>
              <a:buSzPts val="1400"/>
              <a:buChar char="○"/>
            </a:pPr>
            <a:r>
              <a:rPr lang="en"/>
              <a:t>Benefits: Cheap, easy to scale, simple management, end systems unaffected, small TCB</a:t>
            </a:r>
            <a:endParaRPr/>
          </a:p>
          <a:p>
            <a:pPr indent="-317500" lvl="1" marL="914400" rtl="0" algn="l">
              <a:spcBef>
                <a:spcPts val="0"/>
              </a:spcBef>
              <a:spcAft>
                <a:spcPts val="0"/>
              </a:spcAft>
              <a:buSzPts val="1400"/>
              <a:buChar char="○"/>
            </a:pPr>
            <a:r>
              <a:rPr lang="en"/>
              <a:t>Drawbacks: Inconsistent interpretation (leads to evasion attacks), encrypted traffic</a:t>
            </a:r>
            <a:endParaRPr/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"/>
              <a:t>Host-based Intrusion Detection System (HIDS): Installed on the end host</a:t>
            </a:r>
            <a:endParaRPr/>
          </a:p>
          <a:p>
            <a:pPr indent="-317500" lvl="1" marL="914400" rtl="0" algn="l">
              <a:spcBef>
                <a:spcPts val="0"/>
              </a:spcBef>
              <a:spcAft>
                <a:spcPts val="0"/>
              </a:spcAft>
              <a:buSzPts val="1400"/>
              <a:buChar char="○"/>
            </a:pPr>
            <a:r>
              <a:rPr lang="en"/>
              <a:t>Benefits: Fewer inconsistencies, works with encrypted traffic, works inside the network, performance can scale</a:t>
            </a:r>
            <a:endParaRPr/>
          </a:p>
          <a:p>
            <a:pPr indent="-317500" lvl="1" marL="914400" rtl="0" algn="l">
              <a:spcBef>
                <a:spcPts val="0"/>
              </a:spcBef>
              <a:spcAft>
                <a:spcPts val="0"/>
              </a:spcAft>
              <a:buSzPts val="1400"/>
              <a:buChar char="○"/>
            </a:pPr>
            <a:r>
              <a:rPr lang="en"/>
              <a:t>Drawbacks: Expensive, evasion attacks still possible</a:t>
            </a:r>
            <a:endParaRPr/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"/>
              <a:t>Logging: Analyze logs generated by servers</a:t>
            </a:r>
            <a:endParaRPr/>
          </a:p>
          <a:p>
            <a:pPr indent="-317500" lvl="1" marL="914400" rtl="0" algn="l">
              <a:spcBef>
                <a:spcPts val="0"/>
              </a:spcBef>
              <a:spcAft>
                <a:spcPts val="0"/>
              </a:spcAft>
              <a:buSzPts val="1400"/>
              <a:buChar char="○"/>
            </a:pPr>
            <a:r>
              <a:rPr lang="en"/>
              <a:t>Benefits: Cheap, fewer inconsistencies</a:t>
            </a:r>
            <a:endParaRPr/>
          </a:p>
          <a:p>
            <a:pPr indent="-317500" lvl="1" marL="914400" rtl="0" algn="l">
              <a:spcBef>
                <a:spcPts val="0"/>
              </a:spcBef>
              <a:spcAft>
                <a:spcPts val="0"/>
              </a:spcAft>
              <a:buSzPts val="1400"/>
              <a:buChar char="○"/>
            </a:pPr>
            <a:r>
              <a:rPr lang="en"/>
              <a:t>Drawbacks: Only detects attacks after they happen, evasion attacks still possible, attacker could change the logs</a:t>
            </a:r>
            <a:endParaRPr/>
          </a:p>
        </p:txBody>
      </p:sp>
      <p:sp>
        <p:nvSpPr>
          <p:cNvPr id="710" name="Google Shape;710;p8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>
</file>

<file path=ppt/slides/slide6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714" name="Shape 7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5" name="Google Shape;715;p83"/>
          <p:cNvSpPr txBox="1"/>
          <p:nvPr>
            <p:ph type="title"/>
          </p:nvPr>
        </p:nvSpPr>
        <p:spPr>
          <a:xfrm>
            <a:off x="102700" y="27087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Detection Accuracy: Summary</a:t>
            </a:r>
            <a:endParaRPr/>
          </a:p>
        </p:txBody>
      </p:sp>
      <p:sp>
        <p:nvSpPr>
          <p:cNvPr id="716" name="Google Shape;716;p83"/>
          <p:cNvSpPr txBox="1"/>
          <p:nvPr>
            <p:ph idx="1" type="body"/>
          </p:nvPr>
        </p:nvSpPr>
        <p:spPr>
          <a:xfrm>
            <a:off x="198500" y="1128550"/>
            <a:ext cx="8520600" cy="39603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"/>
              <a:t>Two main types of detector errors</a:t>
            </a:r>
            <a:endParaRPr/>
          </a:p>
          <a:p>
            <a:pPr indent="-317500" lvl="1" marL="914400" rtl="0" algn="l">
              <a:spcBef>
                <a:spcPts val="0"/>
              </a:spcBef>
              <a:spcAft>
                <a:spcPts val="0"/>
              </a:spcAft>
              <a:buSzPts val="1400"/>
              <a:buChar char="○"/>
            </a:pPr>
            <a:r>
              <a:rPr lang="en"/>
              <a:t>False positive: Detector alerts when there is no attack</a:t>
            </a:r>
            <a:endParaRPr/>
          </a:p>
          <a:p>
            <a:pPr indent="-317500" lvl="1" marL="914400" rtl="0" algn="l">
              <a:spcBef>
                <a:spcPts val="0"/>
              </a:spcBef>
              <a:spcAft>
                <a:spcPts val="0"/>
              </a:spcAft>
              <a:buSzPts val="1400"/>
              <a:buChar char="○"/>
            </a:pPr>
            <a:r>
              <a:rPr lang="en"/>
              <a:t>False negative: Detector fails to alert when there is an attack</a:t>
            </a:r>
            <a:endParaRPr/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"/>
              <a:t>Detector accuracy</a:t>
            </a:r>
            <a:endParaRPr/>
          </a:p>
          <a:p>
            <a:pPr indent="-317500" lvl="1" marL="914400" rtl="0" algn="l">
              <a:spcBef>
                <a:spcPts val="0"/>
              </a:spcBef>
              <a:spcAft>
                <a:spcPts val="0"/>
              </a:spcAft>
              <a:buSzPts val="1400"/>
              <a:buChar char="○"/>
            </a:pPr>
            <a:r>
              <a:rPr lang="en"/>
              <a:t>False positive rate (FPR): The probability the detector alerts, given there is no attack</a:t>
            </a:r>
            <a:endParaRPr/>
          </a:p>
          <a:p>
            <a:pPr indent="-317500" lvl="1" marL="914400" rtl="0" algn="l">
              <a:spcBef>
                <a:spcPts val="0"/>
              </a:spcBef>
              <a:spcAft>
                <a:spcPts val="0"/>
              </a:spcAft>
              <a:buSzPts val="1400"/>
              <a:buChar char="○"/>
            </a:pPr>
            <a:r>
              <a:rPr lang="en"/>
              <a:t>False negative rate (FNR): The probability the detector does not alert, given there is an attack</a:t>
            </a:r>
            <a:endParaRPr/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"/>
              <a:t>Designing a good detector involves considering tradeoffs</a:t>
            </a:r>
            <a:endParaRPr/>
          </a:p>
          <a:p>
            <a:pPr indent="-317500" lvl="1" marL="914400" rtl="0" algn="l">
              <a:spcBef>
                <a:spcPts val="0"/>
              </a:spcBef>
              <a:spcAft>
                <a:spcPts val="0"/>
              </a:spcAft>
              <a:buSzPts val="1400"/>
              <a:buChar char="○"/>
            </a:pPr>
            <a:r>
              <a:rPr lang="en" sz="1400"/>
              <a:t>What is the rate of attacks on your system?</a:t>
            </a:r>
            <a:endParaRPr sz="1400"/>
          </a:p>
          <a:p>
            <a:pPr indent="-317500" lvl="1" marL="914400" rtl="0" algn="l">
              <a:spcBef>
                <a:spcPts val="0"/>
              </a:spcBef>
              <a:spcAft>
                <a:spcPts val="0"/>
              </a:spcAft>
              <a:buSzPts val="1400"/>
              <a:buChar char="○"/>
            </a:pPr>
            <a:r>
              <a:rPr lang="en" sz="1400"/>
              <a:t>How much does a false positive cost in your system?</a:t>
            </a:r>
            <a:endParaRPr sz="1400"/>
          </a:p>
          <a:p>
            <a:pPr indent="-317500" lvl="1" marL="914400" rtl="0" algn="l">
              <a:spcBef>
                <a:spcPts val="0"/>
              </a:spcBef>
              <a:spcAft>
                <a:spcPts val="0"/>
              </a:spcAft>
              <a:buSzPts val="1400"/>
              <a:buChar char="○"/>
            </a:pPr>
            <a:r>
              <a:rPr lang="en" sz="1400"/>
              <a:t>How much does a false negative cost in your system?</a:t>
            </a:r>
            <a:endParaRPr sz="1400"/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"/>
              <a:t>Accurate detection is very challenging if the base rate of attacks is low</a:t>
            </a:r>
            <a:endParaRPr/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"/>
              <a:t>Detectors can be combined</a:t>
            </a:r>
            <a:endParaRPr/>
          </a:p>
          <a:p>
            <a:pPr indent="-317500" lvl="1" marL="914400" rtl="0" algn="l">
              <a:spcBef>
                <a:spcPts val="0"/>
              </a:spcBef>
              <a:spcAft>
                <a:spcPts val="0"/>
              </a:spcAft>
              <a:buSzPts val="1400"/>
              <a:buChar char="○"/>
            </a:pPr>
            <a:r>
              <a:rPr lang="en"/>
              <a:t>Parallel: Fewer false negatives, more false positives</a:t>
            </a:r>
            <a:endParaRPr/>
          </a:p>
          <a:p>
            <a:pPr indent="-317500" lvl="1" marL="914400" rtl="0" algn="l">
              <a:spcBef>
                <a:spcPts val="0"/>
              </a:spcBef>
              <a:spcAft>
                <a:spcPts val="0"/>
              </a:spcAft>
              <a:buSzPts val="1400"/>
              <a:buChar char="○"/>
            </a:pPr>
            <a:r>
              <a:rPr lang="en"/>
              <a:t>Series: Fewer false positives, more false negatives</a:t>
            </a:r>
            <a:endParaRPr/>
          </a:p>
        </p:txBody>
      </p:sp>
      <p:sp>
        <p:nvSpPr>
          <p:cNvPr id="717" name="Google Shape;717;p83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>
</file>

<file path=ppt/slides/slide7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721" name="Shape 7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2" name="Google Shape;722;p84"/>
          <p:cNvSpPr txBox="1"/>
          <p:nvPr>
            <p:ph type="title"/>
          </p:nvPr>
        </p:nvSpPr>
        <p:spPr>
          <a:xfrm>
            <a:off x="102700" y="27087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Styles of Detection: Summary</a:t>
            </a:r>
            <a:endParaRPr/>
          </a:p>
        </p:txBody>
      </p:sp>
      <p:sp>
        <p:nvSpPr>
          <p:cNvPr id="723" name="Google Shape;723;p84"/>
          <p:cNvSpPr txBox="1"/>
          <p:nvPr>
            <p:ph idx="1" type="body"/>
          </p:nvPr>
        </p:nvSpPr>
        <p:spPr>
          <a:xfrm>
            <a:off x="198500" y="1246825"/>
            <a:ext cx="8520600" cy="3765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"/>
              <a:t>Signature-based</a:t>
            </a:r>
            <a:endParaRPr/>
          </a:p>
          <a:p>
            <a:pPr indent="-317500" lvl="1" marL="914400" rtl="0" algn="l">
              <a:spcBef>
                <a:spcPts val="0"/>
              </a:spcBef>
              <a:spcAft>
                <a:spcPts val="0"/>
              </a:spcAft>
              <a:buSzPts val="1400"/>
              <a:buChar char="○"/>
            </a:pPr>
            <a:r>
              <a:rPr lang="en"/>
              <a:t>Flag any activity that matches the structure of a known attack (blacklisting)</a:t>
            </a:r>
            <a:endParaRPr/>
          </a:p>
          <a:p>
            <a:pPr indent="-317500" lvl="1" marL="914400" rtl="0" algn="l">
              <a:spcBef>
                <a:spcPts val="0"/>
              </a:spcBef>
              <a:spcAft>
                <a:spcPts val="0"/>
              </a:spcAft>
              <a:buSzPts val="1400"/>
              <a:buChar char="○"/>
            </a:pPr>
            <a:r>
              <a:rPr lang="en"/>
              <a:t>Good at detecting known attacks, but bad at detecting unknown attacks</a:t>
            </a:r>
            <a:endParaRPr/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"/>
              <a:t>Specification-based</a:t>
            </a:r>
            <a:endParaRPr/>
          </a:p>
          <a:p>
            <a:pPr indent="-317500" lvl="1" marL="914400" rtl="0" algn="l">
              <a:spcBef>
                <a:spcPts val="0"/>
              </a:spcBef>
              <a:spcAft>
                <a:spcPts val="0"/>
              </a:spcAft>
              <a:buSzPts val="1400"/>
              <a:buChar char="○"/>
            </a:pPr>
            <a:r>
              <a:rPr lang="en"/>
              <a:t>Specify allowed behavior and flag any behavior that isn’t allowed behavior (whitelisting)</a:t>
            </a:r>
            <a:endParaRPr/>
          </a:p>
          <a:p>
            <a:pPr indent="-317500" lvl="1" marL="914400" rtl="0" algn="l">
              <a:spcBef>
                <a:spcPts val="0"/>
              </a:spcBef>
              <a:spcAft>
                <a:spcPts val="0"/>
              </a:spcAft>
              <a:buSzPts val="1400"/>
              <a:buChar char="○"/>
            </a:pPr>
            <a:r>
              <a:rPr lang="en"/>
              <a:t>Can detect unknown attacks, but requires work to manually write specifications</a:t>
            </a:r>
            <a:endParaRPr/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"/>
              <a:t>Anomaly-based</a:t>
            </a:r>
            <a:endParaRPr/>
          </a:p>
          <a:p>
            <a:pPr indent="-317500" lvl="1" marL="914400" rtl="0" algn="l">
              <a:spcBef>
                <a:spcPts val="0"/>
              </a:spcBef>
              <a:spcAft>
                <a:spcPts val="0"/>
              </a:spcAft>
              <a:buSzPts val="1400"/>
              <a:buChar char="○"/>
            </a:pPr>
            <a:r>
              <a:rPr lang="en"/>
              <a:t>Develop a model of what normal activity looks like. Alert on any activity that deviates from normal activity.</a:t>
            </a:r>
            <a:endParaRPr/>
          </a:p>
          <a:p>
            <a:pPr indent="-317500" lvl="1" marL="914400" rtl="0" algn="l">
              <a:spcBef>
                <a:spcPts val="0"/>
              </a:spcBef>
              <a:spcAft>
                <a:spcPts val="0"/>
              </a:spcAft>
              <a:buSzPts val="1400"/>
              <a:buChar char="○"/>
            </a:pPr>
            <a:r>
              <a:rPr lang="en"/>
              <a:t>Mostly seen in research papers, not in practice</a:t>
            </a:r>
            <a:endParaRPr/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"/>
              <a:t>Behavioral</a:t>
            </a:r>
            <a:endParaRPr/>
          </a:p>
          <a:p>
            <a:pPr indent="-317500" lvl="1" marL="914400" rtl="0" algn="l">
              <a:spcBef>
                <a:spcPts val="0"/>
              </a:spcBef>
              <a:spcAft>
                <a:spcPts val="0"/>
              </a:spcAft>
              <a:buSzPts val="1400"/>
              <a:buChar char="○"/>
            </a:pPr>
            <a:r>
              <a:rPr lang="en"/>
              <a:t>Look for evidence of compromise</a:t>
            </a:r>
            <a:endParaRPr/>
          </a:p>
          <a:p>
            <a:pPr indent="-317500" lvl="1" marL="914400" rtl="0" algn="l">
              <a:spcBef>
                <a:spcPts val="0"/>
              </a:spcBef>
              <a:spcAft>
                <a:spcPts val="0"/>
              </a:spcAft>
              <a:buSzPts val="1400"/>
              <a:buChar char="○"/>
            </a:pPr>
            <a:r>
              <a:rPr lang="en"/>
              <a:t>Can cheaply detect new attacks with few false positives, but only detects after the attack</a:t>
            </a:r>
            <a:endParaRPr/>
          </a:p>
        </p:txBody>
      </p:sp>
      <p:sp>
        <p:nvSpPr>
          <p:cNvPr id="724" name="Google Shape;724;p84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>
</file>

<file path=ppt/slides/slide7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728" name="Shape 7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9" name="Google Shape;729;p85"/>
          <p:cNvSpPr txBox="1"/>
          <p:nvPr>
            <p:ph type="title"/>
          </p:nvPr>
        </p:nvSpPr>
        <p:spPr>
          <a:xfrm>
            <a:off x="102700" y="27087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Other Intrusion Detection Strategies: Summary</a:t>
            </a:r>
            <a:endParaRPr/>
          </a:p>
        </p:txBody>
      </p:sp>
      <p:sp>
        <p:nvSpPr>
          <p:cNvPr id="730" name="Google Shape;730;p85"/>
          <p:cNvSpPr txBox="1"/>
          <p:nvPr>
            <p:ph idx="1" type="body"/>
          </p:nvPr>
        </p:nvSpPr>
        <p:spPr>
          <a:xfrm>
            <a:off x="198500" y="1246825"/>
            <a:ext cx="8520600" cy="3765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"/>
              <a:t>Vulnerability scanning: </a:t>
            </a:r>
            <a:r>
              <a:rPr lang="en"/>
              <a:t>Use a tool that probes your own system with a wide range of attacks (and fix any successful attacks)</a:t>
            </a:r>
            <a:endParaRPr/>
          </a:p>
          <a:p>
            <a:pPr indent="-317500" lvl="1" marL="914400" rtl="0" algn="l">
              <a:spcBef>
                <a:spcPts val="0"/>
              </a:spcBef>
              <a:spcAft>
                <a:spcPts val="0"/>
              </a:spcAft>
              <a:buSzPts val="1400"/>
              <a:buChar char="○"/>
            </a:pPr>
            <a:r>
              <a:rPr lang="en"/>
              <a:t>Can accurately prevent attacks before they happen, but can be expensive</a:t>
            </a:r>
            <a:endParaRPr/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"/>
              <a:t>Honeypot: a sacrificial system with no real purpose</a:t>
            </a:r>
            <a:endParaRPr/>
          </a:p>
          <a:p>
            <a:pPr indent="-317500" lvl="1" marL="914400" rtl="0" algn="l">
              <a:spcBef>
                <a:spcPts val="0"/>
              </a:spcBef>
              <a:spcAft>
                <a:spcPts val="0"/>
              </a:spcAft>
              <a:buSzPts val="1400"/>
              <a:buChar char="○"/>
            </a:pPr>
            <a:r>
              <a:rPr lang="en"/>
              <a:t>Can detect attackers and analyze their actions, but may take work to trick the attacker into using the honeypot</a:t>
            </a:r>
            <a:endParaRPr/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"/>
              <a:t>Forensics: Analyzing what happened after a successful attack</a:t>
            </a:r>
            <a:endParaRPr/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"/>
              <a:t>Intrusion Prevention System (IPS): An intrusion detection system that also blocks attacks</a:t>
            </a:r>
            <a:endParaRPr/>
          </a:p>
        </p:txBody>
      </p:sp>
      <p:sp>
        <p:nvSpPr>
          <p:cNvPr id="731" name="Google Shape;731;p85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CS 161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4285F4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