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AB1D3FD-130D-4660-A2AA-D67A0C3459BC}">
  <a:tblStyle styleId="{0AB1D3FD-130D-4660-A2AA-D67A0C3459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42" Type="http://schemas.openxmlformats.org/officeDocument/2006/relationships/slide" Target="slides/slide36.xml"/><Relationship Id="rId86" Type="http://schemas.openxmlformats.org/officeDocument/2006/relationships/slide" Target="slides/slide80.xml"/><Relationship Id="rId41" Type="http://schemas.openxmlformats.org/officeDocument/2006/relationships/slide" Target="slides/slide35.xml"/><Relationship Id="rId85" Type="http://schemas.openxmlformats.org/officeDocument/2006/relationships/slide" Target="slides/slide79.xml"/><Relationship Id="rId44" Type="http://schemas.openxmlformats.org/officeDocument/2006/relationships/slide" Target="slides/slide38.xml"/><Relationship Id="rId88" Type="http://schemas.openxmlformats.org/officeDocument/2006/relationships/slide" Target="slides/slide82.xml"/><Relationship Id="rId43" Type="http://schemas.openxmlformats.org/officeDocument/2006/relationships/slide" Target="slides/slide37.xml"/><Relationship Id="rId87" Type="http://schemas.openxmlformats.org/officeDocument/2006/relationships/slide" Target="slides/slide8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95" Type="http://schemas.openxmlformats.org/officeDocument/2006/relationships/slide" Target="slides/slide89.xml"/><Relationship Id="rId50" Type="http://schemas.openxmlformats.org/officeDocument/2006/relationships/slide" Target="slides/slide44.xml"/><Relationship Id="rId94" Type="http://schemas.openxmlformats.org/officeDocument/2006/relationships/slide" Target="slides/slide88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d8UGf6aWiQI" TargetMode="External"/><Relationship Id="rId3" Type="http://schemas.openxmlformats.org/officeDocument/2006/relationships/hyperlink" Target="https://su20.cs161.org/lectures/4/lec04_optional.pdf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qualcomm.com/content/dam/qcomm-martech/dm-assets/documents/pointer-auth-v7.pdf" TargetMode="Externa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fo.lookout.com/rs/051-ESQ-475/images/pegasus-exploits-technical-details.pdf" TargetMode="Externa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g.qualys.com/vulnerabilities-research/2021/01/26/cve-2021-3156-heap-based-buffer-overflow-in-sudo-baron-samedit" TargetMode="Externa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377f732614_0_8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377f732614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77f732614_0_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377f732614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377f732614_0_9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377f732614_0_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377f732614_0_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377f732614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37d8a37c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37d8a37c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77f732614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377f732614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377f732614_0_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377f732614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377f732614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377f732614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77f732614_0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77f732614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377f732614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377f732614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Amdahl’s Law applies to your time as well!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377f732614_0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377f732614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77f732614_0_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77f732614_0_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37d8a37c2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37d8a37c2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377f732614_0_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377f732614_0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377f732614_0_9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377f732614_0_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377f732614_0_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377f732614_0_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Reasoning about memory safety: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https://www.youtube.com/watch?v=d8UGf6aWiQI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https://su20.cs161.org/lectures/4/lec04_optional.pdf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37d8a37c2f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37d8a37c2f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77f732614_0_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377f732614_0_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77f732614_0_9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377f732614_0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377f732614_0_9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377f732614_0_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377f732614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377f732614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377f732614_0_10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377f732614_0_1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37d8a37c2f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37d8a37c2f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77f732614_0_1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77f732614_0_1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377f732614_0_10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377f732614_0_1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377f732614_0_10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377f732614_0_1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Remember this slide! We will use it when we talk about defending against exploits next time.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377f732614_0_10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377f732614_0_1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37d8a37c2f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37d8a37c2f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377f732614_0_10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377f732614_0_1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77f732614_0_10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377f732614_0_1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77f732614_0_10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377f732614_0_1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77f732614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377f732614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377f732614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377f732614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377f732614_0_1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377f732614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377f732614_0_1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377f732614_0_1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377f732614_0_1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377f732614_0_1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377f732614_0_1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377f732614_0_1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377f732614_0_1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1377f732614_0_1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377f732614_0_1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1377f732614_0_1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377f732614_0_1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377f732614_0_1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377f732614_0_1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377f732614_0_1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377f732614_0_1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1377f732614_0_1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1377f732614_0_1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1377f732614_0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377f732614_0_1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1377f732614_0_1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377f732614_0_1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377f732614_0_1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1377f732614_0_1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1377f732614_0_1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377f732614_0_1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377f732614_0_1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377f732614_0_1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1377f732614_0_1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1377f732614_0_1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1377f732614_0_1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377f732614_0_1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1377f732614_0_1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377f732614_0_1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1377f732614_0_1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137d8a37c2f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137d8a37c2f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1377f732614_0_1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1377f732614_0_1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1377f732614_0_1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1377f732614_0_1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377f732614_0_1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1377f732614_0_1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377f732614_0_1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1377f732614_0_1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1377f732614_0_1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1377f732614_0_1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1377f732614_0_1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1377f732614_0_1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377f732614_0_1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377f732614_0_1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1377f732614_0_1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1377f732614_0_1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1377f732614_0_1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1377f732614_0_1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377f732614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1377f732614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1377f732614_0_1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1377f732614_0_1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137d8a37c2f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137d8a37c2f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See the whitepaper on pointer authentication if you want to learn more: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https://www.qualcomm.com/content/dam/qcomm-martech/dm-assets/documents/pointer-auth-v7.pdf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377f732614_0_1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377f732614_0_1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1377f732614_0_1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1377f732614_0_1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1377f732614_0_1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1377f732614_0_1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1377f732614_0_1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1377f732614_0_1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1377f732614_0_1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1377f732614_0_1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1377f732614_0_1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1377f732614_0_1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1377f732614_0_1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1377f732614_0_1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137d8a37c2f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137d8a37c2f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1377f732614_0_1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1377f732614_0_1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377f732614_0_1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377f732614_0_1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1377f732614_0_1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1377f732614_0_1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1377f732614_0_1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1377f732614_0_1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1377f732614_0_1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1377f732614_0_1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1377f732614_0_16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1377f732614_0_1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1377f732614_0_1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1377f732614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377f732614_0_1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1377f732614_0_1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137d8a37c2f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137d8a37c2f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1377f732614_0_16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1377f732614_0_1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1377f732614_0_1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1377f732614_0_1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https://info.lookout.com/rs/051-ESQ-475/images/pegasus-exploits-technical-details.pdf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1377f732614_0_1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1377f732614_0_1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1377f732614_0_1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1377f732614_0_1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1377f732614_0_1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1377f732614_0_1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Perhaps there needs to be liability? ~Nick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https://blog.qualys.com/vulnerabilities-research/2021/01/26/cve-2021-3156-heap-based-buffer-overflow-in-sudo-baron-samedit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1377f732614_0_1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1377f732614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1377f732614_0_1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1377f732614_0_1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1377f732614_0_16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1377f732614_0_1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Computer Science 161</a:t>
            </a:r>
            <a:endParaRPr b="1" sz="600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6.xml"/><Relationship Id="rId3" Type="http://schemas.openxmlformats.org/officeDocument/2006/relationships/hyperlink" Target="https://blog.qualys.com/vulnerabilities-research/2021/01/26/cve-2021-3156-heap-based-buffer-overflow-in-sudo-baron-samedit" TargetMode="External"/><Relationship Id="rId4" Type="http://schemas.openxmlformats.org/officeDocument/2006/relationships/image" Target="../media/image4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0" y="1429000"/>
            <a:ext cx="51441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Mitigating Memory Safety Vulnerabilities</a:t>
            </a:r>
            <a:endParaRPr sz="4000"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917900"/>
            <a:ext cx="5144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5</a:t>
            </a:r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925" y="1666500"/>
            <a:ext cx="3151051" cy="30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r>
              <a:rPr lang="en"/>
              <a:t>: Memory Safety Mitigations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Memory-safe languages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Writing memory-safe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Building secure software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Exploit mitigations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Non-executable pages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Stack canaries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Pointer 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Address space layout randomization (ASLR)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Combining mitigations</a:t>
            </a:r>
            <a:endParaRPr/>
          </a:p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Defending Against Memory Safety Vulnerabilities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We’ve seen how widespread and dangerous memory safety vulnerabilities can be. Why do these vulnerabilities exist?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Programming languages aren’t designed well for security.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Programmers often aren’t security-aware.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Programmers write code without designing security in from the start.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Programmers are humans. Humans make mistakes.</a:t>
            </a:r>
            <a:endParaRPr/>
          </a:p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Defending Against Memory Safety Vulnerabilities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approaches to defending against memory safety vulnerabilities?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safer programming languages.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 to write memory-safe code.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tools for analyzing and patching insecure code.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 mitigations that make it harder to exploit common vulnerabilities.</a:t>
            </a:r>
            <a:endParaRPr/>
          </a:p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Memory-Safe Languages</a:t>
            </a:r>
            <a:endParaRPr/>
          </a:p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9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4.1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Defending Against Memory Safety Vulnerabilities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approaches to defending against memory safety vulnerabilities?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Use safer programming languages.</a:t>
            </a:r>
            <a:endParaRPr>
              <a:solidFill>
                <a:srgbClr val="FF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 to write memory-safe code.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tools for analyzing and patching insecure code.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 mitigations that make it harder to exploit common vulnerabilities.</a:t>
            </a:r>
            <a:endParaRPr/>
          </a:p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Memory-Safe Languages</a:t>
            </a:r>
            <a:endParaRPr/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Memory-safe languages</a:t>
            </a:r>
            <a:r>
              <a:rPr lang="en"/>
              <a:t> are designed to check bounds and prevent undefined memory accesses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By design, memory-safe languages are not vulnerable to memory safety vulnerabilities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Using a memory-safe language is the </a:t>
            </a:r>
            <a:r>
              <a:rPr b="1" lang="en"/>
              <a:t>only</a:t>
            </a:r>
            <a:r>
              <a:rPr lang="en"/>
              <a:t> way to stop 100% of memory safety vulnerabilities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Examples: Java, Python, C#, Go, Rust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 languages besides C, C++, and Objective C</a:t>
            </a:r>
            <a:endParaRPr/>
          </a:p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Use Non-Memory-Safe Languages?</a:t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commonly-cited reason: </a:t>
            </a:r>
            <a:r>
              <a:rPr b="1" lang="en"/>
              <a:t>performance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Comparison of memory allocation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and C++ (not memory safe):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malloc</a:t>
            </a:r>
            <a:r>
              <a:rPr lang="en"/>
              <a:t> usually runs in (amortized) constant-time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Java (memory safe): The garbage collector may need to run at any arbitrary point in time, adding a 10–100 ms delay as it cleans up memory</a:t>
            </a:r>
            <a:endParaRPr/>
          </a:p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Cited Reason: The Myth of Performance</a:t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most applications, the performance difference from using a memory-safe language is insignificant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Possible exceptions: Operating systems, high performance games, some embedded systems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C’s improved performance is not a direct result of its security issues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Historically, safer languages were slower, so there was a tradeoff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Today, safe alternatives have comparable performance (e.g. Go and Rust)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Secure C code (with bounds checking) ends up running as quickly as code in a memory-safe language anyway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don’t need to pick between security and performance: You can have both!</a:t>
            </a:r>
            <a:endParaRPr/>
          </a:p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Cited Reason: The Myth of Performance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Programmer time matters too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save more time writing code in a memory-safe language than you save in performance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“Slower” memory-safe languages often have libraries that plug into fast, secure, C libraries anyway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NumPy in Python (memory-safe)</a:t>
            </a:r>
            <a:endParaRPr/>
          </a:p>
        </p:txBody>
      </p:sp>
      <p:sp>
        <p:nvSpPr>
          <p:cNvPr id="129" name="Google Shape;12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Real Reason: Legacy</a:t>
            </a:r>
            <a:endParaRPr/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common actual reason: inertia and </a:t>
            </a:r>
            <a:r>
              <a:rPr b="1" lang="en"/>
              <a:t>legacy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Huge existing code bases are written in C, and building on existing code is easier than starting from scratch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old code is written in {language}, new code will be written in {language}!</a:t>
            </a:r>
            <a:endParaRPr/>
          </a:p>
        </p:txBody>
      </p:sp>
      <p:sp>
        <p:nvSpPr>
          <p:cNvPr id="136" name="Google Shape;13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Legacy Code: iPhones</a:t>
            </a:r>
            <a:endParaRPr/>
          </a:p>
        </p:txBody>
      </p:sp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Apple created the iPhone, they modified their existing OS and environment to run on a phone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Although there may be very little code dating back to 1989 on your iPhone, many of the programming concepts remained!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want to write apps on an iPhone, you still often use Objective 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Non-memory-safe languages are still used for legacy reasons</a:t>
            </a:r>
            <a:endParaRPr/>
          </a:p>
        </p:txBody>
      </p:sp>
      <p:sp>
        <p:nvSpPr>
          <p:cNvPr id="143" name="Google Shape;14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Memory-Safe Code</a:t>
            </a:r>
            <a:endParaRPr/>
          </a:p>
        </p:txBody>
      </p:sp>
      <p:sp>
        <p:nvSpPr>
          <p:cNvPr id="149" name="Google Shape;14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0" name="Google Shape;150;p27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4.2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Defending Against Memory Safety Vulnerabilities</a:t>
            </a:r>
            <a:endParaRPr/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approaches to defending against memory safety vulnerabilities?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○"/>
            </a:pPr>
            <a:r>
              <a:rPr lang="en">
                <a:solidFill>
                  <a:srgbClr val="999999"/>
                </a:solidFill>
              </a:rPr>
              <a:t>Use safer programming languages.</a:t>
            </a:r>
            <a:endParaRPr>
              <a:solidFill>
                <a:srgbClr val="99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Learn to write memory-safe code.</a:t>
            </a:r>
            <a:endParaRPr>
              <a:solidFill>
                <a:srgbClr val="FF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tools for analyzing and patching insecure code.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 mitigations that make it harder to exploit common vulnerabilities.</a:t>
            </a:r>
            <a:endParaRPr/>
          </a:p>
        </p:txBody>
      </p:sp>
      <p:sp>
        <p:nvSpPr>
          <p:cNvPr id="157" name="Google Shape;15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Memory-Safe Code</a:t>
            </a:r>
            <a:endParaRPr/>
          </a:p>
        </p:txBody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Defensive programming: Always add checks in your code just in case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Always check a pointer is not null before dereferencing it, even if you’re sure the pointer is going to be valid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Relies on programmer discipline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safe libraries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functions that check bounds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Use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fgets</a:t>
            </a:r>
            <a:r>
              <a:rPr lang="en"/>
              <a:t> instead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gets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Use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strncpy</a:t>
            </a:r>
            <a:r>
              <a:rPr lang="en"/>
              <a:t> 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strlcpy</a:t>
            </a:r>
            <a:r>
              <a:rPr lang="en"/>
              <a:t> instead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strcpy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Use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snprintf</a:t>
            </a:r>
            <a:r>
              <a:rPr lang="en"/>
              <a:t> instead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sprintf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Relies on programmer discipline or tools that check your program</a:t>
            </a:r>
            <a:endParaRPr/>
          </a:p>
        </p:txBody>
      </p:sp>
      <p:sp>
        <p:nvSpPr>
          <p:cNvPr id="164" name="Google Shape;16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Memory-Safe Code</a:t>
            </a:r>
            <a:endParaRPr/>
          </a:p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Structure user input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Constrain how untrusted sources can interact with the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When asking a user to input their age, only allow digits (0–9) as inputs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Reason carefully about your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writing code, define a set of </a:t>
            </a:r>
            <a:r>
              <a:rPr i="1" lang="en"/>
              <a:t>preconditions</a:t>
            </a:r>
            <a:r>
              <a:rPr lang="en"/>
              <a:t>, </a:t>
            </a:r>
            <a:r>
              <a:rPr i="1" lang="en"/>
              <a:t>postconditions</a:t>
            </a:r>
            <a:r>
              <a:rPr lang="en"/>
              <a:t>, and </a:t>
            </a:r>
            <a:r>
              <a:rPr i="1" lang="en"/>
              <a:t>invariants</a:t>
            </a:r>
            <a:r>
              <a:rPr lang="en"/>
              <a:t> that must be satisfied for the code to be memory-safe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Very tedious and rarely used in practice, so it’s out of scope for this class</a:t>
            </a:r>
            <a:endParaRPr/>
          </a:p>
        </p:txBody>
      </p:sp>
      <p:sp>
        <p:nvSpPr>
          <p:cNvPr id="171" name="Google Shape;17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Secure Software</a:t>
            </a:r>
            <a:endParaRPr/>
          </a:p>
        </p:txBody>
      </p:sp>
      <p:sp>
        <p:nvSpPr>
          <p:cNvPr id="177" name="Google Shape;1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31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4.3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Defending Against Memory Safety Vulnerabilities</a:t>
            </a:r>
            <a:endParaRPr/>
          </a:p>
        </p:txBody>
      </p:sp>
      <p:sp>
        <p:nvSpPr>
          <p:cNvPr id="184" name="Google Shape;184;p3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approaches to defending against memory safety vulnerabilities?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○"/>
            </a:pPr>
            <a:r>
              <a:rPr lang="en">
                <a:solidFill>
                  <a:srgbClr val="999999"/>
                </a:solidFill>
              </a:rPr>
              <a:t>Use safer programming languages.</a:t>
            </a:r>
            <a:endParaRPr>
              <a:solidFill>
                <a:srgbClr val="99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○"/>
            </a:pPr>
            <a:r>
              <a:rPr lang="en">
                <a:solidFill>
                  <a:srgbClr val="999999"/>
                </a:solidFill>
              </a:rPr>
              <a:t>Learn to write memory-safe code.</a:t>
            </a:r>
            <a:endParaRPr>
              <a:solidFill>
                <a:srgbClr val="99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Use tools for analyzing and patching insecure code.</a:t>
            </a:r>
            <a:endParaRPr>
              <a:solidFill>
                <a:srgbClr val="FF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 mitigations that make it harder to exploit common vulnerabilities.</a:t>
            </a:r>
            <a:endParaRPr/>
          </a:p>
        </p:txBody>
      </p:sp>
      <p:sp>
        <p:nvSpPr>
          <p:cNvPr id="185" name="Google Shape;185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Approaches for Building Secure Software/Systems</a:t>
            </a:r>
            <a:endParaRPr/>
          </a:p>
        </p:txBody>
      </p:sp>
      <p:sp>
        <p:nvSpPr>
          <p:cNvPr id="191" name="Google Shape;191;p3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Run-time checks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Automatic bounds-checking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May involve performance overhead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Crash if the check fails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Monitor code for run-time misbehavior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Look for illegal calling sequences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Your code never calls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execve</a:t>
            </a:r>
            <a:r>
              <a:rPr lang="en"/>
              <a:t>, but you notice that your code is executing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execve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Probably too late by the time you detect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Contain potential damage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Run system components in sandboxes or virtual machines (VMs)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Think about privilege separation</a:t>
            </a:r>
            <a:endParaRPr/>
          </a:p>
        </p:txBody>
      </p:sp>
      <p:sp>
        <p:nvSpPr>
          <p:cNvPr id="192" name="Google Shape;19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Bug-finding tools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Excellent resource, as long as there aren’t too many false bugs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review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Hiring someone to look over your code for memory safety errors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be very effective… but also expensive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Vulnerability scanning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Probe your systems for known flaws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Penetration testing (“pen-testing”)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Pay someone to break into your system</a:t>
            </a:r>
            <a:endParaRPr/>
          </a:p>
        </p:txBody>
      </p:sp>
      <p:sp>
        <p:nvSpPr>
          <p:cNvPr id="198" name="Google Shape;198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Approaches for Building Secure Software/Systems</a:t>
            </a:r>
            <a:endParaRPr/>
          </a:p>
        </p:txBody>
      </p:sp>
      <p:sp>
        <p:nvSpPr>
          <p:cNvPr id="199" name="Google Shape;19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for Software Security Issues</a:t>
            </a:r>
            <a:endParaRPr/>
          </a:p>
        </p:txBody>
      </p:sp>
      <p:sp>
        <p:nvSpPr>
          <p:cNvPr id="205" name="Google Shape;205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test programs for memory safety vulnerabilities?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Fuzz testing: Random inputs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tools like Valgrind (tool for detecting memory leaks)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Test corner cases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tell if we’ve found a problem?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Look for a crash or other unexpected behavior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know that we’ve tested enough?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Hard to know, but code-coverage tools can help</a:t>
            </a:r>
            <a:endParaRPr/>
          </a:p>
        </p:txBody>
      </p:sp>
      <p:sp>
        <p:nvSpPr>
          <p:cNvPr id="206" name="Google Shape;20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Towards Secure Systems</a:t>
            </a:r>
            <a:endParaRPr/>
          </a:p>
        </p:txBody>
      </p:sp>
      <p:sp>
        <p:nvSpPr>
          <p:cNvPr id="212" name="Google Shape;212;p3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software often imports lots of different libraries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Libraries are often updated with security patches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not enough to keep your own code secure: You also need to keep libraries updated with the latest security patches!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What’s hard about patching?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require restarting production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break crucial functionality</a:t>
            </a:r>
            <a:endParaRPr/>
          </a:p>
        </p:txBody>
      </p:sp>
      <p:sp>
        <p:nvSpPr>
          <p:cNvPr id="213" name="Google Shape;21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Exploit Mitigations</a:t>
            </a:r>
            <a:endParaRPr/>
          </a:p>
        </p:txBody>
      </p:sp>
      <p:sp>
        <p:nvSpPr>
          <p:cNvPr id="219" name="Google Shape;21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" name="Google Shape;220;p37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4.4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Today: Defending Against Memory Safety Vulnerabilities</a:t>
            </a:r>
            <a:endParaRPr/>
          </a:p>
        </p:txBody>
      </p:sp>
      <p:sp>
        <p:nvSpPr>
          <p:cNvPr id="226" name="Google Shape;226;p3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approaches to defending against memory safety vulnerabilities?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○"/>
            </a:pPr>
            <a:r>
              <a:rPr lang="en">
                <a:solidFill>
                  <a:srgbClr val="999999"/>
                </a:solidFill>
              </a:rPr>
              <a:t>Use safer programming languages.</a:t>
            </a:r>
            <a:endParaRPr>
              <a:solidFill>
                <a:srgbClr val="99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○"/>
            </a:pPr>
            <a:r>
              <a:rPr lang="en">
                <a:solidFill>
                  <a:srgbClr val="999999"/>
                </a:solidFill>
              </a:rPr>
              <a:t>Learn to write memory-safe code.</a:t>
            </a:r>
            <a:endParaRPr>
              <a:solidFill>
                <a:srgbClr val="99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Char char="○"/>
            </a:pPr>
            <a:r>
              <a:rPr lang="en">
                <a:solidFill>
                  <a:srgbClr val="999999"/>
                </a:solidFill>
              </a:rPr>
              <a:t>Use tools for analyzing and patching insecure code.</a:t>
            </a:r>
            <a:endParaRPr>
              <a:solidFill>
                <a:srgbClr val="99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Add mitigations that make it harder to exploit common vulnerabilities.</a:t>
            </a:r>
            <a:endParaRPr/>
          </a:p>
        </p:txBody>
      </p:sp>
      <p:sp>
        <p:nvSpPr>
          <p:cNvPr id="227" name="Google Shape;22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Exploit Mitigations</a:t>
            </a:r>
            <a:endParaRPr/>
          </a:p>
        </p:txBody>
      </p:sp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Scenario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Someone has just handed you a large, existing codebase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not written in a memory-safe language, and it wasn’t written with memory safety in mind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can you protect this code from exploits without having to completely rewrite it?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Exploit mitigations (code hardening)</a:t>
            </a:r>
            <a:r>
              <a:rPr lang="en"/>
              <a:t>: Compiler and runtime defenses that make common exploits harder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Find ways to turn attempted exploits into program crashes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Crashing is safer than exploitation: The attacker can crash our system, but at least they can’t execute arbitrary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Mitigations are cheap (low overhead) but not free (some costs associated with them)</a:t>
            </a:r>
            <a:endParaRPr/>
          </a:p>
        </p:txBody>
      </p:sp>
      <p:sp>
        <p:nvSpPr>
          <p:cNvPr id="234" name="Google Shape;23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Find a memory safety (e.g. buffer overflow) vulnerability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Write malicious shellcode at a known memory address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Overwrite the RIP with the address of the shellcode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Return from the function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Begin executing malicious shellcode</a:t>
            </a:r>
            <a:endParaRPr/>
          </a:p>
        </p:txBody>
      </p:sp>
      <p:sp>
        <p:nvSpPr>
          <p:cNvPr id="240" name="Google Shape;240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Putting Together an Attack</a:t>
            </a:r>
            <a:endParaRPr/>
          </a:p>
        </p:txBody>
      </p:sp>
      <p:sp>
        <p:nvSpPr>
          <p:cNvPr id="241" name="Google Shape;241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Find a memory safety (e.g. buffer overflow) vulnerability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Write malicious shellcode at a known memory address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Overwrite the RIP with the address of the shellcode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Return from the function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Begin executing malicious shellcode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can defend against memory safety vulnerabilities by making each of these steps more difficult (or impossible)!</a:t>
            </a:r>
            <a:endParaRPr/>
          </a:p>
        </p:txBody>
      </p:sp>
      <p:sp>
        <p:nvSpPr>
          <p:cNvPr id="247" name="Google Shape;247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Putting Together an Attack</a:t>
            </a:r>
            <a:endParaRPr/>
          </a:p>
        </p:txBody>
      </p:sp>
      <p:sp>
        <p:nvSpPr>
          <p:cNvPr id="248" name="Google Shape;24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Mitigation: Non-Executable Pages</a:t>
            </a:r>
            <a:endParaRPr/>
          </a:p>
        </p:txBody>
      </p:sp>
      <p:sp>
        <p:nvSpPr>
          <p:cNvPr id="254" name="Google Shape;254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5" name="Google Shape;25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436" y="2919725"/>
            <a:ext cx="1631119" cy="160104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2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4.5 &amp; 4.6 &amp; 4.7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Find a memory safety (e.g. buffer overflow) vulnerability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Write malicious shellcode at a known memory address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Overwrite the RIP with the address of the shellcode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Return from the function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Begin executing malicious shellcode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Mitigation: Non-executable pages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can defend against memory safety vulnerabilities by making each of these steps more difficult (or impossible)!</a:t>
            </a:r>
            <a:endParaRPr/>
          </a:p>
        </p:txBody>
      </p:sp>
      <p:sp>
        <p:nvSpPr>
          <p:cNvPr id="262" name="Google Shape;262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Putting Together an Attack</a:t>
            </a:r>
            <a:endParaRPr/>
          </a:p>
        </p:txBody>
      </p:sp>
      <p:sp>
        <p:nvSpPr>
          <p:cNvPr id="263" name="Google Shape;263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Non-Executable Pages</a:t>
            </a:r>
            <a:endParaRPr/>
          </a:p>
        </p:txBody>
      </p:sp>
      <p:sp>
        <p:nvSpPr>
          <p:cNvPr id="269" name="Google Shape;269;p4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Most programs don’t need memory that is both written to and executed, so make portions of memory </a:t>
            </a:r>
            <a:r>
              <a:rPr b="1" lang="en"/>
              <a:t>either</a:t>
            </a:r>
            <a:r>
              <a:rPr lang="en"/>
              <a:t> executable </a:t>
            </a:r>
            <a:r>
              <a:rPr b="1" lang="en"/>
              <a:t>or</a:t>
            </a:r>
            <a:r>
              <a:rPr lang="en"/>
              <a:t> writable but not both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Stack, heap, and static data: Writable but not executable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Code: Executable but not writable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Page table entries have a writable bit and an executable bit that can be set to achieve this behavior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 page tables from 61C: Converts virtual addresses to physical addresses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Implemented in hardware, so effectively 0 overhead!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Also known 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W^X</a:t>
            </a:r>
            <a:r>
              <a:rPr lang="en"/>
              <a:t> (write XOR execute)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DEP</a:t>
            </a:r>
            <a:r>
              <a:rPr lang="en"/>
              <a:t> (Data Execution Prevention, name used by Windows)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No-execute bit</a:t>
            </a:r>
            <a:r>
              <a:rPr lang="en"/>
              <a:t> (the name of the bit itself)</a:t>
            </a:r>
            <a:endParaRPr/>
          </a:p>
        </p:txBody>
      </p:sp>
      <p:sp>
        <p:nvSpPr>
          <p:cNvPr id="270" name="Google Shape;270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</a:t>
            </a:r>
            <a:endParaRPr/>
          </a:p>
        </p:txBody>
      </p:sp>
      <p:sp>
        <p:nvSpPr>
          <p:cNvPr id="276" name="Google Shape;276;p4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Issue: Non-executable pages doesn’t prevent an attacker from leveraging </a:t>
            </a:r>
            <a:r>
              <a:rPr b="1" lang="en"/>
              <a:t>existing</a:t>
            </a:r>
            <a:r>
              <a:rPr lang="en"/>
              <a:t> code in memory as part of the exploit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programs have many functions loaded into memory that can be used for malicious behavior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Return-to-libc</a:t>
            </a:r>
            <a:r>
              <a:rPr lang="en"/>
              <a:t>: An exploit technique that overwrites the RIP to jump to a functions in the standard C library (libc) or a common operating system function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Return-oriented programming (ROP)</a:t>
            </a:r>
            <a:r>
              <a:rPr lang="en"/>
              <a:t>: Constructing custom shellcode using pieces of code that already exist in memory</a:t>
            </a:r>
            <a:endParaRPr/>
          </a:p>
        </p:txBody>
      </p:sp>
      <p:sp>
        <p:nvSpPr>
          <p:cNvPr id="277" name="Google Shape;277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283" name="Google Shape;283;p4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Per the x86 calling convention, each program expects arguments to be placed directly above the RIP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system</a:t>
            </a:r>
            <a:r>
              <a:rPr lang="en"/>
              <a:t> function, which executes a shell command. We want to execute it like this: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4" name="Google Shape;284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5" name="Google Shape;285;p46"/>
          <p:cNvSpPr txBox="1"/>
          <p:nvPr/>
        </p:nvSpPr>
        <p:spPr>
          <a:xfrm>
            <a:off x="3139350" y="3427325"/>
            <a:ext cx="2865300" cy="615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char cmd[] = "rm -rf /";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system(cmd);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291" name="Google Shape;291;p47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292" name="Google Shape;292;p47"/>
          <p:cNvCxnSpPr>
            <a:stCxn id="291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" name="Google Shape;293;p47"/>
          <p:cNvSpPr txBox="1"/>
          <p:nvPr/>
        </p:nvSpPr>
        <p:spPr>
          <a:xfrm>
            <a:off x="53053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ESP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294" name="Google Shape;294;p47"/>
          <p:cNvCxnSpPr>
            <a:stCxn id="293" idx="3"/>
          </p:cNvCxnSpPr>
          <p:nvPr/>
        </p:nvCxnSpPr>
        <p:spPr>
          <a:xfrm>
            <a:off x="5786275" y="483257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95" name="Google Shape;295;p47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296" name="Google Shape;296;p47"/>
          <p:cNvSpPr txBox="1"/>
          <p:nvPr/>
        </p:nvSpPr>
        <p:spPr>
          <a:xfrm>
            <a:off x="102700" y="1207250"/>
            <a:ext cx="2584800" cy="1169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Exploit: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'A' * 24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system]</a:t>
            </a:r>
            <a:endParaRPr b="1" sz="1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'B' * 4</a:t>
            </a:r>
            <a:endParaRPr b="1" sz="10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"rm -rf /"]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"rm -rf /"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7" name="Google Shape;297;p47"/>
          <p:cNvSpPr txBox="1"/>
          <p:nvPr/>
        </p:nvSpPr>
        <p:spPr>
          <a:xfrm>
            <a:off x="3139125" y="2002750"/>
            <a:ext cx="18210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system: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8" name="Google Shape;298;p47"/>
          <p:cNvSpPr txBox="1"/>
          <p:nvPr/>
        </p:nvSpPr>
        <p:spPr>
          <a:xfrm>
            <a:off x="2761159" y="2836575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299" name="Google Shape;299;p47"/>
          <p:cNvCxnSpPr>
            <a:stCxn id="298" idx="3"/>
          </p:cNvCxnSpPr>
          <p:nvPr/>
        </p:nvCxnSpPr>
        <p:spPr>
          <a:xfrm>
            <a:off x="3076159" y="2944275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0" name="Google Shape;300;p47"/>
          <p:cNvSpPr txBox="1"/>
          <p:nvPr/>
        </p:nvSpPr>
        <p:spPr>
          <a:xfrm>
            <a:off x="333850" y="2954875"/>
            <a:ext cx="2302800" cy="1877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int system(char *command);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1" name="Google Shape;301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307" name="Google Shape;307;p48"/>
          <p:cNvSpPr txBox="1"/>
          <p:nvPr/>
        </p:nvSpPr>
        <p:spPr>
          <a:xfrm>
            <a:off x="53053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ESP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308" name="Google Shape;308;p48"/>
          <p:cNvCxnSpPr>
            <a:stCxn id="307" idx="3"/>
          </p:cNvCxnSpPr>
          <p:nvPr/>
        </p:nvCxnSpPr>
        <p:spPr>
          <a:xfrm>
            <a:off x="5786275" y="483257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09" name="Google Shape;309;p48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'f'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'/'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'm'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'-'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"rm -rf /"]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system]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310" name="Google Shape;310;p48"/>
          <p:cNvSpPr txBox="1"/>
          <p:nvPr/>
        </p:nvSpPr>
        <p:spPr>
          <a:xfrm>
            <a:off x="102700" y="1207250"/>
            <a:ext cx="2584800" cy="11697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Exploit: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'A' * 24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system]</a:t>
            </a:r>
            <a:endParaRPr b="1" sz="1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'B' * 4</a:t>
            </a:r>
            <a:endParaRPr b="1" sz="1000">
              <a:solidFill>
                <a:srgbClr val="38761D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"rm -rf /"]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"rm -rf /"</a:t>
            </a:r>
            <a:endParaRPr b="1" sz="1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1" name="Google Shape;311;p48"/>
          <p:cNvSpPr txBox="1"/>
          <p:nvPr/>
        </p:nvSpPr>
        <p:spPr>
          <a:xfrm>
            <a:off x="3139125" y="2002748"/>
            <a:ext cx="18210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system: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2" name="Google Shape;312;p48"/>
          <p:cNvSpPr txBox="1"/>
          <p:nvPr/>
        </p:nvSpPr>
        <p:spPr>
          <a:xfrm>
            <a:off x="2761159" y="2982481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313" name="Google Shape;313;p48"/>
          <p:cNvCxnSpPr>
            <a:stCxn id="312" idx="3"/>
          </p:cNvCxnSpPr>
          <p:nvPr/>
        </p:nvCxnSpPr>
        <p:spPr>
          <a:xfrm>
            <a:off x="3076159" y="3090181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" name="Google Shape;314;p48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15" name="Google Shape;315;p48"/>
          <p:cNvSpPr/>
          <p:nvPr/>
        </p:nvSpPr>
        <p:spPr>
          <a:xfrm>
            <a:off x="6059200" y="2396400"/>
            <a:ext cx="227300" cy="253275"/>
          </a:xfrm>
          <a:custGeom>
            <a:rect b="b" l="l" r="r" t="t"/>
            <a:pathLst>
              <a:path extrusionOk="0" h="10131" w="9092">
                <a:moveTo>
                  <a:pt x="9092" y="10131"/>
                </a:moveTo>
                <a:lnTo>
                  <a:pt x="0" y="10131"/>
                </a:lnTo>
                <a:lnTo>
                  <a:pt x="0" y="0"/>
                </a:lnTo>
                <a:lnTo>
                  <a:pt x="5195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16" name="Google Shape;316;p48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317" name="Google Shape;317;p48"/>
          <p:cNvCxnSpPr>
            <a:stCxn id="316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8" name="Google Shape;318;p48"/>
          <p:cNvSpPr txBox="1"/>
          <p:nvPr/>
        </p:nvSpPr>
        <p:spPr>
          <a:xfrm>
            <a:off x="333850" y="2954875"/>
            <a:ext cx="2302800" cy="1877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int system(char *command);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9" name="Google Shape;319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48"/>
          <p:cNvSpPr/>
          <p:nvPr/>
        </p:nvSpPr>
        <p:spPr>
          <a:xfrm>
            <a:off x="4074000" y="2308100"/>
            <a:ext cx="2212363" cy="815800"/>
          </a:xfrm>
          <a:custGeom>
            <a:rect b="b" l="l" r="r" t="t"/>
            <a:pathLst>
              <a:path extrusionOk="0" h="32632" w="88743">
                <a:moveTo>
                  <a:pt x="88743" y="32632"/>
                </a:moveTo>
                <a:lnTo>
                  <a:pt x="40989" y="32632"/>
                </a:lnTo>
                <a:lnTo>
                  <a:pt x="40989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321" name="Google Shape;32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327" name="Google Shape;327;p49"/>
          <p:cNvSpPr txBox="1"/>
          <p:nvPr/>
        </p:nvSpPr>
        <p:spPr>
          <a:xfrm>
            <a:off x="5305375" y="442163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328" name="Google Shape;328;p49"/>
          <p:cNvCxnSpPr>
            <a:stCxn id="327" idx="3"/>
          </p:cNvCxnSpPr>
          <p:nvPr/>
        </p:nvCxnSpPr>
        <p:spPr>
          <a:xfrm>
            <a:off x="5786275" y="459098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29" name="Google Shape;329;p49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'f'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'/'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'm'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'-'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"rm -rf /"]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system]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330" name="Google Shape;330;p49"/>
          <p:cNvSpPr txBox="1"/>
          <p:nvPr/>
        </p:nvSpPr>
        <p:spPr>
          <a:xfrm>
            <a:off x="3139125" y="2002748"/>
            <a:ext cx="18210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system: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1" name="Google Shape;331;p49"/>
          <p:cNvSpPr txBox="1"/>
          <p:nvPr/>
        </p:nvSpPr>
        <p:spPr>
          <a:xfrm>
            <a:off x="2761159" y="3141375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332" name="Google Shape;332;p49"/>
          <p:cNvCxnSpPr>
            <a:stCxn id="331" idx="3"/>
          </p:cNvCxnSpPr>
          <p:nvPr/>
        </p:nvCxnSpPr>
        <p:spPr>
          <a:xfrm>
            <a:off x="3076159" y="3249075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" name="Google Shape;333;p49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34" name="Google Shape;334;p49"/>
          <p:cNvSpPr/>
          <p:nvPr/>
        </p:nvSpPr>
        <p:spPr>
          <a:xfrm>
            <a:off x="6059200" y="2396400"/>
            <a:ext cx="227300" cy="253275"/>
          </a:xfrm>
          <a:custGeom>
            <a:rect b="b" l="l" r="r" t="t"/>
            <a:pathLst>
              <a:path extrusionOk="0" h="10131" w="9092">
                <a:moveTo>
                  <a:pt x="9092" y="10131"/>
                </a:moveTo>
                <a:lnTo>
                  <a:pt x="0" y="10131"/>
                </a:lnTo>
                <a:lnTo>
                  <a:pt x="0" y="0"/>
                </a:lnTo>
                <a:lnTo>
                  <a:pt x="5195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35" name="Google Shape;335;p49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336" name="Google Shape;336;p49"/>
          <p:cNvCxnSpPr>
            <a:stCxn id="335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7" name="Google Shape;337;p49"/>
          <p:cNvSpPr txBox="1"/>
          <p:nvPr/>
        </p:nvSpPr>
        <p:spPr>
          <a:xfrm>
            <a:off x="333850" y="2954875"/>
            <a:ext cx="2302800" cy="1877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int system(char *command);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8" name="Google Shape;338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9" name="Google Shape;339;p49"/>
          <p:cNvSpPr/>
          <p:nvPr/>
        </p:nvSpPr>
        <p:spPr>
          <a:xfrm>
            <a:off x="4074000" y="2308100"/>
            <a:ext cx="2212363" cy="815800"/>
          </a:xfrm>
          <a:custGeom>
            <a:rect b="b" l="l" r="r" t="t"/>
            <a:pathLst>
              <a:path extrusionOk="0" h="32632" w="88743">
                <a:moveTo>
                  <a:pt x="88743" y="32632"/>
                </a:moveTo>
                <a:lnTo>
                  <a:pt x="40989" y="32632"/>
                </a:lnTo>
                <a:lnTo>
                  <a:pt x="40989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340" name="Google Shape;34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0"/>
          <p:cNvSpPr txBox="1"/>
          <p:nvPr/>
        </p:nvSpPr>
        <p:spPr>
          <a:xfrm>
            <a:off x="3139125" y="2002748"/>
            <a:ext cx="18210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system: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46" name="Google Shape;346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347" name="Google Shape;347;p50"/>
          <p:cNvSpPr txBox="1"/>
          <p:nvPr/>
        </p:nvSpPr>
        <p:spPr>
          <a:xfrm>
            <a:off x="4324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348" name="Google Shape;348;p50"/>
          <p:cNvCxnSpPr>
            <a:stCxn id="347" idx="3"/>
          </p:cNvCxnSpPr>
          <p:nvPr/>
        </p:nvCxnSpPr>
        <p:spPr>
          <a:xfrm>
            <a:off x="4805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49" name="Google Shape;349;p50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'f'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'/'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'm'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'-'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"rm -rf /"]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system]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350" name="Google Shape;350;p50"/>
          <p:cNvSpPr txBox="1"/>
          <p:nvPr/>
        </p:nvSpPr>
        <p:spPr>
          <a:xfrm>
            <a:off x="2761159" y="3300269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351" name="Google Shape;351;p50"/>
          <p:cNvCxnSpPr>
            <a:stCxn id="350" idx="3"/>
          </p:cNvCxnSpPr>
          <p:nvPr/>
        </p:nvCxnSpPr>
        <p:spPr>
          <a:xfrm>
            <a:off x="3076159" y="3407969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2" name="Google Shape;352;p50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53" name="Google Shape;353;p50"/>
          <p:cNvSpPr/>
          <p:nvPr/>
        </p:nvSpPr>
        <p:spPr>
          <a:xfrm>
            <a:off x="6059200" y="2396400"/>
            <a:ext cx="227300" cy="253275"/>
          </a:xfrm>
          <a:custGeom>
            <a:rect b="b" l="l" r="r" t="t"/>
            <a:pathLst>
              <a:path extrusionOk="0" h="10131" w="9092">
                <a:moveTo>
                  <a:pt x="9092" y="10131"/>
                </a:moveTo>
                <a:lnTo>
                  <a:pt x="0" y="10131"/>
                </a:lnTo>
                <a:lnTo>
                  <a:pt x="0" y="0"/>
                </a:lnTo>
                <a:lnTo>
                  <a:pt x="5195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54" name="Google Shape;354;p50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355" name="Google Shape;355;p50"/>
          <p:cNvCxnSpPr>
            <a:stCxn id="354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6" name="Google Shape;356;p50"/>
          <p:cNvSpPr txBox="1"/>
          <p:nvPr/>
        </p:nvSpPr>
        <p:spPr>
          <a:xfrm>
            <a:off x="333850" y="2954875"/>
            <a:ext cx="2302800" cy="1877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int system(char *command);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7" name="Google Shape;357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8" name="Google Shape;358;p50"/>
          <p:cNvSpPr/>
          <p:nvPr/>
        </p:nvSpPr>
        <p:spPr>
          <a:xfrm>
            <a:off x="4074000" y="2308100"/>
            <a:ext cx="2212363" cy="815800"/>
          </a:xfrm>
          <a:custGeom>
            <a:rect b="b" l="l" r="r" t="t"/>
            <a:pathLst>
              <a:path extrusionOk="0" h="32632" w="88743">
                <a:moveTo>
                  <a:pt x="88743" y="32632"/>
                </a:moveTo>
                <a:lnTo>
                  <a:pt x="40989" y="32632"/>
                </a:lnTo>
                <a:lnTo>
                  <a:pt x="40989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359" name="Google Shape;35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1"/>
          <p:cNvSpPr txBox="1"/>
          <p:nvPr/>
        </p:nvSpPr>
        <p:spPr>
          <a:xfrm>
            <a:off x="3139125" y="2002748"/>
            <a:ext cx="18210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system: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5" name="Google Shape;365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366" name="Google Shape;366;p51"/>
          <p:cNvSpPr txBox="1"/>
          <p:nvPr/>
        </p:nvSpPr>
        <p:spPr>
          <a:xfrm>
            <a:off x="5305500" y="3022587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367" name="Google Shape;367;p51"/>
          <p:cNvCxnSpPr>
            <a:stCxn id="366" idx="3"/>
          </p:cNvCxnSpPr>
          <p:nvPr/>
        </p:nvCxnSpPr>
        <p:spPr>
          <a:xfrm>
            <a:off x="5786400" y="3191937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68" name="Google Shape;368;p51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'f'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'/'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'm'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'-'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"rm -rf /"]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system]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369" name="Google Shape;369;p51"/>
          <p:cNvSpPr txBox="1"/>
          <p:nvPr/>
        </p:nvSpPr>
        <p:spPr>
          <a:xfrm>
            <a:off x="2761159" y="3439681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370" name="Google Shape;370;p51"/>
          <p:cNvCxnSpPr>
            <a:stCxn id="369" idx="3"/>
          </p:cNvCxnSpPr>
          <p:nvPr/>
        </p:nvCxnSpPr>
        <p:spPr>
          <a:xfrm>
            <a:off x="3076159" y="3547381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1" name="Google Shape;371;p51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72" name="Google Shape;372;p51"/>
          <p:cNvSpPr/>
          <p:nvPr/>
        </p:nvSpPr>
        <p:spPr>
          <a:xfrm>
            <a:off x="6059200" y="2396400"/>
            <a:ext cx="227300" cy="253275"/>
          </a:xfrm>
          <a:custGeom>
            <a:rect b="b" l="l" r="r" t="t"/>
            <a:pathLst>
              <a:path extrusionOk="0" h="10131" w="9092">
                <a:moveTo>
                  <a:pt x="9092" y="10131"/>
                </a:moveTo>
                <a:lnTo>
                  <a:pt x="0" y="10131"/>
                </a:lnTo>
                <a:lnTo>
                  <a:pt x="0" y="0"/>
                </a:lnTo>
                <a:lnTo>
                  <a:pt x="5195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73" name="Google Shape;373;p51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EBP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374" name="Google Shape;374;p51"/>
          <p:cNvCxnSpPr>
            <a:stCxn id="373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5" name="Google Shape;375;p51"/>
          <p:cNvSpPr txBox="1"/>
          <p:nvPr/>
        </p:nvSpPr>
        <p:spPr>
          <a:xfrm>
            <a:off x="333850" y="2954875"/>
            <a:ext cx="2302800" cy="1877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int system(char *command);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76" name="Google Shape;376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7" name="Google Shape;377;p51"/>
          <p:cNvSpPr/>
          <p:nvPr/>
        </p:nvSpPr>
        <p:spPr>
          <a:xfrm>
            <a:off x="4074000" y="2308100"/>
            <a:ext cx="2212363" cy="815800"/>
          </a:xfrm>
          <a:custGeom>
            <a:rect b="b" l="l" r="r" t="t"/>
            <a:pathLst>
              <a:path extrusionOk="0" h="32632" w="88743">
                <a:moveTo>
                  <a:pt x="88743" y="32632"/>
                </a:moveTo>
                <a:lnTo>
                  <a:pt x="40989" y="32632"/>
                </a:lnTo>
                <a:lnTo>
                  <a:pt x="40989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378" name="Google Shape;37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2"/>
          <p:cNvSpPr txBox="1"/>
          <p:nvPr/>
        </p:nvSpPr>
        <p:spPr>
          <a:xfrm>
            <a:off x="3139125" y="2002748"/>
            <a:ext cx="18210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system: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4" name="Google Shape;384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Return-to-libc</a:t>
            </a:r>
            <a:endParaRPr/>
          </a:p>
        </p:txBody>
      </p:sp>
      <p:sp>
        <p:nvSpPr>
          <p:cNvPr id="385" name="Google Shape;385;p52"/>
          <p:cNvSpPr txBox="1"/>
          <p:nvPr/>
        </p:nvSpPr>
        <p:spPr>
          <a:xfrm>
            <a:off x="5305500" y="2726281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386" name="Google Shape;386;p52"/>
          <p:cNvCxnSpPr>
            <a:stCxn id="385" idx="3"/>
          </p:cNvCxnSpPr>
          <p:nvPr/>
        </p:nvCxnSpPr>
        <p:spPr>
          <a:xfrm>
            <a:off x="5786400" y="2895631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87" name="Google Shape;387;p52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'\0'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'f'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'/'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'r'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'm'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 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'-'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"rm -rf /"]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system]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388" name="Google Shape;388;p52"/>
          <p:cNvSpPr txBox="1"/>
          <p:nvPr/>
        </p:nvSpPr>
        <p:spPr>
          <a:xfrm>
            <a:off x="2761159" y="2220481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389" name="Google Shape;389;p52"/>
          <p:cNvCxnSpPr>
            <a:stCxn id="388" idx="3"/>
          </p:cNvCxnSpPr>
          <p:nvPr/>
        </p:nvCxnSpPr>
        <p:spPr>
          <a:xfrm>
            <a:off x="3076159" y="2328181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0" name="Google Shape;390;p52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91" name="Google Shape;391;p52"/>
          <p:cNvSpPr/>
          <p:nvPr/>
        </p:nvSpPr>
        <p:spPr>
          <a:xfrm>
            <a:off x="6059200" y="2396400"/>
            <a:ext cx="227300" cy="253275"/>
          </a:xfrm>
          <a:custGeom>
            <a:rect b="b" l="l" r="r" t="t"/>
            <a:pathLst>
              <a:path extrusionOk="0" h="10131" w="9092">
                <a:moveTo>
                  <a:pt x="9092" y="10131"/>
                </a:moveTo>
                <a:lnTo>
                  <a:pt x="0" y="10131"/>
                </a:lnTo>
                <a:lnTo>
                  <a:pt x="0" y="0"/>
                </a:lnTo>
                <a:lnTo>
                  <a:pt x="5195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92" name="Google Shape;392;p52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393" name="Google Shape;393;p52"/>
          <p:cNvCxnSpPr>
            <a:stCxn id="392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94" name="Google Shape;394;p52"/>
          <p:cNvGrpSpPr/>
          <p:nvPr/>
        </p:nvGrpSpPr>
        <p:grpSpPr>
          <a:xfrm>
            <a:off x="1295625" y="1137753"/>
            <a:ext cx="4926000" cy="1472850"/>
            <a:chOff x="1295625" y="1137753"/>
            <a:chExt cx="4926000" cy="1472850"/>
          </a:xfrm>
        </p:grpSpPr>
        <p:sp>
          <p:nvSpPr>
            <p:cNvPr id="395" name="Google Shape;395;p52"/>
            <p:cNvSpPr txBox="1"/>
            <p:nvPr/>
          </p:nvSpPr>
          <p:spPr>
            <a:xfrm>
              <a:off x="1295625" y="1137753"/>
              <a:ext cx="3740700" cy="831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We jumped into the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system</a:t>
              </a:r>
              <a:r>
                <a:rPr lang="en"/>
                <a:t> function, and it expects the first argument to be 4 bytes above the ESP: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"rm -rf /"</a:t>
              </a:r>
              <a:r>
                <a:rPr lang="en"/>
                <a:t>!</a:t>
              </a:r>
              <a:endParaRPr/>
            </a:p>
          </p:txBody>
        </p:sp>
        <p:cxnSp>
          <p:nvCxnSpPr>
            <p:cNvPr id="396" name="Google Shape;396;p52"/>
            <p:cNvCxnSpPr>
              <a:stCxn id="395" idx="3"/>
            </p:cNvCxnSpPr>
            <p:nvPr/>
          </p:nvCxnSpPr>
          <p:spPr>
            <a:xfrm>
              <a:off x="5036325" y="1553403"/>
              <a:ext cx="1185300" cy="1057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97" name="Google Shape;397;p52"/>
          <p:cNvSpPr txBox="1"/>
          <p:nvPr/>
        </p:nvSpPr>
        <p:spPr>
          <a:xfrm>
            <a:off x="333850" y="2954875"/>
            <a:ext cx="2302800" cy="1877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int system(char *command);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8" name="Google Shape;398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9" name="Google Shape;399;p52"/>
          <p:cNvSpPr/>
          <p:nvPr/>
        </p:nvSpPr>
        <p:spPr>
          <a:xfrm>
            <a:off x="4074000" y="2308100"/>
            <a:ext cx="2212363" cy="815800"/>
          </a:xfrm>
          <a:custGeom>
            <a:rect b="b" l="l" r="r" t="t"/>
            <a:pathLst>
              <a:path extrusionOk="0" h="32632" w="88743">
                <a:moveTo>
                  <a:pt x="88743" y="32632"/>
                </a:moveTo>
                <a:lnTo>
                  <a:pt x="40989" y="32632"/>
                </a:lnTo>
                <a:lnTo>
                  <a:pt x="40989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400" name="Google Shape;40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406" name="Google Shape;406;p5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Instead of executing an existing function, execute your own code by executing different pieces of different code!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don’t need to jump to the beginning of a function: We can jump into the middle of it to just take the code chunks that we need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Gadget</a:t>
            </a:r>
            <a:r>
              <a:rPr lang="en"/>
              <a:t>: A small set of assembly instructions that already exist in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Gadgets usually end in a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ret</a:t>
            </a:r>
            <a:r>
              <a:rPr lang="en"/>
              <a:t> instruction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Gadgets are usually </a:t>
            </a:r>
            <a:r>
              <a:rPr b="1" lang="en"/>
              <a:t>not</a:t>
            </a:r>
            <a:r>
              <a:rPr lang="en"/>
              <a:t> full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ROP strategy: We write a chain of return addresses starting at the RIP to achieve the behavior we want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Each return address points to a gadget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gadget executes its instructions and ends with a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ret</a:t>
            </a:r>
            <a:r>
              <a:rPr lang="en"/>
              <a:t> instruction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ret</a:t>
            </a:r>
            <a:r>
              <a:rPr lang="en"/>
              <a:t> instruction jumps to the address of the next gadget on the stack</a:t>
            </a:r>
            <a:endParaRPr/>
          </a:p>
        </p:txBody>
      </p:sp>
      <p:sp>
        <p:nvSpPr>
          <p:cNvPr id="407" name="Google Shape;407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413" name="Google Shape;413;p54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Let’s say our shellcode involves the following sequence: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movl $1, %eax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xorl %eax, %ebx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following is present in memory: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     ...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&lt;foo+7&gt;  addl $4, %esp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&lt;foo+10&gt; xorl %eax, %ebx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&lt;foo+12&gt; ret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     ...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&lt;bar+22&gt; andl $1, %edx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&lt;bar+25&gt; movl $1, %eax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&lt;bar+30&gt; ret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How can we chain returns to run the code sequence we want?</a:t>
            </a:r>
            <a:endParaRPr/>
          </a:p>
        </p:txBody>
      </p:sp>
      <p:graphicFrame>
        <p:nvGraphicFramePr>
          <p:cNvPr id="414" name="Google Shape;414;p54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415" name="Google Shape;41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421" name="Google Shape;421;p55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Let’s say our shellcode involves the following sequence: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movl $1, %eax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xorl %eax, %ebx</a:t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following is present in memory: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     ...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&lt;foo+7&gt;  addl $4, %esp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&lt;foo+10&gt; </a:t>
            </a:r>
            <a:r>
              <a:rPr b="1" lang="en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xorl %eax, %ebx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&lt;foo+12&gt; ret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&lt;bar+22&gt; andl $1, %edx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&lt;bar+25&gt; </a:t>
            </a:r>
            <a:r>
              <a:rPr b="1" lang="en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movl $1, %eax</a:t>
            </a:r>
            <a:br>
              <a:rPr b="1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&lt;bar+30&gt; ret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How can we chain returns to run the code sequence we want?</a:t>
            </a:r>
            <a:endParaRPr/>
          </a:p>
        </p:txBody>
      </p:sp>
      <p:graphicFrame>
        <p:nvGraphicFramePr>
          <p:cNvPr id="422" name="Google Shape;422;p55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grpSp>
        <p:nvGrpSpPr>
          <p:cNvPr id="423" name="Google Shape;423;p55"/>
          <p:cNvGrpSpPr/>
          <p:nvPr/>
        </p:nvGrpSpPr>
        <p:grpSpPr>
          <a:xfrm>
            <a:off x="2474300" y="2900725"/>
            <a:ext cx="3600600" cy="1366050"/>
            <a:chOff x="2474300" y="2900725"/>
            <a:chExt cx="3600600" cy="1366050"/>
          </a:xfrm>
        </p:grpSpPr>
        <p:sp>
          <p:nvSpPr>
            <p:cNvPr id="424" name="Google Shape;424;p55"/>
            <p:cNvSpPr txBox="1"/>
            <p:nvPr/>
          </p:nvSpPr>
          <p:spPr>
            <a:xfrm>
              <a:off x="3308900" y="2900725"/>
              <a:ext cx="2766000" cy="10467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If we jump 25 bytes after the start of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bar</a:t>
              </a:r>
              <a:r>
                <a:rPr lang="en"/>
                <a:t> then 10 bytes after the start of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foo</a:t>
              </a:r>
              <a:r>
                <a:rPr lang="en"/>
                <a:t>, we get the result we want!</a:t>
              </a:r>
              <a:endParaRPr/>
            </a:p>
          </p:txBody>
        </p:sp>
        <p:cxnSp>
          <p:nvCxnSpPr>
            <p:cNvPr id="425" name="Google Shape;425;p55"/>
            <p:cNvCxnSpPr>
              <a:stCxn id="424" idx="1"/>
            </p:cNvCxnSpPr>
            <p:nvPr/>
          </p:nvCxnSpPr>
          <p:spPr>
            <a:xfrm rot="10800000">
              <a:off x="2714600" y="3195175"/>
              <a:ext cx="594300" cy="228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26" name="Google Shape;426;p55"/>
            <p:cNvCxnSpPr>
              <a:stCxn id="424" idx="1"/>
            </p:cNvCxnSpPr>
            <p:nvPr/>
          </p:nvCxnSpPr>
          <p:spPr>
            <a:xfrm flipH="1">
              <a:off x="2474300" y="3424075"/>
              <a:ext cx="834600" cy="842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427" name="Google Shape;427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433" name="Google Shape;433;p56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434" name="Google Shape;434;p56"/>
          <p:cNvCxnSpPr>
            <a:stCxn id="433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5" name="Google Shape;435;p56"/>
          <p:cNvSpPr txBox="1"/>
          <p:nvPr/>
        </p:nvSpPr>
        <p:spPr>
          <a:xfrm>
            <a:off x="53053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ESP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436" name="Google Shape;436;p56"/>
          <p:cNvCxnSpPr>
            <a:stCxn id="435" idx="3"/>
          </p:cNvCxnSpPr>
          <p:nvPr/>
        </p:nvCxnSpPr>
        <p:spPr>
          <a:xfrm>
            <a:off x="5786275" y="483257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37" name="Google Shape;437;p56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438" name="Google Shape;438;p56"/>
          <p:cNvSpPr txBox="1"/>
          <p:nvPr/>
        </p:nvSpPr>
        <p:spPr>
          <a:xfrm>
            <a:off x="102700" y="1207250"/>
            <a:ext cx="2584800" cy="10158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Exploit: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'A' * 24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&lt;bar+25&gt;]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&lt;foo+10&gt;]</a:t>
            </a:r>
            <a:endParaRPr b="1" sz="1000">
              <a:solidFill>
                <a:srgbClr val="A64D7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... (more chains)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39" name="Google Shape;439;p56"/>
          <p:cNvSpPr txBox="1"/>
          <p:nvPr/>
        </p:nvSpPr>
        <p:spPr>
          <a:xfrm>
            <a:off x="3139125" y="956700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40" name="Google Shape;440;p56"/>
          <p:cNvSpPr txBox="1"/>
          <p:nvPr/>
        </p:nvSpPr>
        <p:spPr>
          <a:xfrm>
            <a:off x="2761159" y="3001964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441" name="Google Shape;441;p56"/>
          <p:cNvCxnSpPr>
            <a:stCxn id="440" idx="3"/>
          </p:cNvCxnSpPr>
          <p:nvPr/>
        </p:nvCxnSpPr>
        <p:spPr>
          <a:xfrm>
            <a:off x="3076159" y="3109664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2" name="Google Shape;442;p56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43" name="Google Shape;443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449" name="Google Shape;449;p57"/>
          <p:cNvSpPr txBox="1"/>
          <p:nvPr/>
        </p:nvSpPr>
        <p:spPr>
          <a:xfrm>
            <a:off x="5305375" y="466322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ESP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450" name="Google Shape;450;p57"/>
          <p:cNvCxnSpPr>
            <a:stCxn id="449" idx="3"/>
          </p:cNvCxnSpPr>
          <p:nvPr/>
        </p:nvCxnSpPr>
        <p:spPr>
          <a:xfrm>
            <a:off x="5786275" y="483257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1" name="Google Shape;451;p57"/>
          <p:cNvSpPr txBox="1"/>
          <p:nvPr/>
        </p:nvSpPr>
        <p:spPr>
          <a:xfrm>
            <a:off x="102700" y="1207250"/>
            <a:ext cx="2584800" cy="10158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Exploit: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'A' * 24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&lt;bar+25&gt;]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</a:t>
            </a: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[address of &lt;foo+10&gt;]</a:t>
            </a:r>
            <a:endParaRPr b="1" sz="1000">
              <a:solidFill>
                <a:srgbClr val="A64D7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+ ... (more chains)</a:t>
            </a:r>
            <a:endParaRPr b="1" sz="1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52" name="Google Shape;452;p57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solidFill>
                <a:srgbClr val="FF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53" name="Google Shape;453;p57"/>
          <p:cNvSpPr txBox="1"/>
          <p:nvPr/>
        </p:nvSpPr>
        <p:spPr>
          <a:xfrm>
            <a:off x="2761159" y="3160858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454" name="Google Shape;454;p57"/>
          <p:cNvCxnSpPr>
            <a:stCxn id="453" idx="3"/>
          </p:cNvCxnSpPr>
          <p:nvPr/>
        </p:nvCxnSpPr>
        <p:spPr>
          <a:xfrm>
            <a:off x="3076159" y="3268558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5" name="Google Shape;455;p57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56" name="Google Shape;456;p57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457" name="Google Shape;457;p57"/>
          <p:cNvCxnSpPr>
            <a:stCxn id="456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8" name="Google Shape;458;p57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59" name="Google Shape;459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0" name="Google Shape;460;p57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461" name="Google Shape;461;p57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</a:t>
                      </a: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A64D79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462" name="Google Shape;462;p57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463" name="Google Shape;46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469" name="Google Shape;469;p58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0" name="Google Shape;470;p58"/>
          <p:cNvSpPr txBox="1"/>
          <p:nvPr/>
        </p:nvSpPr>
        <p:spPr>
          <a:xfrm>
            <a:off x="2761159" y="3306764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471" name="Google Shape;471;p58"/>
          <p:cNvCxnSpPr>
            <a:stCxn id="470" idx="3"/>
          </p:cNvCxnSpPr>
          <p:nvPr/>
        </p:nvCxnSpPr>
        <p:spPr>
          <a:xfrm>
            <a:off x="3076159" y="3414464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2" name="Google Shape;472;p58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73" name="Google Shape;473;p58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4" name="Google Shape;474;p58"/>
          <p:cNvSpPr txBox="1"/>
          <p:nvPr/>
        </p:nvSpPr>
        <p:spPr>
          <a:xfrm>
            <a:off x="5305375" y="442163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475" name="Google Shape;475;p58"/>
          <p:cNvCxnSpPr>
            <a:stCxn id="474" idx="3"/>
          </p:cNvCxnSpPr>
          <p:nvPr/>
        </p:nvCxnSpPr>
        <p:spPr>
          <a:xfrm>
            <a:off x="5786275" y="459098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6" name="Google Shape;476;p58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477" name="Google Shape;477;p58"/>
          <p:cNvCxnSpPr>
            <a:stCxn id="476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8" name="Google Shape;478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9" name="Google Shape;479;p58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80" name="Google Shape;480;p58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481" name="Google Shape;481;p58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82" name="Google Shape;48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graphicFrame>
        <p:nvGraphicFramePr>
          <p:cNvPr id="488" name="Google Shape;488;p59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489" name="Google Shape;489;p59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90" name="Google Shape;490;p59"/>
          <p:cNvSpPr txBox="1"/>
          <p:nvPr/>
        </p:nvSpPr>
        <p:spPr>
          <a:xfrm>
            <a:off x="2761159" y="3472152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491" name="Google Shape;491;p59"/>
          <p:cNvCxnSpPr>
            <a:stCxn id="490" idx="3"/>
          </p:cNvCxnSpPr>
          <p:nvPr/>
        </p:nvCxnSpPr>
        <p:spPr>
          <a:xfrm>
            <a:off x="3076159" y="3579852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2" name="Google Shape;492;p59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93" name="Google Shape;493;p59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94" name="Google Shape;494;p59"/>
          <p:cNvSpPr txBox="1"/>
          <p:nvPr/>
        </p:nvSpPr>
        <p:spPr>
          <a:xfrm>
            <a:off x="5337388" y="3454161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495" name="Google Shape;495;p59"/>
          <p:cNvCxnSpPr/>
          <p:nvPr/>
        </p:nvCxnSpPr>
        <p:spPr>
          <a:xfrm flipH="1" rot="10800000">
            <a:off x="5756000" y="3454161"/>
            <a:ext cx="488700" cy="125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6" name="Google Shape;496;p59"/>
          <p:cNvSpPr txBox="1"/>
          <p:nvPr/>
        </p:nvSpPr>
        <p:spPr>
          <a:xfrm>
            <a:off x="5305375" y="3207386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</a:rPr>
              <a:t>EBP</a:t>
            </a:r>
            <a:endParaRPr b="1" sz="1000">
              <a:solidFill>
                <a:srgbClr val="000000"/>
              </a:solidFill>
            </a:endParaRPr>
          </a:p>
        </p:txBody>
      </p:sp>
      <p:cxnSp>
        <p:nvCxnSpPr>
          <p:cNvPr id="497" name="Google Shape;497;p59"/>
          <p:cNvCxnSpPr>
            <a:stCxn id="496" idx="3"/>
          </p:cNvCxnSpPr>
          <p:nvPr/>
        </p:nvCxnSpPr>
        <p:spPr>
          <a:xfrm>
            <a:off x="5786275" y="3376736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8" name="Google Shape;498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9" name="Google Shape;499;p59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00" name="Google Shape;500;p59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501" name="Google Shape;50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graphicFrame>
        <p:nvGraphicFramePr>
          <p:cNvPr id="507" name="Google Shape;507;p60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08" name="Google Shape;508;p60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09" name="Google Shape;509;p60"/>
          <p:cNvSpPr txBox="1"/>
          <p:nvPr/>
        </p:nvSpPr>
        <p:spPr>
          <a:xfrm>
            <a:off x="2761159" y="3618058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510" name="Google Shape;510;p60"/>
          <p:cNvCxnSpPr>
            <a:stCxn id="509" idx="3"/>
          </p:cNvCxnSpPr>
          <p:nvPr/>
        </p:nvCxnSpPr>
        <p:spPr>
          <a:xfrm>
            <a:off x="3076159" y="3725758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1" name="Google Shape;511;p60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12" name="Google Shape;512;p60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13" name="Google Shape;513;p60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EBP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514" name="Google Shape;514;p60"/>
          <p:cNvCxnSpPr>
            <a:stCxn id="513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5" name="Google Shape;515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6" name="Google Shape;516;p60"/>
          <p:cNvSpPr txBox="1"/>
          <p:nvPr/>
        </p:nvSpPr>
        <p:spPr>
          <a:xfrm>
            <a:off x="5317650" y="3023709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517" name="Google Shape;517;p60"/>
          <p:cNvCxnSpPr/>
          <p:nvPr/>
        </p:nvCxnSpPr>
        <p:spPr>
          <a:xfrm>
            <a:off x="5779200" y="3193059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8" name="Google Shape;518;p60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19" name="Google Shape;519;p60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520" name="Google Shape;52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526" name="Google Shape;526;p61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27" name="Google Shape;527;p61"/>
          <p:cNvSpPr txBox="1"/>
          <p:nvPr/>
        </p:nvSpPr>
        <p:spPr>
          <a:xfrm>
            <a:off x="2761159" y="2250281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528" name="Google Shape;528;p61"/>
          <p:cNvCxnSpPr>
            <a:stCxn id="527" idx="3"/>
          </p:cNvCxnSpPr>
          <p:nvPr/>
        </p:nvCxnSpPr>
        <p:spPr>
          <a:xfrm>
            <a:off x="3076159" y="2357981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9" name="Google Shape;529;p61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30" name="Google Shape;530;p61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31" name="Google Shape;531;p61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32" name="Google Shape;532;p61"/>
          <p:cNvCxnSpPr>
            <a:stCxn id="531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3" name="Google Shape;533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4" name="Google Shape;534;p61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535" name="Google Shape;535;p61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36" name="Google Shape;536;p61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37" name="Google Shape;537;p61"/>
          <p:cNvSpPr txBox="1"/>
          <p:nvPr/>
        </p:nvSpPr>
        <p:spPr>
          <a:xfrm>
            <a:off x="5317650" y="2785531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538" name="Google Shape;538;p61"/>
          <p:cNvCxnSpPr/>
          <p:nvPr/>
        </p:nvCxnSpPr>
        <p:spPr>
          <a:xfrm>
            <a:off x="5779200" y="2954881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39" name="Google Shape;5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545" name="Google Shape;545;p62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46" name="Google Shape;546;p62"/>
          <p:cNvSpPr txBox="1"/>
          <p:nvPr/>
        </p:nvSpPr>
        <p:spPr>
          <a:xfrm>
            <a:off x="2761159" y="2396186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547" name="Google Shape;547;p62"/>
          <p:cNvCxnSpPr>
            <a:stCxn id="546" idx="3"/>
          </p:cNvCxnSpPr>
          <p:nvPr/>
        </p:nvCxnSpPr>
        <p:spPr>
          <a:xfrm>
            <a:off x="3076159" y="2503886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8" name="Google Shape;548;p62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49" name="Google Shape;549;p62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0" name="Google Shape;550;p62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51" name="Google Shape;551;p62"/>
          <p:cNvCxnSpPr>
            <a:stCxn id="550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2" name="Google Shape;552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62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554" name="Google Shape;554;p62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55" name="Google Shape;555;p62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56" name="Google Shape;556;p62"/>
          <p:cNvSpPr txBox="1"/>
          <p:nvPr/>
        </p:nvSpPr>
        <p:spPr>
          <a:xfrm>
            <a:off x="5317650" y="2785531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57" name="Google Shape;557;p62"/>
          <p:cNvCxnSpPr/>
          <p:nvPr/>
        </p:nvCxnSpPr>
        <p:spPr>
          <a:xfrm>
            <a:off x="5779200" y="2954881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58" name="Google Shape;55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564" name="Google Shape;564;p63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A64D79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5" name="Google Shape;565;p63"/>
          <p:cNvSpPr txBox="1"/>
          <p:nvPr/>
        </p:nvSpPr>
        <p:spPr>
          <a:xfrm>
            <a:off x="2761159" y="1335881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566" name="Google Shape;566;p63"/>
          <p:cNvCxnSpPr>
            <a:stCxn id="565" idx="3"/>
          </p:cNvCxnSpPr>
          <p:nvPr/>
        </p:nvCxnSpPr>
        <p:spPr>
          <a:xfrm>
            <a:off x="3076159" y="1443581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7" name="Google Shape;567;p63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68" name="Google Shape;568;p63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9" name="Google Shape;569;p63"/>
          <p:cNvSpPr txBox="1"/>
          <p:nvPr/>
        </p:nvSpPr>
        <p:spPr>
          <a:xfrm>
            <a:off x="5305500" y="247819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</a:rPr>
              <a:t>ESP</a:t>
            </a:r>
            <a:endParaRPr b="1" sz="1000">
              <a:solidFill>
                <a:srgbClr val="FF0000"/>
              </a:solidFill>
            </a:endParaRPr>
          </a:p>
        </p:txBody>
      </p:sp>
      <p:cxnSp>
        <p:nvCxnSpPr>
          <p:cNvPr id="570" name="Google Shape;570;p63"/>
          <p:cNvCxnSpPr>
            <a:stCxn id="569" idx="3"/>
          </p:cNvCxnSpPr>
          <p:nvPr/>
        </p:nvCxnSpPr>
        <p:spPr>
          <a:xfrm>
            <a:off x="5786400" y="2647548"/>
            <a:ext cx="500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1" name="Google Shape;571;p63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72" name="Google Shape;572;p63"/>
          <p:cNvCxnSpPr>
            <a:stCxn id="571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3" name="Google Shape;573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4" name="Google Shape;574;p63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575" name="Google Shape;575;p63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CC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576" name="Google Shape;576;p63"/>
          <p:cNvSpPr/>
          <p:nvPr/>
        </p:nvSpPr>
        <p:spPr>
          <a:xfrm>
            <a:off x="4654675" y="2363825"/>
            <a:ext cx="1631639" cy="773350"/>
          </a:xfrm>
          <a:custGeom>
            <a:rect b="b" l="l" r="r" t="t"/>
            <a:pathLst>
              <a:path extrusionOk="0" h="30934" w="66246">
                <a:moveTo>
                  <a:pt x="66246" y="30934"/>
                </a:moveTo>
                <a:lnTo>
                  <a:pt x="19845" y="30934"/>
                </a:lnTo>
                <a:lnTo>
                  <a:pt x="19845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577" name="Google Shape;57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583" name="Google Shape;583;p64"/>
          <p:cNvSpPr txBox="1"/>
          <p:nvPr/>
        </p:nvSpPr>
        <p:spPr>
          <a:xfrm>
            <a:off x="3139125" y="956698"/>
            <a:ext cx="1821000" cy="37248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foo: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   xorl %eax, %ebx</a:t>
            </a:r>
            <a:endParaRPr b="1" sz="100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bar: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andl $1, %edx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$1, %eax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call gets</a:t>
            </a:r>
            <a:b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addl $4,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main: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call vulnerable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84" name="Google Shape;584;p64"/>
          <p:cNvSpPr txBox="1"/>
          <p:nvPr/>
        </p:nvSpPr>
        <p:spPr>
          <a:xfrm>
            <a:off x="2761159" y="1488281"/>
            <a:ext cx="31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00000"/>
                </a:solidFill>
              </a:rPr>
              <a:t>EIP</a:t>
            </a:r>
            <a:endParaRPr b="1" sz="800">
              <a:solidFill>
                <a:srgbClr val="000000"/>
              </a:solidFill>
            </a:endParaRPr>
          </a:p>
        </p:txBody>
      </p:sp>
      <p:cxnSp>
        <p:nvCxnSpPr>
          <p:cNvPr id="585" name="Google Shape;585;p64"/>
          <p:cNvCxnSpPr>
            <a:stCxn id="584" idx="3"/>
          </p:cNvCxnSpPr>
          <p:nvPr/>
        </p:nvCxnSpPr>
        <p:spPr>
          <a:xfrm>
            <a:off x="3076159" y="1595981"/>
            <a:ext cx="3291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6" name="Google Shape;586;p64"/>
          <p:cNvSpPr/>
          <p:nvPr/>
        </p:nvSpPr>
        <p:spPr>
          <a:xfrm>
            <a:off x="8479550" y="643652"/>
            <a:ext cx="253125" cy="2729105"/>
          </a:xfrm>
          <a:custGeom>
            <a:rect b="b" l="l" r="r" t="t"/>
            <a:pathLst>
              <a:path extrusionOk="0" h="19237" w="10125">
                <a:moveTo>
                  <a:pt x="0" y="19237"/>
                </a:moveTo>
                <a:lnTo>
                  <a:pt x="10125" y="19237"/>
                </a:lnTo>
                <a:lnTo>
                  <a:pt x="10125" y="0"/>
                </a:lnTo>
                <a:lnTo>
                  <a:pt x="1772" y="0"/>
                </a:lnTo>
              </a:path>
            </a:pathLst>
          </a:cu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87" name="Google Shape;587;p64"/>
          <p:cNvSpPr txBox="1"/>
          <p:nvPr/>
        </p:nvSpPr>
        <p:spPr>
          <a:xfrm>
            <a:off x="333850" y="2954875"/>
            <a:ext cx="2302800" cy="1569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vulnerable();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0;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88" name="Google Shape;588;p64"/>
          <p:cNvSpPr txBox="1"/>
          <p:nvPr/>
        </p:nvSpPr>
        <p:spPr>
          <a:xfrm>
            <a:off x="5305500" y="2478198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ESP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89" name="Google Shape;589;p64"/>
          <p:cNvCxnSpPr>
            <a:stCxn id="588" idx="3"/>
          </p:cNvCxnSpPr>
          <p:nvPr/>
        </p:nvCxnSpPr>
        <p:spPr>
          <a:xfrm>
            <a:off x="5786400" y="2647548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0" name="Google Shape;590;p64"/>
          <p:cNvSpPr txBox="1"/>
          <p:nvPr/>
        </p:nvSpPr>
        <p:spPr>
          <a:xfrm>
            <a:off x="6440050" y="565975"/>
            <a:ext cx="48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EBP</a:t>
            </a:r>
            <a:endParaRPr b="1" sz="1000">
              <a:solidFill>
                <a:schemeClr val="dk1"/>
              </a:solidFill>
            </a:endParaRPr>
          </a:p>
        </p:txBody>
      </p:sp>
      <p:cxnSp>
        <p:nvCxnSpPr>
          <p:cNvPr id="591" name="Google Shape;591;p64"/>
          <p:cNvCxnSpPr>
            <a:stCxn id="590" idx="3"/>
          </p:cNvCxnSpPr>
          <p:nvPr/>
        </p:nvCxnSpPr>
        <p:spPr>
          <a:xfrm>
            <a:off x="6920950" y="735325"/>
            <a:ext cx="500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92" name="Google Shape;592;p64"/>
          <p:cNvGrpSpPr/>
          <p:nvPr/>
        </p:nvGrpSpPr>
        <p:grpSpPr>
          <a:xfrm>
            <a:off x="139675" y="1253400"/>
            <a:ext cx="3289200" cy="1477500"/>
            <a:chOff x="139675" y="1253400"/>
            <a:chExt cx="3289200" cy="1477500"/>
          </a:xfrm>
        </p:grpSpPr>
        <p:sp>
          <p:nvSpPr>
            <p:cNvPr id="593" name="Google Shape;593;p64"/>
            <p:cNvSpPr txBox="1"/>
            <p:nvPr/>
          </p:nvSpPr>
          <p:spPr>
            <a:xfrm>
              <a:off x="139675" y="1253400"/>
              <a:ext cx="2049000" cy="1477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The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ret</a:t>
              </a:r>
              <a:r>
                <a:rPr lang="en"/>
                <a:t> instruction always pops off the bottom of the stack, so execution continues based on the chain of addresses!</a:t>
              </a:r>
              <a:endParaRPr/>
            </a:p>
          </p:txBody>
        </p:sp>
        <p:cxnSp>
          <p:nvCxnSpPr>
            <p:cNvPr id="594" name="Google Shape;594;p64"/>
            <p:cNvCxnSpPr/>
            <p:nvPr/>
          </p:nvCxnSpPr>
          <p:spPr>
            <a:xfrm flipH="1" rot="10800000">
              <a:off x="2188675" y="1675650"/>
              <a:ext cx="1240200" cy="316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595" name="Google Shape;595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6" name="Google Shape;596;p64"/>
          <p:cNvSpPr/>
          <p:nvPr/>
        </p:nvSpPr>
        <p:spPr>
          <a:xfrm>
            <a:off x="4781000" y="1429500"/>
            <a:ext cx="1511575" cy="1463682"/>
          </a:xfrm>
          <a:custGeom>
            <a:rect b="b" l="l" r="r" t="t"/>
            <a:pathLst>
              <a:path extrusionOk="0" h="60464" w="60463">
                <a:moveTo>
                  <a:pt x="60463" y="60464"/>
                </a:moveTo>
                <a:lnTo>
                  <a:pt x="49520" y="60464"/>
                </a:lnTo>
                <a:lnTo>
                  <a:pt x="49520" y="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sp>
      <p:graphicFrame>
        <p:nvGraphicFramePr>
          <p:cNvPr id="597" name="Google Shape;597;p64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/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........]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A64D79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&lt;foo+10&gt;]</a:t>
                      </a:r>
                      <a:endParaRPr b="1" sz="1000">
                        <a:solidFill>
                          <a:srgbClr val="A64D79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[address of &lt;bar+25&gt;]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38761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b="1" sz="1000">
                        <a:solidFill>
                          <a:srgbClr val="38761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&amp;name (arg to gets)</a:t>
                      </a:r>
                      <a:endParaRPr b="1" sz="1000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598" name="Google Shape;59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250" y="24375"/>
            <a:ext cx="1065699" cy="106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Non-Executable Pages: ROP</a:t>
            </a:r>
            <a:endParaRPr/>
          </a:p>
        </p:txBody>
      </p:sp>
      <p:sp>
        <p:nvSpPr>
          <p:cNvPr id="604" name="Google Shape;604;p6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code base is big enough (imports enough libraries), there are usually enough gadgets in memory for you to run any shellcode you want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ROP compilers</a:t>
            </a:r>
            <a:r>
              <a:rPr lang="en"/>
              <a:t> can automatically generate a ROP chain for you based on a target binary and desired malicious code!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Non-executable pages is not a huge issue for attackers nowadays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Having writable and executable pages makes an attacker’s life easier, but not </a:t>
            </a:r>
            <a:r>
              <a:rPr i="1" lang="en"/>
              <a:t>that</a:t>
            </a:r>
            <a:r>
              <a:rPr lang="en"/>
              <a:t> much easier</a:t>
            </a:r>
            <a:endParaRPr/>
          </a:p>
        </p:txBody>
      </p:sp>
      <p:sp>
        <p:nvSpPr>
          <p:cNvPr id="605" name="Google Shape;605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Mitigation: Stack Canaries</a:t>
            </a:r>
            <a:endParaRPr/>
          </a:p>
        </p:txBody>
      </p:sp>
      <p:sp>
        <p:nvSpPr>
          <p:cNvPr id="611" name="Google Shape;611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2" name="Google Shape;61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8515" y="2791750"/>
            <a:ext cx="1062485" cy="18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1000" y="2866053"/>
            <a:ext cx="944489" cy="1702317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66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4.8 &amp; 4.9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6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Find a memory safety (e.g. buffer overflow) vulnerability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Write malicious shellcode at a known memory address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Overwrite the RIP with the address of the shellcode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Mitigation: Stack canaries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Return from the function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Begin executing malicious shellcode</a:t>
            </a:r>
            <a:endParaRPr>
              <a:solidFill>
                <a:srgbClr val="B7B7B7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400"/>
              <a:buChar char="○"/>
            </a:pPr>
            <a:r>
              <a:rPr lang="en">
                <a:solidFill>
                  <a:srgbClr val="B7B7B7"/>
                </a:solidFill>
              </a:rPr>
              <a:t>Mitigation: Non-executable pages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can defend against memory safety vulnerabilities by making each of these steps more difficult (or impossible)!</a:t>
            </a:r>
            <a:endParaRPr/>
          </a:p>
        </p:txBody>
      </p:sp>
      <p:sp>
        <p:nvSpPr>
          <p:cNvPr id="620" name="Google Shape;620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Putting Together an Attack</a:t>
            </a:r>
            <a:endParaRPr/>
          </a:p>
        </p:txBody>
      </p:sp>
      <p:sp>
        <p:nvSpPr>
          <p:cNvPr id="621" name="Google Shape;621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Analogy: Canary in a Coal Mine</a:t>
            </a:r>
            <a:endParaRPr/>
          </a:p>
        </p:txBody>
      </p:sp>
      <p:sp>
        <p:nvSpPr>
          <p:cNvPr id="627" name="Google Shape;627;p6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Miners protect themselves against toxic gas buildup in the mine with a canary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Canary: A small, noisy bird that is sensitive to toxic gas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toxic gas builds up, the canary dies first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miners notice that the canary has died and leave the mine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canary in the coal mine is a sacrificial animal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miners don’t expect the canary to survive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However, the canary's death is a warning sign that saves the lives of the miners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Let’s put a sacrificial value (a </a:t>
            </a:r>
            <a:r>
              <a:rPr i="1" lang="en"/>
              <a:t>canary</a:t>
            </a:r>
            <a:r>
              <a:rPr lang="en"/>
              <a:t>) on the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value is not meaningful (we don’t care if it’s preserved)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code never uses or changes this value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value changes, that's a warning sign that somebody is messing with our code!</a:t>
            </a:r>
            <a:endParaRPr/>
          </a:p>
        </p:txBody>
      </p:sp>
      <p:sp>
        <p:nvSpPr>
          <p:cNvPr id="628" name="Google Shape;628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Canaries</a:t>
            </a:r>
            <a:endParaRPr/>
          </a:p>
        </p:txBody>
      </p:sp>
      <p:sp>
        <p:nvSpPr>
          <p:cNvPr id="634" name="Google Shape;634;p6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Add a sacrificial value on the stack, and check if it has been changed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the program runs, generate a </a:t>
            </a:r>
            <a:r>
              <a:rPr b="1" lang="en"/>
              <a:t>random</a:t>
            </a:r>
            <a:r>
              <a:rPr lang="en"/>
              <a:t> secret value and save it in the canary storage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the function prologue, place the canary value on the stack right below the SFP/RIP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the function epilogue, check the value on the stack and compare it against the value in canary storage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canary value is never actually used by the function, so if it changes, somebody is probably attacking our system!</a:t>
            </a:r>
            <a:endParaRPr/>
          </a:p>
        </p:txBody>
      </p:sp>
      <p:sp>
        <p:nvSpPr>
          <p:cNvPr id="635" name="Google Shape;635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Canaries: Properties</a:t>
            </a:r>
            <a:endParaRPr/>
          </a:p>
        </p:txBody>
      </p:sp>
      <p:sp>
        <p:nvSpPr>
          <p:cNvPr id="641" name="Google Shape;641;p7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canary value is unique every time the program </a:t>
            </a:r>
            <a:r>
              <a:rPr b="1" lang="en"/>
              <a:t>runs</a:t>
            </a:r>
            <a:r>
              <a:rPr lang="en"/>
              <a:t> but the same for all functions </a:t>
            </a:r>
            <a:r>
              <a:rPr b="1" lang="en"/>
              <a:t>within a run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canary value uses a NULL byte as the first byte to mitigate string-based attacks (since it terminates any string before it)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 format string vulnerability with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%s</a:t>
            </a:r>
            <a:r>
              <a:rPr lang="en"/>
              <a:t> might try to print everything on the stack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The null byte in the canary will mitigate the damage by stopping the print earlier.</a:t>
            </a:r>
            <a:endParaRPr/>
          </a:p>
        </p:txBody>
      </p:sp>
      <p:sp>
        <p:nvSpPr>
          <p:cNvPr id="642" name="Google Shape;642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Canaries</a:t>
            </a:r>
            <a:endParaRPr/>
          </a:p>
        </p:txBody>
      </p:sp>
      <p:graphicFrame>
        <p:nvGraphicFramePr>
          <p:cNvPr id="648" name="Google Shape;648;p71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1155CC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🐦🐦🐦 canary 🐦🐦🐦</a:t>
                      </a:r>
                      <a:endParaRPr b="1" sz="1000">
                        <a:solidFill>
                          <a:srgbClr val="1155CC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649" name="Google Shape;649;p71"/>
          <p:cNvSpPr txBox="1"/>
          <p:nvPr/>
        </p:nvSpPr>
        <p:spPr>
          <a:xfrm>
            <a:off x="428600" y="2520050"/>
            <a:ext cx="4591500" cy="2493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vulnerable: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pushl %ebp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movl %esp, %ebp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subl $24,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($CANARY_ADDR), %eax # Load canary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%eax, -4(%ebp)       # Save on stack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movl -4(%ebp), %eax       # Load stack value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cmpl %eax, ($CANARY_ADDR) # Compare to canary and...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    jne canary_failed         # ... crash if not equal</a:t>
            </a:r>
            <a:endParaRPr b="1" sz="1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movl %ebp, %esp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popl %ebp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ourier New"/>
                <a:ea typeface="Courier New"/>
                <a:cs typeface="Courier New"/>
                <a:sym typeface="Courier New"/>
              </a:rPr>
              <a:t>    ret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0" name="Google Shape;650;p71"/>
          <p:cNvSpPr txBox="1"/>
          <p:nvPr/>
        </p:nvSpPr>
        <p:spPr>
          <a:xfrm>
            <a:off x="428600" y="1475850"/>
            <a:ext cx="2186100" cy="800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name[20];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gets(name);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51" name="Google Shape;651;p71"/>
          <p:cNvGrpSpPr/>
          <p:nvPr/>
        </p:nvGrpSpPr>
        <p:grpSpPr>
          <a:xfrm>
            <a:off x="2836350" y="1352700"/>
            <a:ext cx="3404700" cy="2245050"/>
            <a:chOff x="2836350" y="1352700"/>
            <a:chExt cx="3404700" cy="2245050"/>
          </a:xfrm>
        </p:grpSpPr>
        <p:sp>
          <p:nvSpPr>
            <p:cNvPr id="652" name="Google Shape;652;p71"/>
            <p:cNvSpPr txBox="1"/>
            <p:nvPr/>
          </p:nvSpPr>
          <p:spPr>
            <a:xfrm>
              <a:off x="2836350" y="1352700"/>
              <a:ext cx="2458200" cy="10467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Because the write starts at name, the attacker has to overwrite the canary before the RIP or SFP!</a:t>
              </a:r>
              <a:endParaRPr/>
            </a:p>
          </p:txBody>
        </p:sp>
        <p:cxnSp>
          <p:nvCxnSpPr>
            <p:cNvPr id="653" name="Google Shape;653;p71"/>
            <p:cNvCxnSpPr>
              <a:stCxn id="652" idx="3"/>
            </p:cNvCxnSpPr>
            <p:nvPr/>
          </p:nvCxnSpPr>
          <p:spPr>
            <a:xfrm>
              <a:off x="5294550" y="1876050"/>
              <a:ext cx="946500" cy="1721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654" name="Google Shape;654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5" name="Google Shape;655;p71"/>
          <p:cNvGrpSpPr/>
          <p:nvPr/>
        </p:nvGrpSpPr>
        <p:grpSpPr>
          <a:xfrm>
            <a:off x="1935325" y="2328200"/>
            <a:ext cx="3195300" cy="831300"/>
            <a:chOff x="1935325" y="2328200"/>
            <a:chExt cx="3195300" cy="831300"/>
          </a:xfrm>
        </p:grpSpPr>
        <p:sp>
          <p:nvSpPr>
            <p:cNvPr id="656" name="Google Shape;656;p71"/>
            <p:cNvSpPr txBox="1"/>
            <p:nvPr/>
          </p:nvSpPr>
          <p:spPr>
            <a:xfrm>
              <a:off x="2672425" y="2328200"/>
              <a:ext cx="2458200" cy="831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Note: 20 bytes for </a:t>
              </a:r>
              <a:r>
                <a:rPr b="1" lang="en">
                  <a:latin typeface="Courier New"/>
                  <a:ea typeface="Courier New"/>
                  <a:cs typeface="Courier New"/>
                  <a:sym typeface="Courier New"/>
                </a:rPr>
                <a:t>name</a:t>
              </a:r>
              <a:r>
                <a:rPr lang="en"/>
                <a:t> + 4 bytes for canary (32-bit architecture)</a:t>
              </a:r>
              <a:endParaRPr/>
            </a:p>
          </p:txBody>
        </p:sp>
        <p:cxnSp>
          <p:nvCxnSpPr>
            <p:cNvPr id="657" name="Google Shape;657;p71"/>
            <p:cNvCxnSpPr>
              <a:stCxn id="656" idx="1"/>
            </p:cNvCxnSpPr>
            <p:nvPr/>
          </p:nvCxnSpPr>
          <p:spPr>
            <a:xfrm flipH="1">
              <a:off x="1935325" y="2743850"/>
              <a:ext cx="737100" cy="399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Stack Canaries: Efficiency</a:t>
            </a:r>
            <a:endParaRPr/>
          </a:p>
        </p:txBody>
      </p:sp>
      <p:sp>
        <p:nvSpPr>
          <p:cNvPr id="663" name="Google Shape;663;p7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Compiler inserts a few extra instructions, so there is more overhead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almost all applications, the performance impact is insignificant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Very cheap way to stop lots of common attacks!</a:t>
            </a:r>
            <a:endParaRPr/>
          </a:p>
        </p:txBody>
      </p:sp>
      <p:sp>
        <p:nvSpPr>
          <p:cNvPr id="664" name="Google Shape;664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Stack Canaries</a:t>
            </a:r>
            <a:endParaRPr/>
          </a:p>
        </p:txBody>
      </p:sp>
      <p:sp>
        <p:nvSpPr>
          <p:cNvPr id="670" name="Google Shape;670;p7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Leak</a:t>
            </a:r>
            <a:r>
              <a:rPr lang="en"/>
              <a:t> the value of the canary: Overwrite the canary with itself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Bypass</a:t>
            </a:r>
            <a:r>
              <a:rPr lang="en"/>
              <a:t> the value of the canary: Use a random write, not a sequential write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Guess</a:t>
            </a:r>
            <a:r>
              <a:rPr lang="en"/>
              <a:t> the value of the canary: Brute-force</a:t>
            </a:r>
            <a:endParaRPr/>
          </a:p>
        </p:txBody>
      </p:sp>
      <p:sp>
        <p:nvSpPr>
          <p:cNvPr id="671" name="Google Shape;671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Stack Canaries: Leaking the Canary</a:t>
            </a:r>
            <a:endParaRPr/>
          </a:p>
        </p:txBody>
      </p:sp>
      <p:sp>
        <p:nvSpPr>
          <p:cNvPr id="677" name="Google Shape;677;p7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Any vulnerability that leaks stack memory could be used to leak the canary’s value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Format string vulnerabilities let you print out values on the stack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Once you learn the value of the stack canary, place it in the exploit such that the canary is overwritten with itself, so the value is unchanged!</a:t>
            </a:r>
            <a:endParaRPr/>
          </a:p>
        </p:txBody>
      </p:sp>
      <p:sp>
        <p:nvSpPr>
          <p:cNvPr id="678" name="Google Shape;678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Stack Canaries: Bypassing the Canary</a:t>
            </a:r>
            <a:endParaRPr/>
          </a:p>
        </p:txBody>
      </p:sp>
      <p:sp>
        <p:nvSpPr>
          <p:cNvPr id="684" name="Google Shape;684;p7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Stack canaries stop attacks that write to </a:t>
            </a:r>
            <a:r>
              <a:rPr i="1" lang="en"/>
              <a:t>increasing</a:t>
            </a:r>
            <a:r>
              <a:rPr lang="en"/>
              <a:t>, </a:t>
            </a:r>
            <a:r>
              <a:rPr i="1" lang="en"/>
              <a:t>consecutive</a:t>
            </a:r>
            <a:r>
              <a:rPr lang="en"/>
              <a:t> addresses </a:t>
            </a:r>
            <a:r>
              <a:rPr i="1" lang="en"/>
              <a:t>on the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 the stack diagram: Writing upwards, with no gaps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Many common functions only write this way, e.g.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gets</a:t>
            </a:r>
            <a:r>
              <a:rPr lang="en"/>
              <a:t>,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fgets</a:t>
            </a:r>
            <a:r>
              <a:rPr lang="en"/>
              <a:t>,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fread</a:t>
            </a:r>
            <a:r>
              <a:rPr lang="en"/>
              <a:t>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Stack canaries do not stop attacks that write to memory in other ways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 write </a:t>
            </a:r>
            <a:r>
              <a:rPr i="1" lang="en"/>
              <a:t>around</a:t>
            </a:r>
            <a:r>
              <a:rPr lang="en"/>
              <a:t> the canary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Format string vulnerabilities let an attacker write to any location in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Heap overflows never overwrite a stack canary (they write to the heap)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C++ vtable exploits overwrite the vtable pointer without overwriting the canary</a:t>
            </a:r>
            <a:endParaRPr/>
          </a:p>
        </p:txBody>
      </p:sp>
      <p:sp>
        <p:nvSpPr>
          <p:cNvPr id="685" name="Google Shape;685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7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32-bit systems: 24 bits to guess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Remember that the first byte (8 bits) is always a NULL byte: 32 - 8 = 24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64-bit systems: 56 bits to guess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64 - 8 = 56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Stack canaries are less effective on 32-bit systems since there are only 2</a:t>
            </a:r>
            <a:r>
              <a:rPr baseline="30000" lang="en"/>
              <a:t>24</a:t>
            </a:r>
            <a:r>
              <a:rPr lang="en"/>
              <a:t> possibilities (~16 million), which can feasibly be brute-forced</a:t>
            </a:r>
            <a:endParaRPr/>
          </a:p>
        </p:txBody>
      </p:sp>
      <p:sp>
        <p:nvSpPr>
          <p:cNvPr id="691" name="Google Shape;691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Stack Canaries: Guessing the Canary</a:t>
            </a:r>
            <a:endParaRPr/>
          </a:p>
        </p:txBody>
      </p:sp>
      <p:sp>
        <p:nvSpPr>
          <p:cNvPr id="692" name="Google Shape;692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feasible is guessing the canary?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 depends on your threat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are you running the program?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program is running on your own computer, you can keep trying with nobody to stop you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program is running on a remote server, the server might see you sending the exploit over and over and reject your requests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the program have a timeout?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Timeout: A mandatory waiting period after a failed request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timeout: 10,000 tries per second = 2</a:t>
            </a:r>
            <a:r>
              <a:rPr baseline="30000" lang="en"/>
              <a:t>24</a:t>
            </a:r>
            <a:r>
              <a:rPr lang="en"/>
              <a:t> tries in around 30 minutes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0.1 second timeout: 10 tries per second = 2</a:t>
            </a:r>
            <a:r>
              <a:rPr baseline="30000" lang="en"/>
              <a:t>24</a:t>
            </a:r>
            <a:r>
              <a:rPr lang="en"/>
              <a:t> tries in around 3 weeks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complicated timeouts are possible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 consecutive failures causes a 10-minute timeout: 1 try per minute = 2</a:t>
            </a:r>
            <a:r>
              <a:rPr baseline="30000" lang="en"/>
              <a:t>24</a:t>
            </a:r>
            <a:r>
              <a:rPr lang="en"/>
              <a:t> tries in ~32 years!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Exponentially growing timeout (the timeout doubles for each failure): 2</a:t>
            </a:r>
            <a:r>
              <a:rPr baseline="30000" lang="en"/>
              <a:t>24</a:t>
            </a:r>
            <a:r>
              <a:rPr lang="en"/>
              <a:t> tries is not happening</a:t>
            </a:r>
            <a:endParaRPr/>
          </a:p>
        </p:txBody>
      </p:sp>
      <p:sp>
        <p:nvSpPr>
          <p:cNvPr id="698" name="Google Shape;698;p7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Stack Canaries: Guessing the Canary</a:t>
            </a:r>
            <a:endParaRPr/>
          </a:p>
        </p:txBody>
      </p:sp>
      <p:sp>
        <p:nvSpPr>
          <p:cNvPr id="699" name="Google Shape;699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Mitigation: Pointer Authentication</a:t>
            </a:r>
            <a:endParaRPr/>
          </a:p>
        </p:txBody>
      </p:sp>
      <p:sp>
        <p:nvSpPr>
          <p:cNvPr id="705" name="Google Shape;705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6" name="Google Shape;706;p78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4.10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7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Find a memory safety (e.g. buffer overflow) vulnerability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Write malicious shellcode at a known memory address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Overwrite the RIP with the address of the shellcode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Mitigation: Stack canaries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Mitigation: Pointer authentication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Return from the function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Begin executing malicious shellcode</a:t>
            </a:r>
            <a:endParaRPr>
              <a:solidFill>
                <a:srgbClr val="B7B7B7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400"/>
              <a:buChar char="○"/>
            </a:pPr>
            <a:r>
              <a:rPr lang="en">
                <a:solidFill>
                  <a:srgbClr val="B7B7B7"/>
                </a:solidFill>
              </a:rPr>
              <a:t>Mitigation: Non-executable pages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can defend against memory safety vulnerabilities by making each of these steps more difficult (or impossible)!</a:t>
            </a:r>
            <a:endParaRPr/>
          </a:p>
        </p:txBody>
      </p:sp>
      <p:sp>
        <p:nvSpPr>
          <p:cNvPr id="712" name="Google Shape;712;p7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Putting Together an Attack</a:t>
            </a:r>
            <a:endParaRPr/>
          </a:p>
        </p:txBody>
      </p:sp>
      <p:sp>
        <p:nvSpPr>
          <p:cNvPr id="713" name="Google Shape;713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8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Reminder: 32-Bit and 64-Bit Processors</a:t>
            </a:r>
            <a:endParaRPr/>
          </a:p>
        </p:txBody>
      </p:sp>
      <p:sp>
        <p:nvSpPr>
          <p:cNvPr id="719" name="Google Shape;719;p80"/>
          <p:cNvSpPr txBox="1"/>
          <p:nvPr>
            <p:ph idx="1" type="body"/>
          </p:nvPr>
        </p:nvSpPr>
        <p:spPr>
          <a:xfrm>
            <a:off x="198500" y="1246825"/>
            <a:ext cx="8658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32-bit processor: integers and pointers are 32 bits long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address 2</a:t>
            </a:r>
            <a:r>
              <a:rPr baseline="30000" lang="en"/>
              <a:t>32</a:t>
            </a:r>
            <a:r>
              <a:rPr lang="en"/>
              <a:t> bytes ≈ 4 GB of memory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64-bit processor: integers and pointers are 64 bits long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address 2</a:t>
            </a:r>
            <a:r>
              <a:rPr baseline="30000" lang="en"/>
              <a:t>64</a:t>
            </a:r>
            <a:r>
              <a:rPr lang="en"/>
              <a:t> bytes ≈ 18 exabytes ≈ 18 billion GB of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modern computer can support this much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Even the best most modern computers only need 2</a:t>
            </a:r>
            <a:r>
              <a:rPr baseline="30000" lang="en"/>
              <a:t>42</a:t>
            </a:r>
            <a:r>
              <a:rPr lang="en"/>
              <a:t> bytes ≈ 4 terabytes ≈ 4000 GB of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 most 42 bits are needed to address all of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22 bits are left unused (the top 22 bits in the address are always 0)</a:t>
            </a:r>
            <a:endParaRPr/>
          </a:p>
        </p:txBody>
      </p:sp>
      <p:sp>
        <p:nvSpPr>
          <p:cNvPr id="720" name="Google Shape;720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8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 Authentication</a:t>
            </a:r>
            <a:endParaRPr/>
          </a:p>
        </p:txBody>
      </p:sp>
      <p:sp>
        <p:nvSpPr>
          <p:cNvPr id="726" name="Google Shape;726;p8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stack canaries: A secret value stored in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secret value changes, detect an attack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canary per function on the stack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Idea: Instead of placing the secret value below the pointer, store a value in the pointer itself!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 the unused bits in a 64-bit address to store a secret value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storing a pointer in memory, replace the unused bits with a </a:t>
            </a:r>
            <a:r>
              <a:rPr b="1" lang="en"/>
              <a:t>pointer authentication code (PAC)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Before using the pointer in memory, check if the PAC is still valid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the PAC is invalid, crash the program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the PAC is valid, restore the unused bits and use the address normally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Includes the RIP, SFP, any other pointers on the stack, and any other pointers outside of the stack (e.g. on the heap)</a:t>
            </a:r>
            <a:endParaRPr/>
          </a:p>
        </p:txBody>
      </p:sp>
      <p:sp>
        <p:nvSpPr>
          <p:cNvPr id="727" name="Google Shape;727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8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 Authentication: Properties of the PAC</a:t>
            </a:r>
            <a:endParaRPr/>
          </a:p>
        </p:txBody>
      </p:sp>
      <p:sp>
        <p:nvSpPr>
          <p:cNvPr id="733" name="Google Shape;733;p8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possible address has its own PAC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The PAC for the address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0x000000007ffffec0</a:t>
            </a:r>
            <a:r>
              <a:rPr lang="en"/>
              <a:t> is different from the PAC for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0x000000007ffffec4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an attacker changes the address without changing the PAC, the PAC will no longer be valid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Only someone who knows the CPU’s master secret can generate a PAC for an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cannot generate a PAC for their malicious pointer without the master secret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cannot generate a PAC using a PAC for a different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Later: We’ll discuss how this algorithm works (MACs in the cryptography unit)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CPU’s master secret is not accessible to the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Leaking program memory will not leak the master secret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Contrast with canaries, which can be leaked</a:t>
            </a:r>
            <a:endParaRPr/>
          </a:p>
        </p:txBody>
      </p:sp>
      <p:sp>
        <p:nvSpPr>
          <p:cNvPr id="734" name="Google Shape;734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8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Pointer Authentication</a:t>
            </a:r>
            <a:endParaRPr/>
          </a:p>
        </p:txBody>
      </p:sp>
      <p:sp>
        <p:nvSpPr>
          <p:cNvPr id="740" name="Google Shape;740;p8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 a vulnerability to trick the program to generating a PAC for any address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the master secret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operating system has to set up the secrets: What if there is a vulnerability in the OS?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Workaround: Embed the master secret in the CPU, which can only be used to generate PACs, never read directly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Guess a PAC: Brute-force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 64-bit systems use 32-52 bits (plus one extra configuration bit) for addressing, which leaves 11-31 bits for the PAC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Number of possible PACs is in the millions or billions, so possibly feasible depending on your threat model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Pointer reuse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CPU already generated another PAC for another pointer, we can copy that pointer and use it elsewhere</a:t>
            </a:r>
            <a:endParaRPr/>
          </a:p>
        </p:txBody>
      </p:sp>
      <p:sp>
        <p:nvSpPr>
          <p:cNvPr id="741" name="Google Shape;741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8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Defenses Against Pointer Reuse</a:t>
            </a:r>
            <a:endParaRPr/>
          </a:p>
        </p:txBody>
      </p:sp>
      <p:sp>
        <p:nvSpPr>
          <p:cNvPr id="747" name="Google Shape;747;p8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practice, there are usually multiple master secrets for different types of pointers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ARM uses 5 master secrets: 2 instruction pointer secrets (IA and IB), 2 data pointer secrets (DA and DB), and 1 general-purpose secret (GA)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Instruction pointer secrets are used for pointers to machine instructions (e.g. RIP)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pointer secrets are used for pointers to data (e.g. local variables)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 pointers can’t be reused as instruction pointers, and vice-versa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CPU can generate a unique PAC for each pointer and “context”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Context: usually the address where the pointer is located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same pointer will have a different PAC depending on where in memory it's located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an attacker copies a pointer and PAC to a different location, the PAC is no longer valid!</a:t>
            </a:r>
            <a:endParaRPr/>
          </a:p>
        </p:txBody>
      </p:sp>
      <p:sp>
        <p:nvSpPr>
          <p:cNvPr id="748" name="Google Shape;748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8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Pointer Authentication on ARM</a:t>
            </a:r>
            <a:endParaRPr/>
          </a:p>
        </p:txBody>
      </p:sp>
      <p:sp>
        <p:nvSpPr>
          <p:cNvPr id="754" name="Google Shape;754;p8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Pointer authentication is supported by: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ARM 8.3 (a new architecture, like x86 or RISC-V)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latest Apple chips (starting with the A12 and including the new M1), which use ARM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macOS on ARM (operating system)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Probably the biggest benefit for Apple going to ARM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take advantage of the more efficient instructions instead of backwards-compatible ones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Usable in both standard user programs and kernel programs (privileged code run by the OS)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x86 has not developed a similar defense</a:t>
            </a:r>
            <a:endParaRPr/>
          </a:p>
        </p:txBody>
      </p:sp>
      <p:sp>
        <p:nvSpPr>
          <p:cNvPr id="755" name="Google Shape;755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8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Mitigation: Address Space Layout Randomization (ASLR)</a:t>
            </a:r>
            <a:endParaRPr/>
          </a:p>
        </p:txBody>
      </p:sp>
      <p:sp>
        <p:nvSpPr>
          <p:cNvPr id="761" name="Google Shape;761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62" name="Google Shape;76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5475" y="3221575"/>
            <a:ext cx="1093050" cy="1231974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86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4.11 &amp; 4.12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8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Find a memory safety (e.g. buffer overflow) vulnerability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Write malicious shellcode at a known memory 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○"/>
            </a:pPr>
            <a:r>
              <a:rPr lang="en">
                <a:solidFill>
                  <a:srgbClr val="FF0000"/>
                </a:solidFill>
              </a:rPr>
              <a:t>Mitigation: Address-space layout randomization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Overwrite the RIP with the address of the shellcode</a:t>
            </a:r>
            <a:endParaRPr>
              <a:solidFill>
                <a:srgbClr val="B7B7B7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400"/>
              <a:buChar char="○"/>
            </a:pPr>
            <a:r>
              <a:rPr lang="en">
                <a:solidFill>
                  <a:srgbClr val="B7B7B7"/>
                </a:solidFill>
              </a:rPr>
              <a:t>Mitigation: Stack canaries</a:t>
            </a:r>
            <a:endParaRPr>
              <a:solidFill>
                <a:srgbClr val="B7B7B7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400"/>
              <a:buChar char="○"/>
            </a:pPr>
            <a:r>
              <a:rPr lang="en">
                <a:solidFill>
                  <a:srgbClr val="B7B7B7"/>
                </a:solidFill>
              </a:rPr>
              <a:t>Mitigation: Pointer authentication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Return from the function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AutoNum type="arabicPeriod"/>
            </a:pPr>
            <a:r>
              <a:rPr lang="en">
                <a:solidFill>
                  <a:srgbClr val="B7B7B7"/>
                </a:solidFill>
              </a:rPr>
              <a:t>Begin executing malicious shellcode</a:t>
            </a:r>
            <a:endParaRPr>
              <a:solidFill>
                <a:srgbClr val="B7B7B7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400"/>
              <a:buChar char="○"/>
            </a:pPr>
            <a:r>
              <a:rPr lang="en">
                <a:solidFill>
                  <a:srgbClr val="B7B7B7"/>
                </a:solidFill>
              </a:rPr>
              <a:t>Mitigation: Non-executable pages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can defend against memory safety vulnerabilities by making each of these steps more difficult (or impossible)!</a:t>
            </a:r>
            <a:endParaRPr/>
          </a:p>
        </p:txBody>
      </p:sp>
      <p:sp>
        <p:nvSpPr>
          <p:cNvPr id="769" name="Google Shape;769;p8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Putting Together an Attack</a:t>
            </a:r>
            <a:endParaRPr/>
          </a:p>
        </p:txBody>
      </p:sp>
      <p:sp>
        <p:nvSpPr>
          <p:cNvPr id="770" name="Google Shape;770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8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x86 Memory Layout</a:t>
            </a:r>
            <a:endParaRPr/>
          </a:p>
        </p:txBody>
      </p:sp>
      <p:sp>
        <p:nvSpPr>
          <p:cNvPr id="776" name="Google Shape;776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77" name="Google Shape;777;p88"/>
          <p:cNvCxnSpPr>
            <a:endCxn id="778" idx="2"/>
          </p:cNvCxnSpPr>
          <p:nvPr/>
        </p:nvCxnSpPr>
        <p:spPr>
          <a:xfrm rot="10800000">
            <a:off x="1483100" y="1540575"/>
            <a:ext cx="0" cy="677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8" name="Google Shape;778;p88"/>
          <p:cNvSpPr txBox="1"/>
          <p:nvPr/>
        </p:nvSpPr>
        <p:spPr>
          <a:xfrm>
            <a:off x="856850" y="120187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Higher addresses</a:t>
            </a:r>
            <a:endParaRPr sz="1000"/>
          </a:p>
        </p:txBody>
      </p:sp>
      <p:cxnSp>
        <p:nvCxnSpPr>
          <p:cNvPr id="779" name="Google Shape;779;p88"/>
          <p:cNvCxnSpPr>
            <a:endCxn id="780" idx="0"/>
          </p:cNvCxnSpPr>
          <p:nvPr/>
        </p:nvCxnSpPr>
        <p:spPr>
          <a:xfrm>
            <a:off x="1483100" y="3258025"/>
            <a:ext cx="0" cy="545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0" name="Google Shape;780;p88"/>
          <p:cNvSpPr txBox="1"/>
          <p:nvPr/>
        </p:nvSpPr>
        <p:spPr>
          <a:xfrm>
            <a:off x="856850" y="380372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Lower addresses</a:t>
            </a:r>
            <a:endParaRPr sz="1000"/>
          </a:p>
        </p:txBody>
      </p:sp>
      <p:graphicFrame>
        <p:nvGraphicFramePr>
          <p:cNvPr id="781" name="Google Shape;781;p88"/>
          <p:cNvGraphicFramePr/>
          <p:nvPr/>
        </p:nvGraphicFramePr>
        <p:xfrm>
          <a:off x="2109350" y="122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1522325"/>
              </a:tblGrid>
              <a:tr h="52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Stack</a:t>
                      </a:r>
                      <a:endParaRPr sz="1000"/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901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53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Heap</a:t>
                      </a:r>
                      <a:endParaRPr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solidFill>
                      <a:srgbClr val="F9CB9C"/>
                    </a:solidFill>
                  </a:tcPr>
                </a:tc>
              </a:tr>
              <a:tr h="49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</a:t>
                      </a:r>
                      <a:endParaRPr sz="1000"/>
                    </a:p>
                  </a:txBody>
                  <a:tcPr marT="45700" marB="45700" marR="45700" marL="45700" anchor="ctr">
                    <a:solidFill>
                      <a:srgbClr val="B6D7A8"/>
                    </a:solidFill>
                  </a:tcPr>
                </a:tc>
              </a:tr>
              <a:tr h="42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</a:t>
                      </a:r>
                      <a:endParaRPr sz="1000"/>
                    </a:p>
                  </a:txBody>
                  <a:tcPr marT="45700" marB="45700" marR="45700" marL="45700" anchor="ctr"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  <p:sp>
        <p:nvSpPr>
          <p:cNvPr id="782" name="Google Shape;782;p88"/>
          <p:cNvSpPr txBox="1"/>
          <p:nvPr/>
        </p:nvSpPr>
        <p:spPr>
          <a:xfrm>
            <a:off x="2358100" y="2431000"/>
            <a:ext cx="1024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Grows upwards</a:t>
            </a:r>
            <a:endParaRPr b="1" sz="800"/>
          </a:p>
        </p:txBody>
      </p:sp>
      <p:sp>
        <p:nvSpPr>
          <p:cNvPr id="783" name="Google Shape;783;p88"/>
          <p:cNvSpPr txBox="1"/>
          <p:nvPr/>
        </p:nvSpPr>
        <p:spPr>
          <a:xfrm>
            <a:off x="786700" y="4278938"/>
            <a:ext cx="30393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 theory, x86 memory layout looks like this...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84" name="Google Shape;784;p88"/>
          <p:cNvSpPr txBox="1"/>
          <p:nvPr/>
        </p:nvSpPr>
        <p:spPr>
          <a:xfrm>
            <a:off x="2358100" y="1773675"/>
            <a:ext cx="1024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Grows downwards</a:t>
            </a:r>
            <a:endParaRPr b="1" sz="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8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x86 Memory Layout</a:t>
            </a:r>
            <a:endParaRPr/>
          </a:p>
        </p:txBody>
      </p:sp>
      <p:sp>
        <p:nvSpPr>
          <p:cNvPr id="790" name="Google Shape;790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1" name="Google Shape;791;p89"/>
          <p:cNvCxnSpPr>
            <a:endCxn id="792" idx="2"/>
          </p:cNvCxnSpPr>
          <p:nvPr/>
        </p:nvCxnSpPr>
        <p:spPr>
          <a:xfrm rot="10800000">
            <a:off x="1483100" y="1540575"/>
            <a:ext cx="0" cy="677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2" name="Google Shape;792;p89"/>
          <p:cNvSpPr txBox="1"/>
          <p:nvPr/>
        </p:nvSpPr>
        <p:spPr>
          <a:xfrm>
            <a:off x="856850" y="120187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Higher addresses</a:t>
            </a:r>
            <a:endParaRPr sz="1000"/>
          </a:p>
        </p:txBody>
      </p:sp>
      <p:cxnSp>
        <p:nvCxnSpPr>
          <p:cNvPr id="793" name="Google Shape;793;p89"/>
          <p:cNvCxnSpPr>
            <a:endCxn id="794" idx="0"/>
          </p:cNvCxnSpPr>
          <p:nvPr/>
        </p:nvCxnSpPr>
        <p:spPr>
          <a:xfrm>
            <a:off x="1483100" y="3258025"/>
            <a:ext cx="0" cy="545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4" name="Google Shape;794;p89"/>
          <p:cNvSpPr txBox="1"/>
          <p:nvPr/>
        </p:nvSpPr>
        <p:spPr>
          <a:xfrm>
            <a:off x="856850" y="380372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Lower addresses</a:t>
            </a:r>
            <a:endParaRPr sz="1000"/>
          </a:p>
        </p:txBody>
      </p:sp>
      <p:graphicFrame>
        <p:nvGraphicFramePr>
          <p:cNvPr id="795" name="Google Shape;795;p89"/>
          <p:cNvGraphicFramePr/>
          <p:nvPr/>
        </p:nvGraphicFramePr>
        <p:xfrm>
          <a:off x="2109350" y="122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1522325"/>
              </a:tblGrid>
              <a:tr h="524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Stack</a:t>
                      </a:r>
                      <a:endParaRPr sz="1000"/>
                    </a:p>
                  </a:txBody>
                  <a:tcPr marT="45700" marB="45700" marR="45700" marL="45700" anchor="ctr">
                    <a:lnB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901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53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Heap</a:t>
                      </a:r>
                      <a:endParaRPr sz="1000"/>
                    </a:p>
                  </a:txBody>
                  <a:tcPr marT="45700" marB="45700" marR="45700" marL="45700" anchor="ctr">
                    <a:lnT cap="flat" cmpd="sng" w="9525">
                      <a:solidFill>
                        <a:srgbClr val="9E9E9E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solidFill>
                      <a:srgbClr val="F9CB9C"/>
                    </a:solidFill>
                  </a:tcPr>
                </a:tc>
              </a:tr>
              <a:tr h="49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</a:t>
                      </a:r>
                      <a:endParaRPr sz="1000"/>
                    </a:p>
                  </a:txBody>
                  <a:tcPr marT="45700" marB="45700" marR="45700" marL="45700" anchor="ctr">
                    <a:solidFill>
                      <a:srgbClr val="B6D7A8"/>
                    </a:solidFill>
                  </a:tcPr>
                </a:tc>
              </a:tr>
              <a:tr h="42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</a:t>
                      </a:r>
                      <a:endParaRPr sz="1000"/>
                    </a:p>
                  </a:txBody>
                  <a:tcPr marT="45700" marB="45700" marR="45700" marL="45700" anchor="ctr"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  <p:sp>
        <p:nvSpPr>
          <p:cNvPr id="796" name="Google Shape;796;p89"/>
          <p:cNvSpPr txBox="1"/>
          <p:nvPr/>
        </p:nvSpPr>
        <p:spPr>
          <a:xfrm>
            <a:off x="2358100" y="1773675"/>
            <a:ext cx="1024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Grows downwards</a:t>
            </a:r>
            <a:endParaRPr b="1" sz="800"/>
          </a:p>
        </p:txBody>
      </p:sp>
      <p:sp>
        <p:nvSpPr>
          <p:cNvPr id="797" name="Google Shape;797;p89"/>
          <p:cNvSpPr txBox="1"/>
          <p:nvPr/>
        </p:nvSpPr>
        <p:spPr>
          <a:xfrm>
            <a:off x="2358100" y="2431000"/>
            <a:ext cx="1024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Grows upwards</a:t>
            </a:r>
            <a:endParaRPr b="1" sz="800"/>
          </a:p>
        </p:txBody>
      </p:sp>
      <p:sp>
        <p:nvSpPr>
          <p:cNvPr id="798" name="Google Shape;798;p89"/>
          <p:cNvSpPr txBox="1"/>
          <p:nvPr/>
        </p:nvSpPr>
        <p:spPr>
          <a:xfrm>
            <a:off x="786700" y="4278938"/>
            <a:ext cx="30393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 theory, x86 memory layout looks like this...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799" name="Google Shape;799;p89"/>
          <p:cNvCxnSpPr>
            <a:endCxn id="800" idx="2"/>
          </p:cNvCxnSpPr>
          <p:nvPr/>
        </p:nvCxnSpPr>
        <p:spPr>
          <a:xfrm rot="10800000">
            <a:off x="5064500" y="1540575"/>
            <a:ext cx="0" cy="677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0" name="Google Shape;800;p89"/>
          <p:cNvSpPr txBox="1"/>
          <p:nvPr/>
        </p:nvSpPr>
        <p:spPr>
          <a:xfrm>
            <a:off x="4438250" y="120187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Higher addresses</a:t>
            </a:r>
            <a:endParaRPr sz="1000"/>
          </a:p>
        </p:txBody>
      </p:sp>
      <p:cxnSp>
        <p:nvCxnSpPr>
          <p:cNvPr id="801" name="Google Shape;801;p89"/>
          <p:cNvCxnSpPr>
            <a:endCxn id="802" idx="0"/>
          </p:cNvCxnSpPr>
          <p:nvPr/>
        </p:nvCxnSpPr>
        <p:spPr>
          <a:xfrm>
            <a:off x="5064500" y="3258025"/>
            <a:ext cx="0" cy="545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2" name="Google Shape;802;p89"/>
          <p:cNvSpPr txBox="1"/>
          <p:nvPr/>
        </p:nvSpPr>
        <p:spPr>
          <a:xfrm>
            <a:off x="4438250" y="380372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Lower addresses</a:t>
            </a:r>
            <a:endParaRPr sz="1000"/>
          </a:p>
        </p:txBody>
      </p:sp>
      <p:graphicFrame>
        <p:nvGraphicFramePr>
          <p:cNvPr id="803" name="Google Shape;803;p89"/>
          <p:cNvGraphicFramePr/>
          <p:nvPr/>
        </p:nvGraphicFramePr>
        <p:xfrm>
          <a:off x="5690750" y="122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1522325"/>
              </a:tblGrid>
              <a:tr h="521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Unused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Stack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439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Unused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Heap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364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Unused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383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Unused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Unused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</a:tbl>
          </a:graphicData>
        </a:graphic>
      </p:graphicFrame>
      <p:sp>
        <p:nvSpPr>
          <p:cNvPr id="804" name="Google Shape;804;p89"/>
          <p:cNvSpPr txBox="1"/>
          <p:nvPr/>
        </p:nvSpPr>
        <p:spPr>
          <a:xfrm>
            <a:off x="4368100" y="4278938"/>
            <a:ext cx="30393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...but in practice, it usually looks like this (mostly empty)!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9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x86 Memory Layout</a:t>
            </a:r>
            <a:endParaRPr/>
          </a:p>
        </p:txBody>
      </p:sp>
      <p:sp>
        <p:nvSpPr>
          <p:cNvPr id="810" name="Google Shape;810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11" name="Google Shape;811;p90"/>
          <p:cNvCxnSpPr>
            <a:endCxn id="812" idx="2"/>
          </p:cNvCxnSpPr>
          <p:nvPr/>
        </p:nvCxnSpPr>
        <p:spPr>
          <a:xfrm rot="10800000">
            <a:off x="2074600" y="1532375"/>
            <a:ext cx="0" cy="677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2" name="Google Shape;812;p90"/>
          <p:cNvSpPr txBox="1"/>
          <p:nvPr/>
        </p:nvSpPr>
        <p:spPr>
          <a:xfrm>
            <a:off x="1448350" y="119367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Higher addresses</a:t>
            </a:r>
            <a:endParaRPr sz="1000"/>
          </a:p>
        </p:txBody>
      </p:sp>
      <p:cxnSp>
        <p:nvCxnSpPr>
          <p:cNvPr id="813" name="Google Shape;813;p90"/>
          <p:cNvCxnSpPr>
            <a:endCxn id="814" idx="0"/>
          </p:cNvCxnSpPr>
          <p:nvPr/>
        </p:nvCxnSpPr>
        <p:spPr>
          <a:xfrm>
            <a:off x="2074600" y="3249825"/>
            <a:ext cx="0" cy="545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4" name="Google Shape;814;p90"/>
          <p:cNvSpPr txBox="1"/>
          <p:nvPr/>
        </p:nvSpPr>
        <p:spPr>
          <a:xfrm>
            <a:off x="1448350" y="3795525"/>
            <a:ext cx="125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Lower addresses</a:t>
            </a:r>
            <a:endParaRPr sz="1000"/>
          </a:p>
        </p:txBody>
      </p:sp>
      <p:graphicFrame>
        <p:nvGraphicFramePr>
          <p:cNvPr id="815" name="Google Shape;815;p90"/>
          <p:cNvGraphicFramePr/>
          <p:nvPr/>
        </p:nvGraphicFramePr>
        <p:xfrm>
          <a:off x="4804675" y="1193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1522325"/>
              </a:tblGrid>
              <a:tr h="521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Stack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439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Heap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364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383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242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</a:tbl>
          </a:graphicData>
        </a:graphic>
      </p:graphicFrame>
      <p:sp>
        <p:nvSpPr>
          <p:cNvPr id="816" name="Google Shape;816;p90"/>
          <p:cNvSpPr txBox="1"/>
          <p:nvPr/>
        </p:nvSpPr>
        <p:spPr>
          <a:xfrm>
            <a:off x="2528550" y="4360950"/>
            <a:ext cx="4086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Idea: Put each segment of memory in a different location each time the program is run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817" name="Google Shape;817;p90"/>
          <p:cNvGraphicFramePr/>
          <p:nvPr/>
        </p:nvGraphicFramePr>
        <p:xfrm>
          <a:off x="2817000" y="119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1522325"/>
              </a:tblGrid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Heap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54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437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Stack</a:t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277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00" marB="45700" marR="45700" marL="457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9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Space Layout Randomization</a:t>
            </a:r>
            <a:endParaRPr/>
          </a:p>
        </p:txBody>
      </p:sp>
      <p:sp>
        <p:nvSpPr>
          <p:cNvPr id="823" name="Google Shape;823;p9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Address space layout randomization (ASLR)</a:t>
            </a:r>
            <a:r>
              <a:rPr lang="en"/>
              <a:t>: Put each segment of memory in a different location each time the program is run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attacker can’t know where their shellcode will be because its address changes every time you run the program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ASLR can shuffle all four segments of memory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Randomize the stack: Can’t place shellcode on the stack without knowing the address of the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Randomize the heap: Can’t place shellcode on the heap without knowing the address of the heap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Randomize the code: Can’t construct a ROP chain or return-to-libc attack without knowing the address of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Within each segment of memory, relative addresses are the same (e.g. the RIP is always 4 bytes above the SFP)</a:t>
            </a:r>
            <a:endParaRPr/>
          </a:p>
        </p:txBody>
      </p:sp>
      <p:sp>
        <p:nvSpPr>
          <p:cNvPr id="824" name="Google Shape;824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9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ASLR: Efficiency</a:t>
            </a:r>
            <a:endParaRPr/>
          </a:p>
        </p:txBody>
      </p:sp>
      <p:sp>
        <p:nvSpPr>
          <p:cNvPr id="830" name="Google Shape;830;p9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from 61C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Programs are dynamically linked at runtime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already have to do the work of going through the executable and rewriting code to contain known addresses before executing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ASLR has effectively no overhead, since we have to do relocation anyway!</a:t>
            </a:r>
            <a:endParaRPr/>
          </a:p>
        </p:txBody>
      </p:sp>
      <p:sp>
        <p:nvSpPr>
          <p:cNvPr id="831" name="Google Shape;831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9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Subverting ASLR</a:t>
            </a:r>
            <a:endParaRPr/>
          </a:p>
        </p:txBody>
      </p:sp>
      <p:sp>
        <p:nvSpPr>
          <p:cNvPr id="837" name="Google Shape;837;p9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Leak the address of a pointer, whose address relative to your shellcode is known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Relative addresses are usually fixed, so this is sufficient to undo randomization!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Leak a stack pointer: Leak the location of the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Leak an RIP: Leak the location of the caller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Guess the address of your shellcode: Brute-force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Randomization usually happens on page boundaries (usually 12 bits for 4 KiB pages)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32-bit: 32 - 12 = 20 bits, 2</a:t>
            </a:r>
            <a:r>
              <a:rPr baseline="30000" lang="en"/>
              <a:t>20</a:t>
            </a:r>
            <a:r>
              <a:rPr lang="en"/>
              <a:t> possible pages, which is feasibly brute-forced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64-bit (usually 48-bit addressing): 48 - 12 = 36 bits, 2</a:t>
            </a:r>
            <a:r>
              <a:rPr baseline="30000" lang="en"/>
              <a:t>36</a:t>
            </a:r>
            <a:r>
              <a:rPr lang="en"/>
              <a:t> possible pages</a:t>
            </a:r>
            <a:endParaRPr/>
          </a:p>
        </p:txBody>
      </p:sp>
      <p:sp>
        <p:nvSpPr>
          <p:cNvPr id="838" name="Google Shape;838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9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Relative Addresses</a:t>
            </a:r>
            <a:endParaRPr/>
          </a:p>
        </p:txBody>
      </p:sp>
      <p:sp>
        <p:nvSpPr>
          <p:cNvPr id="844" name="Google Shape;844;p94"/>
          <p:cNvSpPr txBox="1"/>
          <p:nvPr/>
        </p:nvSpPr>
        <p:spPr>
          <a:xfrm>
            <a:off x="102700" y="2315225"/>
            <a:ext cx="2919000" cy="1877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vulnerable(char *dest)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// Format string vulnerability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printf(dest);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main(void) {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int secret = 42;</a:t>
            </a:r>
            <a:b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char buf[20];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fgets(buf, 20, stdin);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vulnerable(buf);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845" name="Google Shape;845;p94"/>
          <p:cNvGraphicFramePr/>
          <p:nvPr/>
        </p:nvGraphicFramePr>
        <p:xfrm>
          <a:off x="6286375" y="130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546525"/>
                <a:gridCol w="546525"/>
                <a:gridCol w="546525"/>
                <a:gridCol w="546525"/>
              </a:tblGrid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solidFill>
                      <a:srgbClr val="CCCCCC"/>
                    </a:solidFill>
                  </a:tcPr>
                </a:tc>
              </a:tr>
              <a:tr h="15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...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main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main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secret = 42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dest (arg to vulnerable)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RIP of vulnerable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CC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SFP of vulnerable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  <a:tr h="1525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format (arg to printf)</a:t>
                      </a:r>
                      <a:endParaRPr b="1" sz="10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00" marB="45700" marR="45700" marL="457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sp>
        <p:nvSpPr>
          <p:cNvPr id="846" name="Google Shape;846;p94"/>
          <p:cNvSpPr txBox="1"/>
          <p:nvPr/>
        </p:nvSpPr>
        <p:spPr>
          <a:xfrm>
            <a:off x="3154900" y="1253200"/>
            <a:ext cx="29061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know that the SFP is a pointer to the stack. How would you print the value of the SFP?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47" name="Google Shape;847;p94"/>
          <p:cNvSpPr txBox="1"/>
          <p:nvPr/>
        </p:nvSpPr>
        <p:spPr>
          <a:xfrm>
            <a:off x="3154900" y="3639150"/>
            <a:ext cx="24399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secret</a:t>
            </a:r>
            <a:r>
              <a:rPr lang="en">
                <a:solidFill>
                  <a:schemeClr val="dk1"/>
                </a:solidFill>
              </a:rPr>
              <a:t> is 4 bytes below where the SFP points, so its address is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0xbfff0404</a:t>
            </a:r>
            <a:r>
              <a:rPr lang="en">
                <a:solidFill>
                  <a:schemeClr val="dk1"/>
                </a:solidFill>
              </a:rPr>
              <a:t>!</a:t>
            </a:r>
            <a:endParaRPr/>
          </a:p>
        </p:txBody>
      </p:sp>
      <p:sp>
        <p:nvSpPr>
          <p:cNvPr id="848" name="Google Shape;848;p94"/>
          <p:cNvSpPr/>
          <p:nvPr/>
        </p:nvSpPr>
        <p:spPr>
          <a:xfrm>
            <a:off x="8475075" y="2402900"/>
            <a:ext cx="415650" cy="2201575"/>
          </a:xfrm>
          <a:custGeom>
            <a:rect b="b" l="l" r="r" t="t"/>
            <a:pathLst>
              <a:path extrusionOk="0" h="88063" w="16626">
                <a:moveTo>
                  <a:pt x="0" y="88063"/>
                </a:moveTo>
                <a:lnTo>
                  <a:pt x="16626" y="88063"/>
                </a:lnTo>
                <a:lnTo>
                  <a:pt x="16626" y="0"/>
                </a:lnTo>
                <a:lnTo>
                  <a:pt x="5975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849" name="Google Shape;849;p94"/>
          <p:cNvSpPr/>
          <p:nvPr/>
        </p:nvSpPr>
        <p:spPr>
          <a:xfrm>
            <a:off x="8475075" y="3864125"/>
            <a:ext cx="207825" cy="246775"/>
          </a:xfrm>
          <a:custGeom>
            <a:rect b="b" l="l" r="r" t="t"/>
            <a:pathLst>
              <a:path extrusionOk="0" h="9871" w="8313">
                <a:moveTo>
                  <a:pt x="0" y="9871"/>
                </a:moveTo>
                <a:lnTo>
                  <a:pt x="8313" y="9871"/>
                </a:lnTo>
                <a:lnTo>
                  <a:pt x="8313" y="0"/>
                </a:lnTo>
                <a:lnTo>
                  <a:pt x="2598" y="0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850" name="Google Shape;850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1" name="Google Shape;851;p94"/>
          <p:cNvSpPr txBox="1"/>
          <p:nvPr/>
        </p:nvSpPr>
        <p:spPr>
          <a:xfrm>
            <a:off x="3169650" y="2177925"/>
            <a:ext cx="10113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Input: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'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%x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'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52" name="Google Shape;852;p94"/>
          <p:cNvSpPr txBox="1"/>
          <p:nvPr/>
        </p:nvSpPr>
        <p:spPr>
          <a:xfrm>
            <a:off x="3169650" y="2898475"/>
            <a:ext cx="2772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If the output is </a:t>
            </a:r>
            <a:r>
              <a:rPr b="1" lang="en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bfff0408</a:t>
            </a:r>
            <a:r>
              <a:rPr lang="en"/>
              <a:t> what is the address of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secret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9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Combining Mitigations</a:t>
            </a:r>
            <a:endParaRPr/>
          </a:p>
        </p:txBody>
      </p:sp>
      <p:sp>
        <p:nvSpPr>
          <p:cNvPr id="858" name="Google Shape;858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9" name="Google Shape;859;p95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4.13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9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Combining Mitigations</a:t>
            </a:r>
            <a:endParaRPr/>
          </a:p>
        </p:txBody>
      </p:sp>
      <p:sp>
        <p:nvSpPr>
          <p:cNvPr id="865" name="Google Shape;865;p9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Recall: We can use multiple mitigations together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Synergistic protection: one mitigation helps strengthen another mitigation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Force the attacker to find multiple vulnerabilities to exploit the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Defense in depth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Combining ASLR and non-executable pages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can't write their own shellcode, because of non-executable pages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 attacker can't use existing code in memory, because they don't know the addresses of those code (ASLR)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defeat ASLR </a:t>
            </a:r>
            <a:r>
              <a:rPr i="1" lang="en"/>
              <a:t>and</a:t>
            </a:r>
            <a:r>
              <a:rPr lang="en"/>
              <a:t> non-executable pages, the attacker needs to find two vulnerabilities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First, find a way to leak memory and reveal the address randomization (defeat ASLR)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Second, find a way to write to memory and write a ROP chain (defeat non-executable pages)</a:t>
            </a:r>
            <a:endParaRPr/>
          </a:p>
        </p:txBody>
      </p:sp>
      <p:sp>
        <p:nvSpPr>
          <p:cNvPr id="866" name="Google Shape;866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9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Combining Mitigations</a:t>
            </a:r>
            <a:endParaRPr/>
          </a:p>
        </p:txBody>
      </p:sp>
      <p:sp>
        <p:nvSpPr>
          <p:cNvPr id="872" name="Google Shape;872;p9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 safety defenses used by Apple iOS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ASLR is used for user programs (apps) and kernel programs (operating system programs)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Non-executable pages are used whenever possible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Applications are sandboxed to limit the damage of an exploit (TCB is the operating system)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Trident exploit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Developed by the NSO group, a spyware vendor, to exploit iPhones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Exploit Safari with a memory corruption vulnerability → execute arbitrary code in the sandbox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Exploit another vulnerability to read the kernel stack (operating system memory in the sandbox)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Exploit another vulnerability in the kernel (operating system) to execute arbitrary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Combining mitigations forces the attacker to find multiple vulnerabilities to take over your program. The attacker's job is harder, but not impossible!</a:t>
            </a:r>
            <a:endParaRPr/>
          </a:p>
        </p:txBody>
      </p:sp>
      <p:sp>
        <p:nvSpPr>
          <p:cNvPr id="873" name="Google Shape;873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9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Enabling Mitigations</a:t>
            </a:r>
            <a:endParaRPr/>
          </a:p>
        </p:txBody>
      </p:sp>
      <p:sp>
        <p:nvSpPr>
          <p:cNvPr id="879" name="Google Shape;879;p9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mitigations (stack canaries, non-executable pages, ASLR) are effectively free today (insignificant performance impact)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programmer sometimes has to manually enable mitigations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Enable ASLR and non-executable pages when running a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Setting a flag to compile a program with stack canaries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default is disabling the mitigation, the default will be chosen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Consider human factors!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Recall: Use fail-safe defaults!</a:t>
            </a:r>
            <a:endParaRPr/>
          </a:p>
        </p:txBody>
      </p:sp>
      <p:sp>
        <p:nvSpPr>
          <p:cNvPr id="880" name="Google Shape;880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9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Enabling Mitigations: CISCO</a:t>
            </a:r>
            <a:endParaRPr/>
          </a:p>
        </p:txBody>
      </p:sp>
      <p:sp>
        <p:nvSpPr>
          <p:cNvPr id="886" name="Google Shape;886;p9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Cisco’s Adaptive Security Appliance (ASA)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Cisco: A major vendor of technology products (one of 30 giant companies in the Dow Jones stock index)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ASA: A network security device that can be installed to protect an entire network (e.g. AirBears2)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Mitigations used by the ASA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stack canaries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non-executable pages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ASLR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Easy for the NSA (or other attackers) to exploit!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Even major companies can forget to enable mitigations. Always enable memory safety mitigations!</a:t>
            </a:r>
            <a:endParaRPr/>
          </a:p>
        </p:txBody>
      </p:sp>
      <p:sp>
        <p:nvSpPr>
          <p:cNvPr id="887" name="Google Shape;887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Enabling Mitigations: Internet of Things</a:t>
            </a:r>
            <a:endParaRPr/>
          </a:p>
        </p:txBody>
      </p:sp>
      <p:sp>
        <p:nvSpPr>
          <p:cNvPr id="893" name="Google Shape;893;p100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Takeaway</a:t>
            </a:r>
            <a:r>
              <a:rPr lang="en"/>
              <a:t>: Many (most?) IoT devices don’t enable basic mitigations</a:t>
            </a:r>
            <a:endParaRPr/>
          </a:p>
        </p:txBody>
      </p:sp>
      <p:sp>
        <p:nvSpPr>
          <p:cNvPr id="894" name="Google Shape;894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95" name="Google Shape;895;p100"/>
          <p:cNvGraphicFramePr/>
          <p:nvPr/>
        </p:nvGraphicFramePr>
        <p:xfrm>
          <a:off x="288475" y="1431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{0AB1D3FD-130D-4660-A2AA-D67A0C3459BC}</a:tableStyleId>
              </a:tblPr>
              <a:tblGrid>
                <a:gridCol w="4283525"/>
                <a:gridCol w="4283525"/>
              </a:tblGrid>
              <a:tr h="341650">
                <a:tc>
                  <a:txBody>
                    <a:bodyPr/>
                    <a:lstStyle/>
                    <a:p>
                      <a:pPr indent="0" lvl="0" marL="10858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595959"/>
                          </a:solidFill>
                        </a:rPr>
                        <a:t>Qualys Security Blog</a:t>
                      </a:r>
                      <a:endParaRPr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0097A7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Link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3416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595959"/>
                          </a:solidFill>
                        </a:rPr>
                        <a:t>CVE-2021-3156: Heap-Based Buffer Overflow in Sudo (Baron Samedit)</a:t>
                      </a:r>
                      <a:endParaRPr b="1" sz="1600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  <a:tr h="317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Animesh Jain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595959"/>
                          </a:solidFill>
                        </a:rPr>
                        <a:t>January 26, 2021</a:t>
                      </a:r>
                      <a:endParaRPr i="1"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</a:tr>
              <a:tr h="9373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95959"/>
                          </a:solidFill>
                        </a:rPr>
                        <a:t>The Qualys Research Team has discovered a heap overflow vulnerability in sudo, a near-ubiquitous utility available on major Unix-like operating systems. Any unprivileged user can gain root privileges on a vulnerable host using a default sudo configuration by exploiting this vulnerability.</a:t>
                      </a:r>
                      <a:endParaRPr>
                        <a:solidFill>
                          <a:srgbClr val="595959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AF0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896" name="Google Shape;896;p100" title="Qualys Security Blo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200" y="1460775"/>
            <a:ext cx="1079676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0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Summary: Memory Safety Mitigations</a:t>
            </a:r>
            <a:endParaRPr/>
          </a:p>
        </p:txBody>
      </p:sp>
      <p:sp>
        <p:nvSpPr>
          <p:cNvPr id="902" name="Google Shape;902;p10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Memory-safe languages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Using a memory-safe language (e.g. Python, Java) stops all memory safety vulnerabilities.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Why use a non-memory-safe language?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Commonly-cited reason, but mostly a myth: Performance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Real reason: Legacy, existing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Writing memory-safe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Carefully write and reason about your code to ensure memory safety in a non-memory-safe language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Requires programmer discipline, and can be tedious sometimes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Building secure software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tools for analyzing and patching insecure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Test your code for memory safety vulnerabilities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Keep any external libraries updated for security patches</a:t>
            </a:r>
            <a:endParaRPr/>
          </a:p>
        </p:txBody>
      </p:sp>
      <p:sp>
        <p:nvSpPr>
          <p:cNvPr id="903" name="Google Shape;903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0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Summary: Memory Safety Mitigations</a:t>
            </a:r>
            <a:endParaRPr/>
          </a:p>
        </p:txBody>
      </p:sp>
      <p:sp>
        <p:nvSpPr>
          <p:cNvPr id="909" name="Google Shape;909;p102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Mitigation: </a:t>
            </a:r>
            <a:r>
              <a:rPr b="1" lang="en"/>
              <a:t>Non-executable pages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portions of memory either executable or writable, but not both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Defeats attacker writing shellcode to memory and executing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Subversions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Return-to-libc</a:t>
            </a:r>
            <a:r>
              <a:rPr lang="en"/>
              <a:t>: Execute an existing function in the C library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b="1" lang="en"/>
              <a:t>Return-oriented programming </a:t>
            </a:r>
            <a:r>
              <a:rPr lang="en"/>
              <a:t>(</a:t>
            </a:r>
            <a:r>
              <a:rPr b="1" lang="en"/>
              <a:t>ROP</a:t>
            </a:r>
            <a:r>
              <a:rPr lang="en"/>
              <a:t>): Create your own code by chaining together small gadgets in existing library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Mitigation: </a:t>
            </a:r>
            <a:r>
              <a:rPr b="1" lang="en"/>
              <a:t>Stack canaries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 a sacrificial value on the stack. If the canary has been changed, someone’s probably attacking our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Defeats attacker overwriting the RIP with address of shellcode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Subversions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An attacker can write around the canary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The canary can be leaked by another vulnerability (e.g. format string vulnerability)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The canary can be brute-forced by the attacker</a:t>
            </a:r>
            <a:endParaRPr/>
          </a:p>
        </p:txBody>
      </p:sp>
      <p:sp>
        <p:nvSpPr>
          <p:cNvPr id="910" name="Google Shape;910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0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Summary: Memory Safety Mitigations</a:t>
            </a:r>
            <a:endParaRPr/>
          </a:p>
        </p:txBody>
      </p:sp>
      <p:sp>
        <p:nvSpPr>
          <p:cNvPr id="916" name="Google Shape;916;p10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Mitigation: </a:t>
            </a:r>
            <a:r>
              <a:rPr b="1" lang="en"/>
              <a:t>Pointer 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storing a pointer in memory, replace the unused bits with a pointer authentication code (PAC). Before using the pointer in memory, check if the PAC is still valid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Defeats attacker overwriting the RIP (or any pointer) with address of shellcode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Mitigation: </a:t>
            </a:r>
            <a:r>
              <a:rPr b="1" lang="en"/>
              <a:t>Address space layout randomization</a:t>
            </a:r>
            <a:r>
              <a:rPr lang="en"/>
              <a:t> (</a:t>
            </a:r>
            <a:r>
              <a:rPr b="1" lang="en"/>
              <a:t>ASLR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Put each segment of memory in a different location each time the program is run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Defeats attacker knowing the address of shellcode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Subversions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Leak addresses with another vulnerability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Brute-force attack to guess the addresses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Combining mitigations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Using multiple mitigations usually forces the attacker to find multiple vulnerabilities to exploit the program (defense-in-depth)</a:t>
            </a:r>
            <a:endParaRPr/>
          </a:p>
        </p:txBody>
      </p:sp>
      <p:sp>
        <p:nvSpPr>
          <p:cNvPr id="917" name="Google Shape;917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