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6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CD28362-A367-40B0-970A-AF10B4591E10}">
  <a:tblStyle styleId="{5CD28362-A367-40B0-970A-AF10B4591E1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slide" Target="slides/slide67.xml"/><Relationship Id="rId72" Type="http://schemas.openxmlformats.org/officeDocument/2006/relationships/slide" Target="slides/slide66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71" Type="http://schemas.openxmlformats.org/officeDocument/2006/relationships/slide" Target="slides/slide65.xml"/><Relationship Id="rId70" Type="http://schemas.openxmlformats.org/officeDocument/2006/relationships/slide" Target="slides/slide64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20" Type="http://schemas.openxmlformats.org/officeDocument/2006/relationships/slide" Target="slides/slide14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22" Type="http://schemas.openxmlformats.org/officeDocument/2006/relationships/slide" Target="slides/slide16.xml"/><Relationship Id="rId66" Type="http://schemas.openxmlformats.org/officeDocument/2006/relationships/slide" Target="slides/slide60.xml"/><Relationship Id="rId21" Type="http://schemas.openxmlformats.org/officeDocument/2006/relationships/slide" Target="slides/slide15.xml"/><Relationship Id="rId65" Type="http://schemas.openxmlformats.org/officeDocument/2006/relationships/slide" Target="slides/slide59.xml"/><Relationship Id="rId24" Type="http://schemas.openxmlformats.org/officeDocument/2006/relationships/slide" Target="slides/slide18.xml"/><Relationship Id="rId68" Type="http://schemas.openxmlformats.org/officeDocument/2006/relationships/slide" Target="slides/slide62.xml"/><Relationship Id="rId23" Type="http://schemas.openxmlformats.org/officeDocument/2006/relationships/slide" Target="slides/slide17.xml"/><Relationship Id="rId67" Type="http://schemas.openxmlformats.org/officeDocument/2006/relationships/slide" Target="slides/slide61.xml"/><Relationship Id="rId60" Type="http://schemas.openxmlformats.org/officeDocument/2006/relationships/slide" Target="slides/slide54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69" Type="http://schemas.openxmlformats.org/officeDocument/2006/relationships/slide" Target="slides/slide63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slide" Target="slides/slide53.xml"/><Relationship Id="rId14" Type="http://schemas.openxmlformats.org/officeDocument/2006/relationships/slide" Target="slides/slide8.xml"/><Relationship Id="rId58" Type="http://schemas.openxmlformats.org/officeDocument/2006/relationships/slide" Target="slides/slide5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b69ff44b5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b69ff44b5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06a6613093_0_2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206a6613093_0_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stop to chew on this.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06a661309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06a661309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06a6613093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206a6613093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06a6613093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06a6613093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06a6613093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206a6613093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06a6613093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206a6613093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06a6613093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06a6613093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06a6613093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06a6613093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06a6613093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206a6613093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206a6613093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206a6613093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206a6613093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206a6613093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Ask students if they can produce the decryption equation before showing it to them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06a6613093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206a6613093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06a6613093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206a6613093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206a6613093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206a6613093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206a6613093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206a6613093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206a6613093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206a6613093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206a6613093_0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206a6613093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2b6c28fd15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2b6c28fd15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stop to chew on this.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206a6613093_0_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206a6613093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206a6613093_0_3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206a6613093_0_3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stop to chew on this.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206a6613093_0_1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206a6613093_0_1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206a6613093_0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206a6613093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TODO Nick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206a6613093_0_2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" name="Google Shape;421;g206a6613093_0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111e67e433c_0_2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111e67e433c_0_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111e67e433c_0_2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111e67e433c_0_2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111e67e433c_0_2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111e67e433c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111e67e433c_0_2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3" name="Google Shape;473;g111e67e433c_0_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111e67e433c_0_2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4" name="Google Shape;494;g111e67e433c_0_2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111e67e433c_0_3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111e67e433c_0_3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111e67e433c_0_3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5" name="Google Shape;525;g111e67e433c_0_3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111e67e433c_0_3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2" name="Google Shape;532;g111e67e433c_0_3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TODO This should be E and D, not KeyGen, Enc, and Dec</a:t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111e67e433c_0_3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111e67e433c_0_3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g111e67e433c_0_3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6" name="Google Shape;546;g111e67e433c_0_3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g206a6613093_0_4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3" name="Google Shape;553;g206a6613093_0_4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111e67e433c_0_3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111e67e433c_0_3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111e67e433c_0_3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0" name="Google Shape;590;g111e67e433c_0_3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AES slides, credit Kevin Orr</a:t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111e67e433c_0_3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8" name="Google Shape;598;g111e67e433c_0_3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111e67e433c_0_3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" name="Google Shape;606;g111e67e433c_0_3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g111e67e433c_0_13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4" name="Google Shape;614;g111e67e433c_0_13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g111e67e433c_0_13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2" name="Google Shape;622;g111e67e433c_0_13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g111e67e433c_0_3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0" name="Google Shape;630;g111e67e433c_0_3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g111e67e433c_0_4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7" name="Google Shape;637;g111e67e433c_0_4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Ask for any other issues students can think of after describing deterministic schemes</a:t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g111e67e433c_0_4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" name="Google Shape;644;g111e67e433c_0_4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g15507519d36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1" name="Google Shape;651;g15507519d36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g15507519d36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9" name="Google Shape;659;g15507519d36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g15507519d36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8" name="Google Shape;668;g15507519d36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g15507519d36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2" name="Google Shape;682;g15507519d36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15507519d36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15507519d36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g15507519d36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0" name="Google Shape;700;g15507519d36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g15507519d36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8" name="Google Shape;708;g15507519d36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g15507519d36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6" name="Google Shape;716;g15507519d36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students propose adding </a:t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g15507519d36_0_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3" name="Google Shape;743;g15507519d36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students propose adding </a:t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15507519d36_0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15507519d36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students propose adding </a:t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g15507519d36_0_2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5" name="Google Shape;785;g15507519d36_0_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students propose adding </a:t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g15507519d36_0_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4" name="Google Shape;794;g15507519d36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3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g15507519d36_0_2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5" name="Google Shape;805;g15507519d36_0_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g15507519d36_0_2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4" name="Google Shape;814;g15507519d36_0_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g15507519d36_0_2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1" name="Google Shape;821;g15507519d36_0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g15507519d36_0_2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0" name="Google Shape;830;g15507519d36_0_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6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g15507519d36_0_2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8" name="Google Shape;838;g15507519d36_0_2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Ask: Ideas for unambiguous padding schemes</a:t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3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g15507519d36_0_2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5" name="Google Shape;845;g15507519d36_0_2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0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g15507519d36_0_2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2" name="Google Shape;852;g15507519d36_0_2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g15507519d36_0_2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9" name="Google Shape;869;g15507519d36_0_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8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g15507519d36_0_2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0" name="Google Shape;880;g15507519d36_0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6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g15507519d36_0_2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8" name="Google Shape;888;g15507519d36_0_2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1429000"/>
            <a:ext cx="8520600" cy="141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91790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#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198500" y="1246825"/>
            <a:ext cx="41310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2" type="body"/>
          </p:nvPr>
        </p:nvSpPr>
        <p:spPr>
          <a:xfrm>
            <a:off x="4588175" y="1246825"/>
            <a:ext cx="41310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" name="Google Shape;31;p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half body">
  <p:cSld name="TITLE_AND_BODY_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6" name="Google Shape;36;p8"/>
          <p:cNvSpPr txBox="1"/>
          <p:nvPr>
            <p:ph idx="1" type="body"/>
          </p:nvPr>
        </p:nvSpPr>
        <p:spPr>
          <a:xfrm>
            <a:off x="198500" y="1246825"/>
            <a:ext cx="8520600" cy="167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USTOM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9"/>
          <p:cNvSpPr txBox="1"/>
          <p:nvPr>
            <p:ph idx="1" type="body"/>
          </p:nvPr>
        </p:nvSpPr>
        <p:spPr>
          <a:xfrm>
            <a:off x="512100" y="4520775"/>
            <a:ext cx="8119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- Optional">
  <p:cSld name="SECTION_HEADER_1">
    <p:bg>
      <p:bgPr>
        <a:solidFill>
          <a:srgbClr val="A4C2F4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- Optional">
  <p:cSld name="TITLE_AND_BODY_1">
    <p:bg>
      <p:bgPr>
        <a:solidFill>
          <a:srgbClr val="A4C2F4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" name="Google Shape;4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- Optional">
  <p:cSld name="TITLE_AND_TWO_COLUMNS_1">
    <p:bg>
      <p:bgPr>
        <a:solidFill>
          <a:srgbClr val="A4C2F4"/>
        </a:solidFill>
      </p:bgPr>
    </p:bg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1" name="Google Shape;51;p12"/>
          <p:cNvSpPr txBox="1"/>
          <p:nvPr>
            <p:ph idx="1" type="body"/>
          </p:nvPr>
        </p:nvSpPr>
        <p:spPr>
          <a:xfrm>
            <a:off x="198500" y="1246825"/>
            <a:ext cx="41310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2" type="body"/>
          </p:nvPr>
        </p:nvSpPr>
        <p:spPr>
          <a:xfrm>
            <a:off x="4588175" y="1246825"/>
            <a:ext cx="41310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- Optional">
  <p:cSld name="TITLE_ONLY_1">
    <p:bg>
      <p:bgPr>
        <a:solidFill>
          <a:srgbClr val="A4C2F4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- Optional">
  <p:cSld name="ONE_COLUMN_TEXT_1">
    <p:bg>
      <p:bgPr>
        <a:solidFill>
          <a:srgbClr val="A4C2F4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8" name="Google Shape;58;p1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half body - Optional">
  <p:cSld name="ONE_COLUMN_TEXT_1_1">
    <p:bg>
      <p:bgPr>
        <a:solidFill>
          <a:srgbClr val="A4C2F4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2" name="Google Shape;62;p1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" type="body"/>
          </p:nvPr>
        </p:nvSpPr>
        <p:spPr>
          <a:xfrm>
            <a:off x="198500" y="1246825"/>
            <a:ext cx="8520600" cy="167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- Optional">
  <p:cSld name="CUSTOM_1">
    <p:bg>
      <p:bgPr>
        <a:solidFill>
          <a:srgbClr val="A4C2F4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6" name="Google Shape;66;p16"/>
          <p:cNvSpPr txBox="1"/>
          <p:nvPr>
            <p:ph idx="1" type="body"/>
          </p:nvPr>
        </p:nvSpPr>
        <p:spPr>
          <a:xfrm>
            <a:off x="512100" y="4520775"/>
            <a:ext cx="8119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7" name="Google Shape;67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98500" y="124682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>
                <a:solidFill>
                  <a:schemeClr val="dk1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/>
          <p:nvPr/>
        </p:nvSpPr>
        <p:spPr>
          <a:xfrm>
            <a:off x="0" y="1017725"/>
            <a:ext cx="9144000" cy="1116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E85C54"/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rgbClr val="FFFFFF"/>
                </a:solidFill>
              </a:rPr>
              <a:t>Computer Science 161</a:t>
            </a:r>
            <a:endParaRPr b="1" sz="600">
              <a:solidFill>
                <a:srgbClr val="FFFFFF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hyperlink" Target="http://www.moserware.com/2009/09/stick-figure-guide-to-advanced.html" TargetMode="Externa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8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2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6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3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4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9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9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9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9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6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10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7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7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7.png"/><Relationship Id="rId4" Type="http://schemas.openxmlformats.org/officeDocument/2006/relationships/image" Target="../media/image15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7.png"/><Relationship Id="rId4" Type="http://schemas.openxmlformats.org/officeDocument/2006/relationships/image" Target="../media/image15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7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7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7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6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7"/>
          <p:cNvSpPr txBox="1"/>
          <p:nvPr>
            <p:ph type="ctrTitle"/>
          </p:nvPr>
        </p:nvSpPr>
        <p:spPr>
          <a:xfrm>
            <a:off x="330688" y="1714225"/>
            <a:ext cx="5459400" cy="141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One-Time Pad &amp; Block Ciphers</a:t>
            </a:r>
            <a:endParaRPr/>
          </a:p>
        </p:txBody>
      </p:sp>
      <p:sp>
        <p:nvSpPr>
          <p:cNvPr id="73" name="Google Shape;73;p17"/>
          <p:cNvSpPr txBox="1"/>
          <p:nvPr>
            <p:ph idx="1" type="subTitle"/>
          </p:nvPr>
        </p:nvSpPr>
        <p:spPr>
          <a:xfrm>
            <a:off x="330688" y="3203125"/>
            <a:ext cx="54594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 161 Spring 2024 - Lecture 6</a:t>
            </a:r>
            <a:endParaRPr/>
          </a:p>
        </p:txBody>
      </p:sp>
      <p:pic>
        <p:nvPicPr>
          <p:cNvPr id="74" name="Google Shape;7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7062" y="1603849"/>
            <a:ext cx="2506249" cy="2506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 1 Parties</a:t>
            </a:r>
            <a:endParaRPr/>
          </a:p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 1 is due this Friday, February 9, 11:59pm.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Project 1 Party this </a:t>
            </a:r>
            <a:r>
              <a:rPr b="1" lang="en"/>
              <a:t>Wednesday</a:t>
            </a:r>
            <a:r>
              <a:rPr lang="en"/>
              <a:t>, February 7th 5-6:30pm in Cory 540AB.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Project 1 Party this </a:t>
            </a:r>
            <a:r>
              <a:rPr b="1" lang="en"/>
              <a:t>Thursday</a:t>
            </a:r>
            <a:r>
              <a:rPr lang="en"/>
              <a:t>, February 8th 5-7pm in Cory 540AB.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My office hours: Monday 2-3pm, Soda 729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Recall the IND-CPA security definition</a:t>
            </a:r>
            <a:endParaRPr/>
          </a:p>
        </p:txBody>
      </p:sp>
      <p:sp>
        <p:nvSpPr>
          <p:cNvPr id="87" name="Google Shape;87;p19"/>
          <p:cNvSpPr/>
          <p:nvPr/>
        </p:nvSpPr>
        <p:spPr>
          <a:xfrm>
            <a:off x="5723802" y="1619402"/>
            <a:ext cx="3211500" cy="8559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8" name="Google Shape;88;p19"/>
          <p:cNvCxnSpPr/>
          <p:nvPr/>
        </p:nvCxnSpPr>
        <p:spPr>
          <a:xfrm>
            <a:off x="5776622" y="1900774"/>
            <a:ext cx="23223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9" name="Google Shape;89;p19"/>
          <p:cNvSpPr txBox="1"/>
          <p:nvPr/>
        </p:nvSpPr>
        <p:spPr>
          <a:xfrm>
            <a:off x="5776627" y="1607258"/>
            <a:ext cx="232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i="1" lang="en">
                <a:solidFill>
                  <a:schemeClr val="dk1"/>
                </a:solidFill>
              </a:rPr>
              <a:t>M</a:t>
            </a:r>
            <a:endParaRPr i="1" sz="1000"/>
          </a:p>
        </p:txBody>
      </p:sp>
      <p:cxnSp>
        <p:nvCxnSpPr>
          <p:cNvPr id="90" name="Google Shape;90;p19"/>
          <p:cNvCxnSpPr/>
          <p:nvPr/>
        </p:nvCxnSpPr>
        <p:spPr>
          <a:xfrm>
            <a:off x="5776614" y="2356182"/>
            <a:ext cx="23223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91" name="Google Shape;91;p19"/>
          <p:cNvSpPr txBox="1"/>
          <p:nvPr/>
        </p:nvSpPr>
        <p:spPr>
          <a:xfrm>
            <a:off x="5776619" y="2004647"/>
            <a:ext cx="232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</a:rPr>
              <a:t>Enc(</a:t>
            </a:r>
            <a:r>
              <a:rPr i="1" lang="en">
                <a:solidFill>
                  <a:schemeClr val="dk1"/>
                </a:solidFill>
              </a:rPr>
              <a:t>K</a:t>
            </a:r>
            <a:r>
              <a:rPr lang="en">
                <a:solidFill>
                  <a:schemeClr val="dk1"/>
                </a:solidFill>
              </a:rPr>
              <a:t>, </a:t>
            </a:r>
            <a:r>
              <a:rPr i="1" lang="en">
                <a:solidFill>
                  <a:schemeClr val="dk1"/>
                </a:solidFill>
              </a:rPr>
              <a:t>M</a:t>
            </a:r>
            <a:r>
              <a:rPr lang="en">
                <a:solidFill>
                  <a:schemeClr val="dk1"/>
                </a:solidFill>
              </a:rPr>
              <a:t>)</a:t>
            </a:r>
            <a:endParaRPr sz="1000"/>
          </a:p>
        </p:txBody>
      </p:sp>
      <p:sp>
        <p:nvSpPr>
          <p:cNvPr id="92" name="Google Shape;92;p19"/>
          <p:cNvSpPr txBox="1"/>
          <p:nvPr/>
        </p:nvSpPr>
        <p:spPr>
          <a:xfrm>
            <a:off x="8154540" y="1871575"/>
            <a:ext cx="79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(repeat)</a:t>
            </a:r>
            <a:endParaRPr sz="1200"/>
          </a:p>
        </p:txBody>
      </p:sp>
      <p:sp>
        <p:nvSpPr>
          <p:cNvPr id="93" name="Google Shape;93;p19"/>
          <p:cNvSpPr/>
          <p:nvPr/>
        </p:nvSpPr>
        <p:spPr>
          <a:xfrm>
            <a:off x="5723802" y="3448202"/>
            <a:ext cx="3211500" cy="8559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9"/>
          <p:cNvSpPr txBox="1"/>
          <p:nvPr/>
        </p:nvSpPr>
        <p:spPr>
          <a:xfrm>
            <a:off x="7026179" y="1094425"/>
            <a:ext cx="1368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Alice (challenger)</a:t>
            </a:r>
            <a:endParaRPr sz="1200"/>
          </a:p>
        </p:txBody>
      </p:sp>
      <p:sp>
        <p:nvSpPr>
          <p:cNvPr id="95" name="Google Shape;95;p19"/>
          <p:cNvSpPr txBox="1"/>
          <p:nvPr/>
        </p:nvSpPr>
        <p:spPr>
          <a:xfrm>
            <a:off x="5524451" y="1094425"/>
            <a:ext cx="1368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Eve (adversary)</a:t>
            </a:r>
            <a:endParaRPr sz="1200"/>
          </a:p>
        </p:txBody>
      </p:sp>
      <p:cxnSp>
        <p:nvCxnSpPr>
          <p:cNvPr id="96" name="Google Shape;96;p19"/>
          <p:cNvCxnSpPr/>
          <p:nvPr/>
        </p:nvCxnSpPr>
        <p:spPr>
          <a:xfrm>
            <a:off x="5776613" y="2847578"/>
            <a:ext cx="23223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7" name="Google Shape;97;p19"/>
          <p:cNvSpPr txBox="1"/>
          <p:nvPr/>
        </p:nvSpPr>
        <p:spPr>
          <a:xfrm>
            <a:off x="5776618" y="2496043"/>
            <a:ext cx="232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i="1" lang="en">
                <a:solidFill>
                  <a:schemeClr val="dk1"/>
                </a:solidFill>
              </a:rPr>
              <a:t>M</a:t>
            </a:r>
            <a:r>
              <a:rPr lang="en" sz="800">
                <a:solidFill>
                  <a:schemeClr val="dk1"/>
                </a:solidFill>
              </a:rPr>
              <a:t>0</a:t>
            </a:r>
            <a:r>
              <a:rPr lang="en">
                <a:solidFill>
                  <a:schemeClr val="dk1"/>
                </a:solidFill>
              </a:rPr>
              <a:t> and </a:t>
            </a:r>
            <a:r>
              <a:rPr i="1" lang="en">
                <a:solidFill>
                  <a:schemeClr val="dk1"/>
                </a:solidFill>
              </a:rPr>
              <a:t>M</a:t>
            </a:r>
            <a:r>
              <a:rPr lang="en" sz="800">
                <a:solidFill>
                  <a:schemeClr val="dk1"/>
                </a:solidFill>
              </a:rPr>
              <a:t>1</a:t>
            </a:r>
            <a:endParaRPr sz="1000"/>
          </a:p>
        </p:txBody>
      </p:sp>
      <p:cxnSp>
        <p:nvCxnSpPr>
          <p:cNvPr id="98" name="Google Shape;98;p19"/>
          <p:cNvCxnSpPr/>
          <p:nvPr/>
        </p:nvCxnSpPr>
        <p:spPr>
          <a:xfrm>
            <a:off x="5776604" y="3302986"/>
            <a:ext cx="23223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99" name="Google Shape;99;p19"/>
          <p:cNvSpPr txBox="1"/>
          <p:nvPr/>
        </p:nvSpPr>
        <p:spPr>
          <a:xfrm>
            <a:off x="5776609" y="2951451"/>
            <a:ext cx="232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</a:rPr>
              <a:t>Enc(</a:t>
            </a:r>
            <a:r>
              <a:rPr i="1" lang="en">
                <a:solidFill>
                  <a:schemeClr val="dk1"/>
                </a:solidFill>
              </a:rPr>
              <a:t>K</a:t>
            </a:r>
            <a:r>
              <a:rPr lang="en">
                <a:solidFill>
                  <a:schemeClr val="dk1"/>
                </a:solidFill>
              </a:rPr>
              <a:t>, </a:t>
            </a:r>
            <a:r>
              <a:rPr i="1" lang="en">
                <a:solidFill>
                  <a:schemeClr val="dk1"/>
                </a:solidFill>
              </a:rPr>
              <a:t>M</a:t>
            </a:r>
            <a:r>
              <a:rPr i="1" lang="en" sz="800">
                <a:solidFill>
                  <a:schemeClr val="dk1"/>
                </a:solidFill>
              </a:rPr>
              <a:t>b</a:t>
            </a:r>
            <a:r>
              <a:rPr lang="en">
                <a:solidFill>
                  <a:schemeClr val="dk1"/>
                </a:solidFill>
              </a:rPr>
              <a:t>)</a:t>
            </a:r>
            <a:endParaRPr sz="1000"/>
          </a:p>
        </p:txBody>
      </p:sp>
      <p:cxnSp>
        <p:nvCxnSpPr>
          <p:cNvPr id="100" name="Google Shape;100;p19"/>
          <p:cNvCxnSpPr/>
          <p:nvPr/>
        </p:nvCxnSpPr>
        <p:spPr>
          <a:xfrm>
            <a:off x="5776622" y="3729574"/>
            <a:ext cx="23223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1" name="Google Shape;101;p19"/>
          <p:cNvSpPr txBox="1"/>
          <p:nvPr/>
        </p:nvSpPr>
        <p:spPr>
          <a:xfrm>
            <a:off x="5776627" y="3436058"/>
            <a:ext cx="232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i="1" lang="en">
                <a:solidFill>
                  <a:schemeClr val="dk1"/>
                </a:solidFill>
              </a:rPr>
              <a:t>M</a:t>
            </a:r>
            <a:endParaRPr i="1" sz="1000"/>
          </a:p>
        </p:txBody>
      </p:sp>
      <p:cxnSp>
        <p:nvCxnSpPr>
          <p:cNvPr id="102" name="Google Shape;102;p19"/>
          <p:cNvCxnSpPr/>
          <p:nvPr/>
        </p:nvCxnSpPr>
        <p:spPr>
          <a:xfrm>
            <a:off x="5776614" y="4184982"/>
            <a:ext cx="23223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103" name="Google Shape;103;p19"/>
          <p:cNvSpPr txBox="1"/>
          <p:nvPr/>
        </p:nvSpPr>
        <p:spPr>
          <a:xfrm>
            <a:off x="5776619" y="3833447"/>
            <a:ext cx="232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</a:rPr>
              <a:t>Enc(</a:t>
            </a:r>
            <a:r>
              <a:rPr i="1" lang="en">
                <a:solidFill>
                  <a:schemeClr val="dk1"/>
                </a:solidFill>
              </a:rPr>
              <a:t>K</a:t>
            </a:r>
            <a:r>
              <a:rPr lang="en">
                <a:solidFill>
                  <a:schemeClr val="dk1"/>
                </a:solidFill>
              </a:rPr>
              <a:t>, </a:t>
            </a:r>
            <a:r>
              <a:rPr i="1" lang="en">
                <a:solidFill>
                  <a:schemeClr val="dk1"/>
                </a:solidFill>
              </a:rPr>
              <a:t>M</a:t>
            </a:r>
            <a:r>
              <a:rPr lang="en">
                <a:solidFill>
                  <a:schemeClr val="dk1"/>
                </a:solidFill>
              </a:rPr>
              <a:t>)</a:t>
            </a:r>
            <a:endParaRPr sz="1000"/>
          </a:p>
        </p:txBody>
      </p:sp>
      <p:cxnSp>
        <p:nvCxnSpPr>
          <p:cNvPr id="104" name="Google Shape;104;p19"/>
          <p:cNvCxnSpPr/>
          <p:nvPr/>
        </p:nvCxnSpPr>
        <p:spPr>
          <a:xfrm>
            <a:off x="5808581" y="4697018"/>
            <a:ext cx="0" cy="4122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5" name="Google Shape;105;p19"/>
          <p:cNvSpPr txBox="1"/>
          <p:nvPr/>
        </p:nvSpPr>
        <p:spPr>
          <a:xfrm>
            <a:off x="5808577" y="4659925"/>
            <a:ext cx="1881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</a:rPr>
              <a:t>Guess </a:t>
            </a:r>
            <a:r>
              <a:rPr i="1" lang="en">
                <a:solidFill>
                  <a:schemeClr val="dk1"/>
                </a:solidFill>
              </a:rPr>
              <a:t>b</a:t>
            </a:r>
            <a:r>
              <a:rPr lang="en">
                <a:solidFill>
                  <a:schemeClr val="dk1"/>
                </a:solidFill>
              </a:rPr>
              <a:t> = 0 or </a:t>
            </a:r>
            <a:r>
              <a:rPr i="1" lang="en">
                <a:solidFill>
                  <a:schemeClr val="dk1"/>
                </a:solidFill>
              </a:rPr>
              <a:t>b</a:t>
            </a:r>
            <a:r>
              <a:rPr lang="en">
                <a:solidFill>
                  <a:schemeClr val="dk1"/>
                </a:solidFill>
              </a:rPr>
              <a:t> = 1</a:t>
            </a:r>
            <a:endParaRPr sz="1000"/>
          </a:p>
        </p:txBody>
      </p:sp>
      <p:cxnSp>
        <p:nvCxnSpPr>
          <p:cNvPr id="106" name="Google Shape;106;p19"/>
          <p:cNvCxnSpPr/>
          <p:nvPr/>
        </p:nvCxnSpPr>
        <p:spPr>
          <a:xfrm>
            <a:off x="5681075" y="1463725"/>
            <a:ext cx="0" cy="3452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7" name="Google Shape;107;p19"/>
          <p:cNvCxnSpPr/>
          <p:nvPr/>
        </p:nvCxnSpPr>
        <p:spPr>
          <a:xfrm>
            <a:off x="8171825" y="1463725"/>
            <a:ext cx="0" cy="3452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8" name="Google Shape;108;p19"/>
          <p:cNvSpPr txBox="1"/>
          <p:nvPr/>
        </p:nvSpPr>
        <p:spPr>
          <a:xfrm>
            <a:off x="8154540" y="3700375"/>
            <a:ext cx="79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(repeat)</a:t>
            </a:r>
            <a:endParaRPr sz="1200"/>
          </a:p>
        </p:txBody>
      </p:sp>
      <p:sp>
        <p:nvSpPr>
          <p:cNvPr id="109" name="Google Shape;109;p19"/>
          <p:cNvSpPr txBox="1"/>
          <p:nvPr/>
        </p:nvSpPr>
        <p:spPr>
          <a:xfrm>
            <a:off x="8194722" y="2800296"/>
            <a:ext cx="79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pick </a:t>
            </a:r>
            <a:r>
              <a:rPr i="1" lang="en" sz="1200">
                <a:solidFill>
                  <a:schemeClr val="dk1"/>
                </a:solidFill>
              </a:rPr>
              <a:t>b</a:t>
            </a:r>
            <a:endParaRPr i="1" sz="1200"/>
          </a:p>
        </p:txBody>
      </p:sp>
      <p:sp>
        <p:nvSpPr>
          <p:cNvPr id="110" name="Google Shape;110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1" name="Google Shape;111;p19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-317182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Eve may choose plaintexts to send to Alice and receives their ciphertexts</a:t>
            </a:r>
            <a:endParaRPr/>
          </a:p>
          <a:p>
            <a:pPr indent="-317182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Eve issues a pair of plaintexts </a:t>
            </a:r>
            <a:r>
              <a:rPr i="1" lang="en"/>
              <a:t>M</a:t>
            </a:r>
            <a:r>
              <a:rPr lang="en" sz="1200"/>
              <a:t>0</a:t>
            </a:r>
            <a:r>
              <a:rPr lang="en"/>
              <a:t> and </a:t>
            </a:r>
            <a:r>
              <a:rPr i="1" lang="en"/>
              <a:t>M</a:t>
            </a:r>
            <a:r>
              <a:rPr lang="en" sz="1200"/>
              <a:t>1</a:t>
            </a:r>
            <a:r>
              <a:rPr lang="en"/>
              <a:t> to Alice</a:t>
            </a:r>
            <a:endParaRPr/>
          </a:p>
          <a:p>
            <a:pPr indent="-317182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Alice randomly chooses either </a:t>
            </a:r>
            <a:r>
              <a:rPr i="1" lang="en"/>
              <a:t>M</a:t>
            </a:r>
            <a:r>
              <a:rPr lang="en" sz="1200"/>
              <a:t>0</a:t>
            </a:r>
            <a:r>
              <a:rPr lang="en"/>
              <a:t> or </a:t>
            </a:r>
            <a:r>
              <a:rPr i="1" lang="en"/>
              <a:t>M</a:t>
            </a:r>
            <a:r>
              <a:rPr lang="en" sz="1200"/>
              <a:t>1</a:t>
            </a:r>
            <a:r>
              <a:rPr lang="en"/>
              <a:t> to encrypt and sends the encryption back</a:t>
            </a:r>
            <a:endParaRPr/>
          </a:p>
          <a:p>
            <a:pPr indent="-297497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Alice does not tell Eve which one was encrypted!</a:t>
            </a:r>
            <a:endParaRPr/>
          </a:p>
          <a:p>
            <a:pPr indent="-317182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Eve may again choose plaintexts to send to Alice and receives their ciphertexts</a:t>
            </a:r>
            <a:endParaRPr/>
          </a:p>
          <a:p>
            <a:pPr indent="-317182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Eventually, Eve outputs a guess as to whether Alice encrypted </a:t>
            </a:r>
            <a:r>
              <a:rPr i="1" lang="en"/>
              <a:t>M</a:t>
            </a:r>
            <a:r>
              <a:rPr lang="en" sz="1200"/>
              <a:t>0</a:t>
            </a:r>
            <a:r>
              <a:rPr lang="en"/>
              <a:t> or </a:t>
            </a:r>
            <a:r>
              <a:rPr i="1" lang="en"/>
              <a:t>M</a:t>
            </a:r>
            <a:r>
              <a:rPr lang="en" sz="1200"/>
              <a:t>1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An encryption scheme is IND-CPA secure if for all polynomial time attackers Eve:</a:t>
            </a:r>
            <a:endParaRPr>
              <a:solidFill>
                <a:srgbClr val="0000FF"/>
              </a:solidFill>
            </a:endParaRPr>
          </a:p>
          <a:p>
            <a:pPr indent="-317182" lvl="0" marL="457200" rtl="0" algn="l">
              <a:spcBef>
                <a:spcPts val="1200"/>
              </a:spcBef>
              <a:spcAft>
                <a:spcPts val="0"/>
              </a:spcAft>
              <a:buClr>
                <a:srgbClr val="0000FF"/>
              </a:buClr>
              <a:buSzPct val="100000"/>
              <a:buChar char="●"/>
            </a:pPr>
            <a:r>
              <a:rPr lang="en">
                <a:solidFill>
                  <a:srgbClr val="0000FF"/>
                </a:solidFill>
              </a:rPr>
              <a:t>Eve can win with probability ≤ 1/2 + Ɛ, where Ɛ is </a:t>
            </a:r>
            <a:r>
              <a:rPr i="1" lang="en">
                <a:solidFill>
                  <a:srgbClr val="0000FF"/>
                </a:solidFill>
              </a:rPr>
              <a:t>negligible.</a:t>
            </a:r>
            <a:endParaRPr>
              <a:solidFill>
                <a:srgbClr val="0000FF"/>
              </a:solidFill>
            </a:endParaRPr>
          </a:p>
        </p:txBody>
      </p:sp>
      <p:pic>
        <p:nvPicPr>
          <p:cNvPr id="112" name="Google Shape;11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5723797" y="1384775"/>
            <a:ext cx="354652" cy="27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1827400" y="4026150"/>
            <a:ext cx="471194" cy="369298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9"/>
          <p:cNvSpPr txBox="1"/>
          <p:nvPr/>
        </p:nvSpPr>
        <p:spPr>
          <a:xfrm>
            <a:off x="8118277" y="1363375"/>
            <a:ext cx="913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Keygen()</a:t>
            </a:r>
            <a:endParaRPr sz="12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One-Time Pads</a:t>
            </a:r>
            <a:endParaRPr/>
          </a:p>
        </p:txBody>
      </p:sp>
      <p:sp>
        <p:nvSpPr>
          <p:cNvPr id="120" name="Google Shape;120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1" name="Google Shape;12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83397" y="2115175"/>
            <a:ext cx="1973928" cy="3028325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0"/>
          <p:cNvSpPr txBox="1"/>
          <p:nvPr/>
        </p:nvSpPr>
        <p:spPr>
          <a:xfrm>
            <a:off x="512100" y="4520775"/>
            <a:ext cx="8119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00"/>
                </a:solidFill>
              </a:rPr>
              <a:t>Textbook Chapter 6.2 &amp; </a:t>
            </a:r>
            <a:r>
              <a:rPr lang="en"/>
              <a:t>6.3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Cryptography Roadmap</a:t>
            </a:r>
            <a:endParaRPr/>
          </a:p>
        </p:txBody>
      </p:sp>
      <p:graphicFrame>
        <p:nvGraphicFramePr>
          <p:cNvPr id="128" name="Google Shape;128;p21"/>
          <p:cNvGraphicFramePr/>
          <p:nvPr/>
        </p:nvGraphicFramePr>
        <p:xfrm>
          <a:off x="311700" y="1310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{5CD28362-A367-40B0-970A-AF10B4591E10}</a:tableStyleId>
              </a:tblPr>
              <a:tblGrid>
                <a:gridCol w="1739450"/>
                <a:gridCol w="3241925"/>
                <a:gridCol w="3539225"/>
              </a:tblGrid>
              <a:tr h="374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Symmetric-key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Asymmetric-key</a:t>
                      </a:r>
                      <a:endParaRPr sz="1600"/>
                    </a:p>
                  </a:txBody>
                  <a:tcPr marT="91425" marB="91425" marR="91425" marL="91425"/>
                </a:tc>
              </a:tr>
              <a:tr h="802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Confidentiality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302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600"/>
                        <a:buChar char="●"/>
                      </a:pPr>
                      <a:r>
                        <a:rPr lang="en" sz="1600">
                          <a:solidFill>
                            <a:srgbClr val="FF0000"/>
                          </a:solidFill>
                        </a:rPr>
                        <a:t>One-time pads</a:t>
                      </a:r>
                      <a:endParaRPr sz="1600"/>
                    </a:p>
                    <a:p>
                      <a:pPr indent="-3302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600"/>
                        <a:buChar char="●"/>
                      </a:pPr>
                      <a:r>
                        <a:rPr lang="en" sz="1600"/>
                        <a:t>Block ciphers with chaining modes (e.g. AES-CBC)</a:t>
                      </a:r>
                      <a:endParaRPr sz="1600"/>
                    </a:p>
                    <a:p>
                      <a:pPr indent="-3302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Char char="●"/>
                      </a:pPr>
                      <a:r>
                        <a:rPr lang="en" sz="1600">
                          <a:solidFill>
                            <a:schemeClr val="dk1"/>
                          </a:solidFill>
                        </a:rPr>
                        <a:t>Stream ciphers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302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600"/>
                        <a:buChar char="●"/>
                      </a:pPr>
                      <a:r>
                        <a:rPr lang="en" sz="1600"/>
                        <a:t>RSA encryption</a:t>
                      </a:r>
                      <a:endParaRPr sz="1600"/>
                    </a:p>
                    <a:p>
                      <a:pPr indent="-3302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600"/>
                        <a:buChar char="●"/>
                      </a:pPr>
                      <a:r>
                        <a:rPr lang="en" sz="1600"/>
                        <a:t>ElGamal encryption</a:t>
                      </a:r>
                      <a:endParaRPr sz="1600"/>
                    </a:p>
                  </a:txBody>
                  <a:tcPr marT="91425" marB="91425" marR="91425" marL="91425"/>
                </a:tc>
              </a:tr>
              <a:tr h="802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Integrity,</a:t>
                      </a:r>
                      <a:br>
                        <a:rPr lang="en" sz="1600"/>
                      </a:br>
                      <a:r>
                        <a:rPr lang="en" sz="1600"/>
                        <a:t>Authentication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302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600"/>
                        <a:buChar char="●"/>
                      </a:pPr>
                      <a:r>
                        <a:rPr lang="en" sz="1600"/>
                        <a:t>MACs (e.g. HMAC)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302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600"/>
                        <a:buChar char="●"/>
                      </a:pPr>
                      <a:r>
                        <a:rPr lang="en" sz="1600"/>
                        <a:t>Digital signatures (e.g. RSA signatures)</a:t>
                      </a:r>
                      <a:endParaRPr sz="16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29" name="Google Shape;129;p21"/>
          <p:cNvSpPr txBox="1"/>
          <p:nvPr>
            <p:ph idx="4294967295" type="body"/>
          </p:nvPr>
        </p:nvSpPr>
        <p:spPr>
          <a:xfrm>
            <a:off x="198500" y="3844625"/>
            <a:ext cx="4373400" cy="116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Hash functions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Pseudorandom number generators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Public key exchange (e.g. Diffie-Hellman)</a:t>
            </a:r>
            <a:endParaRPr sz="1600"/>
          </a:p>
        </p:txBody>
      </p:sp>
      <p:sp>
        <p:nvSpPr>
          <p:cNvPr id="130" name="Google Shape;130;p21"/>
          <p:cNvSpPr txBox="1"/>
          <p:nvPr/>
        </p:nvSpPr>
        <p:spPr>
          <a:xfrm>
            <a:off x="5175400" y="3844625"/>
            <a:ext cx="34479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Key management (certificates)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Password management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131" name="Google Shape;131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Review: XOR</a:t>
            </a:r>
            <a:endParaRPr/>
          </a:p>
        </p:txBody>
      </p:sp>
      <p:sp>
        <p:nvSpPr>
          <p:cNvPr id="137" name="Google Shape;137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138" name="Google Shape;138;p22"/>
          <p:cNvGraphicFramePr/>
          <p:nvPr/>
        </p:nvGraphicFramePr>
        <p:xfrm>
          <a:off x="1311938" y="2267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{5CD28362-A367-40B0-970A-AF10B4591E10}</a:tableStyleId>
              </a:tblPr>
              <a:tblGrid>
                <a:gridCol w="1308925"/>
              </a:tblGrid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0 ⊕ 0 = 0</a:t>
                      </a:r>
                      <a:endParaRPr sz="1800"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0 ⊕ 1 = 1</a:t>
                      </a:r>
                      <a:endParaRPr sz="1800"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1 ⊕ 0 = 1</a:t>
                      </a:r>
                      <a:endParaRPr sz="1800"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1 ⊕ 1 = 0</a:t>
                      </a:r>
                      <a:endParaRPr sz="18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39" name="Google Shape;139;p22"/>
          <p:cNvSpPr txBox="1"/>
          <p:nvPr/>
        </p:nvSpPr>
        <p:spPr>
          <a:xfrm>
            <a:off x="331850" y="1413375"/>
            <a:ext cx="3269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The XOR operator takes two bits and outputs one bit:</a:t>
            </a:r>
            <a:endParaRPr sz="1800"/>
          </a:p>
        </p:txBody>
      </p:sp>
      <p:sp>
        <p:nvSpPr>
          <p:cNvPr id="140" name="Google Shape;140;p22"/>
          <p:cNvSpPr txBox="1"/>
          <p:nvPr/>
        </p:nvSpPr>
        <p:spPr>
          <a:xfrm>
            <a:off x="4503700" y="1690575"/>
            <a:ext cx="3774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Useful properties of XOR:</a:t>
            </a:r>
            <a:endParaRPr sz="1800"/>
          </a:p>
        </p:txBody>
      </p:sp>
      <p:graphicFrame>
        <p:nvGraphicFramePr>
          <p:cNvPr id="141" name="Google Shape;141;p22"/>
          <p:cNvGraphicFramePr/>
          <p:nvPr/>
        </p:nvGraphicFramePr>
        <p:xfrm>
          <a:off x="4503688" y="2267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{5CD28362-A367-40B0-970A-AF10B4591E10}</a:tableStyleId>
              </a:tblPr>
              <a:tblGrid>
                <a:gridCol w="3773925"/>
              </a:tblGrid>
              <a:tr h="457175">
                <a:tc>
                  <a:txBody>
                    <a:bodyPr/>
                    <a:lstStyle/>
                    <a:p>
                      <a:pPr indent="0" lvl="0" marL="108585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" sz="1800">
                          <a:solidFill>
                            <a:schemeClr val="dk1"/>
                          </a:solidFill>
                        </a:rPr>
                        <a:t>x ⊕ 0 = x</a:t>
                      </a:r>
                      <a:endParaRPr sz="1800"/>
                    </a:p>
                  </a:txBody>
                  <a:tcPr marT="91425" marB="91425" marR="91425" marL="91425"/>
                </a:tc>
              </a:tr>
              <a:tr h="457175">
                <a:tc>
                  <a:txBody>
                    <a:bodyPr/>
                    <a:lstStyle/>
                    <a:p>
                      <a:pPr indent="0" lvl="0" marL="108585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" sz="1800">
                          <a:solidFill>
                            <a:schemeClr val="dk1"/>
                          </a:solidFill>
                        </a:rPr>
                        <a:t>x ⊕ x = 0</a:t>
                      </a:r>
                      <a:endParaRPr sz="1800"/>
                    </a:p>
                  </a:txBody>
                  <a:tcPr marT="91425" marB="91425" marR="91425" marL="91425"/>
                </a:tc>
              </a:tr>
              <a:tr h="4571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x ⊕ y = y ⊕ x</a:t>
                      </a:r>
                      <a:endParaRPr sz="1800"/>
                    </a:p>
                  </a:txBody>
                  <a:tcPr marT="91425" marB="91425" marR="91425" marL="91425"/>
                </a:tc>
              </a:tr>
              <a:tr h="4571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(x ⊕ y) ⊕ z = x ⊕ (y ⊕ z)</a:t>
                      </a:r>
                      <a:endParaRPr sz="1800"/>
                    </a:p>
                  </a:txBody>
                  <a:tcPr marT="91425" marB="91425" marR="91425" marL="91425"/>
                </a:tc>
              </a:tr>
              <a:tr h="457175">
                <a:tc>
                  <a:txBody>
                    <a:bodyPr/>
                    <a:lstStyle/>
                    <a:p>
                      <a:pPr indent="0" lvl="0" marL="51435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60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" sz="1800">
                          <a:solidFill>
                            <a:schemeClr val="dk1"/>
                          </a:solidFill>
                        </a:rPr>
                        <a:t>(x ⊕ y) ⊕ x = y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Review: XOR Algebra</a:t>
            </a:r>
            <a:endParaRPr/>
          </a:p>
        </p:txBody>
      </p:sp>
      <p:sp>
        <p:nvSpPr>
          <p:cNvPr id="147" name="Google Shape;147;p23"/>
          <p:cNvSpPr txBox="1"/>
          <p:nvPr>
            <p:ph idx="1" type="body"/>
          </p:nvPr>
        </p:nvSpPr>
        <p:spPr>
          <a:xfrm>
            <a:off x="198500" y="1246825"/>
            <a:ext cx="8520600" cy="10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Algebra works on XOR too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149" name="Google Shape;149;p23"/>
          <p:cNvGraphicFramePr/>
          <p:nvPr/>
        </p:nvGraphicFramePr>
        <p:xfrm>
          <a:off x="739025" y="1827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{5CD28362-A367-40B0-970A-AF10B4591E10}</a:tableStyleId>
              </a:tblPr>
              <a:tblGrid>
                <a:gridCol w="2104900"/>
                <a:gridCol w="2552200"/>
              </a:tblGrid>
              <a:tr h="381000">
                <a:tc>
                  <a:txBody>
                    <a:bodyPr/>
                    <a:lstStyle/>
                    <a:p>
                      <a:pPr indent="0" lvl="0" marL="40005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" sz="1800">
                          <a:solidFill>
                            <a:schemeClr val="dk1"/>
                          </a:solidFill>
                        </a:rPr>
                        <a:t>y ⊕ 1 = 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Goal: Solve for y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y ⊕ 1 ⊕ 1 = 0 ⊕ 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XOR both sides by 1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85725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30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" sz="1800">
                          <a:solidFill>
                            <a:schemeClr val="dk1"/>
                          </a:solidFill>
                        </a:rPr>
                        <a:t>y = 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Simplify with identities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4"/>
          <p:cNvSpPr/>
          <p:nvPr/>
        </p:nvSpPr>
        <p:spPr>
          <a:xfrm>
            <a:off x="179425" y="1265350"/>
            <a:ext cx="8718900" cy="18324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2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One-Time Pads: Key Generation</a:t>
            </a:r>
            <a:endParaRPr/>
          </a:p>
        </p:txBody>
      </p:sp>
      <p:sp>
        <p:nvSpPr>
          <p:cNvPr id="156" name="Google Shape;156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7" name="Google Shape;157;p24"/>
          <p:cNvSpPr txBox="1"/>
          <p:nvPr/>
        </p:nvSpPr>
        <p:spPr>
          <a:xfrm>
            <a:off x="179425" y="1265350"/>
            <a:ext cx="765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Alice</a:t>
            </a:r>
            <a:endParaRPr sz="1800"/>
          </a:p>
        </p:txBody>
      </p:sp>
      <p:graphicFrame>
        <p:nvGraphicFramePr>
          <p:cNvPr id="158" name="Google Shape;158;p24"/>
          <p:cNvGraphicFramePr/>
          <p:nvPr/>
        </p:nvGraphicFramePr>
        <p:xfrm>
          <a:off x="952600" y="178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{5CD28362-A367-40B0-970A-AF10B4591E10}</a:tableStyleId>
              </a:tblPr>
              <a:tblGrid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</a:tblGrid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59" name="Google Shape;159;p24"/>
          <p:cNvSpPr txBox="1"/>
          <p:nvPr/>
        </p:nvSpPr>
        <p:spPr>
          <a:xfrm>
            <a:off x="386000" y="1783625"/>
            <a:ext cx="548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K</a:t>
            </a:r>
            <a:endParaRPr/>
          </a:p>
        </p:txBody>
      </p:sp>
      <p:sp>
        <p:nvSpPr>
          <p:cNvPr id="160" name="Google Shape;160;p24"/>
          <p:cNvSpPr txBox="1"/>
          <p:nvPr/>
        </p:nvSpPr>
        <p:spPr>
          <a:xfrm>
            <a:off x="574025" y="3255300"/>
            <a:ext cx="4393200" cy="461700"/>
          </a:xfrm>
          <a:prstGeom prst="rect">
            <a:avLst/>
          </a:prstGeom>
          <a:solidFill>
            <a:srgbClr val="FFAB4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The key </a:t>
            </a:r>
            <a:r>
              <a:rPr i="1" lang="en" sz="1800"/>
              <a:t>K</a:t>
            </a:r>
            <a:r>
              <a:rPr lang="en" sz="1800"/>
              <a:t> is a randomly-chosen bitstring.</a:t>
            </a:r>
            <a:endParaRPr sz="1800"/>
          </a:p>
        </p:txBody>
      </p:sp>
      <p:sp>
        <p:nvSpPr>
          <p:cNvPr id="161" name="Google Shape;161;p24"/>
          <p:cNvSpPr txBox="1"/>
          <p:nvPr/>
        </p:nvSpPr>
        <p:spPr>
          <a:xfrm>
            <a:off x="790525" y="3653400"/>
            <a:ext cx="5031300" cy="738900"/>
          </a:xfrm>
          <a:prstGeom prst="rect">
            <a:avLst/>
          </a:prstGeom>
          <a:solidFill>
            <a:srgbClr val="FFAB4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Recall: We are in the symmetric-key setting, so we’ll assume Alice and Bob both know this key.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5"/>
          <p:cNvSpPr/>
          <p:nvPr/>
        </p:nvSpPr>
        <p:spPr>
          <a:xfrm>
            <a:off x="179425" y="1265350"/>
            <a:ext cx="8718900" cy="18324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2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One-Time Pads: Encryption</a:t>
            </a:r>
            <a:endParaRPr/>
          </a:p>
        </p:txBody>
      </p:sp>
      <p:sp>
        <p:nvSpPr>
          <p:cNvPr id="168" name="Google Shape;168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9" name="Google Shape;169;p25"/>
          <p:cNvSpPr txBox="1"/>
          <p:nvPr/>
        </p:nvSpPr>
        <p:spPr>
          <a:xfrm>
            <a:off x="179425" y="1265350"/>
            <a:ext cx="765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Alice</a:t>
            </a:r>
            <a:endParaRPr sz="1800"/>
          </a:p>
        </p:txBody>
      </p:sp>
      <p:graphicFrame>
        <p:nvGraphicFramePr>
          <p:cNvPr id="170" name="Google Shape;170;p25"/>
          <p:cNvGraphicFramePr/>
          <p:nvPr/>
        </p:nvGraphicFramePr>
        <p:xfrm>
          <a:off x="952600" y="178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{5CD28362-A367-40B0-970A-AF10B4591E10}</a:tableStyleId>
              </a:tblPr>
              <a:tblGrid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</a:tblGrid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71" name="Google Shape;171;p25"/>
          <p:cNvSpPr txBox="1"/>
          <p:nvPr/>
        </p:nvSpPr>
        <p:spPr>
          <a:xfrm>
            <a:off x="386000" y="1783625"/>
            <a:ext cx="548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K</a:t>
            </a:r>
            <a:endParaRPr/>
          </a:p>
        </p:txBody>
      </p:sp>
      <p:graphicFrame>
        <p:nvGraphicFramePr>
          <p:cNvPr id="172" name="Google Shape;172;p25"/>
          <p:cNvGraphicFramePr/>
          <p:nvPr/>
        </p:nvGraphicFramePr>
        <p:xfrm>
          <a:off x="952600" y="2505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{5CD28362-A367-40B0-970A-AF10B4591E10}</a:tableStyleId>
              </a:tblPr>
              <a:tblGrid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</a:tblGrid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73" name="Google Shape;173;p25"/>
          <p:cNvSpPr txBox="1"/>
          <p:nvPr/>
        </p:nvSpPr>
        <p:spPr>
          <a:xfrm>
            <a:off x="386000" y="2503600"/>
            <a:ext cx="548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M</a:t>
            </a:r>
            <a:endParaRPr/>
          </a:p>
        </p:txBody>
      </p:sp>
      <p:sp>
        <p:nvSpPr>
          <p:cNvPr id="174" name="Google Shape;174;p25"/>
          <p:cNvSpPr txBox="1"/>
          <p:nvPr/>
        </p:nvSpPr>
        <p:spPr>
          <a:xfrm>
            <a:off x="702200" y="3227850"/>
            <a:ext cx="3395700" cy="738900"/>
          </a:xfrm>
          <a:prstGeom prst="rect">
            <a:avLst/>
          </a:prstGeom>
          <a:solidFill>
            <a:srgbClr val="FFAB4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The plaintext </a:t>
            </a:r>
            <a:r>
              <a:rPr i="1" lang="en" sz="1800"/>
              <a:t>M</a:t>
            </a:r>
            <a:r>
              <a:rPr lang="en" sz="1800"/>
              <a:t> is the bitstring that Alice wants to encrypt.</a:t>
            </a:r>
            <a:endParaRPr sz="1800"/>
          </a:p>
        </p:txBody>
      </p:sp>
      <p:sp>
        <p:nvSpPr>
          <p:cNvPr id="175" name="Google Shape;175;p25"/>
          <p:cNvSpPr txBox="1"/>
          <p:nvPr/>
        </p:nvSpPr>
        <p:spPr>
          <a:xfrm>
            <a:off x="4369075" y="3227850"/>
            <a:ext cx="3012300" cy="738900"/>
          </a:xfrm>
          <a:prstGeom prst="rect">
            <a:avLst/>
          </a:prstGeom>
          <a:solidFill>
            <a:srgbClr val="FFAB4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Idea: Use XOR to scramble up </a:t>
            </a:r>
            <a:r>
              <a:rPr i="1" lang="en" sz="1800"/>
              <a:t>M</a:t>
            </a:r>
            <a:r>
              <a:rPr lang="en" sz="1800"/>
              <a:t> with the bits of </a:t>
            </a:r>
            <a:r>
              <a:rPr i="1" lang="en" sz="1800"/>
              <a:t>K</a:t>
            </a:r>
            <a:r>
              <a:rPr lang="en" sz="1800"/>
              <a:t>.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One-Time Pads: Encryption</a:t>
            </a:r>
            <a:endParaRPr/>
          </a:p>
        </p:txBody>
      </p:sp>
      <p:sp>
        <p:nvSpPr>
          <p:cNvPr id="181" name="Google Shape;181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2" name="Google Shape;182;p26"/>
          <p:cNvSpPr/>
          <p:nvPr/>
        </p:nvSpPr>
        <p:spPr>
          <a:xfrm>
            <a:off x="179425" y="1265350"/>
            <a:ext cx="8718900" cy="18324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26"/>
          <p:cNvSpPr txBox="1"/>
          <p:nvPr/>
        </p:nvSpPr>
        <p:spPr>
          <a:xfrm>
            <a:off x="179425" y="1265350"/>
            <a:ext cx="765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Alice</a:t>
            </a:r>
            <a:endParaRPr sz="1800"/>
          </a:p>
        </p:txBody>
      </p:sp>
      <p:graphicFrame>
        <p:nvGraphicFramePr>
          <p:cNvPr id="184" name="Google Shape;184;p26"/>
          <p:cNvGraphicFramePr/>
          <p:nvPr/>
        </p:nvGraphicFramePr>
        <p:xfrm>
          <a:off x="952600" y="178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{5CD28362-A367-40B0-970A-AF10B4591E10}</a:tableStyleId>
              </a:tblPr>
              <a:tblGrid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</a:tblGrid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85" name="Google Shape;185;p26"/>
          <p:cNvSpPr txBox="1"/>
          <p:nvPr/>
        </p:nvSpPr>
        <p:spPr>
          <a:xfrm>
            <a:off x="386000" y="1783625"/>
            <a:ext cx="548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K</a:t>
            </a:r>
            <a:endParaRPr/>
          </a:p>
        </p:txBody>
      </p:sp>
      <p:graphicFrame>
        <p:nvGraphicFramePr>
          <p:cNvPr id="186" name="Google Shape;186;p26"/>
          <p:cNvGraphicFramePr/>
          <p:nvPr/>
        </p:nvGraphicFramePr>
        <p:xfrm>
          <a:off x="952600" y="2505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{5CD28362-A367-40B0-970A-AF10B4591E10}</a:tableStyleId>
              </a:tblPr>
              <a:tblGrid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</a:tblGrid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87" name="Google Shape;187;p26"/>
          <p:cNvSpPr txBox="1"/>
          <p:nvPr/>
        </p:nvSpPr>
        <p:spPr>
          <a:xfrm>
            <a:off x="386000" y="2503600"/>
            <a:ext cx="548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M</a:t>
            </a:r>
            <a:endParaRPr/>
          </a:p>
        </p:txBody>
      </p:sp>
      <p:graphicFrame>
        <p:nvGraphicFramePr>
          <p:cNvPr id="188" name="Google Shape;188;p26"/>
          <p:cNvGraphicFramePr/>
          <p:nvPr/>
        </p:nvGraphicFramePr>
        <p:xfrm>
          <a:off x="952600" y="3225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{5CD28362-A367-40B0-970A-AF10B4591E10}</a:tableStyleId>
              </a:tblPr>
              <a:tblGrid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</a:tblGrid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89" name="Google Shape;189;p26"/>
          <p:cNvSpPr txBox="1"/>
          <p:nvPr/>
        </p:nvSpPr>
        <p:spPr>
          <a:xfrm>
            <a:off x="386000" y="3223575"/>
            <a:ext cx="548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C</a:t>
            </a:r>
            <a:endParaRPr/>
          </a:p>
        </p:txBody>
      </p:sp>
      <p:sp>
        <p:nvSpPr>
          <p:cNvPr id="190" name="Google Shape;190;p26"/>
          <p:cNvSpPr txBox="1"/>
          <p:nvPr/>
        </p:nvSpPr>
        <p:spPr>
          <a:xfrm>
            <a:off x="386000" y="3853825"/>
            <a:ext cx="3929700" cy="738900"/>
          </a:xfrm>
          <a:prstGeom prst="rect">
            <a:avLst/>
          </a:prstGeom>
          <a:solidFill>
            <a:srgbClr val="FFAB4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Encryption algorithm: XOR each bit of </a:t>
            </a:r>
            <a:r>
              <a:rPr i="1" lang="en" sz="1800"/>
              <a:t>K</a:t>
            </a:r>
            <a:r>
              <a:rPr lang="en" sz="1800"/>
              <a:t> with the matching bit in </a:t>
            </a:r>
            <a:r>
              <a:rPr i="1" lang="en" sz="1800"/>
              <a:t>M</a:t>
            </a:r>
            <a:r>
              <a:rPr lang="en" sz="1800"/>
              <a:t>.</a:t>
            </a:r>
            <a:endParaRPr sz="1800"/>
          </a:p>
        </p:txBody>
      </p:sp>
      <p:graphicFrame>
        <p:nvGraphicFramePr>
          <p:cNvPr id="191" name="Google Shape;191;p26"/>
          <p:cNvGraphicFramePr/>
          <p:nvPr/>
        </p:nvGraphicFramePr>
        <p:xfrm>
          <a:off x="952600" y="2090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{5CD28362-A367-40B0-970A-AF10B4591E10}</a:tableStyleId>
              </a:tblPr>
              <a:tblGrid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</a:tblGrid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⊕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⊕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⊕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⊕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⊕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⊕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⊕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⊕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⊕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⊕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⊕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⊕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92" name="Google Shape;192;p26"/>
          <p:cNvGraphicFramePr/>
          <p:nvPr/>
        </p:nvGraphicFramePr>
        <p:xfrm>
          <a:off x="952600" y="2831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{5CD28362-A367-40B0-970A-AF10B4591E10}</a:tableStyleId>
              </a:tblPr>
              <a:tblGrid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</a:tblGrid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↓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↓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↓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↓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↓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↓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↓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↓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↓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↓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↓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↓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93" name="Google Shape;193;p26"/>
          <p:cNvSpPr txBox="1"/>
          <p:nvPr/>
        </p:nvSpPr>
        <p:spPr>
          <a:xfrm>
            <a:off x="4568125" y="3853825"/>
            <a:ext cx="3651900" cy="1015800"/>
          </a:xfrm>
          <a:prstGeom prst="rect">
            <a:avLst/>
          </a:prstGeom>
          <a:solidFill>
            <a:srgbClr val="FFAB4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The ciphertext </a:t>
            </a:r>
            <a:r>
              <a:rPr i="1" lang="en" sz="1800"/>
              <a:t>C</a:t>
            </a:r>
            <a:r>
              <a:rPr lang="en" sz="1800"/>
              <a:t> is the encrypted bitstring that Alice sends to Bob over the insecure channel.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7"/>
          <p:cNvSpPr/>
          <p:nvPr/>
        </p:nvSpPr>
        <p:spPr>
          <a:xfrm>
            <a:off x="179425" y="1265350"/>
            <a:ext cx="8718900" cy="2559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One-Time Pads: Decryption</a:t>
            </a:r>
            <a:endParaRPr/>
          </a:p>
        </p:txBody>
      </p:sp>
      <p:sp>
        <p:nvSpPr>
          <p:cNvPr id="200" name="Google Shape;200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1" name="Google Shape;201;p27"/>
          <p:cNvSpPr txBox="1"/>
          <p:nvPr/>
        </p:nvSpPr>
        <p:spPr>
          <a:xfrm>
            <a:off x="179425" y="1265350"/>
            <a:ext cx="765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Bob</a:t>
            </a:r>
            <a:endParaRPr sz="1800"/>
          </a:p>
        </p:txBody>
      </p:sp>
      <p:graphicFrame>
        <p:nvGraphicFramePr>
          <p:cNvPr id="202" name="Google Shape;202;p27"/>
          <p:cNvGraphicFramePr/>
          <p:nvPr/>
        </p:nvGraphicFramePr>
        <p:xfrm>
          <a:off x="952600" y="178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{5CD28362-A367-40B0-970A-AF10B4591E10}</a:tableStyleId>
              </a:tblPr>
              <a:tblGrid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</a:tblGrid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03" name="Google Shape;203;p27"/>
          <p:cNvSpPr txBox="1"/>
          <p:nvPr/>
        </p:nvSpPr>
        <p:spPr>
          <a:xfrm>
            <a:off x="386000" y="1783625"/>
            <a:ext cx="548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K</a:t>
            </a:r>
            <a:endParaRPr/>
          </a:p>
        </p:txBody>
      </p:sp>
      <p:graphicFrame>
        <p:nvGraphicFramePr>
          <p:cNvPr id="204" name="Google Shape;204;p27"/>
          <p:cNvGraphicFramePr/>
          <p:nvPr/>
        </p:nvGraphicFramePr>
        <p:xfrm>
          <a:off x="952600" y="2505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{5CD28362-A367-40B0-970A-AF10B4591E10}</a:tableStyleId>
              </a:tblPr>
              <a:tblGrid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</a:tblGrid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05" name="Google Shape;205;p27"/>
          <p:cNvSpPr txBox="1"/>
          <p:nvPr/>
        </p:nvSpPr>
        <p:spPr>
          <a:xfrm>
            <a:off x="386000" y="2503600"/>
            <a:ext cx="548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C</a:t>
            </a:r>
            <a:endParaRPr/>
          </a:p>
        </p:txBody>
      </p:sp>
      <p:sp>
        <p:nvSpPr>
          <p:cNvPr id="206" name="Google Shape;206;p27"/>
          <p:cNvSpPr txBox="1"/>
          <p:nvPr/>
        </p:nvSpPr>
        <p:spPr>
          <a:xfrm>
            <a:off x="386000" y="4078150"/>
            <a:ext cx="4602600" cy="738900"/>
          </a:xfrm>
          <a:prstGeom prst="rect">
            <a:avLst/>
          </a:prstGeom>
          <a:solidFill>
            <a:srgbClr val="FFAB4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Bob receives the ciphertext </a:t>
            </a:r>
            <a:r>
              <a:rPr i="1" lang="en" sz="1800"/>
              <a:t>C</a:t>
            </a:r>
            <a:r>
              <a:rPr lang="en" sz="1800"/>
              <a:t>. Bob knows the key </a:t>
            </a:r>
            <a:r>
              <a:rPr i="1" lang="en" sz="1800"/>
              <a:t>K</a:t>
            </a:r>
            <a:r>
              <a:rPr lang="en" sz="1800"/>
              <a:t>. How does Bob recover </a:t>
            </a:r>
            <a:r>
              <a:rPr i="1" lang="en" sz="1800"/>
              <a:t>M</a:t>
            </a:r>
            <a:r>
              <a:rPr lang="en" sz="1800"/>
              <a:t>?</a:t>
            </a:r>
            <a:endParaRPr sz="18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8"/>
          <p:cNvSpPr/>
          <p:nvPr/>
        </p:nvSpPr>
        <p:spPr>
          <a:xfrm>
            <a:off x="179425" y="1265350"/>
            <a:ext cx="8718900" cy="2559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2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One-Time Pads: Decryption</a:t>
            </a:r>
            <a:endParaRPr/>
          </a:p>
        </p:txBody>
      </p:sp>
      <p:sp>
        <p:nvSpPr>
          <p:cNvPr id="213" name="Google Shape;213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4" name="Google Shape;214;p28"/>
          <p:cNvSpPr txBox="1"/>
          <p:nvPr/>
        </p:nvSpPr>
        <p:spPr>
          <a:xfrm>
            <a:off x="179425" y="1265350"/>
            <a:ext cx="765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Bob</a:t>
            </a:r>
            <a:endParaRPr sz="1800"/>
          </a:p>
        </p:txBody>
      </p:sp>
      <p:graphicFrame>
        <p:nvGraphicFramePr>
          <p:cNvPr id="215" name="Google Shape;215;p28"/>
          <p:cNvGraphicFramePr/>
          <p:nvPr/>
        </p:nvGraphicFramePr>
        <p:xfrm>
          <a:off x="952600" y="178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{5CD28362-A367-40B0-970A-AF10B4591E10}</a:tableStyleId>
              </a:tblPr>
              <a:tblGrid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</a:tblGrid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16" name="Google Shape;216;p28"/>
          <p:cNvSpPr txBox="1"/>
          <p:nvPr/>
        </p:nvSpPr>
        <p:spPr>
          <a:xfrm>
            <a:off x="386000" y="1783625"/>
            <a:ext cx="548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K</a:t>
            </a:r>
            <a:endParaRPr/>
          </a:p>
        </p:txBody>
      </p:sp>
      <p:graphicFrame>
        <p:nvGraphicFramePr>
          <p:cNvPr id="217" name="Google Shape;217;p28"/>
          <p:cNvGraphicFramePr/>
          <p:nvPr/>
        </p:nvGraphicFramePr>
        <p:xfrm>
          <a:off x="952600" y="2505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{5CD28362-A367-40B0-970A-AF10B4591E10}</a:tableStyleId>
              </a:tblPr>
              <a:tblGrid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</a:tblGrid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18" name="Google Shape;218;p28"/>
          <p:cNvSpPr txBox="1"/>
          <p:nvPr/>
        </p:nvSpPr>
        <p:spPr>
          <a:xfrm>
            <a:off x="386000" y="2503600"/>
            <a:ext cx="548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C</a:t>
            </a:r>
            <a:endParaRPr/>
          </a:p>
        </p:txBody>
      </p:sp>
      <p:graphicFrame>
        <p:nvGraphicFramePr>
          <p:cNvPr id="219" name="Google Shape;219;p28"/>
          <p:cNvGraphicFramePr/>
          <p:nvPr/>
        </p:nvGraphicFramePr>
        <p:xfrm>
          <a:off x="952600" y="3225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{5CD28362-A367-40B0-970A-AF10B4591E10}</a:tableStyleId>
              </a:tblPr>
              <a:tblGrid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</a:tblGrid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20" name="Google Shape;220;p28"/>
          <p:cNvSpPr txBox="1"/>
          <p:nvPr/>
        </p:nvSpPr>
        <p:spPr>
          <a:xfrm>
            <a:off x="386000" y="3223575"/>
            <a:ext cx="548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M</a:t>
            </a:r>
            <a:endParaRPr/>
          </a:p>
        </p:txBody>
      </p:sp>
      <p:graphicFrame>
        <p:nvGraphicFramePr>
          <p:cNvPr id="221" name="Google Shape;221;p28"/>
          <p:cNvGraphicFramePr/>
          <p:nvPr/>
        </p:nvGraphicFramePr>
        <p:xfrm>
          <a:off x="952600" y="2090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{5CD28362-A367-40B0-970A-AF10B4591E10}</a:tableStyleId>
              </a:tblPr>
              <a:tblGrid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</a:tblGrid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⊕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⊕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⊕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⊕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⊕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⊕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⊕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⊕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⊕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⊕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⊕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⊕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22" name="Google Shape;222;p28"/>
          <p:cNvGraphicFramePr/>
          <p:nvPr/>
        </p:nvGraphicFramePr>
        <p:xfrm>
          <a:off x="952600" y="2831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{5CD28362-A367-40B0-970A-AF10B4591E10}</a:tableStyleId>
              </a:tblPr>
              <a:tblGrid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  <a:gridCol w="650450"/>
              </a:tblGrid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↓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↓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↓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↓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↓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↓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↓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↓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↓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↓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↓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↓</a:t>
                      </a:r>
                      <a:endParaRPr b="1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23" name="Google Shape;223;p28"/>
          <p:cNvSpPr txBox="1"/>
          <p:nvPr/>
        </p:nvSpPr>
        <p:spPr>
          <a:xfrm>
            <a:off x="386000" y="4082425"/>
            <a:ext cx="3929700" cy="738900"/>
          </a:xfrm>
          <a:prstGeom prst="rect">
            <a:avLst/>
          </a:prstGeom>
          <a:solidFill>
            <a:srgbClr val="FFAB4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Decryption algorithm: XOR each bit of </a:t>
            </a:r>
            <a:r>
              <a:rPr i="1" lang="en" sz="1800"/>
              <a:t>K</a:t>
            </a:r>
            <a:r>
              <a:rPr lang="en" sz="1800"/>
              <a:t> with the matching bit in </a:t>
            </a:r>
            <a:r>
              <a:rPr i="1" lang="en" sz="1800"/>
              <a:t>C</a:t>
            </a:r>
            <a:r>
              <a:rPr lang="en" sz="1800"/>
              <a:t>.</a:t>
            </a:r>
            <a:endParaRPr sz="1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One-Time Pad</a:t>
            </a:r>
            <a:endParaRPr/>
          </a:p>
        </p:txBody>
      </p:sp>
      <p:sp>
        <p:nvSpPr>
          <p:cNvPr id="229" name="Google Shape;229;p29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KeyGen()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Randomly generate an </a:t>
            </a:r>
            <a:r>
              <a:rPr i="1" lang="en"/>
              <a:t>n</a:t>
            </a:r>
            <a:r>
              <a:rPr lang="en"/>
              <a:t>-bit key, where </a:t>
            </a:r>
            <a:r>
              <a:rPr i="1" lang="en"/>
              <a:t>n</a:t>
            </a:r>
            <a:r>
              <a:rPr lang="en"/>
              <a:t> is the length of your message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Recall: For today, we assume that Alice and Bob can securely share this key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For one-time pads, we generate a </a:t>
            </a:r>
            <a:r>
              <a:rPr i="1" lang="en">
                <a:solidFill>
                  <a:srgbClr val="FF0000"/>
                </a:solidFill>
              </a:rPr>
              <a:t>new</a:t>
            </a:r>
            <a:r>
              <a:rPr lang="en">
                <a:solidFill>
                  <a:srgbClr val="FF0000"/>
                </a:solidFill>
              </a:rPr>
              <a:t> key</a:t>
            </a:r>
            <a:r>
              <a:rPr lang="en"/>
              <a:t> for every message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Enc(</a:t>
            </a:r>
            <a:r>
              <a:rPr i="1" lang="en"/>
              <a:t>K</a:t>
            </a:r>
            <a:r>
              <a:rPr lang="en"/>
              <a:t>, </a:t>
            </a:r>
            <a:r>
              <a:rPr i="1" lang="en"/>
              <a:t>M</a:t>
            </a:r>
            <a:r>
              <a:rPr lang="en"/>
              <a:t>) = </a:t>
            </a:r>
            <a:r>
              <a:rPr i="1" lang="en"/>
              <a:t>K</a:t>
            </a:r>
            <a:r>
              <a:rPr lang="en"/>
              <a:t> ⊕ </a:t>
            </a:r>
            <a:r>
              <a:rPr i="1" lang="en"/>
              <a:t>M</a:t>
            </a:r>
            <a:endParaRPr i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Bitwise XOR </a:t>
            </a:r>
            <a:r>
              <a:rPr i="1" lang="en"/>
              <a:t>M</a:t>
            </a:r>
            <a:r>
              <a:rPr lang="en"/>
              <a:t> and </a:t>
            </a:r>
            <a:r>
              <a:rPr i="1" lang="en"/>
              <a:t>K</a:t>
            </a:r>
            <a:r>
              <a:rPr lang="en"/>
              <a:t> to produce </a:t>
            </a:r>
            <a:r>
              <a:rPr i="1" lang="en"/>
              <a:t>C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In other words: XOR the </a:t>
            </a:r>
            <a:r>
              <a:rPr i="1" lang="en"/>
              <a:t>i</a:t>
            </a:r>
            <a:r>
              <a:rPr lang="en"/>
              <a:t>th bit of the plaintext with the </a:t>
            </a:r>
            <a:r>
              <a:rPr i="1" lang="en"/>
              <a:t>i</a:t>
            </a:r>
            <a:r>
              <a:rPr lang="en"/>
              <a:t>th bit of the key.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i="1" lang="en"/>
              <a:t>C</a:t>
            </a:r>
            <a:r>
              <a:rPr i="1" lang="en" sz="1100"/>
              <a:t>i</a:t>
            </a:r>
            <a:r>
              <a:rPr lang="en"/>
              <a:t> = </a:t>
            </a:r>
            <a:r>
              <a:rPr i="1" lang="en"/>
              <a:t>K</a:t>
            </a:r>
            <a:r>
              <a:rPr i="1" lang="en" sz="1100"/>
              <a:t>i</a:t>
            </a:r>
            <a:r>
              <a:rPr lang="en"/>
              <a:t> ⊕ </a:t>
            </a:r>
            <a:r>
              <a:rPr i="1" lang="en"/>
              <a:t>M</a:t>
            </a:r>
            <a:r>
              <a:rPr i="1" lang="en" sz="1100"/>
              <a:t>i</a:t>
            </a:r>
            <a:endParaRPr i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Alice and Bob use a different key for each encryption (this is the “one-time” in one-time pad).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Dec(</a:t>
            </a:r>
            <a:r>
              <a:rPr i="1" lang="en"/>
              <a:t>K</a:t>
            </a:r>
            <a:r>
              <a:rPr lang="en"/>
              <a:t>, </a:t>
            </a:r>
            <a:r>
              <a:rPr i="1" lang="en"/>
              <a:t>C</a:t>
            </a:r>
            <a:r>
              <a:rPr lang="en"/>
              <a:t>) = </a:t>
            </a:r>
            <a:r>
              <a:rPr i="1" lang="en"/>
              <a:t>K</a:t>
            </a:r>
            <a:r>
              <a:rPr lang="en"/>
              <a:t> ⊕ </a:t>
            </a:r>
            <a:r>
              <a:rPr i="1" lang="en"/>
              <a:t>C</a:t>
            </a:r>
            <a:endParaRPr sz="18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Bitwise XOR </a:t>
            </a:r>
            <a:r>
              <a:rPr i="1" lang="en"/>
              <a:t>C</a:t>
            </a:r>
            <a:r>
              <a:rPr lang="en"/>
              <a:t> and </a:t>
            </a:r>
            <a:r>
              <a:rPr i="1" lang="en"/>
              <a:t>K</a:t>
            </a:r>
            <a:r>
              <a:rPr lang="en"/>
              <a:t> to produce </a:t>
            </a:r>
            <a:r>
              <a:rPr i="1" lang="en"/>
              <a:t>M</a:t>
            </a:r>
            <a:endParaRPr i="1"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i="1" lang="en"/>
              <a:t>M</a:t>
            </a:r>
            <a:r>
              <a:rPr i="1" lang="en" sz="1100"/>
              <a:t>i</a:t>
            </a:r>
            <a:r>
              <a:rPr lang="en"/>
              <a:t> = </a:t>
            </a:r>
            <a:r>
              <a:rPr i="1" lang="en"/>
              <a:t>K</a:t>
            </a:r>
            <a:r>
              <a:rPr i="1" lang="en" sz="1100"/>
              <a:t>i</a:t>
            </a:r>
            <a:r>
              <a:rPr lang="en"/>
              <a:t> ⊕ </a:t>
            </a:r>
            <a:r>
              <a:rPr i="1" lang="en"/>
              <a:t>C</a:t>
            </a:r>
            <a:r>
              <a:rPr i="1" lang="en" sz="1100"/>
              <a:t>i</a:t>
            </a:r>
            <a:endParaRPr i="1"/>
          </a:p>
        </p:txBody>
      </p:sp>
      <p:sp>
        <p:nvSpPr>
          <p:cNvPr id="230" name="Google Shape;230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One-Time Pad: Correctness</a:t>
            </a:r>
            <a:endParaRPr/>
          </a:p>
        </p:txBody>
      </p:sp>
      <p:sp>
        <p:nvSpPr>
          <p:cNvPr id="236" name="Google Shape;236;p30"/>
          <p:cNvSpPr txBox="1"/>
          <p:nvPr>
            <p:ph idx="1" type="body"/>
          </p:nvPr>
        </p:nvSpPr>
        <p:spPr>
          <a:xfrm>
            <a:off x="198500" y="1246825"/>
            <a:ext cx="8520600" cy="109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Correctness: If we encrypt and then decrypt, we should get the original message back</a:t>
            </a:r>
            <a:endParaRPr/>
          </a:p>
        </p:txBody>
      </p:sp>
      <p:sp>
        <p:nvSpPr>
          <p:cNvPr id="237" name="Google Shape;237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238" name="Google Shape;238;p30"/>
          <p:cNvGraphicFramePr/>
          <p:nvPr/>
        </p:nvGraphicFramePr>
        <p:xfrm>
          <a:off x="461125" y="2290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{5CD28362-A367-40B0-970A-AF10B4591E10}</a:tableStyleId>
              </a:tblPr>
              <a:tblGrid>
                <a:gridCol w="2084550"/>
                <a:gridCol w="200000"/>
                <a:gridCol w="2334750"/>
                <a:gridCol w="32179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Enc(</a:t>
                      </a:r>
                      <a:r>
                        <a:rPr i="1" lang="en" sz="1800">
                          <a:solidFill>
                            <a:schemeClr val="dk1"/>
                          </a:solidFill>
                        </a:rPr>
                        <a:t>K</a:t>
                      </a:r>
                      <a:r>
                        <a:rPr lang="en" sz="1800">
                          <a:solidFill>
                            <a:schemeClr val="dk1"/>
                          </a:solidFill>
                        </a:rPr>
                        <a:t>, </a:t>
                      </a:r>
                      <a:r>
                        <a:rPr i="1" lang="en" sz="1800">
                          <a:solidFill>
                            <a:schemeClr val="dk1"/>
                          </a:solidFill>
                        </a:rPr>
                        <a:t>M</a:t>
                      </a:r>
                      <a:r>
                        <a:rPr lang="en" sz="1800">
                          <a:solidFill>
                            <a:schemeClr val="dk1"/>
                          </a:solidFill>
                        </a:rPr>
                        <a:t>)</a:t>
                      </a:r>
                      <a:endParaRPr sz="18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=</a:t>
                      </a:r>
                      <a:endParaRPr sz="1800"/>
                    </a:p>
                  </a:txBody>
                  <a:tcPr marT="91425" marB="91425" marR="0" marL="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i="1" lang="en" sz="1800">
                          <a:solidFill>
                            <a:schemeClr val="dk1"/>
                          </a:solidFill>
                        </a:rPr>
                        <a:t>K</a:t>
                      </a:r>
                      <a:r>
                        <a:rPr lang="en" sz="1800">
                          <a:solidFill>
                            <a:schemeClr val="dk1"/>
                          </a:solidFill>
                        </a:rPr>
                        <a:t> ⊕ </a:t>
                      </a:r>
                      <a:r>
                        <a:rPr i="1" lang="en" sz="1800">
                          <a:solidFill>
                            <a:schemeClr val="dk1"/>
                          </a:solidFill>
                        </a:rPr>
                        <a:t>M</a:t>
                      </a:r>
                      <a:endParaRPr sz="18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Definition of encryption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Dec(</a:t>
                      </a:r>
                      <a:r>
                        <a:rPr i="1" lang="en" sz="1800"/>
                        <a:t>K</a:t>
                      </a:r>
                      <a:r>
                        <a:rPr lang="en" sz="1800"/>
                        <a:t>, </a:t>
                      </a:r>
                      <a:r>
                        <a:rPr lang="en" sz="1800">
                          <a:solidFill>
                            <a:schemeClr val="dk1"/>
                          </a:solidFill>
                        </a:rPr>
                        <a:t>Enc(</a:t>
                      </a:r>
                      <a:r>
                        <a:rPr i="1" lang="en" sz="1800">
                          <a:solidFill>
                            <a:schemeClr val="dk1"/>
                          </a:solidFill>
                        </a:rPr>
                        <a:t>K</a:t>
                      </a:r>
                      <a:r>
                        <a:rPr lang="en" sz="1800">
                          <a:solidFill>
                            <a:schemeClr val="dk1"/>
                          </a:solidFill>
                        </a:rPr>
                        <a:t>, </a:t>
                      </a:r>
                      <a:r>
                        <a:rPr i="1" lang="en" sz="1800">
                          <a:solidFill>
                            <a:schemeClr val="dk1"/>
                          </a:solidFill>
                        </a:rPr>
                        <a:t>M</a:t>
                      </a:r>
                      <a:r>
                        <a:rPr lang="en" sz="1800">
                          <a:solidFill>
                            <a:schemeClr val="dk1"/>
                          </a:solidFill>
                        </a:rPr>
                        <a:t>))</a:t>
                      </a:r>
                      <a:endParaRPr sz="18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=</a:t>
                      </a:r>
                      <a:endParaRPr sz="1800"/>
                    </a:p>
                  </a:txBody>
                  <a:tcPr marT="91425" marB="91425" marR="0" marL="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Dec(</a:t>
                      </a:r>
                      <a:r>
                        <a:rPr i="1" lang="en" sz="1800"/>
                        <a:t>K</a:t>
                      </a:r>
                      <a:r>
                        <a:rPr lang="en" sz="1800"/>
                        <a:t>, </a:t>
                      </a:r>
                      <a:r>
                        <a:rPr i="1" lang="en" sz="1800">
                          <a:solidFill>
                            <a:schemeClr val="dk1"/>
                          </a:solidFill>
                        </a:rPr>
                        <a:t>K</a:t>
                      </a:r>
                      <a:r>
                        <a:rPr lang="en" sz="1800">
                          <a:solidFill>
                            <a:schemeClr val="dk1"/>
                          </a:solidFill>
                        </a:rPr>
                        <a:t> ⊕ </a:t>
                      </a:r>
                      <a:r>
                        <a:rPr i="1" lang="en" sz="1800">
                          <a:solidFill>
                            <a:schemeClr val="dk1"/>
                          </a:solidFill>
                        </a:rPr>
                        <a:t>M</a:t>
                      </a:r>
                      <a:r>
                        <a:rPr lang="en" sz="1800"/>
                        <a:t>)</a:t>
                      </a:r>
                      <a:endParaRPr sz="18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Decrypting the ciphertext</a:t>
                      </a:r>
                      <a:endParaRPr sz="18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=</a:t>
                      </a:r>
                      <a:endParaRPr sz="1800"/>
                    </a:p>
                  </a:txBody>
                  <a:tcPr marT="91425" marB="91425" marR="0" marL="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800"/>
                        <a:t>K</a:t>
                      </a:r>
                      <a:r>
                        <a:rPr lang="en" sz="1800"/>
                        <a:t> </a:t>
                      </a: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⊕ (</a:t>
                      </a:r>
                      <a:r>
                        <a:rPr i="1" lang="en" sz="1800">
                          <a:solidFill>
                            <a:schemeClr val="dk1"/>
                          </a:solidFill>
                        </a:rPr>
                        <a:t>K</a:t>
                      </a:r>
                      <a:r>
                        <a:rPr lang="en" sz="1800">
                          <a:solidFill>
                            <a:schemeClr val="dk1"/>
                          </a:solidFill>
                        </a:rPr>
                        <a:t> ⊕ </a:t>
                      </a:r>
                      <a:r>
                        <a:rPr i="1" lang="en" sz="1800">
                          <a:solidFill>
                            <a:schemeClr val="dk1"/>
                          </a:solidFill>
                        </a:rPr>
                        <a:t>M</a:t>
                      </a:r>
                      <a:r>
                        <a:rPr lang="en" sz="1800">
                          <a:solidFill>
                            <a:schemeClr val="dk1"/>
                          </a:solidFill>
                        </a:rPr>
                        <a:t>)</a:t>
                      </a:r>
                      <a:endParaRPr sz="18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Definition of decryption</a:t>
                      </a:r>
                      <a:endParaRPr sz="18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=</a:t>
                      </a:r>
                      <a:endParaRPr sz="1800"/>
                    </a:p>
                  </a:txBody>
                  <a:tcPr marT="91425" marB="91425" marR="0" marL="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800"/>
                        <a:t>M</a:t>
                      </a:r>
                      <a:endParaRPr sz="18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XOR property</a:t>
                      </a:r>
                      <a:endParaRPr sz="18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One-Time Pad: Security</a:t>
            </a:r>
            <a:endParaRPr/>
          </a:p>
        </p:txBody>
      </p:sp>
      <p:sp>
        <p:nvSpPr>
          <p:cNvPr id="244" name="Google Shape;244;p31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Recall our definition of confidentiality: The ciphertext should not give the attacker any additional information about the plaintext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Recall our preliminary experiment (before IND-CPA) to test confidentiality from earlier: 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the probability that Eve correctly guesses </a:t>
            </a:r>
            <a:endParaRPr/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which message was sent is 1/2, then the </a:t>
            </a:r>
            <a:endParaRPr sz="1400"/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encryption scheme is confidential</a:t>
            </a:r>
            <a:endParaRPr sz="1400"/>
          </a:p>
        </p:txBody>
      </p:sp>
      <p:sp>
        <p:nvSpPr>
          <p:cNvPr id="245" name="Google Shape;245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6" name="Google Shape;246;p31"/>
          <p:cNvSpPr txBox="1"/>
          <p:nvPr/>
        </p:nvSpPr>
        <p:spPr>
          <a:xfrm>
            <a:off x="7373379" y="2483150"/>
            <a:ext cx="1368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Alice (challenger)</a:t>
            </a:r>
            <a:endParaRPr sz="1200"/>
          </a:p>
        </p:txBody>
      </p:sp>
      <p:sp>
        <p:nvSpPr>
          <p:cNvPr id="247" name="Google Shape;247;p31"/>
          <p:cNvSpPr txBox="1"/>
          <p:nvPr/>
        </p:nvSpPr>
        <p:spPr>
          <a:xfrm>
            <a:off x="5276701" y="2483150"/>
            <a:ext cx="1368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Eve (adversary)</a:t>
            </a:r>
            <a:endParaRPr sz="1200"/>
          </a:p>
        </p:txBody>
      </p:sp>
      <p:cxnSp>
        <p:nvCxnSpPr>
          <p:cNvPr id="248" name="Google Shape;248;p31"/>
          <p:cNvCxnSpPr/>
          <p:nvPr/>
        </p:nvCxnSpPr>
        <p:spPr>
          <a:xfrm>
            <a:off x="5776613" y="3719428"/>
            <a:ext cx="23223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49" name="Google Shape;249;p31"/>
          <p:cNvSpPr txBox="1"/>
          <p:nvPr/>
        </p:nvSpPr>
        <p:spPr>
          <a:xfrm>
            <a:off x="5776618" y="3334243"/>
            <a:ext cx="232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i="1" lang="en">
                <a:solidFill>
                  <a:srgbClr val="000000"/>
                </a:solidFill>
              </a:rPr>
              <a:t>M</a:t>
            </a:r>
            <a:r>
              <a:rPr lang="en" sz="800">
                <a:solidFill>
                  <a:srgbClr val="000000"/>
                </a:solidFill>
              </a:rPr>
              <a:t>0</a:t>
            </a:r>
            <a:r>
              <a:rPr lang="en">
                <a:solidFill>
                  <a:srgbClr val="000000"/>
                </a:solidFill>
              </a:rPr>
              <a:t> and </a:t>
            </a:r>
            <a:r>
              <a:rPr i="1" lang="en">
                <a:solidFill>
                  <a:srgbClr val="000000"/>
                </a:solidFill>
              </a:rPr>
              <a:t>M</a:t>
            </a:r>
            <a:r>
              <a:rPr lang="en" sz="800">
                <a:solidFill>
                  <a:srgbClr val="000000"/>
                </a:solidFill>
              </a:rPr>
              <a:t>1</a:t>
            </a:r>
            <a:endParaRPr sz="1000"/>
          </a:p>
        </p:txBody>
      </p:sp>
      <p:cxnSp>
        <p:nvCxnSpPr>
          <p:cNvPr id="250" name="Google Shape;250;p31"/>
          <p:cNvCxnSpPr/>
          <p:nvPr/>
        </p:nvCxnSpPr>
        <p:spPr>
          <a:xfrm>
            <a:off x="5765254" y="4127136"/>
            <a:ext cx="23223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251" name="Google Shape;251;p31"/>
          <p:cNvSpPr txBox="1"/>
          <p:nvPr/>
        </p:nvSpPr>
        <p:spPr>
          <a:xfrm>
            <a:off x="5808584" y="3755451"/>
            <a:ext cx="232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00"/>
                </a:solidFill>
              </a:rPr>
              <a:t>Enc(</a:t>
            </a:r>
            <a:r>
              <a:rPr i="1" lang="en">
                <a:solidFill>
                  <a:srgbClr val="000000"/>
                </a:solidFill>
              </a:rPr>
              <a:t>K</a:t>
            </a:r>
            <a:r>
              <a:rPr lang="en">
                <a:solidFill>
                  <a:srgbClr val="000000"/>
                </a:solidFill>
              </a:rPr>
              <a:t>, </a:t>
            </a:r>
            <a:r>
              <a:rPr i="1" lang="en">
                <a:solidFill>
                  <a:srgbClr val="000000"/>
                </a:solidFill>
              </a:rPr>
              <a:t>M</a:t>
            </a:r>
            <a:r>
              <a:rPr i="1" lang="en" sz="800">
                <a:solidFill>
                  <a:srgbClr val="000000"/>
                </a:solidFill>
              </a:rPr>
              <a:t>b</a:t>
            </a:r>
            <a:r>
              <a:rPr lang="en">
                <a:solidFill>
                  <a:srgbClr val="000000"/>
                </a:solidFill>
              </a:rPr>
              <a:t>)</a:t>
            </a:r>
            <a:endParaRPr sz="1000"/>
          </a:p>
        </p:txBody>
      </p:sp>
      <p:cxnSp>
        <p:nvCxnSpPr>
          <p:cNvPr id="252" name="Google Shape;252;p31"/>
          <p:cNvCxnSpPr/>
          <p:nvPr/>
        </p:nvCxnSpPr>
        <p:spPr>
          <a:xfrm>
            <a:off x="5808581" y="4697018"/>
            <a:ext cx="0" cy="412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53" name="Google Shape;253;p31"/>
          <p:cNvSpPr txBox="1"/>
          <p:nvPr/>
        </p:nvSpPr>
        <p:spPr>
          <a:xfrm>
            <a:off x="5808577" y="4659925"/>
            <a:ext cx="1881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00"/>
                </a:solidFill>
              </a:rPr>
              <a:t>Guess </a:t>
            </a:r>
            <a:r>
              <a:rPr i="1" lang="en">
                <a:solidFill>
                  <a:srgbClr val="000000"/>
                </a:solidFill>
              </a:rPr>
              <a:t>b</a:t>
            </a:r>
            <a:r>
              <a:rPr lang="en">
                <a:solidFill>
                  <a:srgbClr val="000000"/>
                </a:solidFill>
              </a:rPr>
              <a:t> = 0 or </a:t>
            </a:r>
            <a:r>
              <a:rPr i="1" lang="en">
                <a:solidFill>
                  <a:srgbClr val="000000"/>
                </a:solidFill>
              </a:rPr>
              <a:t>b</a:t>
            </a:r>
            <a:r>
              <a:rPr lang="en">
                <a:solidFill>
                  <a:srgbClr val="000000"/>
                </a:solidFill>
              </a:rPr>
              <a:t> = 1</a:t>
            </a:r>
            <a:endParaRPr sz="1000"/>
          </a:p>
        </p:txBody>
      </p:sp>
      <p:cxnSp>
        <p:nvCxnSpPr>
          <p:cNvPr id="254" name="Google Shape;254;p31"/>
          <p:cNvCxnSpPr/>
          <p:nvPr/>
        </p:nvCxnSpPr>
        <p:spPr>
          <a:xfrm>
            <a:off x="5659825" y="2918950"/>
            <a:ext cx="21300" cy="1997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5" name="Google Shape;255;p31"/>
          <p:cNvCxnSpPr/>
          <p:nvPr/>
        </p:nvCxnSpPr>
        <p:spPr>
          <a:xfrm flipH="1">
            <a:off x="8160550" y="2852450"/>
            <a:ext cx="4500" cy="2206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6" name="Google Shape;256;p31"/>
          <p:cNvSpPr txBox="1"/>
          <p:nvPr/>
        </p:nvSpPr>
        <p:spPr>
          <a:xfrm>
            <a:off x="8194722" y="2800296"/>
            <a:ext cx="79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200">
                <a:solidFill>
                  <a:srgbClr val="000000"/>
                </a:solidFill>
              </a:rPr>
              <a:t>pick </a:t>
            </a:r>
            <a:r>
              <a:rPr i="1" lang="en" sz="1200">
                <a:solidFill>
                  <a:srgbClr val="000000"/>
                </a:solidFill>
              </a:rPr>
              <a:t>b</a:t>
            </a:r>
            <a:endParaRPr i="1" sz="1200"/>
          </a:p>
        </p:txBody>
      </p:sp>
      <p:sp>
        <p:nvSpPr>
          <p:cNvPr id="257" name="Google Shape;257;p31"/>
          <p:cNvSpPr txBox="1"/>
          <p:nvPr/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rgbClr val="595959"/>
                </a:solidFill>
              </a:rPr>
              <a:t>‹#›</a:t>
            </a:fld>
            <a:endParaRPr sz="1000">
              <a:solidFill>
                <a:srgbClr val="595959"/>
              </a:solidFill>
            </a:endParaRPr>
          </a:p>
        </p:txBody>
      </p:sp>
      <p:sp>
        <p:nvSpPr>
          <p:cNvPr id="258" name="Google Shape;258;p31"/>
          <p:cNvSpPr txBox="1"/>
          <p:nvPr/>
        </p:nvSpPr>
        <p:spPr>
          <a:xfrm>
            <a:off x="8160550" y="3121850"/>
            <a:ext cx="106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200">
                <a:solidFill>
                  <a:srgbClr val="000000"/>
                </a:solidFill>
              </a:rPr>
              <a:t>KeyGen():</a:t>
            </a:r>
            <a:r>
              <a:rPr i="1" lang="en">
                <a:solidFill>
                  <a:srgbClr val="000000"/>
                </a:solidFill>
              </a:rPr>
              <a:t>K</a:t>
            </a:r>
            <a:endParaRPr i="1"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One-Time Pad: Security</a:t>
            </a:r>
            <a:endParaRPr/>
          </a:p>
        </p:txBody>
      </p:sp>
      <p:sp>
        <p:nvSpPr>
          <p:cNvPr id="264" name="Google Shape;264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5" name="Google Shape;265;p32"/>
          <p:cNvSpPr txBox="1"/>
          <p:nvPr/>
        </p:nvSpPr>
        <p:spPr>
          <a:xfrm>
            <a:off x="221100" y="1252250"/>
            <a:ext cx="4017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Possibility 0: Alice sends Enc(</a:t>
            </a:r>
            <a:r>
              <a:rPr i="1" lang="en" sz="1800"/>
              <a:t>K</a:t>
            </a:r>
            <a:r>
              <a:rPr lang="en" sz="1800"/>
              <a:t>, </a:t>
            </a:r>
            <a:r>
              <a:rPr i="1" lang="en" sz="1800">
                <a:solidFill>
                  <a:schemeClr val="dk1"/>
                </a:solidFill>
              </a:rPr>
              <a:t>M</a:t>
            </a:r>
            <a:r>
              <a:rPr lang="en" sz="1300">
                <a:solidFill>
                  <a:schemeClr val="dk1"/>
                </a:solidFill>
              </a:rPr>
              <a:t>0</a:t>
            </a:r>
            <a:r>
              <a:rPr lang="en" sz="1800"/>
              <a:t>)</a:t>
            </a:r>
            <a:endParaRPr sz="1800"/>
          </a:p>
        </p:txBody>
      </p:sp>
      <p:sp>
        <p:nvSpPr>
          <p:cNvPr id="266" name="Google Shape;266;p32"/>
          <p:cNvSpPr txBox="1"/>
          <p:nvPr/>
        </p:nvSpPr>
        <p:spPr>
          <a:xfrm>
            <a:off x="4381650" y="1252250"/>
            <a:ext cx="3946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Possibility 1: Alice sends </a:t>
            </a:r>
            <a:r>
              <a:rPr lang="en" sz="1800">
                <a:solidFill>
                  <a:schemeClr val="dk1"/>
                </a:solidFill>
              </a:rPr>
              <a:t>Enc(</a:t>
            </a:r>
            <a:r>
              <a:rPr i="1" lang="en" sz="1800">
                <a:solidFill>
                  <a:schemeClr val="dk1"/>
                </a:solidFill>
              </a:rPr>
              <a:t>K</a:t>
            </a:r>
            <a:r>
              <a:rPr lang="en" sz="1800">
                <a:solidFill>
                  <a:schemeClr val="dk1"/>
                </a:solidFill>
              </a:rPr>
              <a:t>, </a:t>
            </a:r>
            <a:r>
              <a:rPr i="1" lang="en" sz="1800">
                <a:solidFill>
                  <a:schemeClr val="dk1"/>
                </a:solidFill>
              </a:rPr>
              <a:t>M</a:t>
            </a:r>
            <a:r>
              <a:rPr lang="en" sz="1300">
                <a:solidFill>
                  <a:schemeClr val="dk1"/>
                </a:solidFill>
              </a:rPr>
              <a:t>1</a:t>
            </a:r>
            <a:r>
              <a:rPr lang="en" sz="1800">
                <a:solidFill>
                  <a:schemeClr val="dk1"/>
                </a:solidFill>
              </a:rPr>
              <a:t>)</a:t>
            </a:r>
            <a:endParaRPr sz="1800"/>
          </a:p>
        </p:txBody>
      </p:sp>
      <p:sp>
        <p:nvSpPr>
          <p:cNvPr id="267" name="Google Shape;267;p32"/>
          <p:cNvSpPr txBox="1"/>
          <p:nvPr/>
        </p:nvSpPr>
        <p:spPr>
          <a:xfrm>
            <a:off x="267950" y="1652450"/>
            <a:ext cx="3900600" cy="934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The ciphertext is </a:t>
            </a:r>
            <a:r>
              <a:rPr i="1" lang="en" sz="1800">
                <a:solidFill>
                  <a:schemeClr val="dk1"/>
                </a:solidFill>
              </a:rPr>
              <a:t>C</a:t>
            </a:r>
            <a:r>
              <a:rPr lang="en" sz="1800">
                <a:solidFill>
                  <a:schemeClr val="dk1"/>
                </a:solidFill>
              </a:rPr>
              <a:t> = </a:t>
            </a:r>
            <a:r>
              <a:rPr i="1" lang="en" sz="1800">
                <a:solidFill>
                  <a:schemeClr val="dk1"/>
                </a:solidFill>
              </a:rPr>
              <a:t>K</a:t>
            </a:r>
            <a:r>
              <a:rPr lang="en" sz="1800">
                <a:solidFill>
                  <a:schemeClr val="dk1"/>
                </a:solidFill>
              </a:rPr>
              <a:t> ⊕ </a:t>
            </a:r>
            <a:r>
              <a:rPr i="1" lang="en" sz="1800">
                <a:solidFill>
                  <a:schemeClr val="dk1"/>
                </a:solidFill>
              </a:rPr>
              <a:t>M</a:t>
            </a:r>
            <a:r>
              <a:rPr lang="en" sz="1300">
                <a:solidFill>
                  <a:schemeClr val="dk1"/>
                </a:solidFill>
              </a:rPr>
              <a:t>0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Therefore, </a:t>
            </a:r>
            <a:r>
              <a:rPr i="1" lang="en" sz="1800">
                <a:solidFill>
                  <a:schemeClr val="dk1"/>
                </a:solidFill>
              </a:rPr>
              <a:t>K</a:t>
            </a:r>
            <a:r>
              <a:rPr lang="en" sz="1800">
                <a:solidFill>
                  <a:schemeClr val="dk1"/>
                </a:solidFill>
              </a:rPr>
              <a:t> = </a:t>
            </a:r>
            <a:r>
              <a:rPr i="1" lang="en" sz="1800">
                <a:solidFill>
                  <a:schemeClr val="dk1"/>
                </a:solidFill>
              </a:rPr>
              <a:t>C</a:t>
            </a:r>
            <a:r>
              <a:rPr lang="en" sz="1800">
                <a:solidFill>
                  <a:schemeClr val="dk1"/>
                </a:solidFill>
              </a:rPr>
              <a:t> ⊕ </a:t>
            </a:r>
            <a:r>
              <a:rPr i="1" lang="en" sz="1800">
                <a:solidFill>
                  <a:schemeClr val="dk1"/>
                </a:solidFill>
              </a:rPr>
              <a:t>M</a:t>
            </a:r>
            <a:r>
              <a:rPr lang="en" sz="1300">
                <a:solidFill>
                  <a:schemeClr val="dk1"/>
                </a:solidFill>
              </a:rPr>
              <a:t>0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268" name="Google Shape;268;p32"/>
          <p:cNvSpPr txBox="1"/>
          <p:nvPr/>
        </p:nvSpPr>
        <p:spPr>
          <a:xfrm>
            <a:off x="4428450" y="1652450"/>
            <a:ext cx="3900600" cy="934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The ciphertext is </a:t>
            </a:r>
            <a:r>
              <a:rPr i="1" lang="en" sz="1800">
                <a:solidFill>
                  <a:schemeClr val="dk1"/>
                </a:solidFill>
              </a:rPr>
              <a:t>C</a:t>
            </a:r>
            <a:r>
              <a:rPr lang="en" sz="1800">
                <a:solidFill>
                  <a:schemeClr val="dk1"/>
                </a:solidFill>
              </a:rPr>
              <a:t> = </a:t>
            </a:r>
            <a:r>
              <a:rPr i="1" lang="en" sz="1800">
                <a:solidFill>
                  <a:schemeClr val="dk1"/>
                </a:solidFill>
              </a:rPr>
              <a:t>K</a:t>
            </a:r>
            <a:r>
              <a:rPr lang="en" sz="1800">
                <a:solidFill>
                  <a:schemeClr val="dk1"/>
                </a:solidFill>
              </a:rPr>
              <a:t> ⊕ </a:t>
            </a:r>
            <a:r>
              <a:rPr i="1" lang="en" sz="1800">
                <a:solidFill>
                  <a:schemeClr val="dk1"/>
                </a:solidFill>
              </a:rPr>
              <a:t>M</a:t>
            </a:r>
            <a:r>
              <a:rPr lang="en" sz="1300">
                <a:solidFill>
                  <a:schemeClr val="dk1"/>
                </a:solidFill>
              </a:rPr>
              <a:t>1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Therefore, </a:t>
            </a:r>
            <a:r>
              <a:rPr i="1" lang="en" sz="1800">
                <a:solidFill>
                  <a:schemeClr val="dk1"/>
                </a:solidFill>
              </a:rPr>
              <a:t>K</a:t>
            </a:r>
            <a:r>
              <a:rPr lang="en" sz="1800">
                <a:solidFill>
                  <a:schemeClr val="dk1"/>
                </a:solidFill>
              </a:rPr>
              <a:t> = </a:t>
            </a:r>
            <a:r>
              <a:rPr i="1" lang="en" sz="1800">
                <a:solidFill>
                  <a:schemeClr val="dk1"/>
                </a:solidFill>
              </a:rPr>
              <a:t>C</a:t>
            </a:r>
            <a:r>
              <a:rPr lang="en" sz="1800">
                <a:solidFill>
                  <a:schemeClr val="dk1"/>
                </a:solidFill>
              </a:rPr>
              <a:t> ⊕ </a:t>
            </a:r>
            <a:r>
              <a:rPr i="1" lang="en" sz="1800">
                <a:solidFill>
                  <a:schemeClr val="dk1"/>
                </a:solidFill>
              </a:rPr>
              <a:t>M</a:t>
            </a:r>
            <a:r>
              <a:rPr lang="en" sz="1300">
                <a:solidFill>
                  <a:schemeClr val="dk1"/>
                </a:solidFill>
              </a:rPr>
              <a:t>1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269" name="Google Shape;269;p32"/>
          <p:cNvSpPr txBox="1"/>
          <p:nvPr/>
        </p:nvSpPr>
        <p:spPr>
          <a:xfrm>
            <a:off x="435150" y="2963375"/>
            <a:ext cx="3566700" cy="738900"/>
          </a:xfrm>
          <a:prstGeom prst="rect">
            <a:avLst/>
          </a:prstGeom>
          <a:solidFill>
            <a:srgbClr val="FFAB4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/>
              <a:t>K</a:t>
            </a:r>
            <a:r>
              <a:rPr lang="en" sz="1800"/>
              <a:t> was chosen randomly, so both possibilities are equally possible</a:t>
            </a:r>
            <a:endParaRPr sz="1800"/>
          </a:p>
        </p:txBody>
      </p:sp>
      <p:sp>
        <p:nvSpPr>
          <p:cNvPr id="270" name="Google Shape;270;p32"/>
          <p:cNvSpPr txBox="1"/>
          <p:nvPr/>
        </p:nvSpPr>
        <p:spPr>
          <a:xfrm>
            <a:off x="435150" y="3882925"/>
            <a:ext cx="3946500" cy="780300"/>
          </a:xfrm>
          <a:prstGeom prst="rect">
            <a:avLst/>
          </a:prstGeom>
          <a:solidFill>
            <a:srgbClr val="FFAB4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Eve has learned no new information, so the scheme is </a:t>
            </a:r>
            <a:r>
              <a:rPr i="1" lang="en" sz="1800">
                <a:solidFill>
                  <a:schemeClr val="dk1"/>
                </a:solidFill>
              </a:rPr>
              <a:t>perfectly secure</a:t>
            </a:r>
            <a:endParaRPr i="1" sz="1800"/>
          </a:p>
        </p:txBody>
      </p:sp>
      <p:sp>
        <p:nvSpPr>
          <p:cNvPr id="271" name="Google Shape;271;p32"/>
          <p:cNvSpPr/>
          <p:nvPr/>
        </p:nvSpPr>
        <p:spPr>
          <a:xfrm>
            <a:off x="4572000" y="3112525"/>
            <a:ext cx="2919000" cy="934200"/>
          </a:xfrm>
          <a:prstGeom prst="wedgeRectCallout">
            <a:avLst>
              <a:gd fmla="val -69457" name="adj1"/>
              <a:gd fmla="val 8978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“perfectly” we mean that any attacker has chance of winning the security game exactly ½ (not ½+epsilon)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Two-Time Pads?</a:t>
            </a:r>
            <a:endParaRPr/>
          </a:p>
        </p:txBody>
      </p:sp>
      <p:sp>
        <p:nvSpPr>
          <p:cNvPr id="277" name="Google Shape;277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8" name="Google Shape;278;p33"/>
          <p:cNvSpPr/>
          <p:nvPr/>
        </p:nvSpPr>
        <p:spPr>
          <a:xfrm>
            <a:off x="275550" y="1293425"/>
            <a:ext cx="3235200" cy="3093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33"/>
          <p:cNvSpPr/>
          <p:nvPr/>
        </p:nvSpPr>
        <p:spPr>
          <a:xfrm>
            <a:off x="399100" y="2170150"/>
            <a:ext cx="1135200" cy="470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800">
                <a:solidFill>
                  <a:schemeClr val="dk1"/>
                </a:solidFill>
              </a:rPr>
              <a:t>M</a:t>
            </a:r>
            <a:r>
              <a:rPr lang="en" sz="1300">
                <a:solidFill>
                  <a:schemeClr val="dk1"/>
                </a:solidFill>
              </a:rPr>
              <a:t>0</a:t>
            </a:r>
            <a:endParaRPr sz="1800"/>
          </a:p>
        </p:txBody>
      </p:sp>
      <p:sp>
        <p:nvSpPr>
          <p:cNvPr id="280" name="Google Shape;280;p33"/>
          <p:cNvSpPr/>
          <p:nvPr/>
        </p:nvSpPr>
        <p:spPr>
          <a:xfrm>
            <a:off x="2454050" y="1389100"/>
            <a:ext cx="548700" cy="470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/>
              <a:t>K</a:t>
            </a:r>
            <a:endParaRPr i="1" sz="1800"/>
          </a:p>
        </p:txBody>
      </p:sp>
      <p:sp>
        <p:nvSpPr>
          <p:cNvPr id="281" name="Google Shape;281;p33"/>
          <p:cNvSpPr/>
          <p:nvPr/>
        </p:nvSpPr>
        <p:spPr>
          <a:xfrm>
            <a:off x="2160800" y="2170150"/>
            <a:ext cx="1135200" cy="470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OTP Enc</a:t>
            </a:r>
            <a:endParaRPr sz="1800"/>
          </a:p>
        </p:txBody>
      </p:sp>
      <p:cxnSp>
        <p:nvCxnSpPr>
          <p:cNvPr id="282" name="Google Shape;282;p33"/>
          <p:cNvCxnSpPr>
            <a:stCxn id="280" idx="2"/>
            <a:endCxn id="281" idx="0"/>
          </p:cNvCxnSpPr>
          <p:nvPr/>
        </p:nvCxnSpPr>
        <p:spPr>
          <a:xfrm>
            <a:off x="2728400" y="1859200"/>
            <a:ext cx="0" cy="311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83" name="Google Shape;283;p33"/>
          <p:cNvCxnSpPr>
            <a:endCxn id="281" idx="1"/>
          </p:cNvCxnSpPr>
          <p:nvPr/>
        </p:nvCxnSpPr>
        <p:spPr>
          <a:xfrm>
            <a:off x="1534400" y="2405200"/>
            <a:ext cx="626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84" name="Google Shape;284;p33"/>
          <p:cNvSpPr/>
          <p:nvPr/>
        </p:nvSpPr>
        <p:spPr>
          <a:xfrm>
            <a:off x="3922500" y="2170150"/>
            <a:ext cx="1135200" cy="470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/>
              <a:t>K</a:t>
            </a:r>
            <a:r>
              <a:rPr lang="en" sz="1800"/>
              <a:t> ⊕ </a:t>
            </a:r>
            <a:r>
              <a:rPr i="1" lang="en" sz="1800"/>
              <a:t>M</a:t>
            </a:r>
            <a:r>
              <a:rPr lang="en" sz="1300">
                <a:solidFill>
                  <a:schemeClr val="dk1"/>
                </a:solidFill>
              </a:rPr>
              <a:t>0</a:t>
            </a:r>
            <a:endParaRPr i="1" sz="1800"/>
          </a:p>
        </p:txBody>
      </p:sp>
      <p:cxnSp>
        <p:nvCxnSpPr>
          <p:cNvPr id="285" name="Google Shape;285;p33"/>
          <p:cNvCxnSpPr>
            <a:stCxn id="281" idx="3"/>
            <a:endCxn id="284" idx="1"/>
          </p:cNvCxnSpPr>
          <p:nvPr/>
        </p:nvCxnSpPr>
        <p:spPr>
          <a:xfrm>
            <a:off x="3296000" y="2405200"/>
            <a:ext cx="626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86" name="Google Shape;286;p33"/>
          <p:cNvSpPr txBox="1"/>
          <p:nvPr/>
        </p:nvSpPr>
        <p:spPr>
          <a:xfrm>
            <a:off x="275550" y="1293425"/>
            <a:ext cx="765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Alice</a:t>
            </a:r>
            <a:endParaRPr sz="1800"/>
          </a:p>
        </p:txBody>
      </p:sp>
      <p:sp>
        <p:nvSpPr>
          <p:cNvPr id="287" name="Google Shape;287;p33"/>
          <p:cNvSpPr txBox="1"/>
          <p:nvPr/>
        </p:nvSpPr>
        <p:spPr>
          <a:xfrm>
            <a:off x="3510750" y="1293425"/>
            <a:ext cx="18075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Insecure Channel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288" name="Google Shape;288;p33"/>
          <p:cNvSpPr/>
          <p:nvPr/>
        </p:nvSpPr>
        <p:spPr>
          <a:xfrm>
            <a:off x="399100" y="3745425"/>
            <a:ext cx="1135200" cy="470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800">
                <a:solidFill>
                  <a:schemeClr val="dk1"/>
                </a:solidFill>
              </a:rPr>
              <a:t>M</a:t>
            </a:r>
            <a:r>
              <a:rPr lang="en" sz="1300">
                <a:solidFill>
                  <a:schemeClr val="dk1"/>
                </a:solidFill>
              </a:rPr>
              <a:t>1</a:t>
            </a:r>
            <a:endParaRPr sz="1800"/>
          </a:p>
        </p:txBody>
      </p:sp>
      <p:sp>
        <p:nvSpPr>
          <p:cNvPr id="289" name="Google Shape;289;p33"/>
          <p:cNvSpPr/>
          <p:nvPr/>
        </p:nvSpPr>
        <p:spPr>
          <a:xfrm>
            <a:off x="2454050" y="2964375"/>
            <a:ext cx="548700" cy="470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/>
              <a:t>K</a:t>
            </a:r>
            <a:endParaRPr i="1" sz="1800"/>
          </a:p>
        </p:txBody>
      </p:sp>
      <p:sp>
        <p:nvSpPr>
          <p:cNvPr id="290" name="Google Shape;290;p33"/>
          <p:cNvSpPr/>
          <p:nvPr/>
        </p:nvSpPr>
        <p:spPr>
          <a:xfrm>
            <a:off x="2160800" y="3745425"/>
            <a:ext cx="1135200" cy="470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OTP Enc</a:t>
            </a:r>
            <a:endParaRPr sz="1800"/>
          </a:p>
        </p:txBody>
      </p:sp>
      <p:cxnSp>
        <p:nvCxnSpPr>
          <p:cNvPr id="291" name="Google Shape;291;p33"/>
          <p:cNvCxnSpPr>
            <a:stCxn id="289" idx="2"/>
            <a:endCxn id="290" idx="0"/>
          </p:cNvCxnSpPr>
          <p:nvPr/>
        </p:nvCxnSpPr>
        <p:spPr>
          <a:xfrm>
            <a:off x="2728400" y="3434475"/>
            <a:ext cx="0" cy="311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92" name="Google Shape;292;p33"/>
          <p:cNvCxnSpPr>
            <a:endCxn id="290" idx="1"/>
          </p:cNvCxnSpPr>
          <p:nvPr/>
        </p:nvCxnSpPr>
        <p:spPr>
          <a:xfrm>
            <a:off x="1534400" y="3980475"/>
            <a:ext cx="626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93" name="Google Shape;293;p33"/>
          <p:cNvSpPr/>
          <p:nvPr/>
        </p:nvSpPr>
        <p:spPr>
          <a:xfrm>
            <a:off x="3922500" y="3745425"/>
            <a:ext cx="1135200" cy="470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chemeClr val="dk1"/>
                </a:solidFill>
              </a:rPr>
              <a:t>K</a:t>
            </a:r>
            <a:r>
              <a:rPr lang="en" sz="1800">
                <a:solidFill>
                  <a:schemeClr val="dk1"/>
                </a:solidFill>
              </a:rPr>
              <a:t> ⊕ </a:t>
            </a:r>
            <a:r>
              <a:rPr i="1" lang="en" sz="1800">
                <a:solidFill>
                  <a:schemeClr val="dk1"/>
                </a:solidFill>
              </a:rPr>
              <a:t>M</a:t>
            </a:r>
            <a:r>
              <a:rPr lang="en" sz="1300">
                <a:solidFill>
                  <a:schemeClr val="dk1"/>
                </a:solidFill>
              </a:rPr>
              <a:t>1</a:t>
            </a:r>
            <a:endParaRPr sz="1800"/>
          </a:p>
        </p:txBody>
      </p:sp>
      <p:cxnSp>
        <p:nvCxnSpPr>
          <p:cNvPr id="294" name="Google Shape;294;p33"/>
          <p:cNvCxnSpPr>
            <a:stCxn id="290" idx="3"/>
            <a:endCxn id="293" idx="1"/>
          </p:cNvCxnSpPr>
          <p:nvPr/>
        </p:nvCxnSpPr>
        <p:spPr>
          <a:xfrm>
            <a:off x="3296000" y="3980475"/>
            <a:ext cx="626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95" name="Google Shape;295;p33"/>
          <p:cNvSpPr txBox="1"/>
          <p:nvPr/>
        </p:nvSpPr>
        <p:spPr>
          <a:xfrm>
            <a:off x="275550" y="4539800"/>
            <a:ext cx="7010400" cy="461700"/>
          </a:xfrm>
          <a:prstGeom prst="rect">
            <a:avLst/>
          </a:prstGeom>
          <a:solidFill>
            <a:srgbClr val="FFAB4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What if we use the same key </a:t>
            </a:r>
            <a:r>
              <a:rPr i="1" lang="en" sz="1800"/>
              <a:t>K</a:t>
            </a:r>
            <a:r>
              <a:rPr lang="en" sz="1800"/>
              <a:t> to encrypt two different messages?</a:t>
            </a:r>
            <a:endParaRPr sz="1800"/>
          </a:p>
        </p:txBody>
      </p:sp>
      <p:sp>
        <p:nvSpPr>
          <p:cNvPr id="296" name="Google Shape;296;p33"/>
          <p:cNvSpPr txBox="1"/>
          <p:nvPr/>
        </p:nvSpPr>
        <p:spPr>
          <a:xfrm>
            <a:off x="5469975" y="2691525"/>
            <a:ext cx="2300400" cy="1015800"/>
          </a:xfrm>
          <a:prstGeom prst="rect">
            <a:avLst/>
          </a:prstGeom>
          <a:solidFill>
            <a:srgbClr val="FFAB4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Eve sees two ciphertexts over the insecure channel.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4"/>
          <p:cNvSpPr/>
          <p:nvPr/>
        </p:nvSpPr>
        <p:spPr>
          <a:xfrm>
            <a:off x="5318300" y="1341275"/>
            <a:ext cx="3432600" cy="29979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3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Two-Time Pads?</a:t>
            </a:r>
            <a:endParaRPr/>
          </a:p>
        </p:txBody>
      </p:sp>
      <p:sp>
        <p:nvSpPr>
          <p:cNvPr id="303" name="Google Shape;303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4" name="Google Shape;304;p34"/>
          <p:cNvSpPr/>
          <p:nvPr/>
        </p:nvSpPr>
        <p:spPr>
          <a:xfrm>
            <a:off x="275550" y="1293425"/>
            <a:ext cx="3235200" cy="3093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34"/>
          <p:cNvSpPr/>
          <p:nvPr/>
        </p:nvSpPr>
        <p:spPr>
          <a:xfrm>
            <a:off x="399100" y="2170150"/>
            <a:ext cx="1135200" cy="470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800">
                <a:solidFill>
                  <a:schemeClr val="dk1"/>
                </a:solidFill>
              </a:rPr>
              <a:t>M</a:t>
            </a:r>
            <a:r>
              <a:rPr lang="en" sz="1300">
                <a:solidFill>
                  <a:schemeClr val="dk1"/>
                </a:solidFill>
              </a:rPr>
              <a:t>0</a:t>
            </a:r>
            <a:endParaRPr sz="1800"/>
          </a:p>
        </p:txBody>
      </p:sp>
      <p:sp>
        <p:nvSpPr>
          <p:cNvPr id="306" name="Google Shape;306;p34"/>
          <p:cNvSpPr/>
          <p:nvPr/>
        </p:nvSpPr>
        <p:spPr>
          <a:xfrm>
            <a:off x="2454050" y="1389100"/>
            <a:ext cx="548700" cy="470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/>
              <a:t>K</a:t>
            </a:r>
            <a:endParaRPr i="1" sz="1800"/>
          </a:p>
        </p:txBody>
      </p:sp>
      <p:sp>
        <p:nvSpPr>
          <p:cNvPr id="307" name="Google Shape;307;p34"/>
          <p:cNvSpPr/>
          <p:nvPr/>
        </p:nvSpPr>
        <p:spPr>
          <a:xfrm>
            <a:off x="2160800" y="2170150"/>
            <a:ext cx="1135200" cy="470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OTP Enc</a:t>
            </a:r>
            <a:endParaRPr sz="1800"/>
          </a:p>
        </p:txBody>
      </p:sp>
      <p:cxnSp>
        <p:nvCxnSpPr>
          <p:cNvPr id="308" name="Google Shape;308;p34"/>
          <p:cNvCxnSpPr>
            <a:stCxn id="306" idx="2"/>
            <a:endCxn id="307" idx="0"/>
          </p:cNvCxnSpPr>
          <p:nvPr/>
        </p:nvCxnSpPr>
        <p:spPr>
          <a:xfrm>
            <a:off x="2728400" y="1859200"/>
            <a:ext cx="0" cy="311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09" name="Google Shape;309;p34"/>
          <p:cNvCxnSpPr>
            <a:endCxn id="307" idx="1"/>
          </p:cNvCxnSpPr>
          <p:nvPr/>
        </p:nvCxnSpPr>
        <p:spPr>
          <a:xfrm>
            <a:off x="1534400" y="2405200"/>
            <a:ext cx="626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10" name="Google Shape;310;p34"/>
          <p:cNvSpPr/>
          <p:nvPr/>
        </p:nvSpPr>
        <p:spPr>
          <a:xfrm>
            <a:off x="3922500" y="2170150"/>
            <a:ext cx="1135200" cy="470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/>
              <a:t>K</a:t>
            </a:r>
            <a:r>
              <a:rPr lang="en" sz="1800"/>
              <a:t> ⊕ </a:t>
            </a:r>
            <a:r>
              <a:rPr i="1" lang="en" sz="1800"/>
              <a:t>M</a:t>
            </a:r>
            <a:r>
              <a:rPr lang="en" sz="1300">
                <a:solidFill>
                  <a:schemeClr val="dk1"/>
                </a:solidFill>
              </a:rPr>
              <a:t>0</a:t>
            </a:r>
            <a:endParaRPr i="1" sz="1800"/>
          </a:p>
        </p:txBody>
      </p:sp>
      <p:cxnSp>
        <p:nvCxnSpPr>
          <p:cNvPr id="311" name="Google Shape;311;p34"/>
          <p:cNvCxnSpPr>
            <a:stCxn id="307" idx="3"/>
            <a:endCxn id="310" idx="1"/>
          </p:cNvCxnSpPr>
          <p:nvPr/>
        </p:nvCxnSpPr>
        <p:spPr>
          <a:xfrm>
            <a:off x="3296000" y="2405200"/>
            <a:ext cx="626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12" name="Google Shape;312;p34"/>
          <p:cNvSpPr txBox="1"/>
          <p:nvPr/>
        </p:nvSpPr>
        <p:spPr>
          <a:xfrm>
            <a:off x="275550" y="1293425"/>
            <a:ext cx="765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Alice</a:t>
            </a:r>
            <a:endParaRPr sz="1800"/>
          </a:p>
        </p:txBody>
      </p:sp>
      <p:sp>
        <p:nvSpPr>
          <p:cNvPr id="313" name="Google Shape;313;p34"/>
          <p:cNvSpPr txBox="1"/>
          <p:nvPr/>
        </p:nvSpPr>
        <p:spPr>
          <a:xfrm>
            <a:off x="3510750" y="1293425"/>
            <a:ext cx="18075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Insecure Channel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314" name="Google Shape;314;p34"/>
          <p:cNvSpPr/>
          <p:nvPr/>
        </p:nvSpPr>
        <p:spPr>
          <a:xfrm>
            <a:off x="399100" y="3745425"/>
            <a:ext cx="1135200" cy="470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800">
                <a:solidFill>
                  <a:schemeClr val="dk1"/>
                </a:solidFill>
              </a:rPr>
              <a:t>M</a:t>
            </a:r>
            <a:r>
              <a:rPr lang="en" sz="1300">
                <a:solidFill>
                  <a:schemeClr val="dk1"/>
                </a:solidFill>
              </a:rPr>
              <a:t>1</a:t>
            </a:r>
            <a:endParaRPr sz="1800"/>
          </a:p>
        </p:txBody>
      </p:sp>
      <p:sp>
        <p:nvSpPr>
          <p:cNvPr id="315" name="Google Shape;315;p34"/>
          <p:cNvSpPr/>
          <p:nvPr/>
        </p:nvSpPr>
        <p:spPr>
          <a:xfrm>
            <a:off x="2454050" y="2964375"/>
            <a:ext cx="548700" cy="470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/>
              <a:t>K</a:t>
            </a:r>
            <a:endParaRPr i="1" sz="1800"/>
          </a:p>
        </p:txBody>
      </p:sp>
      <p:sp>
        <p:nvSpPr>
          <p:cNvPr id="316" name="Google Shape;316;p34"/>
          <p:cNvSpPr/>
          <p:nvPr/>
        </p:nvSpPr>
        <p:spPr>
          <a:xfrm>
            <a:off x="2160800" y="3745425"/>
            <a:ext cx="1135200" cy="470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OTP Enc</a:t>
            </a:r>
            <a:endParaRPr sz="1800"/>
          </a:p>
        </p:txBody>
      </p:sp>
      <p:cxnSp>
        <p:nvCxnSpPr>
          <p:cNvPr id="317" name="Google Shape;317;p34"/>
          <p:cNvCxnSpPr>
            <a:stCxn id="315" idx="2"/>
            <a:endCxn id="316" idx="0"/>
          </p:cNvCxnSpPr>
          <p:nvPr/>
        </p:nvCxnSpPr>
        <p:spPr>
          <a:xfrm>
            <a:off x="2728400" y="3434475"/>
            <a:ext cx="0" cy="311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18" name="Google Shape;318;p34"/>
          <p:cNvCxnSpPr>
            <a:endCxn id="316" idx="1"/>
          </p:cNvCxnSpPr>
          <p:nvPr/>
        </p:nvCxnSpPr>
        <p:spPr>
          <a:xfrm>
            <a:off x="1534400" y="3980475"/>
            <a:ext cx="626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19" name="Google Shape;319;p34"/>
          <p:cNvSpPr/>
          <p:nvPr/>
        </p:nvSpPr>
        <p:spPr>
          <a:xfrm>
            <a:off x="3922500" y="3745425"/>
            <a:ext cx="1135200" cy="470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chemeClr val="dk1"/>
                </a:solidFill>
              </a:rPr>
              <a:t>K</a:t>
            </a:r>
            <a:r>
              <a:rPr lang="en" sz="1800">
                <a:solidFill>
                  <a:schemeClr val="dk1"/>
                </a:solidFill>
              </a:rPr>
              <a:t> ⊕ </a:t>
            </a:r>
            <a:r>
              <a:rPr i="1" lang="en" sz="1800">
                <a:solidFill>
                  <a:schemeClr val="dk1"/>
                </a:solidFill>
              </a:rPr>
              <a:t>M</a:t>
            </a:r>
            <a:r>
              <a:rPr lang="en" sz="1300">
                <a:solidFill>
                  <a:schemeClr val="dk1"/>
                </a:solidFill>
              </a:rPr>
              <a:t>1</a:t>
            </a:r>
            <a:endParaRPr sz="1800"/>
          </a:p>
        </p:txBody>
      </p:sp>
      <p:cxnSp>
        <p:nvCxnSpPr>
          <p:cNvPr id="320" name="Google Shape;320;p34"/>
          <p:cNvCxnSpPr>
            <a:stCxn id="316" idx="3"/>
            <a:endCxn id="319" idx="1"/>
          </p:cNvCxnSpPr>
          <p:nvPr/>
        </p:nvCxnSpPr>
        <p:spPr>
          <a:xfrm>
            <a:off x="3296000" y="3980475"/>
            <a:ext cx="626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21" name="Google Shape;321;p34"/>
          <p:cNvSpPr/>
          <p:nvPr/>
        </p:nvSpPr>
        <p:spPr>
          <a:xfrm>
            <a:off x="5429775" y="2964375"/>
            <a:ext cx="406500" cy="470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</a:rPr>
              <a:t>⊕</a:t>
            </a:r>
            <a:endParaRPr sz="1800"/>
          </a:p>
        </p:txBody>
      </p:sp>
      <p:sp>
        <p:nvSpPr>
          <p:cNvPr id="322" name="Google Shape;322;p34"/>
          <p:cNvSpPr/>
          <p:nvPr/>
        </p:nvSpPr>
        <p:spPr>
          <a:xfrm>
            <a:off x="6204975" y="2754225"/>
            <a:ext cx="2335500" cy="890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(</a:t>
            </a:r>
            <a:r>
              <a:rPr i="1" lang="en" sz="1800">
                <a:solidFill>
                  <a:schemeClr val="dk1"/>
                </a:solidFill>
              </a:rPr>
              <a:t>K</a:t>
            </a:r>
            <a:r>
              <a:rPr lang="en" sz="1800">
                <a:solidFill>
                  <a:schemeClr val="dk1"/>
                </a:solidFill>
              </a:rPr>
              <a:t> ⊕ </a:t>
            </a:r>
            <a:r>
              <a:rPr i="1" lang="en" sz="1800">
                <a:solidFill>
                  <a:schemeClr val="dk1"/>
                </a:solidFill>
              </a:rPr>
              <a:t>M</a:t>
            </a:r>
            <a:r>
              <a:rPr lang="en" sz="1300">
                <a:solidFill>
                  <a:schemeClr val="dk1"/>
                </a:solidFill>
              </a:rPr>
              <a:t>0</a:t>
            </a:r>
            <a:r>
              <a:rPr lang="en" sz="1800">
                <a:solidFill>
                  <a:schemeClr val="dk1"/>
                </a:solidFill>
              </a:rPr>
              <a:t>) ⊕ (</a:t>
            </a:r>
            <a:r>
              <a:rPr i="1" lang="en" sz="1800">
                <a:solidFill>
                  <a:schemeClr val="dk1"/>
                </a:solidFill>
              </a:rPr>
              <a:t>K</a:t>
            </a:r>
            <a:r>
              <a:rPr lang="en" sz="1800">
                <a:solidFill>
                  <a:schemeClr val="dk1"/>
                </a:solidFill>
              </a:rPr>
              <a:t> ⊕ </a:t>
            </a:r>
            <a:r>
              <a:rPr i="1" lang="en" sz="1800">
                <a:solidFill>
                  <a:schemeClr val="dk1"/>
                </a:solidFill>
              </a:rPr>
              <a:t>M</a:t>
            </a:r>
            <a:r>
              <a:rPr lang="en" sz="1300">
                <a:solidFill>
                  <a:schemeClr val="dk1"/>
                </a:solidFill>
              </a:rPr>
              <a:t>1</a:t>
            </a:r>
            <a:r>
              <a:rPr lang="en" sz="1800">
                <a:solidFill>
                  <a:schemeClr val="dk1"/>
                </a:solidFill>
              </a:rPr>
              <a:t>)</a:t>
            </a:r>
            <a:br>
              <a:rPr lang="en" sz="1800">
                <a:solidFill>
                  <a:schemeClr val="dk1"/>
                </a:solidFill>
              </a:rPr>
            </a:br>
            <a:r>
              <a:rPr lang="en" sz="1800">
                <a:solidFill>
                  <a:schemeClr val="dk1"/>
                </a:solidFill>
              </a:rPr>
              <a:t>= </a:t>
            </a:r>
            <a:r>
              <a:rPr i="1" lang="en" sz="1800">
                <a:solidFill>
                  <a:schemeClr val="dk1"/>
                </a:solidFill>
              </a:rPr>
              <a:t>M</a:t>
            </a:r>
            <a:r>
              <a:rPr lang="en" sz="1300">
                <a:solidFill>
                  <a:schemeClr val="dk1"/>
                </a:solidFill>
              </a:rPr>
              <a:t>0</a:t>
            </a:r>
            <a:r>
              <a:rPr lang="en" sz="1800">
                <a:solidFill>
                  <a:schemeClr val="dk1"/>
                </a:solidFill>
              </a:rPr>
              <a:t> ⊕ </a:t>
            </a:r>
            <a:r>
              <a:rPr i="1" lang="en" sz="1800">
                <a:solidFill>
                  <a:schemeClr val="dk1"/>
                </a:solidFill>
              </a:rPr>
              <a:t>M</a:t>
            </a:r>
            <a:r>
              <a:rPr lang="en" sz="1300">
                <a:solidFill>
                  <a:schemeClr val="dk1"/>
                </a:solidFill>
              </a:rPr>
              <a:t>1</a:t>
            </a:r>
            <a:endParaRPr sz="1800">
              <a:solidFill>
                <a:schemeClr val="dk1"/>
              </a:solidFill>
            </a:endParaRPr>
          </a:p>
        </p:txBody>
      </p:sp>
      <p:cxnSp>
        <p:nvCxnSpPr>
          <p:cNvPr id="323" name="Google Shape;323;p34"/>
          <p:cNvCxnSpPr>
            <a:stCxn id="310" idx="3"/>
            <a:endCxn id="321" idx="0"/>
          </p:cNvCxnSpPr>
          <p:nvPr/>
        </p:nvCxnSpPr>
        <p:spPr>
          <a:xfrm>
            <a:off x="5057700" y="2405200"/>
            <a:ext cx="575400" cy="559200"/>
          </a:xfrm>
          <a:prstGeom prst="bent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24" name="Google Shape;324;p34"/>
          <p:cNvCxnSpPr>
            <a:stCxn id="319" idx="3"/>
            <a:endCxn id="321" idx="2"/>
          </p:cNvCxnSpPr>
          <p:nvPr/>
        </p:nvCxnSpPr>
        <p:spPr>
          <a:xfrm flipH="1" rot="10800000">
            <a:off x="5057700" y="3434475"/>
            <a:ext cx="575400" cy="546000"/>
          </a:xfrm>
          <a:prstGeom prst="bent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25" name="Google Shape;325;p34"/>
          <p:cNvCxnSpPr>
            <a:stCxn id="321" idx="3"/>
            <a:endCxn id="322" idx="1"/>
          </p:cNvCxnSpPr>
          <p:nvPr/>
        </p:nvCxnSpPr>
        <p:spPr>
          <a:xfrm>
            <a:off x="5836275" y="3199425"/>
            <a:ext cx="368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26" name="Google Shape;326;p34"/>
          <p:cNvSpPr txBox="1"/>
          <p:nvPr/>
        </p:nvSpPr>
        <p:spPr>
          <a:xfrm>
            <a:off x="7985600" y="1293425"/>
            <a:ext cx="765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Eve</a:t>
            </a:r>
            <a:endParaRPr sz="1800"/>
          </a:p>
        </p:txBody>
      </p:sp>
      <p:sp>
        <p:nvSpPr>
          <p:cNvPr id="327" name="Google Shape;327;p34"/>
          <p:cNvSpPr txBox="1"/>
          <p:nvPr/>
        </p:nvSpPr>
        <p:spPr>
          <a:xfrm>
            <a:off x="275550" y="4539800"/>
            <a:ext cx="5685300" cy="461700"/>
          </a:xfrm>
          <a:prstGeom prst="rect">
            <a:avLst/>
          </a:prstGeom>
          <a:solidFill>
            <a:srgbClr val="FFAB4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If Eve XORs the two ciphertexts, she learns </a:t>
            </a:r>
            <a:r>
              <a:rPr i="1" lang="en" sz="1800">
                <a:solidFill>
                  <a:schemeClr val="dk1"/>
                </a:solidFill>
              </a:rPr>
              <a:t>M</a:t>
            </a:r>
            <a:r>
              <a:rPr lang="en" sz="1300">
                <a:solidFill>
                  <a:schemeClr val="dk1"/>
                </a:solidFill>
              </a:rPr>
              <a:t>0</a:t>
            </a:r>
            <a:r>
              <a:rPr lang="en" sz="1800">
                <a:solidFill>
                  <a:schemeClr val="dk1"/>
                </a:solidFill>
              </a:rPr>
              <a:t> ⊕ </a:t>
            </a:r>
            <a:r>
              <a:rPr i="1" lang="en" sz="1800">
                <a:solidFill>
                  <a:schemeClr val="dk1"/>
                </a:solidFill>
              </a:rPr>
              <a:t>M</a:t>
            </a:r>
            <a:r>
              <a:rPr lang="en" sz="1300">
                <a:solidFill>
                  <a:schemeClr val="dk1"/>
                </a:solidFill>
              </a:rPr>
              <a:t>1</a:t>
            </a:r>
            <a:r>
              <a:rPr lang="en" sz="1800"/>
              <a:t>!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3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Two-Time Pads?</a:t>
            </a:r>
            <a:endParaRPr/>
          </a:p>
        </p:txBody>
      </p:sp>
      <p:sp>
        <p:nvSpPr>
          <p:cNvPr id="333" name="Google Shape;333;p35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if we use the same key </a:t>
            </a:r>
            <a:r>
              <a:rPr i="1" lang="en"/>
              <a:t>twice</a:t>
            </a:r>
            <a:r>
              <a:rPr lang="en"/>
              <a:t>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Alice encrypts </a:t>
            </a:r>
            <a:r>
              <a:rPr i="1" lang="en"/>
              <a:t>M</a:t>
            </a:r>
            <a:r>
              <a:rPr i="1" lang="en" sz="900"/>
              <a:t>0</a:t>
            </a:r>
            <a:r>
              <a:rPr lang="en"/>
              <a:t> and </a:t>
            </a:r>
            <a:r>
              <a:rPr i="1" lang="en"/>
              <a:t>M</a:t>
            </a:r>
            <a:r>
              <a:rPr i="1" lang="en" sz="900"/>
              <a:t>1</a:t>
            </a:r>
            <a:r>
              <a:rPr lang="en"/>
              <a:t> with the same key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Eve observes </a:t>
            </a:r>
            <a:r>
              <a:rPr i="1" lang="en"/>
              <a:t>K</a:t>
            </a:r>
            <a:r>
              <a:rPr lang="en"/>
              <a:t> ⊕ </a:t>
            </a:r>
            <a:r>
              <a:rPr i="1" lang="en"/>
              <a:t>M</a:t>
            </a:r>
            <a:r>
              <a:rPr i="1" lang="en" sz="900"/>
              <a:t>0</a:t>
            </a:r>
            <a:r>
              <a:rPr i="1" lang="en"/>
              <a:t> </a:t>
            </a:r>
            <a:r>
              <a:rPr lang="en"/>
              <a:t>and </a:t>
            </a:r>
            <a:r>
              <a:rPr i="1" lang="en"/>
              <a:t>K</a:t>
            </a:r>
            <a:r>
              <a:rPr lang="en"/>
              <a:t> ⊕ </a:t>
            </a:r>
            <a:r>
              <a:rPr i="1" lang="en"/>
              <a:t>M</a:t>
            </a:r>
            <a:r>
              <a:rPr i="1" lang="en" sz="900"/>
              <a:t>1</a:t>
            </a:r>
            <a:r>
              <a:rPr i="1" lang="en"/>
              <a:t>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Eve computes (</a:t>
            </a:r>
            <a:r>
              <a:rPr i="1" lang="en"/>
              <a:t>K</a:t>
            </a:r>
            <a:r>
              <a:rPr lang="en"/>
              <a:t> ⊕ </a:t>
            </a:r>
            <a:r>
              <a:rPr i="1" lang="en"/>
              <a:t>M</a:t>
            </a:r>
            <a:r>
              <a:rPr i="1" lang="en" sz="900"/>
              <a:t>0</a:t>
            </a:r>
            <a:r>
              <a:rPr lang="en"/>
              <a:t>) ⊕ (</a:t>
            </a:r>
            <a:r>
              <a:rPr i="1" lang="en"/>
              <a:t>K</a:t>
            </a:r>
            <a:r>
              <a:rPr lang="en"/>
              <a:t> ⊕ </a:t>
            </a:r>
            <a:r>
              <a:rPr i="1" lang="en"/>
              <a:t>M</a:t>
            </a:r>
            <a:r>
              <a:rPr i="1" lang="en" sz="900"/>
              <a:t>1</a:t>
            </a:r>
            <a:r>
              <a:rPr lang="en"/>
              <a:t>) = </a:t>
            </a:r>
            <a:r>
              <a:rPr i="1" lang="en"/>
              <a:t>M</a:t>
            </a:r>
            <a:r>
              <a:rPr i="1" lang="en" sz="900"/>
              <a:t>0</a:t>
            </a:r>
            <a:r>
              <a:rPr i="1" lang="en"/>
              <a:t> </a:t>
            </a:r>
            <a:r>
              <a:rPr lang="en"/>
              <a:t>⊕ </a:t>
            </a:r>
            <a:r>
              <a:rPr i="1" lang="en"/>
              <a:t>M</a:t>
            </a:r>
            <a:r>
              <a:rPr i="1" lang="en" sz="900"/>
              <a:t>1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Recall the XOR property: the </a:t>
            </a:r>
            <a:r>
              <a:rPr i="1" lang="en"/>
              <a:t>K</a:t>
            </a:r>
            <a:r>
              <a:rPr lang="en"/>
              <a:t>'s cancel out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Eve has learned </a:t>
            </a:r>
            <a:r>
              <a:rPr i="1" lang="en"/>
              <a:t>M</a:t>
            </a:r>
            <a:r>
              <a:rPr i="1" lang="en" sz="1300"/>
              <a:t>0</a:t>
            </a:r>
            <a:r>
              <a:rPr i="1" lang="en"/>
              <a:t> </a:t>
            </a:r>
            <a:r>
              <a:rPr lang="en"/>
              <a:t>⊕ </a:t>
            </a:r>
            <a:r>
              <a:rPr i="1" lang="en"/>
              <a:t>M</a:t>
            </a:r>
            <a:r>
              <a:rPr i="1" lang="en" sz="1300"/>
              <a:t>1</a:t>
            </a:r>
            <a:r>
              <a:rPr lang="en"/>
              <a:t>. This is partial information about the messages!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 other words, Eve knows which bits in </a:t>
            </a:r>
            <a:r>
              <a:rPr i="1" lang="en"/>
              <a:t>M</a:t>
            </a:r>
            <a:r>
              <a:rPr i="1" lang="en" sz="900"/>
              <a:t>0</a:t>
            </a:r>
            <a:r>
              <a:rPr lang="en"/>
              <a:t> match bits in </a:t>
            </a:r>
            <a:r>
              <a:rPr i="1" lang="en"/>
              <a:t>M</a:t>
            </a:r>
            <a:r>
              <a:rPr i="1" lang="en" sz="900"/>
              <a:t>1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Eve knows </a:t>
            </a:r>
            <a:r>
              <a:rPr i="1" lang="en"/>
              <a:t>M</a:t>
            </a:r>
            <a:r>
              <a:rPr i="1" lang="en" sz="900"/>
              <a:t>0</a:t>
            </a:r>
            <a:r>
              <a:rPr lang="en"/>
              <a:t>, she can deduce </a:t>
            </a:r>
            <a:r>
              <a:rPr i="1" lang="en"/>
              <a:t>M</a:t>
            </a:r>
            <a:r>
              <a:rPr i="1" lang="en" sz="900"/>
              <a:t>1</a:t>
            </a:r>
            <a:r>
              <a:rPr lang="en"/>
              <a:t> (and vice-versa)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Eve can also guess </a:t>
            </a:r>
            <a:r>
              <a:rPr i="1" lang="en"/>
              <a:t>M</a:t>
            </a:r>
            <a:r>
              <a:rPr i="1" lang="en" sz="900"/>
              <a:t>0</a:t>
            </a:r>
            <a:r>
              <a:rPr lang="en"/>
              <a:t> and check that </a:t>
            </a:r>
            <a:r>
              <a:rPr i="1" lang="en"/>
              <a:t>M</a:t>
            </a:r>
            <a:r>
              <a:rPr i="1" lang="en" sz="900"/>
              <a:t>1</a:t>
            </a:r>
            <a:r>
              <a:rPr lang="en"/>
              <a:t> matches her guess for </a:t>
            </a:r>
            <a:r>
              <a:rPr i="1" lang="en"/>
              <a:t>M</a:t>
            </a:r>
            <a:r>
              <a:rPr i="1" lang="en" sz="900"/>
              <a:t>0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Char char="●"/>
            </a:pPr>
            <a:r>
              <a:rPr lang="en">
                <a:solidFill>
                  <a:srgbClr val="FF0000"/>
                </a:solidFill>
              </a:rPr>
              <a:t>Result: One-time pads are not secure if the key is reused</a:t>
            </a:r>
            <a:endParaRPr>
              <a:solidFill>
                <a:srgbClr val="FF0000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400"/>
              <a:buChar char="○"/>
            </a:pPr>
            <a:r>
              <a:rPr lang="en">
                <a:solidFill>
                  <a:srgbClr val="0000FF"/>
                </a:solidFill>
              </a:rPr>
              <a:t>Alice and Bob must use a different key for every message!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334" name="Google Shape;334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OTP does not offer IND-CPA</a:t>
            </a:r>
            <a:endParaRPr/>
          </a:p>
        </p:txBody>
      </p:sp>
      <p:sp>
        <p:nvSpPr>
          <p:cNvPr id="340" name="Google Shape;340;p36"/>
          <p:cNvSpPr/>
          <p:nvPr/>
        </p:nvSpPr>
        <p:spPr>
          <a:xfrm>
            <a:off x="5723802" y="1619402"/>
            <a:ext cx="3211500" cy="8559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41" name="Google Shape;341;p36"/>
          <p:cNvCxnSpPr/>
          <p:nvPr/>
        </p:nvCxnSpPr>
        <p:spPr>
          <a:xfrm>
            <a:off x="5776622" y="1900774"/>
            <a:ext cx="23223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42" name="Google Shape;342;p36"/>
          <p:cNvSpPr txBox="1"/>
          <p:nvPr/>
        </p:nvSpPr>
        <p:spPr>
          <a:xfrm>
            <a:off x="5776627" y="1607258"/>
            <a:ext cx="232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i="1" lang="en">
                <a:solidFill>
                  <a:schemeClr val="dk1"/>
                </a:solidFill>
              </a:rPr>
              <a:t>M</a:t>
            </a:r>
            <a:endParaRPr i="1" sz="1000"/>
          </a:p>
        </p:txBody>
      </p:sp>
      <p:cxnSp>
        <p:nvCxnSpPr>
          <p:cNvPr id="343" name="Google Shape;343;p36"/>
          <p:cNvCxnSpPr/>
          <p:nvPr/>
        </p:nvCxnSpPr>
        <p:spPr>
          <a:xfrm>
            <a:off x="5776614" y="2356182"/>
            <a:ext cx="23223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344" name="Google Shape;344;p36"/>
          <p:cNvSpPr txBox="1"/>
          <p:nvPr/>
        </p:nvSpPr>
        <p:spPr>
          <a:xfrm>
            <a:off x="5776619" y="2004647"/>
            <a:ext cx="232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</a:rPr>
              <a:t>Enc(</a:t>
            </a:r>
            <a:r>
              <a:rPr i="1" lang="en">
                <a:solidFill>
                  <a:schemeClr val="dk1"/>
                </a:solidFill>
              </a:rPr>
              <a:t>K</a:t>
            </a:r>
            <a:r>
              <a:rPr lang="en">
                <a:solidFill>
                  <a:schemeClr val="dk1"/>
                </a:solidFill>
              </a:rPr>
              <a:t>, </a:t>
            </a:r>
            <a:r>
              <a:rPr i="1" lang="en">
                <a:solidFill>
                  <a:schemeClr val="dk1"/>
                </a:solidFill>
              </a:rPr>
              <a:t>M</a:t>
            </a:r>
            <a:r>
              <a:rPr lang="en">
                <a:solidFill>
                  <a:schemeClr val="dk1"/>
                </a:solidFill>
              </a:rPr>
              <a:t>)</a:t>
            </a:r>
            <a:endParaRPr sz="1000"/>
          </a:p>
        </p:txBody>
      </p:sp>
      <p:sp>
        <p:nvSpPr>
          <p:cNvPr id="345" name="Google Shape;345;p36"/>
          <p:cNvSpPr txBox="1"/>
          <p:nvPr/>
        </p:nvSpPr>
        <p:spPr>
          <a:xfrm>
            <a:off x="8154540" y="1871575"/>
            <a:ext cx="79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(repeat)</a:t>
            </a:r>
            <a:endParaRPr sz="1200"/>
          </a:p>
        </p:txBody>
      </p:sp>
      <p:sp>
        <p:nvSpPr>
          <p:cNvPr id="346" name="Google Shape;346;p36"/>
          <p:cNvSpPr/>
          <p:nvPr/>
        </p:nvSpPr>
        <p:spPr>
          <a:xfrm>
            <a:off x="5723802" y="3448202"/>
            <a:ext cx="3211500" cy="8559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36"/>
          <p:cNvSpPr txBox="1"/>
          <p:nvPr/>
        </p:nvSpPr>
        <p:spPr>
          <a:xfrm>
            <a:off x="7026179" y="1094425"/>
            <a:ext cx="1368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Alice (challenger)</a:t>
            </a:r>
            <a:endParaRPr sz="1200"/>
          </a:p>
        </p:txBody>
      </p:sp>
      <p:sp>
        <p:nvSpPr>
          <p:cNvPr id="348" name="Google Shape;348;p36"/>
          <p:cNvSpPr txBox="1"/>
          <p:nvPr/>
        </p:nvSpPr>
        <p:spPr>
          <a:xfrm>
            <a:off x="5524451" y="1094425"/>
            <a:ext cx="1368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Eve (adversary)</a:t>
            </a:r>
            <a:endParaRPr sz="1200"/>
          </a:p>
        </p:txBody>
      </p:sp>
      <p:cxnSp>
        <p:nvCxnSpPr>
          <p:cNvPr id="349" name="Google Shape;349;p36"/>
          <p:cNvCxnSpPr/>
          <p:nvPr/>
        </p:nvCxnSpPr>
        <p:spPr>
          <a:xfrm>
            <a:off x="5776613" y="2847578"/>
            <a:ext cx="23223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50" name="Google Shape;350;p36"/>
          <p:cNvSpPr txBox="1"/>
          <p:nvPr/>
        </p:nvSpPr>
        <p:spPr>
          <a:xfrm>
            <a:off x="5776618" y="2496043"/>
            <a:ext cx="232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i="1" lang="en">
                <a:solidFill>
                  <a:schemeClr val="dk1"/>
                </a:solidFill>
              </a:rPr>
              <a:t>M</a:t>
            </a:r>
            <a:r>
              <a:rPr lang="en" sz="800">
                <a:solidFill>
                  <a:schemeClr val="dk1"/>
                </a:solidFill>
              </a:rPr>
              <a:t>0</a:t>
            </a:r>
            <a:r>
              <a:rPr lang="en">
                <a:solidFill>
                  <a:schemeClr val="dk1"/>
                </a:solidFill>
              </a:rPr>
              <a:t> and </a:t>
            </a:r>
            <a:r>
              <a:rPr i="1" lang="en">
                <a:solidFill>
                  <a:schemeClr val="dk1"/>
                </a:solidFill>
              </a:rPr>
              <a:t>M</a:t>
            </a:r>
            <a:r>
              <a:rPr lang="en" sz="800">
                <a:solidFill>
                  <a:schemeClr val="dk1"/>
                </a:solidFill>
              </a:rPr>
              <a:t>1</a:t>
            </a:r>
            <a:endParaRPr sz="1000"/>
          </a:p>
        </p:txBody>
      </p:sp>
      <p:cxnSp>
        <p:nvCxnSpPr>
          <p:cNvPr id="351" name="Google Shape;351;p36"/>
          <p:cNvCxnSpPr/>
          <p:nvPr/>
        </p:nvCxnSpPr>
        <p:spPr>
          <a:xfrm>
            <a:off x="5776604" y="3302986"/>
            <a:ext cx="23223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352" name="Google Shape;352;p36"/>
          <p:cNvSpPr txBox="1"/>
          <p:nvPr/>
        </p:nvSpPr>
        <p:spPr>
          <a:xfrm>
            <a:off x="5776609" y="2951451"/>
            <a:ext cx="232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</a:rPr>
              <a:t>Enc(</a:t>
            </a:r>
            <a:r>
              <a:rPr i="1" lang="en">
                <a:solidFill>
                  <a:schemeClr val="dk1"/>
                </a:solidFill>
              </a:rPr>
              <a:t>K</a:t>
            </a:r>
            <a:r>
              <a:rPr lang="en">
                <a:solidFill>
                  <a:schemeClr val="dk1"/>
                </a:solidFill>
              </a:rPr>
              <a:t>, </a:t>
            </a:r>
            <a:r>
              <a:rPr i="1" lang="en">
                <a:solidFill>
                  <a:schemeClr val="dk1"/>
                </a:solidFill>
              </a:rPr>
              <a:t>M</a:t>
            </a:r>
            <a:r>
              <a:rPr i="1" lang="en" sz="800">
                <a:solidFill>
                  <a:schemeClr val="dk1"/>
                </a:solidFill>
              </a:rPr>
              <a:t>b</a:t>
            </a:r>
            <a:r>
              <a:rPr lang="en">
                <a:solidFill>
                  <a:schemeClr val="dk1"/>
                </a:solidFill>
              </a:rPr>
              <a:t>)</a:t>
            </a:r>
            <a:endParaRPr sz="1000"/>
          </a:p>
        </p:txBody>
      </p:sp>
      <p:cxnSp>
        <p:nvCxnSpPr>
          <p:cNvPr id="353" name="Google Shape;353;p36"/>
          <p:cNvCxnSpPr/>
          <p:nvPr/>
        </p:nvCxnSpPr>
        <p:spPr>
          <a:xfrm>
            <a:off x="5776622" y="3729574"/>
            <a:ext cx="23223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54" name="Google Shape;354;p36"/>
          <p:cNvSpPr txBox="1"/>
          <p:nvPr/>
        </p:nvSpPr>
        <p:spPr>
          <a:xfrm>
            <a:off x="5776627" y="3436058"/>
            <a:ext cx="232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i="1" lang="en">
                <a:solidFill>
                  <a:schemeClr val="dk1"/>
                </a:solidFill>
              </a:rPr>
              <a:t>M</a:t>
            </a:r>
            <a:endParaRPr i="1" sz="1000"/>
          </a:p>
        </p:txBody>
      </p:sp>
      <p:cxnSp>
        <p:nvCxnSpPr>
          <p:cNvPr id="355" name="Google Shape;355;p36"/>
          <p:cNvCxnSpPr/>
          <p:nvPr/>
        </p:nvCxnSpPr>
        <p:spPr>
          <a:xfrm>
            <a:off x="5776614" y="4184982"/>
            <a:ext cx="23223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356" name="Google Shape;356;p36"/>
          <p:cNvSpPr txBox="1"/>
          <p:nvPr/>
        </p:nvSpPr>
        <p:spPr>
          <a:xfrm>
            <a:off x="5776619" y="3833447"/>
            <a:ext cx="232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</a:rPr>
              <a:t>Enc(</a:t>
            </a:r>
            <a:r>
              <a:rPr i="1" lang="en">
                <a:solidFill>
                  <a:schemeClr val="dk1"/>
                </a:solidFill>
              </a:rPr>
              <a:t>K</a:t>
            </a:r>
            <a:r>
              <a:rPr lang="en">
                <a:solidFill>
                  <a:schemeClr val="dk1"/>
                </a:solidFill>
              </a:rPr>
              <a:t>, </a:t>
            </a:r>
            <a:r>
              <a:rPr i="1" lang="en">
                <a:solidFill>
                  <a:schemeClr val="dk1"/>
                </a:solidFill>
              </a:rPr>
              <a:t>M</a:t>
            </a:r>
            <a:r>
              <a:rPr lang="en">
                <a:solidFill>
                  <a:schemeClr val="dk1"/>
                </a:solidFill>
              </a:rPr>
              <a:t>)</a:t>
            </a:r>
            <a:endParaRPr sz="1000"/>
          </a:p>
        </p:txBody>
      </p:sp>
      <p:cxnSp>
        <p:nvCxnSpPr>
          <p:cNvPr id="357" name="Google Shape;357;p36"/>
          <p:cNvCxnSpPr/>
          <p:nvPr/>
        </p:nvCxnSpPr>
        <p:spPr>
          <a:xfrm>
            <a:off x="5808581" y="4697018"/>
            <a:ext cx="0" cy="4122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58" name="Google Shape;358;p36"/>
          <p:cNvSpPr txBox="1"/>
          <p:nvPr/>
        </p:nvSpPr>
        <p:spPr>
          <a:xfrm>
            <a:off x="5808577" y="4659925"/>
            <a:ext cx="1881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</a:rPr>
              <a:t>Guess </a:t>
            </a:r>
            <a:r>
              <a:rPr i="1" lang="en">
                <a:solidFill>
                  <a:schemeClr val="dk1"/>
                </a:solidFill>
              </a:rPr>
              <a:t>b</a:t>
            </a:r>
            <a:r>
              <a:rPr lang="en">
                <a:solidFill>
                  <a:schemeClr val="dk1"/>
                </a:solidFill>
              </a:rPr>
              <a:t> = 0 or </a:t>
            </a:r>
            <a:r>
              <a:rPr i="1" lang="en">
                <a:solidFill>
                  <a:schemeClr val="dk1"/>
                </a:solidFill>
              </a:rPr>
              <a:t>b</a:t>
            </a:r>
            <a:r>
              <a:rPr lang="en">
                <a:solidFill>
                  <a:schemeClr val="dk1"/>
                </a:solidFill>
              </a:rPr>
              <a:t> = 1</a:t>
            </a:r>
            <a:endParaRPr sz="1000"/>
          </a:p>
        </p:txBody>
      </p:sp>
      <p:cxnSp>
        <p:nvCxnSpPr>
          <p:cNvPr id="359" name="Google Shape;359;p36"/>
          <p:cNvCxnSpPr/>
          <p:nvPr/>
        </p:nvCxnSpPr>
        <p:spPr>
          <a:xfrm>
            <a:off x="5681075" y="1463725"/>
            <a:ext cx="0" cy="3452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0" name="Google Shape;360;p36"/>
          <p:cNvCxnSpPr/>
          <p:nvPr/>
        </p:nvCxnSpPr>
        <p:spPr>
          <a:xfrm>
            <a:off x="8171825" y="1463725"/>
            <a:ext cx="0" cy="3452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1" name="Google Shape;361;p36"/>
          <p:cNvSpPr txBox="1"/>
          <p:nvPr/>
        </p:nvSpPr>
        <p:spPr>
          <a:xfrm>
            <a:off x="8154540" y="3700375"/>
            <a:ext cx="79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(repeat)</a:t>
            </a:r>
            <a:endParaRPr sz="1200"/>
          </a:p>
        </p:txBody>
      </p:sp>
      <p:sp>
        <p:nvSpPr>
          <p:cNvPr id="362" name="Google Shape;362;p36"/>
          <p:cNvSpPr txBox="1"/>
          <p:nvPr/>
        </p:nvSpPr>
        <p:spPr>
          <a:xfrm>
            <a:off x="8194722" y="2800296"/>
            <a:ext cx="79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pick </a:t>
            </a:r>
            <a:r>
              <a:rPr i="1" lang="en" sz="1200">
                <a:solidFill>
                  <a:schemeClr val="dk1"/>
                </a:solidFill>
              </a:rPr>
              <a:t>b</a:t>
            </a:r>
            <a:endParaRPr i="1" sz="1200"/>
          </a:p>
        </p:txBody>
      </p:sp>
      <p:sp>
        <p:nvSpPr>
          <p:cNvPr id="363" name="Google Shape;363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64" name="Google Shape;364;p36"/>
          <p:cNvSpPr txBox="1"/>
          <p:nvPr>
            <p:ph idx="1" type="body"/>
          </p:nvPr>
        </p:nvSpPr>
        <p:spPr>
          <a:xfrm>
            <a:off x="198500" y="1246825"/>
            <a:ext cx="5142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Char char="●"/>
            </a:pPr>
            <a:r>
              <a:rPr lang="en"/>
              <a:t>What is an attack strategy?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Many possible, e.g.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 the trial phase and the challenge phase, ask for “00” and “11”, it is deterministic.  </a:t>
            </a:r>
            <a:endParaRPr/>
          </a:p>
        </p:txBody>
      </p:sp>
      <p:pic>
        <p:nvPicPr>
          <p:cNvPr id="365" name="Google Shape;36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5723797" y="1384775"/>
            <a:ext cx="354652" cy="277950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36"/>
          <p:cNvSpPr txBox="1"/>
          <p:nvPr/>
        </p:nvSpPr>
        <p:spPr>
          <a:xfrm>
            <a:off x="8118277" y="1363375"/>
            <a:ext cx="913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Keygen()</a:t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3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Impracticality of One-Time Pads</a:t>
            </a:r>
            <a:endParaRPr/>
          </a:p>
        </p:txBody>
      </p:sp>
      <p:sp>
        <p:nvSpPr>
          <p:cNvPr id="372" name="Google Shape;372;p37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Problem #1: Key generation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For security to hold, keys must be randomly generated for every message, and never reused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Randomness is expensive, as we’ll see later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Problem #2: Key distribution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To communicate an </a:t>
            </a:r>
            <a:r>
              <a:rPr i="1" lang="en"/>
              <a:t>n</a:t>
            </a:r>
            <a:r>
              <a:rPr lang="en"/>
              <a:t>-bit message, we need to securely communicate an </a:t>
            </a:r>
            <a:r>
              <a:rPr i="1" lang="en"/>
              <a:t>n</a:t>
            </a:r>
            <a:r>
              <a:rPr lang="en"/>
              <a:t>-bit key first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But if we have a way to securely communicate an </a:t>
            </a:r>
            <a:r>
              <a:rPr i="1" lang="en"/>
              <a:t>n</a:t>
            </a:r>
            <a:r>
              <a:rPr lang="en"/>
              <a:t>-bit key, we could have communicated the message directly!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Communicate keys in advance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You have a secure channel now, but you won’t have it later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Use the secure channel now to communicate keys in advance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Use one-time pad later to communicate over the insecure channel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And people can compute this by hand without computers!</a:t>
            </a:r>
            <a:endParaRPr/>
          </a:p>
        </p:txBody>
      </p:sp>
      <p:sp>
        <p:nvSpPr>
          <p:cNvPr id="373" name="Google Shape;373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one-time pad IND-CPA secure?</a:t>
            </a:r>
            <a:endParaRPr/>
          </a:p>
        </p:txBody>
      </p:sp>
      <p:sp>
        <p:nvSpPr>
          <p:cNvPr id="379" name="Google Shape;379;p38"/>
          <p:cNvSpPr txBox="1"/>
          <p:nvPr>
            <p:ph idx="1" type="body"/>
          </p:nvPr>
        </p:nvSpPr>
        <p:spPr>
          <a:xfrm>
            <a:off x="183225" y="917550"/>
            <a:ext cx="5142600" cy="376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Eve may choose plaintexts to send to Alice and receives their ciphertexts</a:t>
            </a:r>
            <a:endParaRPr/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Eve issues a pair of plaintexts M</a:t>
            </a:r>
            <a:r>
              <a:rPr lang="en" sz="1200"/>
              <a:t>0</a:t>
            </a:r>
            <a:r>
              <a:rPr lang="en"/>
              <a:t> and M</a:t>
            </a:r>
            <a:r>
              <a:rPr lang="en" sz="1200"/>
              <a:t>1</a:t>
            </a:r>
            <a:r>
              <a:rPr lang="en"/>
              <a:t> to Alice</a:t>
            </a:r>
            <a:endParaRPr/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Alice randomly chooses either M</a:t>
            </a:r>
            <a:r>
              <a:rPr lang="en" sz="1200"/>
              <a:t>0</a:t>
            </a:r>
            <a:r>
              <a:rPr lang="en"/>
              <a:t> or M</a:t>
            </a:r>
            <a:r>
              <a:rPr lang="en" sz="1200"/>
              <a:t>1</a:t>
            </a:r>
            <a:r>
              <a:rPr lang="en"/>
              <a:t> to encrypt and sends the encryption back</a:t>
            </a:r>
            <a:endParaRPr/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SzPct val="100000"/>
              <a:buAutoNum type="alphaLcPeriod"/>
            </a:pPr>
            <a:r>
              <a:rPr lang="en"/>
              <a:t>Alice does not tell Eve which one was encrypted!</a:t>
            </a:r>
            <a:endParaRPr/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Eve may again choose plaintexts to send to Alice and receives their ciphertexts</a:t>
            </a:r>
            <a:endParaRPr/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Eventually, Eve outputs a guess as to whether Alice encrypted M</a:t>
            </a:r>
            <a:r>
              <a:rPr lang="en" sz="1200"/>
              <a:t>0</a:t>
            </a:r>
            <a:r>
              <a:rPr lang="en"/>
              <a:t> or M</a:t>
            </a:r>
            <a:r>
              <a:rPr lang="en" sz="1200"/>
              <a:t>1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An encryption scheme is IND-CPA secure if for all polynomial time attackers Eve: Eve can win with probability &lt;= 1/2 + Ɛ, where Ɛ is </a:t>
            </a:r>
            <a:r>
              <a:rPr i="1" lang="en"/>
              <a:t>negligible.</a:t>
            </a:r>
            <a:endParaRPr i="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80" name="Google Shape;380;p38"/>
          <p:cNvSpPr/>
          <p:nvPr/>
        </p:nvSpPr>
        <p:spPr>
          <a:xfrm>
            <a:off x="5723802" y="1619402"/>
            <a:ext cx="3211500" cy="8559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1" name="Google Shape;381;p38"/>
          <p:cNvCxnSpPr/>
          <p:nvPr/>
        </p:nvCxnSpPr>
        <p:spPr>
          <a:xfrm>
            <a:off x="5776622" y="1900774"/>
            <a:ext cx="23223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82" name="Google Shape;382;p38"/>
          <p:cNvSpPr txBox="1"/>
          <p:nvPr/>
        </p:nvSpPr>
        <p:spPr>
          <a:xfrm>
            <a:off x="5776627" y="1607258"/>
            <a:ext cx="232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i="1" lang="en">
                <a:solidFill>
                  <a:schemeClr val="dk1"/>
                </a:solidFill>
              </a:rPr>
              <a:t>M</a:t>
            </a:r>
            <a:endParaRPr i="1" sz="1000"/>
          </a:p>
        </p:txBody>
      </p:sp>
      <p:cxnSp>
        <p:nvCxnSpPr>
          <p:cNvPr id="383" name="Google Shape;383;p38"/>
          <p:cNvCxnSpPr/>
          <p:nvPr/>
        </p:nvCxnSpPr>
        <p:spPr>
          <a:xfrm>
            <a:off x="5776614" y="2356182"/>
            <a:ext cx="23223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384" name="Google Shape;384;p38"/>
          <p:cNvSpPr txBox="1"/>
          <p:nvPr/>
        </p:nvSpPr>
        <p:spPr>
          <a:xfrm>
            <a:off x="5776619" y="2004647"/>
            <a:ext cx="232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</a:rPr>
              <a:t>Enc(</a:t>
            </a:r>
            <a:r>
              <a:rPr i="1" lang="en">
                <a:solidFill>
                  <a:schemeClr val="dk1"/>
                </a:solidFill>
              </a:rPr>
              <a:t>K</a:t>
            </a:r>
            <a:r>
              <a:rPr lang="en">
                <a:solidFill>
                  <a:schemeClr val="dk1"/>
                </a:solidFill>
              </a:rPr>
              <a:t>, </a:t>
            </a:r>
            <a:r>
              <a:rPr i="1" lang="en">
                <a:solidFill>
                  <a:schemeClr val="dk1"/>
                </a:solidFill>
              </a:rPr>
              <a:t>M</a:t>
            </a:r>
            <a:r>
              <a:rPr lang="en">
                <a:solidFill>
                  <a:schemeClr val="dk1"/>
                </a:solidFill>
              </a:rPr>
              <a:t>)</a:t>
            </a:r>
            <a:endParaRPr sz="1000"/>
          </a:p>
        </p:txBody>
      </p:sp>
      <p:sp>
        <p:nvSpPr>
          <p:cNvPr id="385" name="Google Shape;385;p38"/>
          <p:cNvSpPr txBox="1"/>
          <p:nvPr/>
        </p:nvSpPr>
        <p:spPr>
          <a:xfrm>
            <a:off x="8154540" y="1871575"/>
            <a:ext cx="79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(repeat)</a:t>
            </a:r>
            <a:endParaRPr sz="1200"/>
          </a:p>
        </p:txBody>
      </p:sp>
      <p:sp>
        <p:nvSpPr>
          <p:cNvPr id="386" name="Google Shape;386;p38"/>
          <p:cNvSpPr/>
          <p:nvPr/>
        </p:nvSpPr>
        <p:spPr>
          <a:xfrm>
            <a:off x="5723802" y="3448202"/>
            <a:ext cx="3211500" cy="8559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38"/>
          <p:cNvSpPr txBox="1"/>
          <p:nvPr/>
        </p:nvSpPr>
        <p:spPr>
          <a:xfrm>
            <a:off x="7026179" y="1094425"/>
            <a:ext cx="1368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Alice (challenger)</a:t>
            </a:r>
            <a:endParaRPr sz="1200"/>
          </a:p>
        </p:txBody>
      </p:sp>
      <p:sp>
        <p:nvSpPr>
          <p:cNvPr id="388" name="Google Shape;388;p38"/>
          <p:cNvSpPr txBox="1"/>
          <p:nvPr/>
        </p:nvSpPr>
        <p:spPr>
          <a:xfrm>
            <a:off x="5524451" y="1094425"/>
            <a:ext cx="1368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Eve (adversary)</a:t>
            </a:r>
            <a:endParaRPr sz="1200"/>
          </a:p>
        </p:txBody>
      </p:sp>
      <p:cxnSp>
        <p:nvCxnSpPr>
          <p:cNvPr id="389" name="Google Shape;389;p38"/>
          <p:cNvCxnSpPr/>
          <p:nvPr/>
        </p:nvCxnSpPr>
        <p:spPr>
          <a:xfrm>
            <a:off x="5776613" y="2847578"/>
            <a:ext cx="23223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90" name="Google Shape;390;p38"/>
          <p:cNvSpPr txBox="1"/>
          <p:nvPr/>
        </p:nvSpPr>
        <p:spPr>
          <a:xfrm>
            <a:off x="5776618" y="2496043"/>
            <a:ext cx="232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i="1" lang="en">
                <a:solidFill>
                  <a:schemeClr val="dk1"/>
                </a:solidFill>
              </a:rPr>
              <a:t>M</a:t>
            </a:r>
            <a:r>
              <a:rPr lang="en" sz="800">
                <a:solidFill>
                  <a:schemeClr val="dk1"/>
                </a:solidFill>
              </a:rPr>
              <a:t>0</a:t>
            </a:r>
            <a:r>
              <a:rPr lang="en">
                <a:solidFill>
                  <a:schemeClr val="dk1"/>
                </a:solidFill>
              </a:rPr>
              <a:t> and </a:t>
            </a:r>
            <a:r>
              <a:rPr i="1" lang="en">
                <a:solidFill>
                  <a:schemeClr val="dk1"/>
                </a:solidFill>
              </a:rPr>
              <a:t>M</a:t>
            </a:r>
            <a:r>
              <a:rPr lang="en" sz="800">
                <a:solidFill>
                  <a:schemeClr val="dk1"/>
                </a:solidFill>
              </a:rPr>
              <a:t>1</a:t>
            </a:r>
            <a:endParaRPr sz="1000"/>
          </a:p>
        </p:txBody>
      </p:sp>
      <p:cxnSp>
        <p:nvCxnSpPr>
          <p:cNvPr id="391" name="Google Shape;391;p38"/>
          <p:cNvCxnSpPr/>
          <p:nvPr/>
        </p:nvCxnSpPr>
        <p:spPr>
          <a:xfrm>
            <a:off x="5776604" y="3302986"/>
            <a:ext cx="23223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392" name="Google Shape;392;p38"/>
          <p:cNvSpPr txBox="1"/>
          <p:nvPr/>
        </p:nvSpPr>
        <p:spPr>
          <a:xfrm>
            <a:off x="5776609" y="2951451"/>
            <a:ext cx="232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</a:rPr>
              <a:t>Enc(</a:t>
            </a:r>
            <a:r>
              <a:rPr i="1" lang="en">
                <a:solidFill>
                  <a:schemeClr val="dk1"/>
                </a:solidFill>
              </a:rPr>
              <a:t>K</a:t>
            </a:r>
            <a:r>
              <a:rPr lang="en">
                <a:solidFill>
                  <a:schemeClr val="dk1"/>
                </a:solidFill>
              </a:rPr>
              <a:t>, </a:t>
            </a:r>
            <a:r>
              <a:rPr i="1" lang="en">
                <a:solidFill>
                  <a:schemeClr val="dk1"/>
                </a:solidFill>
              </a:rPr>
              <a:t>M</a:t>
            </a:r>
            <a:r>
              <a:rPr i="1" lang="en" sz="800">
                <a:solidFill>
                  <a:schemeClr val="dk1"/>
                </a:solidFill>
              </a:rPr>
              <a:t>b</a:t>
            </a:r>
            <a:r>
              <a:rPr lang="en">
                <a:solidFill>
                  <a:schemeClr val="dk1"/>
                </a:solidFill>
              </a:rPr>
              <a:t>)</a:t>
            </a:r>
            <a:endParaRPr sz="1000"/>
          </a:p>
        </p:txBody>
      </p:sp>
      <p:cxnSp>
        <p:nvCxnSpPr>
          <p:cNvPr id="393" name="Google Shape;393;p38"/>
          <p:cNvCxnSpPr/>
          <p:nvPr/>
        </p:nvCxnSpPr>
        <p:spPr>
          <a:xfrm>
            <a:off x="5776622" y="3729574"/>
            <a:ext cx="23223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94" name="Google Shape;394;p38"/>
          <p:cNvSpPr txBox="1"/>
          <p:nvPr/>
        </p:nvSpPr>
        <p:spPr>
          <a:xfrm>
            <a:off x="5776627" y="3436058"/>
            <a:ext cx="232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i="1" lang="en">
                <a:solidFill>
                  <a:schemeClr val="dk1"/>
                </a:solidFill>
              </a:rPr>
              <a:t>M</a:t>
            </a:r>
            <a:endParaRPr i="1" sz="1000"/>
          </a:p>
        </p:txBody>
      </p:sp>
      <p:cxnSp>
        <p:nvCxnSpPr>
          <p:cNvPr id="395" name="Google Shape;395;p38"/>
          <p:cNvCxnSpPr/>
          <p:nvPr/>
        </p:nvCxnSpPr>
        <p:spPr>
          <a:xfrm>
            <a:off x="5776614" y="4184982"/>
            <a:ext cx="23223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396" name="Google Shape;396;p38"/>
          <p:cNvSpPr txBox="1"/>
          <p:nvPr/>
        </p:nvSpPr>
        <p:spPr>
          <a:xfrm>
            <a:off x="5776619" y="3833447"/>
            <a:ext cx="232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</a:rPr>
              <a:t>Enc(</a:t>
            </a:r>
            <a:r>
              <a:rPr i="1" lang="en">
                <a:solidFill>
                  <a:schemeClr val="dk1"/>
                </a:solidFill>
              </a:rPr>
              <a:t>K</a:t>
            </a:r>
            <a:r>
              <a:rPr lang="en">
                <a:solidFill>
                  <a:schemeClr val="dk1"/>
                </a:solidFill>
              </a:rPr>
              <a:t>, </a:t>
            </a:r>
            <a:r>
              <a:rPr i="1" lang="en">
                <a:solidFill>
                  <a:schemeClr val="dk1"/>
                </a:solidFill>
              </a:rPr>
              <a:t>M</a:t>
            </a:r>
            <a:r>
              <a:rPr lang="en">
                <a:solidFill>
                  <a:schemeClr val="dk1"/>
                </a:solidFill>
              </a:rPr>
              <a:t>)</a:t>
            </a:r>
            <a:endParaRPr sz="1000"/>
          </a:p>
        </p:txBody>
      </p:sp>
      <p:cxnSp>
        <p:nvCxnSpPr>
          <p:cNvPr id="397" name="Google Shape;397;p38"/>
          <p:cNvCxnSpPr/>
          <p:nvPr/>
        </p:nvCxnSpPr>
        <p:spPr>
          <a:xfrm>
            <a:off x="5808581" y="4697018"/>
            <a:ext cx="0" cy="4122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98" name="Google Shape;398;p38"/>
          <p:cNvSpPr txBox="1"/>
          <p:nvPr/>
        </p:nvSpPr>
        <p:spPr>
          <a:xfrm>
            <a:off x="5808577" y="4659925"/>
            <a:ext cx="1881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</a:rPr>
              <a:t>Guess </a:t>
            </a:r>
            <a:r>
              <a:rPr i="1" lang="en">
                <a:solidFill>
                  <a:schemeClr val="dk1"/>
                </a:solidFill>
              </a:rPr>
              <a:t>b</a:t>
            </a:r>
            <a:r>
              <a:rPr lang="en">
                <a:solidFill>
                  <a:schemeClr val="dk1"/>
                </a:solidFill>
              </a:rPr>
              <a:t> = 0 or </a:t>
            </a:r>
            <a:r>
              <a:rPr i="1" lang="en">
                <a:solidFill>
                  <a:schemeClr val="dk1"/>
                </a:solidFill>
              </a:rPr>
              <a:t>b</a:t>
            </a:r>
            <a:r>
              <a:rPr lang="en">
                <a:solidFill>
                  <a:schemeClr val="dk1"/>
                </a:solidFill>
              </a:rPr>
              <a:t> = 1</a:t>
            </a:r>
            <a:endParaRPr sz="1000"/>
          </a:p>
        </p:txBody>
      </p:sp>
      <p:cxnSp>
        <p:nvCxnSpPr>
          <p:cNvPr id="399" name="Google Shape;399;p38"/>
          <p:cNvCxnSpPr/>
          <p:nvPr/>
        </p:nvCxnSpPr>
        <p:spPr>
          <a:xfrm>
            <a:off x="5681075" y="1463725"/>
            <a:ext cx="0" cy="3452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0" name="Google Shape;400;p38"/>
          <p:cNvCxnSpPr/>
          <p:nvPr/>
        </p:nvCxnSpPr>
        <p:spPr>
          <a:xfrm>
            <a:off x="8171825" y="1463725"/>
            <a:ext cx="0" cy="3452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01" name="Google Shape;401;p38"/>
          <p:cNvSpPr txBox="1"/>
          <p:nvPr/>
        </p:nvSpPr>
        <p:spPr>
          <a:xfrm>
            <a:off x="8154540" y="3700375"/>
            <a:ext cx="79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(repeat)</a:t>
            </a:r>
            <a:endParaRPr sz="1200"/>
          </a:p>
        </p:txBody>
      </p:sp>
      <p:sp>
        <p:nvSpPr>
          <p:cNvPr id="402" name="Google Shape;402;p38"/>
          <p:cNvSpPr txBox="1"/>
          <p:nvPr/>
        </p:nvSpPr>
        <p:spPr>
          <a:xfrm>
            <a:off x="8194722" y="2800296"/>
            <a:ext cx="79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pick </a:t>
            </a:r>
            <a:r>
              <a:rPr i="1" lang="en" sz="1200">
                <a:solidFill>
                  <a:schemeClr val="dk1"/>
                </a:solidFill>
              </a:rPr>
              <a:t>b</a:t>
            </a:r>
            <a:endParaRPr i="1" sz="1200"/>
          </a:p>
        </p:txBody>
      </p:sp>
      <p:sp>
        <p:nvSpPr>
          <p:cNvPr id="403" name="Google Shape;403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4" name="Google Shape;404;p38"/>
          <p:cNvSpPr txBox="1"/>
          <p:nvPr/>
        </p:nvSpPr>
        <p:spPr>
          <a:xfrm>
            <a:off x="350750" y="4304100"/>
            <a:ext cx="43785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A: </a:t>
            </a:r>
            <a:r>
              <a:rPr lang="en">
                <a:solidFill>
                  <a:srgbClr val="FF0000"/>
                </a:solidFill>
              </a:rPr>
              <a:t>No, because it requires that the scheme is able to reuse a key K without helping the attacker distinguish. In repeat phase, attacker can ask for M</a:t>
            </a:r>
            <a:r>
              <a:rPr baseline="-25000" lang="en">
                <a:solidFill>
                  <a:srgbClr val="FF0000"/>
                </a:solidFill>
              </a:rPr>
              <a:t>0</a:t>
            </a:r>
            <a:r>
              <a:rPr lang="en">
                <a:solidFill>
                  <a:srgbClr val="FF0000"/>
                </a:solidFill>
              </a:rPr>
              <a:t> </a:t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4C2F4"/>
        </a:solidFill>
      </p:bgPr>
    </p:bg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3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One-Time Pads in Practice: Spies</a:t>
            </a:r>
            <a:endParaRPr/>
          </a:p>
        </p:txBody>
      </p:sp>
      <p:sp>
        <p:nvSpPr>
          <p:cNvPr id="410" name="Google Shape;410;p39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At home base, the spy obtains a large amount of key material (e.g. a book of random bits)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 the field, the spy listens for secret messages from their home country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There are shortwave and terrestrial radio “number stations”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At a regular time, a voice gets on the air and reads a series of numbers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you don’t know the key, this looks like a meaningless sequence of random numbers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you know the key, you can decrypt the spy message!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if you don’t want to send anything to any spies?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Read out a list of random numbers anyway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Because one-time pad leaks no information, an eavesdropper can’t distinguish between an encrypted message and random numbers!</a:t>
            </a:r>
            <a:endParaRPr/>
          </a:p>
        </p:txBody>
      </p:sp>
      <p:sp>
        <p:nvSpPr>
          <p:cNvPr id="411" name="Google Shape;411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4C2F4"/>
        </a:solidFill>
      </p:bgPr>
    </p:bg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4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Two-Time Pads in Practice: VENONA</a:t>
            </a:r>
            <a:endParaRPr/>
          </a:p>
        </p:txBody>
      </p:sp>
      <p:sp>
        <p:nvSpPr>
          <p:cNvPr id="417" name="Google Shape;417;p40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Soviet spies used one-time pads for communication from their spies in the US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During WWII, the Soviets started reusing key material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Uncertain whether it was just the cost of generating pads or what…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VENONA was a US cryptanalysis project designed to break these messages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Included confirming/identifying the spies targeting the US Manhattan project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Project continued until 1980!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Not declassified until 1995!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So secret even President Truman wasn’t informed about it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Soviets found out about it in 1949 through their spy Ken Philby, but their one-time pad reuse was fixed after 1948 anyway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Takeaway</a:t>
            </a:r>
            <a:r>
              <a:rPr lang="en"/>
              <a:t>: Otherwise-secure cryptographic systems can fail very badly if used improperly!</a:t>
            </a:r>
            <a:endParaRPr/>
          </a:p>
        </p:txBody>
      </p:sp>
      <p:sp>
        <p:nvSpPr>
          <p:cNvPr id="418" name="Google Shape;418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4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Summary for one-time pads</a:t>
            </a:r>
            <a:endParaRPr/>
          </a:p>
        </p:txBody>
      </p:sp>
      <p:sp>
        <p:nvSpPr>
          <p:cNvPr id="424" name="Google Shape;424;p41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Symmetric encryption scheme: Alice and Bob share a secret key.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Encryption and decryption: Bitwise XOR with the key.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 information leakage if the key is never reused.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Information leaks if the key is reused.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Impractical for real-world usage, unless you’re a spy.</a:t>
            </a:r>
            <a:endParaRPr/>
          </a:p>
        </p:txBody>
      </p:sp>
      <p:sp>
        <p:nvSpPr>
          <p:cNvPr id="425" name="Google Shape;425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4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Block Ciphers</a:t>
            </a:r>
            <a:endParaRPr/>
          </a:p>
        </p:txBody>
      </p:sp>
      <p:sp>
        <p:nvSpPr>
          <p:cNvPr id="431" name="Google Shape;431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32" name="Google Shape;432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69525" y="2790100"/>
            <a:ext cx="2304501" cy="2353401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p42"/>
          <p:cNvSpPr txBox="1"/>
          <p:nvPr/>
        </p:nvSpPr>
        <p:spPr>
          <a:xfrm>
            <a:off x="512100" y="4520775"/>
            <a:ext cx="8119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00"/>
                </a:solidFill>
              </a:rPr>
              <a:t>Textbook Chapter 6</a:t>
            </a:r>
            <a:r>
              <a:rPr lang="en"/>
              <a:t>.4</a:t>
            </a:r>
            <a:r>
              <a:rPr lang="en">
                <a:solidFill>
                  <a:srgbClr val="000000"/>
                </a:solidFill>
              </a:rPr>
              <a:t> &amp; </a:t>
            </a:r>
            <a:r>
              <a:rPr lang="en"/>
              <a:t>6.5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Cryptography Roadmap</a:t>
            </a:r>
            <a:endParaRPr/>
          </a:p>
        </p:txBody>
      </p:sp>
      <p:graphicFrame>
        <p:nvGraphicFramePr>
          <p:cNvPr id="439" name="Google Shape;439;p43"/>
          <p:cNvGraphicFramePr/>
          <p:nvPr/>
        </p:nvGraphicFramePr>
        <p:xfrm>
          <a:off x="311700" y="1310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{5CD28362-A367-40B0-970A-AF10B4591E10}</a:tableStyleId>
              </a:tblPr>
              <a:tblGrid>
                <a:gridCol w="1739450"/>
                <a:gridCol w="3241925"/>
                <a:gridCol w="3539225"/>
              </a:tblGrid>
              <a:tr h="374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Symmetric-key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Asymmetric-key</a:t>
                      </a:r>
                      <a:endParaRPr sz="1600"/>
                    </a:p>
                  </a:txBody>
                  <a:tcPr marT="91425" marB="91425" marR="91425" marL="91425"/>
                </a:tc>
              </a:tr>
              <a:tr h="802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Confidentiality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302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B7B7B7"/>
                        </a:buClr>
                        <a:buSzPts val="1600"/>
                        <a:buChar char="●"/>
                      </a:pPr>
                      <a:r>
                        <a:rPr lang="en" sz="1600">
                          <a:solidFill>
                            <a:srgbClr val="B7B7B7"/>
                          </a:solidFill>
                        </a:rPr>
                        <a:t>One-time pads</a:t>
                      </a:r>
                      <a:endParaRPr sz="1600">
                        <a:solidFill>
                          <a:srgbClr val="B7B7B7"/>
                        </a:solidFill>
                      </a:endParaRPr>
                    </a:p>
                    <a:p>
                      <a:pPr indent="-3302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600"/>
                        <a:buChar char="●"/>
                      </a:pPr>
                      <a:r>
                        <a:rPr lang="en" sz="1600">
                          <a:solidFill>
                            <a:srgbClr val="FF0000"/>
                          </a:solidFill>
                        </a:rPr>
                        <a:t>Block ciphers with chaining modes (e.g. AES-CBC)</a:t>
                      </a:r>
                      <a:endParaRPr sz="1600">
                        <a:solidFill>
                          <a:srgbClr val="FF0000"/>
                        </a:solidFill>
                      </a:endParaRPr>
                    </a:p>
                    <a:p>
                      <a:pPr indent="-3302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Char char="●"/>
                      </a:pPr>
                      <a:r>
                        <a:rPr lang="en" sz="1600">
                          <a:solidFill>
                            <a:schemeClr val="dk1"/>
                          </a:solidFill>
                        </a:rPr>
                        <a:t>Stream ciphers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302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600"/>
                        <a:buChar char="●"/>
                      </a:pPr>
                      <a:r>
                        <a:rPr lang="en" sz="1600"/>
                        <a:t>RSA encryption</a:t>
                      </a:r>
                      <a:endParaRPr sz="1600"/>
                    </a:p>
                    <a:p>
                      <a:pPr indent="-3302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600"/>
                        <a:buChar char="●"/>
                      </a:pPr>
                      <a:r>
                        <a:rPr lang="en" sz="1600"/>
                        <a:t>ElGamal encryption</a:t>
                      </a:r>
                      <a:endParaRPr sz="1600"/>
                    </a:p>
                  </a:txBody>
                  <a:tcPr marT="91425" marB="91425" marR="91425" marL="91425"/>
                </a:tc>
              </a:tr>
              <a:tr h="802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Integrity,</a:t>
                      </a:r>
                      <a:br>
                        <a:rPr lang="en" sz="1600"/>
                      </a:br>
                      <a:r>
                        <a:rPr lang="en" sz="1600"/>
                        <a:t>Authentication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302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600"/>
                        <a:buChar char="●"/>
                      </a:pPr>
                      <a:r>
                        <a:rPr lang="en" sz="1600"/>
                        <a:t>MACs (e.g. HMAC)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302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600"/>
                        <a:buChar char="●"/>
                      </a:pPr>
                      <a:r>
                        <a:rPr lang="en" sz="1600"/>
                        <a:t>Digital signatures (e.g. RSA signatures)</a:t>
                      </a:r>
                      <a:endParaRPr sz="16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440" name="Google Shape;440;p43"/>
          <p:cNvSpPr txBox="1"/>
          <p:nvPr>
            <p:ph idx="4294967295" type="body"/>
          </p:nvPr>
        </p:nvSpPr>
        <p:spPr>
          <a:xfrm>
            <a:off x="198500" y="3844625"/>
            <a:ext cx="4373400" cy="116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Hash functions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Pseudorandom number generators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Public key exchange (e.g. Diffie-Hellman)</a:t>
            </a:r>
            <a:endParaRPr sz="1600"/>
          </a:p>
        </p:txBody>
      </p:sp>
      <p:sp>
        <p:nvSpPr>
          <p:cNvPr id="441" name="Google Shape;441;p43"/>
          <p:cNvSpPr txBox="1"/>
          <p:nvPr/>
        </p:nvSpPr>
        <p:spPr>
          <a:xfrm>
            <a:off x="5175400" y="3844625"/>
            <a:ext cx="34479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Key management (certificates)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Password management</a:t>
            </a:r>
            <a:endParaRPr sz="1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44"/>
          <p:cNvSpPr/>
          <p:nvPr/>
        </p:nvSpPr>
        <p:spPr>
          <a:xfrm>
            <a:off x="6081100" y="3097975"/>
            <a:ext cx="2310300" cy="18411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44"/>
          <p:cNvSpPr/>
          <p:nvPr/>
        </p:nvSpPr>
        <p:spPr>
          <a:xfrm>
            <a:off x="6081100" y="1207275"/>
            <a:ext cx="2310300" cy="18411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4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Block Ciphers: Definition</a:t>
            </a:r>
            <a:endParaRPr/>
          </a:p>
        </p:txBody>
      </p:sp>
      <p:sp>
        <p:nvSpPr>
          <p:cNvPr id="449" name="Google Shape;449;p44"/>
          <p:cNvSpPr txBox="1"/>
          <p:nvPr>
            <p:ph idx="1" type="body"/>
          </p:nvPr>
        </p:nvSpPr>
        <p:spPr>
          <a:xfrm>
            <a:off x="198500" y="1246825"/>
            <a:ext cx="5690400" cy="389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Block cipher</a:t>
            </a:r>
            <a:r>
              <a:rPr lang="en"/>
              <a:t>: A cryptographic scheme consisting of encode/decode algorithms for a fixed-sized block of bits: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i="1" lang="en"/>
              <a:t>E</a:t>
            </a:r>
            <a:r>
              <a:rPr i="1" lang="en" sz="1200"/>
              <a:t>K</a:t>
            </a:r>
            <a:r>
              <a:rPr lang="en"/>
              <a:t>(</a:t>
            </a:r>
            <a:r>
              <a:rPr i="1" lang="en"/>
              <a:t>M</a:t>
            </a:r>
            <a:r>
              <a:rPr lang="en"/>
              <a:t>) → </a:t>
            </a:r>
            <a:r>
              <a:rPr i="1" lang="en"/>
              <a:t>C</a:t>
            </a:r>
            <a:r>
              <a:rPr lang="en"/>
              <a:t>: Encode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Inputs: </a:t>
            </a:r>
            <a:r>
              <a:rPr i="1" lang="en"/>
              <a:t>k</a:t>
            </a:r>
            <a:r>
              <a:rPr lang="en"/>
              <a:t>-bit key </a:t>
            </a:r>
            <a:r>
              <a:rPr i="1" lang="en"/>
              <a:t>K</a:t>
            </a:r>
            <a:r>
              <a:rPr lang="en"/>
              <a:t> and an </a:t>
            </a:r>
            <a:r>
              <a:rPr i="1" lang="en"/>
              <a:t>n</a:t>
            </a:r>
            <a:r>
              <a:rPr lang="en"/>
              <a:t>-bit plaintext </a:t>
            </a:r>
            <a:r>
              <a:rPr i="1" lang="en"/>
              <a:t>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Output: An </a:t>
            </a:r>
            <a:r>
              <a:rPr i="1" lang="en"/>
              <a:t>n</a:t>
            </a:r>
            <a:r>
              <a:rPr lang="en"/>
              <a:t>-bit ciphertext </a:t>
            </a:r>
            <a:r>
              <a:rPr i="1" lang="en"/>
              <a:t>C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Sometimes written as: {0, 1}</a:t>
            </a:r>
            <a:r>
              <a:rPr baseline="30000" i="1" lang="en"/>
              <a:t>k</a:t>
            </a:r>
            <a:r>
              <a:rPr lang="en"/>
              <a:t> × {0, 1}</a:t>
            </a:r>
            <a:r>
              <a:rPr baseline="30000" i="1" lang="en"/>
              <a:t>n</a:t>
            </a:r>
            <a:r>
              <a:rPr lang="en"/>
              <a:t> → {0, 1}</a:t>
            </a:r>
            <a:r>
              <a:rPr baseline="30000" i="1" lang="en"/>
              <a:t>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i="1" lang="en"/>
              <a:t>D</a:t>
            </a:r>
            <a:r>
              <a:rPr i="1" lang="en" sz="1200"/>
              <a:t>K</a:t>
            </a:r>
            <a:r>
              <a:rPr lang="en"/>
              <a:t>(</a:t>
            </a:r>
            <a:r>
              <a:rPr i="1" lang="en"/>
              <a:t>C</a:t>
            </a:r>
            <a:r>
              <a:rPr lang="en"/>
              <a:t>) → </a:t>
            </a:r>
            <a:r>
              <a:rPr i="1" lang="en"/>
              <a:t>M</a:t>
            </a:r>
            <a:r>
              <a:rPr lang="en"/>
              <a:t>: Decode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Inputs: a </a:t>
            </a:r>
            <a:r>
              <a:rPr i="1" lang="en"/>
              <a:t>k</a:t>
            </a:r>
            <a:r>
              <a:rPr lang="en"/>
              <a:t>-bit key, and an </a:t>
            </a:r>
            <a:r>
              <a:rPr i="1" lang="en"/>
              <a:t>n</a:t>
            </a:r>
            <a:r>
              <a:rPr lang="en"/>
              <a:t>-bit ciphertext </a:t>
            </a:r>
            <a:r>
              <a:rPr i="1" lang="en"/>
              <a:t>C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Output: An </a:t>
            </a:r>
            <a:r>
              <a:rPr i="1" lang="en"/>
              <a:t>n</a:t>
            </a:r>
            <a:r>
              <a:rPr lang="en"/>
              <a:t>-bit plaintext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Sometimes written as: {0, 1}</a:t>
            </a:r>
            <a:r>
              <a:rPr baseline="30000" i="1" lang="en"/>
              <a:t>k</a:t>
            </a:r>
            <a:r>
              <a:rPr lang="en"/>
              <a:t> × {0, 1}</a:t>
            </a:r>
            <a:r>
              <a:rPr baseline="30000" i="1" lang="en"/>
              <a:t>n</a:t>
            </a:r>
            <a:r>
              <a:rPr lang="en"/>
              <a:t> → {0, 1}</a:t>
            </a:r>
            <a:r>
              <a:rPr baseline="30000" i="1" lang="en"/>
              <a:t>n</a:t>
            </a:r>
            <a:endParaRPr i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inverse of the encryption function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Properties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Correctness</a:t>
            </a:r>
            <a:r>
              <a:rPr lang="en"/>
              <a:t>: </a:t>
            </a:r>
            <a:r>
              <a:rPr i="1" lang="en"/>
              <a:t>E</a:t>
            </a:r>
            <a:r>
              <a:rPr i="1" lang="en" sz="900"/>
              <a:t>K</a:t>
            </a:r>
            <a:r>
              <a:rPr lang="en"/>
              <a:t> is a permutation, </a:t>
            </a:r>
            <a:r>
              <a:rPr i="1" lang="en"/>
              <a:t>D</a:t>
            </a:r>
            <a:r>
              <a:rPr i="1" lang="en" sz="900"/>
              <a:t>K  </a:t>
            </a:r>
            <a:r>
              <a:rPr lang="en"/>
              <a:t>is its inverse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Efficiency</a:t>
            </a:r>
            <a:r>
              <a:rPr lang="en"/>
              <a:t>: Encode/decode should be fast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Security</a:t>
            </a:r>
            <a:r>
              <a:rPr lang="en"/>
              <a:t>: </a:t>
            </a:r>
            <a:r>
              <a:rPr i="1" lang="en"/>
              <a:t>E</a:t>
            </a:r>
            <a:r>
              <a:rPr lang="en"/>
              <a:t> behaves like a random permutation</a:t>
            </a:r>
            <a:endParaRPr/>
          </a:p>
        </p:txBody>
      </p:sp>
      <p:sp>
        <p:nvSpPr>
          <p:cNvPr id="450" name="Google Shape;450;p44"/>
          <p:cNvSpPr/>
          <p:nvPr/>
        </p:nvSpPr>
        <p:spPr>
          <a:xfrm>
            <a:off x="7277100" y="1843525"/>
            <a:ext cx="780000" cy="5400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/>
              <a:t>E</a:t>
            </a:r>
            <a:endParaRPr i="1" sz="1800"/>
          </a:p>
        </p:txBody>
      </p:sp>
      <p:cxnSp>
        <p:nvCxnSpPr>
          <p:cNvPr id="451" name="Google Shape;451;p44"/>
          <p:cNvCxnSpPr>
            <a:stCxn id="450" idx="1"/>
          </p:cNvCxnSpPr>
          <p:nvPr/>
        </p:nvCxnSpPr>
        <p:spPr>
          <a:xfrm rot="10800000">
            <a:off x="6315000" y="2113525"/>
            <a:ext cx="9621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452" name="Google Shape;452;p44"/>
          <p:cNvSpPr txBox="1"/>
          <p:nvPr/>
        </p:nvSpPr>
        <p:spPr>
          <a:xfrm>
            <a:off x="6065300" y="1913425"/>
            <a:ext cx="306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K</a:t>
            </a:r>
            <a:endParaRPr i="1"/>
          </a:p>
        </p:txBody>
      </p:sp>
      <p:sp>
        <p:nvSpPr>
          <p:cNvPr id="453" name="Google Shape;453;p44"/>
          <p:cNvSpPr txBox="1"/>
          <p:nvPr/>
        </p:nvSpPr>
        <p:spPr>
          <a:xfrm>
            <a:off x="6466500" y="1843525"/>
            <a:ext cx="65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/>
              <a:t>k</a:t>
            </a:r>
            <a:r>
              <a:rPr lang="en" sz="1200"/>
              <a:t> bits</a:t>
            </a:r>
            <a:endParaRPr sz="1200"/>
          </a:p>
        </p:txBody>
      </p:sp>
      <p:cxnSp>
        <p:nvCxnSpPr>
          <p:cNvPr id="454" name="Google Shape;454;p44"/>
          <p:cNvCxnSpPr>
            <a:stCxn id="450" idx="0"/>
          </p:cNvCxnSpPr>
          <p:nvPr/>
        </p:nvCxnSpPr>
        <p:spPr>
          <a:xfrm rot="10800000">
            <a:off x="7667100" y="1466725"/>
            <a:ext cx="0" cy="3768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455" name="Google Shape;455;p44"/>
          <p:cNvSpPr txBox="1"/>
          <p:nvPr/>
        </p:nvSpPr>
        <p:spPr>
          <a:xfrm>
            <a:off x="7667100" y="1394263"/>
            <a:ext cx="65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/>
              <a:t>n</a:t>
            </a:r>
            <a:r>
              <a:rPr lang="en" sz="1200"/>
              <a:t> bits</a:t>
            </a:r>
            <a:endParaRPr sz="1200"/>
          </a:p>
        </p:txBody>
      </p:sp>
      <p:sp>
        <p:nvSpPr>
          <p:cNvPr id="456" name="Google Shape;456;p44"/>
          <p:cNvSpPr txBox="1"/>
          <p:nvPr/>
        </p:nvSpPr>
        <p:spPr>
          <a:xfrm>
            <a:off x="7296750" y="1143438"/>
            <a:ext cx="893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plaintext</a:t>
            </a:r>
            <a:endParaRPr/>
          </a:p>
        </p:txBody>
      </p:sp>
      <p:cxnSp>
        <p:nvCxnSpPr>
          <p:cNvPr id="457" name="Google Shape;457;p44"/>
          <p:cNvCxnSpPr>
            <a:endCxn id="450" idx="2"/>
          </p:cNvCxnSpPr>
          <p:nvPr/>
        </p:nvCxnSpPr>
        <p:spPr>
          <a:xfrm rot="10800000">
            <a:off x="7667100" y="2383525"/>
            <a:ext cx="0" cy="4074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458" name="Google Shape;458;p44"/>
          <p:cNvSpPr txBox="1"/>
          <p:nvPr/>
        </p:nvSpPr>
        <p:spPr>
          <a:xfrm>
            <a:off x="7618675" y="2366775"/>
            <a:ext cx="65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/>
              <a:t>n</a:t>
            </a:r>
            <a:r>
              <a:rPr lang="en" sz="1200"/>
              <a:t> bits</a:t>
            </a:r>
            <a:endParaRPr sz="1200"/>
          </a:p>
        </p:txBody>
      </p:sp>
      <p:sp>
        <p:nvSpPr>
          <p:cNvPr id="459" name="Google Shape;459;p44"/>
          <p:cNvSpPr txBox="1"/>
          <p:nvPr/>
        </p:nvSpPr>
        <p:spPr>
          <a:xfrm>
            <a:off x="7194450" y="2702350"/>
            <a:ext cx="995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ciphertext</a:t>
            </a:r>
            <a:endParaRPr/>
          </a:p>
        </p:txBody>
      </p:sp>
      <p:sp>
        <p:nvSpPr>
          <p:cNvPr id="460" name="Google Shape;460;p44"/>
          <p:cNvSpPr/>
          <p:nvPr/>
        </p:nvSpPr>
        <p:spPr>
          <a:xfrm>
            <a:off x="7277100" y="3748525"/>
            <a:ext cx="780000" cy="5400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/>
              <a:t>D</a:t>
            </a:r>
            <a:endParaRPr i="1" sz="1800"/>
          </a:p>
        </p:txBody>
      </p:sp>
      <p:cxnSp>
        <p:nvCxnSpPr>
          <p:cNvPr id="461" name="Google Shape;461;p44"/>
          <p:cNvCxnSpPr>
            <a:stCxn id="460" idx="1"/>
          </p:cNvCxnSpPr>
          <p:nvPr/>
        </p:nvCxnSpPr>
        <p:spPr>
          <a:xfrm rot="10800000">
            <a:off x="6315000" y="4018525"/>
            <a:ext cx="9621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462" name="Google Shape;462;p44"/>
          <p:cNvSpPr txBox="1"/>
          <p:nvPr/>
        </p:nvSpPr>
        <p:spPr>
          <a:xfrm>
            <a:off x="6065300" y="3818425"/>
            <a:ext cx="306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K</a:t>
            </a:r>
            <a:endParaRPr i="1"/>
          </a:p>
        </p:txBody>
      </p:sp>
      <p:sp>
        <p:nvSpPr>
          <p:cNvPr id="463" name="Google Shape;463;p44"/>
          <p:cNvSpPr txBox="1"/>
          <p:nvPr/>
        </p:nvSpPr>
        <p:spPr>
          <a:xfrm>
            <a:off x="6466500" y="3748525"/>
            <a:ext cx="65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/>
              <a:t>k</a:t>
            </a:r>
            <a:r>
              <a:rPr lang="en" sz="1200"/>
              <a:t> bits</a:t>
            </a:r>
            <a:endParaRPr sz="1200"/>
          </a:p>
        </p:txBody>
      </p:sp>
      <p:cxnSp>
        <p:nvCxnSpPr>
          <p:cNvPr id="464" name="Google Shape;464;p44"/>
          <p:cNvCxnSpPr>
            <a:stCxn id="460" idx="0"/>
          </p:cNvCxnSpPr>
          <p:nvPr/>
        </p:nvCxnSpPr>
        <p:spPr>
          <a:xfrm rot="10800000">
            <a:off x="7667100" y="3371725"/>
            <a:ext cx="0" cy="3768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465" name="Google Shape;465;p44"/>
          <p:cNvSpPr txBox="1"/>
          <p:nvPr/>
        </p:nvSpPr>
        <p:spPr>
          <a:xfrm>
            <a:off x="7667100" y="3299263"/>
            <a:ext cx="65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/>
              <a:t>n</a:t>
            </a:r>
            <a:r>
              <a:rPr lang="en" sz="1200"/>
              <a:t> bits</a:t>
            </a:r>
            <a:endParaRPr sz="1200"/>
          </a:p>
        </p:txBody>
      </p:sp>
      <p:sp>
        <p:nvSpPr>
          <p:cNvPr id="466" name="Google Shape;466;p44"/>
          <p:cNvSpPr txBox="1"/>
          <p:nvPr/>
        </p:nvSpPr>
        <p:spPr>
          <a:xfrm>
            <a:off x="7194450" y="3048450"/>
            <a:ext cx="995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ciphertext</a:t>
            </a:r>
            <a:endParaRPr/>
          </a:p>
        </p:txBody>
      </p:sp>
      <p:cxnSp>
        <p:nvCxnSpPr>
          <p:cNvPr id="467" name="Google Shape;467;p44"/>
          <p:cNvCxnSpPr>
            <a:endCxn id="460" idx="2"/>
          </p:cNvCxnSpPr>
          <p:nvPr/>
        </p:nvCxnSpPr>
        <p:spPr>
          <a:xfrm rot="10800000">
            <a:off x="7667100" y="4288525"/>
            <a:ext cx="0" cy="4074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468" name="Google Shape;468;p44"/>
          <p:cNvSpPr txBox="1"/>
          <p:nvPr/>
        </p:nvSpPr>
        <p:spPr>
          <a:xfrm>
            <a:off x="7618675" y="4271775"/>
            <a:ext cx="65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/>
              <a:t>n</a:t>
            </a:r>
            <a:r>
              <a:rPr lang="en" sz="1200"/>
              <a:t> bits</a:t>
            </a:r>
            <a:endParaRPr sz="1200"/>
          </a:p>
        </p:txBody>
      </p:sp>
      <p:sp>
        <p:nvSpPr>
          <p:cNvPr id="469" name="Google Shape;469;p44"/>
          <p:cNvSpPr txBox="1"/>
          <p:nvPr/>
        </p:nvSpPr>
        <p:spPr>
          <a:xfrm>
            <a:off x="7245600" y="4588400"/>
            <a:ext cx="995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plaintext</a:t>
            </a:r>
            <a:endParaRPr/>
          </a:p>
        </p:txBody>
      </p:sp>
      <p:sp>
        <p:nvSpPr>
          <p:cNvPr id="470" name="Google Shape;470;p4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4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Block Ciphers: Correctness</a:t>
            </a:r>
            <a:endParaRPr/>
          </a:p>
        </p:txBody>
      </p:sp>
      <p:sp>
        <p:nvSpPr>
          <p:cNvPr id="476" name="Google Shape;476;p45"/>
          <p:cNvSpPr txBox="1"/>
          <p:nvPr>
            <p:ph idx="1" type="body"/>
          </p:nvPr>
        </p:nvSpPr>
        <p:spPr>
          <a:xfrm>
            <a:off x="198500" y="1246825"/>
            <a:ext cx="8520600" cy="167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i="1" lang="en"/>
              <a:t>E</a:t>
            </a:r>
            <a:r>
              <a:rPr i="1" lang="en" sz="1200"/>
              <a:t>K</a:t>
            </a:r>
            <a:r>
              <a:rPr lang="en"/>
              <a:t>(</a:t>
            </a:r>
            <a:r>
              <a:rPr i="1" lang="en"/>
              <a:t>M</a:t>
            </a:r>
            <a:r>
              <a:rPr lang="en"/>
              <a:t>) must be a </a:t>
            </a:r>
            <a:r>
              <a:rPr b="1" lang="en"/>
              <a:t>permutation</a:t>
            </a:r>
            <a:r>
              <a:rPr lang="en"/>
              <a:t> (</a:t>
            </a:r>
            <a:r>
              <a:rPr b="1" lang="en"/>
              <a:t>bijective function</a:t>
            </a:r>
            <a:r>
              <a:rPr lang="en"/>
              <a:t>) on </a:t>
            </a:r>
            <a:r>
              <a:rPr i="1" lang="en"/>
              <a:t>n</a:t>
            </a:r>
            <a:r>
              <a:rPr lang="en"/>
              <a:t>-bit strings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Each input must correspond to exactly one unique output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Intuition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Suppose </a:t>
            </a:r>
            <a:r>
              <a:rPr i="1" lang="en"/>
              <a:t>E</a:t>
            </a:r>
            <a:r>
              <a:rPr i="1" lang="en" sz="900"/>
              <a:t>K</a:t>
            </a:r>
            <a:r>
              <a:rPr lang="en"/>
              <a:t>(</a:t>
            </a:r>
            <a:r>
              <a:rPr i="1" lang="en"/>
              <a:t>M</a:t>
            </a:r>
            <a:r>
              <a:rPr lang="en"/>
              <a:t>) is not bijective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Then two inputs might correspond to the same output: </a:t>
            </a:r>
            <a:r>
              <a:rPr i="1" lang="en"/>
              <a:t>E</a:t>
            </a:r>
            <a:r>
              <a:rPr lang="en"/>
              <a:t>(</a:t>
            </a:r>
            <a:r>
              <a:rPr i="1" lang="en"/>
              <a:t>K</a:t>
            </a:r>
            <a:r>
              <a:rPr lang="en"/>
              <a:t>, </a:t>
            </a:r>
            <a:r>
              <a:rPr i="1" lang="en"/>
              <a:t>x</a:t>
            </a:r>
            <a:r>
              <a:rPr lang="en" sz="900"/>
              <a:t>1</a:t>
            </a:r>
            <a:r>
              <a:rPr lang="en"/>
              <a:t>) = </a:t>
            </a:r>
            <a:r>
              <a:rPr i="1" lang="en"/>
              <a:t>E</a:t>
            </a:r>
            <a:r>
              <a:rPr lang="en"/>
              <a:t>(</a:t>
            </a:r>
            <a:r>
              <a:rPr i="1" lang="en"/>
              <a:t>K</a:t>
            </a:r>
            <a:r>
              <a:rPr lang="en"/>
              <a:t>, </a:t>
            </a:r>
            <a:r>
              <a:rPr i="1" lang="en"/>
              <a:t>x</a:t>
            </a:r>
            <a:r>
              <a:rPr lang="en" sz="900"/>
              <a:t>2</a:t>
            </a:r>
            <a:r>
              <a:rPr lang="en"/>
              <a:t>) = </a:t>
            </a:r>
            <a:r>
              <a:rPr i="1" lang="en"/>
              <a:t>y</a:t>
            </a:r>
            <a:endParaRPr i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Given ciphertext </a:t>
            </a:r>
            <a:r>
              <a:rPr i="1" lang="en"/>
              <a:t>y</a:t>
            </a:r>
            <a:r>
              <a:rPr lang="en"/>
              <a:t>, you can’t uniquely decode. </a:t>
            </a:r>
            <a:r>
              <a:rPr i="1" lang="en"/>
              <a:t>D</a:t>
            </a:r>
            <a:r>
              <a:rPr lang="en"/>
              <a:t>(</a:t>
            </a:r>
            <a:r>
              <a:rPr i="1" lang="en"/>
              <a:t>K</a:t>
            </a:r>
            <a:r>
              <a:rPr lang="en"/>
              <a:t>, </a:t>
            </a:r>
            <a:r>
              <a:rPr i="1" lang="en"/>
              <a:t>y</a:t>
            </a:r>
            <a:r>
              <a:rPr lang="en"/>
              <a:t>) = </a:t>
            </a:r>
            <a:r>
              <a:rPr i="1" lang="en"/>
              <a:t>x</a:t>
            </a:r>
            <a:r>
              <a:rPr lang="en" sz="900"/>
              <a:t>1</a:t>
            </a:r>
            <a:r>
              <a:rPr lang="en"/>
              <a:t>? </a:t>
            </a:r>
            <a:r>
              <a:rPr i="1" lang="en"/>
              <a:t>D</a:t>
            </a:r>
            <a:r>
              <a:rPr lang="en"/>
              <a:t>(</a:t>
            </a:r>
            <a:r>
              <a:rPr i="1" lang="en"/>
              <a:t>K</a:t>
            </a:r>
            <a:r>
              <a:rPr lang="en"/>
              <a:t>, </a:t>
            </a:r>
            <a:r>
              <a:rPr i="1" lang="en"/>
              <a:t>y</a:t>
            </a:r>
            <a:r>
              <a:rPr lang="en"/>
              <a:t>) = </a:t>
            </a:r>
            <a:r>
              <a:rPr i="1" lang="en"/>
              <a:t>x</a:t>
            </a:r>
            <a:r>
              <a:rPr lang="en" sz="900"/>
              <a:t>2</a:t>
            </a:r>
            <a:r>
              <a:rPr lang="en"/>
              <a:t>?</a:t>
            </a:r>
            <a:endParaRPr/>
          </a:p>
        </p:txBody>
      </p:sp>
      <p:sp>
        <p:nvSpPr>
          <p:cNvPr id="477" name="Google Shape;477;p45"/>
          <p:cNvSpPr txBox="1"/>
          <p:nvPr/>
        </p:nvSpPr>
        <p:spPr>
          <a:xfrm>
            <a:off x="1697225" y="3063250"/>
            <a:ext cx="4992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urier New"/>
                <a:ea typeface="Courier New"/>
                <a:cs typeface="Courier New"/>
                <a:sym typeface="Courier New"/>
              </a:rPr>
              <a:t>00</a:t>
            </a:r>
            <a:endParaRPr sz="16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urier New"/>
                <a:ea typeface="Courier New"/>
                <a:cs typeface="Courier New"/>
                <a:sym typeface="Courier New"/>
              </a:rPr>
              <a:t>01</a:t>
            </a:r>
            <a:endParaRPr sz="16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urier New"/>
                <a:ea typeface="Courier New"/>
                <a:cs typeface="Courier New"/>
                <a:sym typeface="Courier New"/>
              </a:rPr>
              <a:t>10</a:t>
            </a:r>
            <a:endParaRPr sz="16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urier New"/>
                <a:ea typeface="Courier New"/>
                <a:cs typeface="Courier New"/>
                <a:sym typeface="Courier New"/>
              </a:rPr>
              <a:t>11</a:t>
            </a:r>
            <a:endParaRPr sz="16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78" name="Google Shape;478;p45"/>
          <p:cNvSpPr txBox="1"/>
          <p:nvPr/>
        </p:nvSpPr>
        <p:spPr>
          <a:xfrm>
            <a:off x="2985025" y="3063250"/>
            <a:ext cx="4992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urier New"/>
                <a:ea typeface="Courier New"/>
                <a:cs typeface="Courier New"/>
                <a:sym typeface="Courier New"/>
              </a:rPr>
              <a:t>00</a:t>
            </a:r>
            <a:endParaRPr sz="16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urier New"/>
                <a:ea typeface="Courier New"/>
                <a:cs typeface="Courier New"/>
                <a:sym typeface="Courier New"/>
              </a:rPr>
              <a:t>01</a:t>
            </a:r>
            <a:endParaRPr sz="16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urier New"/>
                <a:ea typeface="Courier New"/>
                <a:cs typeface="Courier New"/>
                <a:sym typeface="Courier New"/>
              </a:rPr>
              <a:t>10</a:t>
            </a:r>
            <a:endParaRPr sz="16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urier New"/>
                <a:ea typeface="Courier New"/>
                <a:cs typeface="Courier New"/>
                <a:sym typeface="Courier New"/>
              </a:rPr>
              <a:t>11</a:t>
            </a:r>
            <a:endParaRPr sz="16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79" name="Google Shape;479;p45"/>
          <p:cNvSpPr txBox="1"/>
          <p:nvPr/>
        </p:nvSpPr>
        <p:spPr>
          <a:xfrm>
            <a:off x="4572000" y="3063250"/>
            <a:ext cx="4992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urier New"/>
                <a:ea typeface="Courier New"/>
                <a:cs typeface="Courier New"/>
                <a:sym typeface="Courier New"/>
              </a:rPr>
              <a:t>00</a:t>
            </a:r>
            <a:endParaRPr sz="16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urier New"/>
                <a:ea typeface="Courier New"/>
                <a:cs typeface="Courier New"/>
                <a:sym typeface="Courier New"/>
              </a:rPr>
              <a:t>01</a:t>
            </a:r>
            <a:endParaRPr sz="16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urier New"/>
                <a:ea typeface="Courier New"/>
                <a:cs typeface="Courier New"/>
                <a:sym typeface="Courier New"/>
              </a:rPr>
              <a:t>10</a:t>
            </a:r>
            <a:endParaRPr sz="16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urier New"/>
                <a:ea typeface="Courier New"/>
                <a:cs typeface="Courier New"/>
                <a:sym typeface="Courier New"/>
              </a:rPr>
              <a:t>11</a:t>
            </a:r>
            <a:endParaRPr sz="16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80" name="Google Shape;480;p45"/>
          <p:cNvSpPr txBox="1"/>
          <p:nvPr/>
        </p:nvSpPr>
        <p:spPr>
          <a:xfrm>
            <a:off x="5859800" y="3063250"/>
            <a:ext cx="4992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urier New"/>
                <a:ea typeface="Courier New"/>
                <a:cs typeface="Courier New"/>
                <a:sym typeface="Courier New"/>
              </a:rPr>
              <a:t>00</a:t>
            </a:r>
            <a:endParaRPr sz="16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urier New"/>
                <a:ea typeface="Courier New"/>
                <a:cs typeface="Courier New"/>
                <a:sym typeface="Courier New"/>
              </a:rPr>
              <a:t>01</a:t>
            </a:r>
            <a:endParaRPr sz="16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urier New"/>
                <a:ea typeface="Courier New"/>
                <a:cs typeface="Courier New"/>
                <a:sym typeface="Courier New"/>
              </a:rPr>
              <a:t>10</a:t>
            </a:r>
            <a:endParaRPr sz="16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urier New"/>
                <a:ea typeface="Courier New"/>
                <a:cs typeface="Courier New"/>
                <a:sym typeface="Courier New"/>
              </a:rPr>
              <a:t>11</a:t>
            </a:r>
            <a:endParaRPr sz="1600"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481" name="Google Shape;481;p45"/>
          <p:cNvCxnSpPr/>
          <p:nvPr/>
        </p:nvCxnSpPr>
        <p:spPr>
          <a:xfrm>
            <a:off x="2092975" y="3282125"/>
            <a:ext cx="937200" cy="225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82" name="Google Shape;482;p45"/>
          <p:cNvCxnSpPr/>
          <p:nvPr/>
        </p:nvCxnSpPr>
        <p:spPr>
          <a:xfrm flipH="1" rot="10800000">
            <a:off x="2092975" y="3282225"/>
            <a:ext cx="937200" cy="2598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83" name="Google Shape;483;p45"/>
          <p:cNvCxnSpPr/>
          <p:nvPr/>
        </p:nvCxnSpPr>
        <p:spPr>
          <a:xfrm>
            <a:off x="2079275" y="3795100"/>
            <a:ext cx="998700" cy="1794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84" name="Google Shape;484;p45"/>
          <p:cNvCxnSpPr/>
          <p:nvPr/>
        </p:nvCxnSpPr>
        <p:spPr>
          <a:xfrm>
            <a:off x="2106775" y="4027650"/>
            <a:ext cx="9096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85" name="Google Shape;485;p45"/>
          <p:cNvCxnSpPr/>
          <p:nvPr/>
        </p:nvCxnSpPr>
        <p:spPr>
          <a:xfrm>
            <a:off x="4994950" y="3275338"/>
            <a:ext cx="937200" cy="225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86" name="Google Shape;486;p45"/>
          <p:cNvCxnSpPr/>
          <p:nvPr/>
        </p:nvCxnSpPr>
        <p:spPr>
          <a:xfrm flipH="1" rot="10800000">
            <a:off x="4994950" y="3275438"/>
            <a:ext cx="937200" cy="2598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87" name="Google Shape;487;p45"/>
          <p:cNvCxnSpPr/>
          <p:nvPr/>
        </p:nvCxnSpPr>
        <p:spPr>
          <a:xfrm>
            <a:off x="4994950" y="3732538"/>
            <a:ext cx="937200" cy="225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88" name="Google Shape;488;p45"/>
          <p:cNvCxnSpPr/>
          <p:nvPr/>
        </p:nvCxnSpPr>
        <p:spPr>
          <a:xfrm flipH="1" rot="10800000">
            <a:off x="4994950" y="3732638"/>
            <a:ext cx="937200" cy="2598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89" name="Google Shape;489;p4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90" name="Google Shape;490;p45"/>
          <p:cNvSpPr txBox="1"/>
          <p:nvPr/>
        </p:nvSpPr>
        <p:spPr>
          <a:xfrm>
            <a:off x="1568825" y="4188200"/>
            <a:ext cx="2019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 bijective: Two inputs encode to the same output</a:t>
            </a:r>
            <a:endParaRPr/>
          </a:p>
        </p:txBody>
      </p:sp>
      <p:sp>
        <p:nvSpPr>
          <p:cNvPr id="491" name="Google Shape;491;p45"/>
          <p:cNvSpPr txBox="1"/>
          <p:nvPr/>
        </p:nvSpPr>
        <p:spPr>
          <a:xfrm>
            <a:off x="4453750" y="4189850"/>
            <a:ext cx="2019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Bijective: Each input maps to exactly one unique output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46"/>
          <p:cNvSpPr/>
          <p:nvPr/>
        </p:nvSpPr>
        <p:spPr>
          <a:xfrm>
            <a:off x="4574225" y="2874625"/>
            <a:ext cx="2274300" cy="1285200"/>
          </a:xfrm>
          <a:prstGeom prst="cube">
            <a:avLst>
              <a:gd fmla="val 25000" name="adj"/>
            </a:avLst>
          </a:prstGeom>
          <a:solidFill>
            <a:srgbClr val="F1C23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46"/>
          <p:cNvSpPr/>
          <p:nvPr/>
        </p:nvSpPr>
        <p:spPr>
          <a:xfrm>
            <a:off x="1509100" y="2874675"/>
            <a:ext cx="2274300" cy="1285200"/>
          </a:xfrm>
          <a:prstGeom prst="cube">
            <a:avLst>
              <a:gd fmla="val 25000" name="adj"/>
            </a:avLst>
          </a:prstGeom>
          <a:solidFill>
            <a:srgbClr val="F1C23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p4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Block Ciphers: Security</a:t>
            </a:r>
            <a:endParaRPr/>
          </a:p>
        </p:txBody>
      </p:sp>
      <p:sp>
        <p:nvSpPr>
          <p:cNvPr id="499" name="Google Shape;499;p46"/>
          <p:cNvSpPr txBox="1"/>
          <p:nvPr>
            <p:ph idx="1" type="body"/>
          </p:nvPr>
        </p:nvSpPr>
        <p:spPr>
          <a:xfrm>
            <a:off x="198500" y="1246825"/>
            <a:ext cx="8520600" cy="167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A secure block cipher behaves like a randomly chosen permutation permutation from the set of all permutations on </a:t>
            </a:r>
            <a:r>
              <a:rPr i="1" lang="en"/>
              <a:t>n</a:t>
            </a:r>
            <a:r>
              <a:rPr lang="en"/>
              <a:t>-bit strings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A random permutation: Each </a:t>
            </a:r>
            <a:r>
              <a:rPr i="1" lang="en"/>
              <a:t>n</a:t>
            </a:r>
            <a:r>
              <a:rPr lang="en"/>
              <a:t>-bit input is mapped to one randomly-chosen </a:t>
            </a:r>
            <a:r>
              <a:rPr i="1" lang="en"/>
              <a:t>n</a:t>
            </a:r>
            <a:r>
              <a:rPr lang="en"/>
              <a:t>-bit output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Defined by a distinguishing game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Eve gets two boxes: One is a randomly chosen permutation, and one is </a:t>
            </a:r>
            <a:r>
              <a:rPr i="1" lang="en"/>
              <a:t>E</a:t>
            </a:r>
            <a:r>
              <a:rPr i="1" lang="en" sz="900"/>
              <a:t>K</a:t>
            </a:r>
            <a:r>
              <a:rPr lang="en"/>
              <a:t> with a randomly chosen key </a:t>
            </a:r>
            <a:r>
              <a:rPr i="1" lang="en"/>
              <a:t>K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Eve should not be able to tell which is which with probability &gt; ½+negl</a:t>
            </a:r>
            <a:endParaRPr/>
          </a:p>
        </p:txBody>
      </p:sp>
      <p:sp>
        <p:nvSpPr>
          <p:cNvPr id="500" name="Google Shape;500;p4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01" name="Google Shape;501;p46"/>
          <p:cNvSpPr txBox="1"/>
          <p:nvPr/>
        </p:nvSpPr>
        <p:spPr>
          <a:xfrm>
            <a:off x="1697225" y="3063250"/>
            <a:ext cx="4992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urier New"/>
                <a:ea typeface="Courier New"/>
                <a:cs typeface="Courier New"/>
                <a:sym typeface="Courier New"/>
              </a:rPr>
              <a:t>00</a:t>
            </a:r>
            <a:endParaRPr sz="16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urier New"/>
                <a:ea typeface="Courier New"/>
                <a:cs typeface="Courier New"/>
                <a:sym typeface="Courier New"/>
              </a:rPr>
              <a:t>01</a:t>
            </a:r>
            <a:endParaRPr sz="16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urier New"/>
                <a:ea typeface="Courier New"/>
                <a:cs typeface="Courier New"/>
                <a:sym typeface="Courier New"/>
              </a:rPr>
              <a:t>10</a:t>
            </a:r>
            <a:endParaRPr sz="16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urier New"/>
                <a:ea typeface="Courier New"/>
                <a:cs typeface="Courier New"/>
                <a:sym typeface="Courier New"/>
              </a:rPr>
              <a:t>11</a:t>
            </a:r>
            <a:endParaRPr sz="16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02" name="Google Shape;502;p46"/>
          <p:cNvSpPr txBox="1"/>
          <p:nvPr/>
        </p:nvSpPr>
        <p:spPr>
          <a:xfrm>
            <a:off x="2985025" y="3063250"/>
            <a:ext cx="4992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urier New"/>
                <a:ea typeface="Courier New"/>
                <a:cs typeface="Courier New"/>
                <a:sym typeface="Courier New"/>
              </a:rPr>
              <a:t>00</a:t>
            </a:r>
            <a:endParaRPr sz="16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urier New"/>
                <a:ea typeface="Courier New"/>
                <a:cs typeface="Courier New"/>
                <a:sym typeface="Courier New"/>
              </a:rPr>
              <a:t>01</a:t>
            </a:r>
            <a:endParaRPr sz="16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urier New"/>
                <a:ea typeface="Courier New"/>
                <a:cs typeface="Courier New"/>
                <a:sym typeface="Courier New"/>
              </a:rPr>
              <a:t>10</a:t>
            </a:r>
            <a:endParaRPr sz="16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urier New"/>
                <a:ea typeface="Courier New"/>
                <a:cs typeface="Courier New"/>
                <a:sym typeface="Courier New"/>
              </a:rPr>
              <a:t>11</a:t>
            </a:r>
            <a:endParaRPr sz="16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03" name="Google Shape;503;p46"/>
          <p:cNvSpPr txBox="1"/>
          <p:nvPr/>
        </p:nvSpPr>
        <p:spPr>
          <a:xfrm>
            <a:off x="4572000" y="3063250"/>
            <a:ext cx="4992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urier New"/>
                <a:ea typeface="Courier New"/>
                <a:cs typeface="Courier New"/>
                <a:sym typeface="Courier New"/>
              </a:rPr>
              <a:t>00</a:t>
            </a:r>
            <a:endParaRPr sz="16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urier New"/>
                <a:ea typeface="Courier New"/>
                <a:cs typeface="Courier New"/>
                <a:sym typeface="Courier New"/>
              </a:rPr>
              <a:t>01</a:t>
            </a:r>
            <a:endParaRPr sz="16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urier New"/>
                <a:ea typeface="Courier New"/>
                <a:cs typeface="Courier New"/>
                <a:sym typeface="Courier New"/>
              </a:rPr>
              <a:t>10</a:t>
            </a:r>
            <a:endParaRPr sz="16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urier New"/>
                <a:ea typeface="Courier New"/>
                <a:cs typeface="Courier New"/>
                <a:sym typeface="Courier New"/>
              </a:rPr>
              <a:t>11</a:t>
            </a:r>
            <a:endParaRPr sz="16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04" name="Google Shape;504;p46"/>
          <p:cNvSpPr txBox="1"/>
          <p:nvPr/>
        </p:nvSpPr>
        <p:spPr>
          <a:xfrm>
            <a:off x="5859800" y="3063250"/>
            <a:ext cx="4992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urier New"/>
                <a:ea typeface="Courier New"/>
                <a:cs typeface="Courier New"/>
                <a:sym typeface="Courier New"/>
              </a:rPr>
              <a:t>00</a:t>
            </a:r>
            <a:endParaRPr sz="16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urier New"/>
                <a:ea typeface="Courier New"/>
                <a:cs typeface="Courier New"/>
                <a:sym typeface="Courier New"/>
              </a:rPr>
              <a:t>01</a:t>
            </a:r>
            <a:endParaRPr sz="16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urier New"/>
                <a:ea typeface="Courier New"/>
                <a:cs typeface="Courier New"/>
                <a:sym typeface="Courier New"/>
              </a:rPr>
              <a:t>10</a:t>
            </a:r>
            <a:endParaRPr sz="16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urier New"/>
                <a:ea typeface="Courier New"/>
                <a:cs typeface="Courier New"/>
                <a:sym typeface="Courier New"/>
              </a:rPr>
              <a:t>11</a:t>
            </a:r>
            <a:endParaRPr sz="1600"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505" name="Google Shape;505;p46"/>
          <p:cNvCxnSpPr/>
          <p:nvPr/>
        </p:nvCxnSpPr>
        <p:spPr>
          <a:xfrm>
            <a:off x="2092825" y="3282100"/>
            <a:ext cx="978900" cy="4851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06" name="Google Shape;506;p46"/>
          <p:cNvCxnSpPr/>
          <p:nvPr/>
        </p:nvCxnSpPr>
        <p:spPr>
          <a:xfrm flipH="1" rot="10800000">
            <a:off x="2092975" y="3282225"/>
            <a:ext cx="937200" cy="2598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07" name="Google Shape;507;p46"/>
          <p:cNvCxnSpPr/>
          <p:nvPr/>
        </p:nvCxnSpPr>
        <p:spPr>
          <a:xfrm flipH="1" rot="10800000">
            <a:off x="2079275" y="3533800"/>
            <a:ext cx="968700" cy="2613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08" name="Google Shape;508;p46"/>
          <p:cNvCxnSpPr/>
          <p:nvPr/>
        </p:nvCxnSpPr>
        <p:spPr>
          <a:xfrm>
            <a:off x="2106775" y="4027650"/>
            <a:ext cx="9096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09" name="Google Shape;509;p46"/>
          <p:cNvCxnSpPr/>
          <p:nvPr/>
        </p:nvCxnSpPr>
        <p:spPr>
          <a:xfrm>
            <a:off x="4994950" y="3275338"/>
            <a:ext cx="937200" cy="225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10" name="Google Shape;510;p46"/>
          <p:cNvCxnSpPr/>
          <p:nvPr/>
        </p:nvCxnSpPr>
        <p:spPr>
          <a:xfrm flipH="1" rot="10800000">
            <a:off x="4994950" y="3275438"/>
            <a:ext cx="937200" cy="2598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11" name="Google Shape;511;p46"/>
          <p:cNvCxnSpPr/>
          <p:nvPr/>
        </p:nvCxnSpPr>
        <p:spPr>
          <a:xfrm>
            <a:off x="4994950" y="3732538"/>
            <a:ext cx="937200" cy="225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12" name="Google Shape;512;p46"/>
          <p:cNvCxnSpPr/>
          <p:nvPr/>
        </p:nvCxnSpPr>
        <p:spPr>
          <a:xfrm flipH="1" rot="10800000">
            <a:off x="4994950" y="3732638"/>
            <a:ext cx="937200" cy="2598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13" name="Google Shape;513;p46"/>
          <p:cNvSpPr txBox="1"/>
          <p:nvPr/>
        </p:nvSpPr>
        <p:spPr>
          <a:xfrm>
            <a:off x="603550" y="4552225"/>
            <a:ext cx="7518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One of these is </a:t>
            </a:r>
            <a:r>
              <a:rPr i="1" lang="en"/>
              <a:t>E</a:t>
            </a:r>
            <a:r>
              <a:rPr i="1" lang="en" sz="900"/>
              <a:t>K</a:t>
            </a:r>
            <a:r>
              <a:rPr lang="en"/>
              <a:t> with a randomly chosen </a:t>
            </a:r>
            <a:r>
              <a:rPr i="1" lang="en"/>
              <a:t>K</a:t>
            </a:r>
            <a:r>
              <a:rPr lang="en"/>
              <a:t>, and the other one is a randomly chosen permutation. Eve can’t distinguish them.</a:t>
            </a:r>
            <a:endParaRPr/>
          </a:p>
        </p:txBody>
      </p:sp>
      <p:pic>
        <p:nvPicPr>
          <p:cNvPr id="514" name="Google Shape;514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3582224" y="4156750"/>
            <a:ext cx="618962" cy="485099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Google Shape;515;p46"/>
          <p:cNvSpPr txBox="1"/>
          <p:nvPr/>
        </p:nvSpPr>
        <p:spPr>
          <a:xfrm>
            <a:off x="4124975" y="3951450"/>
            <a:ext cx="618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?</a:t>
            </a:r>
            <a:r>
              <a:rPr lang="en">
                <a:solidFill>
                  <a:srgbClr val="FF0000"/>
                </a:solidFill>
              </a:rPr>
              <a:t>?</a:t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4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Block ciphers: Brute-force attacks?</a:t>
            </a:r>
            <a:endParaRPr/>
          </a:p>
        </p:txBody>
      </p:sp>
      <p:sp>
        <p:nvSpPr>
          <p:cNvPr id="521" name="Google Shape;521;p47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hard is it to run a brute-force attack on a 128-bit key?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We have to try 2</a:t>
            </a:r>
            <a:r>
              <a:rPr baseline="30000" lang="en"/>
              <a:t>128</a:t>
            </a:r>
            <a:r>
              <a:rPr lang="en"/>
              <a:t> possibilities. How big is 2</a:t>
            </a:r>
            <a:r>
              <a:rPr baseline="30000" lang="en"/>
              <a:t>128</a:t>
            </a:r>
            <a:r>
              <a:rPr lang="en"/>
              <a:t>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Handy approximation: 2</a:t>
            </a:r>
            <a:r>
              <a:rPr baseline="30000" lang="en"/>
              <a:t>10</a:t>
            </a:r>
            <a:r>
              <a:rPr lang="en"/>
              <a:t> ≈ 10</a:t>
            </a:r>
            <a:r>
              <a:rPr baseline="30000" lang="en"/>
              <a:t>3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2</a:t>
            </a:r>
            <a:r>
              <a:rPr baseline="30000" lang="en"/>
              <a:t>128</a:t>
            </a:r>
            <a:r>
              <a:rPr lang="en"/>
              <a:t> = 2</a:t>
            </a:r>
            <a:r>
              <a:rPr baseline="30000" lang="en"/>
              <a:t>10*12.8</a:t>
            </a:r>
            <a:r>
              <a:rPr lang="en"/>
              <a:t> ≈ (10</a:t>
            </a:r>
            <a:r>
              <a:rPr baseline="30000" lang="en"/>
              <a:t>3</a:t>
            </a:r>
            <a:r>
              <a:rPr lang="en"/>
              <a:t>)</a:t>
            </a:r>
            <a:r>
              <a:rPr baseline="30000" lang="en"/>
              <a:t>12.8</a:t>
            </a:r>
            <a:r>
              <a:rPr lang="en"/>
              <a:t> ≈ (10</a:t>
            </a:r>
            <a:r>
              <a:rPr baseline="30000" lang="en"/>
              <a:t>3</a:t>
            </a:r>
            <a:r>
              <a:rPr lang="en"/>
              <a:t>)</a:t>
            </a:r>
            <a:r>
              <a:rPr baseline="30000" lang="en"/>
              <a:t>13</a:t>
            </a:r>
            <a:r>
              <a:rPr lang="en"/>
              <a:t> = 10</a:t>
            </a:r>
            <a:r>
              <a:rPr baseline="30000" lang="en"/>
              <a:t>39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Suppose we have massive hardware that can try 10</a:t>
            </a:r>
            <a:r>
              <a:rPr baseline="30000" lang="en"/>
              <a:t>9</a:t>
            </a:r>
            <a:r>
              <a:rPr lang="en"/>
              <a:t> (1 billion) keys in 1 nanosecond (a billionth of a second). That’s 10</a:t>
            </a:r>
            <a:r>
              <a:rPr baseline="30000" lang="en"/>
              <a:t>18</a:t>
            </a:r>
            <a:r>
              <a:rPr lang="en"/>
              <a:t> keys per second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We’ll need 10</a:t>
            </a:r>
            <a:r>
              <a:rPr baseline="30000" lang="en"/>
              <a:t>39</a:t>
            </a:r>
            <a:r>
              <a:rPr lang="en"/>
              <a:t> / 10</a:t>
            </a:r>
            <a:r>
              <a:rPr baseline="30000" lang="en"/>
              <a:t>18</a:t>
            </a:r>
            <a:r>
              <a:rPr lang="en"/>
              <a:t> = 10</a:t>
            </a:r>
            <a:r>
              <a:rPr baseline="30000" lang="en"/>
              <a:t>21</a:t>
            </a:r>
            <a:r>
              <a:rPr lang="en"/>
              <a:t> seconds. How long is that?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One year ≈ 3×10</a:t>
            </a:r>
            <a:r>
              <a:rPr baseline="30000" lang="en"/>
              <a:t>7</a:t>
            </a:r>
            <a:r>
              <a:rPr lang="en"/>
              <a:t> seconds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10</a:t>
            </a:r>
            <a:r>
              <a:rPr baseline="30000" lang="en"/>
              <a:t>21</a:t>
            </a:r>
            <a:r>
              <a:rPr lang="en"/>
              <a:t> seconds / 3×10</a:t>
            </a:r>
            <a:r>
              <a:rPr baseline="30000" lang="en"/>
              <a:t>7</a:t>
            </a:r>
            <a:r>
              <a:rPr lang="en"/>
              <a:t> ≈ 3×10</a:t>
            </a:r>
            <a:r>
              <a:rPr baseline="30000" lang="en"/>
              <a:t>13</a:t>
            </a:r>
            <a:r>
              <a:rPr lang="en"/>
              <a:t> years ≈ 30 trillion years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Takeaway</a:t>
            </a:r>
            <a:r>
              <a:rPr lang="en"/>
              <a:t>: Brute-forcing a 128-bit key takes astronomically long.</a:t>
            </a:r>
            <a:br>
              <a:rPr lang="en"/>
            </a:br>
            <a:r>
              <a:rPr lang="en"/>
              <a:t>Don’t even try.</a:t>
            </a:r>
            <a:endParaRPr/>
          </a:p>
        </p:txBody>
      </p:sp>
      <p:sp>
        <p:nvSpPr>
          <p:cNvPr id="522" name="Google Shape;522;p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4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Block ciphers: Brute-force attacks?</a:t>
            </a:r>
            <a:endParaRPr/>
          </a:p>
        </p:txBody>
      </p:sp>
      <p:sp>
        <p:nvSpPr>
          <p:cNvPr id="528" name="Google Shape;528;p48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hard is it to run a brute-force attack on a 256-bit key in the same time?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We need 10</a:t>
            </a:r>
            <a:r>
              <a:rPr baseline="30000" lang="en"/>
              <a:t>52</a:t>
            </a:r>
            <a:r>
              <a:rPr lang="en"/>
              <a:t> of the brute-force devices from before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each brute-force device from before is 1 cubic millimeter, this would take 10</a:t>
            </a:r>
            <a:r>
              <a:rPr baseline="30000" lang="en"/>
              <a:t>43</a:t>
            </a:r>
            <a:r>
              <a:rPr lang="en"/>
              <a:t> cubic meters of space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That’s the volume of 7×10</a:t>
            </a:r>
            <a:r>
              <a:rPr baseline="30000" lang="en"/>
              <a:t>15</a:t>
            </a:r>
            <a:r>
              <a:rPr lang="en"/>
              <a:t> suns!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For reference, the Milky Way galaxy has just 10</a:t>
            </a:r>
            <a:r>
              <a:rPr baseline="30000" lang="en"/>
              <a:t>11</a:t>
            </a:r>
            <a:r>
              <a:rPr lang="en"/>
              <a:t> stars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Takeaway</a:t>
            </a:r>
            <a:r>
              <a:rPr lang="en"/>
              <a:t>: </a:t>
            </a:r>
            <a:r>
              <a:rPr lang="en"/>
              <a:t>Brute-force attacks on modern block ciphers are not possible, assuming the key is random and secret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128-bit key? Definitely not happening.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256-bit key? Lol no.</a:t>
            </a:r>
            <a:endParaRPr/>
          </a:p>
        </p:txBody>
      </p:sp>
      <p:sp>
        <p:nvSpPr>
          <p:cNvPr id="529" name="Google Shape;529;p4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4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Block Ciphers: Efficiency</a:t>
            </a:r>
            <a:endParaRPr/>
          </a:p>
        </p:txBody>
      </p:sp>
      <p:sp>
        <p:nvSpPr>
          <p:cNvPr id="535" name="Google Shape;535;p49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Encryption and decryption should be computable in microseconds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Formally: KeyGen(), Enc(), and Dec(), should not take exponential time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Block cipher algorithms typically use operations like XOR, bit-shifting, and small table lookups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Very fast on modern processors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Modern CPUs provide dedicated hardware support for block ciphers</a:t>
            </a:r>
            <a:endParaRPr/>
          </a:p>
        </p:txBody>
      </p:sp>
      <p:sp>
        <p:nvSpPr>
          <p:cNvPr id="536" name="Google Shape;536;p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5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 (Data Encryption Standard)</a:t>
            </a:r>
            <a:endParaRPr/>
          </a:p>
        </p:txBody>
      </p:sp>
      <p:sp>
        <p:nvSpPr>
          <p:cNvPr id="542" name="Google Shape;542;p50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Designed in late 1970s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Block size 64 bits (</a:t>
            </a:r>
            <a:r>
              <a:rPr i="1" lang="en"/>
              <a:t>n</a:t>
            </a:r>
            <a:r>
              <a:rPr lang="en"/>
              <a:t> = 64)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Key size 56 bits (</a:t>
            </a:r>
            <a:r>
              <a:rPr i="1" lang="en"/>
              <a:t>k</a:t>
            </a:r>
            <a:r>
              <a:rPr lang="en"/>
              <a:t> = 56)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NSA influenced two facets of its design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Altered some subtle internal workings in a mysterious way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Reduced key size from 64 bits to 56 bits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Made brute force attacks feasible for an attacker with massive computational resources (by 1970s standards)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algorithm remains essentially unbroken 40 years later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NSA’s tweaking hardened it against an attack publicly revealed a decade later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However, modern computer speeds make it completely unsafe due to small key size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~6.4 × 10</a:t>
            </a:r>
            <a:r>
              <a:rPr baseline="30000" lang="en"/>
              <a:t>16</a:t>
            </a:r>
            <a:r>
              <a:rPr lang="en"/>
              <a:t>, say 10</a:t>
            </a:r>
            <a:r>
              <a:rPr baseline="30000" lang="en"/>
              <a:t>10</a:t>
            </a:r>
            <a:r>
              <a:rPr lang="en"/>
              <a:t> tries per second on my single desktop computer's Nvidia graphics card: Takes ~6.4 × 10</a:t>
            </a:r>
            <a:r>
              <a:rPr baseline="30000" lang="en"/>
              <a:t>6</a:t>
            </a:r>
            <a:r>
              <a:rPr lang="en"/>
              <a:t> seconds or ~70 days</a:t>
            </a:r>
            <a:endParaRPr/>
          </a:p>
        </p:txBody>
      </p:sp>
      <p:sp>
        <p:nvSpPr>
          <p:cNvPr id="543" name="Google Shape;543;p5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5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AES (Advanced Encryption Standard)</a:t>
            </a:r>
            <a:endParaRPr/>
          </a:p>
        </p:txBody>
      </p:sp>
      <p:sp>
        <p:nvSpPr>
          <p:cNvPr id="549" name="Google Shape;549;p51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1997–2000: NIST (National Institute of Standards and Technology) in the US held a competition to pick a new block cipher standard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One of the finalists, Twofish, was designed by Berkeley professor and occasional CS 161 instructor David Wagner!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Out of the 5 finalists: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Rijndael, Twofish, and Serpent had really good performance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RC6 had okay performance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Mars had bad performance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On any given computing platform, Rijndael was </a:t>
            </a:r>
            <a:r>
              <a:rPr i="1" lang="en"/>
              <a:t>never</a:t>
            </a:r>
            <a:r>
              <a:rPr lang="en"/>
              <a:t> the fastest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But on every computing platform, Rijndael was </a:t>
            </a:r>
            <a:r>
              <a:rPr i="1" lang="en"/>
              <a:t>always</a:t>
            </a:r>
            <a:r>
              <a:rPr lang="en"/>
              <a:t> the second-fastest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Twofish and Serpent each had at least one compute platform they were bad at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Rijndael was selected as the new block cipher standard</a:t>
            </a:r>
            <a:endParaRPr/>
          </a:p>
        </p:txBody>
      </p:sp>
      <p:sp>
        <p:nvSpPr>
          <p:cNvPr id="550" name="Google Shape;550;p5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5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Are Block Ciphers IND-CPA Secure?</a:t>
            </a:r>
            <a:endParaRPr/>
          </a:p>
        </p:txBody>
      </p:sp>
      <p:sp>
        <p:nvSpPr>
          <p:cNvPr id="556" name="Google Shape;556;p52"/>
          <p:cNvSpPr txBox="1"/>
          <p:nvPr>
            <p:ph idx="1" type="body"/>
          </p:nvPr>
        </p:nvSpPr>
        <p:spPr>
          <a:xfrm>
            <a:off x="198500" y="1246825"/>
            <a:ext cx="50670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Consider the following adversary: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Eve sends two different messages </a:t>
            </a:r>
            <a:r>
              <a:rPr i="1" lang="en"/>
              <a:t>M</a:t>
            </a:r>
            <a:r>
              <a:rPr lang="en" sz="900"/>
              <a:t>0</a:t>
            </a:r>
            <a:r>
              <a:rPr lang="en"/>
              <a:t> and </a:t>
            </a:r>
            <a:r>
              <a:rPr i="1" lang="en"/>
              <a:t>M</a:t>
            </a:r>
            <a:r>
              <a:rPr lang="en" sz="900"/>
              <a:t>1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Eve receives either </a:t>
            </a:r>
            <a:r>
              <a:rPr i="1" lang="en"/>
              <a:t>E</a:t>
            </a:r>
            <a:r>
              <a:rPr i="1" lang="en" sz="900"/>
              <a:t>K</a:t>
            </a:r>
            <a:r>
              <a:rPr lang="en"/>
              <a:t>(</a:t>
            </a:r>
            <a:r>
              <a:rPr i="1" lang="en"/>
              <a:t>M</a:t>
            </a:r>
            <a:r>
              <a:rPr lang="en" sz="900"/>
              <a:t>0</a:t>
            </a:r>
            <a:r>
              <a:rPr lang="en"/>
              <a:t>) or </a:t>
            </a:r>
            <a:r>
              <a:rPr i="1" lang="en"/>
              <a:t>E</a:t>
            </a:r>
            <a:r>
              <a:rPr i="1" lang="en" sz="900"/>
              <a:t>K</a:t>
            </a:r>
            <a:r>
              <a:rPr lang="en"/>
              <a:t>(</a:t>
            </a:r>
            <a:r>
              <a:rPr i="1" lang="en"/>
              <a:t>M</a:t>
            </a:r>
            <a:r>
              <a:rPr lang="en" sz="900"/>
              <a:t>1</a:t>
            </a:r>
            <a:r>
              <a:rPr lang="en"/>
              <a:t>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Eve requests the encryption of </a:t>
            </a:r>
            <a:r>
              <a:rPr i="1" lang="en"/>
              <a:t>M</a:t>
            </a:r>
            <a:r>
              <a:rPr lang="en" sz="900"/>
              <a:t>0</a:t>
            </a:r>
            <a:r>
              <a:rPr lang="en"/>
              <a:t> again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Strategy: If the encryption of </a:t>
            </a:r>
            <a:r>
              <a:rPr i="1" lang="en"/>
              <a:t>M</a:t>
            </a:r>
            <a:r>
              <a:rPr lang="en" sz="900"/>
              <a:t>0</a:t>
            </a:r>
            <a:r>
              <a:rPr lang="en"/>
              <a:t> matches what she received, guess b = 0. Else, guess b = 1.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Eve can win the IND-CPA game with probability 1!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Block ciphers are not IND-CPA secure </a:t>
            </a:r>
            <a:r>
              <a:rPr lang="en"/>
              <a:t>because they are deterministic</a:t>
            </a:r>
            <a:endParaRPr/>
          </a:p>
        </p:txBody>
      </p:sp>
      <p:sp>
        <p:nvSpPr>
          <p:cNvPr id="557" name="Google Shape;557;p5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58" name="Google Shape;558;p52"/>
          <p:cNvSpPr/>
          <p:nvPr/>
        </p:nvSpPr>
        <p:spPr>
          <a:xfrm>
            <a:off x="5723802" y="1619402"/>
            <a:ext cx="3211500" cy="8559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59" name="Google Shape;559;p52"/>
          <p:cNvCxnSpPr/>
          <p:nvPr/>
        </p:nvCxnSpPr>
        <p:spPr>
          <a:xfrm>
            <a:off x="5776622" y="1900774"/>
            <a:ext cx="23223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60" name="Google Shape;560;p52"/>
          <p:cNvSpPr txBox="1"/>
          <p:nvPr/>
        </p:nvSpPr>
        <p:spPr>
          <a:xfrm>
            <a:off x="5776627" y="1607258"/>
            <a:ext cx="232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i="1" lang="en">
                <a:solidFill>
                  <a:srgbClr val="000000"/>
                </a:solidFill>
              </a:rPr>
              <a:t>M</a:t>
            </a:r>
            <a:endParaRPr i="1" sz="1000"/>
          </a:p>
        </p:txBody>
      </p:sp>
      <p:cxnSp>
        <p:nvCxnSpPr>
          <p:cNvPr id="561" name="Google Shape;561;p52"/>
          <p:cNvCxnSpPr/>
          <p:nvPr/>
        </p:nvCxnSpPr>
        <p:spPr>
          <a:xfrm>
            <a:off x="5776614" y="2356182"/>
            <a:ext cx="23223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562" name="Google Shape;562;p52"/>
          <p:cNvSpPr txBox="1"/>
          <p:nvPr/>
        </p:nvSpPr>
        <p:spPr>
          <a:xfrm>
            <a:off x="5776619" y="2004647"/>
            <a:ext cx="232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00"/>
                </a:solidFill>
              </a:rPr>
              <a:t>Enc(</a:t>
            </a:r>
            <a:r>
              <a:rPr i="1" lang="en">
                <a:solidFill>
                  <a:srgbClr val="000000"/>
                </a:solidFill>
              </a:rPr>
              <a:t>K</a:t>
            </a:r>
            <a:r>
              <a:rPr lang="en">
                <a:solidFill>
                  <a:srgbClr val="000000"/>
                </a:solidFill>
              </a:rPr>
              <a:t>, </a:t>
            </a:r>
            <a:r>
              <a:rPr i="1" lang="en">
                <a:solidFill>
                  <a:srgbClr val="000000"/>
                </a:solidFill>
              </a:rPr>
              <a:t>M</a:t>
            </a:r>
            <a:r>
              <a:rPr lang="en">
                <a:solidFill>
                  <a:srgbClr val="000000"/>
                </a:solidFill>
              </a:rPr>
              <a:t>)</a:t>
            </a:r>
            <a:endParaRPr sz="1000"/>
          </a:p>
        </p:txBody>
      </p:sp>
      <p:sp>
        <p:nvSpPr>
          <p:cNvPr id="563" name="Google Shape;563;p52"/>
          <p:cNvSpPr txBox="1"/>
          <p:nvPr/>
        </p:nvSpPr>
        <p:spPr>
          <a:xfrm>
            <a:off x="8154540" y="1871575"/>
            <a:ext cx="79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200">
                <a:solidFill>
                  <a:srgbClr val="000000"/>
                </a:solidFill>
              </a:rPr>
              <a:t>(repeat)</a:t>
            </a:r>
            <a:endParaRPr sz="1200"/>
          </a:p>
        </p:txBody>
      </p:sp>
      <p:sp>
        <p:nvSpPr>
          <p:cNvPr id="564" name="Google Shape;564;p52"/>
          <p:cNvSpPr/>
          <p:nvPr/>
        </p:nvSpPr>
        <p:spPr>
          <a:xfrm>
            <a:off x="5723802" y="3448202"/>
            <a:ext cx="3211500" cy="8559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5" name="Google Shape;565;p52"/>
          <p:cNvSpPr txBox="1"/>
          <p:nvPr/>
        </p:nvSpPr>
        <p:spPr>
          <a:xfrm>
            <a:off x="7026179" y="1094425"/>
            <a:ext cx="1368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Alice (challenger)</a:t>
            </a:r>
            <a:endParaRPr sz="1200"/>
          </a:p>
        </p:txBody>
      </p:sp>
      <p:sp>
        <p:nvSpPr>
          <p:cNvPr id="566" name="Google Shape;566;p52"/>
          <p:cNvSpPr txBox="1"/>
          <p:nvPr/>
        </p:nvSpPr>
        <p:spPr>
          <a:xfrm>
            <a:off x="5524451" y="1094425"/>
            <a:ext cx="1368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Eve (adversary)</a:t>
            </a:r>
            <a:endParaRPr sz="1200"/>
          </a:p>
        </p:txBody>
      </p:sp>
      <p:cxnSp>
        <p:nvCxnSpPr>
          <p:cNvPr id="567" name="Google Shape;567;p52"/>
          <p:cNvCxnSpPr/>
          <p:nvPr/>
        </p:nvCxnSpPr>
        <p:spPr>
          <a:xfrm>
            <a:off x="5776613" y="2847578"/>
            <a:ext cx="23223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68" name="Google Shape;568;p52"/>
          <p:cNvSpPr txBox="1"/>
          <p:nvPr/>
        </p:nvSpPr>
        <p:spPr>
          <a:xfrm>
            <a:off x="5776618" y="2496043"/>
            <a:ext cx="232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i="1" lang="en">
                <a:solidFill>
                  <a:srgbClr val="000000"/>
                </a:solidFill>
              </a:rPr>
              <a:t>M</a:t>
            </a:r>
            <a:r>
              <a:rPr lang="en" sz="800">
                <a:solidFill>
                  <a:srgbClr val="000000"/>
                </a:solidFill>
              </a:rPr>
              <a:t>0</a:t>
            </a:r>
            <a:r>
              <a:rPr lang="en">
                <a:solidFill>
                  <a:srgbClr val="000000"/>
                </a:solidFill>
              </a:rPr>
              <a:t> and </a:t>
            </a:r>
            <a:r>
              <a:rPr i="1" lang="en">
                <a:solidFill>
                  <a:srgbClr val="000000"/>
                </a:solidFill>
              </a:rPr>
              <a:t>M</a:t>
            </a:r>
            <a:r>
              <a:rPr lang="en" sz="800">
                <a:solidFill>
                  <a:srgbClr val="000000"/>
                </a:solidFill>
              </a:rPr>
              <a:t>1</a:t>
            </a:r>
            <a:endParaRPr sz="1000"/>
          </a:p>
        </p:txBody>
      </p:sp>
      <p:cxnSp>
        <p:nvCxnSpPr>
          <p:cNvPr id="569" name="Google Shape;569;p52"/>
          <p:cNvCxnSpPr/>
          <p:nvPr/>
        </p:nvCxnSpPr>
        <p:spPr>
          <a:xfrm>
            <a:off x="5776604" y="3302986"/>
            <a:ext cx="23223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570" name="Google Shape;570;p52"/>
          <p:cNvSpPr txBox="1"/>
          <p:nvPr/>
        </p:nvSpPr>
        <p:spPr>
          <a:xfrm>
            <a:off x="5776609" y="2951451"/>
            <a:ext cx="232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00"/>
                </a:solidFill>
              </a:rPr>
              <a:t>Enc(</a:t>
            </a:r>
            <a:r>
              <a:rPr i="1" lang="en">
                <a:solidFill>
                  <a:srgbClr val="000000"/>
                </a:solidFill>
              </a:rPr>
              <a:t>K</a:t>
            </a:r>
            <a:r>
              <a:rPr lang="en">
                <a:solidFill>
                  <a:srgbClr val="000000"/>
                </a:solidFill>
              </a:rPr>
              <a:t>, </a:t>
            </a:r>
            <a:r>
              <a:rPr i="1" lang="en">
                <a:solidFill>
                  <a:srgbClr val="000000"/>
                </a:solidFill>
              </a:rPr>
              <a:t>M</a:t>
            </a:r>
            <a:r>
              <a:rPr i="1" lang="en" sz="800">
                <a:solidFill>
                  <a:srgbClr val="000000"/>
                </a:solidFill>
              </a:rPr>
              <a:t>b</a:t>
            </a:r>
            <a:r>
              <a:rPr lang="en">
                <a:solidFill>
                  <a:srgbClr val="000000"/>
                </a:solidFill>
              </a:rPr>
              <a:t>)</a:t>
            </a:r>
            <a:endParaRPr sz="1000"/>
          </a:p>
        </p:txBody>
      </p:sp>
      <p:cxnSp>
        <p:nvCxnSpPr>
          <p:cNvPr id="571" name="Google Shape;571;p52"/>
          <p:cNvCxnSpPr/>
          <p:nvPr/>
        </p:nvCxnSpPr>
        <p:spPr>
          <a:xfrm>
            <a:off x="5776622" y="3729574"/>
            <a:ext cx="23223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72" name="Google Shape;572;p52"/>
          <p:cNvSpPr txBox="1"/>
          <p:nvPr/>
        </p:nvSpPr>
        <p:spPr>
          <a:xfrm>
            <a:off x="5776627" y="3436058"/>
            <a:ext cx="232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i="1" lang="en">
                <a:solidFill>
                  <a:srgbClr val="000000"/>
                </a:solidFill>
              </a:rPr>
              <a:t>M</a:t>
            </a:r>
            <a:endParaRPr i="1" sz="1000"/>
          </a:p>
        </p:txBody>
      </p:sp>
      <p:cxnSp>
        <p:nvCxnSpPr>
          <p:cNvPr id="573" name="Google Shape;573;p52"/>
          <p:cNvCxnSpPr/>
          <p:nvPr/>
        </p:nvCxnSpPr>
        <p:spPr>
          <a:xfrm>
            <a:off x="5776614" y="4184982"/>
            <a:ext cx="23223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574" name="Google Shape;574;p52"/>
          <p:cNvSpPr txBox="1"/>
          <p:nvPr/>
        </p:nvSpPr>
        <p:spPr>
          <a:xfrm>
            <a:off x="5776619" y="3833447"/>
            <a:ext cx="232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00"/>
                </a:solidFill>
              </a:rPr>
              <a:t>Enc(</a:t>
            </a:r>
            <a:r>
              <a:rPr i="1" lang="en">
                <a:solidFill>
                  <a:srgbClr val="000000"/>
                </a:solidFill>
              </a:rPr>
              <a:t>K</a:t>
            </a:r>
            <a:r>
              <a:rPr lang="en">
                <a:solidFill>
                  <a:srgbClr val="000000"/>
                </a:solidFill>
              </a:rPr>
              <a:t>, </a:t>
            </a:r>
            <a:r>
              <a:rPr i="1" lang="en">
                <a:solidFill>
                  <a:srgbClr val="000000"/>
                </a:solidFill>
              </a:rPr>
              <a:t>M</a:t>
            </a:r>
            <a:r>
              <a:rPr lang="en">
                <a:solidFill>
                  <a:srgbClr val="000000"/>
                </a:solidFill>
              </a:rPr>
              <a:t>)</a:t>
            </a:r>
            <a:endParaRPr sz="1000"/>
          </a:p>
        </p:txBody>
      </p:sp>
      <p:cxnSp>
        <p:nvCxnSpPr>
          <p:cNvPr id="575" name="Google Shape;575;p52"/>
          <p:cNvCxnSpPr/>
          <p:nvPr/>
        </p:nvCxnSpPr>
        <p:spPr>
          <a:xfrm>
            <a:off x="5808581" y="4697018"/>
            <a:ext cx="0" cy="412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76" name="Google Shape;576;p52"/>
          <p:cNvSpPr txBox="1"/>
          <p:nvPr/>
        </p:nvSpPr>
        <p:spPr>
          <a:xfrm>
            <a:off x="5808577" y="4659925"/>
            <a:ext cx="1881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00"/>
                </a:solidFill>
              </a:rPr>
              <a:t>Guess </a:t>
            </a:r>
            <a:r>
              <a:rPr i="1" lang="en">
                <a:solidFill>
                  <a:srgbClr val="000000"/>
                </a:solidFill>
              </a:rPr>
              <a:t>b</a:t>
            </a:r>
            <a:r>
              <a:rPr lang="en">
                <a:solidFill>
                  <a:srgbClr val="000000"/>
                </a:solidFill>
              </a:rPr>
              <a:t> = 0 or </a:t>
            </a:r>
            <a:r>
              <a:rPr i="1" lang="en">
                <a:solidFill>
                  <a:srgbClr val="000000"/>
                </a:solidFill>
              </a:rPr>
              <a:t>b</a:t>
            </a:r>
            <a:r>
              <a:rPr lang="en">
                <a:solidFill>
                  <a:srgbClr val="000000"/>
                </a:solidFill>
              </a:rPr>
              <a:t> = 1</a:t>
            </a:r>
            <a:endParaRPr sz="1000"/>
          </a:p>
        </p:txBody>
      </p:sp>
      <p:cxnSp>
        <p:nvCxnSpPr>
          <p:cNvPr id="577" name="Google Shape;577;p52"/>
          <p:cNvCxnSpPr/>
          <p:nvPr/>
        </p:nvCxnSpPr>
        <p:spPr>
          <a:xfrm>
            <a:off x="5681075" y="1463725"/>
            <a:ext cx="0" cy="3452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8" name="Google Shape;578;p52"/>
          <p:cNvCxnSpPr/>
          <p:nvPr/>
        </p:nvCxnSpPr>
        <p:spPr>
          <a:xfrm>
            <a:off x="8171825" y="1463725"/>
            <a:ext cx="0" cy="3452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79" name="Google Shape;579;p52"/>
          <p:cNvSpPr txBox="1"/>
          <p:nvPr/>
        </p:nvSpPr>
        <p:spPr>
          <a:xfrm>
            <a:off x="8154540" y="3700375"/>
            <a:ext cx="79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200">
                <a:solidFill>
                  <a:srgbClr val="000000"/>
                </a:solidFill>
              </a:rPr>
              <a:t>(repeat)</a:t>
            </a:r>
            <a:endParaRPr sz="1200"/>
          </a:p>
        </p:txBody>
      </p:sp>
      <p:sp>
        <p:nvSpPr>
          <p:cNvPr id="580" name="Google Shape;580;p52"/>
          <p:cNvSpPr txBox="1"/>
          <p:nvPr/>
        </p:nvSpPr>
        <p:spPr>
          <a:xfrm>
            <a:off x="8194722" y="2800296"/>
            <a:ext cx="79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200">
                <a:solidFill>
                  <a:srgbClr val="000000"/>
                </a:solidFill>
              </a:rPr>
              <a:t>pick </a:t>
            </a:r>
            <a:r>
              <a:rPr i="1" lang="en" sz="1200">
                <a:solidFill>
                  <a:srgbClr val="000000"/>
                </a:solidFill>
              </a:rPr>
              <a:t>b</a:t>
            </a:r>
            <a:endParaRPr i="1"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5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AES (Advanced Encryption Standard)</a:t>
            </a:r>
            <a:endParaRPr/>
          </a:p>
        </p:txBody>
      </p:sp>
      <p:sp>
        <p:nvSpPr>
          <p:cNvPr id="586" name="Google Shape;586;p53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Key size 128, 192, or 256 bits (</a:t>
            </a:r>
            <a:r>
              <a:rPr i="1" lang="en"/>
              <a:t>k</a:t>
            </a:r>
            <a:r>
              <a:rPr lang="en"/>
              <a:t> = 128, 192, or 256)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Use key size 256 these days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Block size 128 bits (</a:t>
            </a:r>
            <a:r>
              <a:rPr i="1" lang="en"/>
              <a:t>n</a:t>
            </a:r>
            <a:r>
              <a:rPr lang="en"/>
              <a:t> = 128)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Note: The block size is still always 128 bits, regardless of key size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You don’t need to know how AES works, but you do need to know its parameters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u="sng">
                <a:solidFill>
                  <a:schemeClr val="hlink"/>
                </a:solidFill>
                <a:hlinkClick r:id="rId3"/>
              </a:rPr>
              <a:t>here’s a comic</a:t>
            </a:r>
            <a:endParaRPr/>
          </a:p>
        </p:txBody>
      </p:sp>
      <p:sp>
        <p:nvSpPr>
          <p:cNvPr id="587" name="Google Shape;587;p5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54"/>
          <p:cNvSpPr txBox="1"/>
          <p:nvPr>
            <p:ph idx="1" type="body"/>
          </p:nvPr>
        </p:nvSpPr>
        <p:spPr>
          <a:xfrm>
            <a:off x="198500" y="1246825"/>
            <a:ext cx="47187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Different key sizes use different numbers of rounds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10 rounds for 128-bit keys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12 rounds for 192-bit keys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14 rounds for 256-bit keys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Each round uses its own “round key” derived from the cipher key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Each round: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SubBytes()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ShiftRows()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MixColumns() (if not last round)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AddRoundKey()</a:t>
            </a:r>
            <a:endParaRPr/>
          </a:p>
        </p:txBody>
      </p:sp>
      <p:sp>
        <p:nvSpPr>
          <p:cNvPr id="593" name="Google Shape;593;p5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AES Algorithm</a:t>
            </a:r>
            <a:endParaRPr/>
          </a:p>
        </p:txBody>
      </p:sp>
      <p:sp>
        <p:nvSpPr>
          <p:cNvPr id="594" name="Google Shape;594;p5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95" name="Google Shape;595;p54" title="Diagram of one round of AES encryption"/>
          <p:cNvPicPr preferRelativeResize="0"/>
          <p:nvPr/>
        </p:nvPicPr>
        <p:blipFill rotWithShape="1">
          <a:blip r:embed="rId3">
            <a:alphaModFix/>
          </a:blip>
          <a:srcRect b="9730" l="0" r="36240" t="0"/>
          <a:stretch/>
        </p:blipFill>
        <p:spPr>
          <a:xfrm>
            <a:off x="5031574" y="1246825"/>
            <a:ext cx="3742527" cy="3416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55"/>
          <p:cNvSpPr txBox="1"/>
          <p:nvPr>
            <p:ph idx="1" type="body"/>
          </p:nvPr>
        </p:nvSpPr>
        <p:spPr>
          <a:xfrm>
            <a:off x="198500" y="1246825"/>
            <a:ext cx="8520600" cy="167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Replace each byte in the block with another byte using an 8-bit substitution box</a:t>
            </a:r>
            <a:endParaRPr/>
          </a:p>
        </p:txBody>
      </p:sp>
      <p:sp>
        <p:nvSpPr>
          <p:cNvPr id="601" name="Google Shape;601;p5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AES Algorithm: SubBytes()</a:t>
            </a:r>
            <a:endParaRPr/>
          </a:p>
        </p:txBody>
      </p:sp>
      <p:sp>
        <p:nvSpPr>
          <p:cNvPr id="602" name="Google Shape;602;p5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03" name="Google Shape;603;p55" title="Diagram of SubBytes procedure in AES algorithm"/>
          <p:cNvPicPr preferRelativeResize="0"/>
          <p:nvPr/>
        </p:nvPicPr>
        <p:blipFill rotWithShape="1">
          <a:blip r:embed="rId3">
            <a:alphaModFix/>
          </a:blip>
          <a:srcRect b="2004" l="16454" r="17439" t="33341"/>
          <a:stretch/>
        </p:blipFill>
        <p:spPr>
          <a:xfrm>
            <a:off x="1553075" y="1970975"/>
            <a:ext cx="5843849" cy="297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56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Cyclically shifts the bytes in each row by a certain offset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number of places each byte is shifted differs for each row</a:t>
            </a:r>
            <a:endParaRPr/>
          </a:p>
        </p:txBody>
      </p:sp>
      <p:sp>
        <p:nvSpPr>
          <p:cNvPr id="609" name="Google Shape;609;p5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AES Algorithm: ShiftRows()</a:t>
            </a:r>
            <a:endParaRPr/>
          </a:p>
        </p:txBody>
      </p:sp>
      <p:sp>
        <p:nvSpPr>
          <p:cNvPr id="610" name="Google Shape;610;p5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11" name="Google Shape;611;p56" title="Diagram of ShiftRows procedure in AES algorithm"/>
          <p:cNvPicPr preferRelativeResize="0"/>
          <p:nvPr/>
        </p:nvPicPr>
        <p:blipFill rotWithShape="1">
          <a:blip r:embed="rId3">
            <a:alphaModFix/>
          </a:blip>
          <a:srcRect b="0" l="9286" r="7505" t="41971"/>
          <a:stretch/>
        </p:blipFill>
        <p:spPr>
          <a:xfrm>
            <a:off x="1478687" y="2447676"/>
            <a:ext cx="6186625" cy="2283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57"/>
          <p:cNvSpPr txBox="1"/>
          <p:nvPr>
            <p:ph idx="1" type="body"/>
          </p:nvPr>
        </p:nvSpPr>
        <p:spPr>
          <a:xfrm>
            <a:off x="198500" y="1246825"/>
            <a:ext cx="8520600" cy="167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Treats the 16-byte block as a 4 × 4 matrix and multiply it by by another matrix</a:t>
            </a:r>
            <a:endParaRPr/>
          </a:p>
        </p:txBody>
      </p:sp>
      <p:sp>
        <p:nvSpPr>
          <p:cNvPr id="617" name="Google Shape;617;p5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AES Algorithm: MixColumns()</a:t>
            </a:r>
            <a:endParaRPr/>
          </a:p>
        </p:txBody>
      </p:sp>
      <p:sp>
        <p:nvSpPr>
          <p:cNvPr id="618" name="Google Shape;618;p5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19" name="Google Shape;619;p57" title="Diagram of MixColumns procedure in AES algorithm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6028" y="1930250"/>
            <a:ext cx="5751951" cy="305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58"/>
          <p:cNvSpPr txBox="1"/>
          <p:nvPr>
            <p:ph idx="1" type="body"/>
          </p:nvPr>
        </p:nvSpPr>
        <p:spPr>
          <a:xfrm>
            <a:off x="198500" y="1246825"/>
            <a:ext cx="8520600" cy="167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XOR the 16-byte block with the 16-byte round key</a:t>
            </a:r>
            <a:endParaRPr/>
          </a:p>
        </p:txBody>
      </p:sp>
      <p:sp>
        <p:nvSpPr>
          <p:cNvPr id="625" name="Google Shape;625;p5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AES Algorithm: AddRoundKey()</a:t>
            </a:r>
            <a:endParaRPr/>
          </a:p>
        </p:txBody>
      </p:sp>
      <p:sp>
        <p:nvSpPr>
          <p:cNvPr id="626" name="Google Shape;626;p5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27" name="Google Shape;627;p58" title="Diagram of AddRoundKey procedure in AES algorithm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08958" y="1789350"/>
            <a:ext cx="4099676" cy="318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5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AES (Advanced Encryption Standard)</a:t>
            </a:r>
            <a:endParaRPr/>
          </a:p>
        </p:txBody>
      </p:sp>
      <p:sp>
        <p:nvSpPr>
          <p:cNvPr id="633" name="Google Shape;633;p59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There is no formal proof that AES is secure (indistinguishable from a random permutation)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However, in 20 years, nobody has been able to break it, so it is </a:t>
            </a:r>
            <a:r>
              <a:rPr i="1" lang="en"/>
              <a:t>assumed</a:t>
            </a:r>
            <a:r>
              <a:rPr lang="en"/>
              <a:t> to be secure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NSA uses AES-256 for secrets they want to keep secure for the 40 years (even in the face of unknown breakthroughs in research)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Takeaway</a:t>
            </a:r>
            <a:r>
              <a:rPr lang="en"/>
              <a:t>: AES is the modern standard block cipher algorithm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standard key size (128 bits) is large enough to prevent brute-force attacks</a:t>
            </a:r>
            <a:endParaRPr/>
          </a:p>
        </p:txBody>
      </p:sp>
      <p:sp>
        <p:nvSpPr>
          <p:cNvPr id="634" name="Google Shape;634;p5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6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Issues with Block Ciphers</a:t>
            </a:r>
            <a:endParaRPr/>
          </a:p>
        </p:txBody>
      </p:sp>
      <p:sp>
        <p:nvSpPr>
          <p:cNvPr id="640" name="Google Shape;640;p60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Block ciphers are not IND-CPA secure, because they’re deterministic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 scheme is </a:t>
            </a:r>
            <a:r>
              <a:rPr b="1" lang="en"/>
              <a:t>deterministic</a:t>
            </a:r>
            <a:r>
              <a:rPr lang="en"/>
              <a:t> if the same input always produces the same output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 deterministic scheme can be IND-CPA secure because the adversary can always tell if the same message was encrypted twice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Block ciphers can only encrypt messages of a fixed size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For example, AES can only encrypt-decrypt 128-bit messages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What if we want to encrypt something longer than 128 bits?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To address these problems, we’ll add </a:t>
            </a:r>
            <a:r>
              <a:rPr b="1" lang="en"/>
              <a:t>modes of operation</a:t>
            </a:r>
            <a:r>
              <a:rPr lang="en"/>
              <a:t> that use block ciphers as a building block!</a:t>
            </a:r>
            <a:endParaRPr/>
          </a:p>
        </p:txBody>
      </p:sp>
      <p:sp>
        <p:nvSpPr>
          <p:cNvPr id="641" name="Google Shape;641;p6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6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Summary: Block Ciphers</a:t>
            </a:r>
            <a:endParaRPr/>
          </a:p>
        </p:txBody>
      </p:sp>
      <p:sp>
        <p:nvSpPr>
          <p:cNvPr id="647" name="Google Shape;647;p61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Encryption: input a </a:t>
            </a:r>
            <a:r>
              <a:rPr i="1" lang="en"/>
              <a:t>k</a:t>
            </a:r>
            <a:r>
              <a:rPr lang="en"/>
              <a:t>-bit key and </a:t>
            </a:r>
            <a:r>
              <a:rPr i="1" lang="en"/>
              <a:t>n</a:t>
            </a:r>
            <a:r>
              <a:rPr lang="en"/>
              <a:t>-bit plaintext, receive </a:t>
            </a:r>
            <a:r>
              <a:rPr i="1" lang="en"/>
              <a:t>n</a:t>
            </a:r>
            <a:r>
              <a:rPr lang="en"/>
              <a:t>-bit ciphertext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Decryption: input a </a:t>
            </a:r>
            <a:r>
              <a:rPr i="1" lang="en"/>
              <a:t>k</a:t>
            </a:r>
            <a:r>
              <a:rPr lang="en"/>
              <a:t>-bit key and </a:t>
            </a:r>
            <a:r>
              <a:rPr i="1" lang="en"/>
              <a:t>n</a:t>
            </a:r>
            <a:r>
              <a:rPr lang="en"/>
              <a:t>-bit ciphertext, receive </a:t>
            </a:r>
            <a:r>
              <a:rPr i="1" lang="en"/>
              <a:t>n</a:t>
            </a:r>
            <a:r>
              <a:rPr lang="en"/>
              <a:t>-bit plaintext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Correctness: when the key is fixed, </a:t>
            </a:r>
            <a:r>
              <a:rPr i="1" lang="en"/>
              <a:t>E</a:t>
            </a:r>
            <a:r>
              <a:rPr i="1" lang="en" sz="1300"/>
              <a:t>K</a:t>
            </a:r>
            <a:r>
              <a:rPr lang="en"/>
              <a:t>(</a:t>
            </a:r>
            <a:r>
              <a:rPr i="1" lang="en"/>
              <a:t>M</a:t>
            </a:r>
            <a:r>
              <a:rPr lang="en"/>
              <a:t>) should be bijective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Security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Without the key, </a:t>
            </a:r>
            <a:r>
              <a:rPr i="1" lang="en"/>
              <a:t>E</a:t>
            </a:r>
            <a:r>
              <a:rPr i="1" lang="en" sz="900"/>
              <a:t>K</a:t>
            </a:r>
            <a:r>
              <a:rPr lang="en"/>
              <a:t>(m) is computationally indistinguishable from a random permutation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Brute-force attacks take astronomically long and are not possible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Efficiency: algorithms use XORs and bit-shifting (very fast)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Implementation: AES is the modern standard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Issues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Not IND-CPA secure because they’re deterministic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Can only encrypt </a:t>
            </a:r>
            <a:r>
              <a:rPr i="1" lang="en"/>
              <a:t>n</a:t>
            </a:r>
            <a:r>
              <a:rPr lang="en"/>
              <a:t>-bit messages</a:t>
            </a:r>
            <a:endParaRPr/>
          </a:p>
        </p:txBody>
      </p:sp>
      <p:sp>
        <p:nvSpPr>
          <p:cNvPr id="648" name="Google Shape;648;p6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6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Block Cipher Modes of Operation</a:t>
            </a:r>
            <a:endParaRPr/>
          </a:p>
        </p:txBody>
      </p:sp>
      <p:sp>
        <p:nvSpPr>
          <p:cNvPr id="654" name="Google Shape;654;p6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55" name="Google Shape;655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94373" y="2862900"/>
            <a:ext cx="2355259" cy="1800326"/>
          </a:xfrm>
          <a:prstGeom prst="rect">
            <a:avLst/>
          </a:prstGeom>
          <a:noFill/>
          <a:ln>
            <a:noFill/>
          </a:ln>
        </p:spPr>
      </p:pic>
      <p:sp>
        <p:nvSpPr>
          <p:cNvPr id="656" name="Google Shape;656;p62"/>
          <p:cNvSpPr txBox="1"/>
          <p:nvPr/>
        </p:nvSpPr>
        <p:spPr>
          <a:xfrm>
            <a:off x="512100" y="4520775"/>
            <a:ext cx="8119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00"/>
                </a:solidFill>
              </a:rPr>
              <a:t>Textbook Chapter </a:t>
            </a:r>
            <a:r>
              <a:rPr lang="en"/>
              <a:t>6.6–6.9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6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Scratchpad: Let’s design it together</a:t>
            </a:r>
            <a:endParaRPr/>
          </a:p>
        </p:txBody>
      </p:sp>
      <p:sp>
        <p:nvSpPr>
          <p:cNvPr id="662" name="Google Shape;662;p6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63" name="Google Shape;663;p63"/>
          <p:cNvSpPr txBox="1"/>
          <p:nvPr/>
        </p:nvSpPr>
        <p:spPr>
          <a:xfrm>
            <a:off x="854025" y="1253750"/>
            <a:ext cx="3646500" cy="615600"/>
          </a:xfrm>
          <a:prstGeom prst="rect">
            <a:avLst/>
          </a:prstGeom>
          <a:solidFill>
            <a:srgbClr val="FFAB4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Here’s an AES block. Remember that it can only encrypt 128-bit messages.</a:t>
            </a:r>
            <a:endParaRPr/>
          </a:p>
        </p:txBody>
      </p:sp>
      <p:sp>
        <p:nvSpPr>
          <p:cNvPr id="664" name="Google Shape;664;p63"/>
          <p:cNvSpPr txBox="1"/>
          <p:nvPr/>
        </p:nvSpPr>
        <p:spPr>
          <a:xfrm>
            <a:off x="1429800" y="1838075"/>
            <a:ext cx="3646500" cy="615600"/>
          </a:xfrm>
          <a:prstGeom prst="rect">
            <a:avLst/>
          </a:prstGeom>
          <a:solidFill>
            <a:srgbClr val="FFAB4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can we use AES to encrypt a longer message (say, 256 bits?)</a:t>
            </a:r>
            <a:endParaRPr/>
          </a:p>
        </p:txBody>
      </p:sp>
      <p:pic>
        <p:nvPicPr>
          <p:cNvPr descr="ECB encryption.svg" id="665" name="Google Shape;665;p63"/>
          <p:cNvPicPr preferRelativeResize="0"/>
          <p:nvPr/>
        </p:nvPicPr>
        <p:blipFill rotWithShape="1">
          <a:blip r:embed="rId3">
            <a:alphaModFix/>
          </a:blip>
          <a:srcRect b="17090" l="3980" r="65377" t="9654"/>
          <a:stretch/>
        </p:blipFill>
        <p:spPr>
          <a:xfrm>
            <a:off x="2045100" y="2811150"/>
            <a:ext cx="2188699" cy="210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6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Scratchpad: Let’s design it together</a:t>
            </a:r>
            <a:endParaRPr/>
          </a:p>
        </p:txBody>
      </p:sp>
      <p:sp>
        <p:nvSpPr>
          <p:cNvPr id="671" name="Google Shape;671;p6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72" name="Google Shape;672;p64"/>
          <p:cNvSpPr txBox="1"/>
          <p:nvPr/>
        </p:nvSpPr>
        <p:spPr>
          <a:xfrm>
            <a:off x="854025" y="1253750"/>
            <a:ext cx="2285400" cy="400200"/>
          </a:xfrm>
          <a:prstGeom prst="rect">
            <a:avLst/>
          </a:prstGeom>
          <a:solidFill>
            <a:srgbClr val="FFAB4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Idea: Let’s use AES twice!</a:t>
            </a:r>
            <a:endParaRPr/>
          </a:p>
        </p:txBody>
      </p:sp>
      <p:pic>
        <p:nvPicPr>
          <p:cNvPr descr="ECB encryption.svg" id="673" name="Google Shape;673;p64"/>
          <p:cNvPicPr preferRelativeResize="0"/>
          <p:nvPr/>
        </p:nvPicPr>
        <p:blipFill rotWithShape="1">
          <a:blip r:embed="rId3">
            <a:alphaModFix/>
          </a:blip>
          <a:srcRect b="17090" l="3977" r="34736" t="9654"/>
          <a:stretch/>
        </p:blipFill>
        <p:spPr>
          <a:xfrm>
            <a:off x="2045100" y="2811150"/>
            <a:ext cx="4377425" cy="21086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74" name="Google Shape;674;p64"/>
          <p:cNvGrpSpPr/>
          <p:nvPr/>
        </p:nvGrpSpPr>
        <p:grpSpPr>
          <a:xfrm>
            <a:off x="2238725" y="2029950"/>
            <a:ext cx="2285400" cy="811800"/>
            <a:chOff x="2238725" y="2029950"/>
            <a:chExt cx="2285400" cy="811800"/>
          </a:xfrm>
        </p:grpSpPr>
        <p:cxnSp>
          <p:nvCxnSpPr>
            <p:cNvPr id="675" name="Google Shape;675;p64"/>
            <p:cNvCxnSpPr/>
            <p:nvPr/>
          </p:nvCxnSpPr>
          <p:spPr>
            <a:xfrm>
              <a:off x="3413050" y="2430150"/>
              <a:ext cx="0" cy="411600"/>
            </a:xfrm>
            <a:prstGeom prst="straightConnector1">
              <a:avLst/>
            </a:prstGeom>
            <a:noFill/>
            <a:ln cap="flat" cmpd="sng" w="19050">
              <a:solidFill>
                <a:srgbClr val="E69138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676" name="Google Shape;676;p64"/>
            <p:cNvSpPr txBox="1"/>
            <p:nvPr/>
          </p:nvSpPr>
          <p:spPr>
            <a:xfrm>
              <a:off x="2238725" y="2029950"/>
              <a:ext cx="2285400" cy="4002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First 128 bits of message</a:t>
              </a:r>
              <a:endParaRPr/>
            </a:p>
          </p:txBody>
        </p:sp>
      </p:grpSp>
      <p:grpSp>
        <p:nvGrpSpPr>
          <p:cNvPr id="677" name="Google Shape;677;p64"/>
          <p:cNvGrpSpPr/>
          <p:nvPr/>
        </p:nvGrpSpPr>
        <p:grpSpPr>
          <a:xfrm>
            <a:off x="4614025" y="2029950"/>
            <a:ext cx="2595000" cy="811800"/>
            <a:chOff x="4614025" y="2029950"/>
            <a:chExt cx="2595000" cy="811800"/>
          </a:xfrm>
        </p:grpSpPr>
        <p:cxnSp>
          <p:nvCxnSpPr>
            <p:cNvPr id="678" name="Google Shape;678;p64"/>
            <p:cNvCxnSpPr/>
            <p:nvPr/>
          </p:nvCxnSpPr>
          <p:spPr>
            <a:xfrm>
              <a:off x="5631075" y="2430150"/>
              <a:ext cx="0" cy="411600"/>
            </a:xfrm>
            <a:prstGeom prst="straightConnector1">
              <a:avLst/>
            </a:prstGeom>
            <a:noFill/>
            <a:ln cap="flat" cmpd="sng" w="19050">
              <a:solidFill>
                <a:srgbClr val="E69138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679" name="Google Shape;679;p64"/>
            <p:cNvSpPr txBox="1"/>
            <p:nvPr/>
          </p:nvSpPr>
          <p:spPr>
            <a:xfrm>
              <a:off x="4614025" y="2029950"/>
              <a:ext cx="2595000" cy="400200"/>
            </a:xfrm>
            <a:prstGeom prst="rect">
              <a:avLst/>
            </a:prstGeom>
            <a:solidFill>
              <a:srgbClr val="FFAB4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Second 128 bits of message</a:t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6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Scratchpad: Let’s design it together</a:t>
            </a:r>
            <a:endParaRPr/>
          </a:p>
        </p:txBody>
      </p:sp>
      <p:sp>
        <p:nvSpPr>
          <p:cNvPr id="685" name="Google Shape;685;p6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ECB encryption.svg" id="686" name="Google Shape;686;p65"/>
          <p:cNvPicPr preferRelativeResize="0"/>
          <p:nvPr/>
        </p:nvPicPr>
        <p:blipFill rotWithShape="1">
          <a:blip r:embed="rId3">
            <a:alphaModFix/>
          </a:blip>
          <a:srcRect b="17090" l="3977" r="34736" t="9654"/>
          <a:stretch/>
        </p:blipFill>
        <p:spPr>
          <a:xfrm>
            <a:off x="2045100" y="2811150"/>
            <a:ext cx="4377425" cy="21086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87" name="Google Shape;687;p65"/>
          <p:cNvCxnSpPr/>
          <p:nvPr/>
        </p:nvCxnSpPr>
        <p:spPr>
          <a:xfrm>
            <a:off x="2236625" y="2086125"/>
            <a:ext cx="0" cy="1467000"/>
          </a:xfrm>
          <a:prstGeom prst="straightConnector1">
            <a:avLst/>
          </a:prstGeom>
          <a:noFill/>
          <a:ln cap="flat" cmpd="sng" w="19050">
            <a:solidFill>
              <a:srgbClr val="E69138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88" name="Google Shape;688;p65"/>
          <p:cNvCxnSpPr/>
          <p:nvPr/>
        </p:nvCxnSpPr>
        <p:spPr>
          <a:xfrm>
            <a:off x="4475150" y="2051925"/>
            <a:ext cx="0" cy="1501200"/>
          </a:xfrm>
          <a:prstGeom prst="straightConnector1">
            <a:avLst/>
          </a:prstGeom>
          <a:noFill/>
          <a:ln cap="flat" cmpd="sng" w="19050">
            <a:solidFill>
              <a:srgbClr val="E69138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89" name="Google Shape;689;p65"/>
          <p:cNvSpPr txBox="1"/>
          <p:nvPr/>
        </p:nvSpPr>
        <p:spPr>
          <a:xfrm>
            <a:off x="1633750" y="1254825"/>
            <a:ext cx="3940500" cy="831300"/>
          </a:xfrm>
          <a:prstGeom prst="rect">
            <a:avLst/>
          </a:prstGeom>
          <a:solidFill>
            <a:srgbClr val="FFAB4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Note that we are using the same key twice. We want to avoid a situation like one-time pads where we need very long keys.</a:t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6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ECB Mode</a:t>
            </a:r>
            <a:endParaRPr/>
          </a:p>
        </p:txBody>
      </p:sp>
      <p:sp>
        <p:nvSpPr>
          <p:cNvPr id="695" name="Google Shape;695;p66"/>
          <p:cNvSpPr txBox="1"/>
          <p:nvPr>
            <p:ph idx="1" type="body"/>
          </p:nvPr>
        </p:nvSpPr>
        <p:spPr>
          <a:xfrm>
            <a:off x="198500" y="1246825"/>
            <a:ext cx="8520600" cy="167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We’ve just designed </a:t>
            </a:r>
            <a:r>
              <a:rPr b="1" lang="en"/>
              <a:t>electronic code book (ECB) mode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Enc(</a:t>
            </a:r>
            <a:r>
              <a:rPr i="1" lang="en"/>
              <a:t>K</a:t>
            </a:r>
            <a:r>
              <a:rPr lang="en"/>
              <a:t>, </a:t>
            </a:r>
            <a:r>
              <a:rPr i="1" lang="en"/>
              <a:t>M</a:t>
            </a:r>
            <a:r>
              <a:rPr lang="en"/>
              <a:t>) = </a:t>
            </a:r>
            <a:r>
              <a:rPr i="1" lang="en"/>
              <a:t>C</a:t>
            </a:r>
            <a:r>
              <a:rPr lang="en" sz="900"/>
              <a:t>1</a:t>
            </a:r>
            <a:r>
              <a:rPr lang="en"/>
              <a:t> || </a:t>
            </a:r>
            <a:r>
              <a:rPr i="1" lang="en"/>
              <a:t>C</a:t>
            </a:r>
            <a:r>
              <a:rPr lang="en" sz="900"/>
              <a:t>2</a:t>
            </a:r>
            <a:r>
              <a:rPr lang="en"/>
              <a:t> || … || C</a:t>
            </a:r>
            <a:r>
              <a:rPr i="1" lang="en" sz="900"/>
              <a:t>m</a:t>
            </a:r>
            <a:endParaRPr i="1" sz="9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Assume m is the number of blocks of plaintext in </a:t>
            </a:r>
            <a:r>
              <a:rPr i="1" lang="en"/>
              <a:t>M</a:t>
            </a:r>
            <a:r>
              <a:rPr lang="en"/>
              <a:t>, each of size </a:t>
            </a:r>
            <a:r>
              <a:rPr i="1" lang="en"/>
              <a:t>n</a:t>
            </a:r>
            <a:endParaRPr i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AES-ECB is not IND-CPA secure. Why?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Because ECB is deterministic</a:t>
            </a:r>
            <a:endParaRPr/>
          </a:p>
        </p:txBody>
      </p:sp>
      <p:sp>
        <p:nvSpPr>
          <p:cNvPr id="696" name="Google Shape;696;p6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ECB encryption.svg" id="697" name="Google Shape;697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6463" y="2638501"/>
            <a:ext cx="5491075" cy="2212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6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ECB Mode: Penguin</a:t>
            </a:r>
            <a:endParaRPr/>
          </a:p>
        </p:txBody>
      </p:sp>
      <p:sp>
        <p:nvSpPr>
          <p:cNvPr id="703" name="Google Shape;703;p6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04" name="Google Shape;704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1250" y="1307700"/>
            <a:ext cx="2661500" cy="2933075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67"/>
          <p:cNvSpPr txBox="1"/>
          <p:nvPr>
            <p:ph idx="1" type="body"/>
          </p:nvPr>
        </p:nvSpPr>
        <p:spPr>
          <a:xfrm>
            <a:off x="512100" y="4520775"/>
            <a:ext cx="8119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Original image</a:t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6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ECB Mode: Penguin</a:t>
            </a:r>
            <a:endParaRPr/>
          </a:p>
        </p:txBody>
      </p:sp>
      <p:sp>
        <p:nvSpPr>
          <p:cNvPr id="711" name="Google Shape;711;p6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12" name="Google Shape;712;p68"/>
          <p:cNvSpPr txBox="1"/>
          <p:nvPr>
            <p:ph idx="1" type="body"/>
          </p:nvPr>
        </p:nvSpPr>
        <p:spPr>
          <a:xfrm>
            <a:off x="512100" y="4520775"/>
            <a:ext cx="8119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Encrypted with ECB</a:t>
            </a:r>
            <a:endParaRPr/>
          </a:p>
        </p:txBody>
      </p:sp>
      <p:pic>
        <p:nvPicPr>
          <p:cNvPr id="713" name="Google Shape;713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1250" y="1307700"/>
            <a:ext cx="2661500" cy="29330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6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Scratchpad: Let’s design it together</a:t>
            </a:r>
            <a:endParaRPr/>
          </a:p>
        </p:txBody>
      </p:sp>
      <p:sp>
        <p:nvSpPr>
          <p:cNvPr id="719" name="Google Shape;719;p6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720" name="Google Shape;720;p69"/>
          <p:cNvGrpSpPr/>
          <p:nvPr/>
        </p:nvGrpSpPr>
        <p:grpSpPr>
          <a:xfrm>
            <a:off x="854025" y="2571750"/>
            <a:ext cx="7017950" cy="2367200"/>
            <a:chOff x="854025" y="2571750"/>
            <a:chExt cx="7017950" cy="2367200"/>
          </a:xfrm>
        </p:grpSpPr>
        <p:pic>
          <p:nvPicPr>
            <p:cNvPr id="721" name="Google Shape;721;p69"/>
            <p:cNvPicPr preferRelativeResize="0"/>
            <p:nvPr/>
          </p:nvPicPr>
          <p:blipFill rotWithShape="1">
            <a:blip r:embed="rId3">
              <a:alphaModFix/>
            </a:blip>
            <a:srcRect b="16219" l="0" r="0" t="0"/>
            <a:stretch/>
          </p:blipFill>
          <p:spPr>
            <a:xfrm>
              <a:off x="854025" y="2571750"/>
              <a:ext cx="7017950" cy="236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2" name="Google Shape;722;p69"/>
            <p:cNvSpPr/>
            <p:nvPr/>
          </p:nvSpPr>
          <p:spPr>
            <a:xfrm>
              <a:off x="2664075" y="4294500"/>
              <a:ext cx="811500" cy="33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3" name="Google Shape;723;p69"/>
            <p:cNvSpPr/>
            <p:nvPr/>
          </p:nvSpPr>
          <p:spPr>
            <a:xfrm>
              <a:off x="3418175" y="3510300"/>
              <a:ext cx="57300" cy="817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4" name="Google Shape;724;p69"/>
            <p:cNvSpPr/>
            <p:nvPr/>
          </p:nvSpPr>
          <p:spPr>
            <a:xfrm>
              <a:off x="5597950" y="3458600"/>
              <a:ext cx="1299900" cy="105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5" name="Google Shape;725;p69"/>
            <p:cNvSpPr/>
            <p:nvPr/>
          </p:nvSpPr>
          <p:spPr>
            <a:xfrm>
              <a:off x="3418175" y="3450050"/>
              <a:ext cx="1339200" cy="105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6" name="Google Shape;726;p69"/>
            <p:cNvSpPr/>
            <p:nvPr/>
          </p:nvSpPr>
          <p:spPr>
            <a:xfrm>
              <a:off x="5547300" y="3448300"/>
              <a:ext cx="104400" cy="879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69"/>
            <p:cNvSpPr/>
            <p:nvPr/>
          </p:nvSpPr>
          <p:spPr>
            <a:xfrm>
              <a:off x="6897850" y="3136050"/>
              <a:ext cx="202500" cy="591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69"/>
            <p:cNvSpPr/>
            <p:nvPr/>
          </p:nvSpPr>
          <p:spPr>
            <a:xfrm>
              <a:off x="4811975" y="4294500"/>
              <a:ext cx="811500" cy="33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69"/>
            <p:cNvSpPr/>
            <p:nvPr/>
          </p:nvSpPr>
          <p:spPr>
            <a:xfrm>
              <a:off x="4757375" y="4204975"/>
              <a:ext cx="202500" cy="26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730" name="Google Shape;730;p69"/>
            <p:cNvPicPr preferRelativeResize="0"/>
            <p:nvPr/>
          </p:nvPicPr>
          <p:blipFill rotWithShape="1">
            <a:blip r:embed="rId3">
              <a:alphaModFix/>
            </a:blip>
            <a:srcRect b="32354" l="86425" r="10688" t="56994"/>
            <a:stretch/>
          </p:blipFill>
          <p:spPr>
            <a:xfrm>
              <a:off x="4774475" y="4179353"/>
              <a:ext cx="202502" cy="3009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1" name="Google Shape;731;p69"/>
            <p:cNvSpPr/>
            <p:nvPr/>
          </p:nvSpPr>
          <p:spPr>
            <a:xfrm>
              <a:off x="2601350" y="4204975"/>
              <a:ext cx="202500" cy="26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732" name="Google Shape;732;p69"/>
            <p:cNvPicPr preferRelativeResize="0"/>
            <p:nvPr/>
          </p:nvPicPr>
          <p:blipFill rotWithShape="1">
            <a:blip r:embed="rId3">
              <a:alphaModFix/>
            </a:blip>
            <a:srcRect b="32354" l="86425" r="10688" t="56994"/>
            <a:stretch/>
          </p:blipFill>
          <p:spPr>
            <a:xfrm>
              <a:off x="2625300" y="4187853"/>
              <a:ext cx="202502" cy="300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CB encryption.svg" id="733" name="Google Shape;733;p69"/>
            <p:cNvPicPr preferRelativeResize="0"/>
            <p:nvPr/>
          </p:nvPicPr>
          <p:blipFill rotWithShape="1">
            <a:blip r:embed="rId4">
              <a:alphaModFix/>
            </a:blip>
            <a:srcRect b="33897" l="82095" r="14045" t="49060"/>
            <a:stretch/>
          </p:blipFill>
          <p:spPr>
            <a:xfrm>
              <a:off x="6858575" y="3182988"/>
              <a:ext cx="253649" cy="4514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4" name="Google Shape;734;p69"/>
            <p:cNvSpPr/>
            <p:nvPr/>
          </p:nvSpPr>
          <p:spPr>
            <a:xfrm>
              <a:off x="4757375" y="3136050"/>
              <a:ext cx="202500" cy="591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descr="ECB encryption.svg" id="735" name="Google Shape;735;p69"/>
            <p:cNvPicPr preferRelativeResize="0"/>
            <p:nvPr/>
          </p:nvPicPr>
          <p:blipFill rotWithShape="1">
            <a:blip r:embed="rId4">
              <a:alphaModFix/>
            </a:blip>
            <a:srcRect b="33897" l="82095" r="14045" t="49060"/>
            <a:stretch/>
          </p:blipFill>
          <p:spPr>
            <a:xfrm>
              <a:off x="4706225" y="3232788"/>
              <a:ext cx="253649" cy="4514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6" name="Google Shape;736;p69"/>
            <p:cNvSpPr/>
            <p:nvPr/>
          </p:nvSpPr>
          <p:spPr>
            <a:xfrm>
              <a:off x="2605025" y="3136050"/>
              <a:ext cx="202500" cy="591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descr="ECB encryption.svg" id="737" name="Google Shape;737;p69"/>
            <p:cNvPicPr preferRelativeResize="0"/>
            <p:nvPr/>
          </p:nvPicPr>
          <p:blipFill rotWithShape="1">
            <a:blip r:embed="rId4">
              <a:alphaModFix/>
            </a:blip>
            <a:srcRect b="33897" l="82095" r="14045" t="49060"/>
            <a:stretch/>
          </p:blipFill>
          <p:spPr>
            <a:xfrm>
              <a:off x="2553875" y="3249888"/>
              <a:ext cx="253649" cy="4514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8" name="Google Shape;738;p69"/>
            <p:cNvSpPr/>
            <p:nvPr/>
          </p:nvSpPr>
          <p:spPr>
            <a:xfrm>
              <a:off x="886750" y="3136050"/>
              <a:ext cx="1738500" cy="498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39" name="Google Shape;739;p69"/>
          <p:cNvSpPr txBox="1"/>
          <p:nvPr/>
        </p:nvSpPr>
        <p:spPr>
          <a:xfrm>
            <a:off x="854025" y="1253750"/>
            <a:ext cx="3646500" cy="615600"/>
          </a:xfrm>
          <a:prstGeom prst="rect">
            <a:avLst/>
          </a:prstGeom>
          <a:solidFill>
            <a:srgbClr val="FFAB4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Here’s ECB mode. It’s not IND-CPA secure because it’s deterministic.</a:t>
            </a:r>
            <a:endParaRPr/>
          </a:p>
        </p:txBody>
      </p:sp>
      <p:sp>
        <p:nvSpPr>
          <p:cNvPr id="740" name="Google Shape;740;p69"/>
          <p:cNvSpPr txBox="1"/>
          <p:nvPr/>
        </p:nvSpPr>
        <p:spPr>
          <a:xfrm>
            <a:off x="1429800" y="1838075"/>
            <a:ext cx="3646500" cy="400200"/>
          </a:xfrm>
          <a:prstGeom prst="rect">
            <a:avLst/>
          </a:prstGeom>
          <a:solidFill>
            <a:srgbClr val="FFAB4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fix that by adding some randomness.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7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Scratchpad: Let’s design it together</a:t>
            </a:r>
            <a:endParaRPr/>
          </a:p>
        </p:txBody>
      </p:sp>
      <p:sp>
        <p:nvSpPr>
          <p:cNvPr id="746" name="Google Shape;746;p7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747" name="Google Shape;747;p70"/>
          <p:cNvGrpSpPr/>
          <p:nvPr/>
        </p:nvGrpSpPr>
        <p:grpSpPr>
          <a:xfrm>
            <a:off x="854025" y="2571750"/>
            <a:ext cx="7017950" cy="2367200"/>
            <a:chOff x="854025" y="2571750"/>
            <a:chExt cx="7017950" cy="2367200"/>
          </a:xfrm>
        </p:grpSpPr>
        <p:pic>
          <p:nvPicPr>
            <p:cNvPr id="748" name="Google Shape;748;p70"/>
            <p:cNvPicPr preferRelativeResize="0"/>
            <p:nvPr/>
          </p:nvPicPr>
          <p:blipFill rotWithShape="1">
            <a:blip r:embed="rId3">
              <a:alphaModFix/>
            </a:blip>
            <a:srcRect b="16219" l="0" r="0" t="0"/>
            <a:stretch/>
          </p:blipFill>
          <p:spPr>
            <a:xfrm>
              <a:off x="854025" y="2571750"/>
              <a:ext cx="7017950" cy="236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9" name="Google Shape;749;p70"/>
            <p:cNvSpPr/>
            <p:nvPr/>
          </p:nvSpPr>
          <p:spPr>
            <a:xfrm>
              <a:off x="2664075" y="4294500"/>
              <a:ext cx="811500" cy="33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70"/>
            <p:cNvSpPr/>
            <p:nvPr/>
          </p:nvSpPr>
          <p:spPr>
            <a:xfrm>
              <a:off x="3418175" y="3510300"/>
              <a:ext cx="57300" cy="817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70"/>
            <p:cNvSpPr/>
            <p:nvPr/>
          </p:nvSpPr>
          <p:spPr>
            <a:xfrm>
              <a:off x="5597950" y="3458600"/>
              <a:ext cx="1299900" cy="105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70"/>
            <p:cNvSpPr/>
            <p:nvPr/>
          </p:nvSpPr>
          <p:spPr>
            <a:xfrm>
              <a:off x="3418175" y="3450050"/>
              <a:ext cx="1339200" cy="105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70"/>
            <p:cNvSpPr/>
            <p:nvPr/>
          </p:nvSpPr>
          <p:spPr>
            <a:xfrm>
              <a:off x="5547300" y="3448300"/>
              <a:ext cx="104400" cy="879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70"/>
            <p:cNvSpPr/>
            <p:nvPr/>
          </p:nvSpPr>
          <p:spPr>
            <a:xfrm>
              <a:off x="6897850" y="3136050"/>
              <a:ext cx="202500" cy="591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70"/>
            <p:cNvSpPr/>
            <p:nvPr/>
          </p:nvSpPr>
          <p:spPr>
            <a:xfrm>
              <a:off x="4811975" y="4294500"/>
              <a:ext cx="811500" cy="33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70"/>
            <p:cNvSpPr/>
            <p:nvPr/>
          </p:nvSpPr>
          <p:spPr>
            <a:xfrm>
              <a:off x="4757375" y="4204975"/>
              <a:ext cx="202500" cy="26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757" name="Google Shape;757;p70"/>
            <p:cNvPicPr preferRelativeResize="0"/>
            <p:nvPr/>
          </p:nvPicPr>
          <p:blipFill rotWithShape="1">
            <a:blip r:embed="rId3">
              <a:alphaModFix/>
            </a:blip>
            <a:srcRect b="32354" l="86425" r="10688" t="56994"/>
            <a:stretch/>
          </p:blipFill>
          <p:spPr>
            <a:xfrm>
              <a:off x="4774475" y="4179353"/>
              <a:ext cx="202502" cy="3009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8" name="Google Shape;758;p70"/>
            <p:cNvSpPr/>
            <p:nvPr/>
          </p:nvSpPr>
          <p:spPr>
            <a:xfrm>
              <a:off x="2601350" y="4204975"/>
              <a:ext cx="202500" cy="26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759" name="Google Shape;759;p70"/>
            <p:cNvPicPr preferRelativeResize="0"/>
            <p:nvPr/>
          </p:nvPicPr>
          <p:blipFill rotWithShape="1">
            <a:blip r:embed="rId3">
              <a:alphaModFix/>
            </a:blip>
            <a:srcRect b="32354" l="86425" r="10688" t="56994"/>
            <a:stretch/>
          </p:blipFill>
          <p:spPr>
            <a:xfrm>
              <a:off x="2625300" y="4187853"/>
              <a:ext cx="202502" cy="300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CB encryption.svg" id="760" name="Google Shape;760;p70"/>
            <p:cNvPicPr preferRelativeResize="0"/>
            <p:nvPr/>
          </p:nvPicPr>
          <p:blipFill rotWithShape="1">
            <a:blip r:embed="rId4">
              <a:alphaModFix/>
            </a:blip>
            <a:srcRect b="33897" l="82095" r="14045" t="49060"/>
            <a:stretch/>
          </p:blipFill>
          <p:spPr>
            <a:xfrm>
              <a:off x="6858575" y="3182988"/>
              <a:ext cx="253649" cy="4514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1" name="Google Shape;761;p70"/>
            <p:cNvSpPr/>
            <p:nvPr/>
          </p:nvSpPr>
          <p:spPr>
            <a:xfrm>
              <a:off x="4757375" y="3136050"/>
              <a:ext cx="202500" cy="591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descr="ECB encryption.svg" id="762" name="Google Shape;762;p70"/>
            <p:cNvPicPr preferRelativeResize="0"/>
            <p:nvPr/>
          </p:nvPicPr>
          <p:blipFill rotWithShape="1">
            <a:blip r:embed="rId4">
              <a:alphaModFix/>
            </a:blip>
            <a:srcRect b="33897" l="82095" r="14045" t="49060"/>
            <a:stretch/>
          </p:blipFill>
          <p:spPr>
            <a:xfrm>
              <a:off x="4706225" y="3232788"/>
              <a:ext cx="253649" cy="45142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763" name="Google Shape;763;p70"/>
          <p:cNvCxnSpPr/>
          <p:nvPr/>
        </p:nvCxnSpPr>
        <p:spPr>
          <a:xfrm>
            <a:off x="1443200" y="2086125"/>
            <a:ext cx="0" cy="1005600"/>
          </a:xfrm>
          <a:prstGeom prst="straightConnector1">
            <a:avLst/>
          </a:prstGeom>
          <a:noFill/>
          <a:ln cap="flat" cmpd="sng" w="19050">
            <a:solidFill>
              <a:srgbClr val="E69138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64" name="Google Shape;764;p70"/>
          <p:cNvSpPr txBox="1"/>
          <p:nvPr/>
        </p:nvSpPr>
        <p:spPr>
          <a:xfrm>
            <a:off x="854025" y="1253750"/>
            <a:ext cx="3646500" cy="831300"/>
          </a:xfrm>
          <a:prstGeom prst="rect">
            <a:avLst/>
          </a:prstGeom>
          <a:solidFill>
            <a:srgbClr val="FFAB4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</a:t>
            </a:r>
            <a:r>
              <a:rPr b="1" lang="en"/>
              <a:t>Initialization Vector </a:t>
            </a:r>
            <a:r>
              <a:rPr lang="en"/>
              <a:t>(</a:t>
            </a:r>
            <a:r>
              <a:rPr b="1" lang="en"/>
              <a:t>IV</a:t>
            </a:r>
            <a:r>
              <a:rPr lang="en"/>
              <a:t>) is different for every encryption. Now the first ciphertext block will be different for every encryption!</a:t>
            </a:r>
            <a:endParaRPr/>
          </a:p>
        </p:txBody>
      </p:sp>
      <p:sp>
        <p:nvSpPr>
          <p:cNvPr id="765" name="Google Shape;765;p70"/>
          <p:cNvSpPr txBox="1"/>
          <p:nvPr/>
        </p:nvSpPr>
        <p:spPr>
          <a:xfrm>
            <a:off x="1717075" y="2043275"/>
            <a:ext cx="4172100" cy="400200"/>
          </a:xfrm>
          <a:prstGeom prst="rect">
            <a:avLst/>
          </a:prstGeom>
          <a:solidFill>
            <a:srgbClr val="FFAB4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Okay, but the other blocks are still deterministic...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7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Scratchpad: Let’s design it together</a:t>
            </a:r>
            <a:endParaRPr/>
          </a:p>
        </p:txBody>
      </p:sp>
      <p:sp>
        <p:nvSpPr>
          <p:cNvPr id="771" name="Google Shape;771;p7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772" name="Google Shape;772;p71"/>
          <p:cNvGrpSpPr/>
          <p:nvPr/>
        </p:nvGrpSpPr>
        <p:grpSpPr>
          <a:xfrm>
            <a:off x="854025" y="2571750"/>
            <a:ext cx="7017950" cy="2367200"/>
            <a:chOff x="854025" y="2571750"/>
            <a:chExt cx="7017950" cy="2367200"/>
          </a:xfrm>
        </p:grpSpPr>
        <p:pic>
          <p:nvPicPr>
            <p:cNvPr id="773" name="Google Shape;773;p71"/>
            <p:cNvPicPr preferRelativeResize="0"/>
            <p:nvPr/>
          </p:nvPicPr>
          <p:blipFill rotWithShape="1">
            <a:blip r:embed="rId3">
              <a:alphaModFix/>
            </a:blip>
            <a:srcRect b="16219" l="0" r="0" t="0"/>
            <a:stretch/>
          </p:blipFill>
          <p:spPr>
            <a:xfrm>
              <a:off x="854025" y="2571750"/>
              <a:ext cx="7017950" cy="236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74" name="Google Shape;774;p71"/>
            <p:cNvSpPr/>
            <p:nvPr/>
          </p:nvSpPr>
          <p:spPr>
            <a:xfrm>
              <a:off x="5597950" y="3458600"/>
              <a:ext cx="1299900" cy="105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71"/>
            <p:cNvSpPr/>
            <p:nvPr/>
          </p:nvSpPr>
          <p:spPr>
            <a:xfrm>
              <a:off x="5547300" y="3448300"/>
              <a:ext cx="104400" cy="879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71"/>
            <p:cNvSpPr/>
            <p:nvPr/>
          </p:nvSpPr>
          <p:spPr>
            <a:xfrm>
              <a:off x="6897850" y="3136050"/>
              <a:ext cx="202500" cy="591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71"/>
            <p:cNvSpPr/>
            <p:nvPr/>
          </p:nvSpPr>
          <p:spPr>
            <a:xfrm>
              <a:off x="4811975" y="4294500"/>
              <a:ext cx="811500" cy="33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71"/>
            <p:cNvSpPr/>
            <p:nvPr/>
          </p:nvSpPr>
          <p:spPr>
            <a:xfrm>
              <a:off x="4757375" y="4204975"/>
              <a:ext cx="202500" cy="26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779" name="Google Shape;779;p71"/>
            <p:cNvPicPr preferRelativeResize="0"/>
            <p:nvPr/>
          </p:nvPicPr>
          <p:blipFill rotWithShape="1">
            <a:blip r:embed="rId3">
              <a:alphaModFix/>
            </a:blip>
            <a:srcRect b="32354" l="86425" r="10688" t="56994"/>
            <a:stretch/>
          </p:blipFill>
          <p:spPr>
            <a:xfrm>
              <a:off x="4774475" y="4179353"/>
              <a:ext cx="202502" cy="300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CB encryption.svg" id="780" name="Google Shape;780;p71"/>
            <p:cNvPicPr preferRelativeResize="0"/>
            <p:nvPr/>
          </p:nvPicPr>
          <p:blipFill rotWithShape="1">
            <a:blip r:embed="rId4">
              <a:alphaModFix/>
            </a:blip>
            <a:srcRect b="33897" l="82095" r="14045" t="49060"/>
            <a:stretch/>
          </p:blipFill>
          <p:spPr>
            <a:xfrm>
              <a:off x="6858575" y="3182988"/>
              <a:ext cx="253649" cy="45142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781" name="Google Shape;781;p71"/>
          <p:cNvCxnSpPr/>
          <p:nvPr/>
        </p:nvCxnSpPr>
        <p:spPr>
          <a:xfrm>
            <a:off x="3816600" y="2085050"/>
            <a:ext cx="0" cy="1321200"/>
          </a:xfrm>
          <a:prstGeom prst="straightConnector1">
            <a:avLst/>
          </a:prstGeom>
          <a:noFill/>
          <a:ln cap="flat" cmpd="sng" w="19050">
            <a:solidFill>
              <a:srgbClr val="E69138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82" name="Google Shape;782;p71"/>
          <p:cNvSpPr txBox="1"/>
          <p:nvPr/>
        </p:nvSpPr>
        <p:spPr>
          <a:xfrm>
            <a:off x="854025" y="1253750"/>
            <a:ext cx="3806100" cy="831300"/>
          </a:xfrm>
          <a:prstGeom prst="rect">
            <a:avLst/>
          </a:prstGeom>
          <a:solidFill>
            <a:srgbClr val="FFAB4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Idea: The first ciphertext block was computed with some randomness. Let’s use it to add randomness to the second block.</a:t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p7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Scratchpad: Let’s design it together</a:t>
            </a:r>
            <a:endParaRPr/>
          </a:p>
        </p:txBody>
      </p:sp>
      <p:sp>
        <p:nvSpPr>
          <p:cNvPr id="788" name="Google Shape;788;p7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89" name="Google Shape;789;p72"/>
          <p:cNvPicPr preferRelativeResize="0"/>
          <p:nvPr/>
        </p:nvPicPr>
        <p:blipFill rotWithShape="1">
          <a:blip r:embed="rId3">
            <a:alphaModFix/>
          </a:blip>
          <a:srcRect b="16219" l="0" r="0" t="0"/>
          <a:stretch/>
        </p:blipFill>
        <p:spPr>
          <a:xfrm>
            <a:off x="854025" y="2571750"/>
            <a:ext cx="7017950" cy="23672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90" name="Google Shape;790;p72"/>
          <p:cNvCxnSpPr/>
          <p:nvPr/>
        </p:nvCxnSpPr>
        <p:spPr>
          <a:xfrm>
            <a:off x="6265225" y="2085050"/>
            <a:ext cx="0" cy="1321200"/>
          </a:xfrm>
          <a:prstGeom prst="straightConnector1">
            <a:avLst/>
          </a:prstGeom>
          <a:noFill/>
          <a:ln cap="flat" cmpd="sng" w="19050">
            <a:solidFill>
              <a:srgbClr val="E69138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91" name="Google Shape;791;p72"/>
          <p:cNvSpPr txBox="1"/>
          <p:nvPr/>
        </p:nvSpPr>
        <p:spPr>
          <a:xfrm>
            <a:off x="4048175" y="1253750"/>
            <a:ext cx="3646500" cy="831300"/>
          </a:xfrm>
          <a:prstGeom prst="rect">
            <a:avLst/>
          </a:prstGeom>
          <a:solidFill>
            <a:srgbClr val="FFAB4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Now the second ciphertext block has some randomness in it. Let’s use it to add randomness to the third block.</a:t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7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CBC Mode</a:t>
            </a:r>
            <a:endParaRPr/>
          </a:p>
        </p:txBody>
      </p:sp>
      <p:sp>
        <p:nvSpPr>
          <p:cNvPr id="797" name="Google Shape;797;p73"/>
          <p:cNvSpPr txBox="1"/>
          <p:nvPr>
            <p:ph idx="1" type="body"/>
          </p:nvPr>
        </p:nvSpPr>
        <p:spPr>
          <a:xfrm>
            <a:off x="198500" y="1246825"/>
            <a:ext cx="8520600" cy="167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We’ve just designed </a:t>
            </a:r>
            <a:r>
              <a:rPr b="1" lang="en"/>
              <a:t>cipher block chaining (CBC) mode</a:t>
            </a:r>
            <a:endParaRPr b="1"/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i="1" lang="en"/>
              <a:t>C</a:t>
            </a:r>
            <a:r>
              <a:rPr i="1" lang="en" sz="1300"/>
              <a:t>i</a:t>
            </a:r>
            <a:r>
              <a:rPr lang="en"/>
              <a:t> = </a:t>
            </a:r>
            <a:r>
              <a:rPr i="1" lang="en"/>
              <a:t>E</a:t>
            </a:r>
            <a:r>
              <a:rPr i="1" lang="en" sz="1300"/>
              <a:t>K</a:t>
            </a:r>
            <a:r>
              <a:rPr lang="en"/>
              <a:t>(</a:t>
            </a:r>
            <a:r>
              <a:rPr i="1" lang="en"/>
              <a:t>M</a:t>
            </a:r>
            <a:r>
              <a:rPr i="1" lang="en" sz="1300"/>
              <a:t>i</a:t>
            </a:r>
            <a:r>
              <a:rPr lang="en"/>
              <a:t> ⊕ </a:t>
            </a:r>
            <a:r>
              <a:rPr i="1" lang="en"/>
              <a:t>C</a:t>
            </a:r>
            <a:r>
              <a:rPr i="1" lang="en" sz="1300"/>
              <a:t>i</a:t>
            </a:r>
            <a:r>
              <a:rPr lang="en" sz="1300"/>
              <a:t>-1</a:t>
            </a:r>
            <a:r>
              <a:rPr lang="en"/>
              <a:t>); C</a:t>
            </a:r>
            <a:r>
              <a:rPr lang="en" sz="1300"/>
              <a:t>0</a:t>
            </a:r>
            <a:r>
              <a:rPr lang="en"/>
              <a:t> = IV</a:t>
            </a:r>
            <a:endParaRPr/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Enc(K, M): </a:t>
            </a:r>
            <a:endParaRPr/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Split M in m plaintext blocks P</a:t>
            </a:r>
            <a:r>
              <a:rPr baseline="-25000" lang="en"/>
              <a:t>1 </a:t>
            </a:r>
            <a:r>
              <a:rPr lang="en"/>
              <a:t>… P</a:t>
            </a:r>
            <a:r>
              <a:rPr baseline="-25000" lang="en"/>
              <a:t>m</a:t>
            </a:r>
            <a:r>
              <a:rPr lang="en"/>
              <a:t> each of size n </a:t>
            </a:r>
            <a:endParaRPr/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Choose a random IV</a:t>
            </a:r>
            <a:endParaRPr/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Compute and output (IV, C</a:t>
            </a:r>
            <a:r>
              <a:rPr baseline="-25000" lang="en"/>
              <a:t>1</a:t>
            </a:r>
            <a:r>
              <a:rPr lang="en"/>
              <a:t>, …, C</a:t>
            </a:r>
            <a:r>
              <a:rPr baseline="-25000" lang="en"/>
              <a:t>m</a:t>
            </a:r>
            <a:r>
              <a:rPr lang="en"/>
              <a:t>) as the overall ciphertext</a:t>
            </a:r>
            <a:endParaRPr/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How do we decrypt?</a:t>
            </a:r>
            <a:endParaRPr/>
          </a:p>
        </p:txBody>
      </p:sp>
      <p:sp>
        <p:nvSpPr>
          <p:cNvPr id="798" name="Google Shape;798;p7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99" name="Google Shape;799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6475" y="3020530"/>
            <a:ext cx="5491075" cy="2210722"/>
          </a:xfrm>
          <a:prstGeom prst="rect">
            <a:avLst/>
          </a:prstGeom>
          <a:noFill/>
          <a:ln>
            <a:noFill/>
          </a:ln>
        </p:spPr>
      </p:pic>
      <p:sp>
        <p:nvSpPr>
          <p:cNvPr id="800" name="Google Shape;800;p73"/>
          <p:cNvSpPr txBox="1"/>
          <p:nvPr/>
        </p:nvSpPr>
        <p:spPr>
          <a:xfrm>
            <a:off x="3132325" y="2839275"/>
            <a:ext cx="373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</a:t>
            </a:r>
            <a:r>
              <a:rPr baseline="-25000" lang="en"/>
              <a:t>1</a:t>
            </a:r>
            <a:endParaRPr baseline="-25000"/>
          </a:p>
        </p:txBody>
      </p:sp>
      <p:sp>
        <p:nvSpPr>
          <p:cNvPr id="801" name="Google Shape;801;p73"/>
          <p:cNvSpPr txBox="1"/>
          <p:nvPr/>
        </p:nvSpPr>
        <p:spPr>
          <a:xfrm>
            <a:off x="4658150" y="2839275"/>
            <a:ext cx="373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</a:t>
            </a:r>
            <a:r>
              <a:rPr baseline="-25000" lang="en"/>
              <a:t>2</a:t>
            </a:r>
            <a:endParaRPr baseline="-25000"/>
          </a:p>
        </p:txBody>
      </p:sp>
      <p:sp>
        <p:nvSpPr>
          <p:cNvPr id="802" name="Google Shape;802;p73"/>
          <p:cNvSpPr txBox="1"/>
          <p:nvPr/>
        </p:nvSpPr>
        <p:spPr>
          <a:xfrm>
            <a:off x="6400800" y="2838975"/>
            <a:ext cx="695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</a:t>
            </a:r>
            <a:r>
              <a:rPr baseline="-25000" lang="en"/>
              <a:t>m</a:t>
            </a:r>
            <a:endParaRPr baseline="-25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6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74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CBC Mode: Decryption</a:t>
            </a:r>
            <a:endParaRPr/>
          </a:p>
        </p:txBody>
      </p:sp>
      <p:sp>
        <p:nvSpPr>
          <p:cNvPr id="808" name="Google Shape;808;p74"/>
          <p:cNvSpPr txBox="1"/>
          <p:nvPr>
            <p:ph idx="1" type="body"/>
          </p:nvPr>
        </p:nvSpPr>
        <p:spPr>
          <a:xfrm>
            <a:off x="198500" y="1246825"/>
            <a:ext cx="8520600" cy="167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do we decrypt CBC mode?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Parse ciphertext as (IV, C</a:t>
            </a:r>
            <a:r>
              <a:rPr baseline="-25000" lang="en" sz="1800"/>
              <a:t>1</a:t>
            </a:r>
            <a:r>
              <a:rPr lang="en" sz="1800"/>
              <a:t>, …, C</a:t>
            </a:r>
            <a:r>
              <a:rPr baseline="-25000" lang="en" sz="1800"/>
              <a:t>m</a:t>
            </a:r>
            <a:r>
              <a:rPr lang="en" sz="1800"/>
              <a:t>) 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Decrypt each ciphertext and then XOR with IV or previous ciphertext</a:t>
            </a:r>
            <a:endParaRPr sz="1800"/>
          </a:p>
        </p:txBody>
      </p:sp>
      <p:sp>
        <p:nvSpPr>
          <p:cNvPr id="809" name="Google Shape;809;p7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10" name="Google Shape;810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500" y="3009700"/>
            <a:ext cx="4107101" cy="1653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11" name="Google Shape;811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16199" y="3009700"/>
            <a:ext cx="4107101" cy="1653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5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75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CBC Mode: Decryption</a:t>
            </a:r>
            <a:endParaRPr/>
          </a:p>
        </p:txBody>
      </p:sp>
      <p:sp>
        <p:nvSpPr>
          <p:cNvPr id="817" name="Google Shape;817;p7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818" name="Google Shape;818;p75"/>
          <p:cNvGraphicFramePr/>
          <p:nvPr/>
        </p:nvGraphicFramePr>
        <p:xfrm>
          <a:off x="444388" y="1539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{5CD28362-A367-40B0-970A-AF10B4591E10}</a:tableStyleId>
              </a:tblPr>
              <a:tblGrid>
                <a:gridCol w="2084550"/>
                <a:gridCol w="200000"/>
                <a:gridCol w="2334750"/>
                <a:gridCol w="36761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i="1" lang="en" sz="1800"/>
                        <a:t>C</a:t>
                      </a:r>
                      <a:r>
                        <a:rPr i="1" lang="en" sz="1300"/>
                        <a:t>i</a:t>
                      </a:r>
                      <a:endParaRPr i="1" sz="13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=</a:t>
                      </a:r>
                      <a:endParaRPr sz="1800"/>
                    </a:p>
                  </a:txBody>
                  <a:tcPr marT="91425" marB="91425" marR="0" marL="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i="1" lang="en" sz="1800"/>
                        <a:t>E</a:t>
                      </a:r>
                      <a:r>
                        <a:rPr i="1" lang="en" sz="1300"/>
                        <a:t>K</a:t>
                      </a:r>
                      <a:r>
                        <a:rPr lang="en" sz="1800"/>
                        <a:t>(</a:t>
                      </a:r>
                      <a:r>
                        <a:rPr i="1" lang="en" sz="1800"/>
                        <a:t>M</a:t>
                      </a:r>
                      <a:r>
                        <a:rPr i="1" lang="en" sz="1300"/>
                        <a:t>i</a:t>
                      </a:r>
                      <a:r>
                        <a:rPr lang="en" sz="1800"/>
                        <a:t> </a:t>
                      </a: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⊕</a:t>
                      </a:r>
                      <a:r>
                        <a:rPr lang="en" sz="1800"/>
                        <a:t> </a:t>
                      </a:r>
                      <a:r>
                        <a:rPr i="1" lang="en" sz="1800"/>
                        <a:t>C</a:t>
                      </a:r>
                      <a:r>
                        <a:rPr i="1" lang="en" sz="1300"/>
                        <a:t>i</a:t>
                      </a:r>
                      <a:r>
                        <a:rPr lang="en" sz="1300"/>
                        <a:t>-1</a:t>
                      </a:r>
                      <a:r>
                        <a:rPr lang="en" sz="1800"/>
                        <a:t>)</a:t>
                      </a:r>
                      <a:endParaRPr sz="18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rgbClr val="000000"/>
                          </a:solidFill>
                        </a:rPr>
                        <a:t>Definition of encryption</a:t>
                      </a:r>
                      <a:endParaRPr sz="1800">
                        <a:solidFill>
                          <a:srgbClr val="000000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800"/>
                        <a:t>D</a:t>
                      </a:r>
                      <a:r>
                        <a:rPr i="1" lang="en" sz="1300">
                          <a:solidFill>
                            <a:schemeClr val="dk1"/>
                          </a:solidFill>
                        </a:rPr>
                        <a:t>K</a:t>
                      </a:r>
                      <a:r>
                        <a:rPr lang="en" sz="1800"/>
                        <a:t>(</a:t>
                      </a:r>
                      <a:r>
                        <a:rPr i="1" lang="en" sz="1800">
                          <a:solidFill>
                            <a:schemeClr val="dk1"/>
                          </a:solidFill>
                        </a:rPr>
                        <a:t>C</a:t>
                      </a:r>
                      <a:r>
                        <a:rPr i="1" lang="en" sz="1300">
                          <a:solidFill>
                            <a:schemeClr val="dk1"/>
                          </a:solidFill>
                        </a:rPr>
                        <a:t>i</a:t>
                      </a:r>
                      <a:r>
                        <a:rPr lang="en" sz="1800"/>
                        <a:t>)</a:t>
                      </a:r>
                      <a:endParaRPr sz="18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=</a:t>
                      </a:r>
                      <a:endParaRPr sz="1800"/>
                    </a:p>
                  </a:txBody>
                  <a:tcPr marT="91425" marB="91425" marR="0" marL="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800"/>
                        <a:t>D</a:t>
                      </a:r>
                      <a:r>
                        <a:rPr i="1" lang="en" sz="1300"/>
                        <a:t>K</a:t>
                      </a:r>
                      <a:r>
                        <a:rPr lang="en" sz="1800"/>
                        <a:t>(</a:t>
                      </a:r>
                      <a:r>
                        <a:rPr i="1" lang="en" sz="1800">
                          <a:solidFill>
                            <a:schemeClr val="dk1"/>
                          </a:solidFill>
                        </a:rPr>
                        <a:t>E</a:t>
                      </a:r>
                      <a:r>
                        <a:rPr i="1" lang="en" sz="1300">
                          <a:solidFill>
                            <a:schemeClr val="dk1"/>
                          </a:solidFill>
                        </a:rPr>
                        <a:t>K</a:t>
                      </a:r>
                      <a:r>
                        <a:rPr lang="en" sz="1800">
                          <a:solidFill>
                            <a:schemeClr val="dk1"/>
                          </a:solidFill>
                        </a:rPr>
                        <a:t>(</a:t>
                      </a:r>
                      <a:r>
                        <a:rPr i="1" lang="en" sz="1800">
                          <a:solidFill>
                            <a:schemeClr val="dk1"/>
                          </a:solidFill>
                        </a:rPr>
                        <a:t>M</a:t>
                      </a:r>
                      <a:r>
                        <a:rPr i="1" lang="en" sz="1300">
                          <a:solidFill>
                            <a:schemeClr val="dk1"/>
                          </a:solidFill>
                        </a:rPr>
                        <a:t>i</a:t>
                      </a:r>
                      <a:r>
                        <a:rPr lang="en" sz="1800">
                          <a:solidFill>
                            <a:schemeClr val="dk1"/>
                          </a:solidFill>
                        </a:rPr>
                        <a:t> ⊕ </a:t>
                      </a:r>
                      <a:r>
                        <a:rPr i="1" lang="en" sz="1800">
                          <a:solidFill>
                            <a:schemeClr val="dk1"/>
                          </a:solidFill>
                        </a:rPr>
                        <a:t>C</a:t>
                      </a:r>
                      <a:r>
                        <a:rPr i="1" lang="en" sz="1300">
                          <a:solidFill>
                            <a:schemeClr val="dk1"/>
                          </a:solidFill>
                        </a:rPr>
                        <a:t>i</a:t>
                      </a:r>
                      <a:r>
                        <a:rPr lang="en" sz="1300">
                          <a:solidFill>
                            <a:schemeClr val="dk1"/>
                          </a:solidFill>
                        </a:rPr>
                        <a:t>-1</a:t>
                      </a:r>
                      <a:r>
                        <a:rPr lang="en" sz="1800">
                          <a:solidFill>
                            <a:schemeClr val="dk1"/>
                          </a:solidFill>
                        </a:rPr>
                        <a:t>)</a:t>
                      </a:r>
                      <a:r>
                        <a:rPr lang="en" sz="1800"/>
                        <a:t>)</a:t>
                      </a:r>
                      <a:endParaRPr sz="18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Decrypting both sides</a:t>
                      </a:r>
                      <a:endParaRPr sz="18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" sz="1800">
                          <a:solidFill>
                            <a:schemeClr val="dk1"/>
                          </a:solidFill>
                        </a:rPr>
                        <a:t>D</a:t>
                      </a:r>
                      <a:r>
                        <a:rPr i="1" lang="en" sz="1300">
                          <a:solidFill>
                            <a:schemeClr val="dk1"/>
                          </a:solidFill>
                        </a:rPr>
                        <a:t>K</a:t>
                      </a:r>
                      <a:r>
                        <a:rPr lang="en" sz="1800">
                          <a:solidFill>
                            <a:schemeClr val="dk1"/>
                          </a:solidFill>
                        </a:rPr>
                        <a:t>(</a:t>
                      </a:r>
                      <a:r>
                        <a:rPr i="1" lang="en" sz="1800">
                          <a:solidFill>
                            <a:schemeClr val="dk1"/>
                          </a:solidFill>
                        </a:rPr>
                        <a:t>C</a:t>
                      </a:r>
                      <a:r>
                        <a:rPr i="1" lang="en" sz="1300">
                          <a:solidFill>
                            <a:schemeClr val="dk1"/>
                          </a:solidFill>
                        </a:rPr>
                        <a:t>i</a:t>
                      </a:r>
                      <a:r>
                        <a:rPr lang="en" sz="1800">
                          <a:solidFill>
                            <a:schemeClr val="dk1"/>
                          </a:solidFill>
                        </a:rPr>
                        <a:t>)</a:t>
                      </a:r>
                      <a:endParaRPr sz="18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=</a:t>
                      </a:r>
                      <a:endParaRPr sz="1800"/>
                    </a:p>
                  </a:txBody>
                  <a:tcPr marT="91425" marB="91425" marR="0" marL="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" sz="1800">
                          <a:solidFill>
                            <a:schemeClr val="dk1"/>
                          </a:solidFill>
                        </a:rPr>
                        <a:t>M</a:t>
                      </a:r>
                      <a:r>
                        <a:rPr i="1" lang="en" sz="1300">
                          <a:solidFill>
                            <a:schemeClr val="dk1"/>
                          </a:solidFill>
                        </a:rPr>
                        <a:t>i</a:t>
                      </a:r>
                      <a:r>
                        <a:rPr lang="en" sz="1800">
                          <a:solidFill>
                            <a:schemeClr val="dk1"/>
                          </a:solidFill>
                        </a:rPr>
                        <a:t> ⊕ </a:t>
                      </a:r>
                      <a:r>
                        <a:rPr i="1" lang="en" sz="1800">
                          <a:solidFill>
                            <a:schemeClr val="dk1"/>
                          </a:solidFill>
                        </a:rPr>
                        <a:t>C</a:t>
                      </a:r>
                      <a:r>
                        <a:rPr i="1" lang="en" sz="1300">
                          <a:solidFill>
                            <a:schemeClr val="dk1"/>
                          </a:solidFill>
                        </a:rPr>
                        <a:t>i</a:t>
                      </a:r>
                      <a:r>
                        <a:rPr lang="en" sz="1300">
                          <a:solidFill>
                            <a:schemeClr val="dk1"/>
                          </a:solidFill>
                        </a:rPr>
                        <a:t>-1</a:t>
                      </a:r>
                      <a:endParaRPr sz="18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Decryption and encryption cancel</a:t>
                      </a:r>
                      <a:endParaRPr sz="18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800">
                          <a:solidFill>
                            <a:schemeClr val="dk1"/>
                          </a:solidFill>
                        </a:rPr>
                        <a:t>D</a:t>
                      </a:r>
                      <a:r>
                        <a:rPr i="1" lang="en" sz="1300">
                          <a:solidFill>
                            <a:schemeClr val="dk1"/>
                          </a:solidFill>
                        </a:rPr>
                        <a:t>K</a:t>
                      </a:r>
                      <a:r>
                        <a:rPr lang="en" sz="1800">
                          <a:solidFill>
                            <a:schemeClr val="dk1"/>
                          </a:solidFill>
                        </a:rPr>
                        <a:t>(</a:t>
                      </a:r>
                      <a:r>
                        <a:rPr i="1" lang="en" sz="1800">
                          <a:solidFill>
                            <a:schemeClr val="dk1"/>
                          </a:solidFill>
                        </a:rPr>
                        <a:t>C</a:t>
                      </a:r>
                      <a:r>
                        <a:rPr i="1" lang="en" sz="1300">
                          <a:solidFill>
                            <a:schemeClr val="dk1"/>
                          </a:solidFill>
                        </a:rPr>
                        <a:t>i</a:t>
                      </a:r>
                      <a:r>
                        <a:rPr lang="en" sz="1800">
                          <a:solidFill>
                            <a:schemeClr val="dk1"/>
                          </a:solidFill>
                        </a:rPr>
                        <a:t>) ⊕ </a:t>
                      </a:r>
                      <a:r>
                        <a:rPr i="1" lang="en" sz="1800">
                          <a:solidFill>
                            <a:schemeClr val="dk1"/>
                          </a:solidFill>
                        </a:rPr>
                        <a:t>C</a:t>
                      </a:r>
                      <a:r>
                        <a:rPr i="1" lang="en" sz="1300">
                          <a:solidFill>
                            <a:schemeClr val="dk1"/>
                          </a:solidFill>
                        </a:rPr>
                        <a:t>i</a:t>
                      </a:r>
                      <a:r>
                        <a:rPr lang="en" sz="1300">
                          <a:solidFill>
                            <a:schemeClr val="dk1"/>
                          </a:solidFill>
                        </a:rPr>
                        <a:t>-1</a:t>
                      </a:r>
                      <a:endParaRPr sz="18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=</a:t>
                      </a:r>
                      <a:endParaRPr sz="1800"/>
                    </a:p>
                  </a:txBody>
                  <a:tcPr marT="91425" marB="91425" marR="0" marL="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800">
                          <a:solidFill>
                            <a:schemeClr val="dk1"/>
                          </a:solidFill>
                        </a:rPr>
                        <a:t>M</a:t>
                      </a:r>
                      <a:r>
                        <a:rPr i="1" lang="en" sz="1300">
                          <a:solidFill>
                            <a:schemeClr val="dk1"/>
                          </a:solidFill>
                        </a:rPr>
                        <a:t>i</a:t>
                      </a:r>
                      <a:r>
                        <a:rPr lang="en" sz="1800">
                          <a:solidFill>
                            <a:schemeClr val="dk1"/>
                          </a:solidFill>
                        </a:rPr>
                        <a:t> ⊕ </a:t>
                      </a:r>
                      <a:r>
                        <a:rPr i="1" lang="en" sz="1800">
                          <a:solidFill>
                            <a:schemeClr val="dk1"/>
                          </a:solidFill>
                        </a:rPr>
                        <a:t>C</a:t>
                      </a:r>
                      <a:r>
                        <a:rPr i="1" lang="en" sz="1300">
                          <a:solidFill>
                            <a:schemeClr val="dk1"/>
                          </a:solidFill>
                        </a:rPr>
                        <a:t>i</a:t>
                      </a:r>
                      <a:r>
                        <a:rPr lang="en" sz="1300">
                          <a:solidFill>
                            <a:schemeClr val="dk1"/>
                          </a:solidFill>
                        </a:rPr>
                        <a:t>-1</a:t>
                      </a:r>
                      <a:r>
                        <a:rPr i="1" lang="en" sz="180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" sz="1800">
                          <a:solidFill>
                            <a:schemeClr val="dk1"/>
                          </a:solidFill>
                        </a:rPr>
                        <a:t>⊕ </a:t>
                      </a:r>
                      <a:r>
                        <a:rPr i="1" lang="en" sz="1800">
                          <a:solidFill>
                            <a:schemeClr val="dk1"/>
                          </a:solidFill>
                        </a:rPr>
                        <a:t>C</a:t>
                      </a:r>
                      <a:r>
                        <a:rPr i="1" lang="en" sz="1300">
                          <a:solidFill>
                            <a:schemeClr val="dk1"/>
                          </a:solidFill>
                        </a:rPr>
                        <a:t>i</a:t>
                      </a:r>
                      <a:r>
                        <a:rPr lang="en" sz="1300">
                          <a:solidFill>
                            <a:schemeClr val="dk1"/>
                          </a:solidFill>
                        </a:rPr>
                        <a:t>-1</a:t>
                      </a:r>
                      <a:endParaRPr sz="18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XOR both sides with </a:t>
                      </a:r>
                      <a:r>
                        <a:rPr i="1" lang="en" sz="1800">
                          <a:solidFill>
                            <a:schemeClr val="dk1"/>
                          </a:solidFill>
                        </a:rPr>
                        <a:t>C</a:t>
                      </a:r>
                      <a:r>
                        <a:rPr i="1" lang="en" sz="1300">
                          <a:solidFill>
                            <a:schemeClr val="dk1"/>
                          </a:solidFill>
                        </a:rPr>
                        <a:t>i-1</a:t>
                      </a:r>
                      <a:endParaRPr sz="18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800">
                          <a:solidFill>
                            <a:schemeClr val="dk1"/>
                          </a:solidFill>
                        </a:rPr>
                        <a:t>D</a:t>
                      </a:r>
                      <a:r>
                        <a:rPr i="1" lang="en" sz="1300">
                          <a:solidFill>
                            <a:schemeClr val="dk1"/>
                          </a:solidFill>
                        </a:rPr>
                        <a:t>K</a:t>
                      </a:r>
                      <a:r>
                        <a:rPr lang="en" sz="1800">
                          <a:solidFill>
                            <a:schemeClr val="dk1"/>
                          </a:solidFill>
                        </a:rPr>
                        <a:t>(</a:t>
                      </a:r>
                      <a:r>
                        <a:rPr i="1" lang="en" sz="1800">
                          <a:solidFill>
                            <a:schemeClr val="dk1"/>
                          </a:solidFill>
                        </a:rPr>
                        <a:t>C</a:t>
                      </a:r>
                      <a:r>
                        <a:rPr i="1" lang="en" sz="1300">
                          <a:solidFill>
                            <a:schemeClr val="dk1"/>
                          </a:solidFill>
                        </a:rPr>
                        <a:t>i</a:t>
                      </a:r>
                      <a:r>
                        <a:rPr lang="en" sz="1800">
                          <a:solidFill>
                            <a:schemeClr val="dk1"/>
                          </a:solidFill>
                        </a:rPr>
                        <a:t>) ⊕ </a:t>
                      </a:r>
                      <a:r>
                        <a:rPr i="1" lang="en" sz="1800">
                          <a:solidFill>
                            <a:schemeClr val="dk1"/>
                          </a:solidFill>
                        </a:rPr>
                        <a:t>C</a:t>
                      </a:r>
                      <a:r>
                        <a:rPr i="1" lang="en" sz="1300">
                          <a:solidFill>
                            <a:schemeClr val="dk1"/>
                          </a:solidFill>
                        </a:rPr>
                        <a:t>i</a:t>
                      </a:r>
                      <a:r>
                        <a:rPr lang="en" sz="1300">
                          <a:solidFill>
                            <a:schemeClr val="dk1"/>
                          </a:solidFill>
                        </a:rPr>
                        <a:t>-1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=</a:t>
                      </a:r>
                      <a:endParaRPr sz="1800"/>
                    </a:p>
                  </a:txBody>
                  <a:tcPr marT="91425" marB="91425" marR="0" marL="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800">
                          <a:solidFill>
                            <a:schemeClr val="dk1"/>
                          </a:solidFill>
                        </a:rPr>
                        <a:t>M</a:t>
                      </a:r>
                      <a:r>
                        <a:rPr i="1" lang="en" sz="1300">
                          <a:solidFill>
                            <a:schemeClr val="dk1"/>
                          </a:solidFill>
                        </a:rPr>
                        <a:t>i</a:t>
                      </a:r>
                      <a:endParaRPr i="1" sz="18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XOR property</a:t>
                      </a:r>
                      <a:endParaRPr sz="18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p76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CBC Mode: Efficiency &amp; Parallelism</a:t>
            </a:r>
            <a:endParaRPr/>
          </a:p>
        </p:txBody>
      </p:sp>
      <p:sp>
        <p:nvSpPr>
          <p:cNvPr id="824" name="Google Shape;824;p76"/>
          <p:cNvSpPr txBox="1"/>
          <p:nvPr>
            <p:ph idx="1" type="body"/>
          </p:nvPr>
        </p:nvSpPr>
        <p:spPr>
          <a:xfrm>
            <a:off x="198500" y="1246825"/>
            <a:ext cx="8520600" cy="167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Can encryption be parallelized?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No, we have to wait for block i to finish before encrypting block i+1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Can decryption be parallelized?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Yes, decryption only requires ciphertext as input</a:t>
            </a:r>
            <a:endParaRPr/>
          </a:p>
        </p:txBody>
      </p:sp>
      <p:sp>
        <p:nvSpPr>
          <p:cNvPr id="825" name="Google Shape;825;p7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26" name="Google Shape;826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500" y="3009700"/>
            <a:ext cx="4107101" cy="1653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27" name="Google Shape;827;p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16199" y="3009700"/>
            <a:ext cx="4107101" cy="1653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77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CBC Mode: Padding</a:t>
            </a:r>
            <a:endParaRPr/>
          </a:p>
        </p:txBody>
      </p:sp>
      <p:sp>
        <p:nvSpPr>
          <p:cNvPr id="833" name="Google Shape;833;p77"/>
          <p:cNvSpPr txBox="1"/>
          <p:nvPr>
            <p:ph idx="1" type="body"/>
          </p:nvPr>
        </p:nvSpPr>
        <p:spPr>
          <a:xfrm>
            <a:off x="198500" y="1246825"/>
            <a:ext cx="8520600" cy="167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if you want to encrypt a message that isn’t a multiple of the block size?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AES-CBC is only defined if the plaintext length is a multiple of the block size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Solution: Pad the message until it’s a multiple of the block size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Padding</a:t>
            </a:r>
            <a:r>
              <a:rPr lang="en"/>
              <a:t>: Adding dummy bytes at the end of the message until it’s the proper length</a:t>
            </a:r>
            <a:endParaRPr/>
          </a:p>
        </p:txBody>
      </p:sp>
      <p:sp>
        <p:nvSpPr>
          <p:cNvPr id="834" name="Google Shape;834;p7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35" name="Google Shape;835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6475" y="2639530"/>
            <a:ext cx="5491075" cy="22107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78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CBC Mode: Padding</a:t>
            </a:r>
            <a:endParaRPr/>
          </a:p>
        </p:txBody>
      </p:sp>
      <p:sp>
        <p:nvSpPr>
          <p:cNvPr id="841" name="Google Shape;841;p7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42" name="Google Shape;842;p78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padding scheme should we use?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Padding with 0’s?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Doesn’t work: What if our message already ends with 0’s?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Padding with 1’s?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Same problem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need a scheme that can be unpadded without ambiguity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One scheme that works: Append a 1, then pad with 0’s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If plaintext is multiple of n, you still need to pad with an entire block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Another scheme: Pad with the number of padding bytes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So if you need 1 byte, pad with </a:t>
            </a:r>
            <a:r>
              <a:rPr b="1" lang="en"/>
              <a:t>01</a:t>
            </a:r>
            <a:r>
              <a:rPr lang="en"/>
              <a:t>; if you need 3 bytes, pad with </a:t>
            </a:r>
            <a:r>
              <a:rPr b="1" lang="en"/>
              <a:t>03 03 03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If you need 0 padding bytes, pad an entire dummy block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This is called PKCS #7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6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79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CBC Mode: Security</a:t>
            </a:r>
            <a:endParaRPr/>
          </a:p>
        </p:txBody>
      </p:sp>
      <p:sp>
        <p:nvSpPr>
          <p:cNvPr id="848" name="Google Shape;848;p79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AES-CBC is IND-CPA secure. With what assumption?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IV must be randomly generated and never reused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happens if you reuse the IV?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scheme becomes deterministic: No more IND-CPA security</a:t>
            </a:r>
            <a:endParaRPr/>
          </a:p>
        </p:txBody>
      </p:sp>
      <p:sp>
        <p:nvSpPr>
          <p:cNvPr id="849" name="Google Shape;849;p7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3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p80"/>
          <p:cNvSpPr/>
          <p:nvPr/>
        </p:nvSpPr>
        <p:spPr>
          <a:xfrm>
            <a:off x="7824325" y="3414725"/>
            <a:ext cx="773100" cy="2310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5" name="Google Shape;855;p80"/>
          <p:cNvSpPr/>
          <p:nvPr/>
        </p:nvSpPr>
        <p:spPr>
          <a:xfrm>
            <a:off x="6564625" y="3414725"/>
            <a:ext cx="773100" cy="231000"/>
          </a:xfrm>
          <a:prstGeom prst="rect">
            <a:avLst/>
          </a:prstGeom>
          <a:solidFill>
            <a:srgbClr val="6FA8D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6" name="Google Shape;856;p80"/>
          <p:cNvSpPr/>
          <p:nvPr/>
        </p:nvSpPr>
        <p:spPr>
          <a:xfrm>
            <a:off x="5316850" y="3414725"/>
            <a:ext cx="773100" cy="2310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7" name="Google Shape;857;p80"/>
          <p:cNvSpPr/>
          <p:nvPr/>
        </p:nvSpPr>
        <p:spPr>
          <a:xfrm>
            <a:off x="4612000" y="3658350"/>
            <a:ext cx="1039500" cy="278400"/>
          </a:xfrm>
          <a:prstGeom prst="rect">
            <a:avLst/>
          </a:prstGeom>
          <a:solidFill>
            <a:srgbClr val="E066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8" name="Google Shape;858;p80"/>
          <p:cNvSpPr/>
          <p:nvPr/>
        </p:nvSpPr>
        <p:spPr>
          <a:xfrm>
            <a:off x="3410825" y="3414725"/>
            <a:ext cx="773100" cy="231000"/>
          </a:xfrm>
          <a:prstGeom prst="rect">
            <a:avLst/>
          </a:prstGeom>
          <a:solidFill>
            <a:srgbClr val="B4A7D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9" name="Google Shape;859;p80"/>
          <p:cNvSpPr/>
          <p:nvPr/>
        </p:nvSpPr>
        <p:spPr>
          <a:xfrm>
            <a:off x="2151125" y="3414725"/>
            <a:ext cx="773100" cy="231000"/>
          </a:xfrm>
          <a:prstGeom prst="rect">
            <a:avLst/>
          </a:prstGeom>
          <a:solidFill>
            <a:srgbClr val="6FA8D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0" name="Google Shape;860;p80"/>
          <p:cNvSpPr/>
          <p:nvPr/>
        </p:nvSpPr>
        <p:spPr>
          <a:xfrm>
            <a:off x="903350" y="3414725"/>
            <a:ext cx="773100" cy="2310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1" name="Google Shape;861;p80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CBC Mode: IV Reuse</a:t>
            </a:r>
            <a:endParaRPr/>
          </a:p>
        </p:txBody>
      </p:sp>
      <p:sp>
        <p:nvSpPr>
          <p:cNvPr id="862" name="Google Shape;862;p80"/>
          <p:cNvSpPr txBox="1"/>
          <p:nvPr>
            <p:ph idx="1" type="body"/>
          </p:nvPr>
        </p:nvSpPr>
        <p:spPr>
          <a:xfrm>
            <a:off x="198500" y="1246825"/>
            <a:ext cx="8741100" cy="191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Consider two three-block messages: </a:t>
            </a:r>
            <a:r>
              <a:rPr i="1" lang="en">
                <a:highlight>
                  <a:srgbClr val="F9CB9C"/>
                </a:highlight>
              </a:rPr>
              <a:t>P</a:t>
            </a:r>
            <a:r>
              <a:rPr lang="en" sz="1300">
                <a:highlight>
                  <a:srgbClr val="F9CB9C"/>
                </a:highlight>
              </a:rPr>
              <a:t>1</a:t>
            </a:r>
            <a:r>
              <a:rPr i="1" lang="en">
                <a:highlight>
                  <a:srgbClr val="6FA8DC"/>
                </a:highlight>
              </a:rPr>
              <a:t>P</a:t>
            </a:r>
            <a:r>
              <a:rPr lang="en" sz="1300">
                <a:highlight>
                  <a:srgbClr val="6FA8DC"/>
                </a:highlight>
              </a:rPr>
              <a:t>2</a:t>
            </a:r>
            <a:r>
              <a:rPr i="1" lang="en">
                <a:highlight>
                  <a:srgbClr val="B4A7D6"/>
                </a:highlight>
              </a:rPr>
              <a:t>P</a:t>
            </a:r>
            <a:r>
              <a:rPr lang="en" sz="1300">
                <a:highlight>
                  <a:srgbClr val="B4A7D6"/>
                </a:highlight>
              </a:rPr>
              <a:t>3</a:t>
            </a:r>
            <a:r>
              <a:rPr lang="en"/>
              <a:t> and </a:t>
            </a:r>
            <a:r>
              <a:rPr i="1" lang="en">
                <a:highlight>
                  <a:srgbClr val="F9CB9C"/>
                </a:highlight>
              </a:rPr>
              <a:t>P</a:t>
            </a:r>
            <a:r>
              <a:rPr lang="en" sz="1300">
                <a:highlight>
                  <a:srgbClr val="F9CB9C"/>
                </a:highlight>
              </a:rPr>
              <a:t>1</a:t>
            </a:r>
            <a:r>
              <a:rPr i="1" lang="en">
                <a:highlight>
                  <a:srgbClr val="6FA8DC"/>
                </a:highlight>
              </a:rPr>
              <a:t>P</a:t>
            </a:r>
            <a:r>
              <a:rPr lang="en" sz="1300">
                <a:highlight>
                  <a:srgbClr val="6FA8DC"/>
                </a:highlight>
              </a:rPr>
              <a:t>2</a:t>
            </a:r>
            <a:r>
              <a:rPr i="1" lang="en">
                <a:highlight>
                  <a:srgbClr val="B6D7A8"/>
                </a:highlight>
              </a:rPr>
              <a:t>P</a:t>
            </a:r>
            <a:r>
              <a:rPr lang="en" sz="1300">
                <a:highlight>
                  <a:srgbClr val="B6D7A8"/>
                </a:highlight>
              </a:rPr>
              <a:t>4</a:t>
            </a:r>
            <a:endParaRPr sz="22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first two blocks are the same for both messages, but the last block is different</a:t>
            </a:r>
            <a:endParaRPr>
              <a:highlight>
                <a:srgbClr val="B6D7A8"/>
              </a:highlight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What if we encrypt them with the same IV?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When the IV is reused, CBC mode reveals when two messages start with the same plaintext blocks, up to the first different plaintext block</a:t>
            </a:r>
            <a:endParaRPr i="1"/>
          </a:p>
        </p:txBody>
      </p:sp>
      <p:sp>
        <p:nvSpPr>
          <p:cNvPr id="863" name="Google Shape;863;p8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64" name="Google Shape;864;p80"/>
          <p:cNvSpPr/>
          <p:nvPr/>
        </p:nvSpPr>
        <p:spPr>
          <a:xfrm>
            <a:off x="198500" y="3658350"/>
            <a:ext cx="1039500" cy="278400"/>
          </a:xfrm>
          <a:prstGeom prst="rect">
            <a:avLst/>
          </a:prstGeom>
          <a:solidFill>
            <a:srgbClr val="E066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65" name="Google Shape;865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500" y="3314500"/>
            <a:ext cx="4107101" cy="1653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6" name="Google Shape;866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12000" y="3314500"/>
            <a:ext cx="4107101" cy="1653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81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CBC Mode is IND-CPA (when used correctly)</a:t>
            </a:r>
            <a:endParaRPr/>
          </a:p>
        </p:txBody>
      </p:sp>
      <p:sp>
        <p:nvSpPr>
          <p:cNvPr id="872" name="Google Shape;872;p81"/>
          <p:cNvSpPr txBox="1"/>
          <p:nvPr>
            <p:ph idx="1" type="body"/>
          </p:nvPr>
        </p:nvSpPr>
        <p:spPr>
          <a:xfrm>
            <a:off x="198500" y="1246825"/>
            <a:ext cx="8520600" cy="37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Enc(</a:t>
            </a:r>
            <a:r>
              <a:rPr i="1" lang="en"/>
              <a:t>K</a:t>
            </a:r>
            <a:r>
              <a:rPr lang="en"/>
              <a:t>, </a:t>
            </a:r>
            <a:r>
              <a:rPr i="1" lang="en"/>
              <a:t>M</a:t>
            </a:r>
            <a:r>
              <a:rPr lang="en"/>
              <a:t>):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Split M in m plaintext blocks </a:t>
            </a:r>
            <a:r>
              <a:rPr i="1" lang="en"/>
              <a:t>P</a:t>
            </a:r>
            <a:r>
              <a:rPr lang="en" sz="900"/>
              <a:t>1</a:t>
            </a:r>
            <a:r>
              <a:rPr baseline="-25000" lang="en"/>
              <a:t> </a:t>
            </a:r>
            <a:r>
              <a:rPr lang="en"/>
              <a:t>… </a:t>
            </a:r>
            <a:r>
              <a:rPr i="1" lang="en"/>
              <a:t>P</a:t>
            </a:r>
            <a:r>
              <a:rPr i="1" lang="en" sz="900"/>
              <a:t>m</a:t>
            </a:r>
            <a:r>
              <a:rPr lang="en"/>
              <a:t> each of size </a:t>
            </a:r>
            <a:r>
              <a:rPr i="1" lang="en"/>
              <a:t>n</a:t>
            </a:r>
            <a:r>
              <a:rPr lang="en"/>
              <a:t>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Choose random IV, compute and output (</a:t>
            </a:r>
            <a:r>
              <a:rPr i="1" lang="en"/>
              <a:t>IV</a:t>
            </a:r>
            <a:r>
              <a:rPr lang="en"/>
              <a:t>, </a:t>
            </a:r>
            <a:r>
              <a:rPr i="1" lang="en"/>
              <a:t>C</a:t>
            </a:r>
            <a:r>
              <a:rPr lang="en" sz="900"/>
              <a:t>1</a:t>
            </a:r>
            <a:r>
              <a:rPr lang="en"/>
              <a:t>, …, </a:t>
            </a:r>
            <a:r>
              <a:rPr i="1" lang="en"/>
              <a:t>C</a:t>
            </a:r>
            <a:r>
              <a:rPr i="1" lang="en" sz="900"/>
              <a:t>m</a:t>
            </a:r>
            <a:r>
              <a:rPr lang="en"/>
              <a:t>) as the overall ciphertext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Why IND-CPA?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there exists an attacker that wins in the IND-CPA game, then there exists an attacker that breaks the block cipher security. Proof is out of scope.</a:t>
            </a:r>
            <a:endParaRPr/>
          </a:p>
        </p:txBody>
      </p:sp>
      <p:sp>
        <p:nvSpPr>
          <p:cNvPr id="873" name="Google Shape;873;p8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74" name="Google Shape;874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6475" y="3020530"/>
            <a:ext cx="5491075" cy="2210722"/>
          </a:xfrm>
          <a:prstGeom prst="rect">
            <a:avLst/>
          </a:prstGeom>
          <a:noFill/>
          <a:ln>
            <a:noFill/>
          </a:ln>
        </p:spPr>
      </p:pic>
      <p:sp>
        <p:nvSpPr>
          <p:cNvPr id="875" name="Google Shape;875;p81"/>
          <p:cNvSpPr txBox="1"/>
          <p:nvPr/>
        </p:nvSpPr>
        <p:spPr>
          <a:xfrm>
            <a:off x="3132325" y="2839275"/>
            <a:ext cx="373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</a:t>
            </a:r>
            <a:r>
              <a:rPr baseline="-25000" lang="en"/>
              <a:t>1</a:t>
            </a:r>
            <a:endParaRPr baseline="-25000"/>
          </a:p>
        </p:txBody>
      </p:sp>
      <p:sp>
        <p:nvSpPr>
          <p:cNvPr id="876" name="Google Shape;876;p81"/>
          <p:cNvSpPr txBox="1"/>
          <p:nvPr/>
        </p:nvSpPr>
        <p:spPr>
          <a:xfrm>
            <a:off x="4658150" y="2839275"/>
            <a:ext cx="373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</a:t>
            </a:r>
            <a:r>
              <a:rPr baseline="-25000" lang="en"/>
              <a:t>2</a:t>
            </a:r>
            <a:endParaRPr baseline="-25000"/>
          </a:p>
        </p:txBody>
      </p:sp>
      <p:sp>
        <p:nvSpPr>
          <p:cNvPr id="877" name="Google Shape;877;p81"/>
          <p:cNvSpPr txBox="1"/>
          <p:nvPr/>
        </p:nvSpPr>
        <p:spPr>
          <a:xfrm>
            <a:off x="6400800" y="2838975"/>
            <a:ext cx="695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</a:t>
            </a:r>
            <a:r>
              <a:rPr baseline="-25000" lang="en"/>
              <a:t>m</a:t>
            </a:r>
            <a:endParaRPr baseline="-2500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p82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CBC Mode: Penguin</a:t>
            </a:r>
            <a:endParaRPr/>
          </a:p>
        </p:txBody>
      </p:sp>
      <p:sp>
        <p:nvSpPr>
          <p:cNvPr id="883" name="Google Shape;883;p8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84" name="Google Shape;884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1250" y="1307700"/>
            <a:ext cx="2661500" cy="2933075"/>
          </a:xfrm>
          <a:prstGeom prst="rect">
            <a:avLst/>
          </a:prstGeom>
          <a:noFill/>
          <a:ln>
            <a:noFill/>
          </a:ln>
        </p:spPr>
      </p:pic>
      <p:sp>
        <p:nvSpPr>
          <p:cNvPr id="885" name="Google Shape;885;p82"/>
          <p:cNvSpPr txBox="1"/>
          <p:nvPr>
            <p:ph idx="1" type="body"/>
          </p:nvPr>
        </p:nvSpPr>
        <p:spPr>
          <a:xfrm>
            <a:off x="512100" y="4520775"/>
            <a:ext cx="8119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Original image</a:t>
            </a:r>
            <a:endParaRPr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9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p83"/>
          <p:cNvSpPr txBox="1"/>
          <p:nvPr>
            <p:ph type="title"/>
          </p:nvPr>
        </p:nvSpPr>
        <p:spPr>
          <a:xfrm>
            <a:off x="102700" y="270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CBC Mode: Penguin</a:t>
            </a:r>
            <a:endParaRPr/>
          </a:p>
        </p:txBody>
      </p:sp>
      <p:sp>
        <p:nvSpPr>
          <p:cNvPr id="891" name="Google Shape;891;p8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92" name="Google Shape;892;p83"/>
          <p:cNvSpPr txBox="1"/>
          <p:nvPr>
            <p:ph idx="1" type="body"/>
          </p:nvPr>
        </p:nvSpPr>
        <p:spPr>
          <a:xfrm>
            <a:off x="512100" y="4520775"/>
            <a:ext cx="8119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Encrypted with CBC, with random IVs</a:t>
            </a:r>
            <a:endParaRPr/>
          </a:p>
        </p:txBody>
      </p:sp>
      <p:pic>
        <p:nvPicPr>
          <p:cNvPr id="893" name="Google Shape;893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1250" y="1307700"/>
            <a:ext cx="2661500" cy="29330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S 161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