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DC9399E-7CD7-48B4-BF47-FA4F7D10DA46}">
  <a:tblStyle styleId="{9DC9399E-7CD7-48B4-BF47-FA4F7D10DA4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A99C41C6-2AEF-4140-B595-F16B7768BF11}"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we.mitre.org/top25/archive/2020/2020_cwe_top25.html"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internetnews.com/security/article.php/3835596/Facebook+Hit+by+CrossSite+Request+Forgery+Attack.htm"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we.mitre.org/top25/archive/2020/2020_cwe_top25.html" TargetMode="Externa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2bf84206f75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2bf84206f75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2bf84206f75_0_4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2bf84206f75_0_4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2bf84206f7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2bf84206f7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2bf84206f75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2bf84206f75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bf84206f75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bf84206f75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bf84206f75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bf84206f75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bf84206f75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2bf84206f75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2bf84206f75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2bf84206f75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2bf84206f75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2bf84206f75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2bf84206f75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2bf84206f75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2bf84206f75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2bf84206f75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bf84206f75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2bf84206f75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2bf84206f75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2bf84206f75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2bf84206f75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2bf84206f75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2bf84206f75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2bf84206f75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2bf84206f75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2bf84206f75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2bf84206f75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2bf84206f75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2bf84206f75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2bf84206f75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2bf84206f75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2bf84206f75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https://cwe.mitre.org/top25/archive/2020/2020_cwe_top25.html</a:t>
            </a:r>
            <a:r>
              <a:rPr lang="en"/>
              <a:t>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2bf84206f75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2bf84206f75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2bf84206f75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2bf84206f75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http://www.internetnews.com/security/article.php/3835596/Facebook+Hit+by+CrossSite+Request+Forgery+Attack.htm</a:t>
            </a:r>
            <a:r>
              <a:rPr lang="en"/>
              <a:t>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2bf84206f75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2bf84206f75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2bf84206f75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2bf84206f75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2bf84206f75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2bf84206f75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Ask: Why not in a cookie?</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bf84206f75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2bf84206f75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2bf84206f75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2bf84206f75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2bf84206f75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2bf84206f75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2bf84206f75_0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2bf84206f75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2bf84206f75_0_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2bf84206f75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2bf84206f75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2bf84206f75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2bf84206f75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2bf84206f75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2bf84206f75_0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2bf84206f75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2bf84206f75_0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2bf84206f75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2bf84206f75_0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2bf84206f75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2bf84206f75_0_4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2bf84206f75_0_4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2bf84206f75_0_4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2bf84206f75_0_4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https://cwe.mitre.org/top25/archive/2020/2020_cwe_top25.html</a:t>
            </a:r>
            <a:r>
              <a:rPr lang="en"/>
              <a:t>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2bf84206f75_0_4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2bf84206f75_0_4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2bf84206f75_0_4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2bf84206f75_0_4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2bf84206f75_0_4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2bf84206f75_0_4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2bf84206f75_0_5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2bf84206f75_0_5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2bf84206f75_0_5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2bf84206f75_0_5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2bf84206f75_0_5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2bf84206f75_0_5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2bf84206f75_0_5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2bf84206f75_0_5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2bf84206f75_0_5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2bf84206f75_0_5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2bf84206f75_0_5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2bf84206f75_0_5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2bf84206f75_0_5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1" name="Google Shape;471;g2bf84206f75_0_5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2bf84206f75_0_5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2bf84206f75_0_5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2bf84206f75_0_6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3" name="Google Shape;503;g2bf84206f75_0_6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2bf84206f75_0_6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2bf84206f75_0_6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2bf84206f75_0_6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2bf84206f75_0_6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2bf84206f75_0_6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2bf84206f75_0_6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2bf84206f75_0_6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2bf84206f75_0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2bf84206f75_0_6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2" name="Google Shape;562;g2bf84206f75_0_6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2bf84206f75_0_6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0" name="Google Shape;570;g2bf84206f75_0_6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2bf84206f75_0_6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7" name="Google Shape;577;g2bf84206f75_0_6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2bf84206f75_0_6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5" name="Google Shape;585;g2bf84206f75_0_6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2bf84206f75_0_6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7" name="Google Shape;597;g2bf84206f75_0_6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g2bf84206f75_0_6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7" name="Google Shape;607;g2bf84206f75_0_6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g2bf84206f75_0_10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4" name="Google Shape;614;g2bf84206f75_0_10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g2bf84206f75_0_10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1" name="Google Shape;621;g2bf84206f75_0_10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Optional">
  <p:cSld name="TITLE_AND_BODY_1">
    <p:bg>
      <p:bgPr>
        <a:solidFill>
          <a:srgbClr val="A4C2F4"/>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3" name="Google Shape;53;p13"/>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 Optional">
  <p:cSld name="CUSTOM_1">
    <p:bg>
      <p:bgPr>
        <a:solidFill>
          <a:srgbClr val="A4C2F4"/>
        </a:solidFill>
      </p:bgPr>
    </p:bg>
    <p:spTree>
      <p:nvGrpSpPr>
        <p:cNvPr id="54" name="Shape 54"/>
        <p:cNvGrpSpPr/>
        <p:nvPr/>
      </p:nvGrpSpPr>
      <p:grpSpPr>
        <a:xfrm>
          <a:off x="0" y="0"/>
          <a:ext cx="0" cy="0"/>
          <a:chOff x="0" y="0"/>
          <a:chExt cx="0" cy="0"/>
        </a:xfrm>
      </p:grpSpPr>
      <p:sp>
        <p:nvSpPr>
          <p:cNvPr id="55" name="Google Shape;55;p14"/>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 name="Google Shape;56;p14"/>
          <p:cNvSpPr txBox="1"/>
          <p:nvPr>
            <p:ph idx="1" type="body"/>
          </p:nvPr>
        </p:nvSpPr>
        <p:spPr>
          <a:xfrm>
            <a:off x="512100" y="4520775"/>
            <a:ext cx="8119800" cy="572700"/>
          </a:xfrm>
          <a:prstGeom prst="rect">
            <a:avLst/>
          </a:prstGeom>
        </p:spPr>
        <p:txBody>
          <a:bodyPr anchorCtr="0" anchor="t" bIns="91425" lIns="91425" spcFirstLastPara="1" rIns="91425" wrap="square" tIns="91425">
            <a:normAutofit/>
          </a:bodyPr>
          <a:lstStyle>
            <a:lvl1pPr indent="-317500" lvl="0" marL="457200" rtl="0" algn="ctr">
              <a:spcBef>
                <a:spcPts val="0"/>
              </a:spcBef>
              <a:spcAft>
                <a:spcPts val="0"/>
              </a:spcAft>
              <a:buSzPts val="1400"/>
              <a:buChar char="●"/>
              <a:defRPr sz="1400"/>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 Optional">
  <p:cSld name="ONE_COLUMN_TEXT_1">
    <p:bg>
      <p:bgPr>
        <a:solidFill>
          <a:srgbClr val="A4C2F4"/>
        </a:solidFill>
      </p:bgPr>
    </p:bg>
    <p:spTree>
      <p:nvGrpSpPr>
        <p:cNvPr id="58" name="Shape 58"/>
        <p:cNvGrpSpPr/>
        <p:nvPr/>
      </p:nvGrpSpPr>
      <p:grpSpPr>
        <a:xfrm>
          <a:off x="0" y="0"/>
          <a:ext cx="0" cy="0"/>
          <a:chOff x="0" y="0"/>
          <a:chExt cx="0" cy="0"/>
        </a:xfrm>
      </p:grpSpPr>
      <p:sp>
        <p:nvSpPr>
          <p:cNvPr id="59" name="Google Shape;59;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5"/>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15"/>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Optional">
  <p:cSld name="TITLE_ONLY_1">
    <p:bg>
      <p:bgPr>
        <a:solidFill>
          <a:srgbClr val="A4C2F4"/>
        </a:solidFill>
      </p:bgPr>
    </p:bg>
    <p:spTree>
      <p:nvGrpSpPr>
        <p:cNvPr id="62" name="Shape 62"/>
        <p:cNvGrpSpPr/>
        <p:nvPr/>
      </p:nvGrpSpPr>
      <p:grpSpPr>
        <a:xfrm>
          <a:off x="0" y="0"/>
          <a:ext cx="0" cy="0"/>
          <a:chOff x="0" y="0"/>
          <a:chExt cx="0" cy="0"/>
        </a:xfrm>
      </p:grpSpPr>
      <p:sp>
        <p:nvSpPr>
          <p:cNvPr id="63" name="Google Shape;63;p16"/>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 name="Google Shape;64;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1" Type="http://schemas.openxmlformats.org/officeDocument/2006/relationships/hyperlink" Target="https://cwe.mitre.org/data/definitions/352.html" TargetMode="External"/><Relationship Id="rId10" Type="http://schemas.openxmlformats.org/officeDocument/2006/relationships/hyperlink" Target="https://cwe.mitre.org/data/definitions/416.html" TargetMode="External"/><Relationship Id="rId13" Type="http://schemas.openxmlformats.org/officeDocument/2006/relationships/hyperlink" Target="https://cwe.mitre.org/data/definitions/190.html" TargetMode="External"/><Relationship Id="rId12" Type="http://schemas.openxmlformats.org/officeDocument/2006/relationships/hyperlink" Target="https://cwe.mitre.org/data/definitions/78.html" TargetMode="External"/><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hyperlink" Target="https://cwe.mitre.org/data/definitions/79.html" TargetMode="External"/><Relationship Id="rId4" Type="http://schemas.openxmlformats.org/officeDocument/2006/relationships/hyperlink" Target="https://cwe.mitre.org/data/definitions/787.html" TargetMode="External"/><Relationship Id="rId9" Type="http://schemas.openxmlformats.org/officeDocument/2006/relationships/hyperlink" Target="https://cwe.mitre.org/data/definitions/200.html" TargetMode="External"/><Relationship Id="rId15" Type="http://schemas.openxmlformats.org/officeDocument/2006/relationships/hyperlink" Target="https://cwe.mitre.org/data/definitions/476.html" TargetMode="External"/><Relationship Id="rId14" Type="http://schemas.openxmlformats.org/officeDocument/2006/relationships/hyperlink" Target="https://cwe.mitre.org/data/definitions/22.html" TargetMode="External"/><Relationship Id="rId17" Type="http://schemas.openxmlformats.org/officeDocument/2006/relationships/hyperlink" Target="https://cwe.mitre.org/data/definitions/434.html" TargetMode="External"/><Relationship Id="rId16" Type="http://schemas.openxmlformats.org/officeDocument/2006/relationships/hyperlink" Target="https://cwe.mitre.org/data/definitions/287.html" TargetMode="External"/><Relationship Id="rId5" Type="http://schemas.openxmlformats.org/officeDocument/2006/relationships/hyperlink" Target="https://cwe.mitre.org/data/definitions/20.html" TargetMode="External"/><Relationship Id="rId19" Type="http://schemas.openxmlformats.org/officeDocument/2006/relationships/hyperlink" Target="https://cwe.mitre.org/data/definitions/94.html" TargetMode="External"/><Relationship Id="rId6" Type="http://schemas.openxmlformats.org/officeDocument/2006/relationships/hyperlink" Target="https://cwe.mitre.org/data/definitions/125.html" TargetMode="External"/><Relationship Id="rId18" Type="http://schemas.openxmlformats.org/officeDocument/2006/relationships/hyperlink" Target="https://cwe.mitre.org/data/definitions/732.html" TargetMode="External"/><Relationship Id="rId7" Type="http://schemas.openxmlformats.org/officeDocument/2006/relationships/hyperlink" Target="https://cwe.mitre.org/data/definitions/119.html" TargetMode="External"/><Relationship Id="rId8" Type="http://schemas.openxmlformats.org/officeDocument/2006/relationships/hyperlink" Target="https://cwe.mitre.org/data/definitions/89.html"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hyperlink" Target="http://www.internetnews.com/security/article.php/3835596/Facebook+Hit+by+CrossSite+Request+Forgery+Attack.htm" TargetMode="Externa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1" Type="http://schemas.openxmlformats.org/officeDocument/2006/relationships/hyperlink" Target="https://cwe.mitre.org/data/definitions/352.html" TargetMode="External"/><Relationship Id="rId10" Type="http://schemas.openxmlformats.org/officeDocument/2006/relationships/hyperlink" Target="https://cwe.mitre.org/data/definitions/416.html" TargetMode="External"/><Relationship Id="rId13" Type="http://schemas.openxmlformats.org/officeDocument/2006/relationships/hyperlink" Target="https://cwe.mitre.org/data/definitions/190.html" TargetMode="External"/><Relationship Id="rId12" Type="http://schemas.openxmlformats.org/officeDocument/2006/relationships/hyperlink" Target="https://cwe.mitre.org/data/definitions/78.html" TargetMode="External"/><Relationship Id="rId1" Type="http://schemas.openxmlformats.org/officeDocument/2006/relationships/slideLayout" Target="../slideLayouts/slideLayout13.xml"/><Relationship Id="rId2" Type="http://schemas.openxmlformats.org/officeDocument/2006/relationships/notesSlide" Target="../notesSlides/notesSlide36.xml"/><Relationship Id="rId3" Type="http://schemas.openxmlformats.org/officeDocument/2006/relationships/hyperlink" Target="https://cwe.mitre.org/data/definitions/79.html" TargetMode="External"/><Relationship Id="rId4" Type="http://schemas.openxmlformats.org/officeDocument/2006/relationships/hyperlink" Target="https://cwe.mitre.org/data/definitions/787.html" TargetMode="External"/><Relationship Id="rId9" Type="http://schemas.openxmlformats.org/officeDocument/2006/relationships/hyperlink" Target="https://cwe.mitre.org/data/definitions/200.html" TargetMode="External"/><Relationship Id="rId15" Type="http://schemas.openxmlformats.org/officeDocument/2006/relationships/hyperlink" Target="https://cwe.mitre.org/data/definitions/476.html" TargetMode="External"/><Relationship Id="rId14" Type="http://schemas.openxmlformats.org/officeDocument/2006/relationships/hyperlink" Target="https://cwe.mitre.org/data/definitions/22.html" TargetMode="External"/><Relationship Id="rId17" Type="http://schemas.openxmlformats.org/officeDocument/2006/relationships/hyperlink" Target="https://cwe.mitre.org/data/definitions/434.html" TargetMode="External"/><Relationship Id="rId16" Type="http://schemas.openxmlformats.org/officeDocument/2006/relationships/hyperlink" Target="https://cwe.mitre.org/data/definitions/287.html" TargetMode="External"/><Relationship Id="rId5" Type="http://schemas.openxmlformats.org/officeDocument/2006/relationships/hyperlink" Target="https://cwe.mitre.org/data/definitions/20.html" TargetMode="External"/><Relationship Id="rId19" Type="http://schemas.openxmlformats.org/officeDocument/2006/relationships/hyperlink" Target="https://cwe.mitre.org/data/definitions/94.html" TargetMode="External"/><Relationship Id="rId6" Type="http://schemas.openxmlformats.org/officeDocument/2006/relationships/hyperlink" Target="https://cwe.mitre.org/data/definitions/125.html" TargetMode="External"/><Relationship Id="rId18" Type="http://schemas.openxmlformats.org/officeDocument/2006/relationships/hyperlink" Target="https://cwe.mitre.org/data/definitions/732.html" TargetMode="External"/><Relationship Id="rId7" Type="http://schemas.openxmlformats.org/officeDocument/2006/relationships/hyperlink" Target="https://cwe.mitre.org/data/definitions/119.html" TargetMode="External"/><Relationship Id="rId8" Type="http://schemas.openxmlformats.org/officeDocument/2006/relationships/hyperlink" Target="https://cwe.mitre.org/data/definitions/89.html"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 Id="rId3" Type="http://schemas.openxmlformats.org/officeDocument/2006/relationships/image" Target="../media/image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 Id="rId3" Type="http://schemas.openxmlformats.org/officeDocument/2006/relationships/image" Target="../media/image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 Id="rId3" Type="http://schemas.openxmlformats.org/officeDocument/2006/relationships/image" Target="../media/image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 Id="rId3" Type="http://schemas.openxmlformats.org/officeDocument/2006/relationships/image" Target="../media/image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1.xml"/><Relationship Id="rId3" Type="http://schemas.openxmlformats.org/officeDocument/2006/relationships/image" Target="../media/image1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2.xml"/><Relationship Id="rId3" Type="http://schemas.openxmlformats.org/officeDocument/2006/relationships/image" Target="../media/image1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7"/>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Sessions, CSRF</a:t>
            </a:r>
            <a:r>
              <a:rPr lang="en"/>
              <a:t> and XSS</a:t>
            </a:r>
            <a:endParaRPr/>
          </a:p>
        </p:txBody>
      </p:sp>
      <p:sp>
        <p:nvSpPr>
          <p:cNvPr id="70" name="Google Shape;70;p17"/>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CS 161 Fall 2024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6" name="Google Shape;76;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Last Time: Cookies</a:t>
            </a:r>
            <a:endParaRPr/>
          </a:p>
        </p:txBody>
      </p:sp>
      <p:sp>
        <p:nvSpPr>
          <p:cNvPr id="77" name="Google Shape;77;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Cookie: a piece of data used to maintain state across multiple requests</a:t>
            </a:r>
            <a:endParaRPr/>
          </a:p>
          <a:p>
            <a:pPr indent="-317500" lvl="1" marL="914400" rtl="0" algn="l">
              <a:spcBef>
                <a:spcPts val="0"/>
              </a:spcBef>
              <a:spcAft>
                <a:spcPts val="0"/>
              </a:spcAft>
              <a:buSzPts val="1400"/>
              <a:buChar char="○"/>
            </a:pPr>
            <a:r>
              <a:rPr lang="en"/>
              <a:t>Set by the browser or server</a:t>
            </a:r>
            <a:endParaRPr/>
          </a:p>
          <a:p>
            <a:pPr indent="-317500" lvl="1" marL="914400" rtl="0" algn="l">
              <a:spcBef>
                <a:spcPts val="0"/>
              </a:spcBef>
              <a:spcAft>
                <a:spcPts val="0"/>
              </a:spcAft>
              <a:buSzPts val="1400"/>
              <a:buChar char="○"/>
            </a:pPr>
            <a:r>
              <a:rPr lang="en"/>
              <a:t>Stored by the browser</a:t>
            </a:r>
            <a:endParaRPr/>
          </a:p>
          <a:p>
            <a:pPr indent="-317500" lvl="1" marL="914400" rtl="0" algn="l">
              <a:spcBef>
                <a:spcPts val="0"/>
              </a:spcBef>
              <a:spcAft>
                <a:spcPts val="0"/>
              </a:spcAft>
              <a:buSzPts val="1400"/>
              <a:buChar char="○"/>
            </a:pPr>
            <a:r>
              <a:rPr lang="en"/>
              <a:t>Attributes: Name, value, domain, path, secure, HttpOnly, expires</a:t>
            </a:r>
            <a:endParaRPr/>
          </a:p>
          <a:p>
            <a:pPr indent="-342900" lvl="0" marL="457200" rtl="0" algn="l">
              <a:spcBef>
                <a:spcPts val="0"/>
              </a:spcBef>
              <a:spcAft>
                <a:spcPts val="0"/>
              </a:spcAft>
              <a:buSzPts val="1800"/>
              <a:buChar char="●"/>
            </a:pPr>
            <a:r>
              <a:rPr lang="en"/>
              <a:t>Cookie policy</a:t>
            </a:r>
            <a:endParaRPr/>
          </a:p>
          <a:p>
            <a:pPr indent="-317500" lvl="1" marL="914400" rtl="0" algn="l">
              <a:spcBef>
                <a:spcPts val="0"/>
              </a:spcBef>
              <a:spcAft>
                <a:spcPts val="0"/>
              </a:spcAft>
              <a:buSzPts val="1400"/>
              <a:buChar char="○"/>
            </a:pPr>
            <a:r>
              <a:rPr lang="en"/>
              <a:t>Server with </a:t>
            </a:r>
            <a:r>
              <a:rPr lang="en">
                <a:solidFill>
                  <a:srgbClr val="0000FF"/>
                </a:solidFill>
              </a:rPr>
              <a:t>domain X</a:t>
            </a:r>
            <a:r>
              <a:rPr lang="en"/>
              <a:t> can set a cookie with </a:t>
            </a:r>
            <a:r>
              <a:rPr lang="en">
                <a:solidFill>
                  <a:srgbClr val="FF0000"/>
                </a:solidFill>
              </a:rPr>
              <a:t>domain attribute Y</a:t>
            </a:r>
            <a:r>
              <a:rPr lang="en"/>
              <a:t> if the </a:t>
            </a:r>
            <a:r>
              <a:rPr lang="en">
                <a:solidFill>
                  <a:srgbClr val="FF0000"/>
                </a:solidFill>
              </a:rPr>
              <a:t>domain attribute</a:t>
            </a:r>
            <a:r>
              <a:rPr lang="en"/>
              <a:t> is a </a:t>
            </a:r>
            <a:r>
              <a:rPr b="1" lang="en"/>
              <a:t>domain suffix</a:t>
            </a:r>
            <a:r>
              <a:rPr lang="en"/>
              <a:t> of the </a:t>
            </a:r>
            <a:r>
              <a:rPr lang="en">
                <a:solidFill>
                  <a:srgbClr val="0000FF"/>
                </a:solidFill>
              </a:rPr>
              <a:t>server’s domain</a:t>
            </a:r>
            <a:r>
              <a:rPr lang="en"/>
              <a:t>, and the </a:t>
            </a:r>
            <a:r>
              <a:rPr lang="en">
                <a:solidFill>
                  <a:srgbClr val="FF0000"/>
                </a:solidFill>
              </a:rPr>
              <a:t>domain attribute Y</a:t>
            </a:r>
            <a:r>
              <a:rPr lang="en"/>
              <a:t> is not a top-level domain (TLD)</a:t>
            </a:r>
            <a:endParaRPr/>
          </a:p>
          <a:p>
            <a:pPr indent="-317500" lvl="1" marL="914400" rtl="0" algn="l">
              <a:spcBef>
                <a:spcPts val="0"/>
              </a:spcBef>
              <a:spcAft>
                <a:spcPts val="0"/>
              </a:spcAft>
              <a:buSzPts val="1400"/>
              <a:buChar char="○"/>
            </a:pPr>
            <a:r>
              <a:rPr lang="en"/>
              <a:t>The browser attaches a cookie on a request if the </a:t>
            </a:r>
            <a:r>
              <a:rPr lang="en">
                <a:solidFill>
                  <a:srgbClr val="FF0000"/>
                </a:solidFill>
              </a:rPr>
              <a:t>domain attribute</a:t>
            </a:r>
            <a:r>
              <a:rPr lang="en"/>
              <a:t> is a </a:t>
            </a:r>
            <a:r>
              <a:rPr b="1" lang="en"/>
              <a:t>domain suffix</a:t>
            </a:r>
            <a:r>
              <a:rPr lang="en"/>
              <a:t> of the </a:t>
            </a:r>
            <a:r>
              <a:rPr lang="en">
                <a:solidFill>
                  <a:srgbClr val="0000FF"/>
                </a:solidFill>
              </a:rPr>
              <a:t>server’s domain</a:t>
            </a:r>
            <a:r>
              <a:rPr lang="en"/>
              <a:t>, and the </a:t>
            </a:r>
            <a:r>
              <a:rPr lang="en">
                <a:solidFill>
                  <a:srgbClr val="FF0000"/>
                </a:solidFill>
              </a:rPr>
              <a:t>path attribute</a:t>
            </a:r>
            <a:r>
              <a:rPr lang="en"/>
              <a:t> is a </a:t>
            </a:r>
            <a:r>
              <a:rPr b="1" lang="en"/>
              <a:t>prefix</a:t>
            </a:r>
            <a:r>
              <a:rPr lang="en"/>
              <a:t> of the </a:t>
            </a:r>
            <a:r>
              <a:rPr lang="en">
                <a:solidFill>
                  <a:srgbClr val="0000FF"/>
                </a:solidFill>
              </a:rPr>
              <a:t>server’s path</a:t>
            </a:r>
            <a:endParaRPr>
              <a:solidFill>
                <a:srgbClr val="0000FF"/>
              </a:solidFill>
            </a:endParaRPr>
          </a:p>
          <a:p>
            <a:pPr indent="-317500" lvl="1" marL="914400" rtl="0" algn="l">
              <a:spcBef>
                <a:spcPts val="0"/>
              </a:spcBef>
              <a:spcAft>
                <a:spcPts val="0"/>
              </a:spcAft>
              <a:buSzPts val="1400"/>
              <a:buChar char="○"/>
            </a:pPr>
            <a:r>
              <a:rPr lang="en"/>
              <a:t>Cookie domain: </a:t>
            </a:r>
            <a:r>
              <a:rPr lang="en">
                <a:solidFill>
                  <a:srgbClr val="FF9900"/>
                </a:solidFill>
              </a:rPr>
              <a:t>example.com</a:t>
            </a:r>
            <a:r>
              <a:rPr lang="en"/>
              <a:t> and cookie path: </a:t>
            </a:r>
            <a:r>
              <a:rPr lang="en">
                <a:solidFill>
                  <a:srgbClr val="008000"/>
                </a:solidFill>
              </a:rPr>
              <a:t>/some/path</a:t>
            </a:r>
            <a:r>
              <a:rPr b="1" lang="en"/>
              <a:t> </a:t>
            </a:r>
            <a:r>
              <a:rPr lang="en"/>
              <a:t>will be included in request to https://foo/</a:t>
            </a:r>
            <a:r>
              <a:rPr lang="en">
                <a:solidFill>
                  <a:srgbClr val="FF9900"/>
                </a:solidFill>
              </a:rPr>
              <a:t>example/com</a:t>
            </a:r>
            <a:r>
              <a:rPr lang="en">
                <a:solidFill>
                  <a:srgbClr val="008000"/>
                </a:solidFill>
              </a:rPr>
              <a:t>/some/path/</a:t>
            </a:r>
            <a:r>
              <a:rPr lang="en"/>
              <a:t>index.html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9"/>
          <p:cNvSpPr txBox="1"/>
          <p:nvPr>
            <p:ph type="title"/>
          </p:nvPr>
        </p:nvSpPr>
        <p:spPr>
          <a:xfrm>
            <a:off x="311700" y="333769"/>
            <a:ext cx="8520600" cy="42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Session Authentication</a:t>
            </a:r>
            <a:endParaRPr/>
          </a:p>
        </p:txBody>
      </p:sp>
      <p:sp>
        <p:nvSpPr>
          <p:cNvPr id="83" name="Google Shape;83;p19"/>
          <p:cNvSpPr txBox="1"/>
          <p:nvPr>
            <p:ph idx="12" type="sldNum"/>
          </p:nvPr>
        </p:nvSpPr>
        <p:spPr>
          <a:xfrm>
            <a:off x="8472458" y="3497413"/>
            <a:ext cx="548700" cy="295200"/>
          </a:xfrm>
          <a:prstGeom prst="rect">
            <a:avLst/>
          </a:prstGeom>
        </p:spPr>
        <p:txBody>
          <a:bodyPr anchorCtr="0" anchor="ctr" bIns="91425" lIns="91425" spcFirstLastPara="1" rIns="91425" wrap="square" tIns="91425">
            <a:normAutofit fontScale="85000" lnSpcReduction="20000"/>
          </a:bodyPr>
          <a:lstStyle/>
          <a:p>
            <a:pPr indent="0" lvl="0" marL="0" rtl="0" algn="r">
              <a:spcBef>
                <a:spcPts val="0"/>
              </a:spcBef>
              <a:spcAft>
                <a:spcPts val="0"/>
              </a:spcAft>
              <a:buNone/>
            </a:pPr>
            <a:fld id="{00000000-1234-1234-1234-123412341234}" type="slidenum">
              <a:rPr lang="en"/>
              <a:t>‹#›</a:t>
            </a:fld>
            <a:endParaRPr/>
          </a:p>
        </p:txBody>
      </p:sp>
      <p:sp>
        <p:nvSpPr>
          <p:cNvPr id="84" name="Google Shape;84;p19"/>
          <p:cNvSpPr txBox="1"/>
          <p:nvPr>
            <p:ph idx="1" type="body"/>
          </p:nvPr>
        </p:nvSpPr>
        <p:spPr>
          <a:xfrm>
            <a:off x="311700" y="864356"/>
            <a:ext cx="8520600" cy="2562300"/>
          </a:xfrm>
          <a:prstGeom prst="rect">
            <a:avLst/>
          </a:prstGeom>
        </p:spPr>
        <p:txBody>
          <a:bodyPr anchorCtr="0" anchor="t" bIns="91425" lIns="91425" spcFirstLastPara="1" rIns="91425" wrap="square" tIns="91425">
            <a:normAutofit fontScale="92500" lnSpcReduction="20000"/>
          </a:bodyPr>
          <a:lstStyle/>
          <a:p>
            <a:pPr indent="-334327" lvl="0" marL="457200" rtl="0" algn="l">
              <a:spcBef>
                <a:spcPts val="0"/>
              </a:spcBef>
              <a:spcAft>
                <a:spcPts val="0"/>
              </a:spcAft>
              <a:buSzPct val="100000"/>
              <a:buChar char="●"/>
            </a:pPr>
            <a:r>
              <a:rPr b="1" lang="en"/>
              <a:t>Session</a:t>
            </a:r>
            <a:r>
              <a:rPr lang="en"/>
              <a:t>: A sequence of requests and responses associated with the same authenticated user</a:t>
            </a:r>
            <a:endParaRPr/>
          </a:p>
          <a:p>
            <a:pPr indent="-310832" lvl="1" marL="914400" rtl="0" algn="l">
              <a:spcBef>
                <a:spcPts val="0"/>
              </a:spcBef>
              <a:spcAft>
                <a:spcPts val="0"/>
              </a:spcAft>
              <a:buSzPct val="100000"/>
              <a:buChar char="○"/>
            </a:pPr>
            <a:r>
              <a:rPr lang="en"/>
              <a:t>Example: When you check all your unread emails, you make many requests to Gmail. The Gmail server needs a way to know all these requests are from you</a:t>
            </a:r>
            <a:endParaRPr/>
          </a:p>
          <a:p>
            <a:pPr indent="-310832" lvl="1" marL="914400" rtl="0" algn="l">
              <a:spcBef>
                <a:spcPts val="0"/>
              </a:spcBef>
              <a:spcAft>
                <a:spcPts val="0"/>
              </a:spcAft>
              <a:buSzPct val="100000"/>
              <a:buChar char="○"/>
            </a:pPr>
            <a:r>
              <a:rPr lang="en"/>
              <a:t>When the session is over (you log out, or the session expires), future requests are not associated with you</a:t>
            </a:r>
            <a:endParaRPr/>
          </a:p>
          <a:p>
            <a:pPr indent="-334327" lvl="0" marL="457200" rtl="0" algn="l">
              <a:spcBef>
                <a:spcPts val="0"/>
              </a:spcBef>
              <a:spcAft>
                <a:spcPts val="0"/>
              </a:spcAft>
              <a:buSzPct val="100000"/>
              <a:buChar char="●"/>
            </a:pPr>
            <a:r>
              <a:rPr lang="en"/>
              <a:t>Naïve solution: Type your username and password before each request</a:t>
            </a:r>
            <a:endParaRPr/>
          </a:p>
          <a:p>
            <a:pPr indent="-310832" lvl="1" marL="914400" rtl="0" algn="l">
              <a:spcBef>
                <a:spcPts val="0"/>
              </a:spcBef>
              <a:spcAft>
                <a:spcPts val="0"/>
              </a:spcAft>
              <a:buSzPct val="100000"/>
              <a:buChar char="○"/>
            </a:pPr>
            <a:r>
              <a:rPr lang="en"/>
              <a:t>Problem: Very inconvenient for the user!</a:t>
            </a:r>
            <a:endParaRPr/>
          </a:p>
          <a:p>
            <a:pPr indent="-334327" lvl="0" marL="457200" rtl="0" algn="l">
              <a:spcBef>
                <a:spcPts val="0"/>
              </a:spcBef>
              <a:spcAft>
                <a:spcPts val="0"/>
              </a:spcAft>
              <a:buSzPct val="100000"/>
              <a:buChar char="●"/>
            </a:pPr>
            <a:r>
              <a:rPr lang="en"/>
              <a:t>Better solution: Is there a way the browser can automatically send some information in a request for us?</a:t>
            </a:r>
            <a:endParaRPr/>
          </a:p>
          <a:p>
            <a:pPr indent="-310832" lvl="1" marL="914400" rtl="0" algn="l">
              <a:spcBef>
                <a:spcPts val="0"/>
              </a:spcBef>
              <a:spcAft>
                <a:spcPts val="0"/>
              </a:spcAft>
              <a:buSzPct val="100000"/>
              <a:buChar char="○"/>
            </a:pPr>
            <a:r>
              <a:rPr lang="en"/>
              <a:t>Yes: Cookies!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2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Session Authentication: Intuition</a:t>
            </a:r>
            <a:endParaRPr/>
          </a:p>
        </p:txBody>
      </p:sp>
      <p:sp>
        <p:nvSpPr>
          <p:cNvPr id="90" name="Google Shape;90;p20"/>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Imagine you’re attending a concert</a:t>
            </a:r>
            <a:endParaRPr/>
          </a:p>
          <a:p>
            <a:pPr indent="-342900" lvl="0" marL="457200" rtl="0" algn="l">
              <a:spcBef>
                <a:spcPts val="0"/>
              </a:spcBef>
              <a:spcAft>
                <a:spcPts val="0"/>
              </a:spcAft>
              <a:buSzPts val="1800"/>
              <a:buChar char="●"/>
            </a:pPr>
            <a:r>
              <a:rPr lang="en"/>
              <a:t>The first time you enter the venue:</a:t>
            </a:r>
            <a:endParaRPr/>
          </a:p>
          <a:p>
            <a:pPr indent="-317500" lvl="1" marL="914400" rtl="0" algn="l">
              <a:spcBef>
                <a:spcPts val="0"/>
              </a:spcBef>
              <a:spcAft>
                <a:spcPts val="0"/>
              </a:spcAft>
              <a:buSzPts val="1400"/>
              <a:buChar char="○"/>
            </a:pPr>
            <a:r>
              <a:rPr lang="en"/>
              <a:t>Present your ticket and ID</a:t>
            </a:r>
            <a:endParaRPr/>
          </a:p>
          <a:p>
            <a:pPr indent="-317500" lvl="1" marL="914400" rtl="0" algn="l">
              <a:spcBef>
                <a:spcPts val="0"/>
              </a:spcBef>
              <a:spcAft>
                <a:spcPts val="0"/>
              </a:spcAft>
              <a:buSzPts val="1400"/>
              <a:buChar char="○"/>
            </a:pPr>
            <a:r>
              <a:rPr lang="en"/>
              <a:t>The doorperson checks your ticket and ID</a:t>
            </a:r>
            <a:endParaRPr/>
          </a:p>
          <a:p>
            <a:pPr indent="-317500" lvl="1" marL="914400" rtl="0" algn="l">
              <a:spcBef>
                <a:spcPts val="0"/>
              </a:spcBef>
              <a:spcAft>
                <a:spcPts val="0"/>
              </a:spcAft>
              <a:buSzPts val="1400"/>
              <a:buChar char="○"/>
            </a:pPr>
            <a:r>
              <a:rPr lang="en"/>
              <a:t>If they’re valid, you receive a wristband</a:t>
            </a:r>
            <a:endParaRPr/>
          </a:p>
          <a:p>
            <a:pPr indent="-342900" lvl="0" marL="457200" rtl="0" algn="l">
              <a:spcBef>
                <a:spcPts val="0"/>
              </a:spcBef>
              <a:spcAft>
                <a:spcPts val="0"/>
              </a:spcAft>
              <a:buSzPts val="1800"/>
              <a:buChar char="●"/>
            </a:pPr>
            <a:r>
              <a:rPr lang="en"/>
              <a:t>If you leave and want to re-enter later</a:t>
            </a:r>
            <a:endParaRPr/>
          </a:p>
          <a:p>
            <a:pPr indent="-317500" lvl="1" marL="914400" rtl="0" algn="l">
              <a:spcBef>
                <a:spcPts val="0"/>
              </a:spcBef>
              <a:spcAft>
                <a:spcPts val="0"/>
              </a:spcAft>
              <a:buSzPts val="1400"/>
              <a:buChar char="○"/>
            </a:pPr>
            <a:r>
              <a:rPr lang="en"/>
              <a:t>Just show your wristband!</a:t>
            </a:r>
            <a:endParaRPr/>
          </a:p>
          <a:p>
            <a:pPr indent="-317500" lvl="1" marL="914400" rtl="0" algn="l">
              <a:spcBef>
                <a:spcPts val="0"/>
              </a:spcBef>
              <a:spcAft>
                <a:spcPts val="0"/>
              </a:spcAft>
              <a:buSzPts val="1400"/>
              <a:buChar char="○"/>
            </a:pPr>
            <a:r>
              <a:rPr lang="en"/>
              <a:t>No need to present your ticket and ID again</a:t>
            </a:r>
            <a:endParaRPr/>
          </a:p>
        </p:txBody>
      </p:sp>
      <p:sp>
        <p:nvSpPr>
          <p:cNvPr id="91" name="Google Shape;91;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92" name="Google Shape;92;p20"/>
          <p:cNvPicPr preferRelativeResize="0"/>
          <p:nvPr/>
        </p:nvPicPr>
        <p:blipFill>
          <a:blip r:embed="rId3">
            <a:alphaModFix/>
          </a:blip>
          <a:stretch>
            <a:fillRect/>
          </a:stretch>
        </p:blipFill>
        <p:spPr>
          <a:xfrm>
            <a:off x="5274574" y="1210398"/>
            <a:ext cx="2701425" cy="204203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1"/>
          <p:cNvSpPr txBox="1"/>
          <p:nvPr>
            <p:ph type="title"/>
          </p:nvPr>
        </p:nvSpPr>
        <p:spPr>
          <a:xfrm>
            <a:off x="311700" y="333769"/>
            <a:ext cx="8520600" cy="42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Session Tokens</a:t>
            </a:r>
            <a:endParaRPr/>
          </a:p>
        </p:txBody>
      </p:sp>
      <p:sp>
        <p:nvSpPr>
          <p:cNvPr id="98" name="Google Shape;98;p21"/>
          <p:cNvSpPr txBox="1"/>
          <p:nvPr>
            <p:ph idx="12" type="sldNum"/>
          </p:nvPr>
        </p:nvSpPr>
        <p:spPr>
          <a:xfrm>
            <a:off x="8472458" y="3497413"/>
            <a:ext cx="548700" cy="295200"/>
          </a:xfrm>
          <a:prstGeom prst="rect">
            <a:avLst/>
          </a:prstGeom>
        </p:spPr>
        <p:txBody>
          <a:bodyPr anchorCtr="0" anchor="ctr" bIns="91425" lIns="91425" spcFirstLastPara="1" rIns="91425" wrap="square" tIns="91425">
            <a:normAutofit fontScale="85000" lnSpcReduction="20000"/>
          </a:bodyPr>
          <a:lstStyle/>
          <a:p>
            <a:pPr indent="0" lvl="0" marL="0" rtl="0" algn="r">
              <a:spcBef>
                <a:spcPts val="0"/>
              </a:spcBef>
              <a:spcAft>
                <a:spcPts val="0"/>
              </a:spcAft>
              <a:buNone/>
            </a:pPr>
            <a:fld id="{00000000-1234-1234-1234-123412341234}" type="slidenum">
              <a:rPr lang="en"/>
              <a:t>‹#›</a:t>
            </a:fld>
            <a:endParaRPr/>
          </a:p>
        </p:txBody>
      </p:sp>
      <p:sp>
        <p:nvSpPr>
          <p:cNvPr id="99" name="Google Shape;99;p21"/>
          <p:cNvSpPr txBox="1"/>
          <p:nvPr>
            <p:ph idx="1" type="body"/>
          </p:nvPr>
        </p:nvSpPr>
        <p:spPr>
          <a:xfrm>
            <a:off x="311700" y="864356"/>
            <a:ext cx="8520600" cy="25623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b="1" lang="en"/>
              <a:t>Session token</a:t>
            </a:r>
            <a:r>
              <a:rPr lang="en"/>
              <a:t>: A secret value used to associate requests with an authenticated user</a:t>
            </a:r>
            <a:endParaRPr/>
          </a:p>
          <a:p>
            <a:pPr indent="-342900" lvl="0" marL="457200" rtl="0" algn="l">
              <a:spcBef>
                <a:spcPts val="0"/>
              </a:spcBef>
              <a:spcAft>
                <a:spcPts val="0"/>
              </a:spcAft>
              <a:buSzPts val="1800"/>
              <a:buChar char="●"/>
            </a:pPr>
            <a:r>
              <a:rPr lang="en"/>
              <a:t>The first time you visit the website:</a:t>
            </a:r>
            <a:endParaRPr/>
          </a:p>
          <a:p>
            <a:pPr indent="-317500" lvl="1" marL="914400" rtl="0" algn="l">
              <a:spcBef>
                <a:spcPts val="0"/>
              </a:spcBef>
              <a:spcAft>
                <a:spcPts val="0"/>
              </a:spcAft>
              <a:buSzPts val="1400"/>
              <a:buChar char="○"/>
            </a:pPr>
            <a:r>
              <a:rPr lang="en"/>
              <a:t>Present your username and password</a:t>
            </a:r>
            <a:endParaRPr/>
          </a:p>
          <a:p>
            <a:pPr indent="-317500" lvl="1" marL="914400" rtl="0" algn="l">
              <a:spcBef>
                <a:spcPts val="0"/>
              </a:spcBef>
              <a:spcAft>
                <a:spcPts val="0"/>
              </a:spcAft>
              <a:buSzPts val="1400"/>
              <a:buChar char="○"/>
            </a:pPr>
            <a:r>
              <a:rPr lang="en"/>
              <a:t>If they’re valid, you receive a session token</a:t>
            </a:r>
            <a:endParaRPr/>
          </a:p>
          <a:p>
            <a:pPr indent="-317500" lvl="1" marL="914400" rtl="0" algn="l">
              <a:spcBef>
                <a:spcPts val="0"/>
              </a:spcBef>
              <a:spcAft>
                <a:spcPts val="0"/>
              </a:spcAft>
              <a:buSzPts val="1400"/>
              <a:buChar char="○"/>
            </a:pPr>
            <a:r>
              <a:rPr lang="en"/>
              <a:t>The server associates you with the session token</a:t>
            </a:r>
            <a:endParaRPr/>
          </a:p>
          <a:p>
            <a:pPr indent="-342900" lvl="0" marL="457200" rtl="0" algn="l">
              <a:spcBef>
                <a:spcPts val="0"/>
              </a:spcBef>
              <a:spcAft>
                <a:spcPts val="0"/>
              </a:spcAft>
              <a:buSzPts val="1800"/>
              <a:buChar char="●"/>
            </a:pPr>
            <a:r>
              <a:rPr lang="en"/>
              <a:t>When you make future requests to the website:</a:t>
            </a:r>
            <a:endParaRPr/>
          </a:p>
          <a:p>
            <a:pPr indent="-317500" lvl="1" marL="914400" rtl="0" algn="l">
              <a:spcBef>
                <a:spcPts val="0"/>
              </a:spcBef>
              <a:spcAft>
                <a:spcPts val="0"/>
              </a:spcAft>
              <a:buSzPts val="1400"/>
              <a:buChar char="○"/>
            </a:pPr>
            <a:r>
              <a:rPr lang="en"/>
              <a:t>Attach the session token in your request</a:t>
            </a:r>
            <a:endParaRPr/>
          </a:p>
          <a:p>
            <a:pPr indent="-317500" lvl="1" marL="914400" rtl="0" algn="l">
              <a:spcBef>
                <a:spcPts val="0"/>
              </a:spcBef>
              <a:spcAft>
                <a:spcPts val="0"/>
              </a:spcAft>
              <a:buSzPts val="1400"/>
              <a:buChar char="○"/>
            </a:pPr>
            <a:r>
              <a:rPr lang="en"/>
              <a:t>The server checks the session token to figure out that the request is from you</a:t>
            </a:r>
            <a:endParaRPr/>
          </a:p>
          <a:p>
            <a:pPr indent="-317500" lvl="1" marL="914400" rtl="0" algn="l">
              <a:spcBef>
                <a:spcPts val="0"/>
              </a:spcBef>
              <a:spcAft>
                <a:spcPts val="0"/>
              </a:spcAft>
              <a:buSzPts val="1400"/>
              <a:buChar char="○"/>
            </a:pPr>
            <a:r>
              <a:rPr lang="en"/>
              <a:t>No need to re-enter your username and password!</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2"/>
          <p:cNvSpPr txBox="1"/>
          <p:nvPr>
            <p:ph type="title"/>
          </p:nvPr>
        </p:nvSpPr>
        <p:spPr>
          <a:xfrm>
            <a:off x="311700" y="333769"/>
            <a:ext cx="8520600" cy="42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Session Tokens with Cookies</a:t>
            </a:r>
            <a:endParaRPr/>
          </a:p>
        </p:txBody>
      </p:sp>
      <p:sp>
        <p:nvSpPr>
          <p:cNvPr id="105" name="Google Shape;105;p22"/>
          <p:cNvSpPr txBox="1"/>
          <p:nvPr>
            <p:ph idx="1" type="body"/>
          </p:nvPr>
        </p:nvSpPr>
        <p:spPr>
          <a:xfrm>
            <a:off x="311700" y="1236048"/>
            <a:ext cx="8520600" cy="3403200"/>
          </a:xfrm>
          <a:prstGeom prst="rect">
            <a:avLst/>
          </a:prstGeom>
        </p:spPr>
        <p:txBody>
          <a:bodyPr anchorCtr="0" anchor="t" bIns="91425" lIns="91425" spcFirstLastPara="1" rIns="91425" wrap="square" tIns="91425">
            <a:noAutofit/>
          </a:bodyPr>
          <a:lstStyle/>
          <a:p>
            <a:pPr indent="-323532" lvl="0" marL="457200" rtl="0" algn="l">
              <a:lnSpc>
                <a:spcPct val="95000"/>
              </a:lnSpc>
              <a:spcBef>
                <a:spcPts val="0"/>
              </a:spcBef>
              <a:spcAft>
                <a:spcPts val="0"/>
              </a:spcAft>
              <a:buSzPts val="1495"/>
              <a:buChar char="●"/>
            </a:pPr>
            <a:r>
              <a:rPr lang="en" sz="1495"/>
              <a:t>Session tokens can be implemented with cookies</a:t>
            </a:r>
            <a:endParaRPr sz="1495"/>
          </a:p>
          <a:p>
            <a:pPr indent="-303847" lvl="1" marL="914400" rtl="0" algn="l">
              <a:lnSpc>
                <a:spcPct val="95000"/>
              </a:lnSpc>
              <a:spcBef>
                <a:spcPts val="0"/>
              </a:spcBef>
              <a:spcAft>
                <a:spcPts val="0"/>
              </a:spcAft>
              <a:buSzPts val="1185"/>
              <a:buChar char="○"/>
            </a:pPr>
            <a:r>
              <a:rPr lang="en" sz="1185"/>
              <a:t>Cookies can be used to save </a:t>
            </a:r>
            <a:r>
              <a:rPr i="1" lang="en" sz="1185"/>
              <a:t>any</a:t>
            </a:r>
            <a:r>
              <a:rPr lang="en" sz="1185"/>
              <a:t> state across requests (e.g. dark mode)</a:t>
            </a:r>
            <a:endParaRPr sz="1185"/>
          </a:p>
          <a:p>
            <a:pPr indent="-303847" lvl="1" marL="914400" rtl="0" algn="l">
              <a:lnSpc>
                <a:spcPct val="95000"/>
              </a:lnSpc>
              <a:spcBef>
                <a:spcPts val="0"/>
              </a:spcBef>
              <a:spcAft>
                <a:spcPts val="0"/>
              </a:spcAft>
              <a:buSzPts val="1185"/>
              <a:buChar char="○"/>
            </a:pPr>
            <a:r>
              <a:rPr lang="en" sz="1185"/>
              <a:t>Session tokens are just one way to use cookies</a:t>
            </a:r>
            <a:endParaRPr sz="1185"/>
          </a:p>
          <a:p>
            <a:pPr indent="-323532" lvl="0" marL="457200" rtl="0" algn="l">
              <a:lnSpc>
                <a:spcPct val="95000"/>
              </a:lnSpc>
              <a:spcBef>
                <a:spcPts val="0"/>
              </a:spcBef>
              <a:spcAft>
                <a:spcPts val="0"/>
              </a:spcAft>
              <a:buSzPts val="1495"/>
              <a:buChar char="●"/>
            </a:pPr>
            <a:r>
              <a:rPr lang="en" sz="1495"/>
              <a:t>The first time you visit a website:</a:t>
            </a:r>
            <a:endParaRPr sz="1495"/>
          </a:p>
          <a:p>
            <a:pPr indent="-303847" lvl="1" marL="914400" rtl="0" algn="l">
              <a:lnSpc>
                <a:spcPct val="95000"/>
              </a:lnSpc>
              <a:spcBef>
                <a:spcPts val="0"/>
              </a:spcBef>
              <a:spcAft>
                <a:spcPts val="0"/>
              </a:spcAft>
              <a:buSzPts val="1185"/>
              <a:buChar char="○"/>
            </a:pPr>
            <a:r>
              <a:rPr lang="en" sz="1185"/>
              <a:t>Make a request with your username and password</a:t>
            </a:r>
            <a:endParaRPr sz="1185"/>
          </a:p>
          <a:p>
            <a:pPr indent="-303847" lvl="1" marL="914400" rtl="0" algn="l">
              <a:lnSpc>
                <a:spcPct val="95000"/>
              </a:lnSpc>
              <a:spcBef>
                <a:spcPts val="0"/>
              </a:spcBef>
              <a:spcAft>
                <a:spcPts val="0"/>
              </a:spcAft>
              <a:buSzPts val="1185"/>
              <a:buChar char="○"/>
            </a:pPr>
            <a:r>
              <a:rPr lang="en" sz="1185"/>
              <a:t>If they’re valid, the server sends you a cookie with the session token</a:t>
            </a:r>
            <a:endParaRPr sz="1185"/>
          </a:p>
          <a:p>
            <a:pPr indent="-303847" lvl="1" marL="914400" rtl="0" algn="l">
              <a:lnSpc>
                <a:spcPct val="95000"/>
              </a:lnSpc>
              <a:spcBef>
                <a:spcPts val="0"/>
              </a:spcBef>
              <a:spcAft>
                <a:spcPts val="0"/>
              </a:spcAft>
              <a:buSzPts val="1185"/>
              <a:buChar char="○"/>
            </a:pPr>
            <a:r>
              <a:rPr lang="en" sz="1185"/>
              <a:t>The server associates you with the session token</a:t>
            </a:r>
            <a:endParaRPr sz="1185"/>
          </a:p>
          <a:p>
            <a:pPr indent="-323532" lvl="0" marL="457200" rtl="0" algn="l">
              <a:lnSpc>
                <a:spcPct val="95000"/>
              </a:lnSpc>
              <a:spcBef>
                <a:spcPts val="0"/>
              </a:spcBef>
              <a:spcAft>
                <a:spcPts val="0"/>
              </a:spcAft>
              <a:buSzPts val="1495"/>
              <a:buChar char="●"/>
            </a:pPr>
            <a:r>
              <a:rPr lang="en" sz="1495"/>
              <a:t>When you make future requests to the website:</a:t>
            </a:r>
            <a:endParaRPr sz="1495"/>
          </a:p>
          <a:p>
            <a:pPr indent="-303847" lvl="1" marL="914400" rtl="0" algn="l">
              <a:lnSpc>
                <a:spcPct val="95000"/>
              </a:lnSpc>
              <a:spcBef>
                <a:spcPts val="0"/>
              </a:spcBef>
              <a:spcAft>
                <a:spcPts val="0"/>
              </a:spcAft>
              <a:buSzPts val="1185"/>
              <a:buChar char="○"/>
            </a:pPr>
            <a:r>
              <a:rPr lang="en" sz="1185"/>
              <a:t>The browser attaches the session token cookie in your request</a:t>
            </a:r>
            <a:endParaRPr sz="1185"/>
          </a:p>
          <a:p>
            <a:pPr indent="-303847" lvl="1" marL="914400" rtl="0" algn="l">
              <a:lnSpc>
                <a:spcPct val="95000"/>
              </a:lnSpc>
              <a:spcBef>
                <a:spcPts val="0"/>
              </a:spcBef>
              <a:spcAft>
                <a:spcPts val="0"/>
              </a:spcAft>
              <a:buSzPts val="1185"/>
              <a:buChar char="○"/>
            </a:pPr>
            <a:r>
              <a:rPr lang="en" sz="1185"/>
              <a:t>The server checks the session token to figure out that the request is from you</a:t>
            </a:r>
            <a:endParaRPr sz="1185"/>
          </a:p>
          <a:p>
            <a:pPr indent="-303847" lvl="1" marL="914400" rtl="0" algn="l">
              <a:lnSpc>
                <a:spcPct val="95000"/>
              </a:lnSpc>
              <a:spcBef>
                <a:spcPts val="0"/>
              </a:spcBef>
              <a:spcAft>
                <a:spcPts val="0"/>
              </a:spcAft>
              <a:buSzPts val="1185"/>
              <a:buChar char="○"/>
            </a:pPr>
            <a:r>
              <a:rPr lang="en" sz="1185"/>
              <a:t>No need to re-enter your username and password!</a:t>
            </a:r>
            <a:endParaRPr sz="1185"/>
          </a:p>
          <a:p>
            <a:pPr indent="-323532" lvl="0" marL="457200" rtl="0" algn="l">
              <a:lnSpc>
                <a:spcPct val="95000"/>
              </a:lnSpc>
              <a:spcBef>
                <a:spcPts val="0"/>
              </a:spcBef>
              <a:spcAft>
                <a:spcPts val="0"/>
              </a:spcAft>
              <a:buSzPts val="1495"/>
              <a:buChar char="●"/>
            </a:pPr>
            <a:r>
              <a:rPr lang="en" sz="1495"/>
              <a:t>When you log out (or when the session times out):</a:t>
            </a:r>
            <a:endParaRPr sz="1495"/>
          </a:p>
          <a:p>
            <a:pPr indent="-303847" lvl="1" marL="914400" rtl="0" algn="l">
              <a:lnSpc>
                <a:spcPct val="95000"/>
              </a:lnSpc>
              <a:spcBef>
                <a:spcPts val="0"/>
              </a:spcBef>
              <a:spcAft>
                <a:spcPts val="0"/>
              </a:spcAft>
              <a:buSzPts val="1185"/>
              <a:buChar char="○"/>
            </a:pPr>
            <a:r>
              <a:rPr lang="en" sz="1185"/>
              <a:t>The browser and server delete the session token</a:t>
            </a:r>
            <a:endParaRPr sz="1185"/>
          </a:p>
        </p:txBody>
      </p:sp>
      <p:sp>
        <p:nvSpPr>
          <p:cNvPr id="106" name="Google Shape;106;p22"/>
          <p:cNvSpPr txBox="1"/>
          <p:nvPr>
            <p:ph idx="12" type="sldNum"/>
          </p:nvPr>
        </p:nvSpPr>
        <p:spPr>
          <a:xfrm>
            <a:off x="8472458" y="3497413"/>
            <a:ext cx="548700" cy="295200"/>
          </a:xfrm>
          <a:prstGeom prst="rect">
            <a:avLst/>
          </a:prstGeom>
        </p:spPr>
        <p:txBody>
          <a:bodyPr anchorCtr="0" anchor="ctr" bIns="91425" lIns="91425" spcFirstLastPara="1" rIns="91425" wrap="square" tIns="91425">
            <a:normAutofit fontScale="85000" lnSpcReduction="20000"/>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3"/>
          <p:cNvSpPr txBox="1"/>
          <p:nvPr>
            <p:ph type="title"/>
          </p:nvPr>
        </p:nvSpPr>
        <p:spPr>
          <a:xfrm>
            <a:off x="311700" y="333769"/>
            <a:ext cx="8520600" cy="42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Session Tokens: Security</a:t>
            </a:r>
            <a:endParaRPr/>
          </a:p>
        </p:txBody>
      </p:sp>
      <p:sp>
        <p:nvSpPr>
          <p:cNvPr id="112" name="Google Shape;112;p23"/>
          <p:cNvSpPr txBox="1"/>
          <p:nvPr>
            <p:ph idx="1" type="body"/>
          </p:nvPr>
        </p:nvSpPr>
        <p:spPr>
          <a:xfrm>
            <a:off x="311700" y="864356"/>
            <a:ext cx="8520600" cy="25623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If an attacker steals your session token, they can log in as you!</a:t>
            </a:r>
            <a:endParaRPr/>
          </a:p>
          <a:p>
            <a:pPr indent="-317500" lvl="1" marL="914400" rtl="0" algn="l">
              <a:spcBef>
                <a:spcPts val="0"/>
              </a:spcBef>
              <a:spcAft>
                <a:spcPts val="0"/>
              </a:spcAft>
              <a:buSzPts val="1400"/>
              <a:buChar char="○"/>
            </a:pPr>
            <a:r>
              <a:rPr lang="en"/>
              <a:t>The attacker can make requests and attach your session token</a:t>
            </a:r>
            <a:endParaRPr/>
          </a:p>
          <a:p>
            <a:pPr indent="-317500" lvl="1" marL="914400" rtl="0" algn="l">
              <a:spcBef>
                <a:spcPts val="0"/>
              </a:spcBef>
              <a:spcAft>
                <a:spcPts val="0"/>
              </a:spcAft>
              <a:buSzPts val="1400"/>
              <a:buChar char="○"/>
            </a:pPr>
            <a:r>
              <a:rPr lang="en"/>
              <a:t>The browser will think the attacker’s requests come from you</a:t>
            </a:r>
            <a:endParaRPr/>
          </a:p>
          <a:p>
            <a:pPr indent="-342900" lvl="0" marL="457200" rtl="0" algn="l">
              <a:spcBef>
                <a:spcPts val="0"/>
              </a:spcBef>
              <a:spcAft>
                <a:spcPts val="0"/>
              </a:spcAft>
              <a:buSzPts val="1800"/>
              <a:buChar char="●"/>
            </a:pPr>
            <a:r>
              <a:rPr lang="en"/>
              <a:t>Servers need to generate session tokens </a:t>
            </a:r>
            <a:r>
              <a:rPr i="1" lang="en"/>
              <a:t>randomly</a:t>
            </a:r>
            <a:r>
              <a:rPr lang="en"/>
              <a:t> and </a:t>
            </a:r>
            <a:r>
              <a:rPr i="1" lang="en"/>
              <a:t>securely</a:t>
            </a:r>
            <a:endParaRPr/>
          </a:p>
          <a:p>
            <a:pPr indent="-342900" lvl="0" marL="457200" rtl="0" algn="l">
              <a:spcBef>
                <a:spcPts val="0"/>
              </a:spcBef>
              <a:spcAft>
                <a:spcPts val="0"/>
              </a:spcAft>
              <a:buSzPts val="1800"/>
              <a:buChar char="●"/>
            </a:pPr>
            <a:r>
              <a:rPr lang="en"/>
              <a:t>Browsers need to make sure malicious websites cannot steal session tokens</a:t>
            </a:r>
            <a:endParaRPr/>
          </a:p>
          <a:p>
            <a:pPr indent="-317500" lvl="1" marL="914400" rtl="0" algn="l">
              <a:spcBef>
                <a:spcPts val="0"/>
              </a:spcBef>
              <a:spcAft>
                <a:spcPts val="0"/>
              </a:spcAft>
              <a:buSzPts val="1400"/>
              <a:buChar char="○"/>
            </a:pPr>
            <a:r>
              <a:rPr lang="en"/>
              <a:t>Enforce isolation with cookie policy and same-origin policy</a:t>
            </a:r>
            <a:endParaRPr/>
          </a:p>
          <a:p>
            <a:pPr indent="-342900" lvl="0" marL="457200" rtl="0" algn="l">
              <a:spcBef>
                <a:spcPts val="0"/>
              </a:spcBef>
              <a:spcAft>
                <a:spcPts val="0"/>
              </a:spcAft>
              <a:buSzPts val="1800"/>
              <a:buChar char="●"/>
            </a:pPr>
            <a:r>
              <a:rPr lang="en"/>
              <a:t>Browsers should not send session tokens to the wrong websites</a:t>
            </a:r>
            <a:endParaRPr/>
          </a:p>
          <a:p>
            <a:pPr indent="-317500" lvl="1" marL="914400" rtl="0" algn="l">
              <a:spcBef>
                <a:spcPts val="0"/>
              </a:spcBef>
              <a:spcAft>
                <a:spcPts val="0"/>
              </a:spcAft>
              <a:buSzPts val="1400"/>
              <a:buChar char="○"/>
            </a:pPr>
            <a:r>
              <a:rPr lang="en"/>
              <a:t>Enforced by cookie policy</a:t>
            </a:r>
            <a:endParaRPr/>
          </a:p>
        </p:txBody>
      </p:sp>
      <p:sp>
        <p:nvSpPr>
          <p:cNvPr id="113" name="Google Shape;113;p23"/>
          <p:cNvSpPr txBox="1"/>
          <p:nvPr>
            <p:ph idx="12" type="sldNum"/>
          </p:nvPr>
        </p:nvSpPr>
        <p:spPr>
          <a:xfrm>
            <a:off x="8472458" y="3497413"/>
            <a:ext cx="548700" cy="295200"/>
          </a:xfrm>
          <a:prstGeom prst="rect">
            <a:avLst/>
          </a:prstGeom>
        </p:spPr>
        <p:txBody>
          <a:bodyPr anchorCtr="0" anchor="ctr" bIns="91425" lIns="91425" spcFirstLastPara="1" rIns="91425" wrap="square" tIns="91425">
            <a:normAutofit fontScale="85000" lnSpcReduction="20000"/>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4"/>
          <p:cNvSpPr txBox="1"/>
          <p:nvPr>
            <p:ph type="title"/>
          </p:nvPr>
        </p:nvSpPr>
        <p:spPr>
          <a:xfrm>
            <a:off x="311700" y="416700"/>
            <a:ext cx="2808000" cy="566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Session Token Cookie Attributes</a:t>
            </a:r>
            <a:endParaRPr/>
          </a:p>
        </p:txBody>
      </p:sp>
      <p:sp>
        <p:nvSpPr>
          <p:cNvPr id="119" name="Google Shape;119;p24"/>
          <p:cNvSpPr txBox="1"/>
          <p:nvPr>
            <p:ph idx="1" type="body"/>
          </p:nvPr>
        </p:nvSpPr>
        <p:spPr>
          <a:xfrm>
            <a:off x="311700" y="1042200"/>
            <a:ext cx="4801500" cy="2384700"/>
          </a:xfrm>
          <a:prstGeom prst="rect">
            <a:avLst/>
          </a:prstGeom>
        </p:spPr>
        <p:txBody>
          <a:bodyPr anchorCtr="0" anchor="t" bIns="91425" lIns="91425" spcFirstLastPara="1" rIns="91425" wrap="square" tIns="91425">
            <a:noAutofit/>
          </a:bodyPr>
          <a:lstStyle/>
          <a:p>
            <a:pPr indent="-325755" lvl="0" marL="457200" rtl="0" algn="l">
              <a:lnSpc>
                <a:spcPct val="95000"/>
              </a:lnSpc>
              <a:spcBef>
                <a:spcPts val="0"/>
              </a:spcBef>
              <a:spcAft>
                <a:spcPts val="0"/>
              </a:spcAft>
              <a:buSzPts val="1530"/>
              <a:buChar char="●"/>
            </a:pPr>
            <a:r>
              <a:rPr lang="en" sz="1530"/>
              <a:t>What attributes should the server set for the session token?</a:t>
            </a:r>
            <a:endParaRPr sz="1530"/>
          </a:p>
          <a:p>
            <a:pPr indent="-325755" lvl="1" marL="914400" rtl="0" algn="l">
              <a:lnSpc>
                <a:spcPct val="95000"/>
              </a:lnSpc>
              <a:spcBef>
                <a:spcPts val="0"/>
              </a:spcBef>
              <a:spcAft>
                <a:spcPts val="0"/>
              </a:spcAft>
              <a:buSzPts val="1530"/>
              <a:buChar char="○"/>
            </a:pPr>
            <a:r>
              <a:rPr lang="en" sz="1530"/>
              <a:t>Domain and Path: Set so that the cookie is only sent on requests that require authentication</a:t>
            </a:r>
            <a:endParaRPr sz="1530"/>
          </a:p>
          <a:p>
            <a:pPr indent="-325755" lvl="1" marL="914400" rtl="0" algn="l">
              <a:lnSpc>
                <a:spcPct val="95000"/>
              </a:lnSpc>
              <a:spcBef>
                <a:spcPts val="0"/>
              </a:spcBef>
              <a:spcAft>
                <a:spcPts val="0"/>
              </a:spcAft>
              <a:buSzPts val="1530"/>
              <a:buChar char="○"/>
            </a:pPr>
            <a:r>
              <a:rPr lang="en" sz="1530"/>
              <a:t>Secure: Can set to True to so the cookie is only sent over secure HTTPS connections</a:t>
            </a:r>
            <a:endParaRPr sz="1530"/>
          </a:p>
          <a:p>
            <a:pPr indent="-325755" lvl="1" marL="914400" rtl="0" algn="l">
              <a:lnSpc>
                <a:spcPct val="95000"/>
              </a:lnSpc>
              <a:spcBef>
                <a:spcPts val="0"/>
              </a:spcBef>
              <a:spcAft>
                <a:spcPts val="0"/>
              </a:spcAft>
              <a:buSzPts val="1530"/>
              <a:buChar char="○"/>
            </a:pPr>
            <a:r>
              <a:rPr lang="en" sz="1530"/>
              <a:t>HttpOnly: Can set to True so JavaScript can’t access session tokens</a:t>
            </a:r>
            <a:endParaRPr sz="1530"/>
          </a:p>
          <a:p>
            <a:pPr indent="-325755" lvl="1" marL="914400" rtl="0" algn="l">
              <a:lnSpc>
                <a:spcPct val="95000"/>
              </a:lnSpc>
              <a:spcBef>
                <a:spcPts val="0"/>
              </a:spcBef>
              <a:spcAft>
                <a:spcPts val="0"/>
              </a:spcAft>
              <a:buSzPts val="1530"/>
              <a:buChar char="○"/>
            </a:pPr>
            <a:r>
              <a:rPr lang="en" sz="1530"/>
              <a:t>Expires: Set so that the cookie expires when the session times out</a:t>
            </a:r>
            <a:endParaRPr sz="1530"/>
          </a:p>
        </p:txBody>
      </p:sp>
      <p:sp>
        <p:nvSpPr>
          <p:cNvPr id="120" name="Google Shape;120;p24"/>
          <p:cNvSpPr txBox="1"/>
          <p:nvPr>
            <p:ph idx="12" type="sldNum"/>
          </p:nvPr>
        </p:nvSpPr>
        <p:spPr>
          <a:xfrm>
            <a:off x="8472458" y="3497413"/>
            <a:ext cx="548700" cy="295200"/>
          </a:xfrm>
          <a:prstGeom prst="rect">
            <a:avLst/>
          </a:prstGeom>
        </p:spPr>
        <p:txBody>
          <a:bodyPr anchorCtr="0" anchor="ctr" bIns="91425" lIns="91425" spcFirstLastPara="1" rIns="91425" wrap="square" tIns="91425">
            <a:normAutofit fontScale="85000" lnSpcReduction="20000"/>
          </a:bodyPr>
          <a:lstStyle/>
          <a:p>
            <a:pPr indent="0" lvl="0" marL="0" rtl="0" algn="r">
              <a:spcBef>
                <a:spcPts val="0"/>
              </a:spcBef>
              <a:spcAft>
                <a:spcPts val="0"/>
              </a:spcAft>
              <a:buNone/>
            </a:pPr>
            <a:fld id="{00000000-1234-1234-1234-123412341234}" type="slidenum">
              <a:rPr lang="en"/>
              <a:t>‹#›</a:t>
            </a:fld>
            <a:endParaRPr/>
          </a:p>
        </p:txBody>
      </p:sp>
      <p:graphicFrame>
        <p:nvGraphicFramePr>
          <p:cNvPr id="121" name="Google Shape;121;p24"/>
          <p:cNvGraphicFramePr/>
          <p:nvPr/>
        </p:nvGraphicFramePr>
        <p:xfrm>
          <a:off x="5512600" y="1246825"/>
          <a:ext cx="3000000" cy="3000000"/>
        </p:xfrm>
        <a:graphic>
          <a:graphicData uri="http://schemas.openxmlformats.org/drawingml/2006/table">
            <a:tbl>
              <a:tblPr>
                <a:noFill/>
                <a:tableStyleId>{9DC9399E-7CD7-48B4-BF47-FA4F7D10DA46}</a:tableStyleId>
              </a:tblPr>
              <a:tblGrid>
                <a:gridCol w="1030475"/>
                <a:gridCol w="2202375"/>
              </a:tblGrid>
              <a:tr h="396200">
                <a:tc>
                  <a:txBody>
                    <a:bodyPr/>
                    <a:lstStyle/>
                    <a:p>
                      <a:pPr indent="0" lvl="0" marL="0" rtl="0" algn="l">
                        <a:spcBef>
                          <a:spcPts val="0"/>
                        </a:spcBef>
                        <a:spcAft>
                          <a:spcPts val="0"/>
                        </a:spcAft>
                        <a:buNone/>
                      </a:pPr>
                      <a:r>
                        <a:rPr lang="en" sz="1400"/>
                        <a:t>Name</a:t>
                      </a:r>
                      <a:endParaRPr sz="1400"/>
                    </a:p>
                  </a:txBody>
                  <a:tcPr marT="91425" marB="91425" marR="91425" marL="91425"/>
                </a:tc>
                <a:tc>
                  <a:txBody>
                    <a:bodyPr/>
                    <a:lstStyle/>
                    <a:p>
                      <a:pPr indent="0" lvl="0" marL="0" rtl="0" algn="l">
                        <a:spcBef>
                          <a:spcPts val="0"/>
                        </a:spcBef>
                        <a:spcAft>
                          <a:spcPts val="0"/>
                        </a:spcAft>
                        <a:buNone/>
                      </a:pPr>
                      <a:r>
                        <a:rPr b="1" lang="en" sz="1400">
                          <a:latin typeface="Courier New"/>
                          <a:ea typeface="Courier New"/>
                          <a:cs typeface="Courier New"/>
                          <a:sym typeface="Courier New"/>
                        </a:rPr>
                        <a:t>token</a:t>
                      </a:r>
                      <a:endParaRPr b="1" sz="1400">
                        <a:latin typeface="Courier New"/>
                        <a:ea typeface="Courier New"/>
                        <a:cs typeface="Courier New"/>
                        <a:sym typeface="Courier New"/>
                      </a:endParaRPr>
                    </a:p>
                  </a:txBody>
                  <a:tcPr marT="91425" marB="91425" marR="91425" marL="91425"/>
                </a:tc>
              </a:tr>
              <a:tr h="396200">
                <a:tc>
                  <a:txBody>
                    <a:bodyPr/>
                    <a:lstStyle/>
                    <a:p>
                      <a:pPr indent="0" lvl="0" marL="0" rtl="0" algn="l">
                        <a:spcBef>
                          <a:spcPts val="0"/>
                        </a:spcBef>
                        <a:spcAft>
                          <a:spcPts val="0"/>
                        </a:spcAft>
                        <a:buNone/>
                      </a:pPr>
                      <a:r>
                        <a:rPr lang="en" sz="1400"/>
                        <a:t>Value</a:t>
                      </a:r>
                      <a:endParaRPr sz="1400"/>
                    </a:p>
                  </a:txBody>
                  <a:tcPr marT="91425" marB="91425" marR="91425" marL="91425"/>
                </a:tc>
                <a:tc>
                  <a:txBody>
                    <a:bodyPr/>
                    <a:lstStyle/>
                    <a:p>
                      <a:pPr indent="0" lvl="0" marL="0" rtl="0" algn="l">
                        <a:spcBef>
                          <a:spcPts val="0"/>
                        </a:spcBef>
                        <a:spcAft>
                          <a:spcPts val="0"/>
                        </a:spcAft>
                        <a:buNone/>
                      </a:pPr>
                      <a:r>
                        <a:rPr b="1" lang="en" sz="1400">
                          <a:latin typeface="Courier New"/>
                          <a:ea typeface="Courier New"/>
                          <a:cs typeface="Courier New"/>
                          <a:sym typeface="Courier New"/>
                        </a:rPr>
                        <a:t>{random value}</a:t>
                      </a:r>
                      <a:endParaRPr b="1" sz="1400">
                        <a:latin typeface="Courier New"/>
                        <a:ea typeface="Courier New"/>
                        <a:cs typeface="Courier New"/>
                        <a:sym typeface="Courier New"/>
                      </a:endParaRPr>
                    </a:p>
                  </a:txBody>
                  <a:tcPr marT="91425" marB="91425" marR="91425" marL="91425"/>
                </a:tc>
              </a:tr>
              <a:tr h="396200">
                <a:tc>
                  <a:txBody>
                    <a:bodyPr/>
                    <a:lstStyle/>
                    <a:p>
                      <a:pPr indent="0" lvl="0" marL="0" rtl="0" algn="l">
                        <a:spcBef>
                          <a:spcPts val="0"/>
                        </a:spcBef>
                        <a:spcAft>
                          <a:spcPts val="0"/>
                        </a:spcAft>
                        <a:buNone/>
                      </a:pPr>
                      <a:r>
                        <a:rPr lang="en" sz="1400"/>
                        <a:t>Domain</a:t>
                      </a:r>
                      <a:endParaRPr sz="1400"/>
                    </a:p>
                  </a:txBody>
                  <a:tcPr marT="91425" marB="91425" marR="91425" marL="91425"/>
                </a:tc>
                <a:tc>
                  <a:txBody>
                    <a:bodyPr/>
                    <a:lstStyle/>
                    <a:p>
                      <a:pPr indent="0" lvl="0" marL="0" rtl="0" algn="l">
                        <a:spcBef>
                          <a:spcPts val="0"/>
                        </a:spcBef>
                        <a:spcAft>
                          <a:spcPts val="0"/>
                        </a:spcAft>
                        <a:buNone/>
                      </a:pPr>
                      <a:r>
                        <a:rPr b="1" lang="en" sz="1400">
                          <a:latin typeface="Courier New"/>
                          <a:ea typeface="Courier New"/>
                          <a:cs typeface="Courier New"/>
                          <a:sym typeface="Courier New"/>
                        </a:rPr>
                        <a:t>mail.google.com</a:t>
                      </a:r>
                      <a:endParaRPr b="1" sz="1400">
                        <a:latin typeface="Courier New"/>
                        <a:ea typeface="Courier New"/>
                        <a:cs typeface="Courier New"/>
                        <a:sym typeface="Courier New"/>
                      </a:endParaRPr>
                    </a:p>
                  </a:txBody>
                  <a:tcPr marT="91425" marB="91425" marR="91425" marL="91425"/>
                </a:tc>
              </a:tr>
              <a:tr h="396200">
                <a:tc>
                  <a:txBody>
                    <a:bodyPr/>
                    <a:lstStyle/>
                    <a:p>
                      <a:pPr indent="0" lvl="0" marL="0" rtl="0" algn="l">
                        <a:spcBef>
                          <a:spcPts val="0"/>
                        </a:spcBef>
                        <a:spcAft>
                          <a:spcPts val="0"/>
                        </a:spcAft>
                        <a:buNone/>
                      </a:pPr>
                      <a:r>
                        <a:rPr lang="en" sz="1400"/>
                        <a:t>Path</a:t>
                      </a:r>
                      <a:endParaRPr sz="1400"/>
                    </a:p>
                  </a:txBody>
                  <a:tcPr marT="91425" marB="91425" marR="91425" marL="91425"/>
                </a:tc>
                <a:tc>
                  <a:txBody>
                    <a:bodyPr/>
                    <a:lstStyle/>
                    <a:p>
                      <a:pPr indent="0" lvl="0" marL="0" rtl="0" algn="l">
                        <a:spcBef>
                          <a:spcPts val="0"/>
                        </a:spcBef>
                        <a:spcAft>
                          <a:spcPts val="0"/>
                        </a:spcAft>
                        <a:buNone/>
                      </a:pPr>
                      <a:r>
                        <a:rPr b="1" lang="en" sz="1400">
                          <a:latin typeface="Courier New"/>
                          <a:ea typeface="Courier New"/>
                          <a:cs typeface="Courier New"/>
                          <a:sym typeface="Courier New"/>
                        </a:rPr>
                        <a:t>/</a:t>
                      </a:r>
                      <a:endParaRPr b="1" sz="1400">
                        <a:latin typeface="Courier New"/>
                        <a:ea typeface="Courier New"/>
                        <a:cs typeface="Courier New"/>
                        <a:sym typeface="Courier New"/>
                      </a:endParaRPr>
                    </a:p>
                  </a:txBody>
                  <a:tcPr marT="91425" marB="91425" marR="91425" marL="91425"/>
                </a:tc>
              </a:tr>
              <a:tr h="396200">
                <a:tc>
                  <a:txBody>
                    <a:bodyPr/>
                    <a:lstStyle/>
                    <a:p>
                      <a:pPr indent="0" lvl="0" marL="0" rtl="0" algn="l">
                        <a:spcBef>
                          <a:spcPts val="0"/>
                        </a:spcBef>
                        <a:spcAft>
                          <a:spcPts val="0"/>
                        </a:spcAft>
                        <a:buNone/>
                      </a:pPr>
                      <a:r>
                        <a:rPr lang="en" sz="1400"/>
                        <a:t>Secure</a:t>
                      </a:r>
                      <a:endParaRPr sz="1400"/>
                    </a:p>
                  </a:txBody>
                  <a:tcPr marT="91425" marB="91425" marR="91425" marL="91425"/>
                </a:tc>
                <a:tc>
                  <a:txBody>
                    <a:bodyPr/>
                    <a:lstStyle/>
                    <a:p>
                      <a:pPr indent="0" lvl="0" marL="0" rtl="0" algn="l">
                        <a:spcBef>
                          <a:spcPts val="0"/>
                        </a:spcBef>
                        <a:spcAft>
                          <a:spcPts val="0"/>
                        </a:spcAft>
                        <a:buNone/>
                      </a:pPr>
                      <a:r>
                        <a:rPr b="1" lang="en" sz="1400">
                          <a:latin typeface="Courier New"/>
                          <a:ea typeface="Courier New"/>
                          <a:cs typeface="Courier New"/>
                          <a:sym typeface="Courier New"/>
                        </a:rPr>
                        <a:t>True</a:t>
                      </a:r>
                      <a:endParaRPr b="1" sz="1400">
                        <a:latin typeface="Courier New"/>
                        <a:ea typeface="Courier New"/>
                        <a:cs typeface="Courier New"/>
                        <a:sym typeface="Courier New"/>
                      </a:endParaRPr>
                    </a:p>
                  </a:txBody>
                  <a:tcPr marT="91425" marB="91425" marR="91425" marL="91425"/>
                </a:tc>
              </a:tr>
              <a:tr h="396200">
                <a:tc>
                  <a:txBody>
                    <a:bodyPr/>
                    <a:lstStyle/>
                    <a:p>
                      <a:pPr indent="0" lvl="0" marL="0" rtl="0" algn="l">
                        <a:spcBef>
                          <a:spcPts val="0"/>
                        </a:spcBef>
                        <a:spcAft>
                          <a:spcPts val="0"/>
                        </a:spcAft>
                        <a:buNone/>
                      </a:pPr>
                      <a:r>
                        <a:rPr lang="en" sz="1400"/>
                        <a:t>HttpOnly</a:t>
                      </a:r>
                      <a:endParaRPr sz="1400"/>
                    </a:p>
                  </a:txBody>
                  <a:tcPr marT="91425" marB="91425" marR="91425" marL="91425"/>
                </a:tc>
                <a:tc>
                  <a:txBody>
                    <a:bodyPr/>
                    <a:lstStyle/>
                    <a:p>
                      <a:pPr indent="0" lvl="0" marL="0" rtl="0" algn="l">
                        <a:spcBef>
                          <a:spcPts val="0"/>
                        </a:spcBef>
                        <a:spcAft>
                          <a:spcPts val="0"/>
                        </a:spcAft>
                        <a:buNone/>
                      </a:pPr>
                      <a:r>
                        <a:rPr b="1" lang="en" sz="1400">
                          <a:latin typeface="Courier New"/>
                          <a:ea typeface="Courier New"/>
                          <a:cs typeface="Courier New"/>
                          <a:sym typeface="Courier New"/>
                        </a:rPr>
                        <a:t>True</a:t>
                      </a:r>
                      <a:endParaRPr b="1" sz="1400">
                        <a:latin typeface="Courier New"/>
                        <a:ea typeface="Courier New"/>
                        <a:cs typeface="Courier New"/>
                        <a:sym typeface="Courier New"/>
                      </a:endParaRPr>
                    </a:p>
                  </a:txBody>
                  <a:tcPr marT="91425" marB="91425" marR="91425" marL="91425"/>
                </a:tc>
              </a:tr>
              <a:tr h="433050">
                <a:tc>
                  <a:txBody>
                    <a:bodyPr/>
                    <a:lstStyle/>
                    <a:p>
                      <a:pPr indent="0" lvl="0" marL="0" rtl="0" algn="l">
                        <a:spcBef>
                          <a:spcPts val="0"/>
                        </a:spcBef>
                        <a:spcAft>
                          <a:spcPts val="0"/>
                        </a:spcAft>
                        <a:buNone/>
                      </a:pPr>
                      <a:r>
                        <a:rPr lang="en" sz="1400"/>
                        <a:t>Expires</a:t>
                      </a:r>
                      <a:endParaRPr sz="1400"/>
                    </a:p>
                  </a:txBody>
                  <a:tcPr marT="91425" marB="91425" marR="91425" marL="91425"/>
                </a:tc>
                <a:tc>
                  <a:txBody>
                    <a:bodyPr/>
                    <a:lstStyle/>
                    <a:p>
                      <a:pPr indent="0" lvl="0" marL="0" rtl="0" algn="l">
                        <a:spcBef>
                          <a:spcPts val="0"/>
                        </a:spcBef>
                        <a:spcAft>
                          <a:spcPts val="0"/>
                        </a:spcAft>
                        <a:buNone/>
                      </a:pPr>
                      <a:r>
                        <a:rPr b="1" lang="en" sz="1400">
                          <a:latin typeface="Courier New"/>
                          <a:ea typeface="Courier New"/>
                          <a:cs typeface="Courier New"/>
                          <a:sym typeface="Courier New"/>
                        </a:rPr>
                        <a:t>{15 minutes later}</a:t>
                      </a:r>
                      <a:endParaRPr b="1" sz="1400">
                        <a:latin typeface="Courier New"/>
                        <a:ea typeface="Courier New"/>
                        <a:cs typeface="Courier New"/>
                        <a:sym typeface="Courier New"/>
                      </a:endParaRPr>
                    </a:p>
                  </a:txBody>
                  <a:tcPr marT="91425" marB="91425" marR="91425" marL="91425"/>
                </a:tc>
              </a:tr>
              <a:tr h="396200">
                <a:tc gridSpan="2">
                  <a:txBody>
                    <a:bodyPr/>
                    <a:lstStyle/>
                    <a:p>
                      <a:pPr indent="0" lvl="0" marL="0" rtl="0" algn="l">
                        <a:spcBef>
                          <a:spcPts val="0"/>
                        </a:spcBef>
                        <a:spcAft>
                          <a:spcPts val="0"/>
                        </a:spcAft>
                        <a:buNone/>
                      </a:pPr>
                      <a:r>
                        <a:rPr lang="en" sz="1400"/>
                        <a:t>(</a:t>
                      </a:r>
                      <a:r>
                        <a:rPr i="1" lang="en" sz="1400"/>
                        <a:t>other fields omitted</a:t>
                      </a:r>
                      <a:r>
                        <a:rPr lang="en" sz="1400"/>
                        <a:t>)</a:t>
                      </a:r>
                      <a:endParaRPr sz="1400"/>
                    </a:p>
                  </a:txBody>
                  <a:tcPr marT="91425" marB="91425" marR="91425" marL="91425"/>
                </a:tc>
                <a:tc hMerge="1"/>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5"/>
          <p:cNvSpPr txBox="1"/>
          <p:nvPr>
            <p:ph type="title"/>
          </p:nvPr>
        </p:nvSpPr>
        <p:spPr>
          <a:xfrm>
            <a:off x="311700" y="1613138"/>
            <a:ext cx="8520600" cy="6315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t>Cross-Site Request Forgery (CSRF)</a:t>
            </a:r>
            <a:endParaRPr/>
          </a:p>
        </p:txBody>
      </p:sp>
      <p:sp>
        <p:nvSpPr>
          <p:cNvPr id="127" name="Google Shape;127;p25"/>
          <p:cNvSpPr txBox="1"/>
          <p:nvPr>
            <p:ph idx="12" type="sldNum"/>
          </p:nvPr>
        </p:nvSpPr>
        <p:spPr>
          <a:xfrm>
            <a:off x="8472458" y="3497413"/>
            <a:ext cx="548700" cy="295200"/>
          </a:xfrm>
          <a:prstGeom prst="rect">
            <a:avLst/>
          </a:prstGeom>
        </p:spPr>
        <p:txBody>
          <a:bodyPr anchorCtr="0" anchor="ctr" bIns="91425" lIns="91425" spcFirstLastPara="1" rIns="91425" wrap="square" tIns="91425">
            <a:normAutofit fontScale="85000" lnSpcReduction="20000"/>
          </a:bodyPr>
          <a:lstStyle/>
          <a:p>
            <a:pPr indent="0" lvl="0" marL="0" rtl="0" algn="r">
              <a:spcBef>
                <a:spcPts val="0"/>
              </a:spcBef>
              <a:spcAft>
                <a:spcPts val="0"/>
              </a:spcAft>
              <a:buNone/>
            </a:pPr>
            <a:fld id="{00000000-1234-1234-1234-123412341234}" type="slidenum">
              <a:rPr lang="en"/>
              <a:t>‹#›</a:t>
            </a:fld>
            <a:endParaRPr/>
          </a:p>
        </p:txBody>
      </p:sp>
      <p:pic>
        <p:nvPicPr>
          <p:cNvPr id="128" name="Google Shape;128;p25"/>
          <p:cNvPicPr preferRelativeResize="0"/>
          <p:nvPr/>
        </p:nvPicPr>
        <p:blipFill>
          <a:blip r:embed="rId3">
            <a:alphaModFix/>
          </a:blip>
          <a:stretch>
            <a:fillRect/>
          </a:stretch>
        </p:blipFill>
        <p:spPr>
          <a:xfrm>
            <a:off x="2693763" y="3095025"/>
            <a:ext cx="2817350" cy="138453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6"/>
          <p:cNvSpPr txBox="1"/>
          <p:nvPr>
            <p:ph type="title"/>
          </p:nvPr>
        </p:nvSpPr>
        <p:spPr>
          <a:xfrm>
            <a:off x="311700" y="333769"/>
            <a:ext cx="8520600" cy="42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Review: Cookies and Session Tokens</a:t>
            </a:r>
            <a:endParaRPr/>
          </a:p>
        </p:txBody>
      </p:sp>
      <p:sp>
        <p:nvSpPr>
          <p:cNvPr id="134" name="Google Shape;134;p26"/>
          <p:cNvSpPr txBox="1"/>
          <p:nvPr>
            <p:ph idx="12" type="sldNum"/>
          </p:nvPr>
        </p:nvSpPr>
        <p:spPr>
          <a:xfrm>
            <a:off x="8472458" y="3497413"/>
            <a:ext cx="548700" cy="295200"/>
          </a:xfrm>
          <a:prstGeom prst="rect">
            <a:avLst/>
          </a:prstGeom>
        </p:spPr>
        <p:txBody>
          <a:bodyPr anchorCtr="0" anchor="ctr" bIns="91425" lIns="91425" spcFirstLastPara="1" rIns="91425" wrap="square" tIns="91425">
            <a:normAutofit fontScale="85000" lnSpcReduction="20000"/>
          </a:bodyPr>
          <a:lstStyle/>
          <a:p>
            <a:pPr indent="0" lvl="0" marL="0" rtl="0" algn="r">
              <a:spcBef>
                <a:spcPts val="0"/>
              </a:spcBef>
              <a:spcAft>
                <a:spcPts val="0"/>
              </a:spcAft>
              <a:buNone/>
            </a:pPr>
            <a:fld id="{00000000-1234-1234-1234-123412341234}" type="slidenum">
              <a:rPr lang="en"/>
              <a:t>‹#›</a:t>
            </a:fld>
            <a:endParaRPr/>
          </a:p>
        </p:txBody>
      </p:sp>
      <p:sp>
        <p:nvSpPr>
          <p:cNvPr id="135" name="Google Shape;135;p26"/>
          <p:cNvSpPr txBox="1"/>
          <p:nvPr>
            <p:ph idx="1" type="body"/>
          </p:nvPr>
        </p:nvSpPr>
        <p:spPr>
          <a:xfrm>
            <a:off x="311700" y="864356"/>
            <a:ext cx="8520600" cy="25623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Session token cookies are used to associate a request with a user</a:t>
            </a:r>
            <a:endParaRPr/>
          </a:p>
          <a:p>
            <a:pPr indent="-342900" lvl="0" marL="457200" rtl="0" algn="l">
              <a:spcBef>
                <a:spcPts val="0"/>
              </a:spcBef>
              <a:spcAft>
                <a:spcPts val="0"/>
              </a:spcAft>
              <a:buSzPts val="1800"/>
              <a:buChar char="●"/>
            </a:pPr>
            <a:r>
              <a:rPr lang="en"/>
              <a:t>The browser automatically attaches relevant cookies in every request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7"/>
          <p:cNvSpPr txBox="1"/>
          <p:nvPr>
            <p:ph type="title"/>
          </p:nvPr>
        </p:nvSpPr>
        <p:spPr>
          <a:xfrm>
            <a:off x="311700" y="333769"/>
            <a:ext cx="8520600" cy="42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Cross-Site Request Forgery (CSRF)</a:t>
            </a:r>
            <a:endParaRPr/>
          </a:p>
        </p:txBody>
      </p:sp>
      <p:sp>
        <p:nvSpPr>
          <p:cNvPr id="141" name="Google Shape;141;p27"/>
          <p:cNvSpPr txBox="1"/>
          <p:nvPr>
            <p:ph idx="1" type="body"/>
          </p:nvPr>
        </p:nvSpPr>
        <p:spPr>
          <a:xfrm>
            <a:off x="311700" y="864356"/>
            <a:ext cx="8520600" cy="25623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Idea: What if the attacker tricks the victim into making an unintended request?</a:t>
            </a:r>
            <a:endParaRPr/>
          </a:p>
          <a:p>
            <a:pPr indent="-317500" lvl="1" marL="914400" rtl="0" algn="l">
              <a:spcBef>
                <a:spcPts val="0"/>
              </a:spcBef>
              <a:spcAft>
                <a:spcPts val="0"/>
              </a:spcAft>
              <a:buSzPts val="1400"/>
              <a:buChar char="○"/>
            </a:pPr>
            <a:r>
              <a:rPr lang="en"/>
              <a:t>The victim’s browser will automatically attach relevant cookies</a:t>
            </a:r>
            <a:endParaRPr/>
          </a:p>
          <a:p>
            <a:pPr indent="-317500" lvl="1" marL="914400" rtl="0" algn="l">
              <a:spcBef>
                <a:spcPts val="0"/>
              </a:spcBef>
              <a:spcAft>
                <a:spcPts val="0"/>
              </a:spcAft>
              <a:buSzPts val="1400"/>
              <a:buChar char="○"/>
            </a:pPr>
            <a:r>
              <a:rPr lang="en"/>
              <a:t>The server will think the request came from the victim!</a:t>
            </a:r>
            <a:endParaRPr/>
          </a:p>
          <a:p>
            <a:pPr indent="-342900" lvl="0" marL="457200" rtl="0" algn="l">
              <a:spcBef>
                <a:spcPts val="0"/>
              </a:spcBef>
              <a:spcAft>
                <a:spcPts val="0"/>
              </a:spcAft>
              <a:buSzPts val="1800"/>
              <a:buChar char="●"/>
            </a:pPr>
            <a:r>
              <a:rPr b="1" lang="en"/>
              <a:t>Cross-site request forgery (CSRF or XSRF)</a:t>
            </a:r>
            <a:r>
              <a:rPr lang="en"/>
              <a:t>: An attack that exploits cookie-based authentication to perform an action as the victim</a:t>
            </a:r>
            <a:endParaRPr/>
          </a:p>
        </p:txBody>
      </p:sp>
      <p:sp>
        <p:nvSpPr>
          <p:cNvPr id="142" name="Google Shape;142;p27"/>
          <p:cNvSpPr txBox="1"/>
          <p:nvPr>
            <p:ph idx="12" type="sldNum"/>
          </p:nvPr>
        </p:nvSpPr>
        <p:spPr>
          <a:xfrm>
            <a:off x="8472458" y="3497413"/>
            <a:ext cx="548700" cy="295200"/>
          </a:xfrm>
          <a:prstGeom prst="rect">
            <a:avLst/>
          </a:prstGeom>
        </p:spPr>
        <p:txBody>
          <a:bodyPr anchorCtr="0" anchor="ctr" bIns="91425" lIns="91425" spcFirstLastPara="1" rIns="91425" wrap="square" tIns="91425">
            <a:normAutofit fontScale="85000" lnSpcReduction="20000"/>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8"/>
          <p:cNvSpPr txBox="1"/>
          <p:nvPr>
            <p:ph type="title"/>
          </p:nvPr>
        </p:nvSpPr>
        <p:spPr>
          <a:xfrm>
            <a:off x="311700" y="333769"/>
            <a:ext cx="8520600" cy="42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Steps of a CSRF Attack</a:t>
            </a:r>
            <a:endParaRPr/>
          </a:p>
        </p:txBody>
      </p:sp>
      <p:sp>
        <p:nvSpPr>
          <p:cNvPr id="148" name="Google Shape;148;p28"/>
          <p:cNvSpPr txBox="1"/>
          <p:nvPr>
            <p:ph idx="1" type="body"/>
          </p:nvPr>
        </p:nvSpPr>
        <p:spPr>
          <a:xfrm>
            <a:off x="198500" y="1246825"/>
            <a:ext cx="8520600" cy="1757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1200"/>
              </a:spcAft>
              <a:buNone/>
            </a:pPr>
            <a:r>
              <a:t/>
            </a:r>
            <a:endParaRPr/>
          </a:p>
        </p:txBody>
      </p:sp>
      <p:sp>
        <p:nvSpPr>
          <p:cNvPr id="149" name="Google Shape;149;p28"/>
          <p:cNvSpPr txBox="1"/>
          <p:nvPr>
            <p:ph idx="12" type="sldNum"/>
          </p:nvPr>
        </p:nvSpPr>
        <p:spPr>
          <a:xfrm>
            <a:off x="8472458" y="3497413"/>
            <a:ext cx="548700" cy="295200"/>
          </a:xfrm>
          <a:prstGeom prst="rect">
            <a:avLst/>
          </a:prstGeom>
        </p:spPr>
        <p:txBody>
          <a:bodyPr anchorCtr="0" anchor="ctr" bIns="91425" lIns="91425" spcFirstLastPara="1" rIns="91425" wrap="square" tIns="91425">
            <a:normAutofit fontScale="85000" lnSpcReduction="20000"/>
          </a:bodyPr>
          <a:lstStyle/>
          <a:p>
            <a:pPr indent="0" lvl="0" marL="0" rtl="0" algn="r">
              <a:spcBef>
                <a:spcPts val="0"/>
              </a:spcBef>
              <a:spcAft>
                <a:spcPts val="0"/>
              </a:spcAft>
              <a:buNone/>
            </a:pPr>
            <a:fld id="{00000000-1234-1234-1234-123412341234}" type="slidenum">
              <a:rPr lang="en"/>
              <a:t>‹#›</a:t>
            </a:fld>
            <a:endParaRPr/>
          </a:p>
        </p:txBody>
      </p:sp>
      <p:sp>
        <p:nvSpPr>
          <p:cNvPr id="150" name="Google Shape;150;p28"/>
          <p:cNvSpPr/>
          <p:nvPr/>
        </p:nvSpPr>
        <p:spPr>
          <a:xfrm>
            <a:off x="1473150" y="4287925"/>
            <a:ext cx="1039200" cy="572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t>Attacker</a:t>
            </a:r>
            <a:endParaRPr sz="1600"/>
          </a:p>
        </p:txBody>
      </p:sp>
      <p:sp>
        <p:nvSpPr>
          <p:cNvPr id="151" name="Google Shape;151;p28"/>
          <p:cNvSpPr/>
          <p:nvPr/>
        </p:nvSpPr>
        <p:spPr>
          <a:xfrm>
            <a:off x="1473150" y="2927725"/>
            <a:ext cx="1039200" cy="572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t>User</a:t>
            </a:r>
            <a:endParaRPr sz="1600"/>
          </a:p>
        </p:txBody>
      </p:sp>
      <p:sp>
        <p:nvSpPr>
          <p:cNvPr id="152" name="Google Shape;152;p28"/>
          <p:cNvSpPr/>
          <p:nvPr/>
        </p:nvSpPr>
        <p:spPr>
          <a:xfrm>
            <a:off x="4961875" y="3441625"/>
            <a:ext cx="1039200" cy="572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t>Server</a:t>
            </a:r>
            <a:endParaRPr sz="16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9"/>
          <p:cNvSpPr txBox="1"/>
          <p:nvPr>
            <p:ph type="title"/>
          </p:nvPr>
        </p:nvSpPr>
        <p:spPr>
          <a:xfrm>
            <a:off x="311700" y="333769"/>
            <a:ext cx="8520600" cy="42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Steps of a CSRF Attack</a:t>
            </a:r>
            <a:endParaRPr/>
          </a:p>
        </p:txBody>
      </p:sp>
      <p:sp>
        <p:nvSpPr>
          <p:cNvPr id="158" name="Google Shape;158;p29"/>
          <p:cNvSpPr txBox="1"/>
          <p:nvPr>
            <p:ph idx="1" type="body"/>
          </p:nvPr>
        </p:nvSpPr>
        <p:spPr>
          <a:xfrm>
            <a:off x="198500" y="1246825"/>
            <a:ext cx="8520600" cy="17571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AutoNum type="arabicPeriod"/>
            </a:pPr>
            <a:r>
              <a:rPr lang="en"/>
              <a:t>User authenticates to the server</a:t>
            </a:r>
            <a:endParaRPr/>
          </a:p>
          <a:p>
            <a:pPr indent="-317500" lvl="1" marL="914400" rtl="0" algn="l">
              <a:spcBef>
                <a:spcPts val="0"/>
              </a:spcBef>
              <a:spcAft>
                <a:spcPts val="0"/>
              </a:spcAft>
              <a:buSzPts val="1400"/>
              <a:buChar char="○"/>
            </a:pPr>
            <a:r>
              <a:rPr lang="en"/>
              <a:t>User receives a cookie with a valid session token</a:t>
            </a:r>
            <a:endParaRPr/>
          </a:p>
          <a:p>
            <a:pPr indent="0" lvl="0" marL="0" rtl="0" algn="l">
              <a:spcBef>
                <a:spcPts val="1200"/>
              </a:spcBef>
              <a:spcAft>
                <a:spcPts val="1200"/>
              </a:spcAft>
              <a:buNone/>
            </a:pPr>
            <a:r>
              <a:t/>
            </a:r>
            <a:endParaRPr/>
          </a:p>
        </p:txBody>
      </p:sp>
      <p:sp>
        <p:nvSpPr>
          <p:cNvPr id="159" name="Google Shape;159;p29"/>
          <p:cNvSpPr txBox="1"/>
          <p:nvPr>
            <p:ph idx="12" type="sldNum"/>
          </p:nvPr>
        </p:nvSpPr>
        <p:spPr>
          <a:xfrm>
            <a:off x="8472458" y="3497413"/>
            <a:ext cx="548700" cy="295200"/>
          </a:xfrm>
          <a:prstGeom prst="rect">
            <a:avLst/>
          </a:prstGeom>
        </p:spPr>
        <p:txBody>
          <a:bodyPr anchorCtr="0" anchor="ctr" bIns="91425" lIns="91425" spcFirstLastPara="1" rIns="91425" wrap="square" tIns="91425">
            <a:normAutofit fontScale="85000" lnSpcReduction="20000"/>
          </a:bodyPr>
          <a:lstStyle/>
          <a:p>
            <a:pPr indent="0" lvl="0" marL="0" rtl="0" algn="r">
              <a:spcBef>
                <a:spcPts val="0"/>
              </a:spcBef>
              <a:spcAft>
                <a:spcPts val="0"/>
              </a:spcAft>
              <a:buNone/>
            </a:pPr>
            <a:fld id="{00000000-1234-1234-1234-123412341234}" type="slidenum">
              <a:rPr lang="en"/>
              <a:t>‹#›</a:t>
            </a:fld>
            <a:endParaRPr/>
          </a:p>
        </p:txBody>
      </p:sp>
      <p:sp>
        <p:nvSpPr>
          <p:cNvPr id="160" name="Google Shape;160;p29"/>
          <p:cNvSpPr/>
          <p:nvPr/>
        </p:nvSpPr>
        <p:spPr>
          <a:xfrm>
            <a:off x="1473150" y="4287925"/>
            <a:ext cx="1039200" cy="572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t>Attacker</a:t>
            </a:r>
            <a:endParaRPr sz="1600"/>
          </a:p>
        </p:txBody>
      </p:sp>
      <p:sp>
        <p:nvSpPr>
          <p:cNvPr id="161" name="Google Shape;161;p29"/>
          <p:cNvSpPr/>
          <p:nvPr/>
        </p:nvSpPr>
        <p:spPr>
          <a:xfrm>
            <a:off x="1473150" y="2927725"/>
            <a:ext cx="1039200" cy="572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t>User</a:t>
            </a:r>
            <a:endParaRPr sz="1600"/>
          </a:p>
        </p:txBody>
      </p:sp>
      <p:sp>
        <p:nvSpPr>
          <p:cNvPr id="162" name="Google Shape;162;p29"/>
          <p:cNvSpPr/>
          <p:nvPr/>
        </p:nvSpPr>
        <p:spPr>
          <a:xfrm>
            <a:off x="4961875" y="3441625"/>
            <a:ext cx="1039200" cy="572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t>Server</a:t>
            </a:r>
            <a:endParaRPr sz="1600"/>
          </a:p>
        </p:txBody>
      </p:sp>
      <p:cxnSp>
        <p:nvCxnSpPr>
          <p:cNvPr id="163" name="Google Shape;163;p29"/>
          <p:cNvCxnSpPr/>
          <p:nvPr/>
        </p:nvCxnSpPr>
        <p:spPr>
          <a:xfrm>
            <a:off x="2512350" y="3137875"/>
            <a:ext cx="2449500" cy="513900"/>
          </a:xfrm>
          <a:prstGeom prst="straightConnector1">
            <a:avLst/>
          </a:prstGeom>
          <a:noFill/>
          <a:ln cap="flat" cmpd="sng" w="9525">
            <a:solidFill>
              <a:schemeClr val="dk2"/>
            </a:solidFill>
            <a:prstDash val="solid"/>
            <a:round/>
            <a:headEnd len="med" w="med" type="triangle"/>
            <a:tailEnd len="med" w="med" type="triangle"/>
          </a:ln>
        </p:spPr>
      </p:cxnSp>
      <p:sp>
        <p:nvSpPr>
          <p:cNvPr id="164" name="Google Shape;164;p29"/>
          <p:cNvSpPr txBox="1"/>
          <p:nvPr/>
        </p:nvSpPr>
        <p:spPr>
          <a:xfrm rot="686041">
            <a:off x="2636086" y="3025667"/>
            <a:ext cx="2309332" cy="400019"/>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1. Login</a:t>
            </a:r>
            <a:endParaRPr/>
          </a:p>
        </p:txBody>
      </p:sp>
      <p:pic>
        <p:nvPicPr>
          <p:cNvPr id="165" name="Google Shape;165;p29"/>
          <p:cNvPicPr preferRelativeResize="0"/>
          <p:nvPr/>
        </p:nvPicPr>
        <p:blipFill>
          <a:blip r:embed="rId3">
            <a:alphaModFix/>
          </a:blip>
          <a:stretch>
            <a:fillRect/>
          </a:stretch>
        </p:blipFill>
        <p:spPr>
          <a:xfrm flipH="1">
            <a:off x="2512357" y="3356575"/>
            <a:ext cx="294018" cy="2952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30"/>
          <p:cNvSpPr txBox="1"/>
          <p:nvPr>
            <p:ph type="title"/>
          </p:nvPr>
        </p:nvSpPr>
        <p:spPr>
          <a:xfrm>
            <a:off x="311700" y="333769"/>
            <a:ext cx="8520600" cy="42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Steps of a CSRF Attack</a:t>
            </a:r>
            <a:endParaRPr/>
          </a:p>
        </p:txBody>
      </p:sp>
      <p:sp>
        <p:nvSpPr>
          <p:cNvPr id="171" name="Google Shape;171;p30"/>
          <p:cNvSpPr txBox="1"/>
          <p:nvPr>
            <p:ph idx="1" type="body"/>
          </p:nvPr>
        </p:nvSpPr>
        <p:spPr>
          <a:xfrm>
            <a:off x="198500" y="1246825"/>
            <a:ext cx="8520600" cy="17571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AutoNum type="arabicPeriod"/>
            </a:pPr>
            <a:r>
              <a:rPr lang="en"/>
              <a:t>User authenticates to the server</a:t>
            </a:r>
            <a:endParaRPr/>
          </a:p>
          <a:p>
            <a:pPr indent="-317500" lvl="1" marL="914400" rtl="0" algn="l">
              <a:spcBef>
                <a:spcPts val="0"/>
              </a:spcBef>
              <a:spcAft>
                <a:spcPts val="0"/>
              </a:spcAft>
              <a:buSzPts val="1400"/>
              <a:buChar char="○"/>
            </a:pPr>
            <a:r>
              <a:rPr lang="en"/>
              <a:t>User receives a cookie with a valid session token</a:t>
            </a:r>
            <a:endParaRPr/>
          </a:p>
          <a:p>
            <a:pPr indent="-342900" lvl="0" marL="457200" rtl="0" algn="l">
              <a:spcBef>
                <a:spcPts val="0"/>
              </a:spcBef>
              <a:spcAft>
                <a:spcPts val="0"/>
              </a:spcAft>
              <a:buSzPts val="1800"/>
              <a:buAutoNum type="arabicPeriod"/>
            </a:pPr>
            <a:r>
              <a:rPr lang="en"/>
              <a:t>Attacker tricks the victim into making a malicious request to the server</a:t>
            </a:r>
            <a:endParaRPr/>
          </a:p>
        </p:txBody>
      </p:sp>
      <p:sp>
        <p:nvSpPr>
          <p:cNvPr id="172" name="Google Shape;172;p30"/>
          <p:cNvSpPr txBox="1"/>
          <p:nvPr>
            <p:ph idx="12" type="sldNum"/>
          </p:nvPr>
        </p:nvSpPr>
        <p:spPr>
          <a:xfrm>
            <a:off x="8472458" y="3497413"/>
            <a:ext cx="548700" cy="295200"/>
          </a:xfrm>
          <a:prstGeom prst="rect">
            <a:avLst/>
          </a:prstGeom>
        </p:spPr>
        <p:txBody>
          <a:bodyPr anchorCtr="0" anchor="ctr" bIns="91425" lIns="91425" spcFirstLastPara="1" rIns="91425" wrap="square" tIns="91425">
            <a:normAutofit fontScale="85000" lnSpcReduction="20000"/>
          </a:bodyPr>
          <a:lstStyle/>
          <a:p>
            <a:pPr indent="0" lvl="0" marL="0" rtl="0" algn="r">
              <a:spcBef>
                <a:spcPts val="0"/>
              </a:spcBef>
              <a:spcAft>
                <a:spcPts val="0"/>
              </a:spcAft>
              <a:buNone/>
            </a:pPr>
            <a:fld id="{00000000-1234-1234-1234-123412341234}" type="slidenum">
              <a:rPr lang="en"/>
              <a:t>‹#›</a:t>
            </a:fld>
            <a:endParaRPr/>
          </a:p>
        </p:txBody>
      </p:sp>
      <p:sp>
        <p:nvSpPr>
          <p:cNvPr id="173" name="Google Shape;173;p30"/>
          <p:cNvSpPr/>
          <p:nvPr/>
        </p:nvSpPr>
        <p:spPr>
          <a:xfrm>
            <a:off x="1473150" y="4287925"/>
            <a:ext cx="1039200" cy="572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t>Attacker</a:t>
            </a:r>
            <a:endParaRPr sz="1600"/>
          </a:p>
        </p:txBody>
      </p:sp>
      <p:sp>
        <p:nvSpPr>
          <p:cNvPr id="174" name="Google Shape;174;p30"/>
          <p:cNvSpPr/>
          <p:nvPr/>
        </p:nvSpPr>
        <p:spPr>
          <a:xfrm>
            <a:off x="1473150" y="2927725"/>
            <a:ext cx="1039200" cy="572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t>User</a:t>
            </a:r>
            <a:endParaRPr sz="1600"/>
          </a:p>
        </p:txBody>
      </p:sp>
      <p:sp>
        <p:nvSpPr>
          <p:cNvPr id="175" name="Google Shape;175;p30"/>
          <p:cNvSpPr/>
          <p:nvPr/>
        </p:nvSpPr>
        <p:spPr>
          <a:xfrm>
            <a:off x="4961875" y="3441625"/>
            <a:ext cx="1039200" cy="572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t>Server</a:t>
            </a:r>
            <a:endParaRPr sz="1600"/>
          </a:p>
        </p:txBody>
      </p:sp>
      <p:cxnSp>
        <p:nvCxnSpPr>
          <p:cNvPr id="176" name="Google Shape;176;p30"/>
          <p:cNvCxnSpPr/>
          <p:nvPr/>
        </p:nvCxnSpPr>
        <p:spPr>
          <a:xfrm>
            <a:off x="2512350" y="3137875"/>
            <a:ext cx="2449500" cy="513900"/>
          </a:xfrm>
          <a:prstGeom prst="straightConnector1">
            <a:avLst/>
          </a:prstGeom>
          <a:noFill/>
          <a:ln cap="flat" cmpd="sng" w="9525">
            <a:solidFill>
              <a:schemeClr val="dk2"/>
            </a:solidFill>
            <a:prstDash val="solid"/>
            <a:round/>
            <a:headEnd len="med" w="med" type="triangle"/>
            <a:tailEnd len="med" w="med" type="triangle"/>
          </a:ln>
        </p:spPr>
      </p:cxnSp>
      <p:sp>
        <p:nvSpPr>
          <p:cNvPr id="177" name="Google Shape;177;p30"/>
          <p:cNvSpPr txBox="1"/>
          <p:nvPr/>
        </p:nvSpPr>
        <p:spPr>
          <a:xfrm rot="686041">
            <a:off x="2636086" y="3025667"/>
            <a:ext cx="2309332" cy="400019"/>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1. Login</a:t>
            </a:r>
            <a:endParaRPr/>
          </a:p>
        </p:txBody>
      </p:sp>
      <p:cxnSp>
        <p:nvCxnSpPr>
          <p:cNvPr id="178" name="Google Shape;178;p30"/>
          <p:cNvCxnSpPr>
            <a:stCxn id="173" idx="0"/>
            <a:endCxn id="174" idx="2"/>
          </p:cNvCxnSpPr>
          <p:nvPr/>
        </p:nvCxnSpPr>
        <p:spPr>
          <a:xfrm rot="10800000">
            <a:off x="1992750" y="3500425"/>
            <a:ext cx="0" cy="787500"/>
          </a:xfrm>
          <a:prstGeom prst="straightConnector1">
            <a:avLst/>
          </a:prstGeom>
          <a:noFill/>
          <a:ln cap="flat" cmpd="sng" w="9525">
            <a:solidFill>
              <a:schemeClr val="dk2"/>
            </a:solidFill>
            <a:prstDash val="solid"/>
            <a:round/>
            <a:headEnd len="med" w="med" type="none"/>
            <a:tailEnd len="med" w="med" type="triangle"/>
          </a:ln>
        </p:spPr>
      </p:cxnSp>
      <p:sp>
        <p:nvSpPr>
          <p:cNvPr id="179" name="Google Shape;179;p30"/>
          <p:cNvSpPr txBox="1"/>
          <p:nvPr/>
        </p:nvSpPr>
        <p:spPr>
          <a:xfrm rot="1761">
            <a:off x="832276" y="3586375"/>
            <a:ext cx="1171200" cy="6156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a:t>2. Make this request</a:t>
            </a:r>
            <a:endParaRPr/>
          </a:p>
        </p:txBody>
      </p:sp>
      <p:pic>
        <p:nvPicPr>
          <p:cNvPr id="180" name="Google Shape;180;p30"/>
          <p:cNvPicPr preferRelativeResize="0"/>
          <p:nvPr/>
        </p:nvPicPr>
        <p:blipFill>
          <a:blip r:embed="rId3">
            <a:alphaModFix/>
          </a:blip>
          <a:stretch>
            <a:fillRect/>
          </a:stretch>
        </p:blipFill>
        <p:spPr>
          <a:xfrm flipH="1">
            <a:off x="2512357" y="3356575"/>
            <a:ext cx="294018" cy="295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1"/>
          <p:cNvSpPr txBox="1"/>
          <p:nvPr>
            <p:ph type="title"/>
          </p:nvPr>
        </p:nvSpPr>
        <p:spPr>
          <a:xfrm>
            <a:off x="311700" y="333769"/>
            <a:ext cx="8520600" cy="42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Steps of a CSRF Attack</a:t>
            </a:r>
            <a:endParaRPr/>
          </a:p>
        </p:txBody>
      </p:sp>
      <p:sp>
        <p:nvSpPr>
          <p:cNvPr id="186" name="Google Shape;186;p31"/>
          <p:cNvSpPr txBox="1"/>
          <p:nvPr>
            <p:ph idx="1" type="body"/>
          </p:nvPr>
        </p:nvSpPr>
        <p:spPr>
          <a:xfrm>
            <a:off x="198500" y="1246825"/>
            <a:ext cx="8520600" cy="17571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AutoNum type="arabicPeriod"/>
            </a:pPr>
            <a:r>
              <a:rPr lang="en"/>
              <a:t>User authenticates to the server</a:t>
            </a:r>
            <a:endParaRPr/>
          </a:p>
          <a:p>
            <a:pPr indent="-317500" lvl="1" marL="914400" rtl="0" algn="l">
              <a:spcBef>
                <a:spcPts val="0"/>
              </a:spcBef>
              <a:spcAft>
                <a:spcPts val="0"/>
              </a:spcAft>
              <a:buSzPts val="1400"/>
              <a:buChar char="○"/>
            </a:pPr>
            <a:r>
              <a:rPr lang="en"/>
              <a:t>User receives a cookie with a valid session token</a:t>
            </a:r>
            <a:endParaRPr/>
          </a:p>
          <a:p>
            <a:pPr indent="-342900" lvl="0" marL="457200" rtl="0" algn="l">
              <a:spcBef>
                <a:spcPts val="0"/>
              </a:spcBef>
              <a:spcAft>
                <a:spcPts val="0"/>
              </a:spcAft>
              <a:buSzPts val="1800"/>
              <a:buAutoNum type="arabicPeriod"/>
            </a:pPr>
            <a:r>
              <a:rPr lang="en"/>
              <a:t>Attacker tricks the victim into making a malicious request to the server</a:t>
            </a:r>
            <a:endParaRPr/>
          </a:p>
          <a:p>
            <a:pPr indent="-342900" lvl="0" marL="457200" rtl="0" algn="l">
              <a:spcBef>
                <a:spcPts val="0"/>
              </a:spcBef>
              <a:spcAft>
                <a:spcPts val="0"/>
              </a:spcAft>
              <a:buSzPts val="1800"/>
              <a:buAutoNum type="arabicPeriod"/>
            </a:pPr>
            <a:r>
              <a:rPr lang="en"/>
              <a:t>The server accepts the malicious request from the victim</a:t>
            </a:r>
            <a:endParaRPr/>
          </a:p>
          <a:p>
            <a:pPr indent="-317500" lvl="1" marL="914400" rtl="0" algn="l">
              <a:spcBef>
                <a:spcPts val="0"/>
              </a:spcBef>
              <a:spcAft>
                <a:spcPts val="0"/>
              </a:spcAft>
              <a:buSzPts val="1400"/>
              <a:buChar char="○"/>
            </a:pPr>
            <a:r>
              <a:rPr lang="en"/>
              <a:t>Recall: The cookie is automatically attached in the request</a:t>
            </a:r>
            <a:endParaRPr/>
          </a:p>
        </p:txBody>
      </p:sp>
      <p:sp>
        <p:nvSpPr>
          <p:cNvPr id="187" name="Google Shape;187;p31"/>
          <p:cNvSpPr txBox="1"/>
          <p:nvPr>
            <p:ph idx="12" type="sldNum"/>
          </p:nvPr>
        </p:nvSpPr>
        <p:spPr>
          <a:xfrm>
            <a:off x="8472458" y="3497413"/>
            <a:ext cx="548700" cy="295200"/>
          </a:xfrm>
          <a:prstGeom prst="rect">
            <a:avLst/>
          </a:prstGeom>
        </p:spPr>
        <p:txBody>
          <a:bodyPr anchorCtr="0" anchor="ctr" bIns="91425" lIns="91425" spcFirstLastPara="1" rIns="91425" wrap="square" tIns="91425">
            <a:normAutofit fontScale="85000" lnSpcReduction="20000"/>
          </a:bodyPr>
          <a:lstStyle/>
          <a:p>
            <a:pPr indent="0" lvl="0" marL="0" rtl="0" algn="r">
              <a:spcBef>
                <a:spcPts val="0"/>
              </a:spcBef>
              <a:spcAft>
                <a:spcPts val="0"/>
              </a:spcAft>
              <a:buNone/>
            </a:pPr>
            <a:fld id="{00000000-1234-1234-1234-123412341234}" type="slidenum">
              <a:rPr lang="en"/>
              <a:t>‹#›</a:t>
            </a:fld>
            <a:endParaRPr/>
          </a:p>
        </p:txBody>
      </p:sp>
      <p:sp>
        <p:nvSpPr>
          <p:cNvPr id="188" name="Google Shape;188;p31"/>
          <p:cNvSpPr/>
          <p:nvPr/>
        </p:nvSpPr>
        <p:spPr>
          <a:xfrm>
            <a:off x="1473150" y="4287925"/>
            <a:ext cx="1039200" cy="572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t>Attacker</a:t>
            </a:r>
            <a:endParaRPr sz="1600"/>
          </a:p>
        </p:txBody>
      </p:sp>
      <p:sp>
        <p:nvSpPr>
          <p:cNvPr id="189" name="Google Shape;189;p31"/>
          <p:cNvSpPr/>
          <p:nvPr/>
        </p:nvSpPr>
        <p:spPr>
          <a:xfrm>
            <a:off x="1473150" y="2927725"/>
            <a:ext cx="1039200" cy="572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t>User</a:t>
            </a:r>
            <a:endParaRPr sz="1600"/>
          </a:p>
        </p:txBody>
      </p:sp>
      <p:sp>
        <p:nvSpPr>
          <p:cNvPr id="190" name="Google Shape;190;p31"/>
          <p:cNvSpPr/>
          <p:nvPr/>
        </p:nvSpPr>
        <p:spPr>
          <a:xfrm>
            <a:off x="4961875" y="3441625"/>
            <a:ext cx="1039200" cy="572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t>Server</a:t>
            </a:r>
            <a:endParaRPr sz="1600"/>
          </a:p>
        </p:txBody>
      </p:sp>
      <p:cxnSp>
        <p:nvCxnSpPr>
          <p:cNvPr id="191" name="Google Shape;191;p31"/>
          <p:cNvCxnSpPr/>
          <p:nvPr/>
        </p:nvCxnSpPr>
        <p:spPr>
          <a:xfrm>
            <a:off x="2512350" y="3137875"/>
            <a:ext cx="2449500" cy="513900"/>
          </a:xfrm>
          <a:prstGeom prst="straightConnector1">
            <a:avLst/>
          </a:prstGeom>
          <a:noFill/>
          <a:ln cap="flat" cmpd="sng" w="9525">
            <a:solidFill>
              <a:schemeClr val="dk2"/>
            </a:solidFill>
            <a:prstDash val="solid"/>
            <a:round/>
            <a:headEnd len="med" w="med" type="triangle"/>
            <a:tailEnd len="med" w="med" type="triangle"/>
          </a:ln>
        </p:spPr>
      </p:cxnSp>
      <p:sp>
        <p:nvSpPr>
          <p:cNvPr id="192" name="Google Shape;192;p31"/>
          <p:cNvSpPr txBox="1"/>
          <p:nvPr/>
        </p:nvSpPr>
        <p:spPr>
          <a:xfrm rot="686041">
            <a:off x="2636086" y="3025667"/>
            <a:ext cx="2309332" cy="400019"/>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1. Login</a:t>
            </a:r>
            <a:endParaRPr/>
          </a:p>
        </p:txBody>
      </p:sp>
      <p:cxnSp>
        <p:nvCxnSpPr>
          <p:cNvPr id="193" name="Google Shape;193;p31"/>
          <p:cNvCxnSpPr>
            <a:stCxn id="188" idx="0"/>
            <a:endCxn id="189" idx="2"/>
          </p:cNvCxnSpPr>
          <p:nvPr/>
        </p:nvCxnSpPr>
        <p:spPr>
          <a:xfrm rot="10800000">
            <a:off x="1992750" y="3500425"/>
            <a:ext cx="0" cy="787500"/>
          </a:xfrm>
          <a:prstGeom prst="straightConnector1">
            <a:avLst/>
          </a:prstGeom>
          <a:noFill/>
          <a:ln cap="flat" cmpd="sng" w="9525">
            <a:solidFill>
              <a:schemeClr val="dk2"/>
            </a:solidFill>
            <a:prstDash val="solid"/>
            <a:round/>
            <a:headEnd len="med" w="med" type="none"/>
            <a:tailEnd len="med" w="med" type="triangle"/>
          </a:ln>
        </p:spPr>
      </p:cxnSp>
      <p:sp>
        <p:nvSpPr>
          <p:cNvPr id="194" name="Google Shape;194;p31"/>
          <p:cNvSpPr txBox="1"/>
          <p:nvPr/>
        </p:nvSpPr>
        <p:spPr>
          <a:xfrm rot="1761">
            <a:off x="832276" y="3586375"/>
            <a:ext cx="1171200" cy="6156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a:t>2. Make this request</a:t>
            </a:r>
            <a:endParaRPr/>
          </a:p>
        </p:txBody>
      </p:sp>
      <p:cxnSp>
        <p:nvCxnSpPr>
          <p:cNvPr id="195" name="Google Shape;195;p31"/>
          <p:cNvCxnSpPr/>
          <p:nvPr/>
        </p:nvCxnSpPr>
        <p:spPr>
          <a:xfrm>
            <a:off x="2512350" y="3366475"/>
            <a:ext cx="2449500" cy="513900"/>
          </a:xfrm>
          <a:prstGeom prst="straightConnector1">
            <a:avLst/>
          </a:prstGeom>
          <a:noFill/>
          <a:ln cap="flat" cmpd="sng" w="9525">
            <a:solidFill>
              <a:schemeClr val="dk2"/>
            </a:solidFill>
            <a:prstDash val="solid"/>
            <a:round/>
            <a:headEnd len="med" w="med" type="none"/>
            <a:tailEnd len="med" w="med" type="triangle"/>
          </a:ln>
        </p:spPr>
      </p:cxnSp>
      <p:sp>
        <p:nvSpPr>
          <p:cNvPr id="196" name="Google Shape;196;p31"/>
          <p:cNvSpPr txBox="1"/>
          <p:nvPr/>
        </p:nvSpPr>
        <p:spPr>
          <a:xfrm rot="686063">
            <a:off x="2508757" y="3546316"/>
            <a:ext cx="2437886" cy="400019"/>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3. Malicious request</a:t>
            </a:r>
            <a:endParaRPr/>
          </a:p>
        </p:txBody>
      </p:sp>
      <p:pic>
        <p:nvPicPr>
          <p:cNvPr id="197" name="Google Shape;197;p31"/>
          <p:cNvPicPr preferRelativeResize="0"/>
          <p:nvPr/>
        </p:nvPicPr>
        <p:blipFill>
          <a:blip r:embed="rId3">
            <a:alphaModFix/>
          </a:blip>
          <a:stretch>
            <a:fillRect/>
          </a:stretch>
        </p:blipFill>
        <p:spPr>
          <a:xfrm>
            <a:off x="3580688" y="3880375"/>
            <a:ext cx="294018" cy="2952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2"/>
          <p:cNvSpPr txBox="1"/>
          <p:nvPr>
            <p:ph type="title"/>
          </p:nvPr>
        </p:nvSpPr>
        <p:spPr>
          <a:xfrm>
            <a:off x="311700" y="333769"/>
            <a:ext cx="8520600" cy="42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Steps of a CSRF Attack</a:t>
            </a:r>
            <a:endParaRPr/>
          </a:p>
        </p:txBody>
      </p:sp>
      <p:sp>
        <p:nvSpPr>
          <p:cNvPr id="203" name="Google Shape;203;p32"/>
          <p:cNvSpPr txBox="1"/>
          <p:nvPr>
            <p:ph idx="1" type="body"/>
          </p:nvPr>
        </p:nvSpPr>
        <p:spPr>
          <a:xfrm>
            <a:off x="198500" y="1246825"/>
            <a:ext cx="8520600" cy="17571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AutoNum type="arabicPeriod"/>
            </a:pPr>
            <a:r>
              <a:rPr lang="en"/>
              <a:t>User authenticates to the server</a:t>
            </a:r>
            <a:endParaRPr/>
          </a:p>
          <a:p>
            <a:pPr indent="-317500" lvl="1" marL="914400" rtl="0" algn="l">
              <a:spcBef>
                <a:spcPts val="0"/>
              </a:spcBef>
              <a:spcAft>
                <a:spcPts val="0"/>
              </a:spcAft>
              <a:buSzPts val="1400"/>
              <a:buChar char="○"/>
            </a:pPr>
            <a:r>
              <a:rPr lang="en"/>
              <a:t>User receives a cookie with a valid session token</a:t>
            </a:r>
            <a:endParaRPr/>
          </a:p>
          <a:p>
            <a:pPr indent="-342900" lvl="0" marL="457200" rtl="0" algn="l">
              <a:spcBef>
                <a:spcPts val="0"/>
              </a:spcBef>
              <a:spcAft>
                <a:spcPts val="0"/>
              </a:spcAft>
              <a:buClr>
                <a:srgbClr val="FF0000"/>
              </a:buClr>
              <a:buSzPts val="1800"/>
              <a:buAutoNum type="arabicPeriod"/>
            </a:pPr>
            <a:r>
              <a:rPr lang="en">
                <a:solidFill>
                  <a:srgbClr val="FF0000"/>
                </a:solidFill>
              </a:rPr>
              <a:t>Attacker tricks the victim into making a malicious request to the server</a:t>
            </a:r>
            <a:endParaRPr>
              <a:solidFill>
                <a:srgbClr val="FF0000"/>
              </a:solidFill>
            </a:endParaRPr>
          </a:p>
          <a:p>
            <a:pPr indent="-342900" lvl="0" marL="457200" rtl="0" algn="l">
              <a:spcBef>
                <a:spcPts val="0"/>
              </a:spcBef>
              <a:spcAft>
                <a:spcPts val="0"/>
              </a:spcAft>
              <a:buSzPts val="1800"/>
              <a:buAutoNum type="arabicPeriod"/>
            </a:pPr>
            <a:r>
              <a:rPr lang="en"/>
              <a:t>The server accepts the malicious request from the victim</a:t>
            </a:r>
            <a:endParaRPr/>
          </a:p>
          <a:p>
            <a:pPr indent="-317500" lvl="1" marL="914400" rtl="0" algn="l">
              <a:spcBef>
                <a:spcPts val="0"/>
              </a:spcBef>
              <a:spcAft>
                <a:spcPts val="0"/>
              </a:spcAft>
              <a:buSzPts val="1400"/>
              <a:buChar char="○"/>
            </a:pPr>
            <a:r>
              <a:rPr lang="en"/>
              <a:t>Recall: The cookie is automatically attached in the request</a:t>
            </a:r>
            <a:endParaRPr/>
          </a:p>
        </p:txBody>
      </p:sp>
      <p:sp>
        <p:nvSpPr>
          <p:cNvPr id="204" name="Google Shape;204;p32"/>
          <p:cNvSpPr txBox="1"/>
          <p:nvPr>
            <p:ph idx="12" type="sldNum"/>
          </p:nvPr>
        </p:nvSpPr>
        <p:spPr>
          <a:xfrm>
            <a:off x="8472458" y="3497413"/>
            <a:ext cx="548700" cy="295200"/>
          </a:xfrm>
          <a:prstGeom prst="rect">
            <a:avLst/>
          </a:prstGeom>
        </p:spPr>
        <p:txBody>
          <a:bodyPr anchorCtr="0" anchor="ctr" bIns="91425" lIns="91425" spcFirstLastPara="1" rIns="91425" wrap="square" tIns="91425">
            <a:normAutofit fontScale="85000" lnSpcReduction="20000"/>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3"/>
          <p:cNvSpPr txBox="1"/>
          <p:nvPr>
            <p:ph type="title"/>
          </p:nvPr>
        </p:nvSpPr>
        <p:spPr>
          <a:xfrm>
            <a:off x="311700" y="333769"/>
            <a:ext cx="8520600" cy="42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Executing a CSRF Attack</a:t>
            </a:r>
            <a:endParaRPr/>
          </a:p>
        </p:txBody>
      </p:sp>
      <p:sp>
        <p:nvSpPr>
          <p:cNvPr id="210" name="Google Shape;210;p33"/>
          <p:cNvSpPr txBox="1"/>
          <p:nvPr>
            <p:ph idx="1" type="body"/>
          </p:nvPr>
        </p:nvSpPr>
        <p:spPr>
          <a:xfrm>
            <a:off x="198500" y="1246825"/>
            <a:ext cx="86229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How might we trick the victim into making a GET request?</a:t>
            </a:r>
            <a:endParaRPr/>
          </a:p>
          <a:p>
            <a:pPr indent="-342900" lvl="0" marL="457200" rtl="0" algn="l">
              <a:spcBef>
                <a:spcPts val="0"/>
              </a:spcBef>
              <a:spcAft>
                <a:spcPts val="0"/>
              </a:spcAft>
              <a:buSzPts val="1800"/>
              <a:buChar char="●"/>
            </a:pPr>
            <a:r>
              <a:rPr lang="en"/>
              <a:t>Strategy #1: Trick the victim into clicking a link</a:t>
            </a:r>
            <a:endParaRPr/>
          </a:p>
          <a:p>
            <a:pPr indent="-317500" lvl="1" marL="914400" rtl="0" algn="l">
              <a:spcBef>
                <a:spcPts val="0"/>
              </a:spcBef>
              <a:spcAft>
                <a:spcPts val="0"/>
              </a:spcAft>
              <a:buSzPts val="1400"/>
              <a:buChar char="○"/>
            </a:pPr>
            <a:r>
              <a:rPr lang="en"/>
              <a:t>Later we’ll see how to trick a victim into clicking a link</a:t>
            </a:r>
            <a:endParaRPr/>
          </a:p>
          <a:p>
            <a:pPr indent="-317500" lvl="1" marL="914400" rtl="0" algn="l">
              <a:spcBef>
                <a:spcPts val="0"/>
              </a:spcBef>
              <a:spcAft>
                <a:spcPts val="0"/>
              </a:spcAft>
              <a:buSzPts val="1400"/>
              <a:buChar char="○"/>
            </a:pPr>
            <a:r>
              <a:rPr lang="en"/>
              <a:t>The link can directly make a GET request:</a:t>
            </a:r>
            <a:br>
              <a:rPr lang="en"/>
            </a:br>
            <a:r>
              <a:rPr b="1" lang="en">
                <a:latin typeface="Courier New"/>
                <a:ea typeface="Courier New"/>
                <a:cs typeface="Courier New"/>
                <a:sym typeface="Courier New"/>
              </a:rPr>
              <a:t>https://www.bank.com/transfer?amount=100&amp;to=Mallory</a:t>
            </a:r>
            <a:endParaRPr b="1">
              <a:latin typeface="Courier New"/>
              <a:ea typeface="Courier New"/>
              <a:cs typeface="Courier New"/>
              <a:sym typeface="Courier New"/>
            </a:endParaRPr>
          </a:p>
          <a:p>
            <a:pPr indent="-317500" lvl="1" marL="914400" rtl="0" algn="l">
              <a:spcBef>
                <a:spcPts val="0"/>
              </a:spcBef>
              <a:spcAft>
                <a:spcPts val="0"/>
              </a:spcAft>
              <a:buSzPts val="1400"/>
              <a:buChar char="○"/>
            </a:pPr>
            <a:r>
              <a:rPr lang="en"/>
              <a:t>The link can open an attacker’s website, which contains some JavaScript that makes the actual malicious request</a:t>
            </a:r>
            <a:endParaRPr/>
          </a:p>
          <a:p>
            <a:pPr indent="-342900" lvl="0" marL="457200" rtl="0" algn="l">
              <a:spcBef>
                <a:spcPts val="0"/>
              </a:spcBef>
              <a:spcAft>
                <a:spcPts val="0"/>
              </a:spcAft>
              <a:buSzPts val="1800"/>
              <a:buChar char="●"/>
            </a:pPr>
            <a:r>
              <a:rPr lang="en"/>
              <a:t>Strategy #2: Put some HTML on a website the victim will visit</a:t>
            </a:r>
            <a:endParaRPr/>
          </a:p>
          <a:p>
            <a:pPr indent="-317500" lvl="1" marL="914400" rtl="0" algn="l">
              <a:spcBef>
                <a:spcPts val="0"/>
              </a:spcBef>
              <a:spcAft>
                <a:spcPts val="0"/>
              </a:spcAft>
              <a:buSzPts val="1400"/>
              <a:buChar char="○"/>
            </a:pPr>
            <a:r>
              <a:rPr lang="en"/>
              <a:t>Example: The victim will visit a forum. Make a post with some HTML on the forum</a:t>
            </a:r>
            <a:endParaRPr/>
          </a:p>
          <a:p>
            <a:pPr indent="-317500" lvl="1" marL="914400" rtl="0" algn="l">
              <a:spcBef>
                <a:spcPts val="0"/>
              </a:spcBef>
              <a:spcAft>
                <a:spcPts val="0"/>
              </a:spcAft>
              <a:buSzPts val="1400"/>
              <a:buFont typeface="Courier New"/>
              <a:buChar char="○"/>
            </a:pPr>
            <a:r>
              <a:rPr lang="en"/>
              <a:t>HTML to automatically make a GET request to a URL:</a:t>
            </a:r>
            <a:br>
              <a:rPr b="1" lang="en">
                <a:latin typeface="Courier New"/>
                <a:ea typeface="Courier New"/>
                <a:cs typeface="Courier New"/>
                <a:sym typeface="Courier New"/>
              </a:rPr>
            </a:br>
            <a:r>
              <a:rPr b="1" lang="en">
                <a:latin typeface="Courier New"/>
                <a:ea typeface="Courier New"/>
                <a:cs typeface="Courier New"/>
                <a:sym typeface="Courier New"/>
              </a:rPr>
              <a:t>&lt;img src="https://www.bank.com/transfer?amount=100&amp;to=Mallory"&gt;</a:t>
            </a:r>
            <a:endParaRPr b="1">
              <a:latin typeface="Courier New"/>
              <a:ea typeface="Courier New"/>
              <a:cs typeface="Courier New"/>
              <a:sym typeface="Courier New"/>
            </a:endParaRPr>
          </a:p>
          <a:p>
            <a:pPr indent="-317500" lvl="2" marL="1371600" rtl="0" algn="l">
              <a:spcBef>
                <a:spcPts val="0"/>
              </a:spcBef>
              <a:spcAft>
                <a:spcPts val="0"/>
              </a:spcAft>
              <a:buSzPts val="1400"/>
              <a:buChar char="■"/>
            </a:pPr>
            <a:r>
              <a:rPr lang="en"/>
              <a:t>This HTML will probably return an error or a blank 1 pixel by 1 pixel image, but the GET request will still be sent...with the relevant cookies!</a:t>
            </a:r>
            <a:endParaRPr/>
          </a:p>
        </p:txBody>
      </p:sp>
      <p:sp>
        <p:nvSpPr>
          <p:cNvPr id="211" name="Google Shape;211;p33"/>
          <p:cNvSpPr txBox="1"/>
          <p:nvPr>
            <p:ph idx="12" type="sldNum"/>
          </p:nvPr>
        </p:nvSpPr>
        <p:spPr>
          <a:xfrm>
            <a:off x="8472458" y="3497413"/>
            <a:ext cx="548700" cy="295200"/>
          </a:xfrm>
          <a:prstGeom prst="rect">
            <a:avLst/>
          </a:prstGeom>
        </p:spPr>
        <p:txBody>
          <a:bodyPr anchorCtr="0" anchor="ctr" bIns="91425" lIns="91425" spcFirstLastPara="1" rIns="91425" wrap="square" tIns="91425">
            <a:normAutofit fontScale="85000" lnSpcReduction="20000"/>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0">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0">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4"/>
          <p:cNvSpPr txBox="1"/>
          <p:nvPr>
            <p:ph type="title"/>
          </p:nvPr>
        </p:nvSpPr>
        <p:spPr>
          <a:xfrm>
            <a:off x="311700" y="333769"/>
            <a:ext cx="8520600" cy="42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Executing a CSRF Attack</a:t>
            </a:r>
            <a:endParaRPr/>
          </a:p>
        </p:txBody>
      </p:sp>
      <p:sp>
        <p:nvSpPr>
          <p:cNvPr id="217" name="Google Shape;217;p34"/>
          <p:cNvSpPr txBox="1"/>
          <p:nvPr>
            <p:ph idx="1" type="body"/>
          </p:nvPr>
        </p:nvSpPr>
        <p:spPr>
          <a:xfrm>
            <a:off x="311700" y="864356"/>
            <a:ext cx="8520600" cy="25623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a:t>How might we trick the victim into making a POST request?</a:t>
            </a:r>
            <a:endParaRPr/>
          </a:p>
          <a:p>
            <a:pPr indent="-317500" lvl="1" marL="914400" rtl="0" algn="l">
              <a:spcBef>
                <a:spcPts val="0"/>
              </a:spcBef>
              <a:spcAft>
                <a:spcPts val="0"/>
              </a:spcAft>
              <a:buSzPts val="1400"/>
              <a:buChar char="○"/>
            </a:pPr>
            <a:r>
              <a:rPr lang="en"/>
              <a:t>Example POST request: Submitting a form</a:t>
            </a:r>
            <a:endParaRPr/>
          </a:p>
          <a:p>
            <a:pPr indent="-342900" lvl="0" marL="457200" rtl="0" algn="l">
              <a:spcBef>
                <a:spcPts val="0"/>
              </a:spcBef>
              <a:spcAft>
                <a:spcPts val="0"/>
              </a:spcAft>
              <a:buSzPts val="1800"/>
              <a:buChar char="●"/>
            </a:pPr>
            <a:r>
              <a:rPr lang="en"/>
              <a:t>Strategy #1: Trick the victim into clicking a link</a:t>
            </a:r>
            <a:endParaRPr/>
          </a:p>
          <a:p>
            <a:pPr indent="-317500" lvl="1" marL="914400" rtl="0" algn="l">
              <a:spcBef>
                <a:spcPts val="0"/>
              </a:spcBef>
              <a:spcAft>
                <a:spcPts val="0"/>
              </a:spcAft>
              <a:buSzPts val="1400"/>
              <a:buChar char="○"/>
            </a:pPr>
            <a:r>
              <a:rPr lang="en"/>
              <a:t>Note: Clicking a link in your browser makes a GET request, not a POST request, so the link cannot directly make the malicious POST request</a:t>
            </a:r>
            <a:endParaRPr/>
          </a:p>
          <a:p>
            <a:pPr indent="-317500" lvl="1" marL="914400" rtl="0" algn="l">
              <a:spcBef>
                <a:spcPts val="0"/>
              </a:spcBef>
              <a:spcAft>
                <a:spcPts val="0"/>
              </a:spcAft>
              <a:buSzPts val="1400"/>
              <a:buChar char="○"/>
            </a:pPr>
            <a:r>
              <a:rPr lang="en"/>
              <a:t>The link can open an attacker’s website, which contains some JavaScript that makes the actual malicious POST request</a:t>
            </a:r>
            <a:endParaRPr/>
          </a:p>
          <a:p>
            <a:pPr indent="-342900" lvl="0" marL="457200" rtl="0" algn="l">
              <a:spcBef>
                <a:spcPts val="0"/>
              </a:spcBef>
              <a:spcAft>
                <a:spcPts val="0"/>
              </a:spcAft>
              <a:buSzPts val="1800"/>
              <a:buChar char="●"/>
            </a:pPr>
            <a:r>
              <a:rPr lang="en"/>
              <a:t>Strategy #2: Put some JavaScript on a website the victim will visit</a:t>
            </a:r>
            <a:endParaRPr/>
          </a:p>
          <a:p>
            <a:pPr indent="-317500" lvl="1" marL="914400" rtl="0" algn="l">
              <a:spcBef>
                <a:spcPts val="0"/>
              </a:spcBef>
              <a:spcAft>
                <a:spcPts val="0"/>
              </a:spcAft>
              <a:buSzPts val="1400"/>
              <a:buChar char="○"/>
            </a:pPr>
            <a:r>
              <a:rPr lang="en"/>
              <a:t>Example: Pay for an advertisement on the website, and put JavaScript in the ad</a:t>
            </a:r>
            <a:endParaRPr/>
          </a:p>
          <a:p>
            <a:pPr indent="-317500" lvl="1" marL="914400" rtl="0" algn="l">
              <a:spcBef>
                <a:spcPts val="0"/>
              </a:spcBef>
              <a:spcAft>
                <a:spcPts val="0"/>
              </a:spcAft>
              <a:buSzPts val="1400"/>
              <a:buChar char="○"/>
            </a:pPr>
            <a:r>
              <a:rPr lang="en"/>
              <a:t>Recall: JavaScript can make a POST request</a:t>
            </a:r>
            <a:endParaRPr/>
          </a:p>
        </p:txBody>
      </p:sp>
      <p:sp>
        <p:nvSpPr>
          <p:cNvPr id="218" name="Google Shape;218;p34"/>
          <p:cNvSpPr txBox="1"/>
          <p:nvPr>
            <p:ph idx="12" type="sldNum"/>
          </p:nvPr>
        </p:nvSpPr>
        <p:spPr>
          <a:xfrm>
            <a:off x="8472458" y="3497413"/>
            <a:ext cx="548700" cy="295200"/>
          </a:xfrm>
          <a:prstGeom prst="rect">
            <a:avLst/>
          </a:prstGeom>
        </p:spPr>
        <p:txBody>
          <a:bodyPr anchorCtr="0" anchor="ctr" bIns="91425" lIns="91425" spcFirstLastPara="1" rIns="91425" wrap="square" tIns="91425">
            <a:normAutofit fontScale="85000" lnSpcReduction="20000"/>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5"/>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Top 25 Most Dangerous Software Weaknesses (2020)</a:t>
            </a:r>
            <a:endParaRPr/>
          </a:p>
        </p:txBody>
      </p:sp>
      <p:sp>
        <p:nvSpPr>
          <p:cNvPr id="224" name="Google Shape;224;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225" name="Google Shape;225;p35"/>
          <p:cNvGraphicFramePr/>
          <p:nvPr/>
        </p:nvGraphicFramePr>
        <p:xfrm>
          <a:off x="412300" y="1239875"/>
          <a:ext cx="3000000" cy="3000000"/>
        </p:xfrm>
        <a:graphic>
          <a:graphicData uri="http://schemas.openxmlformats.org/drawingml/2006/table">
            <a:tbl>
              <a:tblPr>
                <a:noFill/>
                <a:tableStyleId>{A99C41C6-2AEF-4140-B595-F16B7768BF11}</a:tableStyleId>
              </a:tblPr>
              <a:tblGrid>
                <a:gridCol w="535825"/>
                <a:gridCol w="779400"/>
                <a:gridCol w="5653200"/>
                <a:gridCol w="746075"/>
              </a:tblGrid>
              <a:tr h="213425">
                <a:tc>
                  <a:txBody>
                    <a:bodyPr/>
                    <a:lstStyle/>
                    <a:p>
                      <a:pPr indent="0" lvl="0" marL="0" rtl="0" algn="ctr">
                        <a:lnSpc>
                          <a:spcPct val="100000"/>
                        </a:lnSpc>
                        <a:spcBef>
                          <a:spcPts val="0"/>
                        </a:spcBef>
                        <a:spcAft>
                          <a:spcPts val="0"/>
                        </a:spcAft>
                        <a:buNone/>
                      </a:pPr>
                      <a:r>
                        <a:rPr b="1" lang="en" sz="1000"/>
                        <a:t>Rank</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b="1" lang="en" sz="1000"/>
                        <a:t>ID</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b="1" lang="en" sz="1000"/>
                        <a:t>Name</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b="1" lang="en" sz="1000"/>
                        <a:t>Score</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120675">
                <a:tc>
                  <a:txBody>
                    <a:bodyPr/>
                    <a:lstStyle/>
                    <a:p>
                      <a:pPr indent="0" lvl="0" marL="0" rtl="0" algn="ctr">
                        <a:lnSpc>
                          <a:spcPct val="100000"/>
                        </a:lnSpc>
                        <a:spcBef>
                          <a:spcPts val="0"/>
                        </a:spcBef>
                        <a:spcAft>
                          <a:spcPts val="0"/>
                        </a:spcAft>
                        <a:buNone/>
                      </a:pPr>
                      <a:r>
                        <a:rPr b="1" lang="en" sz="1000"/>
                        <a:t>[1]</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3"/>
                        </a:rPr>
                        <a:t>CWE-79</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Improper Neutralization of Input During Web Page Generation (’Cross-site Scripting’)</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46.82</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110825">
                <a:tc>
                  <a:txBody>
                    <a:bodyPr/>
                    <a:lstStyle/>
                    <a:p>
                      <a:pPr indent="0" lvl="0" marL="0" rtl="0" algn="ctr">
                        <a:lnSpc>
                          <a:spcPct val="100000"/>
                        </a:lnSpc>
                        <a:spcBef>
                          <a:spcPts val="0"/>
                        </a:spcBef>
                        <a:spcAft>
                          <a:spcPts val="0"/>
                        </a:spcAft>
                        <a:buNone/>
                      </a:pPr>
                      <a:r>
                        <a:rPr b="1" lang="en" sz="1000"/>
                        <a:t>[2]</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4"/>
                        </a:rPr>
                        <a:t>CWE-787</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Out-of-bounds Write</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46.17</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13425">
                <a:tc>
                  <a:txBody>
                    <a:bodyPr/>
                    <a:lstStyle/>
                    <a:p>
                      <a:pPr indent="0" lvl="0" marL="0" rtl="0" algn="ctr">
                        <a:lnSpc>
                          <a:spcPct val="100000"/>
                        </a:lnSpc>
                        <a:spcBef>
                          <a:spcPts val="0"/>
                        </a:spcBef>
                        <a:spcAft>
                          <a:spcPts val="0"/>
                        </a:spcAft>
                        <a:buNone/>
                      </a:pPr>
                      <a:r>
                        <a:rPr b="1" lang="en" sz="1000"/>
                        <a:t>[3]</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5"/>
                        </a:rPr>
                        <a:t>CWE-20</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Improper Input Validation</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33.47</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13425">
                <a:tc>
                  <a:txBody>
                    <a:bodyPr/>
                    <a:lstStyle/>
                    <a:p>
                      <a:pPr indent="0" lvl="0" marL="0" rtl="0" algn="ctr">
                        <a:lnSpc>
                          <a:spcPct val="100000"/>
                        </a:lnSpc>
                        <a:spcBef>
                          <a:spcPts val="0"/>
                        </a:spcBef>
                        <a:spcAft>
                          <a:spcPts val="0"/>
                        </a:spcAft>
                        <a:buNone/>
                      </a:pPr>
                      <a:r>
                        <a:rPr b="1" lang="en" sz="1000"/>
                        <a:t>[4]</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6"/>
                        </a:rPr>
                        <a:t>CWE-125</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Out-of-bounds Read</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26.50</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13425">
                <a:tc>
                  <a:txBody>
                    <a:bodyPr/>
                    <a:lstStyle/>
                    <a:p>
                      <a:pPr indent="0" lvl="0" marL="0" rtl="0" algn="ctr">
                        <a:lnSpc>
                          <a:spcPct val="100000"/>
                        </a:lnSpc>
                        <a:spcBef>
                          <a:spcPts val="0"/>
                        </a:spcBef>
                        <a:spcAft>
                          <a:spcPts val="0"/>
                        </a:spcAft>
                        <a:buNone/>
                      </a:pPr>
                      <a:r>
                        <a:rPr b="1" lang="en" sz="1000"/>
                        <a:t>[5]</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7"/>
                        </a:rPr>
                        <a:t>CWE-119</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Improper Restriction of Operations within the Bounds of a Memory Buffer</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23.73</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02750">
                <a:tc>
                  <a:txBody>
                    <a:bodyPr/>
                    <a:lstStyle/>
                    <a:p>
                      <a:pPr indent="0" lvl="0" marL="0" rtl="0" algn="ctr">
                        <a:lnSpc>
                          <a:spcPct val="100000"/>
                        </a:lnSpc>
                        <a:spcBef>
                          <a:spcPts val="0"/>
                        </a:spcBef>
                        <a:spcAft>
                          <a:spcPts val="0"/>
                        </a:spcAft>
                        <a:buNone/>
                      </a:pPr>
                      <a:r>
                        <a:rPr b="1" lang="en" sz="1000"/>
                        <a:t>[6]</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8"/>
                        </a:rPr>
                        <a:t>CWE-89</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Improper Neutralization of Special Elements used in an SQL Command (’SQL Injection’)</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20.69</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13425">
                <a:tc>
                  <a:txBody>
                    <a:bodyPr/>
                    <a:lstStyle/>
                    <a:p>
                      <a:pPr indent="0" lvl="0" marL="0" rtl="0" algn="ctr">
                        <a:lnSpc>
                          <a:spcPct val="100000"/>
                        </a:lnSpc>
                        <a:spcBef>
                          <a:spcPts val="0"/>
                        </a:spcBef>
                        <a:spcAft>
                          <a:spcPts val="0"/>
                        </a:spcAft>
                        <a:buNone/>
                      </a:pPr>
                      <a:r>
                        <a:rPr b="1" lang="en" sz="1000"/>
                        <a:t>[7]</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9"/>
                        </a:rPr>
                        <a:t>CWE-200</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Exposure of Sensitive Information to an Unauthorized Actor</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19.16</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13425">
                <a:tc>
                  <a:txBody>
                    <a:bodyPr/>
                    <a:lstStyle/>
                    <a:p>
                      <a:pPr indent="0" lvl="0" marL="0" rtl="0" algn="ctr">
                        <a:lnSpc>
                          <a:spcPct val="100000"/>
                        </a:lnSpc>
                        <a:spcBef>
                          <a:spcPts val="0"/>
                        </a:spcBef>
                        <a:spcAft>
                          <a:spcPts val="0"/>
                        </a:spcAft>
                        <a:buNone/>
                      </a:pPr>
                      <a:r>
                        <a:rPr b="1" lang="en" sz="1000"/>
                        <a:t>[8]</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10"/>
                        </a:rPr>
                        <a:t>CWE-416</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Use After Free</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18.87</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13425">
                <a:tc>
                  <a:txBody>
                    <a:bodyPr/>
                    <a:lstStyle/>
                    <a:p>
                      <a:pPr indent="0" lvl="0" marL="0" rtl="0" algn="ctr">
                        <a:lnSpc>
                          <a:spcPct val="100000"/>
                        </a:lnSpc>
                        <a:spcBef>
                          <a:spcPts val="0"/>
                        </a:spcBef>
                        <a:spcAft>
                          <a:spcPts val="0"/>
                        </a:spcAft>
                        <a:buNone/>
                      </a:pPr>
                      <a:r>
                        <a:rPr b="1" lang="en" sz="1000"/>
                        <a:t>[9]</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11"/>
                        </a:rPr>
                        <a:t>CWE-352</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rtl="0" algn="l">
                        <a:lnSpc>
                          <a:spcPct val="100000"/>
                        </a:lnSpc>
                        <a:spcBef>
                          <a:spcPts val="0"/>
                        </a:spcBef>
                        <a:spcAft>
                          <a:spcPts val="0"/>
                        </a:spcAft>
                        <a:buNone/>
                      </a:pPr>
                      <a:r>
                        <a:rPr lang="en" sz="1000"/>
                        <a:t>Cross-Site Request Forgery (CSRF)</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rtl="0" algn="ctr">
                        <a:lnSpc>
                          <a:spcPct val="100000"/>
                        </a:lnSpc>
                        <a:spcBef>
                          <a:spcPts val="0"/>
                        </a:spcBef>
                        <a:spcAft>
                          <a:spcPts val="0"/>
                        </a:spcAft>
                        <a:buNone/>
                      </a:pPr>
                      <a:r>
                        <a:rPr lang="en" sz="1000"/>
                        <a:t>17.29</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r>
              <a:tr h="202750">
                <a:tc>
                  <a:txBody>
                    <a:bodyPr/>
                    <a:lstStyle/>
                    <a:p>
                      <a:pPr indent="0" lvl="0" marL="0" rtl="0" algn="ctr">
                        <a:lnSpc>
                          <a:spcPct val="100000"/>
                        </a:lnSpc>
                        <a:spcBef>
                          <a:spcPts val="0"/>
                        </a:spcBef>
                        <a:spcAft>
                          <a:spcPts val="0"/>
                        </a:spcAft>
                        <a:buNone/>
                      </a:pPr>
                      <a:r>
                        <a:rPr b="1" lang="en" sz="1000"/>
                        <a:t>[10]</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12"/>
                        </a:rPr>
                        <a:t>CWE-78</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Improper Neutralization of Special Elements used in an OS Command (’OS Command Injection’)</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16.44</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13425">
                <a:tc>
                  <a:txBody>
                    <a:bodyPr/>
                    <a:lstStyle/>
                    <a:p>
                      <a:pPr indent="0" lvl="0" marL="0" rtl="0" algn="ctr">
                        <a:lnSpc>
                          <a:spcPct val="100000"/>
                        </a:lnSpc>
                        <a:spcBef>
                          <a:spcPts val="0"/>
                        </a:spcBef>
                        <a:spcAft>
                          <a:spcPts val="0"/>
                        </a:spcAft>
                        <a:buNone/>
                      </a:pPr>
                      <a:r>
                        <a:rPr b="1" lang="en" sz="1000"/>
                        <a:t>[11]</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13"/>
                        </a:rPr>
                        <a:t>CWE-190</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Integer Overflow or Wraparound</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15.81</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13425">
                <a:tc>
                  <a:txBody>
                    <a:bodyPr/>
                    <a:lstStyle/>
                    <a:p>
                      <a:pPr indent="0" lvl="0" marL="0" rtl="0" algn="ctr">
                        <a:lnSpc>
                          <a:spcPct val="100000"/>
                        </a:lnSpc>
                        <a:spcBef>
                          <a:spcPts val="0"/>
                        </a:spcBef>
                        <a:spcAft>
                          <a:spcPts val="0"/>
                        </a:spcAft>
                        <a:buNone/>
                      </a:pPr>
                      <a:r>
                        <a:rPr b="1" lang="en" sz="1000"/>
                        <a:t>[12]</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14"/>
                        </a:rPr>
                        <a:t>CWE-22</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Improper Limitation of a Pathname to a Restricted Directory (’Path Traversal’)</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13.67</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13425">
                <a:tc>
                  <a:txBody>
                    <a:bodyPr/>
                    <a:lstStyle/>
                    <a:p>
                      <a:pPr indent="0" lvl="0" marL="0" rtl="0" algn="ctr">
                        <a:lnSpc>
                          <a:spcPct val="100000"/>
                        </a:lnSpc>
                        <a:spcBef>
                          <a:spcPts val="0"/>
                        </a:spcBef>
                        <a:spcAft>
                          <a:spcPts val="0"/>
                        </a:spcAft>
                        <a:buNone/>
                      </a:pPr>
                      <a:r>
                        <a:rPr b="1" lang="en" sz="1000"/>
                        <a:t>[13]</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15"/>
                        </a:rPr>
                        <a:t>CWE-476</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NULL Pointer Dereference</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8.35</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13425">
                <a:tc>
                  <a:txBody>
                    <a:bodyPr/>
                    <a:lstStyle/>
                    <a:p>
                      <a:pPr indent="0" lvl="0" marL="0" rtl="0" algn="ctr">
                        <a:lnSpc>
                          <a:spcPct val="100000"/>
                        </a:lnSpc>
                        <a:spcBef>
                          <a:spcPts val="0"/>
                        </a:spcBef>
                        <a:spcAft>
                          <a:spcPts val="0"/>
                        </a:spcAft>
                        <a:buNone/>
                      </a:pPr>
                      <a:r>
                        <a:rPr b="1" lang="en" sz="1000"/>
                        <a:t>[14]</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16"/>
                        </a:rPr>
                        <a:t>CWE-287</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Improper Authentication</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8.17</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13425">
                <a:tc>
                  <a:txBody>
                    <a:bodyPr/>
                    <a:lstStyle/>
                    <a:p>
                      <a:pPr indent="0" lvl="0" marL="0" rtl="0" algn="ctr">
                        <a:lnSpc>
                          <a:spcPct val="100000"/>
                        </a:lnSpc>
                        <a:spcBef>
                          <a:spcPts val="0"/>
                        </a:spcBef>
                        <a:spcAft>
                          <a:spcPts val="0"/>
                        </a:spcAft>
                        <a:buNone/>
                      </a:pPr>
                      <a:r>
                        <a:rPr b="1" lang="en" sz="1000"/>
                        <a:t>[15]</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17"/>
                        </a:rPr>
                        <a:t>CWE-434</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Unrestricted Upload of File with Dangerous Type</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7.38</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13425">
                <a:tc>
                  <a:txBody>
                    <a:bodyPr/>
                    <a:lstStyle/>
                    <a:p>
                      <a:pPr indent="0" lvl="0" marL="0" rtl="0" algn="ctr">
                        <a:lnSpc>
                          <a:spcPct val="100000"/>
                        </a:lnSpc>
                        <a:spcBef>
                          <a:spcPts val="0"/>
                        </a:spcBef>
                        <a:spcAft>
                          <a:spcPts val="0"/>
                        </a:spcAft>
                        <a:buNone/>
                      </a:pPr>
                      <a:r>
                        <a:rPr b="1" lang="en" sz="1000"/>
                        <a:t>[16]</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18"/>
                        </a:rPr>
                        <a:t>CWE-732</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Incorrect Permission Assignment for Critical Resource</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6.95</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13425">
                <a:tc>
                  <a:txBody>
                    <a:bodyPr/>
                    <a:lstStyle/>
                    <a:p>
                      <a:pPr indent="0" lvl="0" marL="0" rtl="0" algn="ctr">
                        <a:lnSpc>
                          <a:spcPct val="100000"/>
                        </a:lnSpc>
                        <a:spcBef>
                          <a:spcPts val="0"/>
                        </a:spcBef>
                        <a:spcAft>
                          <a:spcPts val="0"/>
                        </a:spcAft>
                        <a:buNone/>
                      </a:pPr>
                      <a:r>
                        <a:rPr b="1" lang="en" sz="1000"/>
                        <a:t>[17]</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19"/>
                        </a:rPr>
                        <a:t>CWE-94</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Improper Control of Generation of Code (’Code Injection’)</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6.53</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6"/>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CSRF Example: YouTube</a:t>
            </a:r>
            <a:endParaRPr/>
          </a:p>
        </p:txBody>
      </p:sp>
      <p:sp>
        <p:nvSpPr>
          <p:cNvPr id="231" name="Google Shape;231;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32" name="Google Shape;232;p36"/>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2008: Attackers exploit a CSRF vulnerability on YouTube</a:t>
            </a:r>
            <a:endParaRPr/>
          </a:p>
          <a:p>
            <a:pPr indent="-342900" lvl="0" marL="457200" rtl="0" algn="l">
              <a:spcBef>
                <a:spcPts val="0"/>
              </a:spcBef>
              <a:spcAft>
                <a:spcPts val="0"/>
              </a:spcAft>
              <a:buSzPts val="1800"/>
              <a:buChar char="●"/>
            </a:pPr>
            <a:r>
              <a:rPr lang="en"/>
              <a:t>By forcing the victim to make a request, the attacker could:</a:t>
            </a:r>
            <a:endParaRPr/>
          </a:p>
          <a:p>
            <a:pPr indent="-317500" lvl="1" marL="914400" rtl="0" algn="l">
              <a:spcBef>
                <a:spcPts val="0"/>
              </a:spcBef>
              <a:spcAft>
                <a:spcPts val="0"/>
              </a:spcAft>
              <a:buSzPts val="1400"/>
              <a:buChar char="○"/>
            </a:pPr>
            <a:r>
              <a:rPr lang="en"/>
              <a:t>Add any videos to the victim’s "Favorites"</a:t>
            </a:r>
            <a:endParaRPr/>
          </a:p>
          <a:p>
            <a:pPr indent="-317500" lvl="1" marL="914400" rtl="0" algn="l">
              <a:spcBef>
                <a:spcPts val="0"/>
              </a:spcBef>
              <a:spcAft>
                <a:spcPts val="0"/>
              </a:spcAft>
              <a:buSzPts val="1400"/>
              <a:buChar char="○"/>
            </a:pPr>
            <a:r>
              <a:rPr lang="en"/>
              <a:t>Add any user to the victim’s "Friend" or "Family" list</a:t>
            </a:r>
            <a:endParaRPr/>
          </a:p>
          <a:p>
            <a:pPr indent="-317500" lvl="1" marL="914400" rtl="0" algn="l">
              <a:spcBef>
                <a:spcPts val="0"/>
              </a:spcBef>
              <a:spcAft>
                <a:spcPts val="0"/>
              </a:spcAft>
              <a:buSzPts val="1400"/>
              <a:buChar char="○"/>
            </a:pPr>
            <a:r>
              <a:rPr lang="en"/>
              <a:t>Send arbitrary messages as the victim</a:t>
            </a:r>
            <a:endParaRPr/>
          </a:p>
          <a:p>
            <a:pPr indent="-317500" lvl="1" marL="914400" rtl="0" algn="l">
              <a:spcBef>
                <a:spcPts val="0"/>
              </a:spcBef>
              <a:spcAft>
                <a:spcPts val="0"/>
              </a:spcAft>
              <a:buSzPts val="1400"/>
              <a:buChar char="○"/>
            </a:pPr>
            <a:r>
              <a:rPr lang="en"/>
              <a:t>Make the victim flag any videos as inappropriate</a:t>
            </a:r>
            <a:endParaRPr/>
          </a:p>
          <a:p>
            <a:pPr indent="-317500" lvl="1" marL="914400" rtl="0" algn="l">
              <a:spcBef>
                <a:spcPts val="0"/>
              </a:spcBef>
              <a:spcAft>
                <a:spcPts val="0"/>
              </a:spcAft>
              <a:buSzPts val="1400"/>
              <a:buChar char="○"/>
            </a:pPr>
            <a:r>
              <a:rPr lang="en"/>
              <a:t>Make the victim share a video with their contacts</a:t>
            </a:r>
            <a:endParaRPr/>
          </a:p>
          <a:p>
            <a:pPr indent="-317500" lvl="1" marL="914400" rtl="0" algn="l">
              <a:spcBef>
                <a:spcPts val="0"/>
              </a:spcBef>
              <a:spcAft>
                <a:spcPts val="0"/>
              </a:spcAft>
              <a:buSzPts val="1400"/>
              <a:buChar char="○"/>
            </a:pPr>
            <a:r>
              <a:rPr lang="en"/>
              <a:t>Make the victim subscribe to any channel</a:t>
            </a:r>
            <a:endParaRPr/>
          </a:p>
          <a:p>
            <a:pPr indent="-317500" lvl="1" marL="914400" rtl="0" algn="l">
              <a:spcBef>
                <a:spcPts val="0"/>
              </a:spcBef>
              <a:spcAft>
                <a:spcPts val="0"/>
              </a:spcAft>
              <a:buSzPts val="1400"/>
              <a:buChar char="○"/>
            </a:pPr>
            <a:r>
              <a:rPr lang="en"/>
              <a:t>Add any videos to the user’s watchlist</a:t>
            </a:r>
            <a:endParaRPr/>
          </a:p>
          <a:p>
            <a:pPr indent="-342900" lvl="0" marL="457200" rtl="0" algn="l">
              <a:spcBef>
                <a:spcPts val="0"/>
              </a:spcBef>
              <a:spcAft>
                <a:spcPts val="0"/>
              </a:spcAft>
              <a:buSzPts val="1800"/>
              <a:buChar char="●"/>
            </a:pPr>
            <a:r>
              <a:rPr b="1" lang="en"/>
              <a:t>Takeaway</a:t>
            </a:r>
            <a:r>
              <a:rPr lang="en"/>
              <a:t>: With a CSRF attack, the attacker can force the victim to perform a wide variety of actions!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CSRF Example: Facebook</a:t>
            </a:r>
            <a:endParaRPr/>
          </a:p>
        </p:txBody>
      </p:sp>
      <p:sp>
        <p:nvSpPr>
          <p:cNvPr id="238" name="Google Shape;238;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39" name="Google Shape;239;p37"/>
          <p:cNvSpPr txBox="1"/>
          <p:nvPr>
            <p:ph idx="1" type="body"/>
          </p:nvPr>
        </p:nvSpPr>
        <p:spPr>
          <a:xfrm>
            <a:off x="512100" y="4520775"/>
            <a:ext cx="8119800" cy="5727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b="1" lang="en"/>
              <a:t>Takeaway</a:t>
            </a:r>
            <a:r>
              <a:rPr lang="en"/>
              <a:t>: The HTML image tag can be used to execute a CSRF attack</a:t>
            </a:r>
            <a:endParaRPr/>
          </a:p>
        </p:txBody>
      </p:sp>
      <p:graphicFrame>
        <p:nvGraphicFramePr>
          <p:cNvPr id="240" name="Google Shape;240;p37"/>
          <p:cNvGraphicFramePr/>
          <p:nvPr/>
        </p:nvGraphicFramePr>
        <p:xfrm>
          <a:off x="288475" y="1279335"/>
          <a:ext cx="3000000" cy="3000000"/>
        </p:xfrm>
        <a:graphic>
          <a:graphicData uri="http://schemas.openxmlformats.org/drawingml/2006/table">
            <a:tbl>
              <a:tblPr>
                <a:noFill/>
                <a:tableStyleId>{9DC9399E-7CD7-48B4-BF47-FA4F7D10DA46}</a:tableStyleId>
              </a:tblPr>
              <a:tblGrid>
                <a:gridCol w="5897150"/>
                <a:gridCol w="2669900"/>
              </a:tblGrid>
              <a:tr h="341650">
                <a:tc>
                  <a:txBody>
                    <a:bodyPr/>
                    <a:lstStyle/>
                    <a:p>
                      <a:pPr indent="0" lvl="0" marL="2463800" rtl="0" algn="l">
                        <a:spcBef>
                          <a:spcPts val="0"/>
                        </a:spcBef>
                        <a:spcAft>
                          <a:spcPts val="0"/>
                        </a:spcAft>
                        <a:buNone/>
                      </a:pPr>
                      <a:r>
                        <a:t/>
                      </a:r>
                      <a:endParaRPr sz="1600">
                        <a:solidFill>
                          <a:srgbClr val="595959"/>
                        </a:solidFill>
                      </a:endParaRPr>
                    </a:p>
                  </a:txBody>
                  <a:tcPr marT="91425" marB="91425" marR="91425" marL="91425">
                    <a:lnL cap="flat" cmpd="sng" w="19050">
                      <a:solidFill>
                        <a:srgbClr val="000000"/>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AF0"/>
                    </a:solidFill>
                  </a:tcPr>
                </a:tc>
                <a:tc>
                  <a:txBody>
                    <a:bodyPr/>
                    <a:lstStyle/>
                    <a:p>
                      <a:pPr indent="0" lvl="0" marL="0" rtl="0" algn="r">
                        <a:spcBef>
                          <a:spcPts val="0"/>
                        </a:spcBef>
                        <a:spcAft>
                          <a:spcPts val="0"/>
                        </a:spcAft>
                        <a:buNone/>
                      </a:pPr>
                      <a:r>
                        <a:rPr lang="en" sz="1400" u="sng">
                          <a:solidFill>
                            <a:srgbClr val="0097A7"/>
                          </a:solidFill>
                          <a:hlinkClick r:id="rId3">
                            <a:extLst>
                              <a:ext uri="{A12FA001-AC4F-418D-AE19-62706E023703}">
                                <ahyp:hlinkClr val="tx"/>
                              </a:ext>
                            </a:extLst>
                          </a:hlinkClick>
                        </a:rPr>
                        <a:t>Link</a:t>
                      </a:r>
                      <a:endParaRPr sz="1400"/>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AF0"/>
                    </a:solidFill>
                  </a:tcPr>
                </a:tc>
              </a:tr>
              <a:tr h="341650">
                <a:tc gridSpan="2">
                  <a:txBody>
                    <a:bodyPr/>
                    <a:lstStyle/>
                    <a:p>
                      <a:pPr indent="0" lvl="0" marL="0" rtl="0" algn="l">
                        <a:spcBef>
                          <a:spcPts val="0"/>
                        </a:spcBef>
                        <a:spcAft>
                          <a:spcPts val="0"/>
                        </a:spcAft>
                        <a:buNone/>
                      </a:pPr>
                      <a:r>
                        <a:rPr b="1" lang="en" sz="1600">
                          <a:solidFill>
                            <a:srgbClr val="595959"/>
                          </a:solidFill>
                        </a:rPr>
                        <a:t>Facebook Hit by Cross-Site Request Forgery Attack</a:t>
                      </a:r>
                      <a:endParaRPr b="1" sz="1600">
                        <a:solidFill>
                          <a:srgbClr val="595959"/>
                        </a:solidFill>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AF0"/>
                    </a:solidFill>
                  </a:tcPr>
                </a:tc>
                <a:tc hMerge="1"/>
              </a:tr>
              <a:tr h="313450">
                <a:tc>
                  <a:txBody>
                    <a:bodyPr/>
                    <a:lstStyle/>
                    <a:p>
                      <a:pPr indent="0" lvl="0" marL="0" rtl="0" algn="l">
                        <a:spcBef>
                          <a:spcPts val="0"/>
                        </a:spcBef>
                        <a:spcAft>
                          <a:spcPts val="0"/>
                        </a:spcAft>
                        <a:buNone/>
                      </a:pPr>
                      <a:r>
                        <a:rPr i="1" lang="en" sz="1400">
                          <a:solidFill>
                            <a:srgbClr val="595959"/>
                          </a:solidFill>
                        </a:rPr>
                        <a:t>Sean Michael Kerner</a:t>
                      </a:r>
                      <a:endParaRPr i="1" sz="1400">
                        <a:solidFill>
                          <a:srgbClr val="595959"/>
                        </a:solidFill>
                      </a:endParaRPr>
                    </a:p>
                  </a:txBody>
                  <a:tcPr marT="91425" marB="91425" marR="91425" marL="91425">
                    <a:lnL cap="flat" cmpd="sng" w="19050">
                      <a:solidFill>
                        <a:srgbClr val="000000"/>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AF0"/>
                    </a:solidFill>
                  </a:tcPr>
                </a:tc>
                <a:tc>
                  <a:txBody>
                    <a:bodyPr/>
                    <a:lstStyle/>
                    <a:p>
                      <a:pPr indent="0" lvl="0" marL="0" rtl="0" algn="r">
                        <a:spcBef>
                          <a:spcPts val="0"/>
                        </a:spcBef>
                        <a:spcAft>
                          <a:spcPts val="0"/>
                        </a:spcAft>
                        <a:buNone/>
                      </a:pPr>
                      <a:r>
                        <a:rPr i="1" lang="en" sz="1400">
                          <a:solidFill>
                            <a:srgbClr val="595959"/>
                          </a:solidFill>
                        </a:rPr>
                        <a:t>August 21, 2009</a:t>
                      </a:r>
                      <a:endParaRPr i="1" sz="1400">
                        <a:solidFill>
                          <a:srgbClr val="595959"/>
                        </a:solidFill>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AF0"/>
                    </a:solidFill>
                  </a:tcPr>
                </a:tc>
              </a:tr>
              <a:tr h="937325">
                <a:tc gridSpan="2">
                  <a:txBody>
                    <a:bodyPr/>
                    <a:lstStyle/>
                    <a:p>
                      <a:pPr indent="0" lvl="0" marL="0" rtl="0" algn="l">
                        <a:spcBef>
                          <a:spcPts val="0"/>
                        </a:spcBef>
                        <a:spcAft>
                          <a:spcPts val="0"/>
                        </a:spcAft>
                        <a:buNone/>
                      </a:pPr>
                      <a:r>
                        <a:rPr lang="en" sz="1400">
                          <a:solidFill>
                            <a:srgbClr val="595959"/>
                          </a:solidFill>
                        </a:rPr>
                        <a:t>Nevertheless, that Facebook accounts were compromised in the wild is noteworthy because the attack used a legitimate HTML tag to violate users’ privacy.</a:t>
                      </a:r>
                      <a:endParaRPr sz="1400">
                        <a:solidFill>
                          <a:srgbClr val="595959"/>
                        </a:solidFill>
                      </a:endParaRPr>
                    </a:p>
                    <a:p>
                      <a:pPr indent="0" lvl="0" marL="0" rtl="0" algn="l">
                        <a:spcBef>
                          <a:spcPts val="0"/>
                        </a:spcBef>
                        <a:spcAft>
                          <a:spcPts val="0"/>
                        </a:spcAft>
                        <a:buNone/>
                      </a:pPr>
                      <a:r>
                        <a:t/>
                      </a:r>
                      <a:endParaRPr sz="1400">
                        <a:solidFill>
                          <a:srgbClr val="595959"/>
                        </a:solidFill>
                      </a:endParaRPr>
                    </a:p>
                    <a:p>
                      <a:pPr indent="0" lvl="0" marL="0" rtl="0" algn="l">
                        <a:spcBef>
                          <a:spcPts val="0"/>
                        </a:spcBef>
                        <a:spcAft>
                          <a:spcPts val="0"/>
                        </a:spcAft>
                        <a:buNone/>
                      </a:pPr>
                      <a:r>
                        <a:rPr lang="en" sz="1400">
                          <a:solidFill>
                            <a:srgbClr val="595959"/>
                          </a:solidFill>
                        </a:rPr>
                        <a:t>According to Zilberman’s disclosure, the attack simply involved the malicious HTML image tag residing on any site, including any blog or forum that permits the use of image tags even in the comments section.</a:t>
                      </a:r>
                      <a:endParaRPr sz="1400">
                        <a:solidFill>
                          <a:srgbClr val="595959"/>
                        </a:solidFill>
                      </a:endParaRPr>
                    </a:p>
                    <a:p>
                      <a:pPr indent="0" lvl="0" marL="0" rtl="0" algn="l">
                        <a:spcBef>
                          <a:spcPts val="0"/>
                        </a:spcBef>
                        <a:spcAft>
                          <a:spcPts val="0"/>
                        </a:spcAft>
                        <a:buNone/>
                      </a:pPr>
                      <a:r>
                        <a:t/>
                      </a:r>
                      <a:endParaRPr sz="1400">
                        <a:solidFill>
                          <a:srgbClr val="595959"/>
                        </a:solidFill>
                      </a:endParaRPr>
                    </a:p>
                    <a:p>
                      <a:pPr indent="0" lvl="0" marL="0" rtl="0" algn="l">
                        <a:spcBef>
                          <a:spcPts val="0"/>
                        </a:spcBef>
                        <a:spcAft>
                          <a:spcPts val="0"/>
                        </a:spcAft>
                        <a:buNone/>
                      </a:pPr>
                      <a:r>
                        <a:rPr lang="en" sz="1400">
                          <a:solidFill>
                            <a:srgbClr val="595959"/>
                          </a:solidFill>
                        </a:rPr>
                        <a:t>"The attack elegantly ends with a valid image so the page renders normally, and the attacked user does not notice that anything peculiar has happened," Zilberman said.</a:t>
                      </a:r>
                      <a:endParaRPr sz="1400">
                        <a:solidFill>
                          <a:srgbClr val="595959"/>
                        </a:solidFill>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AF0"/>
                    </a:solidFill>
                  </a:tcPr>
                </a:tc>
                <a:tc hMerge="1"/>
              </a:tr>
            </a:tbl>
          </a:graphicData>
        </a:graphic>
      </p:graphicFrame>
      <p:pic>
        <p:nvPicPr>
          <p:cNvPr id="241" name="Google Shape;241;p37"/>
          <p:cNvPicPr preferRelativeResize="0"/>
          <p:nvPr/>
        </p:nvPicPr>
        <p:blipFill>
          <a:blip r:embed="rId4">
            <a:alphaModFix/>
          </a:blip>
          <a:stretch>
            <a:fillRect/>
          </a:stretch>
        </p:blipFill>
        <p:spPr>
          <a:xfrm>
            <a:off x="339850" y="1334725"/>
            <a:ext cx="1865513" cy="23319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8"/>
          <p:cNvSpPr txBox="1"/>
          <p:nvPr>
            <p:ph type="title"/>
          </p:nvPr>
        </p:nvSpPr>
        <p:spPr>
          <a:xfrm>
            <a:off x="311700" y="1613138"/>
            <a:ext cx="8520600" cy="6315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t>CSRF Defenses</a:t>
            </a:r>
            <a:endParaRPr/>
          </a:p>
        </p:txBody>
      </p:sp>
      <p:sp>
        <p:nvSpPr>
          <p:cNvPr id="247" name="Google Shape;247;p38"/>
          <p:cNvSpPr txBox="1"/>
          <p:nvPr>
            <p:ph idx="12" type="sldNum"/>
          </p:nvPr>
        </p:nvSpPr>
        <p:spPr>
          <a:xfrm>
            <a:off x="8472458" y="3497413"/>
            <a:ext cx="548700" cy="295200"/>
          </a:xfrm>
          <a:prstGeom prst="rect">
            <a:avLst/>
          </a:prstGeom>
        </p:spPr>
        <p:txBody>
          <a:bodyPr anchorCtr="0" anchor="ctr" bIns="91425" lIns="91425" spcFirstLastPara="1" rIns="91425" wrap="square" tIns="91425">
            <a:normAutofit fontScale="85000" lnSpcReduction="20000"/>
          </a:bodyPr>
          <a:lstStyle/>
          <a:p>
            <a:pPr indent="0" lvl="0" marL="0" rtl="0" algn="r">
              <a:spcBef>
                <a:spcPts val="0"/>
              </a:spcBef>
              <a:spcAft>
                <a:spcPts val="0"/>
              </a:spcAft>
              <a:buNone/>
            </a:pPr>
            <a:fld id="{00000000-1234-1234-1234-123412341234}" type="slidenum">
              <a:rPr lang="en"/>
              <a:t>‹#›</a:t>
            </a:fld>
            <a:endParaRPr/>
          </a:p>
        </p:txBody>
      </p:sp>
      <p:pic>
        <p:nvPicPr>
          <p:cNvPr id="248" name="Google Shape;248;p38"/>
          <p:cNvPicPr preferRelativeResize="0"/>
          <p:nvPr/>
        </p:nvPicPr>
        <p:blipFill>
          <a:blip r:embed="rId3">
            <a:alphaModFix/>
          </a:blip>
          <a:stretch>
            <a:fillRect/>
          </a:stretch>
        </p:blipFill>
        <p:spPr>
          <a:xfrm>
            <a:off x="3085688" y="3064125"/>
            <a:ext cx="2229470" cy="155953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9"/>
          <p:cNvSpPr txBox="1"/>
          <p:nvPr>
            <p:ph type="title"/>
          </p:nvPr>
        </p:nvSpPr>
        <p:spPr>
          <a:xfrm>
            <a:off x="311700" y="333769"/>
            <a:ext cx="8520600" cy="42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CSRF Defenses</a:t>
            </a:r>
            <a:endParaRPr/>
          </a:p>
        </p:txBody>
      </p:sp>
      <p:sp>
        <p:nvSpPr>
          <p:cNvPr id="254" name="Google Shape;254;p39"/>
          <p:cNvSpPr txBox="1"/>
          <p:nvPr>
            <p:ph idx="12" type="sldNum"/>
          </p:nvPr>
        </p:nvSpPr>
        <p:spPr>
          <a:xfrm>
            <a:off x="8472458" y="3497413"/>
            <a:ext cx="548700" cy="295200"/>
          </a:xfrm>
          <a:prstGeom prst="rect">
            <a:avLst/>
          </a:prstGeom>
        </p:spPr>
        <p:txBody>
          <a:bodyPr anchorCtr="0" anchor="ctr" bIns="91425" lIns="91425" spcFirstLastPara="1" rIns="91425" wrap="square" tIns="91425">
            <a:normAutofit fontScale="85000" lnSpcReduction="20000"/>
          </a:bodyPr>
          <a:lstStyle/>
          <a:p>
            <a:pPr indent="0" lvl="0" marL="0" rtl="0" algn="r">
              <a:spcBef>
                <a:spcPts val="0"/>
              </a:spcBef>
              <a:spcAft>
                <a:spcPts val="0"/>
              </a:spcAft>
              <a:buNone/>
            </a:pPr>
            <a:fld id="{00000000-1234-1234-1234-123412341234}" type="slidenum">
              <a:rPr lang="en"/>
              <a:t>‹#›</a:t>
            </a:fld>
            <a:endParaRPr/>
          </a:p>
        </p:txBody>
      </p:sp>
      <p:sp>
        <p:nvSpPr>
          <p:cNvPr id="255" name="Google Shape;255;p39"/>
          <p:cNvSpPr txBox="1"/>
          <p:nvPr>
            <p:ph idx="1" type="body"/>
          </p:nvPr>
        </p:nvSpPr>
        <p:spPr>
          <a:xfrm>
            <a:off x="311700" y="864356"/>
            <a:ext cx="8520600" cy="25623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CSRF defenses are implemented by the server (not the browser)</a:t>
            </a:r>
            <a:endParaRPr/>
          </a:p>
          <a:p>
            <a:pPr indent="-342900" lvl="0" marL="457200" rtl="0" algn="l">
              <a:spcBef>
                <a:spcPts val="0"/>
              </a:spcBef>
              <a:spcAft>
                <a:spcPts val="0"/>
              </a:spcAft>
              <a:buSzPts val="1800"/>
              <a:buChar char="●"/>
            </a:pPr>
            <a:r>
              <a:rPr lang="en"/>
              <a:t>Defense: CSRF tokens</a:t>
            </a:r>
            <a:endParaRPr/>
          </a:p>
          <a:p>
            <a:pPr indent="-342900" lvl="0" marL="457200" rtl="0" algn="l">
              <a:spcBef>
                <a:spcPts val="0"/>
              </a:spcBef>
              <a:spcAft>
                <a:spcPts val="0"/>
              </a:spcAft>
              <a:buSzPts val="1800"/>
              <a:buChar char="●"/>
            </a:pPr>
            <a:r>
              <a:rPr lang="en"/>
              <a:t>Defense: Referer validation</a:t>
            </a:r>
            <a:endParaRPr/>
          </a:p>
          <a:p>
            <a:pPr indent="-342900" lvl="0" marL="457200" rtl="0" algn="l">
              <a:spcBef>
                <a:spcPts val="0"/>
              </a:spcBef>
              <a:spcAft>
                <a:spcPts val="0"/>
              </a:spcAft>
              <a:buSzPts val="1800"/>
              <a:buChar char="●"/>
            </a:pPr>
            <a:r>
              <a:rPr lang="en"/>
              <a:t>Defense: SameSite cookie attribute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40"/>
          <p:cNvSpPr txBox="1"/>
          <p:nvPr>
            <p:ph type="title"/>
          </p:nvPr>
        </p:nvSpPr>
        <p:spPr>
          <a:xfrm>
            <a:off x="311700" y="333769"/>
            <a:ext cx="8520600" cy="42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CSRF Tokens</a:t>
            </a:r>
            <a:endParaRPr/>
          </a:p>
        </p:txBody>
      </p:sp>
      <p:sp>
        <p:nvSpPr>
          <p:cNvPr id="261" name="Google Shape;261;p40"/>
          <p:cNvSpPr txBox="1"/>
          <p:nvPr>
            <p:ph idx="1" type="body"/>
          </p:nvPr>
        </p:nvSpPr>
        <p:spPr>
          <a:xfrm>
            <a:off x="311700" y="864356"/>
            <a:ext cx="8520600" cy="25623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a:t>Idea: Add a secret value in the request that the attacker doesn’t know</a:t>
            </a:r>
            <a:endParaRPr/>
          </a:p>
          <a:p>
            <a:pPr indent="-317500" lvl="1" marL="914400" rtl="0" algn="l">
              <a:spcBef>
                <a:spcPts val="0"/>
              </a:spcBef>
              <a:spcAft>
                <a:spcPts val="0"/>
              </a:spcAft>
              <a:buSzPts val="1400"/>
              <a:buChar char="○"/>
            </a:pPr>
            <a:r>
              <a:rPr lang="en"/>
              <a:t>The server only accepts requests if it has a valid secret</a:t>
            </a:r>
            <a:endParaRPr/>
          </a:p>
          <a:p>
            <a:pPr indent="-317500" lvl="1" marL="914400" rtl="0" algn="l">
              <a:spcBef>
                <a:spcPts val="0"/>
              </a:spcBef>
              <a:spcAft>
                <a:spcPts val="0"/>
              </a:spcAft>
              <a:buSzPts val="1400"/>
              <a:buChar char="○"/>
            </a:pPr>
            <a:r>
              <a:rPr lang="en"/>
              <a:t>Now, the attacker can’t create a malicious request without knowing the secret</a:t>
            </a:r>
            <a:endParaRPr/>
          </a:p>
          <a:p>
            <a:pPr indent="-342900" lvl="0" marL="457200" rtl="0" algn="l">
              <a:spcBef>
                <a:spcPts val="0"/>
              </a:spcBef>
              <a:spcAft>
                <a:spcPts val="0"/>
              </a:spcAft>
              <a:buSzPts val="1800"/>
              <a:buChar char="●"/>
            </a:pPr>
            <a:r>
              <a:rPr b="1" lang="en"/>
              <a:t>CSRF token</a:t>
            </a:r>
            <a:r>
              <a:rPr lang="en"/>
              <a:t>: A secret value provided by the server to the user. The user must attach the same value in the request for the server to accept the request.</a:t>
            </a:r>
            <a:endParaRPr/>
          </a:p>
          <a:p>
            <a:pPr indent="-317500" lvl="1" marL="914400" rtl="0" algn="l">
              <a:spcBef>
                <a:spcPts val="0"/>
              </a:spcBef>
              <a:spcAft>
                <a:spcPts val="0"/>
              </a:spcAft>
              <a:buSzPts val="1400"/>
              <a:buChar char="○"/>
            </a:pPr>
            <a:r>
              <a:rPr lang="en"/>
              <a:t>CSRF tokens cannot be sent to the server in a cookie!</a:t>
            </a:r>
            <a:endParaRPr/>
          </a:p>
          <a:p>
            <a:pPr indent="-317500" lvl="2" marL="1371600" rtl="0" algn="l">
              <a:spcBef>
                <a:spcPts val="0"/>
              </a:spcBef>
              <a:spcAft>
                <a:spcPts val="0"/>
              </a:spcAft>
              <a:buSzPts val="1400"/>
              <a:buChar char="■"/>
            </a:pPr>
            <a:r>
              <a:rPr lang="en"/>
              <a:t>The token must be sent somewhere else (e.g. a header, GET parameter, or POST content)</a:t>
            </a:r>
            <a:endParaRPr/>
          </a:p>
          <a:p>
            <a:pPr indent="-317500" lvl="1" marL="914400" rtl="0" algn="l">
              <a:spcBef>
                <a:spcPts val="0"/>
              </a:spcBef>
              <a:spcAft>
                <a:spcPts val="0"/>
              </a:spcAft>
              <a:buSzPts val="1400"/>
              <a:buChar char="○"/>
            </a:pPr>
            <a:r>
              <a:rPr lang="en"/>
              <a:t>CSRF tokens are usually valid for only one or two requests</a:t>
            </a:r>
            <a:endParaRPr/>
          </a:p>
        </p:txBody>
      </p:sp>
      <p:sp>
        <p:nvSpPr>
          <p:cNvPr id="262" name="Google Shape;262;p40"/>
          <p:cNvSpPr txBox="1"/>
          <p:nvPr>
            <p:ph idx="12" type="sldNum"/>
          </p:nvPr>
        </p:nvSpPr>
        <p:spPr>
          <a:xfrm>
            <a:off x="8472458" y="3497413"/>
            <a:ext cx="548700" cy="295200"/>
          </a:xfrm>
          <a:prstGeom prst="rect">
            <a:avLst/>
          </a:prstGeom>
        </p:spPr>
        <p:txBody>
          <a:bodyPr anchorCtr="0" anchor="ctr" bIns="91425" lIns="91425" spcFirstLastPara="1" rIns="91425" wrap="square" tIns="91425">
            <a:normAutofit fontScale="85000" lnSpcReduction="20000"/>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1">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41"/>
          <p:cNvSpPr txBox="1"/>
          <p:nvPr>
            <p:ph type="title"/>
          </p:nvPr>
        </p:nvSpPr>
        <p:spPr>
          <a:xfrm>
            <a:off x="311700" y="333769"/>
            <a:ext cx="8520600" cy="42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CSRF Tokens: Usage</a:t>
            </a:r>
            <a:endParaRPr/>
          </a:p>
        </p:txBody>
      </p:sp>
      <p:sp>
        <p:nvSpPr>
          <p:cNvPr id="268" name="Google Shape;268;p41"/>
          <p:cNvSpPr txBox="1"/>
          <p:nvPr>
            <p:ph idx="1" type="body"/>
          </p:nvPr>
        </p:nvSpPr>
        <p:spPr>
          <a:xfrm>
            <a:off x="311700" y="864356"/>
            <a:ext cx="8520600" cy="2562300"/>
          </a:xfrm>
          <a:prstGeom prst="rect">
            <a:avLst/>
          </a:prstGeom>
        </p:spPr>
        <p:txBody>
          <a:bodyPr anchorCtr="0" anchor="t" bIns="91425" lIns="91425" spcFirstLastPara="1" rIns="91425" wrap="square" tIns="91425">
            <a:normAutofit fontScale="92500" lnSpcReduction="20000"/>
          </a:bodyPr>
          <a:lstStyle/>
          <a:p>
            <a:pPr indent="-334327" lvl="0" marL="457200" rtl="0" algn="l">
              <a:spcBef>
                <a:spcPts val="0"/>
              </a:spcBef>
              <a:spcAft>
                <a:spcPts val="0"/>
              </a:spcAft>
              <a:buSzPct val="100000"/>
              <a:buChar char="●"/>
            </a:pPr>
            <a:r>
              <a:rPr lang="en"/>
              <a:t>Example: HTML forms</a:t>
            </a:r>
            <a:endParaRPr/>
          </a:p>
          <a:p>
            <a:pPr indent="-310832" lvl="1" marL="914400" rtl="0" algn="l">
              <a:spcBef>
                <a:spcPts val="0"/>
              </a:spcBef>
              <a:spcAft>
                <a:spcPts val="0"/>
              </a:spcAft>
              <a:buSzPct val="100000"/>
              <a:buChar char="○"/>
            </a:pPr>
            <a:r>
              <a:rPr lang="en"/>
              <a:t>Forms are vulnerable to CSRF</a:t>
            </a:r>
            <a:endParaRPr/>
          </a:p>
          <a:p>
            <a:pPr indent="-310832" lvl="2" marL="1371600" rtl="0" algn="l">
              <a:spcBef>
                <a:spcPts val="0"/>
              </a:spcBef>
              <a:spcAft>
                <a:spcPts val="0"/>
              </a:spcAft>
              <a:buSzPct val="100000"/>
              <a:buChar char="■"/>
            </a:pPr>
            <a:r>
              <a:rPr lang="en"/>
              <a:t>If the victim visits the attacker’s page, the attacker’s JavaScript can make a POST request with a filled-out form</a:t>
            </a:r>
            <a:endParaRPr/>
          </a:p>
          <a:p>
            <a:pPr indent="-334327" lvl="0" marL="457200" rtl="0" algn="l">
              <a:spcBef>
                <a:spcPts val="0"/>
              </a:spcBef>
              <a:spcAft>
                <a:spcPts val="0"/>
              </a:spcAft>
              <a:buSzPct val="100000"/>
              <a:buChar char="●"/>
            </a:pPr>
            <a:r>
              <a:rPr lang="en"/>
              <a:t>CSRF tokens are a defense against this attack</a:t>
            </a:r>
            <a:endParaRPr/>
          </a:p>
          <a:p>
            <a:pPr indent="-310832" lvl="1" marL="914400" rtl="0" algn="l">
              <a:spcBef>
                <a:spcPts val="0"/>
              </a:spcBef>
              <a:spcAft>
                <a:spcPts val="0"/>
              </a:spcAft>
              <a:buSzPct val="100000"/>
              <a:buChar char="○"/>
            </a:pPr>
            <a:r>
              <a:rPr lang="en"/>
              <a:t>Every time the user requests a form from the legitimate website, the server attaches a CSRF token as a </a:t>
            </a:r>
            <a:r>
              <a:rPr i="1" lang="en"/>
              <a:t>hidden form field</a:t>
            </a:r>
            <a:r>
              <a:rPr lang="en"/>
              <a:t> (in the HTML, but not visible to the user)</a:t>
            </a:r>
            <a:endParaRPr/>
          </a:p>
          <a:p>
            <a:pPr indent="-310832" lvl="1" marL="914400" rtl="0" algn="l">
              <a:spcBef>
                <a:spcPts val="0"/>
              </a:spcBef>
              <a:spcAft>
                <a:spcPts val="0"/>
              </a:spcAft>
              <a:buSzPct val="100000"/>
              <a:buChar char="○"/>
            </a:pPr>
            <a:r>
              <a:rPr lang="en"/>
              <a:t>When the user submits the form, the form contains the CSRF token</a:t>
            </a:r>
            <a:endParaRPr/>
          </a:p>
          <a:p>
            <a:pPr indent="-310832" lvl="1" marL="914400" rtl="0" algn="l">
              <a:spcBef>
                <a:spcPts val="0"/>
              </a:spcBef>
              <a:spcAft>
                <a:spcPts val="0"/>
              </a:spcAft>
              <a:buSzPct val="100000"/>
              <a:buChar char="○"/>
            </a:pPr>
            <a:r>
              <a:rPr lang="en"/>
              <a:t>The attacker’s JavaScript won’t be able to create a valid form, because they don’t know the CSRF token!</a:t>
            </a:r>
            <a:endParaRPr/>
          </a:p>
          <a:p>
            <a:pPr indent="-310832" lvl="1" marL="914400" rtl="0" algn="l">
              <a:spcBef>
                <a:spcPts val="0"/>
              </a:spcBef>
              <a:spcAft>
                <a:spcPts val="0"/>
              </a:spcAft>
              <a:buSzPct val="100000"/>
              <a:buChar char="○"/>
            </a:pPr>
            <a:r>
              <a:rPr lang="en"/>
              <a:t>The attacker can try to fetch their own CSRF token, but it will only be valid for the attacker, not the victim</a:t>
            </a:r>
            <a:endParaRPr/>
          </a:p>
        </p:txBody>
      </p:sp>
      <p:sp>
        <p:nvSpPr>
          <p:cNvPr id="269" name="Google Shape;269;p41"/>
          <p:cNvSpPr txBox="1"/>
          <p:nvPr>
            <p:ph idx="12" type="sldNum"/>
          </p:nvPr>
        </p:nvSpPr>
        <p:spPr>
          <a:xfrm>
            <a:off x="8472458" y="3497413"/>
            <a:ext cx="548700" cy="295200"/>
          </a:xfrm>
          <a:prstGeom prst="rect">
            <a:avLst/>
          </a:prstGeom>
        </p:spPr>
        <p:txBody>
          <a:bodyPr anchorCtr="0" anchor="ctr" bIns="91425" lIns="91425" spcFirstLastPara="1" rIns="91425" wrap="square" tIns="91425">
            <a:normAutofit fontScale="85000" lnSpcReduction="20000"/>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42"/>
          <p:cNvSpPr txBox="1"/>
          <p:nvPr>
            <p:ph type="title"/>
          </p:nvPr>
        </p:nvSpPr>
        <p:spPr>
          <a:xfrm>
            <a:off x="311700" y="333769"/>
            <a:ext cx="8520600" cy="42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CSRF Tokens: Usage</a:t>
            </a:r>
            <a:endParaRPr/>
          </a:p>
        </p:txBody>
      </p:sp>
      <p:sp>
        <p:nvSpPr>
          <p:cNvPr id="275" name="Google Shape;275;p42"/>
          <p:cNvSpPr txBox="1"/>
          <p:nvPr>
            <p:ph idx="12" type="sldNum"/>
          </p:nvPr>
        </p:nvSpPr>
        <p:spPr>
          <a:xfrm>
            <a:off x="8472458" y="3497413"/>
            <a:ext cx="548700" cy="295200"/>
          </a:xfrm>
          <a:prstGeom prst="rect">
            <a:avLst/>
          </a:prstGeom>
        </p:spPr>
        <p:txBody>
          <a:bodyPr anchorCtr="0" anchor="ctr" bIns="91425" lIns="91425" spcFirstLastPara="1" rIns="91425" wrap="square" tIns="91425">
            <a:normAutofit fontScale="85000" lnSpcReduction="20000"/>
          </a:bodyPr>
          <a:lstStyle/>
          <a:p>
            <a:pPr indent="0" lvl="0" marL="0" rtl="0" algn="r">
              <a:spcBef>
                <a:spcPts val="0"/>
              </a:spcBef>
              <a:spcAft>
                <a:spcPts val="0"/>
              </a:spcAft>
              <a:buNone/>
            </a:pPr>
            <a:fld id="{00000000-1234-1234-1234-123412341234}" type="slidenum">
              <a:rPr lang="en"/>
              <a:t>‹#›</a:t>
            </a:fld>
            <a:endParaRPr/>
          </a:p>
        </p:txBody>
      </p:sp>
      <p:sp>
        <p:nvSpPr>
          <p:cNvPr id="276" name="Google Shape;276;p42"/>
          <p:cNvSpPr/>
          <p:nvPr/>
        </p:nvSpPr>
        <p:spPr>
          <a:xfrm>
            <a:off x="4935625" y="1350432"/>
            <a:ext cx="1039200" cy="1947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t>Server</a:t>
            </a:r>
            <a:endParaRPr sz="1600"/>
          </a:p>
        </p:txBody>
      </p:sp>
      <p:grpSp>
        <p:nvGrpSpPr>
          <p:cNvPr id="277" name="Google Shape;277;p42"/>
          <p:cNvGrpSpPr/>
          <p:nvPr/>
        </p:nvGrpSpPr>
        <p:grpSpPr>
          <a:xfrm>
            <a:off x="2476350" y="1509926"/>
            <a:ext cx="2449752" cy="850200"/>
            <a:chOff x="2485875" y="1522676"/>
            <a:chExt cx="2449752" cy="850200"/>
          </a:xfrm>
        </p:grpSpPr>
        <p:sp>
          <p:nvSpPr>
            <p:cNvPr id="278" name="Google Shape;278;p42"/>
            <p:cNvSpPr txBox="1"/>
            <p:nvPr/>
          </p:nvSpPr>
          <p:spPr>
            <a:xfrm rot="686041">
              <a:off x="2609611" y="1747620"/>
              <a:ext cx="2309332" cy="400313"/>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1. Login</a:t>
              </a:r>
              <a:endParaRPr/>
            </a:p>
          </p:txBody>
        </p:sp>
        <p:cxnSp>
          <p:nvCxnSpPr>
            <p:cNvPr id="279" name="Google Shape;279;p42"/>
            <p:cNvCxnSpPr/>
            <p:nvPr/>
          </p:nvCxnSpPr>
          <p:spPr>
            <a:xfrm>
              <a:off x="2485875" y="1555025"/>
              <a:ext cx="2449500" cy="513900"/>
            </a:xfrm>
            <a:prstGeom prst="straightConnector1">
              <a:avLst/>
            </a:prstGeom>
            <a:noFill/>
            <a:ln cap="flat" cmpd="sng" w="9525">
              <a:solidFill>
                <a:schemeClr val="dk2"/>
              </a:solidFill>
              <a:prstDash val="solid"/>
              <a:round/>
              <a:headEnd len="med" w="med" type="triangle"/>
              <a:tailEnd len="med" w="med" type="triangle"/>
            </a:ln>
          </p:spPr>
        </p:cxnSp>
      </p:grpSp>
      <p:grpSp>
        <p:nvGrpSpPr>
          <p:cNvPr id="280" name="Google Shape;280;p42"/>
          <p:cNvGrpSpPr/>
          <p:nvPr/>
        </p:nvGrpSpPr>
        <p:grpSpPr>
          <a:xfrm>
            <a:off x="443725" y="3363475"/>
            <a:ext cx="2042150" cy="1360200"/>
            <a:chOff x="443725" y="3363475"/>
            <a:chExt cx="2042150" cy="1360200"/>
          </a:xfrm>
        </p:grpSpPr>
        <p:sp>
          <p:nvSpPr>
            <p:cNvPr id="281" name="Google Shape;281;p42"/>
            <p:cNvSpPr/>
            <p:nvPr/>
          </p:nvSpPr>
          <p:spPr>
            <a:xfrm>
              <a:off x="1446675" y="4150975"/>
              <a:ext cx="1039200" cy="572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t>Attacker</a:t>
              </a:r>
              <a:endParaRPr sz="1600"/>
            </a:p>
          </p:txBody>
        </p:sp>
        <p:grpSp>
          <p:nvGrpSpPr>
            <p:cNvPr id="282" name="Google Shape;282;p42"/>
            <p:cNvGrpSpPr/>
            <p:nvPr/>
          </p:nvGrpSpPr>
          <p:grpSpPr>
            <a:xfrm>
              <a:off x="443725" y="3363475"/>
              <a:ext cx="1835400" cy="787500"/>
              <a:chOff x="443725" y="3363475"/>
              <a:chExt cx="1835400" cy="787500"/>
            </a:xfrm>
          </p:grpSpPr>
          <p:cxnSp>
            <p:nvCxnSpPr>
              <p:cNvPr id="283" name="Google Shape;283;p42"/>
              <p:cNvCxnSpPr>
                <a:stCxn id="281" idx="0"/>
                <a:endCxn id="284" idx="2"/>
              </p:cNvCxnSpPr>
              <p:nvPr/>
            </p:nvCxnSpPr>
            <p:spPr>
              <a:xfrm rot="10800000">
                <a:off x="1966275" y="3363475"/>
                <a:ext cx="0" cy="787500"/>
              </a:xfrm>
              <a:prstGeom prst="straightConnector1">
                <a:avLst/>
              </a:prstGeom>
              <a:noFill/>
              <a:ln cap="flat" cmpd="sng" w="9525">
                <a:solidFill>
                  <a:schemeClr val="dk2"/>
                </a:solidFill>
                <a:prstDash val="solid"/>
                <a:round/>
                <a:headEnd len="med" w="med" type="none"/>
                <a:tailEnd len="med" w="med" type="triangle"/>
              </a:ln>
            </p:spPr>
          </p:cxnSp>
          <p:sp>
            <p:nvSpPr>
              <p:cNvPr id="285" name="Google Shape;285;p42"/>
              <p:cNvSpPr txBox="1"/>
              <p:nvPr/>
            </p:nvSpPr>
            <p:spPr>
              <a:xfrm rot="2248">
                <a:off x="443725" y="3449550"/>
                <a:ext cx="1835400" cy="6156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a:t>3. Make this request </a:t>
                </a:r>
                <a:r>
                  <a:rPr lang="en"/>
                  <a:t>with attacker </a:t>
                </a:r>
                <a:r>
                  <a:rPr lang="en">
                    <a:solidFill>
                      <a:srgbClr val="FF0000"/>
                    </a:solidFill>
                  </a:rPr>
                  <a:t>token</a:t>
                </a:r>
                <a:endParaRPr>
                  <a:solidFill>
                    <a:srgbClr val="FF0000"/>
                  </a:solidFill>
                </a:endParaRPr>
              </a:p>
            </p:txBody>
          </p:sp>
        </p:grpSp>
      </p:grpSp>
      <p:grpSp>
        <p:nvGrpSpPr>
          <p:cNvPr id="286" name="Google Shape;286;p42"/>
          <p:cNvGrpSpPr/>
          <p:nvPr/>
        </p:nvGrpSpPr>
        <p:grpSpPr>
          <a:xfrm>
            <a:off x="2466875" y="2030575"/>
            <a:ext cx="2468700" cy="875700"/>
            <a:chOff x="2466875" y="2030575"/>
            <a:chExt cx="2468700" cy="875700"/>
          </a:xfrm>
        </p:grpSpPr>
        <p:sp>
          <p:nvSpPr>
            <p:cNvPr id="287" name="Google Shape;287;p42"/>
            <p:cNvSpPr txBox="1"/>
            <p:nvPr/>
          </p:nvSpPr>
          <p:spPr>
            <a:xfrm rot="686063">
              <a:off x="2482282" y="2268269"/>
              <a:ext cx="2437886" cy="400313"/>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2. Get token</a:t>
              </a:r>
              <a:endParaRPr/>
            </a:p>
          </p:txBody>
        </p:sp>
        <p:cxnSp>
          <p:nvCxnSpPr>
            <p:cNvPr id="288" name="Google Shape;288;p42"/>
            <p:cNvCxnSpPr/>
            <p:nvPr/>
          </p:nvCxnSpPr>
          <p:spPr>
            <a:xfrm>
              <a:off x="2485875" y="2088425"/>
              <a:ext cx="2449500" cy="513900"/>
            </a:xfrm>
            <a:prstGeom prst="straightConnector1">
              <a:avLst/>
            </a:prstGeom>
            <a:noFill/>
            <a:ln cap="flat" cmpd="sng" w="9525">
              <a:solidFill>
                <a:schemeClr val="dk2"/>
              </a:solidFill>
              <a:prstDash val="solid"/>
              <a:round/>
              <a:headEnd len="med" w="med" type="triangle"/>
              <a:tailEnd len="med" w="med" type="triangle"/>
            </a:ln>
          </p:spPr>
        </p:cxnSp>
      </p:grpSp>
      <p:sp>
        <p:nvSpPr>
          <p:cNvPr id="289" name="Google Shape;289;p42"/>
          <p:cNvSpPr/>
          <p:nvPr/>
        </p:nvSpPr>
        <p:spPr>
          <a:xfrm>
            <a:off x="1446675" y="1350424"/>
            <a:ext cx="1039200" cy="1947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t>User</a:t>
            </a:r>
            <a:endParaRPr sz="1600"/>
          </a:p>
        </p:txBody>
      </p:sp>
      <p:grpSp>
        <p:nvGrpSpPr>
          <p:cNvPr id="290" name="Google Shape;290;p42"/>
          <p:cNvGrpSpPr/>
          <p:nvPr/>
        </p:nvGrpSpPr>
        <p:grpSpPr>
          <a:xfrm>
            <a:off x="2466875" y="2563975"/>
            <a:ext cx="2468700" cy="875700"/>
            <a:chOff x="2466875" y="2563975"/>
            <a:chExt cx="2468700" cy="875700"/>
          </a:xfrm>
        </p:grpSpPr>
        <p:sp>
          <p:nvSpPr>
            <p:cNvPr id="291" name="Google Shape;291;p42"/>
            <p:cNvSpPr txBox="1"/>
            <p:nvPr/>
          </p:nvSpPr>
          <p:spPr>
            <a:xfrm rot="686063">
              <a:off x="2482282" y="2801669"/>
              <a:ext cx="2437886" cy="400313"/>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4. Make request</a:t>
              </a:r>
              <a:endParaRPr/>
            </a:p>
          </p:txBody>
        </p:sp>
        <p:cxnSp>
          <p:nvCxnSpPr>
            <p:cNvPr id="292" name="Google Shape;292;p42"/>
            <p:cNvCxnSpPr/>
            <p:nvPr/>
          </p:nvCxnSpPr>
          <p:spPr>
            <a:xfrm>
              <a:off x="2485875" y="2621825"/>
              <a:ext cx="2449500" cy="513900"/>
            </a:xfrm>
            <a:prstGeom prst="straightConnector1">
              <a:avLst/>
            </a:prstGeom>
            <a:noFill/>
            <a:ln cap="flat" cmpd="sng" w="9525">
              <a:solidFill>
                <a:schemeClr val="dk2"/>
              </a:solidFill>
              <a:prstDash val="solid"/>
              <a:round/>
              <a:headEnd len="med" w="med" type="none"/>
              <a:tailEnd len="med" w="med" type="triangle"/>
            </a:ln>
          </p:spPr>
        </p:cxnSp>
      </p:grpSp>
      <p:sp>
        <p:nvSpPr>
          <p:cNvPr id="293" name="Google Shape;293;p42"/>
          <p:cNvSpPr txBox="1"/>
          <p:nvPr/>
        </p:nvSpPr>
        <p:spPr>
          <a:xfrm>
            <a:off x="3443700" y="4065325"/>
            <a:ext cx="3926100" cy="6771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600"/>
              <a:t>The request in step 4 will fail, because the attacker doesn’t know the token!</a:t>
            </a:r>
            <a:endParaRPr sz="1600">
              <a:solidFill>
                <a:srgbClr val="000000"/>
              </a:solidFill>
            </a:endParaRPr>
          </a:p>
        </p:txBody>
      </p:sp>
      <p:sp>
        <p:nvSpPr>
          <p:cNvPr id="294" name="Google Shape;294;p42"/>
          <p:cNvSpPr txBox="1"/>
          <p:nvPr/>
        </p:nvSpPr>
        <p:spPr>
          <a:xfrm rot="3092">
            <a:off x="1466024" y="1497359"/>
            <a:ext cx="1000500" cy="6156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a:solidFill>
                  <a:srgbClr val="6AA84F"/>
                </a:solidFill>
              </a:rPr>
              <a:t>token</a:t>
            </a:r>
            <a:r>
              <a:rPr lang="en">
                <a:solidFill>
                  <a:schemeClr val="accent3"/>
                </a:solidFill>
              </a:rPr>
              <a:t> </a:t>
            </a:r>
            <a:r>
              <a:rPr lang="en">
                <a:solidFill>
                  <a:schemeClr val="dk1"/>
                </a:solidFill>
              </a:rPr>
              <a:t>in form</a:t>
            </a:r>
            <a:endParaRPr>
              <a:solidFill>
                <a:schemeClr val="dk1"/>
              </a:solidFill>
            </a:endParaRPr>
          </a:p>
        </p:txBody>
      </p:sp>
      <p:sp>
        <p:nvSpPr>
          <p:cNvPr id="295" name="Google Shape;295;p42"/>
          <p:cNvSpPr txBox="1"/>
          <p:nvPr/>
        </p:nvSpPr>
        <p:spPr>
          <a:xfrm>
            <a:off x="2685575" y="4627750"/>
            <a:ext cx="6479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pic>
        <p:nvPicPr>
          <p:cNvPr id="296" name="Google Shape;296;p42"/>
          <p:cNvPicPr preferRelativeResize="0"/>
          <p:nvPr/>
        </p:nvPicPr>
        <p:blipFill>
          <a:blip r:embed="rId3">
            <a:alphaModFix/>
          </a:blip>
          <a:stretch>
            <a:fillRect/>
          </a:stretch>
        </p:blipFill>
        <p:spPr>
          <a:xfrm flipH="1">
            <a:off x="2485882" y="1657550"/>
            <a:ext cx="294018" cy="295200"/>
          </a:xfrm>
          <a:prstGeom prst="rect">
            <a:avLst/>
          </a:prstGeom>
          <a:noFill/>
          <a:ln>
            <a:noFill/>
          </a:ln>
        </p:spPr>
      </p:pic>
      <p:pic>
        <p:nvPicPr>
          <p:cNvPr id="297" name="Google Shape;297;p42"/>
          <p:cNvPicPr preferRelativeResize="0"/>
          <p:nvPr/>
        </p:nvPicPr>
        <p:blipFill>
          <a:blip r:embed="rId3">
            <a:alphaModFix/>
          </a:blip>
          <a:stretch>
            <a:fillRect/>
          </a:stretch>
        </p:blipFill>
        <p:spPr>
          <a:xfrm flipH="1">
            <a:off x="3366457" y="3106675"/>
            <a:ext cx="294018" cy="295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43"/>
          <p:cNvSpPr txBox="1"/>
          <p:nvPr>
            <p:ph type="title"/>
          </p:nvPr>
        </p:nvSpPr>
        <p:spPr>
          <a:xfrm>
            <a:off x="311700" y="333769"/>
            <a:ext cx="8520600" cy="42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Referer Header</a:t>
            </a:r>
            <a:endParaRPr/>
          </a:p>
        </p:txBody>
      </p:sp>
      <p:sp>
        <p:nvSpPr>
          <p:cNvPr id="303" name="Google Shape;303;p43"/>
          <p:cNvSpPr txBox="1"/>
          <p:nvPr>
            <p:ph idx="1" type="body"/>
          </p:nvPr>
        </p:nvSpPr>
        <p:spPr>
          <a:xfrm>
            <a:off x="311700" y="864356"/>
            <a:ext cx="8520600" cy="2562300"/>
          </a:xfrm>
          <a:prstGeom prst="rect">
            <a:avLst/>
          </a:prstGeom>
        </p:spPr>
        <p:txBody>
          <a:bodyPr anchorCtr="0" anchor="t" bIns="91425" lIns="91425" spcFirstLastPara="1" rIns="91425" wrap="square" tIns="91425">
            <a:normAutofit fontScale="92500" lnSpcReduction="20000"/>
          </a:bodyPr>
          <a:lstStyle/>
          <a:p>
            <a:pPr indent="-334327" lvl="0" marL="457200" rtl="0" algn="l">
              <a:spcBef>
                <a:spcPts val="0"/>
              </a:spcBef>
              <a:spcAft>
                <a:spcPts val="0"/>
              </a:spcAft>
              <a:buSzPct val="100000"/>
              <a:buChar char="●"/>
            </a:pPr>
            <a:r>
              <a:rPr lang="en"/>
              <a:t>Idea: In a CSRF attack, the victim usually makes the malicious request from a different website</a:t>
            </a:r>
            <a:endParaRPr/>
          </a:p>
          <a:p>
            <a:pPr indent="-334327" lvl="0" marL="457200" rtl="0" algn="l">
              <a:spcBef>
                <a:spcPts val="0"/>
              </a:spcBef>
              <a:spcAft>
                <a:spcPts val="0"/>
              </a:spcAft>
              <a:buSzPct val="100000"/>
              <a:buChar char="●"/>
            </a:pPr>
            <a:r>
              <a:rPr lang="en"/>
              <a:t>Referer header: A header in an HTTP request that indicates which webpage made the request</a:t>
            </a:r>
            <a:endParaRPr/>
          </a:p>
          <a:p>
            <a:pPr indent="-310832" lvl="1" marL="914400" rtl="0" algn="l">
              <a:spcBef>
                <a:spcPts val="0"/>
              </a:spcBef>
              <a:spcAft>
                <a:spcPts val="0"/>
              </a:spcAft>
              <a:buSzPct val="100000"/>
              <a:buChar char="○"/>
            </a:pPr>
            <a:r>
              <a:rPr lang="en"/>
              <a:t>“Referer” is a 30-year typo in the HTTP standard (supposed to be “Referrer”)!</a:t>
            </a:r>
            <a:endParaRPr/>
          </a:p>
          <a:p>
            <a:pPr indent="-310832" lvl="1" marL="914400" rtl="0" algn="l">
              <a:spcBef>
                <a:spcPts val="0"/>
              </a:spcBef>
              <a:spcAft>
                <a:spcPts val="0"/>
              </a:spcAft>
              <a:buSzPct val="100000"/>
              <a:buChar char="○"/>
            </a:pPr>
            <a:r>
              <a:rPr lang="en"/>
              <a:t>Example: If you type your username and password into the Facebook homepage, the Referer header for that request is </a:t>
            </a:r>
            <a:r>
              <a:rPr b="1" lang="en">
                <a:latin typeface="Courier New"/>
                <a:ea typeface="Courier New"/>
                <a:cs typeface="Courier New"/>
                <a:sym typeface="Courier New"/>
              </a:rPr>
              <a:t>https://www.facebook.com</a:t>
            </a:r>
            <a:endParaRPr/>
          </a:p>
          <a:p>
            <a:pPr indent="-310832" lvl="1" marL="914400" rtl="0" algn="l">
              <a:spcBef>
                <a:spcPts val="0"/>
              </a:spcBef>
              <a:spcAft>
                <a:spcPts val="0"/>
              </a:spcAft>
              <a:buSzPct val="100000"/>
              <a:buChar char="○"/>
            </a:pPr>
            <a:r>
              <a:rPr lang="en"/>
              <a:t>Example: If an </a:t>
            </a:r>
            <a:r>
              <a:rPr b="1" lang="en">
                <a:latin typeface="Courier New"/>
                <a:ea typeface="Courier New"/>
                <a:cs typeface="Courier New"/>
                <a:sym typeface="Courier New"/>
              </a:rPr>
              <a:t>img</a:t>
            </a:r>
            <a:r>
              <a:rPr lang="en"/>
              <a:t> HTML tag on a forum forces your browser to make a request, the Referer header for that request is the forum’s URL</a:t>
            </a:r>
            <a:endParaRPr/>
          </a:p>
          <a:p>
            <a:pPr indent="-310832" lvl="1" marL="914400" rtl="0" algn="l">
              <a:spcBef>
                <a:spcPts val="0"/>
              </a:spcBef>
              <a:spcAft>
                <a:spcPts val="0"/>
              </a:spcAft>
              <a:buSzPct val="100000"/>
              <a:buChar char="○"/>
            </a:pPr>
            <a:r>
              <a:rPr lang="en"/>
              <a:t>Example: If JavaScript on an attacker’s website forces your browser to make a request, the Referer header for that request is the attacker’s URL</a:t>
            </a:r>
            <a:endParaRPr/>
          </a:p>
        </p:txBody>
      </p:sp>
      <p:sp>
        <p:nvSpPr>
          <p:cNvPr id="304" name="Google Shape;304;p43"/>
          <p:cNvSpPr txBox="1"/>
          <p:nvPr>
            <p:ph idx="12" type="sldNum"/>
          </p:nvPr>
        </p:nvSpPr>
        <p:spPr>
          <a:xfrm>
            <a:off x="8472458" y="3497413"/>
            <a:ext cx="548700" cy="295200"/>
          </a:xfrm>
          <a:prstGeom prst="rect">
            <a:avLst/>
          </a:prstGeom>
        </p:spPr>
        <p:txBody>
          <a:bodyPr anchorCtr="0" anchor="ctr" bIns="91425" lIns="91425" spcFirstLastPara="1" rIns="91425" wrap="square" tIns="91425">
            <a:normAutofit fontScale="85000" lnSpcReduction="20000"/>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4"/>
          <p:cNvSpPr txBox="1"/>
          <p:nvPr>
            <p:ph type="title"/>
          </p:nvPr>
        </p:nvSpPr>
        <p:spPr>
          <a:xfrm>
            <a:off x="311700" y="333769"/>
            <a:ext cx="8520600" cy="42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Referer Header</a:t>
            </a:r>
            <a:endParaRPr/>
          </a:p>
        </p:txBody>
      </p:sp>
      <p:sp>
        <p:nvSpPr>
          <p:cNvPr id="310" name="Google Shape;310;p44"/>
          <p:cNvSpPr txBox="1"/>
          <p:nvPr>
            <p:ph idx="1" type="body"/>
          </p:nvPr>
        </p:nvSpPr>
        <p:spPr>
          <a:xfrm>
            <a:off x="311700" y="864356"/>
            <a:ext cx="8520600" cy="25623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Checking the Referer header</a:t>
            </a:r>
            <a:endParaRPr/>
          </a:p>
          <a:p>
            <a:pPr indent="-317500" lvl="1" marL="914400" rtl="0" algn="l">
              <a:spcBef>
                <a:spcPts val="0"/>
              </a:spcBef>
              <a:spcAft>
                <a:spcPts val="0"/>
              </a:spcAft>
              <a:buSzPts val="1400"/>
              <a:buChar char="○"/>
            </a:pPr>
            <a:r>
              <a:rPr lang="en"/>
              <a:t>Allow </a:t>
            </a:r>
            <a:r>
              <a:rPr b="1" lang="en"/>
              <a:t>same-site requests</a:t>
            </a:r>
            <a:r>
              <a:rPr lang="en"/>
              <a:t>: The Referer header matches an expected URL</a:t>
            </a:r>
            <a:endParaRPr/>
          </a:p>
          <a:p>
            <a:pPr indent="-317500" lvl="2" marL="1371600" rtl="0" algn="l">
              <a:spcBef>
                <a:spcPts val="0"/>
              </a:spcBef>
              <a:spcAft>
                <a:spcPts val="0"/>
              </a:spcAft>
              <a:buSzPts val="1400"/>
              <a:buChar char="■"/>
            </a:pPr>
            <a:r>
              <a:rPr lang="en"/>
              <a:t>Example: For a login request, expect it to come from </a:t>
            </a:r>
            <a:r>
              <a:rPr b="1" lang="en">
                <a:latin typeface="Courier New"/>
                <a:ea typeface="Courier New"/>
                <a:cs typeface="Courier New"/>
                <a:sym typeface="Courier New"/>
              </a:rPr>
              <a:t>https://bank.com/login</a:t>
            </a:r>
            <a:endParaRPr b="1">
              <a:latin typeface="Courier New"/>
              <a:ea typeface="Courier New"/>
              <a:cs typeface="Courier New"/>
              <a:sym typeface="Courier New"/>
            </a:endParaRPr>
          </a:p>
          <a:p>
            <a:pPr indent="-317500" lvl="1" marL="914400" rtl="0" algn="l">
              <a:spcBef>
                <a:spcPts val="0"/>
              </a:spcBef>
              <a:spcAft>
                <a:spcPts val="0"/>
              </a:spcAft>
              <a:buSzPts val="1400"/>
              <a:buChar char="○"/>
            </a:pPr>
            <a:r>
              <a:rPr lang="en"/>
              <a:t>Disallow </a:t>
            </a:r>
            <a:r>
              <a:rPr b="1" lang="en"/>
              <a:t>cross-site requests</a:t>
            </a:r>
            <a:r>
              <a:rPr lang="en"/>
              <a:t>: The Referer header does not match an expected URL</a:t>
            </a:r>
            <a:endParaRPr/>
          </a:p>
          <a:p>
            <a:pPr indent="-342900" lvl="0" marL="457200" rtl="0" algn="l">
              <a:spcBef>
                <a:spcPts val="0"/>
              </a:spcBef>
              <a:spcAft>
                <a:spcPts val="0"/>
              </a:spcAft>
              <a:buSzPts val="1800"/>
              <a:buChar char="●"/>
            </a:pPr>
            <a:r>
              <a:rPr lang="en"/>
              <a:t>If the server sees a cross-site request, reject it</a:t>
            </a:r>
            <a:endParaRPr/>
          </a:p>
        </p:txBody>
      </p:sp>
      <p:sp>
        <p:nvSpPr>
          <p:cNvPr id="311" name="Google Shape;311;p44"/>
          <p:cNvSpPr txBox="1"/>
          <p:nvPr>
            <p:ph idx="12" type="sldNum"/>
          </p:nvPr>
        </p:nvSpPr>
        <p:spPr>
          <a:xfrm>
            <a:off x="8472458" y="3497413"/>
            <a:ext cx="548700" cy="295200"/>
          </a:xfrm>
          <a:prstGeom prst="rect">
            <a:avLst/>
          </a:prstGeom>
        </p:spPr>
        <p:txBody>
          <a:bodyPr anchorCtr="0" anchor="ctr" bIns="91425" lIns="91425" spcFirstLastPara="1" rIns="91425" wrap="square" tIns="91425">
            <a:normAutofit fontScale="85000" lnSpcReduction="20000"/>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45"/>
          <p:cNvSpPr txBox="1"/>
          <p:nvPr>
            <p:ph type="title"/>
          </p:nvPr>
        </p:nvSpPr>
        <p:spPr>
          <a:xfrm>
            <a:off x="311700" y="333769"/>
            <a:ext cx="8520600" cy="42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Referer Header: Issues</a:t>
            </a:r>
            <a:endParaRPr/>
          </a:p>
        </p:txBody>
      </p:sp>
      <p:sp>
        <p:nvSpPr>
          <p:cNvPr id="317" name="Google Shape;317;p45"/>
          <p:cNvSpPr txBox="1"/>
          <p:nvPr>
            <p:ph idx="12" type="sldNum"/>
          </p:nvPr>
        </p:nvSpPr>
        <p:spPr>
          <a:xfrm>
            <a:off x="8472458" y="3497413"/>
            <a:ext cx="548700" cy="295200"/>
          </a:xfrm>
          <a:prstGeom prst="rect">
            <a:avLst/>
          </a:prstGeom>
        </p:spPr>
        <p:txBody>
          <a:bodyPr anchorCtr="0" anchor="ctr" bIns="91425" lIns="91425" spcFirstLastPara="1" rIns="91425" wrap="square" tIns="91425">
            <a:normAutofit fontScale="85000" lnSpcReduction="20000"/>
          </a:bodyPr>
          <a:lstStyle/>
          <a:p>
            <a:pPr indent="0" lvl="0" marL="0" rtl="0" algn="r">
              <a:spcBef>
                <a:spcPts val="0"/>
              </a:spcBef>
              <a:spcAft>
                <a:spcPts val="0"/>
              </a:spcAft>
              <a:buNone/>
            </a:pPr>
            <a:fld id="{00000000-1234-1234-1234-123412341234}" type="slidenum">
              <a:rPr lang="en"/>
              <a:t>‹#›</a:t>
            </a:fld>
            <a:endParaRPr/>
          </a:p>
        </p:txBody>
      </p:sp>
      <p:sp>
        <p:nvSpPr>
          <p:cNvPr id="318" name="Google Shape;318;p45"/>
          <p:cNvSpPr txBox="1"/>
          <p:nvPr>
            <p:ph idx="1" type="body"/>
          </p:nvPr>
        </p:nvSpPr>
        <p:spPr>
          <a:xfrm>
            <a:off x="198500" y="1170625"/>
            <a:ext cx="8520600" cy="3765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The Referer header may leak private information</a:t>
            </a:r>
            <a:endParaRPr/>
          </a:p>
          <a:p>
            <a:pPr indent="-317500" lvl="1" marL="914400" rtl="0" algn="l">
              <a:spcBef>
                <a:spcPts val="0"/>
              </a:spcBef>
              <a:spcAft>
                <a:spcPts val="0"/>
              </a:spcAft>
              <a:buSzPts val="1400"/>
              <a:buChar char="○"/>
            </a:pPr>
            <a:r>
              <a:rPr lang="en"/>
              <a:t>Example: If you made the request on a top-secret website, the Referer header might show you visited </a:t>
            </a:r>
            <a:r>
              <a:rPr b="1" lang="en">
                <a:latin typeface="Courier New"/>
                <a:ea typeface="Courier New"/>
                <a:cs typeface="Courier New"/>
                <a:sym typeface="Courier New"/>
              </a:rPr>
              <a:t>http://intranet.corp.apple.com/projects/iphone/competitors.html</a:t>
            </a:r>
            <a:endParaRPr b="1">
              <a:latin typeface="Courier New"/>
              <a:ea typeface="Courier New"/>
              <a:cs typeface="Courier New"/>
              <a:sym typeface="Courier New"/>
            </a:endParaRPr>
          </a:p>
          <a:p>
            <a:pPr indent="-317500" lvl="1" marL="914400" rtl="0" algn="l">
              <a:spcBef>
                <a:spcPts val="0"/>
              </a:spcBef>
              <a:spcAft>
                <a:spcPts val="0"/>
              </a:spcAft>
              <a:buSzPts val="1400"/>
              <a:buChar char="○"/>
            </a:pPr>
            <a:r>
              <a:rPr lang="en"/>
              <a:t>Example: If you make a request to an advertiser, the Referer header gives the advertiser information about how you saw the ad</a:t>
            </a:r>
            <a:endParaRPr/>
          </a:p>
          <a:p>
            <a:pPr indent="-342900" lvl="0" marL="457200" rtl="0" algn="l">
              <a:spcBef>
                <a:spcPts val="0"/>
              </a:spcBef>
              <a:spcAft>
                <a:spcPts val="0"/>
              </a:spcAft>
              <a:buSzPts val="1800"/>
              <a:buChar char="●"/>
            </a:pPr>
            <a:r>
              <a:rPr lang="en"/>
              <a:t>The Referer header might be removed before the request reaches the server</a:t>
            </a:r>
            <a:endParaRPr/>
          </a:p>
          <a:p>
            <a:pPr indent="-317500" lvl="1" marL="914400" rtl="0" algn="l">
              <a:spcBef>
                <a:spcPts val="0"/>
              </a:spcBef>
              <a:spcAft>
                <a:spcPts val="0"/>
              </a:spcAft>
              <a:buSzPts val="1400"/>
              <a:buChar char="○"/>
            </a:pPr>
            <a:r>
              <a:rPr lang="en"/>
              <a:t>Example: Your company firewall removes the header before sending the request</a:t>
            </a:r>
            <a:endParaRPr/>
          </a:p>
          <a:p>
            <a:pPr indent="-317500" lvl="1" marL="914400" rtl="0" algn="l">
              <a:spcBef>
                <a:spcPts val="0"/>
              </a:spcBef>
              <a:spcAft>
                <a:spcPts val="0"/>
              </a:spcAft>
              <a:buSzPts val="1400"/>
              <a:buChar char="○"/>
            </a:pPr>
            <a:r>
              <a:rPr lang="en"/>
              <a:t>Example: The browser removes the header because of your privacy settings</a:t>
            </a:r>
            <a:endParaRPr/>
          </a:p>
          <a:p>
            <a:pPr indent="-342900" lvl="0" marL="457200" rtl="0" algn="l">
              <a:spcBef>
                <a:spcPts val="0"/>
              </a:spcBef>
              <a:spcAft>
                <a:spcPts val="0"/>
              </a:spcAft>
              <a:buSzPts val="1800"/>
              <a:buChar char="●"/>
            </a:pPr>
            <a:r>
              <a:rPr lang="en"/>
              <a:t>The Referer header is optional. What if the request leaves the header blank?</a:t>
            </a:r>
            <a:endParaRPr/>
          </a:p>
          <a:p>
            <a:pPr indent="-317500" lvl="1" marL="914400" rtl="0" algn="l">
              <a:spcBef>
                <a:spcPts val="0"/>
              </a:spcBef>
              <a:spcAft>
                <a:spcPts val="0"/>
              </a:spcAft>
              <a:buSzPts val="1400"/>
              <a:buChar char="○"/>
            </a:pPr>
            <a:r>
              <a:rPr lang="en"/>
              <a:t>Allow requests without a header?</a:t>
            </a:r>
            <a:endParaRPr/>
          </a:p>
          <a:p>
            <a:pPr indent="-317500" lvl="2" marL="1371600" rtl="0" algn="l">
              <a:spcBef>
                <a:spcPts val="0"/>
              </a:spcBef>
              <a:spcAft>
                <a:spcPts val="0"/>
              </a:spcAft>
              <a:buSzPts val="1400"/>
              <a:buChar char="■"/>
            </a:pPr>
            <a:r>
              <a:rPr lang="en"/>
              <a:t>Less secure: CSRF attacks might be possible</a:t>
            </a:r>
            <a:endParaRPr/>
          </a:p>
          <a:p>
            <a:pPr indent="-317500" lvl="1" marL="914400" rtl="0" algn="l">
              <a:spcBef>
                <a:spcPts val="0"/>
              </a:spcBef>
              <a:spcAft>
                <a:spcPts val="0"/>
              </a:spcAft>
              <a:buSzPts val="1400"/>
              <a:buChar char="○"/>
            </a:pPr>
            <a:r>
              <a:rPr lang="en"/>
              <a:t>Deny requests without a header?</a:t>
            </a:r>
            <a:endParaRPr/>
          </a:p>
          <a:p>
            <a:pPr indent="-317500" lvl="2" marL="1371600" rtl="0" algn="l">
              <a:spcBef>
                <a:spcPts val="0"/>
              </a:spcBef>
              <a:spcAft>
                <a:spcPts val="0"/>
              </a:spcAft>
              <a:buSzPts val="1400"/>
              <a:buChar char="■"/>
            </a:pPr>
            <a:r>
              <a:rPr lang="en"/>
              <a:t>Less usable: Legitimate requests might be denied</a:t>
            </a:r>
            <a:endParaRPr/>
          </a:p>
          <a:p>
            <a:pPr indent="-317500" lvl="1" marL="914400" rtl="0" algn="l">
              <a:spcBef>
                <a:spcPts val="0"/>
              </a:spcBef>
              <a:spcAft>
                <a:spcPts val="0"/>
              </a:spcAft>
              <a:buSzPts val="1400"/>
              <a:buChar char="○"/>
            </a:pPr>
            <a:r>
              <a:rPr lang="en"/>
              <a:t>Need to consider fail-safe defaults: No clear answer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8">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8">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8">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8">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8">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8">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8">
                                            <p:txEl>
                                              <p:pRg end="11" st="1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6"/>
          <p:cNvSpPr txBox="1"/>
          <p:nvPr>
            <p:ph type="title"/>
          </p:nvPr>
        </p:nvSpPr>
        <p:spPr>
          <a:xfrm>
            <a:off x="311700" y="333769"/>
            <a:ext cx="8520600" cy="42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SameSite Cookie Attribute</a:t>
            </a:r>
            <a:endParaRPr/>
          </a:p>
        </p:txBody>
      </p:sp>
      <p:sp>
        <p:nvSpPr>
          <p:cNvPr id="324" name="Google Shape;324;p46"/>
          <p:cNvSpPr txBox="1"/>
          <p:nvPr>
            <p:ph idx="1" type="body"/>
          </p:nvPr>
        </p:nvSpPr>
        <p:spPr>
          <a:xfrm>
            <a:off x="311700" y="864356"/>
            <a:ext cx="8520600" cy="2562300"/>
          </a:xfrm>
          <a:prstGeom prst="rect">
            <a:avLst/>
          </a:prstGeom>
        </p:spPr>
        <p:txBody>
          <a:bodyPr anchorCtr="0" anchor="t" bIns="91425" lIns="91425" spcFirstLastPara="1" rIns="91425" wrap="square" tIns="91425">
            <a:normAutofit fontScale="92500" lnSpcReduction="20000"/>
          </a:bodyPr>
          <a:lstStyle/>
          <a:p>
            <a:pPr indent="-334327" lvl="0" marL="457200" rtl="0" algn="l">
              <a:spcBef>
                <a:spcPts val="0"/>
              </a:spcBef>
              <a:spcAft>
                <a:spcPts val="0"/>
              </a:spcAft>
              <a:buSzPct val="100000"/>
              <a:buChar char="●"/>
            </a:pPr>
            <a:r>
              <a:rPr lang="en"/>
              <a:t>Idea: Implement a flag on a cookie that makes it unexploitable by CSRF attacks</a:t>
            </a:r>
            <a:endParaRPr/>
          </a:p>
          <a:p>
            <a:pPr indent="-310832" lvl="1" marL="914400" rtl="0" algn="l">
              <a:spcBef>
                <a:spcPts val="0"/>
              </a:spcBef>
              <a:spcAft>
                <a:spcPts val="0"/>
              </a:spcAft>
              <a:buSzPct val="100000"/>
              <a:buChar char="○"/>
            </a:pPr>
            <a:r>
              <a:rPr lang="en"/>
              <a:t>This flag must specify that </a:t>
            </a:r>
            <a:r>
              <a:rPr b="1" lang="en"/>
              <a:t>cross-site</a:t>
            </a:r>
            <a:r>
              <a:rPr lang="en"/>
              <a:t> requests will not contain the cookie</a:t>
            </a:r>
            <a:endParaRPr/>
          </a:p>
          <a:p>
            <a:pPr indent="-334327" lvl="0" marL="457200" rtl="0" algn="l">
              <a:spcBef>
                <a:spcPts val="0"/>
              </a:spcBef>
              <a:spcAft>
                <a:spcPts val="0"/>
              </a:spcAft>
              <a:buSzPct val="100000"/>
              <a:buChar char="●"/>
            </a:pPr>
            <a:r>
              <a:rPr b="1" lang="en"/>
              <a:t>SameSite flag</a:t>
            </a:r>
            <a:r>
              <a:rPr lang="en"/>
              <a:t>: A flag on a cookie that specifies it should be sent only when the domain of the cookie </a:t>
            </a:r>
            <a:r>
              <a:rPr b="1" lang="en"/>
              <a:t>exactly</a:t>
            </a:r>
            <a:r>
              <a:rPr lang="en"/>
              <a:t> matches the domain of the origin</a:t>
            </a:r>
            <a:endParaRPr/>
          </a:p>
          <a:p>
            <a:pPr indent="-310832" lvl="1" marL="914400" rtl="0" algn="l">
              <a:spcBef>
                <a:spcPts val="0"/>
              </a:spcBef>
              <a:spcAft>
                <a:spcPts val="0"/>
              </a:spcAft>
              <a:buSzPct val="100000"/>
              <a:buChar char="○"/>
            </a:pPr>
            <a:r>
              <a:rPr lang="en"/>
              <a:t>SameSite=None: No effect</a:t>
            </a:r>
            <a:endParaRPr/>
          </a:p>
          <a:p>
            <a:pPr indent="-310832" lvl="1" marL="914400" rtl="0" algn="l">
              <a:spcBef>
                <a:spcPts val="0"/>
              </a:spcBef>
              <a:spcAft>
                <a:spcPts val="0"/>
              </a:spcAft>
              <a:buSzPct val="100000"/>
              <a:buChar char="○"/>
            </a:pPr>
            <a:r>
              <a:rPr lang="en"/>
              <a:t>SameSite=Strict: The cookie will not be sent if the cookie domain does not match the origin domain</a:t>
            </a:r>
            <a:endParaRPr/>
          </a:p>
          <a:p>
            <a:pPr indent="-310832" lvl="1" marL="914400" rtl="0" algn="l">
              <a:spcBef>
                <a:spcPts val="0"/>
              </a:spcBef>
              <a:spcAft>
                <a:spcPts val="0"/>
              </a:spcAft>
              <a:buSzPct val="100000"/>
              <a:buChar char="○"/>
            </a:pPr>
            <a:r>
              <a:rPr lang="en"/>
              <a:t>Example: If </a:t>
            </a:r>
            <a:r>
              <a:rPr b="1" lang="en">
                <a:latin typeface="Courier New"/>
                <a:ea typeface="Courier New"/>
                <a:cs typeface="Courier New"/>
                <a:sym typeface="Courier New"/>
              </a:rPr>
              <a:t>https://evil.com/</a:t>
            </a:r>
            <a:r>
              <a:rPr lang="en"/>
              <a:t> causes your browser to make a request to </a:t>
            </a:r>
            <a:r>
              <a:rPr b="1" lang="en">
                <a:latin typeface="Courier New"/>
                <a:ea typeface="Courier New"/>
                <a:cs typeface="Courier New"/>
                <a:sym typeface="Courier New"/>
              </a:rPr>
              <a:t>https://bank.com/transfer?to=mallory</a:t>
            </a:r>
            <a:r>
              <a:rPr lang="en"/>
              <a:t>, cookies for bank.com will not be sent if SameSite=Strict, because the origin domain (</a:t>
            </a:r>
            <a:r>
              <a:rPr b="1" lang="en">
                <a:latin typeface="Courier New"/>
                <a:ea typeface="Courier New"/>
                <a:cs typeface="Courier New"/>
                <a:sym typeface="Courier New"/>
              </a:rPr>
              <a:t>evil.com</a:t>
            </a:r>
            <a:r>
              <a:rPr lang="en"/>
              <a:t>) and cookie domain (</a:t>
            </a:r>
            <a:r>
              <a:rPr b="1" lang="en">
                <a:latin typeface="Courier New"/>
                <a:ea typeface="Courier New"/>
                <a:cs typeface="Courier New"/>
                <a:sym typeface="Courier New"/>
              </a:rPr>
              <a:t>bank.com</a:t>
            </a:r>
            <a:r>
              <a:rPr lang="en"/>
              <a:t>) are different</a:t>
            </a:r>
            <a:endParaRPr/>
          </a:p>
          <a:p>
            <a:pPr indent="-334327" lvl="0" marL="457200" rtl="0" algn="l">
              <a:spcBef>
                <a:spcPts val="0"/>
              </a:spcBef>
              <a:spcAft>
                <a:spcPts val="0"/>
              </a:spcAft>
              <a:buSzPct val="100000"/>
              <a:buChar char="●"/>
            </a:pPr>
            <a:r>
              <a:rPr lang="en"/>
              <a:t>Issue: Not yet implemented on all browsers</a:t>
            </a:r>
            <a:endParaRPr/>
          </a:p>
        </p:txBody>
      </p:sp>
      <p:sp>
        <p:nvSpPr>
          <p:cNvPr id="325" name="Google Shape;325;p46"/>
          <p:cNvSpPr txBox="1"/>
          <p:nvPr>
            <p:ph idx="12" type="sldNum"/>
          </p:nvPr>
        </p:nvSpPr>
        <p:spPr>
          <a:xfrm>
            <a:off x="8472458" y="3497413"/>
            <a:ext cx="548700" cy="295200"/>
          </a:xfrm>
          <a:prstGeom prst="rect">
            <a:avLst/>
          </a:prstGeom>
        </p:spPr>
        <p:txBody>
          <a:bodyPr anchorCtr="0" anchor="ctr" bIns="91425" lIns="91425" spcFirstLastPara="1" rIns="91425" wrap="square" tIns="91425">
            <a:normAutofit fontScale="85000" lnSpcReduction="20000"/>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29" name="Shape 329"/>
        <p:cNvGrpSpPr/>
        <p:nvPr/>
      </p:nvGrpSpPr>
      <p:grpSpPr>
        <a:xfrm>
          <a:off x="0" y="0"/>
          <a:ext cx="0" cy="0"/>
          <a:chOff x="0" y="0"/>
          <a:chExt cx="0" cy="0"/>
        </a:xfrm>
      </p:grpSpPr>
      <p:sp>
        <p:nvSpPr>
          <p:cNvPr id="330" name="Google Shape;330;p47"/>
          <p:cNvSpPr txBox="1"/>
          <p:nvPr>
            <p:ph idx="12" type="sldNum"/>
          </p:nvPr>
        </p:nvSpPr>
        <p:spPr>
          <a:xfrm>
            <a:off x="8472458" y="3497413"/>
            <a:ext cx="548700" cy="295200"/>
          </a:xfrm>
          <a:prstGeom prst="rect">
            <a:avLst/>
          </a:prstGeom>
        </p:spPr>
        <p:txBody>
          <a:bodyPr anchorCtr="0" anchor="ctr" bIns="91425" lIns="91425" spcFirstLastPara="1" rIns="91425" wrap="square" tIns="91425">
            <a:normAutofit fontScale="85000" lnSpcReduction="20000"/>
          </a:bodyPr>
          <a:lstStyle/>
          <a:p>
            <a:pPr indent="0" lvl="0" marL="0" rtl="0" algn="r">
              <a:spcBef>
                <a:spcPts val="0"/>
              </a:spcBef>
              <a:spcAft>
                <a:spcPts val="0"/>
              </a:spcAft>
              <a:buNone/>
            </a:pPr>
            <a:fld id="{00000000-1234-1234-1234-123412341234}" type="slidenum">
              <a:rPr lang="en"/>
              <a:t>‹#›</a:t>
            </a:fld>
            <a:endParaRPr/>
          </a:p>
        </p:txBody>
      </p:sp>
      <p:sp>
        <p:nvSpPr>
          <p:cNvPr id="331" name="Google Shape;331;p47"/>
          <p:cNvSpPr txBox="1"/>
          <p:nvPr>
            <p:ph type="title"/>
          </p:nvPr>
        </p:nvSpPr>
        <p:spPr>
          <a:xfrm>
            <a:off x="311700" y="333769"/>
            <a:ext cx="8520600" cy="42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Cookies: Summary</a:t>
            </a:r>
            <a:endParaRPr/>
          </a:p>
        </p:txBody>
      </p:sp>
      <p:sp>
        <p:nvSpPr>
          <p:cNvPr id="332" name="Google Shape;332;p47"/>
          <p:cNvSpPr txBox="1"/>
          <p:nvPr>
            <p:ph idx="1" type="body"/>
          </p:nvPr>
        </p:nvSpPr>
        <p:spPr>
          <a:xfrm>
            <a:off x="311700" y="864356"/>
            <a:ext cx="8520600" cy="25623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Cookie: a piece of data used to maintain state across multiple requests</a:t>
            </a:r>
            <a:endParaRPr/>
          </a:p>
          <a:p>
            <a:pPr indent="-317500" lvl="1" marL="914400" rtl="0" algn="l">
              <a:spcBef>
                <a:spcPts val="0"/>
              </a:spcBef>
              <a:spcAft>
                <a:spcPts val="0"/>
              </a:spcAft>
              <a:buSzPts val="1400"/>
              <a:buChar char="○"/>
            </a:pPr>
            <a:r>
              <a:rPr lang="en"/>
              <a:t>Set by the browser or server</a:t>
            </a:r>
            <a:endParaRPr/>
          </a:p>
          <a:p>
            <a:pPr indent="-317500" lvl="1" marL="914400" rtl="0" algn="l">
              <a:spcBef>
                <a:spcPts val="0"/>
              </a:spcBef>
              <a:spcAft>
                <a:spcPts val="0"/>
              </a:spcAft>
              <a:buSzPts val="1400"/>
              <a:buChar char="○"/>
            </a:pPr>
            <a:r>
              <a:rPr lang="en"/>
              <a:t>Stored by the browser</a:t>
            </a:r>
            <a:endParaRPr/>
          </a:p>
          <a:p>
            <a:pPr indent="-317500" lvl="1" marL="914400" rtl="0" algn="l">
              <a:spcBef>
                <a:spcPts val="0"/>
              </a:spcBef>
              <a:spcAft>
                <a:spcPts val="0"/>
              </a:spcAft>
              <a:buSzPts val="1400"/>
              <a:buChar char="○"/>
            </a:pPr>
            <a:r>
              <a:rPr lang="en"/>
              <a:t>Attributes: Name, value, domain, path, secure, HttpOnly, expires</a:t>
            </a:r>
            <a:endParaRPr/>
          </a:p>
          <a:p>
            <a:pPr indent="-342900" lvl="0" marL="457200" rtl="0" algn="l">
              <a:spcBef>
                <a:spcPts val="0"/>
              </a:spcBef>
              <a:spcAft>
                <a:spcPts val="0"/>
              </a:spcAft>
              <a:buSzPts val="1800"/>
              <a:buChar char="●"/>
            </a:pPr>
            <a:r>
              <a:rPr lang="en"/>
              <a:t>Cookie policy</a:t>
            </a:r>
            <a:endParaRPr/>
          </a:p>
          <a:p>
            <a:pPr indent="-317500" lvl="1" marL="914400" rtl="0" algn="l">
              <a:spcBef>
                <a:spcPts val="0"/>
              </a:spcBef>
              <a:spcAft>
                <a:spcPts val="0"/>
              </a:spcAft>
              <a:buSzPts val="1400"/>
              <a:buChar char="○"/>
            </a:pPr>
            <a:r>
              <a:rPr lang="en"/>
              <a:t>Server with </a:t>
            </a:r>
            <a:r>
              <a:rPr lang="en">
                <a:solidFill>
                  <a:srgbClr val="0000FF"/>
                </a:solidFill>
              </a:rPr>
              <a:t>domain X</a:t>
            </a:r>
            <a:r>
              <a:rPr lang="en"/>
              <a:t> can set a cookie with </a:t>
            </a:r>
            <a:r>
              <a:rPr lang="en">
                <a:solidFill>
                  <a:srgbClr val="FF0000"/>
                </a:solidFill>
              </a:rPr>
              <a:t>domain attribute Y</a:t>
            </a:r>
            <a:r>
              <a:rPr lang="en"/>
              <a:t> if the </a:t>
            </a:r>
            <a:r>
              <a:rPr lang="en">
                <a:solidFill>
                  <a:srgbClr val="FF0000"/>
                </a:solidFill>
              </a:rPr>
              <a:t>domain attribute</a:t>
            </a:r>
            <a:r>
              <a:rPr lang="en"/>
              <a:t> is a </a:t>
            </a:r>
            <a:r>
              <a:rPr b="1" lang="en"/>
              <a:t>domain suffix</a:t>
            </a:r>
            <a:r>
              <a:rPr lang="en"/>
              <a:t> of the </a:t>
            </a:r>
            <a:r>
              <a:rPr lang="en">
                <a:solidFill>
                  <a:srgbClr val="0000FF"/>
                </a:solidFill>
              </a:rPr>
              <a:t>server’s domain</a:t>
            </a:r>
            <a:r>
              <a:rPr lang="en"/>
              <a:t>, and the </a:t>
            </a:r>
            <a:r>
              <a:rPr lang="en">
                <a:solidFill>
                  <a:srgbClr val="FF0000"/>
                </a:solidFill>
              </a:rPr>
              <a:t>domain attribute Y</a:t>
            </a:r>
            <a:r>
              <a:rPr lang="en"/>
              <a:t> is not a top-level domain (TLD)</a:t>
            </a:r>
            <a:endParaRPr/>
          </a:p>
          <a:p>
            <a:pPr indent="-317500" lvl="1" marL="914400" rtl="0" algn="l">
              <a:spcBef>
                <a:spcPts val="0"/>
              </a:spcBef>
              <a:spcAft>
                <a:spcPts val="0"/>
              </a:spcAft>
              <a:buSzPts val="1400"/>
              <a:buChar char="○"/>
            </a:pPr>
            <a:r>
              <a:rPr lang="en"/>
              <a:t>The browser attaches a cookie on a request if the </a:t>
            </a:r>
            <a:r>
              <a:rPr lang="en">
                <a:solidFill>
                  <a:srgbClr val="FF0000"/>
                </a:solidFill>
              </a:rPr>
              <a:t>domain attribute</a:t>
            </a:r>
            <a:r>
              <a:rPr lang="en"/>
              <a:t> is a </a:t>
            </a:r>
            <a:r>
              <a:rPr b="1" lang="en"/>
              <a:t>domain suffix</a:t>
            </a:r>
            <a:r>
              <a:rPr lang="en"/>
              <a:t> of the </a:t>
            </a:r>
            <a:r>
              <a:rPr lang="en">
                <a:solidFill>
                  <a:srgbClr val="0000FF"/>
                </a:solidFill>
              </a:rPr>
              <a:t>server’s domain</a:t>
            </a:r>
            <a:r>
              <a:rPr lang="en"/>
              <a:t>, and the </a:t>
            </a:r>
            <a:r>
              <a:rPr lang="en">
                <a:solidFill>
                  <a:srgbClr val="FF0000"/>
                </a:solidFill>
              </a:rPr>
              <a:t>path attribute</a:t>
            </a:r>
            <a:r>
              <a:rPr lang="en"/>
              <a:t> is a </a:t>
            </a:r>
            <a:r>
              <a:rPr b="1" lang="en"/>
              <a:t>prefix</a:t>
            </a:r>
            <a:r>
              <a:rPr lang="en"/>
              <a:t> of the </a:t>
            </a:r>
            <a:r>
              <a:rPr lang="en">
                <a:solidFill>
                  <a:srgbClr val="0000FF"/>
                </a:solidFill>
              </a:rPr>
              <a:t>server’s path</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48"/>
          <p:cNvSpPr txBox="1"/>
          <p:nvPr>
            <p:ph idx="12" type="sldNum"/>
          </p:nvPr>
        </p:nvSpPr>
        <p:spPr>
          <a:xfrm>
            <a:off x="8472458" y="3497413"/>
            <a:ext cx="548700" cy="295200"/>
          </a:xfrm>
          <a:prstGeom prst="rect">
            <a:avLst/>
          </a:prstGeom>
        </p:spPr>
        <p:txBody>
          <a:bodyPr anchorCtr="0" anchor="ctr" bIns="91425" lIns="91425" spcFirstLastPara="1" rIns="91425" wrap="square" tIns="91425">
            <a:normAutofit fontScale="85000" lnSpcReduction="20000"/>
          </a:bodyPr>
          <a:lstStyle/>
          <a:p>
            <a:pPr indent="0" lvl="0" marL="0" rtl="0" algn="r">
              <a:spcBef>
                <a:spcPts val="0"/>
              </a:spcBef>
              <a:spcAft>
                <a:spcPts val="0"/>
              </a:spcAft>
              <a:buNone/>
            </a:pPr>
            <a:fld id="{00000000-1234-1234-1234-123412341234}" type="slidenum">
              <a:rPr lang="en"/>
              <a:t>‹#›</a:t>
            </a:fld>
            <a:endParaRPr/>
          </a:p>
        </p:txBody>
      </p:sp>
      <p:sp>
        <p:nvSpPr>
          <p:cNvPr id="338" name="Google Shape;338;p48"/>
          <p:cNvSpPr txBox="1"/>
          <p:nvPr>
            <p:ph type="title"/>
          </p:nvPr>
        </p:nvSpPr>
        <p:spPr>
          <a:xfrm>
            <a:off x="311700" y="333769"/>
            <a:ext cx="8520600" cy="42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Session Authentication: Summary</a:t>
            </a:r>
            <a:endParaRPr/>
          </a:p>
        </p:txBody>
      </p:sp>
      <p:sp>
        <p:nvSpPr>
          <p:cNvPr id="339" name="Google Shape;339;p48"/>
          <p:cNvSpPr txBox="1"/>
          <p:nvPr>
            <p:ph idx="1" type="body"/>
          </p:nvPr>
        </p:nvSpPr>
        <p:spPr>
          <a:xfrm>
            <a:off x="311700" y="864356"/>
            <a:ext cx="8520600" cy="25623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Session authentication</a:t>
            </a:r>
            <a:endParaRPr/>
          </a:p>
          <a:p>
            <a:pPr indent="-317500" lvl="1" marL="914400" rtl="0" algn="l">
              <a:spcBef>
                <a:spcPts val="0"/>
              </a:spcBef>
              <a:spcAft>
                <a:spcPts val="0"/>
              </a:spcAft>
              <a:buSzPts val="1400"/>
              <a:buChar char="○"/>
            </a:pPr>
            <a:r>
              <a:rPr lang="en"/>
              <a:t>Use cookies to associate requests with an authenticated user</a:t>
            </a:r>
            <a:endParaRPr/>
          </a:p>
          <a:p>
            <a:pPr indent="-317500" lvl="1" marL="914400" rtl="0" algn="l">
              <a:spcBef>
                <a:spcPts val="0"/>
              </a:spcBef>
              <a:spcAft>
                <a:spcPts val="0"/>
              </a:spcAft>
              <a:buSzPts val="1400"/>
              <a:buChar char="○"/>
            </a:pPr>
            <a:r>
              <a:rPr lang="en"/>
              <a:t>First request: Enter username and password, receive session token (as a cookie)</a:t>
            </a:r>
            <a:endParaRPr/>
          </a:p>
          <a:p>
            <a:pPr indent="-317500" lvl="1" marL="914400" rtl="0" algn="l">
              <a:spcBef>
                <a:spcPts val="0"/>
              </a:spcBef>
              <a:spcAft>
                <a:spcPts val="0"/>
              </a:spcAft>
              <a:buSzPts val="1400"/>
              <a:buChar char="○"/>
            </a:pPr>
            <a:r>
              <a:rPr lang="en"/>
              <a:t>Future requests: Browser automatically attaches the session token cookie</a:t>
            </a:r>
            <a:endParaRPr/>
          </a:p>
          <a:p>
            <a:pPr indent="-342900" lvl="0" marL="457200" rtl="0" algn="l">
              <a:spcBef>
                <a:spcPts val="0"/>
              </a:spcBef>
              <a:spcAft>
                <a:spcPts val="0"/>
              </a:spcAft>
              <a:buSzPts val="1800"/>
              <a:buChar char="●"/>
            </a:pPr>
            <a:r>
              <a:rPr lang="en"/>
              <a:t>Session tokens</a:t>
            </a:r>
            <a:endParaRPr/>
          </a:p>
          <a:p>
            <a:pPr indent="-317500" lvl="1" marL="914400" rtl="0" algn="l">
              <a:spcBef>
                <a:spcPts val="0"/>
              </a:spcBef>
              <a:spcAft>
                <a:spcPts val="0"/>
              </a:spcAft>
              <a:buSzPts val="1400"/>
              <a:buChar char="○"/>
            </a:pPr>
            <a:r>
              <a:rPr lang="en"/>
              <a:t>If an attacker steals your session token, they can log in as you</a:t>
            </a:r>
            <a:endParaRPr/>
          </a:p>
          <a:p>
            <a:pPr indent="-317500" lvl="1" marL="914400" rtl="0" algn="l">
              <a:spcBef>
                <a:spcPts val="0"/>
              </a:spcBef>
              <a:spcAft>
                <a:spcPts val="0"/>
              </a:spcAft>
              <a:buSzPts val="1400"/>
              <a:buChar char="○"/>
            </a:pPr>
            <a:r>
              <a:rPr lang="en"/>
              <a:t>Should be randomly and securely generated by the server</a:t>
            </a:r>
            <a:endParaRPr/>
          </a:p>
          <a:p>
            <a:pPr indent="-317500" lvl="1" marL="914400" rtl="0" algn="l">
              <a:spcBef>
                <a:spcPts val="0"/>
              </a:spcBef>
              <a:spcAft>
                <a:spcPts val="0"/>
              </a:spcAft>
              <a:buSzPts val="1400"/>
              <a:buChar char="○"/>
            </a:pPr>
            <a:r>
              <a:rPr lang="en"/>
              <a:t>The browser should not send tokens to the wrong place</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49"/>
          <p:cNvSpPr txBox="1"/>
          <p:nvPr>
            <p:ph type="title"/>
          </p:nvPr>
        </p:nvSpPr>
        <p:spPr>
          <a:xfrm>
            <a:off x="311700" y="333769"/>
            <a:ext cx="8520600" cy="42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CSRF: Summary</a:t>
            </a:r>
            <a:endParaRPr/>
          </a:p>
        </p:txBody>
      </p:sp>
      <p:sp>
        <p:nvSpPr>
          <p:cNvPr id="345" name="Google Shape;345;p49"/>
          <p:cNvSpPr txBox="1"/>
          <p:nvPr>
            <p:ph idx="1" type="body"/>
          </p:nvPr>
        </p:nvSpPr>
        <p:spPr>
          <a:xfrm>
            <a:off x="311700" y="864356"/>
            <a:ext cx="8520600" cy="25623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a:t>Cross-site request forgery (CSRF or XSRF): An attack that exploits cookie-based authentication to perform an action as the victim</a:t>
            </a:r>
            <a:endParaRPr/>
          </a:p>
          <a:p>
            <a:pPr indent="-317500" lvl="1" marL="914400" rtl="0" algn="l">
              <a:spcBef>
                <a:spcPts val="0"/>
              </a:spcBef>
              <a:spcAft>
                <a:spcPts val="0"/>
              </a:spcAft>
              <a:buSzPts val="1400"/>
              <a:buChar char="○"/>
            </a:pPr>
            <a:r>
              <a:rPr lang="en"/>
              <a:t>User authenticates to the server</a:t>
            </a:r>
            <a:endParaRPr/>
          </a:p>
          <a:p>
            <a:pPr indent="-317500" lvl="2" marL="1371600" rtl="0" algn="l">
              <a:spcBef>
                <a:spcPts val="0"/>
              </a:spcBef>
              <a:spcAft>
                <a:spcPts val="0"/>
              </a:spcAft>
              <a:buSzPts val="1400"/>
              <a:buChar char="■"/>
            </a:pPr>
            <a:r>
              <a:rPr lang="en"/>
              <a:t>User receives a cookie with a valid session token</a:t>
            </a:r>
            <a:endParaRPr/>
          </a:p>
          <a:p>
            <a:pPr indent="-317500" lvl="1" marL="914400" rtl="0" algn="l">
              <a:spcBef>
                <a:spcPts val="0"/>
              </a:spcBef>
              <a:spcAft>
                <a:spcPts val="0"/>
              </a:spcAft>
              <a:buSzPts val="1400"/>
              <a:buChar char="○"/>
            </a:pPr>
            <a:r>
              <a:rPr lang="en"/>
              <a:t>Attacker tricks the victim into making a malicious request to the server</a:t>
            </a:r>
            <a:endParaRPr/>
          </a:p>
          <a:p>
            <a:pPr indent="-317500" lvl="1" marL="914400" rtl="0" algn="l">
              <a:spcBef>
                <a:spcPts val="0"/>
              </a:spcBef>
              <a:spcAft>
                <a:spcPts val="0"/>
              </a:spcAft>
              <a:buSzPts val="1400"/>
              <a:buChar char="○"/>
            </a:pPr>
            <a:r>
              <a:rPr lang="en"/>
              <a:t>The server accepts the malicious request from the victim</a:t>
            </a:r>
            <a:endParaRPr/>
          </a:p>
          <a:p>
            <a:pPr indent="-317500" lvl="2" marL="1371600" rtl="0" algn="l">
              <a:spcBef>
                <a:spcPts val="0"/>
              </a:spcBef>
              <a:spcAft>
                <a:spcPts val="0"/>
              </a:spcAft>
              <a:buSzPts val="1400"/>
              <a:buChar char="■"/>
            </a:pPr>
            <a:r>
              <a:rPr lang="en"/>
              <a:t>Recall: The cookie is automatically attached in the request</a:t>
            </a:r>
            <a:endParaRPr/>
          </a:p>
          <a:p>
            <a:pPr indent="-342900" lvl="0" marL="457200" rtl="0" algn="l">
              <a:spcBef>
                <a:spcPts val="0"/>
              </a:spcBef>
              <a:spcAft>
                <a:spcPts val="0"/>
              </a:spcAft>
              <a:buSzPts val="1800"/>
              <a:buChar char="●"/>
            </a:pPr>
            <a:r>
              <a:rPr lang="en"/>
              <a:t>Attacker must trick the victim into creating a request</a:t>
            </a:r>
            <a:endParaRPr/>
          </a:p>
          <a:p>
            <a:pPr indent="-317500" lvl="1" marL="914400" rtl="0" algn="l">
              <a:spcBef>
                <a:spcPts val="0"/>
              </a:spcBef>
              <a:spcAft>
                <a:spcPts val="0"/>
              </a:spcAft>
              <a:buSzPts val="1400"/>
              <a:buChar char="○"/>
            </a:pPr>
            <a:r>
              <a:rPr lang="en"/>
              <a:t>GET request: click on a link</a:t>
            </a:r>
            <a:endParaRPr/>
          </a:p>
          <a:p>
            <a:pPr indent="-317500" lvl="1" marL="914400" rtl="0" algn="l">
              <a:spcBef>
                <a:spcPts val="0"/>
              </a:spcBef>
              <a:spcAft>
                <a:spcPts val="0"/>
              </a:spcAft>
              <a:buSzPts val="1400"/>
              <a:buChar char="○"/>
            </a:pPr>
            <a:r>
              <a:rPr lang="en"/>
              <a:t>POST request: use JavaScript</a:t>
            </a:r>
            <a:endParaRPr/>
          </a:p>
        </p:txBody>
      </p:sp>
      <p:sp>
        <p:nvSpPr>
          <p:cNvPr id="346" name="Google Shape;346;p49"/>
          <p:cNvSpPr txBox="1"/>
          <p:nvPr>
            <p:ph idx="12" type="sldNum"/>
          </p:nvPr>
        </p:nvSpPr>
        <p:spPr>
          <a:xfrm>
            <a:off x="8472458" y="3497413"/>
            <a:ext cx="548700" cy="295200"/>
          </a:xfrm>
          <a:prstGeom prst="rect">
            <a:avLst/>
          </a:prstGeom>
        </p:spPr>
        <p:txBody>
          <a:bodyPr anchorCtr="0" anchor="ctr" bIns="91425" lIns="91425" spcFirstLastPara="1" rIns="91425" wrap="square" tIns="91425">
            <a:normAutofit fontScale="85000" lnSpcReduction="20000"/>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50"/>
          <p:cNvSpPr txBox="1"/>
          <p:nvPr>
            <p:ph type="title"/>
          </p:nvPr>
        </p:nvSpPr>
        <p:spPr>
          <a:xfrm>
            <a:off x="311700" y="333769"/>
            <a:ext cx="8520600" cy="42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CSRF Defenses: Summary</a:t>
            </a:r>
            <a:endParaRPr/>
          </a:p>
        </p:txBody>
      </p:sp>
      <p:sp>
        <p:nvSpPr>
          <p:cNvPr id="352" name="Google Shape;352;p50"/>
          <p:cNvSpPr txBox="1"/>
          <p:nvPr>
            <p:ph idx="1" type="body"/>
          </p:nvPr>
        </p:nvSpPr>
        <p:spPr>
          <a:xfrm>
            <a:off x="311700" y="864356"/>
            <a:ext cx="8520600" cy="25623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CSRF token: A secret value provided by the server to the user. The user must attach the same value in the request for the server to accept the request.</a:t>
            </a:r>
            <a:endParaRPr/>
          </a:p>
          <a:p>
            <a:pPr indent="-317500" lvl="1" marL="914400" rtl="0" algn="l">
              <a:spcBef>
                <a:spcPts val="0"/>
              </a:spcBef>
              <a:spcAft>
                <a:spcPts val="0"/>
              </a:spcAft>
              <a:buSzPts val="1400"/>
              <a:buChar char="○"/>
            </a:pPr>
            <a:r>
              <a:rPr lang="en"/>
              <a:t>The attacker does not know the token when tricking the user into making a request</a:t>
            </a:r>
            <a:endParaRPr/>
          </a:p>
          <a:p>
            <a:pPr indent="-342900" lvl="0" marL="457200" rtl="0" algn="l">
              <a:spcBef>
                <a:spcPts val="0"/>
              </a:spcBef>
              <a:spcAft>
                <a:spcPts val="0"/>
              </a:spcAft>
              <a:buSzPts val="1800"/>
              <a:buChar char="●"/>
            </a:pPr>
            <a:r>
              <a:rPr lang="en"/>
              <a:t>Referer Header: Allow same-site requests, but disallow cross-site requests</a:t>
            </a:r>
            <a:endParaRPr/>
          </a:p>
          <a:p>
            <a:pPr indent="-317500" lvl="1" marL="914400" rtl="0" algn="l">
              <a:spcBef>
                <a:spcPts val="0"/>
              </a:spcBef>
              <a:spcAft>
                <a:spcPts val="0"/>
              </a:spcAft>
              <a:buSzPts val="1400"/>
              <a:buChar char="○"/>
            </a:pPr>
            <a:r>
              <a:rPr lang="en"/>
              <a:t>Header may be blank or removed for privacy reasons</a:t>
            </a:r>
            <a:endParaRPr/>
          </a:p>
          <a:p>
            <a:pPr indent="-342900" lvl="0" marL="457200" rtl="0" algn="l">
              <a:spcBef>
                <a:spcPts val="0"/>
              </a:spcBef>
              <a:spcAft>
                <a:spcPts val="0"/>
              </a:spcAft>
              <a:buSzPts val="1800"/>
              <a:buChar char="●"/>
            </a:pPr>
            <a:r>
              <a:rPr lang="en"/>
              <a:t>Same-site cookie attribute: The cookie is sent only when the domain of the cookie exactly matches the domain of the origin</a:t>
            </a:r>
            <a:endParaRPr/>
          </a:p>
          <a:p>
            <a:pPr indent="-317500" lvl="1" marL="914400" rtl="0" algn="l">
              <a:spcBef>
                <a:spcPts val="0"/>
              </a:spcBef>
              <a:spcAft>
                <a:spcPts val="0"/>
              </a:spcAft>
              <a:buSzPts val="1400"/>
              <a:buChar char="○"/>
            </a:pPr>
            <a:r>
              <a:rPr lang="en"/>
              <a:t>Not implemented on all browsers</a:t>
            </a:r>
            <a:endParaRPr/>
          </a:p>
        </p:txBody>
      </p:sp>
      <p:sp>
        <p:nvSpPr>
          <p:cNvPr id="353" name="Google Shape;353;p50"/>
          <p:cNvSpPr txBox="1"/>
          <p:nvPr>
            <p:ph idx="12" type="sldNum"/>
          </p:nvPr>
        </p:nvSpPr>
        <p:spPr>
          <a:xfrm>
            <a:off x="8472458" y="3497413"/>
            <a:ext cx="548700" cy="295200"/>
          </a:xfrm>
          <a:prstGeom prst="rect">
            <a:avLst/>
          </a:prstGeom>
        </p:spPr>
        <p:txBody>
          <a:bodyPr anchorCtr="0" anchor="ctr" bIns="91425" lIns="91425" spcFirstLastPara="1" rIns="91425" wrap="square" tIns="91425">
            <a:normAutofit fontScale="85000" lnSpcReduction="20000"/>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51"/>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Cross-Site Scripting (XSS)</a:t>
            </a:r>
            <a:endParaRPr/>
          </a:p>
        </p:txBody>
      </p:sp>
      <p:sp>
        <p:nvSpPr>
          <p:cNvPr id="359" name="Google Shape;359;p5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60" name="Google Shape;360;p51"/>
          <p:cNvSpPr txBox="1"/>
          <p:nvPr/>
        </p:nvSpPr>
        <p:spPr>
          <a:xfrm>
            <a:off x="512100" y="4520775"/>
            <a:ext cx="8119800" cy="572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200"/>
              </a:spcAft>
              <a:buNone/>
            </a:pPr>
            <a:r>
              <a:rPr lang="en">
                <a:solidFill>
                  <a:srgbClr val="000000"/>
                </a:solidFill>
              </a:rPr>
              <a:t>Textbook Chapter</a:t>
            </a:r>
            <a:r>
              <a:rPr lang="en"/>
              <a:t> 22</a:t>
            </a:r>
            <a:endParaRPr>
              <a:solidFill>
                <a:srgbClr val="00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5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Top 25 Most Dangerous Software Weaknesses (2020)</a:t>
            </a:r>
            <a:endParaRPr/>
          </a:p>
        </p:txBody>
      </p:sp>
      <p:sp>
        <p:nvSpPr>
          <p:cNvPr id="366" name="Google Shape;366;p5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367" name="Google Shape;367;p52"/>
          <p:cNvGraphicFramePr/>
          <p:nvPr/>
        </p:nvGraphicFramePr>
        <p:xfrm>
          <a:off x="412300" y="1239875"/>
          <a:ext cx="3000000" cy="3000000"/>
        </p:xfrm>
        <a:graphic>
          <a:graphicData uri="http://schemas.openxmlformats.org/drawingml/2006/table">
            <a:tbl>
              <a:tblPr>
                <a:noFill/>
                <a:tableStyleId>{A99C41C6-2AEF-4140-B595-F16B7768BF11}</a:tableStyleId>
              </a:tblPr>
              <a:tblGrid>
                <a:gridCol w="535825"/>
                <a:gridCol w="779400"/>
                <a:gridCol w="5653200"/>
                <a:gridCol w="746075"/>
              </a:tblGrid>
              <a:tr h="213425">
                <a:tc>
                  <a:txBody>
                    <a:bodyPr/>
                    <a:lstStyle/>
                    <a:p>
                      <a:pPr indent="0" lvl="0" marL="0" rtl="0" algn="ctr">
                        <a:lnSpc>
                          <a:spcPct val="100000"/>
                        </a:lnSpc>
                        <a:spcBef>
                          <a:spcPts val="0"/>
                        </a:spcBef>
                        <a:spcAft>
                          <a:spcPts val="0"/>
                        </a:spcAft>
                        <a:buNone/>
                      </a:pPr>
                      <a:r>
                        <a:rPr b="1" lang="en" sz="1000"/>
                        <a:t>Rank</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b="1" lang="en" sz="1000"/>
                        <a:t>ID</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b="1" lang="en" sz="1000"/>
                        <a:t>Name</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b="1" lang="en" sz="1000"/>
                        <a:t>Score</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120675">
                <a:tc>
                  <a:txBody>
                    <a:bodyPr/>
                    <a:lstStyle/>
                    <a:p>
                      <a:pPr indent="0" lvl="0" marL="0" rtl="0" algn="ctr">
                        <a:lnSpc>
                          <a:spcPct val="100000"/>
                        </a:lnSpc>
                        <a:spcBef>
                          <a:spcPts val="0"/>
                        </a:spcBef>
                        <a:spcAft>
                          <a:spcPts val="0"/>
                        </a:spcAft>
                        <a:buNone/>
                      </a:pPr>
                      <a:r>
                        <a:rPr b="1" lang="en" sz="1000"/>
                        <a:t>[1]</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3"/>
                        </a:rPr>
                        <a:t>CWE-79</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rtl="0" algn="l">
                        <a:lnSpc>
                          <a:spcPct val="100000"/>
                        </a:lnSpc>
                        <a:spcBef>
                          <a:spcPts val="0"/>
                        </a:spcBef>
                        <a:spcAft>
                          <a:spcPts val="0"/>
                        </a:spcAft>
                        <a:buNone/>
                      </a:pPr>
                      <a:r>
                        <a:rPr lang="en" sz="1000"/>
                        <a:t>Improper Neutralization of Input During Web Page Generation (’Cross-site Scripting’)</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rtl="0" algn="ctr">
                        <a:lnSpc>
                          <a:spcPct val="100000"/>
                        </a:lnSpc>
                        <a:spcBef>
                          <a:spcPts val="0"/>
                        </a:spcBef>
                        <a:spcAft>
                          <a:spcPts val="0"/>
                        </a:spcAft>
                        <a:buNone/>
                      </a:pPr>
                      <a:r>
                        <a:rPr lang="en" sz="1000"/>
                        <a:t>46.82</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r>
              <a:tr h="110825">
                <a:tc>
                  <a:txBody>
                    <a:bodyPr/>
                    <a:lstStyle/>
                    <a:p>
                      <a:pPr indent="0" lvl="0" marL="0" rtl="0" algn="ctr">
                        <a:lnSpc>
                          <a:spcPct val="100000"/>
                        </a:lnSpc>
                        <a:spcBef>
                          <a:spcPts val="0"/>
                        </a:spcBef>
                        <a:spcAft>
                          <a:spcPts val="0"/>
                        </a:spcAft>
                        <a:buNone/>
                      </a:pPr>
                      <a:r>
                        <a:rPr b="1" lang="en" sz="1000"/>
                        <a:t>[2]</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4"/>
                        </a:rPr>
                        <a:t>CWE-787</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Out-of-bounds Write</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46.17</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13425">
                <a:tc>
                  <a:txBody>
                    <a:bodyPr/>
                    <a:lstStyle/>
                    <a:p>
                      <a:pPr indent="0" lvl="0" marL="0" rtl="0" algn="ctr">
                        <a:lnSpc>
                          <a:spcPct val="100000"/>
                        </a:lnSpc>
                        <a:spcBef>
                          <a:spcPts val="0"/>
                        </a:spcBef>
                        <a:spcAft>
                          <a:spcPts val="0"/>
                        </a:spcAft>
                        <a:buNone/>
                      </a:pPr>
                      <a:r>
                        <a:rPr b="1" lang="en" sz="1000"/>
                        <a:t>[3]</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5"/>
                        </a:rPr>
                        <a:t>CWE-20</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Improper Input Validation</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33.47</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13425">
                <a:tc>
                  <a:txBody>
                    <a:bodyPr/>
                    <a:lstStyle/>
                    <a:p>
                      <a:pPr indent="0" lvl="0" marL="0" rtl="0" algn="ctr">
                        <a:lnSpc>
                          <a:spcPct val="100000"/>
                        </a:lnSpc>
                        <a:spcBef>
                          <a:spcPts val="0"/>
                        </a:spcBef>
                        <a:spcAft>
                          <a:spcPts val="0"/>
                        </a:spcAft>
                        <a:buNone/>
                      </a:pPr>
                      <a:r>
                        <a:rPr b="1" lang="en" sz="1000"/>
                        <a:t>[4]</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6"/>
                        </a:rPr>
                        <a:t>CWE-125</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Out-of-bounds Read</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26.50</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13425">
                <a:tc>
                  <a:txBody>
                    <a:bodyPr/>
                    <a:lstStyle/>
                    <a:p>
                      <a:pPr indent="0" lvl="0" marL="0" rtl="0" algn="ctr">
                        <a:lnSpc>
                          <a:spcPct val="100000"/>
                        </a:lnSpc>
                        <a:spcBef>
                          <a:spcPts val="0"/>
                        </a:spcBef>
                        <a:spcAft>
                          <a:spcPts val="0"/>
                        </a:spcAft>
                        <a:buNone/>
                      </a:pPr>
                      <a:r>
                        <a:rPr b="1" lang="en" sz="1000"/>
                        <a:t>[5]</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7"/>
                        </a:rPr>
                        <a:t>CWE-119</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Improper Restriction of Operations within the Bounds of a Memory Buffer</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23.73</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02750">
                <a:tc>
                  <a:txBody>
                    <a:bodyPr/>
                    <a:lstStyle/>
                    <a:p>
                      <a:pPr indent="0" lvl="0" marL="0" rtl="0" algn="ctr">
                        <a:lnSpc>
                          <a:spcPct val="100000"/>
                        </a:lnSpc>
                        <a:spcBef>
                          <a:spcPts val="0"/>
                        </a:spcBef>
                        <a:spcAft>
                          <a:spcPts val="0"/>
                        </a:spcAft>
                        <a:buNone/>
                      </a:pPr>
                      <a:r>
                        <a:rPr b="1" lang="en" sz="1000"/>
                        <a:t>[6]</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8"/>
                        </a:rPr>
                        <a:t>CWE-89</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Improper Neutralization of Special Elements used in an SQL Command (’SQL Injection’)</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20.69</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13425">
                <a:tc>
                  <a:txBody>
                    <a:bodyPr/>
                    <a:lstStyle/>
                    <a:p>
                      <a:pPr indent="0" lvl="0" marL="0" rtl="0" algn="ctr">
                        <a:lnSpc>
                          <a:spcPct val="100000"/>
                        </a:lnSpc>
                        <a:spcBef>
                          <a:spcPts val="0"/>
                        </a:spcBef>
                        <a:spcAft>
                          <a:spcPts val="0"/>
                        </a:spcAft>
                        <a:buNone/>
                      </a:pPr>
                      <a:r>
                        <a:rPr b="1" lang="en" sz="1000"/>
                        <a:t>[7]</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9"/>
                        </a:rPr>
                        <a:t>CWE-200</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Exposure of Sensitive Information to an Unauthorized Actor</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19.16</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13425">
                <a:tc>
                  <a:txBody>
                    <a:bodyPr/>
                    <a:lstStyle/>
                    <a:p>
                      <a:pPr indent="0" lvl="0" marL="0" rtl="0" algn="ctr">
                        <a:lnSpc>
                          <a:spcPct val="100000"/>
                        </a:lnSpc>
                        <a:spcBef>
                          <a:spcPts val="0"/>
                        </a:spcBef>
                        <a:spcAft>
                          <a:spcPts val="0"/>
                        </a:spcAft>
                        <a:buNone/>
                      </a:pPr>
                      <a:r>
                        <a:rPr b="1" lang="en" sz="1000"/>
                        <a:t>[8]</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10"/>
                        </a:rPr>
                        <a:t>CWE-416</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Use After Free</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18.87</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13425">
                <a:tc>
                  <a:txBody>
                    <a:bodyPr/>
                    <a:lstStyle/>
                    <a:p>
                      <a:pPr indent="0" lvl="0" marL="0" rtl="0" algn="ctr">
                        <a:lnSpc>
                          <a:spcPct val="100000"/>
                        </a:lnSpc>
                        <a:spcBef>
                          <a:spcPts val="0"/>
                        </a:spcBef>
                        <a:spcAft>
                          <a:spcPts val="0"/>
                        </a:spcAft>
                        <a:buNone/>
                      </a:pPr>
                      <a:r>
                        <a:rPr b="1" lang="en" sz="1000"/>
                        <a:t>[9]</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11"/>
                        </a:rPr>
                        <a:t>CWE-352</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Cross-Site Request Forgery (CSRF)</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17.29</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02750">
                <a:tc>
                  <a:txBody>
                    <a:bodyPr/>
                    <a:lstStyle/>
                    <a:p>
                      <a:pPr indent="0" lvl="0" marL="0" rtl="0" algn="ctr">
                        <a:lnSpc>
                          <a:spcPct val="100000"/>
                        </a:lnSpc>
                        <a:spcBef>
                          <a:spcPts val="0"/>
                        </a:spcBef>
                        <a:spcAft>
                          <a:spcPts val="0"/>
                        </a:spcAft>
                        <a:buNone/>
                      </a:pPr>
                      <a:r>
                        <a:rPr b="1" lang="en" sz="1000"/>
                        <a:t>[10]</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12"/>
                        </a:rPr>
                        <a:t>CWE-78</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Improper Neutralization of Special Elements used in an OS Command (’OS Command Injection’)</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16.44</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13425">
                <a:tc>
                  <a:txBody>
                    <a:bodyPr/>
                    <a:lstStyle/>
                    <a:p>
                      <a:pPr indent="0" lvl="0" marL="0" rtl="0" algn="ctr">
                        <a:lnSpc>
                          <a:spcPct val="100000"/>
                        </a:lnSpc>
                        <a:spcBef>
                          <a:spcPts val="0"/>
                        </a:spcBef>
                        <a:spcAft>
                          <a:spcPts val="0"/>
                        </a:spcAft>
                        <a:buNone/>
                      </a:pPr>
                      <a:r>
                        <a:rPr b="1" lang="en" sz="1000"/>
                        <a:t>[11]</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13"/>
                        </a:rPr>
                        <a:t>CWE-190</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Integer Overflow or Wraparound</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15.81</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13425">
                <a:tc>
                  <a:txBody>
                    <a:bodyPr/>
                    <a:lstStyle/>
                    <a:p>
                      <a:pPr indent="0" lvl="0" marL="0" rtl="0" algn="ctr">
                        <a:lnSpc>
                          <a:spcPct val="100000"/>
                        </a:lnSpc>
                        <a:spcBef>
                          <a:spcPts val="0"/>
                        </a:spcBef>
                        <a:spcAft>
                          <a:spcPts val="0"/>
                        </a:spcAft>
                        <a:buNone/>
                      </a:pPr>
                      <a:r>
                        <a:rPr b="1" lang="en" sz="1000"/>
                        <a:t>[12]</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14"/>
                        </a:rPr>
                        <a:t>CWE-22</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Improper Limitation of a Pathname to a Restricted Directory (’Path Traversal’)</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13.67</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13425">
                <a:tc>
                  <a:txBody>
                    <a:bodyPr/>
                    <a:lstStyle/>
                    <a:p>
                      <a:pPr indent="0" lvl="0" marL="0" rtl="0" algn="ctr">
                        <a:lnSpc>
                          <a:spcPct val="100000"/>
                        </a:lnSpc>
                        <a:spcBef>
                          <a:spcPts val="0"/>
                        </a:spcBef>
                        <a:spcAft>
                          <a:spcPts val="0"/>
                        </a:spcAft>
                        <a:buNone/>
                      </a:pPr>
                      <a:r>
                        <a:rPr b="1" lang="en" sz="1000"/>
                        <a:t>[13]</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15"/>
                        </a:rPr>
                        <a:t>CWE-476</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NULL Pointer Dereference</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8.35</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13425">
                <a:tc>
                  <a:txBody>
                    <a:bodyPr/>
                    <a:lstStyle/>
                    <a:p>
                      <a:pPr indent="0" lvl="0" marL="0" rtl="0" algn="ctr">
                        <a:lnSpc>
                          <a:spcPct val="100000"/>
                        </a:lnSpc>
                        <a:spcBef>
                          <a:spcPts val="0"/>
                        </a:spcBef>
                        <a:spcAft>
                          <a:spcPts val="0"/>
                        </a:spcAft>
                        <a:buNone/>
                      </a:pPr>
                      <a:r>
                        <a:rPr b="1" lang="en" sz="1000"/>
                        <a:t>[14]</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16"/>
                        </a:rPr>
                        <a:t>CWE-287</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Improper Authentication</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8.17</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13425">
                <a:tc>
                  <a:txBody>
                    <a:bodyPr/>
                    <a:lstStyle/>
                    <a:p>
                      <a:pPr indent="0" lvl="0" marL="0" rtl="0" algn="ctr">
                        <a:lnSpc>
                          <a:spcPct val="100000"/>
                        </a:lnSpc>
                        <a:spcBef>
                          <a:spcPts val="0"/>
                        </a:spcBef>
                        <a:spcAft>
                          <a:spcPts val="0"/>
                        </a:spcAft>
                        <a:buNone/>
                      </a:pPr>
                      <a:r>
                        <a:rPr b="1" lang="en" sz="1000"/>
                        <a:t>[15]</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17"/>
                        </a:rPr>
                        <a:t>CWE-434</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Unrestricted Upload of File with Dangerous Type</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7.38</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13425">
                <a:tc>
                  <a:txBody>
                    <a:bodyPr/>
                    <a:lstStyle/>
                    <a:p>
                      <a:pPr indent="0" lvl="0" marL="0" rtl="0" algn="ctr">
                        <a:lnSpc>
                          <a:spcPct val="100000"/>
                        </a:lnSpc>
                        <a:spcBef>
                          <a:spcPts val="0"/>
                        </a:spcBef>
                        <a:spcAft>
                          <a:spcPts val="0"/>
                        </a:spcAft>
                        <a:buNone/>
                      </a:pPr>
                      <a:r>
                        <a:rPr b="1" lang="en" sz="1000"/>
                        <a:t>[16]</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18"/>
                        </a:rPr>
                        <a:t>CWE-732</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Incorrect Permission Assignment for Critical Resource</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6.95</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r h="213425">
                <a:tc>
                  <a:txBody>
                    <a:bodyPr/>
                    <a:lstStyle/>
                    <a:p>
                      <a:pPr indent="0" lvl="0" marL="0" rtl="0" algn="ctr">
                        <a:lnSpc>
                          <a:spcPct val="100000"/>
                        </a:lnSpc>
                        <a:spcBef>
                          <a:spcPts val="0"/>
                        </a:spcBef>
                        <a:spcAft>
                          <a:spcPts val="0"/>
                        </a:spcAft>
                        <a:buNone/>
                      </a:pPr>
                      <a:r>
                        <a:rPr b="1" lang="en" sz="1000"/>
                        <a:t>[17]</a:t>
                      </a:r>
                      <a:endParaRPr b="1"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u="sng">
                          <a:solidFill>
                            <a:schemeClr val="hlink"/>
                          </a:solidFill>
                          <a:hlinkClick r:id="rId19"/>
                        </a:rPr>
                        <a:t>CWE-94</a:t>
                      </a:r>
                      <a:endParaRPr sz="1000" u="sng">
                        <a:solidFill>
                          <a:schemeClr val="hlink"/>
                        </a:solidFill>
                      </a:endParaRPr>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l">
                        <a:lnSpc>
                          <a:spcPct val="100000"/>
                        </a:lnSpc>
                        <a:spcBef>
                          <a:spcPts val="0"/>
                        </a:spcBef>
                        <a:spcAft>
                          <a:spcPts val="0"/>
                        </a:spcAft>
                        <a:buNone/>
                      </a:pPr>
                      <a:r>
                        <a:rPr lang="en" sz="1000"/>
                        <a:t>Improper Control of Generation of Code (’Code Injection’)</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c>
                  <a:txBody>
                    <a:bodyPr/>
                    <a:lstStyle/>
                    <a:p>
                      <a:pPr indent="0" lvl="0" marL="0" rtl="0" algn="ctr">
                        <a:lnSpc>
                          <a:spcPct val="100000"/>
                        </a:lnSpc>
                        <a:spcBef>
                          <a:spcPts val="0"/>
                        </a:spcBef>
                        <a:spcAft>
                          <a:spcPts val="0"/>
                        </a:spcAft>
                        <a:buNone/>
                      </a:pPr>
                      <a:r>
                        <a:rPr lang="en" sz="1000"/>
                        <a:t>6.53</a:t>
                      </a:r>
                      <a:endParaRPr sz="1000"/>
                    </a:p>
                  </a:txBody>
                  <a:tcPr marT="27425" marB="27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AF0"/>
                    </a:solidFill>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5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Review: Same-Origin Policy</a:t>
            </a:r>
            <a:endParaRPr/>
          </a:p>
        </p:txBody>
      </p:sp>
      <p:sp>
        <p:nvSpPr>
          <p:cNvPr id="373" name="Google Shape;373;p5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Two webpages with different origins should not be able to access each other’s resources</a:t>
            </a:r>
            <a:endParaRPr/>
          </a:p>
          <a:p>
            <a:pPr indent="-317500" lvl="1" marL="914400" rtl="0" algn="l">
              <a:spcBef>
                <a:spcPts val="0"/>
              </a:spcBef>
              <a:spcAft>
                <a:spcPts val="0"/>
              </a:spcAft>
              <a:buSzPts val="1400"/>
              <a:buChar char="○"/>
            </a:pPr>
            <a:r>
              <a:rPr lang="en"/>
              <a:t>Example: JavaScript on </a:t>
            </a:r>
            <a:r>
              <a:rPr b="1" lang="en">
                <a:latin typeface="Courier New"/>
                <a:ea typeface="Courier New"/>
                <a:cs typeface="Courier New"/>
                <a:sym typeface="Courier New"/>
              </a:rPr>
              <a:t>http://evil.com</a:t>
            </a:r>
            <a:r>
              <a:rPr lang="en"/>
              <a:t> cannot access the information on </a:t>
            </a:r>
            <a:r>
              <a:rPr b="1" lang="en">
                <a:latin typeface="Courier New"/>
                <a:ea typeface="Courier New"/>
                <a:cs typeface="Courier New"/>
                <a:sym typeface="Courier New"/>
              </a:rPr>
              <a:t>http://bank.com</a:t>
            </a:r>
            <a:endParaRPr/>
          </a:p>
        </p:txBody>
      </p:sp>
      <p:sp>
        <p:nvSpPr>
          <p:cNvPr id="374" name="Google Shape;374;p5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3">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5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Review: JavaScript</a:t>
            </a:r>
            <a:endParaRPr/>
          </a:p>
        </p:txBody>
      </p:sp>
      <p:sp>
        <p:nvSpPr>
          <p:cNvPr id="380" name="Google Shape;380;p5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81" name="Google Shape;381;p5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JavaScript</a:t>
            </a:r>
            <a:r>
              <a:rPr lang="en"/>
              <a:t>: A programming language for running code in the web browser</a:t>
            </a:r>
            <a:endParaRPr/>
          </a:p>
          <a:p>
            <a:pPr indent="-342900" lvl="0" marL="457200" rtl="0" algn="l">
              <a:spcBef>
                <a:spcPts val="0"/>
              </a:spcBef>
              <a:spcAft>
                <a:spcPts val="0"/>
              </a:spcAft>
              <a:buSzPts val="1800"/>
              <a:buChar char="●"/>
            </a:pPr>
            <a:r>
              <a:rPr lang="en"/>
              <a:t>JavaScript is </a:t>
            </a:r>
            <a:r>
              <a:rPr b="1" lang="en"/>
              <a:t>client-side</a:t>
            </a:r>
            <a:endParaRPr/>
          </a:p>
          <a:p>
            <a:pPr indent="-317500" lvl="1" marL="914400" rtl="0" algn="l">
              <a:spcBef>
                <a:spcPts val="0"/>
              </a:spcBef>
              <a:spcAft>
                <a:spcPts val="0"/>
              </a:spcAft>
              <a:buSzPts val="1400"/>
              <a:buChar char="○"/>
            </a:pPr>
            <a:r>
              <a:rPr lang="en"/>
              <a:t>Code sent by the server as part of the response</a:t>
            </a:r>
            <a:endParaRPr/>
          </a:p>
          <a:p>
            <a:pPr indent="-317500" lvl="1" marL="914400" rtl="0" algn="l">
              <a:spcBef>
                <a:spcPts val="0"/>
              </a:spcBef>
              <a:spcAft>
                <a:spcPts val="0"/>
              </a:spcAft>
              <a:buSzPts val="1400"/>
              <a:buChar char="○"/>
            </a:pPr>
            <a:r>
              <a:rPr lang="en"/>
              <a:t>Runs in the browser, not the web server!</a:t>
            </a:r>
            <a:endParaRPr/>
          </a:p>
          <a:p>
            <a:pPr indent="-342900" lvl="0" marL="457200" rtl="0" algn="l">
              <a:spcBef>
                <a:spcPts val="0"/>
              </a:spcBef>
              <a:spcAft>
                <a:spcPts val="0"/>
              </a:spcAft>
              <a:buSzPts val="1800"/>
              <a:buChar char="●"/>
            </a:pPr>
            <a:r>
              <a:rPr lang="en"/>
              <a:t>Used to manipulate web pages (HTML and CSS)</a:t>
            </a:r>
            <a:endParaRPr/>
          </a:p>
          <a:p>
            <a:pPr indent="-317500" lvl="1" marL="914400" rtl="0" algn="l">
              <a:spcBef>
                <a:spcPts val="0"/>
              </a:spcBef>
              <a:spcAft>
                <a:spcPts val="0"/>
              </a:spcAft>
              <a:buSzPts val="1400"/>
              <a:buChar char="○"/>
            </a:pPr>
            <a:r>
              <a:rPr lang="en"/>
              <a:t>Makes modern websites interactive</a:t>
            </a:r>
            <a:endParaRPr/>
          </a:p>
          <a:p>
            <a:pPr indent="-317500" lvl="1" marL="914400" rtl="0" algn="l">
              <a:spcBef>
                <a:spcPts val="0"/>
              </a:spcBef>
              <a:spcAft>
                <a:spcPts val="0"/>
              </a:spcAft>
              <a:buSzPts val="1400"/>
              <a:buChar char="○"/>
            </a:pPr>
            <a:r>
              <a:rPr lang="en"/>
              <a:t>JavaScript can be directly embedded in HTML with </a:t>
            </a:r>
            <a:r>
              <a:rPr b="1" lang="en">
                <a:latin typeface="Courier New"/>
                <a:ea typeface="Courier New"/>
                <a:cs typeface="Courier New"/>
                <a:sym typeface="Courier New"/>
              </a:rPr>
              <a:t>&lt;script&gt;</a:t>
            </a:r>
            <a:r>
              <a:rPr lang="en"/>
              <a:t> tags</a:t>
            </a:r>
            <a:endParaRPr/>
          </a:p>
          <a:p>
            <a:pPr indent="-342900" lvl="0" marL="457200" rtl="0" algn="l">
              <a:spcBef>
                <a:spcPts val="0"/>
              </a:spcBef>
              <a:spcAft>
                <a:spcPts val="0"/>
              </a:spcAft>
              <a:buSzPts val="1800"/>
              <a:buChar char="●"/>
            </a:pPr>
            <a:r>
              <a:rPr lang="en"/>
              <a:t>Most modern webpages involve JavaScript</a:t>
            </a:r>
            <a:endParaRPr/>
          </a:p>
          <a:p>
            <a:pPr indent="-317500" lvl="1" marL="914400" rtl="0" algn="l">
              <a:spcBef>
                <a:spcPts val="0"/>
              </a:spcBef>
              <a:spcAft>
                <a:spcPts val="0"/>
              </a:spcAft>
              <a:buSzPts val="1400"/>
              <a:buChar char="○"/>
            </a:pPr>
            <a:r>
              <a:rPr lang="en"/>
              <a:t>JavaScript is supported by all modern web browsers</a:t>
            </a:r>
            <a:endParaRPr/>
          </a:p>
          <a:p>
            <a:pPr indent="-342900" lvl="0" marL="457200" rtl="0" algn="l">
              <a:spcBef>
                <a:spcPts val="0"/>
              </a:spcBef>
              <a:spcAft>
                <a:spcPts val="0"/>
              </a:spcAft>
              <a:buSzPts val="1800"/>
              <a:buChar char="●"/>
            </a:pPr>
            <a:r>
              <a:rPr lang="en"/>
              <a:t>You don’t need to know JavaScript syntax</a:t>
            </a:r>
            <a:endParaRPr/>
          </a:p>
          <a:p>
            <a:pPr indent="-317500" lvl="1" marL="914400" rtl="0" algn="l">
              <a:spcBef>
                <a:spcPts val="0"/>
              </a:spcBef>
              <a:spcAft>
                <a:spcPts val="0"/>
              </a:spcAft>
              <a:buSzPts val="1400"/>
              <a:buChar char="○"/>
            </a:pPr>
            <a:r>
              <a:rPr lang="en"/>
              <a:t>However, knowing common attack functions helps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5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Review: JavaScript</a:t>
            </a:r>
            <a:endParaRPr/>
          </a:p>
        </p:txBody>
      </p:sp>
      <p:sp>
        <p:nvSpPr>
          <p:cNvPr id="387" name="Google Shape;387;p55"/>
          <p:cNvSpPr txBox="1"/>
          <p:nvPr>
            <p:ph idx="1" type="body"/>
          </p:nvPr>
        </p:nvSpPr>
        <p:spPr>
          <a:xfrm>
            <a:off x="198500" y="1246825"/>
            <a:ext cx="8520600" cy="572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JavaScript can create a pop-up message</a:t>
            </a:r>
            <a:endParaRPr/>
          </a:p>
        </p:txBody>
      </p:sp>
      <p:sp>
        <p:nvSpPr>
          <p:cNvPr id="388" name="Google Shape;388;p5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89" name="Google Shape;389;p55"/>
          <p:cNvSpPr/>
          <p:nvPr/>
        </p:nvSpPr>
        <p:spPr>
          <a:xfrm>
            <a:off x="579500" y="2108700"/>
            <a:ext cx="4137900" cy="688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latin typeface="Courier New"/>
                <a:ea typeface="Courier New"/>
                <a:cs typeface="Courier New"/>
                <a:sym typeface="Courier New"/>
              </a:rPr>
              <a:t>&lt;script&gt;alert("Happy Birthday!")&lt;/script&gt;</a:t>
            </a:r>
            <a:endParaRPr b="1" sz="1200">
              <a:latin typeface="Courier New"/>
              <a:ea typeface="Courier New"/>
              <a:cs typeface="Courier New"/>
              <a:sym typeface="Courier New"/>
            </a:endParaRPr>
          </a:p>
        </p:txBody>
      </p:sp>
      <p:sp>
        <p:nvSpPr>
          <p:cNvPr id="390" name="Google Shape;390;p55"/>
          <p:cNvSpPr txBox="1"/>
          <p:nvPr/>
        </p:nvSpPr>
        <p:spPr>
          <a:xfrm>
            <a:off x="584850" y="1766725"/>
            <a:ext cx="3775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HTML (with embedded JavaScript)</a:t>
            </a:r>
            <a:endParaRPr/>
          </a:p>
        </p:txBody>
      </p:sp>
      <p:sp>
        <p:nvSpPr>
          <p:cNvPr id="391" name="Google Shape;391;p55"/>
          <p:cNvSpPr/>
          <p:nvPr/>
        </p:nvSpPr>
        <p:spPr>
          <a:xfrm>
            <a:off x="584850" y="3343700"/>
            <a:ext cx="4052700" cy="1610100"/>
          </a:xfrm>
          <a:prstGeom prst="rect">
            <a:avLst/>
          </a:prstGeom>
          <a:solidFill>
            <a:schemeClr val="lt2"/>
          </a:solidFill>
          <a:ln cap="flat" cmpd="sng" w="9525">
            <a:solidFill>
              <a:schemeClr val="dk2"/>
            </a:solidFill>
            <a:prstDash val="solid"/>
            <a:round/>
            <a:headEnd len="sm" w="sm" type="none"/>
            <a:tailEnd len="sm" w="sm" type="none"/>
          </a:ln>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55"/>
          <p:cNvSpPr txBox="1"/>
          <p:nvPr/>
        </p:nvSpPr>
        <p:spPr>
          <a:xfrm>
            <a:off x="590957" y="3001725"/>
            <a:ext cx="3769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Webpage</a:t>
            </a:r>
            <a:endParaRPr/>
          </a:p>
        </p:txBody>
      </p:sp>
      <p:sp>
        <p:nvSpPr>
          <p:cNvPr id="393" name="Google Shape;393;p55"/>
          <p:cNvSpPr/>
          <p:nvPr/>
        </p:nvSpPr>
        <p:spPr>
          <a:xfrm>
            <a:off x="1685650" y="3776000"/>
            <a:ext cx="1580100" cy="745500"/>
          </a:xfrm>
          <a:prstGeom prst="rect">
            <a:avLst/>
          </a:prstGeom>
          <a:solidFill>
            <a:srgbClr val="B7B7B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Happy Birthday!</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394" name="Google Shape;394;p55"/>
          <p:cNvSpPr/>
          <p:nvPr/>
        </p:nvSpPr>
        <p:spPr>
          <a:xfrm>
            <a:off x="2201350" y="4104100"/>
            <a:ext cx="548700" cy="329400"/>
          </a:xfrm>
          <a:prstGeom prst="roundRect">
            <a:avLst>
              <a:gd fmla="val 16667" name="adj"/>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OK</a:t>
            </a:r>
            <a:endParaRPr/>
          </a:p>
        </p:txBody>
      </p:sp>
      <p:cxnSp>
        <p:nvCxnSpPr>
          <p:cNvPr id="395" name="Google Shape;395;p55"/>
          <p:cNvCxnSpPr>
            <a:stCxn id="396" idx="1"/>
          </p:cNvCxnSpPr>
          <p:nvPr/>
        </p:nvCxnSpPr>
        <p:spPr>
          <a:xfrm rot="10800000">
            <a:off x="3310600" y="4105600"/>
            <a:ext cx="1968900" cy="0"/>
          </a:xfrm>
          <a:prstGeom prst="straightConnector1">
            <a:avLst/>
          </a:prstGeom>
          <a:noFill/>
          <a:ln cap="flat" cmpd="sng" w="19050">
            <a:solidFill>
              <a:schemeClr val="dk2"/>
            </a:solidFill>
            <a:prstDash val="solid"/>
            <a:round/>
            <a:headEnd len="med" w="med" type="none"/>
            <a:tailEnd len="med" w="med" type="triangle"/>
          </a:ln>
        </p:spPr>
      </p:cxnSp>
      <p:sp>
        <p:nvSpPr>
          <p:cNvPr id="396" name="Google Shape;396;p55"/>
          <p:cNvSpPr txBox="1"/>
          <p:nvPr/>
        </p:nvSpPr>
        <p:spPr>
          <a:xfrm>
            <a:off x="5279500" y="3689950"/>
            <a:ext cx="3134700" cy="8313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When the browser loads this HTML, it will run the embedded JavaScript and cause a pop-up to appear.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5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 Go HTTP Handler</a:t>
            </a:r>
            <a:endParaRPr/>
          </a:p>
        </p:txBody>
      </p:sp>
      <p:sp>
        <p:nvSpPr>
          <p:cNvPr id="402" name="Google Shape;402;p5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03" name="Google Shape;403;p56"/>
          <p:cNvSpPr txBox="1"/>
          <p:nvPr/>
        </p:nvSpPr>
        <p:spPr>
          <a:xfrm>
            <a:off x="407950" y="1884325"/>
            <a:ext cx="5050500" cy="8004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rgbClr val="B7B7B7"/>
                </a:solidFill>
                <a:latin typeface="Courier New"/>
                <a:ea typeface="Courier New"/>
                <a:cs typeface="Courier New"/>
                <a:sym typeface="Courier New"/>
              </a:rPr>
              <a:t>func handleSayHello(w http.ResponseWriter, r *http.Request) {</a:t>
            </a:r>
            <a:endParaRPr b="1" sz="1000">
              <a:solidFill>
                <a:srgbClr val="B7B7B7"/>
              </a:solidFill>
              <a:latin typeface="Courier New"/>
              <a:ea typeface="Courier New"/>
              <a:cs typeface="Courier New"/>
              <a:sym typeface="Courier New"/>
            </a:endParaRPr>
          </a:p>
          <a:p>
            <a:pPr indent="0" lvl="0" marL="0" rtl="0" algn="l">
              <a:spcBef>
                <a:spcPts val="0"/>
              </a:spcBef>
              <a:spcAft>
                <a:spcPts val="0"/>
              </a:spcAft>
              <a:buNone/>
            </a:pPr>
            <a:r>
              <a:rPr b="1" lang="en" sz="1000">
                <a:solidFill>
                  <a:srgbClr val="B7B7B7"/>
                </a:solidFill>
                <a:latin typeface="Courier New"/>
                <a:ea typeface="Courier New"/>
                <a:cs typeface="Courier New"/>
                <a:sym typeface="Courier New"/>
              </a:rPr>
              <a:t>    name := r.URL.Query()["name"][0]</a:t>
            </a:r>
            <a:endParaRPr b="1" sz="1000">
              <a:solidFill>
                <a:srgbClr val="B7B7B7"/>
              </a:solidFill>
              <a:latin typeface="Courier New"/>
              <a:ea typeface="Courier New"/>
              <a:cs typeface="Courier New"/>
              <a:sym typeface="Courier New"/>
            </a:endParaRPr>
          </a:p>
          <a:p>
            <a:pPr indent="0" lvl="0" marL="0" rtl="0" algn="l">
              <a:spcBef>
                <a:spcPts val="0"/>
              </a:spcBef>
              <a:spcAft>
                <a:spcPts val="0"/>
              </a:spcAft>
              <a:buNone/>
            </a:pPr>
            <a:r>
              <a:rPr b="1" lang="en" sz="1000">
                <a:latin typeface="Courier New"/>
                <a:ea typeface="Courier New"/>
                <a:cs typeface="Courier New"/>
                <a:sym typeface="Courier New"/>
              </a:rPr>
              <a:t>    </a:t>
            </a:r>
            <a:r>
              <a:rPr b="1" lang="en" sz="1000">
                <a:solidFill>
                  <a:srgbClr val="B7B7B7"/>
                </a:solidFill>
                <a:latin typeface="Courier New"/>
                <a:ea typeface="Courier New"/>
                <a:cs typeface="Courier New"/>
                <a:sym typeface="Courier New"/>
              </a:rPr>
              <a:t>fmt.Fprintf(w, </a:t>
            </a:r>
            <a:r>
              <a:rPr b="1" lang="en" sz="1000">
                <a:latin typeface="Courier New"/>
                <a:ea typeface="Courier New"/>
                <a:cs typeface="Courier New"/>
                <a:sym typeface="Courier New"/>
              </a:rPr>
              <a:t>"&lt;html&gt;&lt;body&gt;Hello %s!&lt;/body&gt;&lt;/html&gt;", name</a:t>
            </a:r>
            <a:r>
              <a:rPr b="1" lang="en" sz="1000">
                <a:solidFill>
                  <a:srgbClr val="B7B7B7"/>
                </a:solidFill>
                <a:latin typeface="Courier New"/>
                <a:ea typeface="Courier New"/>
                <a:cs typeface="Courier New"/>
                <a:sym typeface="Courier New"/>
              </a:rPr>
              <a:t>)</a:t>
            </a:r>
            <a:endParaRPr b="1" sz="1000">
              <a:solidFill>
                <a:srgbClr val="B7B7B7"/>
              </a:solidFill>
              <a:latin typeface="Courier New"/>
              <a:ea typeface="Courier New"/>
              <a:cs typeface="Courier New"/>
              <a:sym typeface="Courier New"/>
            </a:endParaRPr>
          </a:p>
          <a:p>
            <a:pPr indent="0" lvl="0" marL="0" rtl="0" algn="l">
              <a:spcBef>
                <a:spcPts val="0"/>
              </a:spcBef>
              <a:spcAft>
                <a:spcPts val="0"/>
              </a:spcAft>
              <a:buClr>
                <a:schemeClr val="dk1"/>
              </a:buClr>
              <a:buSzPts val="1100"/>
              <a:buFont typeface="Arial"/>
              <a:buNone/>
            </a:pPr>
            <a:r>
              <a:rPr b="1" lang="en" sz="1000">
                <a:solidFill>
                  <a:srgbClr val="B7B7B7"/>
                </a:solidFill>
                <a:latin typeface="Courier New"/>
                <a:ea typeface="Courier New"/>
                <a:cs typeface="Courier New"/>
                <a:sym typeface="Courier New"/>
              </a:rPr>
              <a:t>}</a:t>
            </a:r>
            <a:endParaRPr b="1" sz="1000">
              <a:solidFill>
                <a:srgbClr val="B7B7B7"/>
              </a:solidFill>
              <a:latin typeface="Courier New"/>
              <a:ea typeface="Courier New"/>
              <a:cs typeface="Courier New"/>
              <a:sym typeface="Courier New"/>
            </a:endParaRPr>
          </a:p>
        </p:txBody>
      </p:sp>
      <p:sp>
        <p:nvSpPr>
          <p:cNvPr id="404" name="Google Shape;404;p56"/>
          <p:cNvSpPr txBox="1"/>
          <p:nvPr/>
        </p:nvSpPr>
        <p:spPr>
          <a:xfrm>
            <a:off x="407950" y="4228975"/>
            <a:ext cx="5050500" cy="3387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000">
                <a:latin typeface="Courier New"/>
                <a:ea typeface="Courier New"/>
                <a:cs typeface="Courier New"/>
                <a:sym typeface="Courier New"/>
              </a:rPr>
              <a:t>&lt;html&gt;&lt;body&gt;Hello </a:t>
            </a:r>
            <a:r>
              <a:rPr b="1" lang="en" sz="1000">
                <a:solidFill>
                  <a:srgbClr val="FF0000"/>
                </a:solidFill>
                <a:latin typeface="Courier New"/>
                <a:ea typeface="Courier New"/>
                <a:cs typeface="Courier New"/>
                <a:sym typeface="Courier New"/>
              </a:rPr>
              <a:t>EvanBot</a:t>
            </a:r>
            <a:r>
              <a:rPr b="1" lang="en" sz="1000">
                <a:latin typeface="Courier New"/>
                <a:ea typeface="Courier New"/>
                <a:cs typeface="Courier New"/>
                <a:sym typeface="Courier New"/>
              </a:rPr>
              <a:t>!&lt;/body&gt;&lt;/html&gt;</a:t>
            </a:r>
            <a:endParaRPr b="1" sz="1000">
              <a:latin typeface="Courier New"/>
              <a:ea typeface="Courier New"/>
              <a:cs typeface="Courier New"/>
              <a:sym typeface="Courier New"/>
            </a:endParaRPr>
          </a:p>
        </p:txBody>
      </p:sp>
      <p:sp>
        <p:nvSpPr>
          <p:cNvPr id="405" name="Google Shape;405;p56"/>
          <p:cNvSpPr txBox="1"/>
          <p:nvPr/>
        </p:nvSpPr>
        <p:spPr>
          <a:xfrm>
            <a:off x="407950" y="3287500"/>
            <a:ext cx="5050500" cy="3387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000">
                <a:latin typeface="Courier New"/>
                <a:ea typeface="Courier New"/>
                <a:cs typeface="Courier New"/>
                <a:sym typeface="Courier New"/>
              </a:rPr>
              <a:t>https://vulnerable.com/hello?name=</a:t>
            </a:r>
            <a:r>
              <a:rPr b="1" lang="en" sz="1000">
                <a:solidFill>
                  <a:srgbClr val="FF0000"/>
                </a:solidFill>
                <a:latin typeface="Courier New"/>
                <a:ea typeface="Courier New"/>
                <a:cs typeface="Courier New"/>
                <a:sym typeface="Courier New"/>
              </a:rPr>
              <a:t>EvanBot</a:t>
            </a:r>
            <a:endParaRPr b="1" sz="1000">
              <a:solidFill>
                <a:srgbClr val="FF0000"/>
              </a:solidFill>
              <a:latin typeface="Courier New"/>
              <a:ea typeface="Courier New"/>
              <a:cs typeface="Courier New"/>
              <a:sym typeface="Courier New"/>
            </a:endParaRPr>
          </a:p>
        </p:txBody>
      </p:sp>
      <p:sp>
        <p:nvSpPr>
          <p:cNvPr id="406" name="Google Shape;406;p56"/>
          <p:cNvSpPr txBox="1"/>
          <p:nvPr/>
        </p:nvSpPr>
        <p:spPr>
          <a:xfrm>
            <a:off x="407950" y="1484125"/>
            <a:ext cx="963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Handler</a:t>
            </a:r>
            <a:endParaRPr/>
          </a:p>
        </p:txBody>
      </p:sp>
      <p:sp>
        <p:nvSpPr>
          <p:cNvPr id="407" name="Google Shape;407;p56"/>
          <p:cNvSpPr txBox="1"/>
          <p:nvPr/>
        </p:nvSpPr>
        <p:spPr>
          <a:xfrm>
            <a:off x="407950" y="2887300"/>
            <a:ext cx="963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URL</a:t>
            </a:r>
            <a:endParaRPr/>
          </a:p>
        </p:txBody>
      </p:sp>
      <p:sp>
        <p:nvSpPr>
          <p:cNvPr id="408" name="Google Shape;408;p56"/>
          <p:cNvSpPr txBox="1"/>
          <p:nvPr/>
        </p:nvSpPr>
        <p:spPr>
          <a:xfrm>
            <a:off x="407950" y="3828775"/>
            <a:ext cx="109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Response</a:t>
            </a:r>
            <a:endParaRPr/>
          </a:p>
        </p:txBody>
      </p:sp>
      <p:pic>
        <p:nvPicPr>
          <p:cNvPr id="409" name="Google Shape;409;p56"/>
          <p:cNvPicPr preferRelativeResize="0"/>
          <p:nvPr/>
        </p:nvPicPr>
        <p:blipFill>
          <a:blip r:embed="rId3">
            <a:alphaModFix/>
          </a:blip>
          <a:stretch>
            <a:fillRect/>
          </a:stretch>
        </p:blipFill>
        <p:spPr>
          <a:xfrm>
            <a:off x="5640400" y="2192325"/>
            <a:ext cx="3380749" cy="198234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5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 Go HTTP Handler</a:t>
            </a:r>
            <a:endParaRPr/>
          </a:p>
        </p:txBody>
      </p:sp>
      <p:sp>
        <p:nvSpPr>
          <p:cNvPr id="415" name="Google Shape;415;p5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16" name="Google Shape;416;p57"/>
          <p:cNvSpPr txBox="1"/>
          <p:nvPr/>
        </p:nvSpPr>
        <p:spPr>
          <a:xfrm>
            <a:off x="407950" y="1884325"/>
            <a:ext cx="5050500" cy="8004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sz="1000">
                <a:solidFill>
                  <a:srgbClr val="B7B7B7"/>
                </a:solidFill>
                <a:latin typeface="Courier New"/>
                <a:ea typeface="Courier New"/>
                <a:cs typeface="Courier New"/>
                <a:sym typeface="Courier New"/>
              </a:rPr>
              <a:t>func handleSayHello(w http.ResponseWriter, r *http.Request) {</a:t>
            </a:r>
            <a:endParaRPr b="1" sz="1000">
              <a:solidFill>
                <a:srgbClr val="B7B7B7"/>
              </a:solidFill>
              <a:latin typeface="Courier New"/>
              <a:ea typeface="Courier New"/>
              <a:cs typeface="Courier New"/>
              <a:sym typeface="Courier New"/>
            </a:endParaRPr>
          </a:p>
          <a:p>
            <a:pPr indent="0" lvl="0" marL="0" rtl="0" algn="l">
              <a:spcBef>
                <a:spcPts val="0"/>
              </a:spcBef>
              <a:spcAft>
                <a:spcPts val="0"/>
              </a:spcAft>
              <a:buClr>
                <a:schemeClr val="dk1"/>
              </a:buClr>
              <a:buSzPts val="1100"/>
              <a:buFont typeface="Arial"/>
              <a:buNone/>
            </a:pPr>
            <a:r>
              <a:rPr b="1" lang="en" sz="1000">
                <a:solidFill>
                  <a:srgbClr val="B7B7B7"/>
                </a:solidFill>
                <a:latin typeface="Courier New"/>
                <a:ea typeface="Courier New"/>
                <a:cs typeface="Courier New"/>
                <a:sym typeface="Courier New"/>
              </a:rPr>
              <a:t>    name := r.URL.Query()["name"][0]</a:t>
            </a:r>
            <a:endParaRPr b="1" sz="1000">
              <a:solidFill>
                <a:srgbClr val="B7B7B7"/>
              </a:solidFill>
              <a:latin typeface="Courier New"/>
              <a:ea typeface="Courier New"/>
              <a:cs typeface="Courier New"/>
              <a:sym typeface="Courier New"/>
            </a:endParaRPr>
          </a:p>
          <a:p>
            <a:pPr indent="0" lvl="0" marL="0" rtl="0" algn="l">
              <a:spcBef>
                <a:spcPts val="0"/>
              </a:spcBef>
              <a:spcAft>
                <a:spcPts val="0"/>
              </a:spcAft>
              <a:buClr>
                <a:schemeClr val="dk1"/>
              </a:buClr>
              <a:buSzPts val="1100"/>
              <a:buFont typeface="Arial"/>
              <a:buNone/>
            </a:pPr>
            <a:r>
              <a:rPr b="1" lang="en" sz="1000">
                <a:solidFill>
                  <a:schemeClr val="dk1"/>
                </a:solidFill>
                <a:latin typeface="Courier New"/>
                <a:ea typeface="Courier New"/>
                <a:cs typeface="Courier New"/>
                <a:sym typeface="Courier New"/>
              </a:rPr>
              <a:t>    </a:t>
            </a:r>
            <a:r>
              <a:rPr b="1" lang="en" sz="1000">
                <a:solidFill>
                  <a:srgbClr val="B7B7B7"/>
                </a:solidFill>
                <a:latin typeface="Courier New"/>
                <a:ea typeface="Courier New"/>
                <a:cs typeface="Courier New"/>
                <a:sym typeface="Courier New"/>
              </a:rPr>
              <a:t>fmt.Fprintf(w, </a:t>
            </a:r>
            <a:r>
              <a:rPr b="1" lang="en" sz="1000">
                <a:solidFill>
                  <a:schemeClr val="dk1"/>
                </a:solidFill>
                <a:latin typeface="Courier New"/>
                <a:ea typeface="Courier New"/>
                <a:cs typeface="Courier New"/>
                <a:sym typeface="Courier New"/>
              </a:rPr>
              <a:t>"&lt;html&gt;&lt;body&gt;Hello %s!&lt;/body&gt;&lt;/html&gt;", name</a:t>
            </a:r>
            <a:r>
              <a:rPr b="1" lang="en" sz="1000">
                <a:solidFill>
                  <a:srgbClr val="B7B7B7"/>
                </a:solidFill>
                <a:latin typeface="Courier New"/>
                <a:ea typeface="Courier New"/>
                <a:cs typeface="Courier New"/>
                <a:sym typeface="Courier New"/>
              </a:rPr>
              <a:t>)</a:t>
            </a:r>
            <a:endParaRPr b="1" sz="1000">
              <a:solidFill>
                <a:srgbClr val="B7B7B7"/>
              </a:solidFill>
              <a:latin typeface="Courier New"/>
              <a:ea typeface="Courier New"/>
              <a:cs typeface="Courier New"/>
              <a:sym typeface="Courier New"/>
            </a:endParaRPr>
          </a:p>
          <a:p>
            <a:pPr indent="0" lvl="0" marL="0" rtl="0" algn="l">
              <a:spcBef>
                <a:spcPts val="0"/>
              </a:spcBef>
              <a:spcAft>
                <a:spcPts val="0"/>
              </a:spcAft>
              <a:buClr>
                <a:schemeClr val="dk1"/>
              </a:buClr>
              <a:buSzPts val="1100"/>
              <a:buFont typeface="Arial"/>
              <a:buNone/>
            </a:pPr>
            <a:r>
              <a:rPr b="1" lang="en" sz="1000">
                <a:solidFill>
                  <a:srgbClr val="B7B7B7"/>
                </a:solidFill>
                <a:latin typeface="Courier New"/>
                <a:ea typeface="Courier New"/>
                <a:cs typeface="Courier New"/>
                <a:sym typeface="Courier New"/>
              </a:rPr>
              <a:t>}</a:t>
            </a:r>
            <a:endParaRPr b="1" sz="1000">
              <a:latin typeface="Courier New"/>
              <a:ea typeface="Courier New"/>
              <a:cs typeface="Courier New"/>
              <a:sym typeface="Courier New"/>
            </a:endParaRPr>
          </a:p>
        </p:txBody>
      </p:sp>
      <p:sp>
        <p:nvSpPr>
          <p:cNvPr id="417" name="Google Shape;417;p57"/>
          <p:cNvSpPr txBox="1"/>
          <p:nvPr/>
        </p:nvSpPr>
        <p:spPr>
          <a:xfrm>
            <a:off x="407950" y="3287500"/>
            <a:ext cx="5050500" cy="3387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000">
                <a:latin typeface="Courier New"/>
                <a:ea typeface="Courier New"/>
                <a:cs typeface="Courier New"/>
                <a:sym typeface="Courier New"/>
              </a:rPr>
              <a:t>https://vulnerable.com/hello?name=</a:t>
            </a:r>
            <a:r>
              <a:rPr b="1" lang="en" sz="1000">
                <a:solidFill>
                  <a:srgbClr val="FF0000"/>
                </a:solidFill>
                <a:latin typeface="Courier New"/>
                <a:ea typeface="Courier New"/>
                <a:cs typeface="Courier New"/>
                <a:sym typeface="Courier New"/>
              </a:rPr>
              <a:t>&lt;b&gt;EvanBot&lt;/b&gt;</a:t>
            </a:r>
            <a:endParaRPr b="1" sz="1000">
              <a:solidFill>
                <a:srgbClr val="FF0000"/>
              </a:solidFill>
              <a:latin typeface="Courier New"/>
              <a:ea typeface="Courier New"/>
              <a:cs typeface="Courier New"/>
              <a:sym typeface="Courier New"/>
            </a:endParaRPr>
          </a:p>
        </p:txBody>
      </p:sp>
      <p:sp>
        <p:nvSpPr>
          <p:cNvPr id="418" name="Google Shape;418;p57"/>
          <p:cNvSpPr txBox="1"/>
          <p:nvPr/>
        </p:nvSpPr>
        <p:spPr>
          <a:xfrm>
            <a:off x="407950" y="4228975"/>
            <a:ext cx="5050500" cy="3387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000">
                <a:latin typeface="Courier New"/>
                <a:ea typeface="Courier New"/>
                <a:cs typeface="Courier New"/>
                <a:sym typeface="Courier New"/>
              </a:rPr>
              <a:t>&lt;html&gt;&lt;body&gt;Hello </a:t>
            </a:r>
            <a:r>
              <a:rPr b="1" lang="en" sz="1000">
                <a:solidFill>
                  <a:srgbClr val="FF0000"/>
                </a:solidFill>
                <a:latin typeface="Courier New"/>
                <a:ea typeface="Courier New"/>
                <a:cs typeface="Courier New"/>
                <a:sym typeface="Courier New"/>
              </a:rPr>
              <a:t>&lt;b&gt;EvanBot&lt;/b&gt;</a:t>
            </a:r>
            <a:r>
              <a:rPr b="1" lang="en" sz="1000">
                <a:latin typeface="Courier New"/>
                <a:ea typeface="Courier New"/>
                <a:cs typeface="Courier New"/>
                <a:sym typeface="Courier New"/>
              </a:rPr>
              <a:t>!&lt;/body&gt;&lt;/html&gt;</a:t>
            </a:r>
            <a:endParaRPr b="1" sz="1000">
              <a:latin typeface="Courier New"/>
              <a:ea typeface="Courier New"/>
              <a:cs typeface="Courier New"/>
              <a:sym typeface="Courier New"/>
            </a:endParaRPr>
          </a:p>
        </p:txBody>
      </p:sp>
      <p:sp>
        <p:nvSpPr>
          <p:cNvPr id="419" name="Google Shape;419;p57"/>
          <p:cNvSpPr txBox="1"/>
          <p:nvPr/>
        </p:nvSpPr>
        <p:spPr>
          <a:xfrm>
            <a:off x="407950" y="1484125"/>
            <a:ext cx="963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Handler</a:t>
            </a:r>
            <a:endParaRPr/>
          </a:p>
        </p:txBody>
      </p:sp>
      <p:sp>
        <p:nvSpPr>
          <p:cNvPr id="420" name="Google Shape;420;p57"/>
          <p:cNvSpPr txBox="1"/>
          <p:nvPr/>
        </p:nvSpPr>
        <p:spPr>
          <a:xfrm>
            <a:off x="407950" y="2887300"/>
            <a:ext cx="963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URL</a:t>
            </a:r>
            <a:endParaRPr/>
          </a:p>
        </p:txBody>
      </p:sp>
      <p:sp>
        <p:nvSpPr>
          <p:cNvPr id="421" name="Google Shape;421;p57"/>
          <p:cNvSpPr txBox="1"/>
          <p:nvPr/>
        </p:nvSpPr>
        <p:spPr>
          <a:xfrm>
            <a:off x="407950" y="3828775"/>
            <a:ext cx="109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Response</a:t>
            </a:r>
            <a:endParaRPr/>
          </a:p>
        </p:txBody>
      </p:sp>
      <p:pic>
        <p:nvPicPr>
          <p:cNvPr id="422" name="Google Shape;422;p57"/>
          <p:cNvPicPr preferRelativeResize="0"/>
          <p:nvPr/>
        </p:nvPicPr>
        <p:blipFill>
          <a:blip r:embed="rId3">
            <a:alphaModFix/>
          </a:blip>
          <a:stretch>
            <a:fillRect/>
          </a:stretch>
        </p:blipFill>
        <p:spPr>
          <a:xfrm>
            <a:off x="5640400" y="2192320"/>
            <a:ext cx="3380749" cy="198234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5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 Go HTTP Handler</a:t>
            </a:r>
            <a:endParaRPr/>
          </a:p>
        </p:txBody>
      </p:sp>
      <p:sp>
        <p:nvSpPr>
          <p:cNvPr id="428" name="Google Shape;428;p5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29" name="Google Shape;429;p58"/>
          <p:cNvSpPr txBox="1"/>
          <p:nvPr/>
        </p:nvSpPr>
        <p:spPr>
          <a:xfrm>
            <a:off x="407950" y="1884325"/>
            <a:ext cx="5050500" cy="8004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sz="1000">
                <a:solidFill>
                  <a:srgbClr val="B7B7B7"/>
                </a:solidFill>
                <a:latin typeface="Courier New"/>
                <a:ea typeface="Courier New"/>
                <a:cs typeface="Courier New"/>
                <a:sym typeface="Courier New"/>
              </a:rPr>
              <a:t>func handleSayHello(w http.ResponseWriter, r *http.Request) {</a:t>
            </a:r>
            <a:endParaRPr b="1" sz="1000">
              <a:solidFill>
                <a:srgbClr val="B7B7B7"/>
              </a:solidFill>
              <a:latin typeface="Courier New"/>
              <a:ea typeface="Courier New"/>
              <a:cs typeface="Courier New"/>
              <a:sym typeface="Courier New"/>
            </a:endParaRPr>
          </a:p>
          <a:p>
            <a:pPr indent="0" lvl="0" marL="0" rtl="0" algn="l">
              <a:spcBef>
                <a:spcPts val="0"/>
              </a:spcBef>
              <a:spcAft>
                <a:spcPts val="0"/>
              </a:spcAft>
              <a:buClr>
                <a:schemeClr val="dk1"/>
              </a:buClr>
              <a:buSzPts val="1100"/>
              <a:buFont typeface="Arial"/>
              <a:buNone/>
            </a:pPr>
            <a:r>
              <a:rPr b="1" lang="en" sz="1000">
                <a:solidFill>
                  <a:srgbClr val="B7B7B7"/>
                </a:solidFill>
                <a:latin typeface="Courier New"/>
                <a:ea typeface="Courier New"/>
                <a:cs typeface="Courier New"/>
                <a:sym typeface="Courier New"/>
              </a:rPr>
              <a:t>    name := r.URL.Query()["name"][0]</a:t>
            </a:r>
            <a:endParaRPr b="1" sz="1000">
              <a:solidFill>
                <a:srgbClr val="B7B7B7"/>
              </a:solidFill>
              <a:latin typeface="Courier New"/>
              <a:ea typeface="Courier New"/>
              <a:cs typeface="Courier New"/>
              <a:sym typeface="Courier New"/>
            </a:endParaRPr>
          </a:p>
          <a:p>
            <a:pPr indent="0" lvl="0" marL="0" rtl="0" algn="l">
              <a:spcBef>
                <a:spcPts val="0"/>
              </a:spcBef>
              <a:spcAft>
                <a:spcPts val="0"/>
              </a:spcAft>
              <a:buClr>
                <a:schemeClr val="dk1"/>
              </a:buClr>
              <a:buSzPts val="1100"/>
              <a:buFont typeface="Arial"/>
              <a:buNone/>
            </a:pPr>
            <a:r>
              <a:rPr b="1" lang="en" sz="1000">
                <a:solidFill>
                  <a:schemeClr val="dk1"/>
                </a:solidFill>
                <a:latin typeface="Courier New"/>
                <a:ea typeface="Courier New"/>
                <a:cs typeface="Courier New"/>
                <a:sym typeface="Courier New"/>
              </a:rPr>
              <a:t>    </a:t>
            </a:r>
            <a:r>
              <a:rPr b="1" lang="en" sz="1000">
                <a:solidFill>
                  <a:srgbClr val="B7B7B7"/>
                </a:solidFill>
                <a:latin typeface="Courier New"/>
                <a:ea typeface="Courier New"/>
                <a:cs typeface="Courier New"/>
                <a:sym typeface="Courier New"/>
              </a:rPr>
              <a:t>fmt.Fprintf(w, </a:t>
            </a:r>
            <a:r>
              <a:rPr b="1" lang="en" sz="1000">
                <a:solidFill>
                  <a:schemeClr val="dk1"/>
                </a:solidFill>
                <a:latin typeface="Courier New"/>
                <a:ea typeface="Courier New"/>
                <a:cs typeface="Courier New"/>
                <a:sym typeface="Courier New"/>
              </a:rPr>
              <a:t>"&lt;html&gt;&lt;body&gt;Hello %s!&lt;/body&gt;&lt;/html&gt;", name</a:t>
            </a:r>
            <a:r>
              <a:rPr b="1" lang="en" sz="1000">
                <a:solidFill>
                  <a:srgbClr val="B7B7B7"/>
                </a:solidFill>
                <a:latin typeface="Courier New"/>
                <a:ea typeface="Courier New"/>
                <a:cs typeface="Courier New"/>
                <a:sym typeface="Courier New"/>
              </a:rPr>
              <a:t>)</a:t>
            </a:r>
            <a:endParaRPr b="1" sz="1000">
              <a:solidFill>
                <a:srgbClr val="B7B7B7"/>
              </a:solidFill>
              <a:latin typeface="Courier New"/>
              <a:ea typeface="Courier New"/>
              <a:cs typeface="Courier New"/>
              <a:sym typeface="Courier New"/>
            </a:endParaRPr>
          </a:p>
          <a:p>
            <a:pPr indent="0" lvl="0" marL="0" rtl="0" algn="l">
              <a:spcBef>
                <a:spcPts val="0"/>
              </a:spcBef>
              <a:spcAft>
                <a:spcPts val="0"/>
              </a:spcAft>
              <a:buClr>
                <a:schemeClr val="dk1"/>
              </a:buClr>
              <a:buSzPts val="1100"/>
              <a:buFont typeface="Arial"/>
              <a:buNone/>
            </a:pPr>
            <a:r>
              <a:rPr b="1" lang="en" sz="1000">
                <a:solidFill>
                  <a:srgbClr val="B7B7B7"/>
                </a:solidFill>
                <a:latin typeface="Courier New"/>
                <a:ea typeface="Courier New"/>
                <a:cs typeface="Courier New"/>
                <a:sym typeface="Courier New"/>
              </a:rPr>
              <a:t>}</a:t>
            </a:r>
            <a:endParaRPr b="1" sz="1000">
              <a:latin typeface="Courier New"/>
              <a:ea typeface="Courier New"/>
              <a:cs typeface="Courier New"/>
              <a:sym typeface="Courier New"/>
            </a:endParaRPr>
          </a:p>
        </p:txBody>
      </p:sp>
      <p:sp>
        <p:nvSpPr>
          <p:cNvPr id="430" name="Google Shape;430;p58"/>
          <p:cNvSpPr txBox="1"/>
          <p:nvPr/>
        </p:nvSpPr>
        <p:spPr>
          <a:xfrm>
            <a:off x="407950" y="3287500"/>
            <a:ext cx="5050500" cy="3387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000">
                <a:latin typeface="Courier New"/>
                <a:ea typeface="Courier New"/>
                <a:cs typeface="Courier New"/>
                <a:sym typeface="Courier New"/>
              </a:rPr>
              <a:t>https://vulnerable.com/hello?name=</a:t>
            </a:r>
            <a:r>
              <a:rPr b="1" lang="en" sz="1000">
                <a:solidFill>
                  <a:srgbClr val="FF0000"/>
                </a:solidFill>
                <a:latin typeface="Courier New"/>
                <a:ea typeface="Courier New"/>
                <a:cs typeface="Courier New"/>
                <a:sym typeface="Courier New"/>
              </a:rPr>
              <a:t>&lt;script&gt;alert(1)&lt;/script&gt;</a:t>
            </a:r>
            <a:endParaRPr b="1" sz="1000">
              <a:solidFill>
                <a:srgbClr val="FF0000"/>
              </a:solidFill>
              <a:latin typeface="Courier New"/>
              <a:ea typeface="Courier New"/>
              <a:cs typeface="Courier New"/>
              <a:sym typeface="Courier New"/>
            </a:endParaRPr>
          </a:p>
        </p:txBody>
      </p:sp>
      <p:sp>
        <p:nvSpPr>
          <p:cNvPr id="431" name="Google Shape;431;p58"/>
          <p:cNvSpPr txBox="1"/>
          <p:nvPr/>
        </p:nvSpPr>
        <p:spPr>
          <a:xfrm>
            <a:off x="407950" y="4228975"/>
            <a:ext cx="5050500" cy="3387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000">
                <a:latin typeface="Courier New"/>
                <a:ea typeface="Courier New"/>
                <a:cs typeface="Courier New"/>
                <a:sym typeface="Courier New"/>
              </a:rPr>
              <a:t>&lt;html&gt;&lt;body&gt;Hello </a:t>
            </a:r>
            <a:r>
              <a:rPr b="1" lang="en" sz="1000">
                <a:solidFill>
                  <a:srgbClr val="FF0000"/>
                </a:solidFill>
                <a:latin typeface="Courier New"/>
                <a:ea typeface="Courier New"/>
                <a:cs typeface="Courier New"/>
                <a:sym typeface="Courier New"/>
              </a:rPr>
              <a:t>&lt;script&gt;alert(1)&lt;/script&gt;</a:t>
            </a:r>
            <a:r>
              <a:rPr b="1" lang="en" sz="1000">
                <a:latin typeface="Courier New"/>
                <a:ea typeface="Courier New"/>
                <a:cs typeface="Courier New"/>
                <a:sym typeface="Courier New"/>
              </a:rPr>
              <a:t>!&lt;/body&gt;&lt;/html&gt;</a:t>
            </a:r>
            <a:endParaRPr b="1" sz="1000">
              <a:latin typeface="Courier New"/>
              <a:ea typeface="Courier New"/>
              <a:cs typeface="Courier New"/>
              <a:sym typeface="Courier New"/>
            </a:endParaRPr>
          </a:p>
        </p:txBody>
      </p:sp>
      <p:sp>
        <p:nvSpPr>
          <p:cNvPr id="432" name="Google Shape;432;p58"/>
          <p:cNvSpPr txBox="1"/>
          <p:nvPr/>
        </p:nvSpPr>
        <p:spPr>
          <a:xfrm>
            <a:off x="407950" y="1484125"/>
            <a:ext cx="963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Handler</a:t>
            </a:r>
            <a:endParaRPr/>
          </a:p>
        </p:txBody>
      </p:sp>
      <p:sp>
        <p:nvSpPr>
          <p:cNvPr id="433" name="Google Shape;433;p58"/>
          <p:cNvSpPr txBox="1"/>
          <p:nvPr/>
        </p:nvSpPr>
        <p:spPr>
          <a:xfrm>
            <a:off x="407950" y="2887300"/>
            <a:ext cx="963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URL</a:t>
            </a:r>
            <a:endParaRPr/>
          </a:p>
        </p:txBody>
      </p:sp>
      <p:sp>
        <p:nvSpPr>
          <p:cNvPr id="434" name="Google Shape;434;p58"/>
          <p:cNvSpPr txBox="1"/>
          <p:nvPr/>
        </p:nvSpPr>
        <p:spPr>
          <a:xfrm>
            <a:off x="407950" y="3828775"/>
            <a:ext cx="109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Response</a:t>
            </a:r>
            <a:endParaRPr/>
          </a:p>
        </p:txBody>
      </p:sp>
      <p:pic>
        <p:nvPicPr>
          <p:cNvPr id="435" name="Google Shape;435;p58"/>
          <p:cNvPicPr preferRelativeResize="0"/>
          <p:nvPr/>
        </p:nvPicPr>
        <p:blipFill>
          <a:blip r:embed="rId3">
            <a:alphaModFix/>
          </a:blip>
          <a:stretch>
            <a:fillRect/>
          </a:stretch>
        </p:blipFill>
        <p:spPr>
          <a:xfrm>
            <a:off x="5640400" y="2192319"/>
            <a:ext cx="3380749" cy="1982348"/>
          </a:xfrm>
          <a:prstGeom prst="rect">
            <a:avLst/>
          </a:prstGeom>
          <a:noFill/>
          <a:ln>
            <a:noFill/>
          </a:ln>
        </p:spPr>
      </p:pic>
      <p:grpSp>
        <p:nvGrpSpPr>
          <p:cNvPr id="436" name="Google Shape;436;p58"/>
          <p:cNvGrpSpPr/>
          <p:nvPr/>
        </p:nvGrpSpPr>
        <p:grpSpPr>
          <a:xfrm>
            <a:off x="3525550" y="1171350"/>
            <a:ext cx="5353800" cy="1106700"/>
            <a:chOff x="3525550" y="1171350"/>
            <a:chExt cx="5353800" cy="1106700"/>
          </a:xfrm>
        </p:grpSpPr>
        <p:sp>
          <p:nvSpPr>
            <p:cNvPr id="437" name="Google Shape;437;p58"/>
            <p:cNvSpPr txBox="1"/>
            <p:nvPr/>
          </p:nvSpPr>
          <p:spPr>
            <a:xfrm>
              <a:off x="5154550" y="1171350"/>
              <a:ext cx="3724800" cy="615600"/>
            </a:xfrm>
            <a:prstGeom prst="rect">
              <a:avLst/>
            </a:prstGeom>
            <a:solidFill>
              <a:schemeClr val="accent4"/>
            </a:solidFill>
            <a:ln cap="flat" cmpd="sng" w="19050">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Problem: This input represents control data (HTML), not just text!</a:t>
              </a:r>
              <a:endParaRPr/>
            </a:p>
          </p:txBody>
        </p:sp>
        <p:cxnSp>
          <p:nvCxnSpPr>
            <p:cNvPr id="438" name="Google Shape;438;p58"/>
            <p:cNvCxnSpPr>
              <a:stCxn id="437" idx="1"/>
            </p:cNvCxnSpPr>
            <p:nvPr/>
          </p:nvCxnSpPr>
          <p:spPr>
            <a:xfrm flipH="1">
              <a:off x="3525550" y="1479150"/>
              <a:ext cx="1629000" cy="798900"/>
            </a:xfrm>
            <a:prstGeom prst="straightConnector1">
              <a:avLst/>
            </a:prstGeom>
            <a:noFill/>
            <a:ln cap="flat" cmpd="sng" w="9525">
              <a:solidFill>
                <a:schemeClr val="dk2"/>
              </a:solidFill>
              <a:prstDash val="solid"/>
              <a:round/>
              <a:headEnd len="med" w="med" type="none"/>
              <a:tailEnd len="med" w="med" type="triangl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5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 Go HTTP Handler</a:t>
            </a:r>
            <a:endParaRPr/>
          </a:p>
        </p:txBody>
      </p:sp>
      <p:sp>
        <p:nvSpPr>
          <p:cNvPr id="444" name="Google Shape;444;p5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45" name="Google Shape;445;p59"/>
          <p:cNvSpPr txBox="1"/>
          <p:nvPr/>
        </p:nvSpPr>
        <p:spPr>
          <a:xfrm>
            <a:off x="407950" y="1884325"/>
            <a:ext cx="5050500" cy="9543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rgbClr val="B7B7B7"/>
                </a:solidFill>
                <a:latin typeface="Courier New"/>
                <a:ea typeface="Courier New"/>
                <a:cs typeface="Courier New"/>
                <a:sym typeface="Courier New"/>
              </a:rPr>
              <a:t>func handleSayHello(w http.ResponseWriter, r *http.Request) {</a:t>
            </a:r>
            <a:endParaRPr b="1" sz="1000">
              <a:solidFill>
                <a:srgbClr val="B7B7B7"/>
              </a:solidFill>
              <a:latin typeface="Courier New"/>
              <a:ea typeface="Courier New"/>
              <a:cs typeface="Courier New"/>
              <a:sym typeface="Courier New"/>
            </a:endParaRPr>
          </a:p>
          <a:p>
            <a:pPr indent="0" lvl="0" marL="0" rtl="0" algn="l">
              <a:spcBef>
                <a:spcPts val="0"/>
              </a:spcBef>
              <a:spcAft>
                <a:spcPts val="0"/>
              </a:spcAft>
              <a:buNone/>
            </a:pPr>
            <a:r>
              <a:rPr b="1" lang="en" sz="1000">
                <a:solidFill>
                  <a:srgbClr val="B7B7B7"/>
                </a:solidFill>
                <a:latin typeface="Courier New"/>
                <a:ea typeface="Courier New"/>
                <a:cs typeface="Courier New"/>
                <a:sym typeface="Courier New"/>
              </a:rPr>
              <a:t>    name := r.URL.Query()["name"][0]</a:t>
            </a:r>
            <a:endParaRPr b="1" sz="1000">
              <a:solidFill>
                <a:srgbClr val="B7B7B7"/>
              </a:solidFill>
              <a:latin typeface="Courier New"/>
              <a:ea typeface="Courier New"/>
              <a:cs typeface="Courier New"/>
              <a:sym typeface="Courier New"/>
            </a:endParaRPr>
          </a:p>
          <a:p>
            <a:pPr indent="0" lvl="0" marL="0" rtl="0" algn="l">
              <a:spcBef>
                <a:spcPts val="0"/>
              </a:spcBef>
              <a:spcAft>
                <a:spcPts val="0"/>
              </a:spcAft>
              <a:buNone/>
            </a:pPr>
            <a:r>
              <a:rPr b="1" lang="en" sz="1000">
                <a:latin typeface="Courier New"/>
                <a:ea typeface="Courier New"/>
                <a:cs typeface="Courier New"/>
                <a:sym typeface="Courier New"/>
              </a:rPr>
              <a:t>    content := "&lt;html&gt;&lt;body&gt;Hello "+name+"!&lt;/body&gt;&lt;/html&gt;"</a:t>
            </a:r>
            <a:endParaRPr b="1" sz="1000">
              <a:latin typeface="Courier New"/>
              <a:ea typeface="Courier New"/>
              <a:cs typeface="Courier New"/>
              <a:sym typeface="Courier New"/>
            </a:endParaRPr>
          </a:p>
          <a:p>
            <a:pPr indent="0" lvl="0" marL="0" rtl="0" algn="l">
              <a:spcBef>
                <a:spcPts val="0"/>
              </a:spcBef>
              <a:spcAft>
                <a:spcPts val="0"/>
              </a:spcAft>
              <a:buNone/>
            </a:pPr>
            <a:r>
              <a:rPr b="1" lang="en" sz="1000">
                <a:solidFill>
                  <a:srgbClr val="B7B7B7"/>
                </a:solidFill>
                <a:latin typeface="Courier New"/>
                <a:ea typeface="Courier New"/>
                <a:cs typeface="Courier New"/>
                <a:sym typeface="Courier New"/>
              </a:rPr>
              <a:t>    fmt.Fprint(w, </a:t>
            </a:r>
            <a:r>
              <a:rPr b="1" lang="en" sz="1000">
                <a:latin typeface="Courier New"/>
                <a:ea typeface="Courier New"/>
                <a:cs typeface="Courier New"/>
                <a:sym typeface="Courier New"/>
              </a:rPr>
              <a:t>content</a:t>
            </a:r>
            <a:r>
              <a:rPr b="1" lang="en" sz="1000">
                <a:solidFill>
                  <a:srgbClr val="B7B7B7"/>
                </a:solidFill>
                <a:latin typeface="Courier New"/>
                <a:ea typeface="Courier New"/>
                <a:cs typeface="Courier New"/>
                <a:sym typeface="Courier New"/>
              </a:rPr>
              <a:t>)</a:t>
            </a:r>
            <a:endParaRPr b="1" sz="1000">
              <a:solidFill>
                <a:srgbClr val="B7B7B7"/>
              </a:solidFill>
              <a:latin typeface="Courier New"/>
              <a:ea typeface="Courier New"/>
              <a:cs typeface="Courier New"/>
              <a:sym typeface="Courier New"/>
            </a:endParaRPr>
          </a:p>
          <a:p>
            <a:pPr indent="0" lvl="0" marL="0" rtl="0" algn="l">
              <a:spcBef>
                <a:spcPts val="0"/>
              </a:spcBef>
              <a:spcAft>
                <a:spcPts val="0"/>
              </a:spcAft>
              <a:buClr>
                <a:schemeClr val="dk1"/>
              </a:buClr>
              <a:buSzPts val="1100"/>
              <a:buFont typeface="Arial"/>
              <a:buNone/>
            </a:pPr>
            <a:r>
              <a:rPr b="1" lang="en" sz="1000">
                <a:solidFill>
                  <a:srgbClr val="B7B7B7"/>
                </a:solidFill>
                <a:latin typeface="Courier New"/>
                <a:ea typeface="Courier New"/>
                <a:cs typeface="Courier New"/>
                <a:sym typeface="Courier New"/>
              </a:rPr>
              <a:t>}</a:t>
            </a:r>
            <a:endParaRPr b="1" sz="1000">
              <a:solidFill>
                <a:srgbClr val="B7B7B7"/>
              </a:solidFill>
              <a:latin typeface="Courier New"/>
              <a:ea typeface="Courier New"/>
              <a:cs typeface="Courier New"/>
              <a:sym typeface="Courier New"/>
            </a:endParaRPr>
          </a:p>
        </p:txBody>
      </p:sp>
      <p:sp>
        <p:nvSpPr>
          <p:cNvPr id="446" name="Google Shape;446;p59"/>
          <p:cNvSpPr txBox="1"/>
          <p:nvPr/>
        </p:nvSpPr>
        <p:spPr>
          <a:xfrm>
            <a:off x="407950" y="3287500"/>
            <a:ext cx="5050500" cy="3387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000">
                <a:latin typeface="Courier New"/>
                <a:ea typeface="Courier New"/>
                <a:cs typeface="Courier New"/>
                <a:sym typeface="Courier New"/>
              </a:rPr>
              <a:t>https://vulnerable.com/hello?name=</a:t>
            </a:r>
            <a:r>
              <a:rPr b="1" lang="en" sz="1000">
                <a:solidFill>
                  <a:srgbClr val="FF0000"/>
                </a:solidFill>
                <a:latin typeface="Courier New"/>
                <a:ea typeface="Courier New"/>
                <a:cs typeface="Courier New"/>
                <a:sym typeface="Courier New"/>
              </a:rPr>
              <a:t>&lt;script&gt;alert(1)&lt;/script&gt;</a:t>
            </a:r>
            <a:endParaRPr b="1" sz="1000">
              <a:solidFill>
                <a:srgbClr val="FF0000"/>
              </a:solidFill>
              <a:latin typeface="Courier New"/>
              <a:ea typeface="Courier New"/>
              <a:cs typeface="Courier New"/>
              <a:sym typeface="Courier New"/>
            </a:endParaRPr>
          </a:p>
        </p:txBody>
      </p:sp>
      <p:sp>
        <p:nvSpPr>
          <p:cNvPr id="447" name="Google Shape;447;p59"/>
          <p:cNvSpPr txBox="1"/>
          <p:nvPr/>
        </p:nvSpPr>
        <p:spPr>
          <a:xfrm>
            <a:off x="407950" y="4228975"/>
            <a:ext cx="5050500" cy="3387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000">
                <a:latin typeface="Courier New"/>
                <a:ea typeface="Courier New"/>
                <a:cs typeface="Courier New"/>
                <a:sym typeface="Courier New"/>
              </a:rPr>
              <a:t>&lt;html&gt;&lt;body&gt;Hello </a:t>
            </a:r>
            <a:r>
              <a:rPr b="1" lang="en" sz="1000">
                <a:solidFill>
                  <a:srgbClr val="FF0000"/>
                </a:solidFill>
                <a:latin typeface="Courier New"/>
                <a:ea typeface="Courier New"/>
                <a:cs typeface="Courier New"/>
                <a:sym typeface="Courier New"/>
              </a:rPr>
              <a:t>&lt;script&gt;alert(1)&lt;/script&gt;</a:t>
            </a:r>
            <a:r>
              <a:rPr b="1" lang="en" sz="1000">
                <a:latin typeface="Courier New"/>
                <a:ea typeface="Courier New"/>
                <a:cs typeface="Courier New"/>
                <a:sym typeface="Courier New"/>
              </a:rPr>
              <a:t>!&lt;/body&gt;&lt;/html&gt;</a:t>
            </a:r>
            <a:endParaRPr b="1" sz="1000">
              <a:latin typeface="Courier New"/>
              <a:ea typeface="Courier New"/>
              <a:cs typeface="Courier New"/>
              <a:sym typeface="Courier New"/>
            </a:endParaRPr>
          </a:p>
        </p:txBody>
      </p:sp>
      <p:sp>
        <p:nvSpPr>
          <p:cNvPr id="448" name="Google Shape;448;p59"/>
          <p:cNvSpPr txBox="1"/>
          <p:nvPr/>
        </p:nvSpPr>
        <p:spPr>
          <a:xfrm>
            <a:off x="407950" y="1484125"/>
            <a:ext cx="963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Handler</a:t>
            </a:r>
            <a:endParaRPr/>
          </a:p>
        </p:txBody>
      </p:sp>
      <p:sp>
        <p:nvSpPr>
          <p:cNvPr id="449" name="Google Shape;449;p59"/>
          <p:cNvSpPr txBox="1"/>
          <p:nvPr/>
        </p:nvSpPr>
        <p:spPr>
          <a:xfrm>
            <a:off x="407950" y="2887300"/>
            <a:ext cx="963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URL</a:t>
            </a:r>
            <a:endParaRPr/>
          </a:p>
        </p:txBody>
      </p:sp>
      <p:sp>
        <p:nvSpPr>
          <p:cNvPr id="450" name="Google Shape;450;p59"/>
          <p:cNvSpPr txBox="1"/>
          <p:nvPr/>
        </p:nvSpPr>
        <p:spPr>
          <a:xfrm>
            <a:off x="407950" y="3828775"/>
            <a:ext cx="109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Response</a:t>
            </a:r>
            <a:endParaRPr/>
          </a:p>
        </p:txBody>
      </p:sp>
      <p:pic>
        <p:nvPicPr>
          <p:cNvPr id="451" name="Google Shape;451;p59"/>
          <p:cNvPicPr preferRelativeResize="0"/>
          <p:nvPr/>
        </p:nvPicPr>
        <p:blipFill>
          <a:blip r:embed="rId3">
            <a:alphaModFix/>
          </a:blip>
          <a:stretch>
            <a:fillRect/>
          </a:stretch>
        </p:blipFill>
        <p:spPr>
          <a:xfrm>
            <a:off x="5640400" y="2192319"/>
            <a:ext cx="3380749" cy="1982348"/>
          </a:xfrm>
          <a:prstGeom prst="rect">
            <a:avLst/>
          </a:prstGeom>
          <a:noFill/>
          <a:ln>
            <a:noFill/>
          </a:ln>
        </p:spPr>
      </p:pic>
      <p:grpSp>
        <p:nvGrpSpPr>
          <p:cNvPr id="452" name="Google Shape;452;p59"/>
          <p:cNvGrpSpPr/>
          <p:nvPr/>
        </p:nvGrpSpPr>
        <p:grpSpPr>
          <a:xfrm>
            <a:off x="1371550" y="1203675"/>
            <a:ext cx="5082300" cy="1041900"/>
            <a:chOff x="1371550" y="1203675"/>
            <a:chExt cx="5082300" cy="1041900"/>
          </a:xfrm>
        </p:grpSpPr>
        <p:sp>
          <p:nvSpPr>
            <p:cNvPr id="453" name="Google Shape;453;p59"/>
            <p:cNvSpPr txBox="1"/>
            <p:nvPr/>
          </p:nvSpPr>
          <p:spPr>
            <a:xfrm>
              <a:off x="1371550" y="1203675"/>
              <a:ext cx="5082300" cy="400200"/>
            </a:xfrm>
            <a:prstGeom prst="rect">
              <a:avLst/>
            </a:prstGeom>
            <a:solidFill>
              <a:schemeClr val="accent4"/>
            </a:solidFill>
            <a:ln cap="flat" cmpd="sng" w="19050">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Not just </a:t>
              </a:r>
              <a:r>
                <a:rPr b="1" lang="en">
                  <a:latin typeface="Courier New"/>
                  <a:ea typeface="Courier New"/>
                  <a:cs typeface="Courier New"/>
                  <a:sym typeface="Courier New"/>
                </a:rPr>
                <a:t>%s</a:t>
              </a:r>
              <a:r>
                <a:rPr lang="en"/>
                <a:t>: It can happen with any string manipulation</a:t>
              </a:r>
              <a:endParaRPr/>
            </a:p>
          </p:txBody>
        </p:sp>
        <p:cxnSp>
          <p:nvCxnSpPr>
            <p:cNvPr id="454" name="Google Shape;454;p59"/>
            <p:cNvCxnSpPr>
              <a:stCxn id="453" idx="2"/>
            </p:cNvCxnSpPr>
            <p:nvPr/>
          </p:nvCxnSpPr>
          <p:spPr>
            <a:xfrm flipH="1">
              <a:off x="3453700" y="1603875"/>
              <a:ext cx="459000" cy="641700"/>
            </a:xfrm>
            <a:prstGeom prst="straightConnector1">
              <a:avLst/>
            </a:prstGeom>
            <a:noFill/>
            <a:ln cap="flat" cmpd="sng" w="9525">
              <a:solidFill>
                <a:schemeClr val="dk2"/>
              </a:solidFill>
              <a:prstDash val="solid"/>
              <a:round/>
              <a:headEnd len="med" w="med" type="none"/>
              <a:tailEnd len="med" w="med" type="triangl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6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Cross-Site Scripting (XSS)</a:t>
            </a:r>
            <a:endParaRPr/>
          </a:p>
        </p:txBody>
      </p:sp>
      <p:sp>
        <p:nvSpPr>
          <p:cNvPr id="460" name="Google Shape;460;p6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Idea: The attacker adds malicious JavaScript to a legitimate website</a:t>
            </a:r>
            <a:endParaRPr/>
          </a:p>
          <a:p>
            <a:pPr indent="-317500" lvl="1" marL="914400" rtl="0" algn="l">
              <a:spcBef>
                <a:spcPts val="0"/>
              </a:spcBef>
              <a:spcAft>
                <a:spcPts val="0"/>
              </a:spcAft>
              <a:buSzPts val="1400"/>
              <a:buChar char="○"/>
            </a:pPr>
            <a:r>
              <a:rPr lang="en"/>
              <a:t>The legitimate website will send the attacker’s JavaScript to browsers</a:t>
            </a:r>
            <a:endParaRPr/>
          </a:p>
          <a:p>
            <a:pPr indent="-317500" lvl="1" marL="914400" rtl="0" algn="l">
              <a:spcBef>
                <a:spcPts val="0"/>
              </a:spcBef>
              <a:spcAft>
                <a:spcPts val="0"/>
              </a:spcAft>
              <a:buSzPts val="1400"/>
              <a:buChar char="○"/>
            </a:pPr>
            <a:r>
              <a:rPr lang="en"/>
              <a:t>The attacker’s JavaScript will run with the origin of the legitimate website</a:t>
            </a:r>
            <a:endParaRPr/>
          </a:p>
          <a:p>
            <a:pPr indent="-317500" lvl="1" marL="914400" rtl="0" algn="l">
              <a:spcBef>
                <a:spcPts val="0"/>
              </a:spcBef>
              <a:spcAft>
                <a:spcPts val="0"/>
              </a:spcAft>
              <a:buSzPts val="1400"/>
              <a:buChar char="○"/>
            </a:pPr>
            <a:r>
              <a:rPr lang="en"/>
              <a:t>Now the attacker’s JavaScript can access information on the legitimate website!</a:t>
            </a:r>
            <a:endParaRPr/>
          </a:p>
          <a:p>
            <a:pPr indent="-342900" lvl="0" marL="457200" rtl="0" algn="l">
              <a:spcBef>
                <a:spcPts val="0"/>
              </a:spcBef>
              <a:spcAft>
                <a:spcPts val="0"/>
              </a:spcAft>
              <a:buSzPts val="1800"/>
              <a:buChar char="●"/>
            </a:pPr>
            <a:r>
              <a:rPr b="1" lang="en"/>
              <a:t>Cross-site scripting</a:t>
            </a:r>
            <a:r>
              <a:rPr lang="en"/>
              <a:t> (</a:t>
            </a:r>
            <a:r>
              <a:rPr b="1" lang="en"/>
              <a:t>XSS</a:t>
            </a:r>
            <a:r>
              <a:rPr lang="en"/>
              <a:t>): Injecting JavaScript into websites that are viewed by other users</a:t>
            </a:r>
            <a:endParaRPr/>
          </a:p>
          <a:p>
            <a:pPr indent="-317500" lvl="1" marL="914400" rtl="0" algn="l">
              <a:spcBef>
                <a:spcPts val="0"/>
              </a:spcBef>
              <a:spcAft>
                <a:spcPts val="0"/>
              </a:spcAft>
              <a:buSzPts val="1400"/>
              <a:buChar char="○"/>
            </a:pPr>
            <a:r>
              <a:rPr lang="en"/>
              <a:t>Cross-site scripting subverts the same-origin policy</a:t>
            </a:r>
            <a:endParaRPr/>
          </a:p>
          <a:p>
            <a:pPr indent="-342900" lvl="0" marL="457200" rtl="0" algn="l">
              <a:spcBef>
                <a:spcPts val="0"/>
              </a:spcBef>
              <a:spcAft>
                <a:spcPts val="0"/>
              </a:spcAft>
              <a:buSzPts val="1800"/>
              <a:buChar char="●"/>
            </a:pPr>
            <a:r>
              <a:rPr lang="en"/>
              <a:t>Two main types of XSS</a:t>
            </a:r>
            <a:endParaRPr/>
          </a:p>
          <a:p>
            <a:pPr indent="-317500" lvl="1" marL="914400" rtl="0" algn="l">
              <a:spcBef>
                <a:spcPts val="0"/>
              </a:spcBef>
              <a:spcAft>
                <a:spcPts val="0"/>
              </a:spcAft>
              <a:buSzPts val="1400"/>
              <a:buChar char="○"/>
            </a:pPr>
            <a:r>
              <a:rPr lang="en"/>
              <a:t>Stored XSS</a:t>
            </a:r>
            <a:endParaRPr/>
          </a:p>
          <a:p>
            <a:pPr indent="-317500" lvl="1" marL="914400" rtl="0" algn="l">
              <a:spcBef>
                <a:spcPts val="0"/>
              </a:spcBef>
              <a:spcAft>
                <a:spcPts val="0"/>
              </a:spcAft>
              <a:buSzPts val="1400"/>
              <a:buChar char="○"/>
            </a:pPr>
            <a:r>
              <a:rPr lang="en"/>
              <a:t>Reflected XSS</a:t>
            </a:r>
            <a:endParaRPr/>
          </a:p>
        </p:txBody>
      </p:sp>
      <p:sp>
        <p:nvSpPr>
          <p:cNvPr id="461" name="Google Shape;461;p6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0">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0">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6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Stored XSS</a:t>
            </a:r>
            <a:endParaRPr/>
          </a:p>
        </p:txBody>
      </p:sp>
      <p:sp>
        <p:nvSpPr>
          <p:cNvPr id="467" name="Google Shape;467;p6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Stored XSS</a:t>
            </a:r>
            <a:r>
              <a:rPr lang="en"/>
              <a:t> (</a:t>
            </a:r>
            <a:r>
              <a:rPr b="1" lang="en"/>
              <a:t>persistent XSS</a:t>
            </a:r>
            <a:r>
              <a:rPr lang="en"/>
              <a:t>): The attacker’s JavaScript is </a:t>
            </a:r>
            <a:r>
              <a:rPr b="1" lang="en"/>
              <a:t>stored</a:t>
            </a:r>
            <a:r>
              <a:rPr lang="en"/>
              <a:t> on the legitimate server and sent to browsers</a:t>
            </a:r>
            <a:endParaRPr/>
          </a:p>
          <a:p>
            <a:pPr indent="-342900" lvl="0" marL="457200" rtl="0" algn="l">
              <a:spcBef>
                <a:spcPts val="0"/>
              </a:spcBef>
              <a:spcAft>
                <a:spcPts val="0"/>
              </a:spcAft>
              <a:buSzPts val="1800"/>
              <a:buChar char="●"/>
            </a:pPr>
            <a:r>
              <a:rPr lang="en"/>
              <a:t>Classic example: Facebook pages</a:t>
            </a:r>
            <a:endParaRPr/>
          </a:p>
          <a:p>
            <a:pPr indent="-317500" lvl="1" marL="914400" rtl="0" algn="l">
              <a:spcBef>
                <a:spcPts val="0"/>
              </a:spcBef>
              <a:spcAft>
                <a:spcPts val="0"/>
              </a:spcAft>
              <a:buSzPts val="1400"/>
              <a:buChar char="○"/>
            </a:pPr>
            <a:r>
              <a:rPr lang="en"/>
              <a:t>Anybody can load a Facebook page with content provided by users</a:t>
            </a:r>
            <a:endParaRPr/>
          </a:p>
          <a:p>
            <a:pPr indent="-317500" lvl="1" marL="914400" rtl="0" algn="l">
              <a:spcBef>
                <a:spcPts val="0"/>
              </a:spcBef>
              <a:spcAft>
                <a:spcPts val="0"/>
              </a:spcAft>
              <a:buSzPts val="1400"/>
              <a:buChar char="○"/>
            </a:pPr>
            <a:r>
              <a:rPr lang="en"/>
              <a:t>An attacker puts some JavaScript on their Facebook page</a:t>
            </a:r>
            <a:endParaRPr/>
          </a:p>
          <a:p>
            <a:pPr indent="-317500" lvl="1" marL="914400" rtl="0" algn="l">
              <a:spcBef>
                <a:spcPts val="0"/>
              </a:spcBef>
              <a:spcAft>
                <a:spcPts val="0"/>
              </a:spcAft>
              <a:buSzPts val="1400"/>
              <a:buChar char="○"/>
            </a:pPr>
            <a:r>
              <a:rPr lang="en"/>
              <a:t>Anybody who loads the attacker’s page will see JavaScript (with the origin of Facebook)</a:t>
            </a:r>
            <a:endParaRPr/>
          </a:p>
          <a:p>
            <a:pPr indent="-342900" lvl="0" marL="457200" rtl="0" algn="l">
              <a:spcBef>
                <a:spcPts val="0"/>
              </a:spcBef>
              <a:spcAft>
                <a:spcPts val="0"/>
              </a:spcAft>
              <a:buSzPts val="1800"/>
              <a:buChar char="●"/>
            </a:pPr>
            <a:r>
              <a:rPr lang="en"/>
              <a:t>Stored XSS requires the victim to load the page with injected JavaScript</a:t>
            </a:r>
            <a:endParaRPr/>
          </a:p>
          <a:p>
            <a:pPr indent="-342900" lvl="0" marL="457200" rtl="0" algn="l">
              <a:spcBef>
                <a:spcPts val="0"/>
              </a:spcBef>
              <a:spcAft>
                <a:spcPts val="0"/>
              </a:spcAft>
              <a:buSzPts val="1800"/>
              <a:buChar char="●"/>
            </a:pPr>
            <a:r>
              <a:rPr lang="en"/>
              <a:t>Remember: Stored XSS is a server-side vulnerability!</a:t>
            </a:r>
            <a:endParaRPr/>
          </a:p>
        </p:txBody>
      </p:sp>
      <p:sp>
        <p:nvSpPr>
          <p:cNvPr id="468" name="Google Shape;468;p6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7">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6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Stored XSS</a:t>
            </a:r>
            <a:endParaRPr/>
          </a:p>
        </p:txBody>
      </p:sp>
      <p:sp>
        <p:nvSpPr>
          <p:cNvPr id="474" name="Google Shape;474;p6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75" name="Google Shape;475;p62"/>
          <p:cNvSpPr/>
          <p:nvPr/>
        </p:nvSpPr>
        <p:spPr>
          <a:xfrm>
            <a:off x="4980325" y="1597100"/>
            <a:ext cx="1572900" cy="874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Courier New"/>
                <a:ea typeface="Courier New"/>
                <a:cs typeface="Courier New"/>
                <a:sym typeface="Courier New"/>
              </a:rPr>
              <a:t>bank.com</a:t>
            </a:r>
            <a:endParaRPr/>
          </a:p>
        </p:txBody>
      </p:sp>
      <p:sp>
        <p:nvSpPr>
          <p:cNvPr id="476" name="Google Shape;476;p62"/>
          <p:cNvSpPr/>
          <p:nvPr/>
        </p:nvSpPr>
        <p:spPr>
          <a:xfrm>
            <a:off x="6250075" y="3959925"/>
            <a:ext cx="1572900" cy="874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Attacker</a:t>
            </a:r>
            <a:endParaRPr/>
          </a:p>
        </p:txBody>
      </p:sp>
      <p:sp>
        <p:nvSpPr>
          <p:cNvPr id="477" name="Google Shape;477;p62"/>
          <p:cNvSpPr/>
          <p:nvPr/>
        </p:nvSpPr>
        <p:spPr>
          <a:xfrm>
            <a:off x="1204325" y="2848650"/>
            <a:ext cx="1572900" cy="874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Victim</a:t>
            </a:r>
            <a:endParaRPr/>
          </a:p>
        </p:txBody>
      </p:sp>
      <p:grpSp>
        <p:nvGrpSpPr>
          <p:cNvPr id="478" name="Google Shape;478;p62"/>
          <p:cNvGrpSpPr/>
          <p:nvPr/>
        </p:nvGrpSpPr>
        <p:grpSpPr>
          <a:xfrm>
            <a:off x="5811323" y="2280896"/>
            <a:ext cx="1473300" cy="1956000"/>
            <a:chOff x="5811323" y="2280896"/>
            <a:chExt cx="1473300" cy="1956000"/>
          </a:xfrm>
        </p:grpSpPr>
        <p:cxnSp>
          <p:nvCxnSpPr>
            <p:cNvPr id="479" name="Google Shape;479;p62"/>
            <p:cNvCxnSpPr/>
            <p:nvPr/>
          </p:nvCxnSpPr>
          <p:spPr>
            <a:xfrm rot="10800000">
              <a:off x="5962875" y="2611100"/>
              <a:ext cx="850200" cy="1269300"/>
            </a:xfrm>
            <a:prstGeom prst="straightConnector1">
              <a:avLst/>
            </a:prstGeom>
            <a:noFill/>
            <a:ln cap="flat" cmpd="sng" w="9525">
              <a:solidFill>
                <a:schemeClr val="dk2"/>
              </a:solidFill>
              <a:prstDash val="solid"/>
              <a:round/>
              <a:headEnd len="med" w="med" type="none"/>
              <a:tailEnd len="med" w="med" type="triangle"/>
            </a:ln>
          </p:spPr>
        </p:cxnSp>
        <p:sp>
          <p:nvSpPr>
            <p:cNvPr id="480" name="Google Shape;480;p62"/>
            <p:cNvSpPr txBox="1"/>
            <p:nvPr/>
          </p:nvSpPr>
          <p:spPr>
            <a:xfrm rot="3358869">
              <a:off x="5482224" y="3089572"/>
              <a:ext cx="2131498" cy="338649"/>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t>1. Inject malicious script</a:t>
              </a:r>
              <a:endParaRPr sz="1000"/>
            </a:p>
          </p:txBody>
        </p:sp>
      </p:grpSp>
      <p:grpSp>
        <p:nvGrpSpPr>
          <p:cNvPr id="481" name="Google Shape;481;p62"/>
          <p:cNvGrpSpPr/>
          <p:nvPr/>
        </p:nvGrpSpPr>
        <p:grpSpPr>
          <a:xfrm>
            <a:off x="2691804" y="1360038"/>
            <a:ext cx="2177971" cy="1307400"/>
            <a:chOff x="2691804" y="1360038"/>
            <a:chExt cx="2177971" cy="1307400"/>
          </a:xfrm>
        </p:grpSpPr>
        <p:cxnSp>
          <p:nvCxnSpPr>
            <p:cNvPr id="482" name="Google Shape;482;p62"/>
            <p:cNvCxnSpPr/>
            <p:nvPr/>
          </p:nvCxnSpPr>
          <p:spPr>
            <a:xfrm flipH="1" rot="10800000">
              <a:off x="2884075" y="1547225"/>
              <a:ext cx="1985700" cy="1044600"/>
            </a:xfrm>
            <a:prstGeom prst="straightConnector1">
              <a:avLst/>
            </a:prstGeom>
            <a:noFill/>
            <a:ln cap="flat" cmpd="sng" w="9525">
              <a:solidFill>
                <a:schemeClr val="dk2"/>
              </a:solidFill>
              <a:prstDash val="solid"/>
              <a:round/>
              <a:headEnd len="med" w="med" type="none"/>
              <a:tailEnd len="med" w="med" type="triangle"/>
            </a:ln>
          </p:spPr>
        </p:cxnSp>
        <p:sp>
          <p:nvSpPr>
            <p:cNvPr id="483" name="Google Shape;483;p62"/>
            <p:cNvSpPr txBox="1"/>
            <p:nvPr/>
          </p:nvSpPr>
          <p:spPr>
            <a:xfrm rot="-1695620">
              <a:off x="2644875" y="1844484"/>
              <a:ext cx="2131459" cy="338507"/>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t>2. Request content</a:t>
              </a:r>
              <a:endParaRPr sz="1000"/>
            </a:p>
          </p:txBody>
        </p:sp>
      </p:grpSp>
      <p:grpSp>
        <p:nvGrpSpPr>
          <p:cNvPr id="484" name="Google Shape;484;p62"/>
          <p:cNvGrpSpPr/>
          <p:nvPr/>
        </p:nvGrpSpPr>
        <p:grpSpPr>
          <a:xfrm>
            <a:off x="2781174" y="1743345"/>
            <a:ext cx="2319300" cy="1413900"/>
            <a:chOff x="2781174" y="1743345"/>
            <a:chExt cx="2319300" cy="1413900"/>
          </a:xfrm>
        </p:grpSpPr>
        <p:cxnSp>
          <p:nvCxnSpPr>
            <p:cNvPr id="485" name="Google Shape;485;p62"/>
            <p:cNvCxnSpPr/>
            <p:nvPr/>
          </p:nvCxnSpPr>
          <p:spPr>
            <a:xfrm flipH="1">
              <a:off x="2908275" y="1887400"/>
              <a:ext cx="1949400" cy="996000"/>
            </a:xfrm>
            <a:prstGeom prst="straightConnector1">
              <a:avLst/>
            </a:prstGeom>
            <a:noFill/>
            <a:ln cap="flat" cmpd="sng" w="9525">
              <a:solidFill>
                <a:schemeClr val="dk2"/>
              </a:solidFill>
              <a:prstDash val="solid"/>
              <a:round/>
              <a:headEnd len="med" w="med" type="none"/>
              <a:tailEnd len="med" w="med" type="triangle"/>
            </a:ln>
          </p:spPr>
        </p:cxnSp>
        <p:sp>
          <p:nvSpPr>
            <p:cNvPr id="486" name="Google Shape;486;p62"/>
            <p:cNvSpPr txBox="1"/>
            <p:nvPr/>
          </p:nvSpPr>
          <p:spPr>
            <a:xfrm rot="-1632375">
              <a:off x="2723947" y="2280970"/>
              <a:ext cx="2433755" cy="338651"/>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t>3. Receive malicious script</a:t>
              </a:r>
              <a:endParaRPr sz="1000"/>
            </a:p>
          </p:txBody>
        </p:sp>
      </p:grpSp>
      <p:sp>
        <p:nvSpPr>
          <p:cNvPr id="487" name="Google Shape;487;p62"/>
          <p:cNvSpPr txBox="1"/>
          <p:nvPr/>
        </p:nvSpPr>
        <p:spPr>
          <a:xfrm>
            <a:off x="218079" y="3880407"/>
            <a:ext cx="24336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t>4. Victim browser executes </a:t>
            </a:r>
            <a:r>
              <a:rPr lang="en" sz="1000">
                <a:solidFill>
                  <a:srgbClr val="FF0000"/>
                </a:solidFill>
              </a:rPr>
              <a:t>malicious script</a:t>
            </a:r>
            <a:endParaRPr sz="1000">
              <a:solidFill>
                <a:srgbClr val="FF0000"/>
              </a:solidFill>
            </a:endParaRPr>
          </a:p>
        </p:txBody>
      </p:sp>
      <p:grpSp>
        <p:nvGrpSpPr>
          <p:cNvPr id="488" name="Google Shape;488;p62"/>
          <p:cNvGrpSpPr/>
          <p:nvPr/>
        </p:nvGrpSpPr>
        <p:grpSpPr>
          <a:xfrm>
            <a:off x="2950875" y="3358849"/>
            <a:ext cx="3000000" cy="1013576"/>
            <a:chOff x="2950875" y="3358849"/>
            <a:chExt cx="3000000" cy="1013576"/>
          </a:xfrm>
        </p:grpSpPr>
        <p:cxnSp>
          <p:nvCxnSpPr>
            <p:cNvPr id="489" name="Google Shape;489;p62"/>
            <p:cNvCxnSpPr/>
            <p:nvPr/>
          </p:nvCxnSpPr>
          <p:spPr>
            <a:xfrm>
              <a:off x="2950875" y="3607125"/>
              <a:ext cx="3000000" cy="765300"/>
            </a:xfrm>
            <a:prstGeom prst="straightConnector1">
              <a:avLst/>
            </a:prstGeom>
            <a:noFill/>
            <a:ln cap="flat" cmpd="sng" w="9525">
              <a:solidFill>
                <a:srgbClr val="FF0000"/>
              </a:solidFill>
              <a:prstDash val="solid"/>
              <a:round/>
              <a:headEnd len="med" w="med" type="none"/>
              <a:tailEnd len="med" w="med" type="triangle"/>
            </a:ln>
          </p:spPr>
        </p:cxnSp>
        <p:sp>
          <p:nvSpPr>
            <p:cNvPr id="490" name="Google Shape;490;p62"/>
            <p:cNvSpPr txBox="1"/>
            <p:nvPr/>
          </p:nvSpPr>
          <p:spPr>
            <a:xfrm rot="843592">
              <a:off x="3262079" y="3675235"/>
              <a:ext cx="2646379" cy="338628"/>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FF0000"/>
                  </a:solidFill>
                </a:rPr>
                <a:t>5a. Steal valuable data (e.g. session token)</a:t>
              </a:r>
              <a:endParaRPr sz="1000">
                <a:solidFill>
                  <a:srgbClr val="FF0000"/>
                </a:solidFill>
              </a:endParaRPr>
            </a:p>
          </p:txBody>
        </p:sp>
      </p:grpSp>
      <p:grpSp>
        <p:nvGrpSpPr>
          <p:cNvPr id="491" name="Google Shape;491;p62"/>
          <p:cNvGrpSpPr/>
          <p:nvPr/>
        </p:nvGrpSpPr>
        <p:grpSpPr>
          <a:xfrm>
            <a:off x="2909096" y="2248613"/>
            <a:ext cx="2063400" cy="1240500"/>
            <a:chOff x="2909096" y="2248613"/>
            <a:chExt cx="2063400" cy="1240500"/>
          </a:xfrm>
        </p:grpSpPr>
        <p:cxnSp>
          <p:nvCxnSpPr>
            <p:cNvPr id="492" name="Google Shape;492;p62"/>
            <p:cNvCxnSpPr/>
            <p:nvPr/>
          </p:nvCxnSpPr>
          <p:spPr>
            <a:xfrm flipH="1" rot="10800000">
              <a:off x="2981900" y="2326425"/>
              <a:ext cx="1896300" cy="908700"/>
            </a:xfrm>
            <a:prstGeom prst="straightConnector1">
              <a:avLst/>
            </a:prstGeom>
            <a:noFill/>
            <a:ln cap="flat" cmpd="sng" w="9525">
              <a:solidFill>
                <a:srgbClr val="FF0000"/>
              </a:solidFill>
              <a:prstDash val="solid"/>
              <a:round/>
              <a:headEnd len="med" w="med" type="none"/>
              <a:tailEnd len="med" w="med" type="triangle"/>
            </a:ln>
          </p:spPr>
        </p:cxnSp>
        <p:sp>
          <p:nvSpPr>
            <p:cNvPr id="493" name="Google Shape;493;p62"/>
            <p:cNvSpPr txBox="1"/>
            <p:nvPr/>
          </p:nvSpPr>
          <p:spPr>
            <a:xfrm rot="-1563393">
              <a:off x="2875022" y="2699607"/>
              <a:ext cx="2131549" cy="338511"/>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FF0000"/>
                  </a:solidFill>
                </a:rPr>
                <a:t>5b. Make malicious requests</a:t>
              </a:r>
              <a:endParaRPr sz="1000">
                <a:solidFill>
                  <a:srgbClr val="FF0000"/>
                </a:solidFil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6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Reflected XSS</a:t>
            </a:r>
            <a:endParaRPr/>
          </a:p>
        </p:txBody>
      </p:sp>
      <p:sp>
        <p:nvSpPr>
          <p:cNvPr id="499" name="Google Shape;499;p63"/>
          <p:cNvSpPr txBox="1"/>
          <p:nvPr>
            <p:ph idx="1" type="body"/>
          </p:nvPr>
        </p:nvSpPr>
        <p:spPr>
          <a:xfrm>
            <a:off x="198500" y="1246825"/>
            <a:ext cx="86997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Reflected XSS</a:t>
            </a:r>
            <a:r>
              <a:rPr lang="en"/>
              <a:t>: The attacker causes the victim to input JavaScript into a request, and the content is </a:t>
            </a:r>
            <a:r>
              <a:rPr b="1" lang="en"/>
              <a:t>reflected</a:t>
            </a:r>
            <a:r>
              <a:rPr lang="en"/>
              <a:t> (copied) in the response from the server</a:t>
            </a:r>
            <a:endParaRPr/>
          </a:p>
          <a:p>
            <a:pPr indent="-342900" lvl="0" marL="457200" rtl="0" algn="l">
              <a:spcBef>
                <a:spcPts val="0"/>
              </a:spcBef>
              <a:spcAft>
                <a:spcPts val="0"/>
              </a:spcAft>
              <a:buSzPts val="1800"/>
              <a:buChar char="●"/>
            </a:pPr>
            <a:r>
              <a:rPr lang="en"/>
              <a:t>Classic example: Search</a:t>
            </a:r>
            <a:endParaRPr/>
          </a:p>
          <a:p>
            <a:pPr indent="-317500" lvl="1" marL="914400" rtl="0" algn="l">
              <a:spcBef>
                <a:spcPts val="0"/>
              </a:spcBef>
              <a:spcAft>
                <a:spcPts val="0"/>
              </a:spcAft>
              <a:buSzPts val="1400"/>
              <a:buChar char="○"/>
            </a:pPr>
            <a:r>
              <a:rPr lang="en"/>
              <a:t>If you make a request to </a:t>
            </a:r>
            <a:r>
              <a:rPr b="1" lang="en">
                <a:latin typeface="Courier New"/>
                <a:ea typeface="Courier New"/>
                <a:cs typeface="Courier New"/>
                <a:sym typeface="Courier New"/>
              </a:rPr>
              <a:t>http://google.com/search?q=</a:t>
            </a:r>
            <a:r>
              <a:rPr b="1" lang="en">
                <a:solidFill>
                  <a:srgbClr val="0000FF"/>
                </a:solidFill>
                <a:latin typeface="Courier New"/>
                <a:ea typeface="Courier New"/>
                <a:cs typeface="Courier New"/>
                <a:sym typeface="Courier New"/>
              </a:rPr>
              <a:t>evanbot</a:t>
            </a:r>
            <a:r>
              <a:rPr lang="en"/>
              <a:t>, the response will say “10,000 results for </a:t>
            </a:r>
            <a:r>
              <a:rPr lang="en">
                <a:solidFill>
                  <a:srgbClr val="0000FF"/>
                </a:solidFill>
              </a:rPr>
              <a:t>evanbot</a:t>
            </a:r>
            <a:r>
              <a:rPr lang="en"/>
              <a:t>”</a:t>
            </a:r>
            <a:endParaRPr/>
          </a:p>
          <a:p>
            <a:pPr indent="-317500" lvl="1" marL="914400" rtl="0" algn="l">
              <a:spcBef>
                <a:spcPts val="0"/>
              </a:spcBef>
              <a:spcAft>
                <a:spcPts val="0"/>
              </a:spcAft>
              <a:buSzPts val="1400"/>
              <a:buChar char="○"/>
            </a:pPr>
            <a:r>
              <a:rPr lang="en"/>
              <a:t>If you make a request to </a:t>
            </a:r>
            <a:r>
              <a:rPr b="1" lang="en">
                <a:latin typeface="Courier New"/>
                <a:ea typeface="Courier New"/>
                <a:cs typeface="Courier New"/>
                <a:sym typeface="Courier New"/>
              </a:rPr>
              <a:t>http://google.com/search?q=</a:t>
            </a:r>
            <a:r>
              <a:rPr b="1" lang="en">
                <a:solidFill>
                  <a:srgbClr val="FF0000"/>
                </a:solidFill>
                <a:latin typeface="Courier New"/>
                <a:ea typeface="Courier New"/>
                <a:cs typeface="Courier New"/>
                <a:sym typeface="Courier New"/>
              </a:rPr>
              <a:t>&lt;script&gt;alert(1)&lt;/script&gt;</a:t>
            </a:r>
            <a:r>
              <a:rPr lang="en"/>
              <a:t>, the response will say “10,000 results for </a:t>
            </a:r>
            <a:r>
              <a:rPr b="1" lang="en">
                <a:solidFill>
                  <a:srgbClr val="FF0000"/>
                </a:solidFill>
                <a:latin typeface="Courier New"/>
                <a:ea typeface="Courier New"/>
                <a:cs typeface="Courier New"/>
                <a:sym typeface="Courier New"/>
              </a:rPr>
              <a:t>&lt;script&gt;alert(1)&lt;/script&gt;</a:t>
            </a:r>
            <a:r>
              <a:rPr lang="en"/>
              <a:t>”</a:t>
            </a:r>
            <a:endParaRPr/>
          </a:p>
          <a:p>
            <a:pPr indent="-342900" lvl="0" marL="457200" rtl="0" algn="l">
              <a:spcBef>
                <a:spcPts val="0"/>
              </a:spcBef>
              <a:spcAft>
                <a:spcPts val="0"/>
              </a:spcAft>
              <a:buSzPts val="1800"/>
              <a:buChar char="●"/>
            </a:pPr>
            <a:r>
              <a:rPr lang="en"/>
              <a:t>Reflected XSS requires the victim to make a request with injected JavaScript</a:t>
            </a:r>
            <a:endParaRPr/>
          </a:p>
        </p:txBody>
      </p:sp>
      <p:sp>
        <p:nvSpPr>
          <p:cNvPr id="500" name="Google Shape;500;p6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9">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6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Reflected XSS</a:t>
            </a:r>
            <a:endParaRPr/>
          </a:p>
        </p:txBody>
      </p:sp>
      <p:sp>
        <p:nvSpPr>
          <p:cNvPr id="506" name="Google Shape;506;p6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507" name="Google Shape;507;p64"/>
          <p:cNvSpPr/>
          <p:nvPr/>
        </p:nvSpPr>
        <p:spPr>
          <a:xfrm>
            <a:off x="4980325" y="1597100"/>
            <a:ext cx="1572900" cy="874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Courier New"/>
                <a:ea typeface="Courier New"/>
                <a:cs typeface="Courier New"/>
                <a:sym typeface="Courier New"/>
              </a:rPr>
              <a:t>bank.com</a:t>
            </a:r>
            <a:endParaRPr/>
          </a:p>
        </p:txBody>
      </p:sp>
      <p:sp>
        <p:nvSpPr>
          <p:cNvPr id="508" name="Google Shape;508;p64"/>
          <p:cNvSpPr/>
          <p:nvPr/>
        </p:nvSpPr>
        <p:spPr>
          <a:xfrm>
            <a:off x="6250075" y="3959925"/>
            <a:ext cx="1572900" cy="874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Attacker</a:t>
            </a:r>
            <a:endParaRPr/>
          </a:p>
        </p:txBody>
      </p:sp>
      <p:sp>
        <p:nvSpPr>
          <p:cNvPr id="509" name="Google Shape;509;p64"/>
          <p:cNvSpPr/>
          <p:nvPr/>
        </p:nvSpPr>
        <p:spPr>
          <a:xfrm>
            <a:off x="1204325" y="2848650"/>
            <a:ext cx="1572900" cy="874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Victim</a:t>
            </a:r>
            <a:endParaRPr/>
          </a:p>
        </p:txBody>
      </p:sp>
      <p:grpSp>
        <p:nvGrpSpPr>
          <p:cNvPr id="510" name="Google Shape;510;p64"/>
          <p:cNvGrpSpPr/>
          <p:nvPr/>
        </p:nvGrpSpPr>
        <p:grpSpPr>
          <a:xfrm>
            <a:off x="2413098" y="1255847"/>
            <a:ext cx="2502300" cy="1557000"/>
            <a:chOff x="2413098" y="1255847"/>
            <a:chExt cx="2502300" cy="1557000"/>
          </a:xfrm>
        </p:grpSpPr>
        <p:cxnSp>
          <p:nvCxnSpPr>
            <p:cNvPr id="511" name="Google Shape;511;p64"/>
            <p:cNvCxnSpPr/>
            <p:nvPr/>
          </p:nvCxnSpPr>
          <p:spPr>
            <a:xfrm flipH="1" rot="10800000">
              <a:off x="2884075" y="1547225"/>
              <a:ext cx="1985700" cy="1044600"/>
            </a:xfrm>
            <a:prstGeom prst="straightConnector1">
              <a:avLst/>
            </a:prstGeom>
            <a:noFill/>
            <a:ln cap="flat" cmpd="sng" w="9525">
              <a:solidFill>
                <a:schemeClr val="dk2"/>
              </a:solidFill>
              <a:prstDash val="solid"/>
              <a:round/>
              <a:headEnd len="med" w="med" type="none"/>
              <a:tailEnd len="med" w="med" type="triangle"/>
            </a:ln>
          </p:spPr>
        </p:cxnSp>
        <p:sp>
          <p:nvSpPr>
            <p:cNvPr id="512" name="Google Shape;512;p64"/>
            <p:cNvSpPr txBox="1"/>
            <p:nvPr/>
          </p:nvSpPr>
          <p:spPr>
            <a:xfrm rot="-1695392">
              <a:off x="2334774" y="1865093"/>
              <a:ext cx="2658949" cy="338507"/>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t>2. Request URL under attacker’s control</a:t>
              </a:r>
              <a:endParaRPr sz="1000"/>
            </a:p>
          </p:txBody>
        </p:sp>
      </p:grpSp>
      <p:grpSp>
        <p:nvGrpSpPr>
          <p:cNvPr id="513" name="Google Shape;513;p64"/>
          <p:cNvGrpSpPr/>
          <p:nvPr/>
        </p:nvGrpSpPr>
        <p:grpSpPr>
          <a:xfrm>
            <a:off x="2781174" y="1743345"/>
            <a:ext cx="2319300" cy="1413900"/>
            <a:chOff x="2781174" y="1743345"/>
            <a:chExt cx="2319300" cy="1413900"/>
          </a:xfrm>
        </p:grpSpPr>
        <p:cxnSp>
          <p:nvCxnSpPr>
            <p:cNvPr id="514" name="Google Shape;514;p64"/>
            <p:cNvCxnSpPr/>
            <p:nvPr/>
          </p:nvCxnSpPr>
          <p:spPr>
            <a:xfrm flipH="1">
              <a:off x="2908275" y="1887400"/>
              <a:ext cx="1949400" cy="996000"/>
            </a:xfrm>
            <a:prstGeom prst="straightConnector1">
              <a:avLst/>
            </a:prstGeom>
            <a:noFill/>
            <a:ln cap="flat" cmpd="sng" w="9525">
              <a:solidFill>
                <a:schemeClr val="dk2"/>
              </a:solidFill>
              <a:prstDash val="solid"/>
              <a:round/>
              <a:headEnd len="med" w="med" type="none"/>
              <a:tailEnd len="med" w="med" type="triangle"/>
            </a:ln>
          </p:spPr>
        </p:cxnSp>
        <p:sp>
          <p:nvSpPr>
            <p:cNvPr id="515" name="Google Shape;515;p64"/>
            <p:cNvSpPr txBox="1"/>
            <p:nvPr/>
          </p:nvSpPr>
          <p:spPr>
            <a:xfrm rot="-1632375">
              <a:off x="2723947" y="2280970"/>
              <a:ext cx="2433755" cy="338651"/>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t>3. Reflect malicious script</a:t>
              </a:r>
              <a:endParaRPr sz="1000"/>
            </a:p>
          </p:txBody>
        </p:sp>
      </p:grpSp>
      <p:grpSp>
        <p:nvGrpSpPr>
          <p:cNvPr id="516" name="Google Shape;516;p64"/>
          <p:cNvGrpSpPr/>
          <p:nvPr/>
        </p:nvGrpSpPr>
        <p:grpSpPr>
          <a:xfrm>
            <a:off x="2950875" y="3663649"/>
            <a:ext cx="3000000" cy="1013576"/>
            <a:chOff x="2950875" y="3663649"/>
            <a:chExt cx="3000000" cy="1013576"/>
          </a:xfrm>
        </p:grpSpPr>
        <p:cxnSp>
          <p:nvCxnSpPr>
            <p:cNvPr id="517" name="Google Shape;517;p64"/>
            <p:cNvCxnSpPr/>
            <p:nvPr/>
          </p:nvCxnSpPr>
          <p:spPr>
            <a:xfrm>
              <a:off x="2950875" y="3911925"/>
              <a:ext cx="3000000" cy="765300"/>
            </a:xfrm>
            <a:prstGeom prst="straightConnector1">
              <a:avLst/>
            </a:prstGeom>
            <a:noFill/>
            <a:ln cap="flat" cmpd="sng" w="9525">
              <a:solidFill>
                <a:srgbClr val="FF0000"/>
              </a:solidFill>
              <a:prstDash val="solid"/>
              <a:round/>
              <a:headEnd len="med" w="med" type="none"/>
              <a:tailEnd len="med" w="med" type="triangle"/>
            </a:ln>
          </p:spPr>
        </p:cxnSp>
        <p:sp>
          <p:nvSpPr>
            <p:cNvPr id="518" name="Google Shape;518;p64"/>
            <p:cNvSpPr txBox="1"/>
            <p:nvPr/>
          </p:nvSpPr>
          <p:spPr>
            <a:xfrm rot="843592">
              <a:off x="3262079" y="3980035"/>
              <a:ext cx="2646379" cy="338628"/>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FF0000"/>
                  </a:solidFill>
                </a:rPr>
                <a:t>5a. Steal valuable data (e.g. session token)</a:t>
              </a:r>
              <a:endParaRPr sz="1000">
                <a:solidFill>
                  <a:srgbClr val="FF0000"/>
                </a:solidFill>
              </a:endParaRPr>
            </a:p>
          </p:txBody>
        </p:sp>
      </p:grpSp>
      <p:grpSp>
        <p:nvGrpSpPr>
          <p:cNvPr id="519" name="Google Shape;519;p64"/>
          <p:cNvGrpSpPr/>
          <p:nvPr/>
        </p:nvGrpSpPr>
        <p:grpSpPr>
          <a:xfrm>
            <a:off x="2909096" y="2248613"/>
            <a:ext cx="2063400" cy="1240500"/>
            <a:chOff x="2909096" y="2248613"/>
            <a:chExt cx="2063400" cy="1240500"/>
          </a:xfrm>
        </p:grpSpPr>
        <p:cxnSp>
          <p:nvCxnSpPr>
            <p:cNvPr id="520" name="Google Shape;520;p64"/>
            <p:cNvCxnSpPr/>
            <p:nvPr/>
          </p:nvCxnSpPr>
          <p:spPr>
            <a:xfrm flipH="1" rot="10800000">
              <a:off x="2981900" y="2326425"/>
              <a:ext cx="1896300" cy="908700"/>
            </a:xfrm>
            <a:prstGeom prst="straightConnector1">
              <a:avLst/>
            </a:prstGeom>
            <a:noFill/>
            <a:ln cap="flat" cmpd="sng" w="9525">
              <a:solidFill>
                <a:srgbClr val="FF0000"/>
              </a:solidFill>
              <a:prstDash val="solid"/>
              <a:round/>
              <a:headEnd len="med" w="med" type="none"/>
              <a:tailEnd len="med" w="med" type="triangle"/>
            </a:ln>
          </p:spPr>
        </p:cxnSp>
        <p:sp>
          <p:nvSpPr>
            <p:cNvPr id="521" name="Google Shape;521;p64"/>
            <p:cNvSpPr txBox="1"/>
            <p:nvPr/>
          </p:nvSpPr>
          <p:spPr>
            <a:xfrm rot="-1563393">
              <a:off x="2875022" y="2699607"/>
              <a:ext cx="2131549" cy="338511"/>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FF0000"/>
                  </a:solidFill>
                </a:rPr>
                <a:t>5b. Make malicious requests</a:t>
              </a:r>
              <a:endParaRPr sz="1000">
                <a:solidFill>
                  <a:srgbClr val="FF0000"/>
                </a:solidFill>
              </a:endParaRPr>
            </a:p>
          </p:txBody>
        </p:sp>
      </p:grpSp>
      <p:sp>
        <p:nvSpPr>
          <p:cNvPr id="522" name="Google Shape;522;p64"/>
          <p:cNvSpPr txBox="1"/>
          <p:nvPr/>
        </p:nvSpPr>
        <p:spPr>
          <a:xfrm>
            <a:off x="218079" y="3880407"/>
            <a:ext cx="24336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t>4. Victim browser executes </a:t>
            </a:r>
            <a:r>
              <a:rPr lang="en" sz="1000">
                <a:solidFill>
                  <a:srgbClr val="FF0000"/>
                </a:solidFill>
              </a:rPr>
              <a:t>malicious script</a:t>
            </a:r>
            <a:endParaRPr sz="1000">
              <a:solidFill>
                <a:srgbClr val="FF0000"/>
              </a:solidFill>
            </a:endParaRPr>
          </a:p>
        </p:txBody>
      </p:sp>
      <p:grpSp>
        <p:nvGrpSpPr>
          <p:cNvPr id="523" name="Google Shape;523;p64"/>
          <p:cNvGrpSpPr/>
          <p:nvPr/>
        </p:nvGrpSpPr>
        <p:grpSpPr>
          <a:xfrm>
            <a:off x="3047225" y="3260625"/>
            <a:ext cx="2950500" cy="972600"/>
            <a:chOff x="3047225" y="3260625"/>
            <a:chExt cx="2950500" cy="972600"/>
          </a:xfrm>
        </p:grpSpPr>
        <p:sp>
          <p:nvSpPr>
            <p:cNvPr id="524" name="Google Shape;524;p64"/>
            <p:cNvSpPr txBox="1"/>
            <p:nvPr/>
          </p:nvSpPr>
          <p:spPr>
            <a:xfrm rot="798744">
              <a:off x="3188594" y="3577635"/>
              <a:ext cx="2793360" cy="338578"/>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t>1. Cause malicious request (e.g. click on link)</a:t>
              </a:r>
              <a:endParaRPr sz="1000"/>
            </a:p>
          </p:txBody>
        </p:sp>
        <p:cxnSp>
          <p:nvCxnSpPr>
            <p:cNvPr id="525" name="Google Shape;525;p64"/>
            <p:cNvCxnSpPr/>
            <p:nvPr/>
          </p:nvCxnSpPr>
          <p:spPr>
            <a:xfrm rot="10800000">
              <a:off x="3047225" y="3495575"/>
              <a:ext cx="2950500" cy="708900"/>
            </a:xfrm>
            <a:prstGeom prst="straightConnector1">
              <a:avLst/>
            </a:prstGeom>
            <a:noFill/>
            <a:ln cap="flat" cmpd="sng" w="9525">
              <a:solidFill>
                <a:schemeClr val="dk2"/>
              </a:solidFill>
              <a:prstDash val="solid"/>
              <a:round/>
              <a:headEnd len="med" w="med" type="none"/>
              <a:tailEnd len="med" w="med" type="triangl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6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Reflected XSS: Making a Request</a:t>
            </a:r>
            <a:endParaRPr/>
          </a:p>
        </p:txBody>
      </p:sp>
      <p:sp>
        <p:nvSpPr>
          <p:cNvPr id="531" name="Google Shape;531;p6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How do we force the victim to make a request to the legitimate website with injected JavaScript?</a:t>
            </a:r>
            <a:endParaRPr/>
          </a:p>
          <a:p>
            <a:pPr indent="-317500" lvl="1" marL="914400" rtl="0" algn="l">
              <a:spcBef>
                <a:spcPts val="0"/>
              </a:spcBef>
              <a:spcAft>
                <a:spcPts val="0"/>
              </a:spcAft>
              <a:buSzPts val="1400"/>
              <a:buChar char="○"/>
            </a:pPr>
            <a:r>
              <a:rPr lang="en"/>
              <a:t>Trick the victim into visiting the attacker’s website, and include an embedded iframe that makes the request</a:t>
            </a:r>
            <a:endParaRPr/>
          </a:p>
          <a:p>
            <a:pPr indent="-317500" lvl="2" marL="1371600" rtl="0" algn="l">
              <a:spcBef>
                <a:spcPts val="0"/>
              </a:spcBef>
              <a:spcAft>
                <a:spcPts val="0"/>
              </a:spcAft>
              <a:buSzPts val="1400"/>
              <a:buChar char="■"/>
            </a:pPr>
            <a:r>
              <a:rPr lang="en"/>
              <a:t>Can make the iframe very small (1 pixel x 1 pixel), so the victim doesn’t notice it:</a:t>
            </a:r>
            <a:br>
              <a:rPr lang="en"/>
            </a:br>
            <a:r>
              <a:rPr b="1" lang="en">
                <a:latin typeface="Courier New"/>
                <a:ea typeface="Courier New"/>
                <a:cs typeface="Courier New"/>
                <a:sym typeface="Courier New"/>
              </a:rPr>
              <a:t>&lt;iframe height=1 width=1 src="http://google.com/search?q=&lt;script&gt;alert(1)&lt;/script&gt;"&gt;</a:t>
            </a:r>
            <a:endParaRPr b="1">
              <a:latin typeface="Courier New"/>
              <a:ea typeface="Courier New"/>
              <a:cs typeface="Courier New"/>
              <a:sym typeface="Courier New"/>
            </a:endParaRPr>
          </a:p>
          <a:p>
            <a:pPr indent="-317500" lvl="1" marL="914400" rtl="0" algn="l">
              <a:spcBef>
                <a:spcPts val="0"/>
              </a:spcBef>
              <a:spcAft>
                <a:spcPts val="0"/>
              </a:spcAft>
              <a:buSzPts val="1400"/>
              <a:buChar char="○"/>
            </a:pPr>
            <a:r>
              <a:rPr lang="en"/>
              <a:t>Trick the victim into clicking a link (e.g. posting on social media, sending a text, etc.)</a:t>
            </a:r>
            <a:endParaRPr/>
          </a:p>
          <a:p>
            <a:pPr indent="-317500" lvl="1" marL="914400" rtl="0" algn="l">
              <a:spcBef>
                <a:spcPts val="0"/>
              </a:spcBef>
              <a:spcAft>
                <a:spcPts val="0"/>
              </a:spcAft>
              <a:buSzPts val="1400"/>
              <a:buChar char="○"/>
            </a:pPr>
            <a:r>
              <a:rPr lang="en"/>
              <a:t>Trick the victim into visiting the attacker’s website, which redirects to the reflected XSS link</a:t>
            </a:r>
            <a:endParaRPr/>
          </a:p>
          <a:p>
            <a:pPr indent="-317500" lvl="1" marL="914400" rtl="0" algn="l">
              <a:spcBef>
                <a:spcPts val="0"/>
              </a:spcBef>
              <a:spcAft>
                <a:spcPts val="0"/>
              </a:spcAft>
              <a:buSzPts val="1400"/>
              <a:buChar char="○"/>
            </a:pPr>
            <a:r>
              <a:rPr lang="en"/>
              <a:t>… and many more!</a:t>
            </a:r>
            <a:endParaRPr/>
          </a:p>
        </p:txBody>
      </p:sp>
      <p:sp>
        <p:nvSpPr>
          <p:cNvPr id="532" name="Google Shape;532;p6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1">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6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Reflected XSS is not CSRF</a:t>
            </a:r>
            <a:endParaRPr/>
          </a:p>
        </p:txBody>
      </p:sp>
      <p:sp>
        <p:nvSpPr>
          <p:cNvPr id="538" name="Google Shape;538;p6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Reflected XSS and CSRF both require the victim to make a request to a link</a:t>
            </a:r>
            <a:endParaRPr/>
          </a:p>
          <a:p>
            <a:pPr indent="-317500" lvl="1" marL="914400" rtl="0" algn="l">
              <a:spcBef>
                <a:spcPts val="0"/>
              </a:spcBef>
              <a:spcAft>
                <a:spcPts val="0"/>
              </a:spcAft>
              <a:buSzPts val="1400"/>
              <a:buChar char="○"/>
            </a:pPr>
            <a:r>
              <a:rPr lang="en"/>
              <a:t>XSS: An HTTP response contains maliciously inserted JavaScript, executed on the client side</a:t>
            </a:r>
            <a:endParaRPr/>
          </a:p>
          <a:p>
            <a:pPr indent="-317500" lvl="1" marL="914400" rtl="0" algn="l">
              <a:spcBef>
                <a:spcPts val="0"/>
              </a:spcBef>
              <a:spcAft>
                <a:spcPts val="0"/>
              </a:spcAft>
              <a:buSzPts val="1400"/>
              <a:buChar char="○"/>
            </a:pPr>
            <a:r>
              <a:rPr lang="en"/>
              <a:t>CSRF: A malicious HTTP request is made (containing the user’s cookies), executing an effect on the server side</a:t>
            </a:r>
            <a:endParaRPr/>
          </a:p>
        </p:txBody>
      </p:sp>
      <p:sp>
        <p:nvSpPr>
          <p:cNvPr id="539" name="Google Shape;539;p6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8">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6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545" name="Google Shape;545;p6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XSS in the Wild… On CalNet?!</a:t>
            </a:r>
            <a:endParaRPr/>
          </a:p>
        </p:txBody>
      </p:sp>
      <p:sp>
        <p:nvSpPr>
          <p:cNvPr id="546" name="Google Shape;546;p67"/>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In 2021, 61C student Rohan Mathur was exploring the CalNet login page</a:t>
            </a:r>
            <a:endParaRPr/>
          </a:p>
          <a:p>
            <a:pPr indent="-342900" lvl="0" marL="457200" rtl="0" algn="l">
              <a:spcBef>
                <a:spcPts val="0"/>
              </a:spcBef>
              <a:spcAft>
                <a:spcPts val="0"/>
              </a:spcAft>
              <a:buSzPts val="1800"/>
              <a:buChar char="●"/>
            </a:pPr>
            <a:r>
              <a:rPr lang="en"/>
              <a:t>Fields submitted when logging in:</a:t>
            </a:r>
            <a:endParaRPr/>
          </a:p>
          <a:p>
            <a:pPr indent="-317500" lvl="1" marL="914400" rtl="0" algn="l">
              <a:spcBef>
                <a:spcPts val="0"/>
              </a:spcBef>
              <a:spcAft>
                <a:spcPts val="0"/>
              </a:spcAft>
              <a:buSzPts val="1400"/>
              <a:buChar char="○"/>
            </a:pPr>
            <a:r>
              <a:rPr b="1" lang="en">
                <a:latin typeface="Courier New"/>
                <a:ea typeface="Courier New"/>
                <a:cs typeface="Courier New"/>
                <a:sym typeface="Courier New"/>
              </a:rPr>
              <a:t>username</a:t>
            </a:r>
            <a:r>
              <a:rPr lang="en"/>
              <a:t>: What user am I logging in as?</a:t>
            </a:r>
            <a:endParaRPr/>
          </a:p>
          <a:p>
            <a:pPr indent="-317500" lvl="1" marL="914400" rtl="0" algn="l">
              <a:spcBef>
                <a:spcPts val="0"/>
              </a:spcBef>
              <a:spcAft>
                <a:spcPts val="0"/>
              </a:spcAft>
              <a:buSzPts val="1400"/>
              <a:buChar char="○"/>
            </a:pPr>
            <a:r>
              <a:rPr b="1" lang="en">
                <a:latin typeface="Courier New"/>
                <a:ea typeface="Courier New"/>
                <a:cs typeface="Courier New"/>
                <a:sym typeface="Courier New"/>
              </a:rPr>
              <a:t>password</a:t>
            </a:r>
            <a:r>
              <a:rPr lang="en"/>
              <a:t>: What’s the user’s password?</a:t>
            </a:r>
            <a:endParaRPr/>
          </a:p>
          <a:p>
            <a:pPr indent="-317500" lvl="1" marL="914400" rtl="0" algn="l">
              <a:spcBef>
                <a:spcPts val="0"/>
              </a:spcBef>
              <a:spcAft>
                <a:spcPts val="0"/>
              </a:spcAft>
              <a:buSzPts val="1400"/>
              <a:buChar char="○"/>
            </a:pPr>
            <a:r>
              <a:rPr b="1" lang="en">
                <a:latin typeface="Courier New"/>
                <a:ea typeface="Courier New"/>
                <a:cs typeface="Courier New"/>
                <a:sym typeface="Courier New"/>
              </a:rPr>
              <a:t>execution</a:t>
            </a:r>
            <a:r>
              <a:rPr lang="en"/>
              <a:t>: Server-side state (like a CSRF token with extra data)</a:t>
            </a:r>
            <a:endParaRPr/>
          </a:p>
        </p:txBody>
      </p:sp>
      <p:pic>
        <p:nvPicPr>
          <p:cNvPr id="547" name="Google Shape;547;p67"/>
          <p:cNvPicPr preferRelativeResize="0"/>
          <p:nvPr/>
        </p:nvPicPr>
        <p:blipFill>
          <a:blip r:embed="rId3">
            <a:alphaModFix/>
          </a:blip>
          <a:stretch>
            <a:fillRect/>
          </a:stretch>
        </p:blipFill>
        <p:spPr>
          <a:xfrm>
            <a:off x="5851825" y="1246825"/>
            <a:ext cx="2983674" cy="33489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6">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6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553" name="Google Shape;553;p6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XSS in the Wild… On CalNet?!</a:t>
            </a:r>
            <a:endParaRPr/>
          </a:p>
        </p:txBody>
      </p:sp>
      <p:sp>
        <p:nvSpPr>
          <p:cNvPr id="554" name="Google Shape;554;p68"/>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The server expects </a:t>
            </a:r>
            <a:r>
              <a:rPr b="1" lang="en">
                <a:latin typeface="Courier New"/>
                <a:ea typeface="Courier New"/>
                <a:cs typeface="Courier New"/>
                <a:sym typeface="Courier New"/>
              </a:rPr>
              <a:t>execution</a:t>
            </a:r>
            <a:r>
              <a:rPr lang="en"/>
              <a:t> to be in a specific format that contains its server-side state</a:t>
            </a:r>
            <a:endParaRPr/>
          </a:p>
          <a:p>
            <a:pPr indent="-317500" lvl="1" marL="914400" rtl="0" algn="l">
              <a:spcBef>
                <a:spcPts val="0"/>
              </a:spcBef>
              <a:spcAft>
                <a:spcPts val="0"/>
              </a:spcAft>
              <a:buSzPts val="1400"/>
              <a:buChar char="○"/>
            </a:pPr>
            <a:r>
              <a:rPr lang="en"/>
              <a:t>What if you muck with </a:t>
            </a:r>
            <a:r>
              <a:rPr b="1" lang="en">
                <a:latin typeface="Courier New"/>
                <a:ea typeface="Courier New"/>
                <a:cs typeface="Courier New"/>
                <a:sym typeface="Courier New"/>
              </a:rPr>
              <a:t>execution</a:t>
            </a:r>
            <a:r>
              <a:rPr lang="en"/>
              <a:t>?</a:t>
            </a:r>
            <a:endParaRPr/>
          </a:p>
          <a:p>
            <a:pPr indent="-342900" lvl="0" marL="457200" rtl="0" algn="l">
              <a:spcBef>
                <a:spcPts val="0"/>
              </a:spcBef>
              <a:spcAft>
                <a:spcPts val="0"/>
              </a:spcAft>
              <a:buSzPts val="1800"/>
              <a:buChar char="●"/>
            </a:pPr>
            <a:r>
              <a:rPr lang="en"/>
              <a:t>The “corrupted” execution key is placed into the error message in the HTML to aid debugging</a:t>
            </a:r>
            <a:endParaRPr/>
          </a:p>
          <a:p>
            <a:pPr indent="-317500" lvl="1" marL="914400" rtl="0" algn="l">
              <a:spcBef>
                <a:spcPts val="0"/>
              </a:spcBef>
              <a:spcAft>
                <a:spcPts val="0"/>
              </a:spcAft>
              <a:buSzPts val="1400"/>
              <a:buChar char="○"/>
            </a:pPr>
            <a:r>
              <a:rPr lang="en"/>
              <a:t>… and CalNet at the time did not escape the execution key</a:t>
            </a:r>
            <a:endParaRPr/>
          </a:p>
        </p:txBody>
      </p:sp>
      <p:pic>
        <p:nvPicPr>
          <p:cNvPr id="555" name="Google Shape;555;p68"/>
          <p:cNvPicPr preferRelativeResize="0"/>
          <p:nvPr/>
        </p:nvPicPr>
        <p:blipFill>
          <a:blip r:embed="rId3">
            <a:alphaModFix/>
          </a:blip>
          <a:stretch>
            <a:fillRect/>
          </a:stretch>
        </p:blipFill>
        <p:spPr>
          <a:xfrm>
            <a:off x="5265325" y="1246825"/>
            <a:ext cx="3498099" cy="3160119"/>
          </a:xfrm>
          <a:prstGeom prst="rect">
            <a:avLst/>
          </a:prstGeom>
          <a:noFill/>
          <a:ln>
            <a:noFill/>
          </a:ln>
        </p:spPr>
      </p:pic>
      <p:grpSp>
        <p:nvGrpSpPr>
          <p:cNvPr id="556" name="Google Shape;556;p68"/>
          <p:cNvGrpSpPr/>
          <p:nvPr/>
        </p:nvGrpSpPr>
        <p:grpSpPr>
          <a:xfrm>
            <a:off x="4454125" y="3948925"/>
            <a:ext cx="3553300" cy="1107900"/>
            <a:chOff x="4454125" y="3948925"/>
            <a:chExt cx="3553300" cy="1107900"/>
          </a:xfrm>
        </p:grpSpPr>
        <p:sp>
          <p:nvSpPr>
            <p:cNvPr id="557" name="Google Shape;557;p68"/>
            <p:cNvSpPr/>
            <p:nvPr/>
          </p:nvSpPr>
          <p:spPr>
            <a:xfrm>
              <a:off x="7039025" y="3948925"/>
              <a:ext cx="968400" cy="227400"/>
            </a:xfrm>
            <a:prstGeom prst="ellipse">
              <a:avLst/>
            </a:prstGeom>
            <a:noFill/>
            <a:ln cap="flat" cmpd="sng" w="28575">
              <a:solidFill>
                <a:srgbClr val="FFAB4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68"/>
            <p:cNvSpPr txBox="1"/>
            <p:nvPr/>
          </p:nvSpPr>
          <p:spPr>
            <a:xfrm>
              <a:off x="4454125" y="4441225"/>
              <a:ext cx="2450100" cy="615600"/>
            </a:xfrm>
            <a:prstGeom prst="rect">
              <a:avLst/>
            </a:prstGeom>
            <a:solidFill>
              <a:schemeClr val="accent4"/>
            </a:solidFill>
            <a:ln cap="flat" cmpd="sng" w="19050">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a:t>Garbage execution value in HTML</a:t>
              </a:r>
              <a:endParaRPr/>
            </a:p>
          </p:txBody>
        </p:sp>
        <p:cxnSp>
          <p:nvCxnSpPr>
            <p:cNvPr id="559" name="Google Shape;559;p68"/>
            <p:cNvCxnSpPr>
              <a:endCxn id="557" idx="4"/>
            </p:cNvCxnSpPr>
            <p:nvPr/>
          </p:nvCxnSpPr>
          <p:spPr>
            <a:xfrm flipH="1" rot="10800000">
              <a:off x="6904325" y="4176325"/>
              <a:ext cx="618900" cy="572700"/>
            </a:xfrm>
            <a:prstGeom prst="bentConnector2">
              <a:avLst/>
            </a:prstGeom>
            <a:noFill/>
            <a:ln cap="flat" cmpd="sng" w="9525">
              <a:solidFill>
                <a:schemeClr val="dk2"/>
              </a:solidFill>
              <a:prstDash val="solid"/>
              <a:round/>
              <a:headEnd len="med" w="med" type="none"/>
              <a:tailEnd len="med" w="med" type="triangl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6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565" name="Google Shape;565;p69"/>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Constructing an Attack on CalNet</a:t>
            </a:r>
            <a:endParaRPr/>
          </a:p>
        </p:txBody>
      </p:sp>
      <p:sp>
        <p:nvSpPr>
          <p:cNvPr id="566" name="Google Shape;566;p69"/>
          <p:cNvSpPr txBox="1"/>
          <p:nvPr>
            <p:ph idx="4294967295" type="body"/>
          </p:nvPr>
        </p:nvSpPr>
        <p:spPr>
          <a:xfrm>
            <a:off x="1265300" y="1780225"/>
            <a:ext cx="6739500" cy="303900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normAutofit lnSpcReduction="20000"/>
          </a:bodyPr>
          <a:lstStyle/>
          <a:p>
            <a:pPr indent="0" lvl="0" marL="0" rtl="0" algn="l">
              <a:spcBef>
                <a:spcPts val="0"/>
              </a:spcBef>
              <a:spcAft>
                <a:spcPts val="1200"/>
              </a:spcAft>
              <a:buSzPts val="770"/>
              <a:buNone/>
            </a:pPr>
            <a:r>
              <a:rPr b="1" lang="en" sz="1000">
                <a:latin typeface="Courier New"/>
                <a:ea typeface="Courier New"/>
                <a:cs typeface="Courier New"/>
                <a:sym typeface="Courier New"/>
              </a:rPr>
              <a:t>&lt;html&gt;</a:t>
            </a:r>
            <a:br>
              <a:rPr b="1" lang="en" sz="1000">
                <a:latin typeface="Courier New"/>
                <a:ea typeface="Courier New"/>
                <a:cs typeface="Courier New"/>
                <a:sym typeface="Courier New"/>
              </a:rPr>
            </a:br>
            <a:r>
              <a:rPr b="1" lang="en" sz="1000">
                <a:latin typeface="Courier New"/>
                <a:ea typeface="Courier New"/>
                <a:cs typeface="Courier New"/>
                <a:sym typeface="Courier New"/>
              </a:rPr>
              <a:t>  &lt;head&gt;</a:t>
            </a:r>
            <a:br>
              <a:rPr b="1" lang="en" sz="1000">
                <a:latin typeface="Courier New"/>
                <a:ea typeface="Courier New"/>
                <a:cs typeface="Courier New"/>
                <a:sym typeface="Courier New"/>
              </a:rPr>
            </a:br>
            <a:r>
              <a:rPr b="1" lang="en" sz="1000">
                <a:latin typeface="Courier New"/>
                <a:ea typeface="Courier New"/>
                <a:cs typeface="Courier New"/>
                <a:sym typeface="Courier New"/>
              </a:rPr>
              <a:t>    &lt;script&gt;</a:t>
            </a:r>
            <a:br>
              <a:rPr b="1" lang="en" sz="1000">
                <a:latin typeface="Courier New"/>
                <a:ea typeface="Courier New"/>
                <a:cs typeface="Courier New"/>
                <a:sym typeface="Courier New"/>
              </a:rPr>
            </a:br>
            <a:r>
              <a:rPr b="1" lang="en" sz="1000">
                <a:latin typeface="Courier New"/>
                <a:ea typeface="Courier New"/>
                <a:cs typeface="Courier New"/>
                <a:sym typeface="Courier New"/>
              </a:rPr>
              <a:t>	</a:t>
            </a:r>
            <a:r>
              <a:rPr b="1" lang="en" sz="1000">
                <a:solidFill>
                  <a:srgbClr val="3C78D8"/>
                </a:solidFill>
                <a:latin typeface="Courier New"/>
                <a:ea typeface="Courier New"/>
                <a:cs typeface="Courier New"/>
                <a:sym typeface="Courier New"/>
              </a:rPr>
              <a:t>// When the malicious page finishes loading, automatically submit the form!</a:t>
            </a:r>
            <a:br>
              <a:rPr b="1" lang="en" sz="1000">
                <a:latin typeface="Courier New"/>
                <a:ea typeface="Courier New"/>
                <a:cs typeface="Courier New"/>
                <a:sym typeface="Courier New"/>
              </a:rPr>
            </a:br>
            <a:r>
              <a:rPr b="1" lang="en" sz="1000">
                <a:latin typeface="Courier New"/>
                <a:ea typeface="Courier New"/>
                <a:cs typeface="Courier New"/>
                <a:sym typeface="Courier New"/>
              </a:rPr>
              <a:t>      document.addEventListener('DOMContentLoaded', () =&gt; {</a:t>
            </a:r>
            <a:br>
              <a:rPr b="1" lang="en" sz="1000">
                <a:latin typeface="Courier New"/>
                <a:ea typeface="Courier New"/>
                <a:cs typeface="Courier New"/>
                <a:sym typeface="Courier New"/>
              </a:rPr>
            </a:br>
            <a:r>
              <a:rPr b="1" lang="en" sz="1000">
                <a:latin typeface="Courier New"/>
                <a:ea typeface="Courier New"/>
                <a:cs typeface="Courier New"/>
                <a:sym typeface="Courier New"/>
              </a:rPr>
              <a:t>        document.getElementById('form').submit();</a:t>
            </a:r>
            <a:br>
              <a:rPr b="1" lang="en" sz="1000">
                <a:latin typeface="Courier New"/>
                <a:ea typeface="Courier New"/>
                <a:cs typeface="Courier New"/>
                <a:sym typeface="Courier New"/>
              </a:rPr>
            </a:br>
            <a:r>
              <a:rPr b="1" lang="en" sz="1000">
                <a:latin typeface="Courier New"/>
                <a:ea typeface="Courier New"/>
                <a:cs typeface="Courier New"/>
                <a:sym typeface="Courier New"/>
              </a:rPr>
              <a:t>      });</a:t>
            </a:r>
            <a:br>
              <a:rPr b="1" lang="en" sz="1000">
                <a:latin typeface="Courier New"/>
                <a:ea typeface="Courier New"/>
                <a:cs typeface="Courier New"/>
                <a:sym typeface="Courier New"/>
              </a:rPr>
            </a:br>
            <a:r>
              <a:rPr b="1" lang="en" sz="1000">
                <a:latin typeface="Courier New"/>
                <a:ea typeface="Courier New"/>
                <a:cs typeface="Courier New"/>
                <a:sym typeface="Courier New"/>
              </a:rPr>
              <a:t>    &lt;/script&gt;</a:t>
            </a:r>
            <a:br>
              <a:rPr b="1" lang="en" sz="1000">
                <a:latin typeface="Courier New"/>
                <a:ea typeface="Courier New"/>
                <a:cs typeface="Courier New"/>
                <a:sym typeface="Courier New"/>
              </a:rPr>
            </a:br>
            <a:r>
              <a:rPr b="1" lang="en" sz="1000">
                <a:latin typeface="Courier New"/>
                <a:ea typeface="Courier New"/>
                <a:cs typeface="Courier New"/>
                <a:sym typeface="Courier New"/>
              </a:rPr>
              <a:t>  &lt;/head&gt;</a:t>
            </a:r>
            <a:br>
              <a:rPr b="1" lang="en" sz="1000">
                <a:latin typeface="Courier New"/>
                <a:ea typeface="Courier New"/>
                <a:cs typeface="Courier New"/>
                <a:sym typeface="Courier New"/>
              </a:rPr>
            </a:br>
            <a:r>
              <a:rPr b="1" lang="en" sz="1000">
                <a:latin typeface="Courier New"/>
                <a:ea typeface="Courier New"/>
                <a:cs typeface="Courier New"/>
                <a:sym typeface="Courier New"/>
              </a:rPr>
              <a:t>  &lt;body&gt;</a:t>
            </a:r>
            <a:br>
              <a:rPr b="1" lang="en" sz="1000">
                <a:latin typeface="Courier New"/>
                <a:ea typeface="Courier New"/>
                <a:cs typeface="Courier New"/>
                <a:sym typeface="Courier New"/>
              </a:rPr>
            </a:br>
            <a:r>
              <a:rPr b="1" lang="en" sz="1000">
                <a:latin typeface="Courier New"/>
                <a:ea typeface="Courier New"/>
                <a:cs typeface="Courier New"/>
                <a:sym typeface="Courier New"/>
              </a:rPr>
              <a:t>    </a:t>
            </a:r>
            <a:r>
              <a:rPr b="1" lang="en" sz="1000">
                <a:solidFill>
                  <a:srgbClr val="3C78D8"/>
                </a:solidFill>
                <a:latin typeface="Courier New"/>
                <a:ea typeface="Courier New"/>
                <a:cs typeface="Courier New"/>
                <a:sym typeface="Courier New"/>
              </a:rPr>
              <a:t>&lt;!-- Malicious form containing our malicious execution data. --&gt;</a:t>
            </a:r>
            <a:br>
              <a:rPr b="1" lang="en" sz="1000">
                <a:latin typeface="Courier New"/>
                <a:ea typeface="Courier New"/>
                <a:cs typeface="Courier New"/>
                <a:sym typeface="Courier New"/>
              </a:rPr>
            </a:br>
            <a:r>
              <a:rPr b="1" lang="en" sz="1000">
                <a:latin typeface="Courier New"/>
                <a:ea typeface="Courier New"/>
                <a:cs typeface="Courier New"/>
                <a:sym typeface="Courier New"/>
              </a:rPr>
              <a:t>    &lt;form id="form" action="https://auth.berkeley.edu/cas/login" method="POST"&gt;</a:t>
            </a:r>
            <a:br>
              <a:rPr b="1" lang="en" sz="1000">
                <a:latin typeface="Courier New"/>
                <a:ea typeface="Courier New"/>
                <a:cs typeface="Courier New"/>
                <a:sym typeface="Courier New"/>
              </a:rPr>
            </a:br>
            <a:r>
              <a:rPr b="1" lang="en" sz="1000">
                <a:latin typeface="Courier New"/>
                <a:ea typeface="Courier New"/>
                <a:cs typeface="Courier New"/>
                <a:sym typeface="Courier New"/>
              </a:rPr>
              <a:t>      &lt;input name="username" type="text" value="evanbot" /&gt;</a:t>
            </a:r>
            <a:br>
              <a:rPr b="1" lang="en" sz="1000">
                <a:latin typeface="Courier New"/>
                <a:ea typeface="Courier New"/>
                <a:cs typeface="Courier New"/>
                <a:sym typeface="Courier New"/>
              </a:rPr>
            </a:br>
            <a:r>
              <a:rPr b="1" lang="en" sz="1000">
                <a:latin typeface="Courier New"/>
                <a:ea typeface="Courier New"/>
                <a:cs typeface="Courier New"/>
                <a:sym typeface="Courier New"/>
              </a:rPr>
              <a:t>      &lt;input name="password" type="text" value="obviously-not-the-real-password" /&gt;</a:t>
            </a:r>
            <a:br>
              <a:rPr b="1" lang="en" sz="1000">
                <a:latin typeface="Courier New"/>
                <a:ea typeface="Courier New"/>
                <a:cs typeface="Courier New"/>
                <a:sym typeface="Courier New"/>
              </a:rPr>
            </a:br>
            <a:r>
              <a:rPr b="1" lang="en" sz="1000">
                <a:latin typeface="Courier New"/>
                <a:ea typeface="Courier New"/>
                <a:cs typeface="Courier New"/>
                <a:sym typeface="Courier New"/>
              </a:rPr>
              <a:t>      &lt;input name="execution" type="text" value="&lt;script&gt;alert('XSS!')&lt;/script&gt;" /&gt;</a:t>
            </a:r>
            <a:br>
              <a:rPr b="1" lang="en" sz="1000">
                <a:latin typeface="Courier New"/>
                <a:ea typeface="Courier New"/>
                <a:cs typeface="Courier New"/>
                <a:sym typeface="Courier New"/>
              </a:rPr>
            </a:br>
            <a:r>
              <a:rPr b="1" lang="en" sz="1000">
                <a:latin typeface="Courier New"/>
                <a:ea typeface="Courier New"/>
                <a:cs typeface="Courier New"/>
                <a:sym typeface="Courier New"/>
              </a:rPr>
              <a:t>    &lt;/form&gt;</a:t>
            </a:r>
            <a:br>
              <a:rPr b="1" lang="en" sz="1000">
                <a:latin typeface="Courier New"/>
                <a:ea typeface="Courier New"/>
                <a:cs typeface="Courier New"/>
                <a:sym typeface="Courier New"/>
              </a:rPr>
            </a:br>
            <a:r>
              <a:rPr b="1" lang="en" sz="1000">
                <a:latin typeface="Courier New"/>
                <a:ea typeface="Courier New"/>
                <a:cs typeface="Courier New"/>
                <a:sym typeface="Courier New"/>
              </a:rPr>
              <a:t>  &lt;/body&gt;</a:t>
            </a:r>
            <a:br>
              <a:rPr b="1" lang="en" sz="1000">
                <a:latin typeface="Courier New"/>
                <a:ea typeface="Courier New"/>
                <a:cs typeface="Courier New"/>
                <a:sym typeface="Courier New"/>
              </a:rPr>
            </a:br>
            <a:r>
              <a:rPr b="1" lang="en" sz="1000">
                <a:latin typeface="Courier New"/>
                <a:ea typeface="Courier New"/>
                <a:cs typeface="Courier New"/>
                <a:sym typeface="Courier New"/>
              </a:rPr>
              <a:t>&lt;/html&gt;</a:t>
            </a:r>
            <a:endParaRPr b="1" sz="1000">
              <a:latin typeface="Courier New"/>
              <a:ea typeface="Courier New"/>
              <a:cs typeface="Courier New"/>
              <a:sym typeface="Courier New"/>
            </a:endParaRPr>
          </a:p>
        </p:txBody>
      </p:sp>
      <p:sp>
        <p:nvSpPr>
          <p:cNvPr id="567" name="Google Shape;567;p69"/>
          <p:cNvSpPr txBox="1"/>
          <p:nvPr/>
        </p:nvSpPr>
        <p:spPr>
          <a:xfrm>
            <a:off x="1284650" y="1256425"/>
            <a:ext cx="6700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Attack: Force a POST request to CalNet!</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7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 What Happened?</a:t>
            </a:r>
            <a:endParaRPr/>
          </a:p>
        </p:txBody>
      </p:sp>
      <p:sp>
        <p:nvSpPr>
          <p:cNvPr id="573" name="Google Shape;573;p7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574" name="Google Shape;574;p70"/>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CalNet also accepts </a:t>
            </a:r>
            <a:r>
              <a:rPr b="1" lang="en">
                <a:latin typeface="Courier New"/>
                <a:ea typeface="Courier New"/>
                <a:cs typeface="Courier New"/>
                <a:sym typeface="Courier New"/>
              </a:rPr>
              <a:t>execution</a:t>
            </a:r>
            <a:r>
              <a:rPr lang="en"/>
              <a:t> parameters over URL query parameters</a:t>
            </a:r>
            <a:endParaRPr/>
          </a:p>
          <a:p>
            <a:pPr indent="-317500" lvl="1" marL="914400" rtl="0" algn="l">
              <a:spcBef>
                <a:spcPts val="0"/>
              </a:spcBef>
              <a:spcAft>
                <a:spcPts val="0"/>
              </a:spcAft>
              <a:buSzPts val="1400"/>
              <a:buChar char="○"/>
            </a:pPr>
            <a:r>
              <a:rPr lang="en"/>
              <a:t>A link like </a:t>
            </a:r>
            <a:r>
              <a:rPr b="1" lang="en">
                <a:latin typeface="Courier New"/>
                <a:ea typeface="Courier New"/>
                <a:cs typeface="Courier New"/>
                <a:sym typeface="Courier New"/>
              </a:rPr>
              <a:t>https://auth.berkeley.edu/cas/login?execution=&lt;script&gt;alert('XSS!')&lt;/script&gt;</a:t>
            </a:r>
            <a:r>
              <a:rPr lang="en"/>
              <a:t> would result in the same attack</a:t>
            </a:r>
            <a:endParaRPr/>
          </a:p>
          <a:p>
            <a:pPr indent="-342900" lvl="0" marL="457200" rtl="0" algn="l">
              <a:spcBef>
                <a:spcPts val="0"/>
              </a:spcBef>
              <a:spcAft>
                <a:spcPts val="0"/>
              </a:spcAft>
              <a:buSzPts val="1800"/>
              <a:buChar char="●"/>
            </a:pPr>
            <a:r>
              <a:rPr lang="en"/>
              <a:t>It would only fire if you clicked the button to show the error</a:t>
            </a:r>
            <a:endParaRPr/>
          </a:p>
          <a:p>
            <a:pPr indent="-342900" lvl="0" marL="457200" rtl="0" algn="l">
              <a:spcBef>
                <a:spcPts val="0"/>
              </a:spcBef>
              <a:spcAft>
                <a:spcPts val="0"/>
              </a:spcAft>
              <a:buSzPts val="1800"/>
              <a:buChar char="●"/>
            </a:pPr>
            <a:r>
              <a:rPr lang="en"/>
              <a:t>… But if clicked, the injected JavaScript could</a:t>
            </a:r>
            <a:endParaRPr/>
          </a:p>
          <a:p>
            <a:pPr indent="-317500" lvl="1" marL="914400" rtl="0" algn="l">
              <a:spcBef>
                <a:spcPts val="0"/>
              </a:spcBef>
              <a:spcAft>
                <a:spcPts val="0"/>
              </a:spcAft>
              <a:buSzPts val="1400"/>
              <a:buChar char="○"/>
            </a:pPr>
            <a:r>
              <a:rPr lang="en"/>
              <a:t>Present a fake login prompt</a:t>
            </a:r>
            <a:endParaRPr/>
          </a:p>
          <a:p>
            <a:pPr indent="-317500" lvl="1" marL="914400" rtl="0" algn="l">
              <a:spcBef>
                <a:spcPts val="0"/>
              </a:spcBef>
              <a:spcAft>
                <a:spcPts val="0"/>
              </a:spcAft>
              <a:buSzPts val="1400"/>
              <a:buChar char="○"/>
            </a:pPr>
            <a:r>
              <a:rPr lang="en"/>
              <a:t>Steal your CalNet password</a:t>
            </a:r>
            <a:endParaRPr/>
          </a:p>
          <a:p>
            <a:pPr indent="-317500" lvl="1" marL="914400" rtl="0" algn="l">
              <a:spcBef>
                <a:spcPts val="0"/>
              </a:spcBef>
              <a:spcAft>
                <a:spcPts val="0"/>
              </a:spcAft>
              <a:buSzPts val="1400"/>
              <a:buChar char="○"/>
            </a:pPr>
            <a:r>
              <a:rPr lang="en"/>
              <a:t>Log you in as the attacker’s account</a:t>
            </a:r>
            <a:endParaRPr/>
          </a:p>
          <a:p>
            <a:pPr indent="-317500" lvl="1" marL="914400" rtl="0" algn="l">
              <a:spcBef>
                <a:spcPts val="0"/>
              </a:spcBef>
              <a:spcAft>
                <a:spcPts val="0"/>
              </a:spcAft>
              <a:buSzPts val="1400"/>
              <a:buChar char="○"/>
            </a:pPr>
            <a:r>
              <a:rPr lang="en"/>
              <a:t>Steal your authentication session token</a:t>
            </a:r>
            <a:endParaRPr/>
          </a:p>
          <a:p>
            <a:pPr indent="-342900" lvl="0" marL="457200" rtl="0" algn="l">
              <a:spcBef>
                <a:spcPts val="0"/>
              </a:spcBef>
              <a:spcAft>
                <a:spcPts val="0"/>
              </a:spcAft>
              <a:buSzPts val="1800"/>
              <a:buChar char="●"/>
            </a:pPr>
            <a:r>
              <a:rPr lang="en"/>
              <a:t>Root cause: A &gt;5 year old sample page modified by CalNet</a:t>
            </a:r>
            <a:endParaRPr/>
          </a:p>
          <a:p>
            <a:pPr indent="-317500" lvl="1" marL="914400" rtl="0" algn="l">
              <a:spcBef>
                <a:spcPts val="0"/>
              </a:spcBef>
              <a:spcAft>
                <a:spcPts val="0"/>
              </a:spcAft>
              <a:buSzPts val="1400"/>
              <a:buChar char="○"/>
            </a:pPr>
            <a:r>
              <a:rPr lang="en"/>
              <a:t>CalNet uses software from Apereo, which comes with sample pages for logging in</a:t>
            </a:r>
            <a:endParaRPr/>
          </a:p>
          <a:p>
            <a:pPr indent="-317500" lvl="1" marL="914400" rtl="0" algn="l">
              <a:spcBef>
                <a:spcPts val="0"/>
              </a:spcBef>
              <a:spcAft>
                <a:spcPts val="0"/>
              </a:spcAft>
              <a:buSzPts val="1400"/>
              <a:buChar char="○"/>
            </a:pPr>
            <a:r>
              <a:rPr lang="en"/>
              <a:t>Apereo fixed that bug many years before, but sample pages don’t get included in bug fixes!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4">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4">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4">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4">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4">
                                            <p:txEl>
                                              <p:pRg end="10" st="1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7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580" name="Google Shape;580;p71"/>
          <p:cNvSpPr txBox="1"/>
          <p:nvPr>
            <p:ph idx="1" type="body"/>
          </p:nvPr>
        </p:nvSpPr>
        <p:spPr>
          <a:xfrm>
            <a:off x="311700" y="1389600"/>
            <a:ext cx="6962100" cy="31794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Defense: </a:t>
            </a:r>
            <a:r>
              <a:rPr b="1" lang="en" sz="1600"/>
              <a:t>HTML sanitization</a:t>
            </a:r>
            <a:endParaRPr b="1" sz="1600"/>
          </a:p>
          <a:p>
            <a:pPr indent="-330200" lvl="1" marL="914400" rtl="0" algn="l">
              <a:spcBef>
                <a:spcPts val="0"/>
              </a:spcBef>
              <a:spcAft>
                <a:spcPts val="0"/>
              </a:spcAft>
              <a:buSzPts val="1600"/>
              <a:buChar char="○"/>
            </a:pPr>
            <a:r>
              <a:rPr lang="en" sz="1600"/>
              <a:t>Idea: Certain characters are special, so create sequences that represent those characters as data, rather than as HTML</a:t>
            </a:r>
            <a:endParaRPr b="1" sz="1600"/>
          </a:p>
          <a:p>
            <a:pPr indent="-330200" lvl="0" marL="457200" rtl="0" algn="l">
              <a:spcBef>
                <a:spcPts val="0"/>
              </a:spcBef>
              <a:spcAft>
                <a:spcPts val="0"/>
              </a:spcAft>
              <a:buSzPts val="1600"/>
              <a:buChar char="●"/>
            </a:pPr>
            <a:r>
              <a:rPr lang="en" sz="1600"/>
              <a:t>Start with an ampersand (</a:t>
            </a:r>
            <a:r>
              <a:rPr b="1" lang="en" sz="1600">
                <a:latin typeface="Courier New"/>
                <a:ea typeface="Courier New"/>
                <a:cs typeface="Courier New"/>
                <a:sym typeface="Courier New"/>
              </a:rPr>
              <a:t>&amp;</a:t>
            </a:r>
            <a:r>
              <a:rPr lang="en" sz="1600"/>
              <a:t>) and end with a semicolon (</a:t>
            </a:r>
            <a:r>
              <a:rPr b="1" lang="en" sz="1600">
                <a:latin typeface="Courier New"/>
                <a:ea typeface="Courier New"/>
                <a:cs typeface="Courier New"/>
                <a:sym typeface="Courier New"/>
              </a:rPr>
              <a:t>;</a:t>
            </a:r>
            <a:r>
              <a:rPr lang="en" sz="1600"/>
              <a:t>)</a:t>
            </a:r>
            <a:endParaRPr sz="1600"/>
          </a:p>
          <a:p>
            <a:pPr indent="-330200" lvl="1" marL="914400" rtl="0" algn="l">
              <a:spcBef>
                <a:spcPts val="0"/>
              </a:spcBef>
              <a:spcAft>
                <a:spcPts val="0"/>
              </a:spcAft>
              <a:buSzPts val="1600"/>
              <a:buChar char="○"/>
            </a:pPr>
            <a:r>
              <a:rPr lang="en" sz="1600"/>
              <a:t>Instead of </a:t>
            </a:r>
            <a:r>
              <a:rPr b="1" lang="en" sz="1600">
                <a:latin typeface="Courier New"/>
                <a:ea typeface="Courier New"/>
                <a:cs typeface="Courier New"/>
                <a:sym typeface="Courier New"/>
              </a:rPr>
              <a:t>&lt;</a:t>
            </a:r>
            <a:r>
              <a:rPr lang="en" sz="1600"/>
              <a:t>, use </a:t>
            </a:r>
            <a:r>
              <a:rPr b="1" lang="en" sz="1600">
                <a:latin typeface="Courier New"/>
                <a:ea typeface="Courier New"/>
                <a:cs typeface="Courier New"/>
                <a:sym typeface="Courier New"/>
              </a:rPr>
              <a:t>&amp;lt;</a:t>
            </a:r>
            <a:endParaRPr b="1" sz="1600">
              <a:latin typeface="Courier New"/>
              <a:ea typeface="Courier New"/>
              <a:cs typeface="Courier New"/>
              <a:sym typeface="Courier New"/>
            </a:endParaRPr>
          </a:p>
          <a:p>
            <a:pPr indent="-330200" lvl="1" marL="914400" rtl="0" algn="l">
              <a:spcBef>
                <a:spcPts val="0"/>
              </a:spcBef>
              <a:spcAft>
                <a:spcPts val="0"/>
              </a:spcAft>
              <a:buSzPts val="1600"/>
              <a:buChar char="○"/>
            </a:pPr>
            <a:r>
              <a:rPr lang="en" sz="1600"/>
              <a:t>Instead of </a:t>
            </a:r>
            <a:r>
              <a:rPr b="1" lang="en" sz="1600">
                <a:latin typeface="Courier New"/>
                <a:ea typeface="Courier New"/>
                <a:cs typeface="Courier New"/>
                <a:sym typeface="Courier New"/>
              </a:rPr>
              <a:t>"</a:t>
            </a:r>
            <a:r>
              <a:rPr lang="en" sz="1600"/>
              <a:t>, use </a:t>
            </a:r>
            <a:r>
              <a:rPr b="1" lang="en" sz="1600">
                <a:latin typeface="Courier New"/>
                <a:ea typeface="Courier New"/>
                <a:cs typeface="Courier New"/>
                <a:sym typeface="Courier New"/>
              </a:rPr>
              <a:t>&amp;quot;</a:t>
            </a:r>
            <a:endParaRPr sz="1600"/>
          </a:p>
          <a:p>
            <a:pPr indent="-330200" lvl="1" marL="914400" rtl="0" algn="l">
              <a:spcBef>
                <a:spcPts val="0"/>
              </a:spcBef>
              <a:spcAft>
                <a:spcPts val="0"/>
              </a:spcAft>
              <a:buSzPts val="1600"/>
              <a:buChar char="○"/>
            </a:pPr>
            <a:r>
              <a:rPr lang="en" sz="1600"/>
              <a:t>And many more!</a:t>
            </a:r>
            <a:endParaRPr sz="1600"/>
          </a:p>
          <a:p>
            <a:pPr indent="-330200" lvl="2" marL="1371600" rtl="0" algn="l">
              <a:spcBef>
                <a:spcPts val="0"/>
              </a:spcBef>
              <a:spcAft>
                <a:spcPts val="0"/>
              </a:spcAft>
              <a:buSzPts val="1600"/>
              <a:buChar char="■"/>
            </a:pPr>
            <a:r>
              <a:rPr lang="en" sz="1600"/>
              <a:t>It is important to escape all dangerous characters (lists of them can be found), or you will still be vulnerable!</a:t>
            </a:r>
            <a:endParaRPr sz="1600"/>
          </a:p>
          <a:p>
            <a:pPr indent="-330200" lvl="0" marL="457200" rtl="0" algn="l">
              <a:spcBef>
                <a:spcPts val="0"/>
              </a:spcBef>
              <a:spcAft>
                <a:spcPts val="0"/>
              </a:spcAft>
              <a:buSzPts val="1600"/>
              <a:buChar char="●"/>
            </a:pPr>
            <a:r>
              <a:rPr lang="en" sz="1600"/>
              <a:t>Note: You should always rely on trusted libraries to do this for you!</a:t>
            </a:r>
            <a:endParaRPr sz="1600"/>
          </a:p>
        </p:txBody>
      </p:sp>
      <p:sp>
        <p:nvSpPr>
          <p:cNvPr id="581" name="Google Shape;581;p71"/>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XSS Defenses</a:t>
            </a:r>
            <a:endParaRPr/>
          </a:p>
        </p:txBody>
      </p:sp>
      <p:sp>
        <p:nvSpPr>
          <p:cNvPr id="582" name="Google Shape;582;p71"/>
          <p:cNvSpPr txBox="1"/>
          <p:nvPr/>
        </p:nvSpPr>
        <p:spPr>
          <a:xfrm>
            <a:off x="5438550" y="666750"/>
            <a:ext cx="3582600" cy="9543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000">
                <a:latin typeface="Courier New"/>
                <a:ea typeface="Courier New"/>
                <a:cs typeface="Courier New"/>
                <a:sym typeface="Courier New"/>
              </a:rPr>
              <a:t>&lt;html&gt;</a:t>
            </a:r>
            <a:endParaRPr b="1" sz="1000">
              <a:latin typeface="Courier New"/>
              <a:ea typeface="Courier New"/>
              <a:cs typeface="Courier New"/>
              <a:sym typeface="Courier New"/>
            </a:endParaRPr>
          </a:p>
          <a:p>
            <a:pPr indent="0" lvl="0" marL="0" rtl="0" algn="l">
              <a:spcBef>
                <a:spcPts val="0"/>
              </a:spcBef>
              <a:spcAft>
                <a:spcPts val="0"/>
              </a:spcAft>
              <a:buNone/>
            </a:pPr>
            <a:r>
              <a:rPr b="1" lang="en" sz="1000">
                <a:latin typeface="Courier New"/>
                <a:ea typeface="Courier New"/>
                <a:cs typeface="Courier New"/>
                <a:sym typeface="Courier New"/>
              </a:rPr>
              <a:t>&lt;body&gt;</a:t>
            </a:r>
            <a:endParaRPr b="1" sz="1000">
              <a:latin typeface="Courier New"/>
              <a:ea typeface="Courier New"/>
              <a:cs typeface="Courier New"/>
              <a:sym typeface="Courier New"/>
            </a:endParaRPr>
          </a:p>
          <a:p>
            <a:pPr indent="0" lvl="0" marL="0" rtl="0" algn="l">
              <a:spcBef>
                <a:spcPts val="0"/>
              </a:spcBef>
              <a:spcAft>
                <a:spcPts val="0"/>
              </a:spcAft>
              <a:buNone/>
            </a:pPr>
            <a:r>
              <a:rPr b="1" lang="en" sz="1000">
                <a:latin typeface="Courier New"/>
                <a:ea typeface="Courier New"/>
                <a:cs typeface="Courier New"/>
                <a:sym typeface="Courier New"/>
              </a:rPr>
              <a:t>Hello </a:t>
            </a:r>
            <a:r>
              <a:rPr b="1" lang="en" sz="1000">
                <a:solidFill>
                  <a:srgbClr val="FF0000"/>
                </a:solidFill>
                <a:latin typeface="Courier New"/>
                <a:ea typeface="Courier New"/>
                <a:cs typeface="Courier New"/>
                <a:sym typeface="Courier New"/>
              </a:rPr>
              <a:t>&amp;lt;script&amp;gt;alert(1)&amp;lt;/script&amp;gt;</a:t>
            </a:r>
            <a:r>
              <a:rPr b="1" lang="en" sz="1000">
                <a:latin typeface="Courier New"/>
                <a:ea typeface="Courier New"/>
                <a:cs typeface="Courier New"/>
                <a:sym typeface="Courier New"/>
              </a:rPr>
              <a:t>!</a:t>
            </a:r>
            <a:endParaRPr b="1" sz="1000">
              <a:latin typeface="Courier New"/>
              <a:ea typeface="Courier New"/>
              <a:cs typeface="Courier New"/>
              <a:sym typeface="Courier New"/>
            </a:endParaRPr>
          </a:p>
          <a:p>
            <a:pPr indent="0" lvl="0" marL="0" rtl="0" algn="l">
              <a:spcBef>
                <a:spcPts val="0"/>
              </a:spcBef>
              <a:spcAft>
                <a:spcPts val="0"/>
              </a:spcAft>
              <a:buNone/>
            </a:pPr>
            <a:r>
              <a:rPr b="1" lang="en" sz="1000">
                <a:latin typeface="Courier New"/>
                <a:ea typeface="Courier New"/>
                <a:cs typeface="Courier New"/>
                <a:sym typeface="Courier New"/>
              </a:rPr>
              <a:t>&lt;/body&gt;</a:t>
            </a:r>
            <a:endParaRPr b="1" sz="1000">
              <a:latin typeface="Courier New"/>
              <a:ea typeface="Courier New"/>
              <a:cs typeface="Courier New"/>
              <a:sym typeface="Courier New"/>
            </a:endParaRPr>
          </a:p>
          <a:p>
            <a:pPr indent="0" lvl="0" marL="0" rtl="0" algn="l">
              <a:spcBef>
                <a:spcPts val="0"/>
              </a:spcBef>
              <a:spcAft>
                <a:spcPts val="0"/>
              </a:spcAft>
              <a:buNone/>
            </a:pPr>
            <a:r>
              <a:rPr b="1" lang="en" sz="1000">
                <a:latin typeface="Courier New"/>
                <a:ea typeface="Courier New"/>
                <a:cs typeface="Courier New"/>
                <a:sym typeface="Courier New"/>
              </a:rPr>
              <a:t>&lt;/html&gt;</a:t>
            </a:r>
            <a:endParaRPr b="1" sz="1000">
              <a:latin typeface="Courier New"/>
              <a:ea typeface="Courier New"/>
              <a:cs typeface="Courier New"/>
              <a:sym typeface="Courier New"/>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0">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p7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588" name="Google Shape;588;p7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XSS Defenses: Escaping</a:t>
            </a:r>
            <a:endParaRPr/>
          </a:p>
        </p:txBody>
      </p:sp>
      <p:sp>
        <p:nvSpPr>
          <p:cNvPr id="589" name="Google Shape;589;p72"/>
          <p:cNvSpPr txBox="1"/>
          <p:nvPr/>
        </p:nvSpPr>
        <p:spPr>
          <a:xfrm>
            <a:off x="407950" y="1884325"/>
            <a:ext cx="7503000" cy="8004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sz="1000">
                <a:solidFill>
                  <a:srgbClr val="B7B7B7"/>
                </a:solidFill>
                <a:latin typeface="Courier New"/>
                <a:ea typeface="Courier New"/>
                <a:cs typeface="Courier New"/>
                <a:sym typeface="Courier New"/>
              </a:rPr>
              <a:t>func handleSayHello(w http.ResponseWriter, r *http.Request) {</a:t>
            </a:r>
            <a:endParaRPr b="1" sz="1000">
              <a:solidFill>
                <a:srgbClr val="B7B7B7"/>
              </a:solidFill>
              <a:latin typeface="Courier New"/>
              <a:ea typeface="Courier New"/>
              <a:cs typeface="Courier New"/>
              <a:sym typeface="Courier New"/>
            </a:endParaRPr>
          </a:p>
          <a:p>
            <a:pPr indent="0" lvl="0" marL="0" rtl="0" algn="l">
              <a:spcBef>
                <a:spcPts val="0"/>
              </a:spcBef>
              <a:spcAft>
                <a:spcPts val="0"/>
              </a:spcAft>
              <a:buClr>
                <a:schemeClr val="dk1"/>
              </a:buClr>
              <a:buSzPts val="1100"/>
              <a:buFont typeface="Arial"/>
              <a:buNone/>
            </a:pPr>
            <a:r>
              <a:rPr b="1" lang="en" sz="1000">
                <a:solidFill>
                  <a:srgbClr val="B7B7B7"/>
                </a:solidFill>
                <a:latin typeface="Courier New"/>
                <a:ea typeface="Courier New"/>
                <a:cs typeface="Courier New"/>
                <a:sym typeface="Courier New"/>
              </a:rPr>
              <a:t>    name := r.URL.Query()["name"][0]</a:t>
            </a:r>
            <a:endParaRPr b="1" sz="1000">
              <a:solidFill>
                <a:srgbClr val="B7B7B7"/>
              </a:solidFill>
              <a:latin typeface="Courier New"/>
              <a:ea typeface="Courier New"/>
              <a:cs typeface="Courier New"/>
              <a:sym typeface="Courier New"/>
            </a:endParaRPr>
          </a:p>
          <a:p>
            <a:pPr indent="0" lvl="0" marL="0" rtl="0" algn="l">
              <a:spcBef>
                <a:spcPts val="0"/>
              </a:spcBef>
              <a:spcAft>
                <a:spcPts val="0"/>
              </a:spcAft>
              <a:buClr>
                <a:schemeClr val="dk1"/>
              </a:buClr>
              <a:buSzPts val="1100"/>
              <a:buFont typeface="Arial"/>
              <a:buNone/>
            </a:pPr>
            <a:r>
              <a:rPr b="1" lang="en" sz="1000">
                <a:solidFill>
                  <a:schemeClr val="dk1"/>
                </a:solidFill>
                <a:latin typeface="Courier New"/>
                <a:ea typeface="Courier New"/>
                <a:cs typeface="Courier New"/>
                <a:sym typeface="Courier New"/>
              </a:rPr>
              <a:t>    </a:t>
            </a:r>
            <a:r>
              <a:rPr b="1" lang="en" sz="1000">
                <a:solidFill>
                  <a:srgbClr val="B7B7B7"/>
                </a:solidFill>
                <a:latin typeface="Courier New"/>
                <a:ea typeface="Courier New"/>
                <a:cs typeface="Courier New"/>
                <a:sym typeface="Courier New"/>
              </a:rPr>
              <a:t>fmt.Fprintf(w, </a:t>
            </a:r>
            <a:r>
              <a:rPr b="1" lang="en" sz="1000">
                <a:solidFill>
                  <a:schemeClr val="dk1"/>
                </a:solidFill>
                <a:latin typeface="Courier New"/>
                <a:ea typeface="Courier New"/>
                <a:cs typeface="Courier New"/>
                <a:sym typeface="Courier New"/>
              </a:rPr>
              <a:t>"&lt;html&gt;&lt;body&gt;Hello %s!&lt;/body&gt;&lt;/html&gt;", </a:t>
            </a:r>
            <a:r>
              <a:rPr b="1" lang="en" sz="1000">
                <a:solidFill>
                  <a:srgbClr val="0000FF"/>
                </a:solidFill>
                <a:latin typeface="Courier New"/>
                <a:ea typeface="Courier New"/>
                <a:cs typeface="Courier New"/>
                <a:sym typeface="Courier New"/>
              </a:rPr>
              <a:t>html.EscapeString(</a:t>
            </a:r>
            <a:r>
              <a:rPr b="1" lang="en" sz="1000">
                <a:solidFill>
                  <a:schemeClr val="dk1"/>
                </a:solidFill>
                <a:latin typeface="Courier New"/>
                <a:ea typeface="Courier New"/>
                <a:cs typeface="Courier New"/>
                <a:sym typeface="Courier New"/>
              </a:rPr>
              <a:t>name</a:t>
            </a:r>
            <a:r>
              <a:rPr b="1" lang="en" sz="1000">
                <a:solidFill>
                  <a:srgbClr val="0000FF"/>
                </a:solidFill>
                <a:latin typeface="Courier New"/>
                <a:ea typeface="Courier New"/>
                <a:cs typeface="Courier New"/>
                <a:sym typeface="Courier New"/>
              </a:rPr>
              <a:t>)</a:t>
            </a:r>
            <a:r>
              <a:rPr b="1" lang="en" sz="1000">
                <a:solidFill>
                  <a:srgbClr val="B7B7B7"/>
                </a:solidFill>
                <a:latin typeface="Courier New"/>
                <a:ea typeface="Courier New"/>
                <a:cs typeface="Courier New"/>
                <a:sym typeface="Courier New"/>
              </a:rPr>
              <a:t>)</a:t>
            </a:r>
            <a:endParaRPr b="1" sz="1000">
              <a:solidFill>
                <a:srgbClr val="B7B7B7"/>
              </a:solidFill>
              <a:latin typeface="Courier New"/>
              <a:ea typeface="Courier New"/>
              <a:cs typeface="Courier New"/>
              <a:sym typeface="Courier New"/>
            </a:endParaRPr>
          </a:p>
          <a:p>
            <a:pPr indent="0" lvl="0" marL="0" rtl="0" algn="l">
              <a:spcBef>
                <a:spcPts val="0"/>
              </a:spcBef>
              <a:spcAft>
                <a:spcPts val="0"/>
              </a:spcAft>
              <a:buClr>
                <a:schemeClr val="dk1"/>
              </a:buClr>
              <a:buSzPts val="1100"/>
              <a:buFont typeface="Arial"/>
              <a:buNone/>
            </a:pPr>
            <a:r>
              <a:rPr b="1" lang="en" sz="1000">
                <a:solidFill>
                  <a:srgbClr val="B7B7B7"/>
                </a:solidFill>
                <a:latin typeface="Courier New"/>
                <a:ea typeface="Courier New"/>
                <a:cs typeface="Courier New"/>
                <a:sym typeface="Courier New"/>
              </a:rPr>
              <a:t>}</a:t>
            </a:r>
            <a:endParaRPr b="1" sz="1000">
              <a:solidFill>
                <a:srgbClr val="0000FF"/>
              </a:solidFill>
              <a:latin typeface="Courier New"/>
              <a:ea typeface="Courier New"/>
              <a:cs typeface="Courier New"/>
              <a:sym typeface="Courier New"/>
            </a:endParaRPr>
          </a:p>
        </p:txBody>
      </p:sp>
      <p:sp>
        <p:nvSpPr>
          <p:cNvPr id="590" name="Google Shape;590;p72"/>
          <p:cNvSpPr txBox="1"/>
          <p:nvPr/>
        </p:nvSpPr>
        <p:spPr>
          <a:xfrm>
            <a:off x="407950" y="3287500"/>
            <a:ext cx="7503000" cy="3387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000">
                <a:latin typeface="Courier New"/>
                <a:ea typeface="Courier New"/>
                <a:cs typeface="Courier New"/>
                <a:sym typeface="Courier New"/>
              </a:rPr>
              <a:t>https://vulnerable.com/hello?name=</a:t>
            </a:r>
            <a:r>
              <a:rPr b="1" lang="en" sz="1000">
                <a:solidFill>
                  <a:srgbClr val="FF0000"/>
                </a:solidFill>
                <a:latin typeface="Courier New"/>
                <a:ea typeface="Courier New"/>
                <a:cs typeface="Courier New"/>
                <a:sym typeface="Courier New"/>
              </a:rPr>
              <a:t>&lt;script&gt;alert(1)&lt;/script&gt;</a:t>
            </a:r>
            <a:endParaRPr b="1" sz="1000">
              <a:solidFill>
                <a:srgbClr val="FF0000"/>
              </a:solidFill>
              <a:latin typeface="Courier New"/>
              <a:ea typeface="Courier New"/>
              <a:cs typeface="Courier New"/>
              <a:sym typeface="Courier New"/>
            </a:endParaRPr>
          </a:p>
        </p:txBody>
      </p:sp>
      <p:sp>
        <p:nvSpPr>
          <p:cNvPr id="591" name="Google Shape;591;p72"/>
          <p:cNvSpPr txBox="1"/>
          <p:nvPr/>
        </p:nvSpPr>
        <p:spPr>
          <a:xfrm>
            <a:off x="407950" y="4228975"/>
            <a:ext cx="7503000" cy="3387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000">
                <a:latin typeface="Courier New"/>
                <a:ea typeface="Courier New"/>
                <a:cs typeface="Courier New"/>
                <a:sym typeface="Courier New"/>
              </a:rPr>
              <a:t>&lt;html&gt;&lt;body&gt;Hello </a:t>
            </a:r>
            <a:r>
              <a:rPr b="1" lang="en" sz="1000">
                <a:solidFill>
                  <a:srgbClr val="FF0000"/>
                </a:solidFill>
                <a:latin typeface="Courier New"/>
                <a:ea typeface="Courier New"/>
                <a:cs typeface="Courier New"/>
                <a:sym typeface="Courier New"/>
              </a:rPr>
              <a:t>&amp;lt;script&amp;gt;alert(1)&amp;lt;/script&amp;gt;</a:t>
            </a:r>
            <a:r>
              <a:rPr b="1" lang="en" sz="1000">
                <a:latin typeface="Courier New"/>
                <a:ea typeface="Courier New"/>
                <a:cs typeface="Courier New"/>
                <a:sym typeface="Courier New"/>
              </a:rPr>
              <a:t>!&lt;/body&gt;&lt;/html&gt;</a:t>
            </a:r>
            <a:endParaRPr b="1" sz="1000">
              <a:latin typeface="Courier New"/>
              <a:ea typeface="Courier New"/>
              <a:cs typeface="Courier New"/>
              <a:sym typeface="Courier New"/>
            </a:endParaRPr>
          </a:p>
        </p:txBody>
      </p:sp>
      <p:sp>
        <p:nvSpPr>
          <p:cNvPr id="592" name="Google Shape;592;p72"/>
          <p:cNvSpPr txBox="1"/>
          <p:nvPr/>
        </p:nvSpPr>
        <p:spPr>
          <a:xfrm>
            <a:off x="407950" y="1484125"/>
            <a:ext cx="963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Handler</a:t>
            </a:r>
            <a:endParaRPr/>
          </a:p>
        </p:txBody>
      </p:sp>
      <p:sp>
        <p:nvSpPr>
          <p:cNvPr id="593" name="Google Shape;593;p72"/>
          <p:cNvSpPr txBox="1"/>
          <p:nvPr/>
        </p:nvSpPr>
        <p:spPr>
          <a:xfrm>
            <a:off x="407950" y="2887300"/>
            <a:ext cx="963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URL</a:t>
            </a:r>
            <a:endParaRPr/>
          </a:p>
        </p:txBody>
      </p:sp>
      <p:sp>
        <p:nvSpPr>
          <p:cNvPr id="594" name="Google Shape;594;p72"/>
          <p:cNvSpPr txBox="1"/>
          <p:nvPr/>
        </p:nvSpPr>
        <p:spPr>
          <a:xfrm>
            <a:off x="407950" y="3828775"/>
            <a:ext cx="109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Response</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sp>
        <p:nvSpPr>
          <p:cNvPr id="599" name="Google Shape;599;p7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600" name="Google Shape;600;p73"/>
          <p:cNvSpPr txBox="1"/>
          <p:nvPr>
            <p:ph idx="1" type="body"/>
          </p:nvPr>
        </p:nvSpPr>
        <p:spPr>
          <a:xfrm>
            <a:off x="311700" y="1389600"/>
            <a:ext cx="7415100" cy="3179400"/>
          </a:xfrm>
          <a:prstGeom prst="rect">
            <a:avLst/>
          </a:prstGeom>
        </p:spPr>
        <p:txBody>
          <a:bodyPr anchorCtr="0" anchor="t" bIns="91425" lIns="91425" spcFirstLastPara="1" rIns="91425" wrap="square" tIns="91425">
            <a:normAutofit/>
          </a:bodyPr>
          <a:lstStyle/>
          <a:p>
            <a:pPr indent="-304800" lvl="0" marL="457200" rtl="0" algn="l">
              <a:spcBef>
                <a:spcPts val="0"/>
              </a:spcBef>
              <a:spcAft>
                <a:spcPts val="0"/>
              </a:spcAft>
              <a:buSzPts val="1200"/>
              <a:buChar char="●"/>
            </a:pPr>
            <a:r>
              <a:rPr lang="en"/>
              <a:t>I</a:t>
            </a:r>
            <a:r>
              <a:rPr lang="en" sz="1608"/>
              <a:t>f a programmer has to take an action for every usage…</a:t>
            </a:r>
            <a:endParaRPr sz="1608"/>
          </a:p>
          <a:p>
            <a:pPr indent="-330715" lvl="1" marL="914400" rtl="0" algn="l">
              <a:spcBef>
                <a:spcPts val="0"/>
              </a:spcBef>
              <a:spcAft>
                <a:spcPts val="0"/>
              </a:spcAft>
              <a:buSzPts val="1608"/>
              <a:buChar char="○"/>
            </a:pPr>
            <a:r>
              <a:rPr lang="en" sz="1608"/>
              <a:t>They are </a:t>
            </a:r>
            <a:r>
              <a:rPr i="1" lang="en" sz="1608"/>
              <a:t>going</a:t>
            </a:r>
            <a:r>
              <a:rPr lang="en" sz="1608"/>
              <a:t> to screw up (e.g. CalNet)</a:t>
            </a:r>
            <a:endParaRPr sz="1608"/>
          </a:p>
          <a:p>
            <a:pPr indent="-330715" lvl="1" marL="914400" rtl="0" algn="l">
              <a:spcBef>
                <a:spcPts val="0"/>
              </a:spcBef>
              <a:spcAft>
                <a:spcPts val="0"/>
              </a:spcAft>
              <a:buSzPts val="1608"/>
              <a:buChar char="○"/>
            </a:pPr>
            <a:r>
              <a:rPr lang="en" sz="1608"/>
              <a:t>Recall: Consider human factors!</a:t>
            </a:r>
            <a:endParaRPr sz="1608"/>
          </a:p>
          <a:p>
            <a:pPr indent="-330715" lvl="0" marL="457200" rtl="0" algn="l">
              <a:spcBef>
                <a:spcPts val="0"/>
              </a:spcBef>
              <a:spcAft>
                <a:spcPts val="0"/>
              </a:spcAft>
              <a:buSzPts val="1608"/>
              <a:buChar char="●"/>
            </a:pPr>
            <a:r>
              <a:rPr lang="en" sz="1608"/>
              <a:t>Nowadays, escaping is generally achieved through </a:t>
            </a:r>
            <a:r>
              <a:rPr b="1" lang="en" sz="1608"/>
              <a:t>templating</a:t>
            </a:r>
            <a:endParaRPr b="1" sz="1608"/>
          </a:p>
          <a:p>
            <a:pPr indent="-330715" lvl="1" marL="914400" rtl="0" algn="l">
              <a:spcBef>
                <a:spcPts val="0"/>
              </a:spcBef>
              <a:spcAft>
                <a:spcPts val="0"/>
              </a:spcAft>
              <a:buSzPts val="1608"/>
              <a:buChar char="○"/>
            </a:pPr>
            <a:r>
              <a:rPr lang="en" sz="1608"/>
              <a:t>HTML templates are essentially their own language, where you declare what data goes where</a:t>
            </a:r>
            <a:endParaRPr sz="1608"/>
          </a:p>
          <a:p>
            <a:pPr indent="-330715" lvl="1" marL="914400" rtl="0" algn="l">
              <a:spcBef>
                <a:spcPts val="0"/>
              </a:spcBef>
              <a:spcAft>
                <a:spcPts val="0"/>
              </a:spcAft>
              <a:buSzPts val="1608"/>
              <a:buChar char="○"/>
            </a:pPr>
            <a:r>
              <a:rPr lang="en" sz="1608"/>
              <a:t>The templating engine handles all the escaping internally</a:t>
            </a:r>
            <a:endParaRPr sz="1608"/>
          </a:p>
          <a:p>
            <a:pPr indent="-330715" lvl="1" marL="914400" rtl="0" algn="l">
              <a:spcBef>
                <a:spcPts val="0"/>
              </a:spcBef>
              <a:spcAft>
                <a:spcPts val="0"/>
              </a:spcAft>
              <a:buSzPts val="1608"/>
              <a:buChar char="○"/>
            </a:pPr>
            <a:r>
              <a:rPr lang="en" sz="1608"/>
              <a:t>The HTTP library gets very angry if you don’t use templates</a:t>
            </a:r>
            <a:endParaRPr sz="1608"/>
          </a:p>
          <a:p>
            <a:pPr indent="-330715" lvl="1" marL="914400" rtl="0" algn="l">
              <a:spcBef>
                <a:spcPts val="0"/>
              </a:spcBef>
              <a:spcAft>
                <a:spcPts val="0"/>
              </a:spcAft>
              <a:buSzPts val="1608"/>
              <a:buChar char="○"/>
            </a:pPr>
            <a:r>
              <a:rPr lang="en" sz="1608"/>
              <a:t>Recall (again): Consider human factors!</a:t>
            </a:r>
            <a:endParaRPr sz="1608"/>
          </a:p>
        </p:txBody>
      </p:sp>
      <p:sp>
        <p:nvSpPr>
          <p:cNvPr id="601" name="Google Shape;601;p73"/>
          <p:cNvSpPr txBox="1"/>
          <p:nvPr>
            <p:ph type="title"/>
          </p:nvPr>
        </p:nvSpPr>
        <p:spPr>
          <a:xfrm>
            <a:off x="311700" y="555600"/>
            <a:ext cx="2808000" cy="755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XSS Defenses: Escaping</a:t>
            </a:r>
            <a:endParaRPr/>
          </a:p>
        </p:txBody>
      </p:sp>
      <p:grpSp>
        <p:nvGrpSpPr>
          <p:cNvPr id="602" name="Google Shape;602;p73"/>
          <p:cNvGrpSpPr/>
          <p:nvPr/>
        </p:nvGrpSpPr>
        <p:grpSpPr>
          <a:xfrm>
            <a:off x="5485025" y="0"/>
            <a:ext cx="3582600" cy="1484900"/>
            <a:chOff x="5438550" y="2428650"/>
            <a:chExt cx="3582600" cy="1484900"/>
          </a:xfrm>
        </p:grpSpPr>
        <p:sp>
          <p:nvSpPr>
            <p:cNvPr id="603" name="Google Shape;603;p73"/>
            <p:cNvSpPr txBox="1"/>
            <p:nvPr/>
          </p:nvSpPr>
          <p:spPr>
            <a:xfrm>
              <a:off x="5438550" y="2428650"/>
              <a:ext cx="3582600" cy="9543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000">
                  <a:latin typeface="Courier New"/>
                  <a:ea typeface="Courier New"/>
                  <a:cs typeface="Courier New"/>
                  <a:sym typeface="Courier New"/>
                </a:rPr>
                <a:t>&lt;html&gt;</a:t>
              </a:r>
              <a:endParaRPr b="1" sz="1000">
                <a:latin typeface="Courier New"/>
                <a:ea typeface="Courier New"/>
                <a:cs typeface="Courier New"/>
                <a:sym typeface="Courier New"/>
              </a:endParaRPr>
            </a:p>
            <a:p>
              <a:pPr indent="0" lvl="0" marL="0" rtl="0" algn="l">
                <a:spcBef>
                  <a:spcPts val="0"/>
                </a:spcBef>
                <a:spcAft>
                  <a:spcPts val="0"/>
                </a:spcAft>
                <a:buNone/>
              </a:pPr>
              <a:r>
                <a:rPr b="1" lang="en" sz="1000">
                  <a:latin typeface="Courier New"/>
                  <a:ea typeface="Courier New"/>
                  <a:cs typeface="Courier New"/>
                  <a:sym typeface="Courier New"/>
                </a:rPr>
                <a:t>&lt;body&gt;</a:t>
              </a:r>
              <a:endParaRPr b="1" sz="1000">
                <a:latin typeface="Courier New"/>
                <a:ea typeface="Courier New"/>
                <a:cs typeface="Courier New"/>
                <a:sym typeface="Courier New"/>
              </a:endParaRPr>
            </a:p>
            <a:p>
              <a:pPr indent="0" lvl="0" marL="0" rtl="0" algn="l">
                <a:spcBef>
                  <a:spcPts val="0"/>
                </a:spcBef>
                <a:spcAft>
                  <a:spcPts val="0"/>
                </a:spcAft>
                <a:buNone/>
              </a:pPr>
              <a:r>
                <a:rPr b="1" lang="en" sz="1000">
                  <a:latin typeface="Courier New"/>
                  <a:ea typeface="Courier New"/>
                  <a:cs typeface="Courier New"/>
                  <a:sym typeface="Courier New"/>
                </a:rPr>
                <a:t>Hello </a:t>
              </a:r>
              <a:r>
                <a:rPr b="1" lang="en" sz="1000">
                  <a:solidFill>
                    <a:srgbClr val="FF0000"/>
                  </a:solidFill>
                  <a:latin typeface="Courier New"/>
                  <a:ea typeface="Courier New"/>
                  <a:cs typeface="Courier New"/>
                  <a:sym typeface="Courier New"/>
                </a:rPr>
                <a:t>{{.name}}</a:t>
              </a:r>
              <a:r>
                <a:rPr b="1" lang="en" sz="1000">
                  <a:latin typeface="Courier New"/>
                  <a:ea typeface="Courier New"/>
                  <a:cs typeface="Courier New"/>
                  <a:sym typeface="Courier New"/>
                </a:rPr>
                <a:t>!</a:t>
              </a:r>
              <a:endParaRPr b="1" sz="1000">
                <a:latin typeface="Courier New"/>
                <a:ea typeface="Courier New"/>
                <a:cs typeface="Courier New"/>
                <a:sym typeface="Courier New"/>
              </a:endParaRPr>
            </a:p>
            <a:p>
              <a:pPr indent="0" lvl="0" marL="0" rtl="0" algn="l">
                <a:spcBef>
                  <a:spcPts val="0"/>
                </a:spcBef>
                <a:spcAft>
                  <a:spcPts val="0"/>
                </a:spcAft>
                <a:buNone/>
              </a:pPr>
              <a:r>
                <a:rPr b="1" lang="en" sz="1000">
                  <a:latin typeface="Courier New"/>
                  <a:ea typeface="Courier New"/>
                  <a:cs typeface="Courier New"/>
                  <a:sym typeface="Courier New"/>
                </a:rPr>
                <a:t>&lt;/body&gt;</a:t>
              </a:r>
              <a:endParaRPr b="1" sz="1000">
                <a:latin typeface="Courier New"/>
                <a:ea typeface="Courier New"/>
                <a:cs typeface="Courier New"/>
                <a:sym typeface="Courier New"/>
              </a:endParaRPr>
            </a:p>
            <a:p>
              <a:pPr indent="0" lvl="0" marL="0" rtl="0" algn="l">
                <a:spcBef>
                  <a:spcPts val="0"/>
                </a:spcBef>
                <a:spcAft>
                  <a:spcPts val="0"/>
                </a:spcAft>
                <a:buNone/>
              </a:pPr>
              <a:r>
                <a:rPr b="1" lang="en" sz="1000">
                  <a:latin typeface="Courier New"/>
                  <a:ea typeface="Courier New"/>
                  <a:cs typeface="Courier New"/>
                  <a:sym typeface="Courier New"/>
                </a:rPr>
                <a:t>&lt;/html&gt;</a:t>
              </a:r>
              <a:endParaRPr b="1" sz="1000">
                <a:latin typeface="Courier New"/>
                <a:ea typeface="Courier New"/>
                <a:cs typeface="Courier New"/>
                <a:sym typeface="Courier New"/>
              </a:endParaRPr>
            </a:p>
          </p:txBody>
        </p:sp>
        <p:sp>
          <p:nvSpPr>
            <p:cNvPr id="604" name="Google Shape;604;p73"/>
            <p:cNvSpPr txBox="1"/>
            <p:nvPr/>
          </p:nvSpPr>
          <p:spPr>
            <a:xfrm>
              <a:off x="5641950" y="3513350"/>
              <a:ext cx="3175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Example: Golang HTML template</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0">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sp>
        <p:nvSpPr>
          <p:cNvPr id="609" name="Google Shape;609;p7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610" name="Google Shape;610;p7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Defense: </a:t>
            </a:r>
            <a:r>
              <a:rPr b="1" lang="en"/>
              <a:t>Content Security Policy</a:t>
            </a:r>
            <a:r>
              <a:rPr lang="en"/>
              <a:t> (</a:t>
            </a:r>
            <a:r>
              <a:rPr b="1" lang="en"/>
              <a:t>CSP</a:t>
            </a:r>
            <a:r>
              <a:rPr lang="en"/>
              <a:t>)</a:t>
            </a:r>
            <a:endParaRPr/>
          </a:p>
          <a:p>
            <a:pPr indent="-317500" lvl="1" marL="914400" rtl="0" algn="l">
              <a:spcBef>
                <a:spcPts val="0"/>
              </a:spcBef>
              <a:spcAft>
                <a:spcPts val="0"/>
              </a:spcAft>
              <a:buSzPts val="1400"/>
              <a:buChar char="○"/>
            </a:pPr>
            <a:r>
              <a:rPr lang="en"/>
              <a:t>Idea: Instruct the browser to only use resources loaded from specific places</a:t>
            </a:r>
            <a:endParaRPr/>
          </a:p>
          <a:p>
            <a:pPr indent="-317500" lvl="1" marL="914400" rtl="0" algn="l">
              <a:spcBef>
                <a:spcPts val="0"/>
              </a:spcBef>
              <a:spcAft>
                <a:spcPts val="0"/>
              </a:spcAft>
              <a:buSzPts val="1400"/>
              <a:buChar char="○"/>
            </a:pPr>
            <a:r>
              <a:rPr lang="en"/>
              <a:t>Uses additional headers to specify the policy</a:t>
            </a:r>
            <a:endParaRPr/>
          </a:p>
          <a:p>
            <a:pPr indent="-342900" lvl="0" marL="457200" rtl="0" algn="l">
              <a:spcBef>
                <a:spcPts val="0"/>
              </a:spcBef>
              <a:spcAft>
                <a:spcPts val="0"/>
              </a:spcAft>
              <a:buSzPts val="1800"/>
              <a:buChar char="●"/>
            </a:pPr>
            <a:r>
              <a:rPr lang="en"/>
              <a:t>Standard approach:</a:t>
            </a:r>
            <a:endParaRPr/>
          </a:p>
          <a:p>
            <a:pPr indent="-317500" lvl="1" marL="914400" rtl="0" algn="l">
              <a:spcBef>
                <a:spcPts val="0"/>
              </a:spcBef>
              <a:spcAft>
                <a:spcPts val="0"/>
              </a:spcAft>
              <a:buSzPts val="1400"/>
              <a:buChar char="○"/>
            </a:pPr>
            <a:r>
              <a:rPr lang="en"/>
              <a:t>Disallow all inline scripts (JavaScript code directly in HTML), which prevents inline XSS </a:t>
            </a:r>
            <a:endParaRPr/>
          </a:p>
          <a:p>
            <a:pPr indent="-317500" lvl="2" marL="1371600" rtl="0" algn="l">
              <a:spcBef>
                <a:spcPts val="0"/>
              </a:spcBef>
              <a:spcAft>
                <a:spcPts val="0"/>
              </a:spcAft>
              <a:buSzPts val="1400"/>
              <a:buChar char="■"/>
            </a:pPr>
            <a:r>
              <a:rPr lang="en"/>
              <a:t>Example: Disallow </a:t>
            </a:r>
            <a:r>
              <a:rPr b="1" lang="en">
                <a:latin typeface="Courier New"/>
                <a:ea typeface="Courier New"/>
                <a:cs typeface="Courier New"/>
                <a:sym typeface="Courier New"/>
              </a:rPr>
              <a:t>&lt;script&gt;alert(1)&lt;/script&gt;</a:t>
            </a:r>
            <a:endParaRPr b="1">
              <a:latin typeface="Courier New"/>
              <a:ea typeface="Courier New"/>
              <a:cs typeface="Courier New"/>
              <a:sym typeface="Courier New"/>
            </a:endParaRPr>
          </a:p>
          <a:p>
            <a:pPr indent="-317500" lvl="1" marL="914400" rtl="0" algn="l">
              <a:spcBef>
                <a:spcPts val="0"/>
              </a:spcBef>
              <a:spcAft>
                <a:spcPts val="0"/>
              </a:spcAft>
              <a:buSzPts val="1400"/>
              <a:buChar char="○"/>
            </a:pPr>
            <a:r>
              <a:rPr lang="en"/>
              <a:t>Only allow scripts from specified domains, which prevents XSS from linking to external scripts</a:t>
            </a:r>
            <a:endParaRPr/>
          </a:p>
          <a:p>
            <a:pPr indent="-317500" lvl="2" marL="1371600" rtl="0" algn="l">
              <a:spcBef>
                <a:spcPts val="0"/>
              </a:spcBef>
              <a:spcAft>
                <a:spcPts val="0"/>
              </a:spcAft>
              <a:buSzPts val="1400"/>
              <a:buChar char="■"/>
            </a:pPr>
            <a:r>
              <a:rPr lang="en"/>
              <a:t>Example: Disallow </a:t>
            </a:r>
            <a:r>
              <a:rPr b="1" lang="en">
                <a:latin typeface="Courier New"/>
                <a:ea typeface="Courier New"/>
                <a:cs typeface="Courier New"/>
                <a:sym typeface="Courier New"/>
              </a:rPr>
              <a:t>&lt;script src="https://cs161.org/hack.js"&gt;</a:t>
            </a:r>
            <a:endParaRPr/>
          </a:p>
          <a:p>
            <a:pPr indent="-342900" lvl="0" marL="457200" rtl="0" algn="l">
              <a:spcBef>
                <a:spcPts val="0"/>
              </a:spcBef>
              <a:spcAft>
                <a:spcPts val="0"/>
              </a:spcAft>
              <a:buSzPts val="1800"/>
              <a:buChar char="●"/>
            </a:pPr>
            <a:r>
              <a:rPr lang="en"/>
              <a:t>Also works with other content (e.g. iframes, images, etc.)</a:t>
            </a:r>
            <a:endParaRPr/>
          </a:p>
          <a:p>
            <a:pPr indent="-342900" lvl="0" marL="457200" rtl="0" algn="l">
              <a:spcBef>
                <a:spcPts val="0"/>
              </a:spcBef>
              <a:spcAft>
                <a:spcPts val="0"/>
              </a:spcAft>
              <a:buSzPts val="1800"/>
              <a:buChar char="●"/>
            </a:pPr>
            <a:r>
              <a:rPr lang="en"/>
              <a:t>Relies on the browser to enforce security, so more of a mitigation for defense-in-depth</a:t>
            </a:r>
            <a:endParaRPr/>
          </a:p>
        </p:txBody>
      </p:sp>
      <p:sp>
        <p:nvSpPr>
          <p:cNvPr id="611" name="Google Shape;611;p7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XSS Defenses: CSP</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0">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0">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0">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sp>
        <p:nvSpPr>
          <p:cNvPr id="616" name="Google Shape;616;p7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Summary: XSS</a:t>
            </a:r>
            <a:endParaRPr/>
          </a:p>
        </p:txBody>
      </p:sp>
      <p:sp>
        <p:nvSpPr>
          <p:cNvPr id="617" name="Google Shape;617;p7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Websites use untrusted content as control data</a:t>
            </a:r>
            <a:endParaRPr/>
          </a:p>
          <a:p>
            <a:pPr indent="-317500" lvl="1" marL="914400" rtl="0" algn="l">
              <a:spcBef>
                <a:spcPts val="0"/>
              </a:spcBef>
              <a:spcAft>
                <a:spcPts val="0"/>
              </a:spcAft>
              <a:buSzPts val="1400"/>
              <a:buFont typeface="Courier New"/>
              <a:buChar char="○"/>
            </a:pPr>
            <a:r>
              <a:rPr b="1" lang="en">
                <a:latin typeface="Courier New"/>
                <a:ea typeface="Courier New"/>
                <a:cs typeface="Courier New"/>
                <a:sym typeface="Courier New"/>
              </a:rPr>
              <a:t>&lt;html&gt;&lt;body&gt;Hello </a:t>
            </a:r>
            <a:r>
              <a:rPr b="1" lang="en">
                <a:solidFill>
                  <a:srgbClr val="FF0000"/>
                </a:solidFill>
                <a:latin typeface="Courier New"/>
                <a:ea typeface="Courier New"/>
                <a:cs typeface="Courier New"/>
                <a:sym typeface="Courier New"/>
              </a:rPr>
              <a:t>EvanBot</a:t>
            </a:r>
            <a:r>
              <a:rPr b="1" lang="en">
                <a:latin typeface="Courier New"/>
                <a:ea typeface="Courier New"/>
                <a:cs typeface="Courier New"/>
                <a:sym typeface="Courier New"/>
              </a:rPr>
              <a:t>!&lt;/body&gt;&lt;/html&gt;</a:t>
            </a:r>
            <a:endParaRPr b="1" sz="1800">
              <a:latin typeface="Courier New"/>
              <a:ea typeface="Courier New"/>
              <a:cs typeface="Courier New"/>
              <a:sym typeface="Courier New"/>
            </a:endParaRPr>
          </a:p>
          <a:p>
            <a:pPr indent="-317500" lvl="1" marL="914400" rtl="0" algn="l">
              <a:spcBef>
                <a:spcPts val="0"/>
              </a:spcBef>
              <a:spcAft>
                <a:spcPts val="0"/>
              </a:spcAft>
              <a:buSzPts val="1400"/>
              <a:buFont typeface="Courier New"/>
              <a:buChar char="○"/>
            </a:pPr>
            <a:r>
              <a:rPr b="1" lang="en">
                <a:latin typeface="Courier New"/>
                <a:ea typeface="Courier New"/>
                <a:cs typeface="Courier New"/>
                <a:sym typeface="Courier New"/>
              </a:rPr>
              <a:t>&lt;html&gt;&lt;body&gt;Hello </a:t>
            </a:r>
            <a:r>
              <a:rPr b="1" lang="en">
                <a:solidFill>
                  <a:srgbClr val="FF0000"/>
                </a:solidFill>
                <a:latin typeface="Courier New"/>
                <a:ea typeface="Courier New"/>
                <a:cs typeface="Courier New"/>
                <a:sym typeface="Courier New"/>
              </a:rPr>
              <a:t>&lt;script&gt;alert(1)&lt;/script&gt;</a:t>
            </a:r>
            <a:r>
              <a:rPr b="1" lang="en">
                <a:latin typeface="Courier New"/>
                <a:ea typeface="Courier New"/>
                <a:cs typeface="Courier New"/>
                <a:sym typeface="Courier New"/>
              </a:rPr>
              <a:t>!&lt;/body&gt;&lt;/html&gt;</a:t>
            </a:r>
            <a:endParaRPr/>
          </a:p>
          <a:p>
            <a:pPr indent="-342900" lvl="0" marL="457200" rtl="0" algn="l">
              <a:spcBef>
                <a:spcPts val="0"/>
              </a:spcBef>
              <a:spcAft>
                <a:spcPts val="0"/>
              </a:spcAft>
              <a:buSzPts val="1800"/>
              <a:buChar char="●"/>
            </a:pPr>
            <a:r>
              <a:rPr lang="en"/>
              <a:t>Stored XSS</a:t>
            </a:r>
            <a:endParaRPr/>
          </a:p>
          <a:p>
            <a:pPr indent="-317500" lvl="1" marL="914400" rtl="0" algn="l">
              <a:spcBef>
                <a:spcPts val="0"/>
              </a:spcBef>
              <a:spcAft>
                <a:spcPts val="0"/>
              </a:spcAft>
              <a:buSzPts val="1400"/>
              <a:buChar char="○"/>
            </a:pPr>
            <a:r>
              <a:rPr lang="en"/>
              <a:t>The attacker’s JavaScript is stored on the legitimate server and sent to browsers</a:t>
            </a:r>
            <a:endParaRPr/>
          </a:p>
          <a:p>
            <a:pPr indent="-317500" lvl="1" marL="914400" rtl="0" algn="l">
              <a:spcBef>
                <a:spcPts val="0"/>
              </a:spcBef>
              <a:spcAft>
                <a:spcPts val="0"/>
              </a:spcAft>
              <a:buSzPts val="1400"/>
              <a:buChar char="○"/>
            </a:pPr>
            <a:r>
              <a:rPr lang="en"/>
              <a:t>Classic example: Make a post on a social media site (e.g. Facebook) with JavaScript</a:t>
            </a:r>
            <a:endParaRPr/>
          </a:p>
          <a:p>
            <a:pPr indent="-342900" lvl="0" marL="457200" rtl="0" algn="l">
              <a:spcBef>
                <a:spcPts val="0"/>
              </a:spcBef>
              <a:spcAft>
                <a:spcPts val="0"/>
              </a:spcAft>
              <a:buSzPts val="1800"/>
              <a:buChar char="●"/>
            </a:pPr>
            <a:r>
              <a:rPr lang="en"/>
              <a:t>Reflected XSS</a:t>
            </a:r>
            <a:endParaRPr/>
          </a:p>
          <a:p>
            <a:pPr indent="-317500" lvl="1" marL="914400" rtl="0" algn="l">
              <a:spcBef>
                <a:spcPts val="0"/>
              </a:spcBef>
              <a:spcAft>
                <a:spcPts val="0"/>
              </a:spcAft>
              <a:buSzPts val="1400"/>
              <a:buChar char="○"/>
            </a:pPr>
            <a:r>
              <a:rPr lang="en"/>
              <a:t>The attacker causes the victim to input JavaScript into a request, and the content it’s reflected (copied) in the response from the server</a:t>
            </a:r>
            <a:endParaRPr/>
          </a:p>
          <a:p>
            <a:pPr indent="-317500" lvl="1" marL="914400" rtl="0" algn="l">
              <a:spcBef>
                <a:spcPts val="0"/>
              </a:spcBef>
              <a:spcAft>
                <a:spcPts val="0"/>
              </a:spcAft>
              <a:buSzPts val="1400"/>
              <a:buChar char="○"/>
            </a:pPr>
            <a:r>
              <a:rPr lang="en"/>
              <a:t>Classic example: Create a link for a search engine (e.g. Google) query with JavaScript</a:t>
            </a:r>
            <a:endParaRPr/>
          </a:p>
          <a:p>
            <a:pPr indent="-317500" lvl="1" marL="914400" rtl="0" algn="l">
              <a:spcBef>
                <a:spcPts val="0"/>
              </a:spcBef>
              <a:spcAft>
                <a:spcPts val="0"/>
              </a:spcAft>
              <a:buSzPts val="1400"/>
              <a:buChar char="○"/>
            </a:pPr>
            <a:r>
              <a:rPr lang="en"/>
              <a:t>Requires the victim to click on the link with JavaScript</a:t>
            </a:r>
            <a:endParaRPr/>
          </a:p>
        </p:txBody>
      </p:sp>
      <p:sp>
        <p:nvSpPr>
          <p:cNvPr id="618" name="Google Shape;618;p7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sp>
        <p:nvSpPr>
          <p:cNvPr id="623" name="Google Shape;623;p7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Summary: XSS Defenses</a:t>
            </a:r>
            <a:endParaRPr/>
          </a:p>
        </p:txBody>
      </p:sp>
      <p:sp>
        <p:nvSpPr>
          <p:cNvPr id="624" name="Google Shape;624;p7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Defense: HTML sanitization</a:t>
            </a:r>
            <a:endParaRPr/>
          </a:p>
          <a:p>
            <a:pPr indent="-317500" lvl="1" marL="914400" rtl="0" algn="l">
              <a:spcBef>
                <a:spcPts val="0"/>
              </a:spcBef>
              <a:spcAft>
                <a:spcPts val="0"/>
              </a:spcAft>
              <a:buSzPts val="1400"/>
              <a:buChar char="○"/>
            </a:pPr>
            <a:r>
              <a:rPr lang="en"/>
              <a:t>Replace control characters with data sequences</a:t>
            </a:r>
            <a:endParaRPr/>
          </a:p>
          <a:p>
            <a:pPr indent="-317500" lvl="2" marL="1371600" rtl="0" algn="l">
              <a:spcBef>
                <a:spcPts val="0"/>
              </a:spcBef>
              <a:spcAft>
                <a:spcPts val="0"/>
              </a:spcAft>
              <a:buSzPts val="1400"/>
              <a:buChar char="■"/>
            </a:pPr>
            <a:r>
              <a:rPr b="1" lang="en">
                <a:latin typeface="Courier New"/>
                <a:ea typeface="Courier New"/>
                <a:cs typeface="Courier New"/>
                <a:sym typeface="Courier New"/>
              </a:rPr>
              <a:t>&lt;</a:t>
            </a:r>
            <a:r>
              <a:rPr lang="en"/>
              <a:t> becomes </a:t>
            </a:r>
            <a:r>
              <a:rPr b="1" lang="en">
                <a:latin typeface="Courier New"/>
                <a:ea typeface="Courier New"/>
                <a:cs typeface="Courier New"/>
                <a:sym typeface="Courier New"/>
              </a:rPr>
              <a:t>&amp;lt;</a:t>
            </a:r>
            <a:endParaRPr b="1">
              <a:latin typeface="Courier New"/>
              <a:ea typeface="Courier New"/>
              <a:cs typeface="Courier New"/>
              <a:sym typeface="Courier New"/>
            </a:endParaRPr>
          </a:p>
          <a:p>
            <a:pPr indent="-317500" lvl="2" marL="1371600" rtl="0" algn="l">
              <a:spcBef>
                <a:spcPts val="0"/>
              </a:spcBef>
              <a:spcAft>
                <a:spcPts val="0"/>
              </a:spcAft>
              <a:buSzPts val="1400"/>
              <a:buFont typeface="Courier New"/>
              <a:buChar char="■"/>
            </a:pPr>
            <a:r>
              <a:rPr b="1" lang="en">
                <a:latin typeface="Courier New"/>
                <a:ea typeface="Courier New"/>
                <a:cs typeface="Courier New"/>
                <a:sym typeface="Courier New"/>
              </a:rPr>
              <a:t>"</a:t>
            </a:r>
            <a:r>
              <a:rPr lang="en"/>
              <a:t> becomes </a:t>
            </a:r>
            <a:r>
              <a:rPr b="1" lang="en">
                <a:latin typeface="Courier New"/>
                <a:ea typeface="Courier New"/>
                <a:cs typeface="Courier New"/>
                <a:sym typeface="Courier New"/>
              </a:rPr>
              <a:t>&amp;quot;</a:t>
            </a:r>
            <a:endParaRPr b="1">
              <a:latin typeface="Courier New"/>
              <a:ea typeface="Courier New"/>
              <a:cs typeface="Courier New"/>
              <a:sym typeface="Courier New"/>
            </a:endParaRPr>
          </a:p>
          <a:p>
            <a:pPr indent="-317500" lvl="1" marL="914400" rtl="0" algn="l">
              <a:spcBef>
                <a:spcPts val="0"/>
              </a:spcBef>
              <a:spcAft>
                <a:spcPts val="0"/>
              </a:spcAft>
              <a:buSzPts val="1400"/>
              <a:buChar char="○"/>
            </a:pPr>
            <a:r>
              <a:rPr lang="en"/>
              <a:t>Use a trusted library to sanitize inputs for you</a:t>
            </a:r>
            <a:endParaRPr/>
          </a:p>
          <a:p>
            <a:pPr indent="-342900" lvl="0" marL="457200" rtl="0" algn="l">
              <a:spcBef>
                <a:spcPts val="0"/>
              </a:spcBef>
              <a:spcAft>
                <a:spcPts val="0"/>
              </a:spcAft>
              <a:buSzPts val="1800"/>
              <a:buChar char="●"/>
            </a:pPr>
            <a:r>
              <a:rPr lang="en"/>
              <a:t>Defense: Content Security Policy (CSP)</a:t>
            </a:r>
            <a:endParaRPr/>
          </a:p>
          <a:p>
            <a:pPr indent="-317500" lvl="1" marL="914400" rtl="0" algn="l">
              <a:spcBef>
                <a:spcPts val="0"/>
              </a:spcBef>
              <a:spcAft>
                <a:spcPts val="0"/>
              </a:spcAft>
              <a:buSzPts val="1400"/>
              <a:buChar char="○"/>
            </a:pPr>
            <a:r>
              <a:rPr lang="en"/>
              <a:t>Instruct the browser to only use resources loaded from specific places</a:t>
            </a:r>
            <a:endParaRPr/>
          </a:p>
          <a:p>
            <a:pPr indent="-317500" lvl="1" marL="914400" rtl="0" algn="l">
              <a:spcBef>
                <a:spcPts val="0"/>
              </a:spcBef>
              <a:spcAft>
                <a:spcPts val="0"/>
              </a:spcAft>
              <a:buSzPts val="1400"/>
              <a:buChar char="○"/>
            </a:pPr>
            <a:r>
              <a:rPr lang="en"/>
              <a:t>Limits JavaScript: only scripts from trusted sources are run in the browser</a:t>
            </a:r>
            <a:endParaRPr/>
          </a:p>
          <a:p>
            <a:pPr indent="-317500" lvl="1" marL="914400" rtl="0" algn="l">
              <a:spcBef>
                <a:spcPts val="0"/>
              </a:spcBef>
              <a:spcAft>
                <a:spcPts val="0"/>
              </a:spcAft>
              <a:buSzPts val="1400"/>
              <a:buChar char="○"/>
            </a:pPr>
            <a:r>
              <a:rPr lang="en"/>
              <a:t>Enforced by the browser</a:t>
            </a:r>
            <a:endParaRPr/>
          </a:p>
        </p:txBody>
      </p:sp>
      <p:sp>
        <p:nvSpPr>
          <p:cNvPr id="625" name="Google Shape;625;p7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