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141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135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39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40.xml"/>
  <Override ContentType="application/vnd.openxmlformats-officedocument.presentationml.slide+xml" PartName="/ppt/slides/slide11.xml"/>
  <Override ContentType="application/vnd.openxmlformats-officedocument.presentationml.slide+xml" PartName="/ppt/slides/slide137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09.xml"/>
  <Override ContentType="application/vnd.openxmlformats-officedocument.presentationml.slide+xml" PartName="/ppt/slides/slide134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132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5" r:id="rId5"/>
    <p:sldMasterId id="2147483676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EE9F305-38FF-4C18-A40C-08656F0F1FE1}">
  <a:tblStyle styleId="{8EE9F305-38FF-4C18-A40C-08656F0F1FE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07" Type="http://schemas.openxmlformats.org/officeDocument/2006/relationships/slide" Target="slides/slide100.xml"/><Relationship Id="rId106" Type="http://schemas.openxmlformats.org/officeDocument/2006/relationships/slide" Target="slides/slide99.xml"/><Relationship Id="rId105" Type="http://schemas.openxmlformats.org/officeDocument/2006/relationships/slide" Target="slides/slide98.xml"/><Relationship Id="rId104" Type="http://schemas.openxmlformats.org/officeDocument/2006/relationships/slide" Target="slides/slide97.xml"/><Relationship Id="rId109" Type="http://schemas.openxmlformats.org/officeDocument/2006/relationships/slide" Target="slides/slide102.xml"/><Relationship Id="rId108" Type="http://schemas.openxmlformats.org/officeDocument/2006/relationships/slide" Target="slides/slide101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103" Type="http://schemas.openxmlformats.org/officeDocument/2006/relationships/slide" Target="slides/slide96.xml"/><Relationship Id="rId102" Type="http://schemas.openxmlformats.org/officeDocument/2006/relationships/slide" Target="slides/slide95.xml"/><Relationship Id="rId101" Type="http://schemas.openxmlformats.org/officeDocument/2006/relationships/slide" Target="slides/slide94.xml"/><Relationship Id="rId100" Type="http://schemas.openxmlformats.org/officeDocument/2006/relationships/slide" Target="slides/slide93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29" Type="http://schemas.openxmlformats.org/officeDocument/2006/relationships/slide" Target="slides/slide122.xml"/><Relationship Id="rId128" Type="http://schemas.openxmlformats.org/officeDocument/2006/relationships/slide" Target="slides/slide121.xml"/><Relationship Id="rId127" Type="http://schemas.openxmlformats.org/officeDocument/2006/relationships/slide" Target="slides/slide120.xml"/><Relationship Id="rId126" Type="http://schemas.openxmlformats.org/officeDocument/2006/relationships/slide" Target="slides/slide119.xml"/><Relationship Id="rId26" Type="http://schemas.openxmlformats.org/officeDocument/2006/relationships/slide" Target="slides/slide19.xml"/><Relationship Id="rId121" Type="http://schemas.openxmlformats.org/officeDocument/2006/relationships/slide" Target="slides/slide114.xml"/><Relationship Id="rId25" Type="http://schemas.openxmlformats.org/officeDocument/2006/relationships/slide" Target="slides/slide18.xml"/><Relationship Id="rId120" Type="http://schemas.openxmlformats.org/officeDocument/2006/relationships/slide" Target="slides/slide113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125" Type="http://schemas.openxmlformats.org/officeDocument/2006/relationships/slide" Target="slides/slide118.xml"/><Relationship Id="rId29" Type="http://schemas.openxmlformats.org/officeDocument/2006/relationships/slide" Target="slides/slide22.xml"/><Relationship Id="rId124" Type="http://schemas.openxmlformats.org/officeDocument/2006/relationships/slide" Target="slides/slide117.xml"/><Relationship Id="rId123" Type="http://schemas.openxmlformats.org/officeDocument/2006/relationships/slide" Target="slides/slide116.xml"/><Relationship Id="rId122" Type="http://schemas.openxmlformats.org/officeDocument/2006/relationships/slide" Target="slides/slide115.xml"/><Relationship Id="rId95" Type="http://schemas.openxmlformats.org/officeDocument/2006/relationships/slide" Target="slides/slide88.xml"/><Relationship Id="rId94" Type="http://schemas.openxmlformats.org/officeDocument/2006/relationships/slide" Target="slides/slide87.xml"/><Relationship Id="rId97" Type="http://schemas.openxmlformats.org/officeDocument/2006/relationships/slide" Target="slides/slide90.xml"/><Relationship Id="rId96" Type="http://schemas.openxmlformats.org/officeDocument/2006/relationships/slide" Target="slides/slide89.xml"/><Relationship Id="rId11" Type="http://schemas.openxmlformats.org/officeDocument/2006/relationships/slide" Target="slides/slide4.xml"/><Relationship Id="rId99" Type="http://schemas.openxmlformats.org/officeDocument/2006/relationships/slide" Target="slides/slide92.xml"/><Relationship Id="rId10" Type="http://schemas.openxmlformats.org/officeDocument/2006/relationships/slide" Target="slides/slide3.xml"/><Relationship Id="rId98" Type="http://schemas.openxmlformats.org/officeDocument/2006/relationships/slide" Target="slides/slide91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91" Type="http://schemas.openxmlformats.org/officeDocument/2006/relationships/slide" Target="slides/slide84.xml"/><Relationship Id="rId90" Type="http://schemas.openxmlformats.org/officeDocument/2006/relationships/slide" Target="slides/slide83.xml"/><Relationship Id="rId93" Type="http://schemas.openxmlformats.org/officeDocument/2006/relationships/slide" Target="slides/slide86.xml"/><Relationship Id="rId92" Type="http://schemas.openxmlformats.org/officeDocument/2006/relationships/slide" Target="slides/slide85.xml"/><Relationship Id="rId118" Type="http://schemas.openxmlformats.org/officeDocument/2006/relationships/slide" Target="slides/slide111.xml"/><Relationship Id="rId117" Type="http://schemas.openxmlformats.org/officeDocument/2006/relationships/slide" Target="slides/slide110.xml"/><Relationship Id="rId116" Type="http://schemas.openxmlformats.org/officeDocument/2006/relationships/slide" Target="slides/slide109.xml"/><Relationship Id="rId115" Type="http://schemas.openxmlformats.org/officeDocument/2006/relationships/slide" Target="slides/slide108.xml"/><Relationship Id="rId119" Type="http://schemas.openxmlformats.org/officeDocument/2006/relationships/slide" Target="slides/slide112.xml"/><Relationship Id="rId15" Type="http://schemas.openxmlformats.org/officeDocument/2006/relationships/slide" Target="slides/slide8.xml"/><Relationship Id="rId110" Type="http://schemas.openxmlformats.org/officeDocument/2006/relationships/slide" Target="slides/slide103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14" Type="http://schemas.openxmlformats.org/officeDocument/2006/relationships/slide" Target="slides/slide107.xml"/><Relationship Id="rId18" Type="http://schemas.openxmlformats.org/officeDocument/2006/relationships/slide" Target="slides/slide11.xml"/><Relationship Id="rId113" Type="http://schemas.openxmlformats.org/officeDocument/2006/relationships/slide" Target="slides/slide106.xml"/><Relationship Id="rId112" Type="http://schemas.openxmlformats.org/officeDocument/2006/relationships/slide" Target="slides/slide105.xml"/><Relationship Id="rId111" Type="http://schemas.openxmlformats.org/officeDocument/2006/relationships/slide" Target="slides/slide104.xml"/><Relationship Id="rId84" Type="http://schemas.openxmlformats.org/officeDocument/2006/relationships/slide" Target="slides/slide77.xml"/><Relationship Id="rId83" Type="http://schemas.openxmlformats.org/officeDocument/2006/relationships/slide" Target="slides/slide76.xml"/><Relationship Id="rId86" Type="http://schemas.openxmlformats.org/officeDocument/2006/relationships/slide" Target="slides/slide79.xml"/><Relationship Id="rId85" Type="http://schemas.openxmlformats.org/officeDocument/2006/relationships/slide" Target="slides/slide78.xml"/><Relationship Id="rId88" Type="http://schemas.openxmlformats.org/officeDocument/2006/relationships/slide" Target="slides/slide81.xml"/><Relationship Id="rId87" Type="http://schemas.openxmlformats.org/officeDocument/2006/relationships/slide" Target="slides/slide80.xml"/><Relationship Id="rId89" Type="http://schemas.openxmlformats.org/officeDocument/2006/relationships/slide" Target="slides/slide82.xml"/><Relationship Id="rId80" Type="http://schemas.openxmlformats.org/officeDocument/2006/relationships/slide" Target="slides/slide73.xml"/><Relationship Id="rId82" Type="http://schemas.openxmlformats.org/officeDocument/2006/relationships/slide" Target="slides/slide75.xml"/><Relationship Id="rId81" Type="http://schemas.openxmlformats.org/officeDocument/2006/relationships/slide" Target="slides/slide74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48" Type="http://schemas.openxmlformats.org/officeDocument/2006/relationships/slide" Target="slides/slide141.xml"/><Relationship Id="rId9" Type="http://schemas.openxmlformats.org/officeDocument/2006/relationships/slide" Target="slides/slide2.xml"/><Relationship Id="rId143" Type="http://schemas.openxmlformats.org/officeDocument/2006/relationships/slide" Target="slides/slide136.xml"/><Relationship Id="rId142" Type="http://schemas.openxmlformats.org/officeDocument/2006/relationships/slide" Target="slides/slide135.xml"/><Relationship Id="rId141" Type="http://schemas.openxmlformats.org/officeDocument/2006/relationships/slide" Target="slides/slide134.xml"/><Relationship Id="rId140" Type="http://schemas.openxmlformats.org/officeDocument/2006/relationships/slide" Target="slides/slide133.xml"/><Relationship Id="rId5" Type="http://schemas.openxmlformats.org/officeDocument/2006/relationships/slideMaster" Target="slideMasters/slideMaster1.xml"/><Relationship Id="rId147" Type="http://schemas.openxmlformats.org/officeDocument/2006/relationships/slide" Target="slides/slide140.xml"/><Relationship Id="rId6" Type="http://schemas.openxmlformats.org/officeDocument/2006/relationships/slideMaster" Target="slideMasters/slideMaster2.xml"/><Relationship Id="rId146" Type="http://schemas.openxmlformats.org/officeDocument/2006/relationships/slide" Target="slides/slide139.xml"/><Relationship Id="rId7" Type="http://schemas.openxmlformats.org/officeDocument/2006/relationships/notesMaster" Target="notesMasters/notesMaster1.xml"/><Relationship Id="rId145" Type="http://schemas.openxmlformats.org/officeDocument/2006/relationships/slide" Target="slides/slide138.xml"/><Relationship Id="rId8" Type="http://schemas.openxmlformats.org/officeDocument/2006/relationships/slide" Target="slides/slide1.xml"/><Relationship Id="rId144" Type="http://schemas.openxmlformats.org/officeDocument/2006/relationships/slide" Target="slides/slide137.xml"/><Relationship Id="rId73" Type="http://schemas.openxmlformats.org/officeDocument/2006/relationships/slide" Target="slides/slide66.xml"/><Relationship Id="rId72" Type="http://schemas.openxmlformats.org/officeDocument/2006/relationships/slide" Target="slides/slide65.xml"/><Relationship Id="rId75" Type="http://schemas.openxmlformats.org/officeDocument/2006/relationships/slide" Target="slides/slide68.xml"/><Relationship Id="rId74" Type="http://schemas.openxmlformats.org/officeDocument/2006/relationships/slide" Target="slides/slide67.xml"/><Relationship Id="rId77" Type="http://schemas.openxmlformats.org/officeDocument/2006/relationships/slide" Target="slides/slide70.xml"/><Relationship Id="rId76" Type="http://schemas.openxmlformats.org/officeDocument/2006/relationships/slide" Target="slides/slide69.xml"/><Relationship Id="rId79" Type="http://schemas.openxmlformats.org/officeDocument/2006/relationships/slide" Target="slides/slide72.xml"/><Relationship Id="rId78" Type="http://schemas.openxmlformats.org/officeDocument/2006/relationships/slide" Target="slides/slide71.xml"/><Relationship Id="rId71" Type="http://schemas.openxmlformats.org/officeDocument/2006/relationships/slide" Target="slides/slide64.xml"/><Relationship Id="rId70" Type="http://schemas.openxmlformats.org/officeDocument/2006/relationships/slide" Target="slides/slide63.xml"/><Relationship Id="rId139" Type="http://schemas.openxmlformats.org/officeDocument/2006/relationships/slide" Target="slides/slide132.xml"/><Relationship Id="rId138" Type="http://schemas.openxmlformats.org/officeDocument/2006/relationships/slide" Target="slides/slide131.xml"/><Relationship Id="rId137" Type="http://schemas.openxmlformats.org/officeDocument/2006/relationships/slide" Target="slides/slide130.xml"/><Relationship Id="rId132" Type="http://schemas.openxmlformats.org/officeDocument/2006/relationships/slide" Target="slides/slide125.xml"/><Relationship Id="rId131" Type="http://schemas.openxmlformats.org/officeDocument/2006/relationships/slide" Target="slides/slide124.xml"/><Relationship Id="rId130" Type="http://schemas.openxmlformats.org/officeDocument/2006/relationships/slide" Target="slides/slide123.xml"/><Relationship Id="rId136" Type="http://schemas.openxmlformats.org/officeDocument/2006/relationships/slide" Target="slides/slide129.xml"/><Relationship Id="rId135" Type="http://schemas.openxmlformats.org/officeDocument/2006/relationships/slide" Target="slides/slide128.xml"/><Relationship Id="rId134" Type="http://schemas.openxmlformats.org/officeDocument/2006/relationships/slide" Target="slides/slide127.xml"/><Relationship Id="rId133" Type="http://schemas.openxmlformats.org/officeDocument/2006/relationships/slide" Target="slides/slide126.xml"/><Relationship Id="rId62" Type="http://schemas.openxmlformats.org/officeDocument/2006/relationships/slide" Target="slides/slide55.xml"/><Relationship Id="rId61" Type="http://schemas.openxmlformats.org/officeDocument/2006/relationships/slide" Target="slides/slide54.xml"/><Relationship Id="rId64" Type="http://schemas.openxmlformats.org/officeDocument/2006/relationships/slide" Target="slides/slide57.xml"/><Relationship Id="rId63" Type="http://schemas.openxmlformats.org/officeDocument/2006/relationships/slide" Target="slides/slide56.xml"/><Relationship Id="rId66" Type="http://schemas.openxmlformats.org/officeDocument/2006/relationships/slide" Target="slides/slide59.xml"/><Relationship Id="rId65" Type="http://schemas.openxmlformats.org/officeDocument/2006/relationships/slide" Target="slides/slide58.xml"/><Relationship Id="rId68" Type="http://schemas.openxmlformats.org/officeDocument/2006/relationships/slide" Target="slides/slide61.xml"/><Relationship Id="rId67" Type="http://schemas.openxmlformats.org/officeDocument/2006/relationships/slide" Target="slides/slide60.xml"/><Relationship Id="rId60" Type="http://schemas.openxmlformats.org/officeDocument/2006/relationships/slide" Target="slides/slide53.xml"/><Relationship Id="rId69" Type="http://schemas.openxmlformats.org/officeDocument/2006/relationships/slide" Target="slides/slide6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55" Type="http://schemas.openxmlformats.org/officeDocument/2006/relationships/slide" Target="slides/slide48.xml"/><Relationship Id="rId54" Type="http://schemas.openxmlformats.org/officeDocument/2006/relationships/slide" Target="slides/slide47.xml"/><Relationship Id="rId57" Type="http://schemas.openxmlformats.org/officeDocument/2006/relationships/slide" Target="slides/slide50.xml"/><Relationship Id="rId56" Type="http://schemas.openxmlformats.org/officeDocument/2006/relationships/slide" Target="slides/slide49.xml"/><Relationship Id="rId59" Type="http://schemas.openxmlformats.org/officeDocument/2006/relationships/slide" Target="slides/slide52.xml"/><Relationship Id="rId58" Type="http://schemas.openxmlformats.org/officeDocument/2006/relationships/slide" Target="slides/slide5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xkcd.com/1897/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xkcd.com/1897/" TargetMode="Externa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c1e6637634_2_2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c1e6637634_2_2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c1e6637634_2_2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c1e6637634_2_2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 for SP24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c1e6637634_2_2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c1e6637634_2_2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c1e6637634_2_2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c1e6637634_2_2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c1e6637634_2_2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c1e6637634_2_2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c1e6637634_2_2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c1e6637634_2_2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c1e6637634_2_2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c1e6637634_2_2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c1e6637634_2_2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c1e6637634_2_2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c1e6637634_2_2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c1e6637634_2_2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c1e6637634_2_2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c1e6637634_2_2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https://xkcd.com/1897/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c1e6637634_2_2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c1e6637634_2_2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1e6637634_2_2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c1e6637634_2_2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c1e6637634_2_2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c1e6637634_2_2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c1e6637634_2_2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c1e6637634_2_2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c1e6637634_2_2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c1e6637634_2_2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c1e6637634_2_2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c1e6637634_2_2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c1e6637634_2_23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c1e6637634_2_2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c1e6637634_2_2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c1e6637634_2_2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c1e6637634_2_2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c1e6637634_2_2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c1e6637634_2_2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c1e6637634_2_2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c1e6637634_2_2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c1e6637634_2_2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c1e6637634_2_2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2c1e6637634_2_2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c1e6637634_2_2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2c1e6637634_2_2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c1e6637634_2_2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c1e6637634_2_2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c1e6637634_2_2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2c1e6637634_2_2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2c1e6637634_2_24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2c1e6637634_2_2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c1e6637634_2_2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2c1e6637634_2_2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2c1e6637634_2_24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2c1e6637634_2_2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2c1e6637634_2_2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2c1e6637634_2_2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c1e6637634_2_24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2c1e6637634_2_2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2c1e6637634_2_2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2c1e6637634_2_2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2c1e6637634_2_25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2c1e6637634_2_2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2c1e6637634_2_25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2c1e6637634_2_2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c1e6637634_2_25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2c1e6637634_2_25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2c1e6637634_2_25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2c1e6637634_2_25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2c1e6637634_2_25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2c1e6637634_2_25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2c1e6637634_2_26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2c1e6637634_2_2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2c1e6637634_2_26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2c1e6637634_2_26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2c1e6637634_2_26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2c1e6637634_2_26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2c1e6637634_2_27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2c1e6637634_2_2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2c1e6637634_2_27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2c1e6637634_2_27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Ask: Why take different routes? What might happen?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2c1e6637634_2_27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2c1e6637634_2_27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2c1e6637634_2_27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2c1e6637634_2_27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2c1e6637634_2_27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2c1e6637634_2_27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2c1e6637634_2_28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2c1e6637634_2_28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2c1e6637634_2_28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2c1e6637634_2_28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g2c1e6637634_2_2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5" name="Google Shape;795;g2c1e6637634_2_2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2c1e6637634_2_28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2c1e6637634_2_28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2c1e6637634_2_28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2c1e6637634_2_28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2c1e6637634_2_28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2c1e6637634_2_28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2c1e6637634_2_28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6" name="Google Shape;846;g2c1e6637634_2_28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2c1e6637634_2_29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2c1e6637634_2_29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2c1e6637634_2_29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2c1e6637634_2_29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g2c1e6637634_2_29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2" name="Google Shape;902;g2c1e6637634_2_29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2c1e6637634_2_29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2c1e6637634_2_29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2c1e6637634_2_29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2c1e6637634_2_29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2c1e6637634_2_30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2c1e6637634_2_30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2c1e6637634_2_30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2c1e6637634_2_30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g2c1e6637634_2_30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4" name="Google Shape;984;g2c1e6637634_2_30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Notice: Source address, destination address, header checksum, fragment offset, and data</a:t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2c1e6637634_2_30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2c1e6637634_2_30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2c1e6637634_2_30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2c1e6637634_2_30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2c1e6637634_2_30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2c1e6637634_2_30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2c1e6637634_2_30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2c1e6637634_2_30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2c1e6637634_2_3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2c1e6637634_2_3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2c1e6637634_2_3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1" name="Google Shape;1091;g2c1e6637634_2_3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2c1e6637634_2_3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2c1e6637634_2_3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g2c1e6637634_2_3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5" name="Google Shape;1135;g2c1e6637634_2_3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g2c1e6637634_2_3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4" name="Google Shape;1154;g2c1e6637634_2_3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g2c1e6637634_2_3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2" name="Google Shape;1172;g2c1e6637634_2_3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g2c1e6637634_2_3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9" name="Google Shape;1189;g2c1e6637634_2_3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g2c1e6637634_2_3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" name="Google Shape;1223;g2c1e6637634_2_3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g2c1e6637634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0" name="Google Shape;1240;g2c1e6637634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 for SP24</a:t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g2c1e6637634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7" name="Google Shape;1247;g2c1e6637634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g2c1e6637634_2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4" name="Google Shape;1254;g2c1e6637634_2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2c1e6637634_2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2c1e6637634_2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g2c1e6637634_2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9" name="Google Shape;1269;g2c1e6637634_2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g2c1e6637634_2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6" name="Google Shape;1276;g2c1e6637634_2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g2c1e6637634_2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3" name="Google Shape;1283;g2c1e6637634_2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g2c1e6637634_2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2" name="Google Shape;1292;g2c1e6637634_2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g2c1e6637634_2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0" name="Google Shape;1300;g2c1e6637634_2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https://xkcd.com/1897/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2c1e6637634_2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8" name="Google Shape;1308;g2c1e6637634_2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g2c1e6637634_2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9" name="Google Shape;1319;g2c1e6637634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g2c1e6637634_2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8" name="Google Shape;1328;g2c1e6637634_2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g2c1e6637634_2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5" name="Google Shape;1335;g2c1e6637634_2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0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g2c1e6637634_2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2" name="Google Shape;1342;g2c1e6637634_2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7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" name="Google Shape;1348;g2c1e6637634_2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9" name="Google Shape;1349;g2c1e6637634_2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4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g2c1e6637634_2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6" name="Google Shape;1356;g2c1e6637634_2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g2c1e6637634_2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3" name="Google Shape;1363;g2c1e6637634_2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g2c1e6637634_2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0" name="Google Shape;1370;g2c1e6637634_2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4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g2c1e6637634_2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6" name="Google Shape;1376;g2c1e6637634_2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g2c1e6637634_2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3" name="Google Shape;1383;g2c1e6637634_2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g2c1e6637634_2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3" name="Google Shape;1393;g2c1e6637634_2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g2c1e6637634_2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3" name="Google Shape;1403;g2c1e6637634_2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6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g2c1e6637634_2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8" name="Google Shape;1418;g2c1e6637634_2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g2c1e6637634_2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2" name="Google Shape;1442;g2c1e6637634_2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5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g2c1e6637634_2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7" name="Google Shape;1497;g2c1e6637634_2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2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Google Shape;1503;g2c1e6637634_2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4" name="Google Shape;1504;g2c1e6637634_2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8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Google Shape;1509;g2c1e6637634_2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0" name="Google Shape;1510;g2c1e6637634_2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2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g2c1e6637634_2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4" name="Google Shape;1524;g2c1e6637634_2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2c1e6637634_2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2c1e6637634_2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6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g2c1e6637634_2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8" name="Google Shape;1558;g2c1e6637634_2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8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9" name="Google Shape;1579;g2c1e6637634_2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0" name="Google Shape;1580;g2c1e6637634_2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5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g2c1e6637634_2_3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7" name="Google Shape;1597;g2c1e6637634_2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6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g2c1e6637634_2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8" name="Google Shape;1618;g2c1e6637634_2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6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2c1e6637634_2_3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8" name="Google Shape;1638;g2c1e6637634_2_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3" name="Shape 1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" name="Google Shape;1644;g2c1e6637634_2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5" name="Google Shape;1645;g2c1e6637634_2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5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g2c1e6637634_2_4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7" name="Google Shape;1677;g2c1e6637634_2_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2" name="Shape 1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3" name="Google Shape;1693;g2c1e6637634_2_4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4" name="Google Shape;1694;g2c1e6637634_2_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8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Google Shape;1729;g2c1e6637634_2_4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0" name="Google Shape;1730;g2c1e6637634_2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7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g2c1e6637634_2_4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9" name="Google Shape;1769;g2c1e6637634_2_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5" name="Shape 1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6" name="Google Shape;1816;g2c1e6637634_2_5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7" name="Google Shape;1817;g2c1e6637634_2_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Ask: Why take different routes? What might happen?</a:t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2" name="Shape 1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3" name="Google Shape;1823;g2c1e6637634_2_5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4" name="Google Shape;1824;g2c1e6637634_2_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9" name="Shape 1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" name="Google Shape;1830;g2c1e6637634_2_5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1" name="Google Shape;1831;g2c1e6637634_2_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6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g2c1e6637634_2_5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8" name="Google Shape;1838;g2c1e6637634_2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7" name="Shape 1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8" name="Google Shape;1878;g2c1e6637634_2_6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9" name="Google Shape;1879;g2c1e6637634_2_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4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5" name="Google Shape;1895;g2c1e6637634_2_6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6" name="Google Shape;1896;g2c1e6637634_2_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8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9" name="Google Shape;1909;g2c1e6637634_2_6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0" name="Google Shape;1910;g2c1e6637634_2_6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g2c1e6637634_2_6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7" name="Google Shape;1927;g2c1e6637634_2_6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2" name="Shape 1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3" name="Google Shape;1933;g2c1e6637634_2_6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4" name="Google Shape;1934;g2c1e6637634_2_6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3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g2c1e6637634_2_6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5" name="Google Shape;1945;g2c1e6637634_2_6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9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2c1e6637634_2_6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2c1e6637634_2_6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g2c1e6637634_2_6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0" name="Google Shape;1980;g2c1e6637634_2_6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7" name="Shape 1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8" name="Google Shape;1998;g2c1e6637634_2_7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9" name="Google Shape;1999;g2c1e6637634_2_7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5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6" name="Google Shape;2016;g2c1e6637634_2_7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7" name="Google Shape;2017;g2c1e6637634_2_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2" name="Shape 2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3" name="Google Shape;2033;g2c1e6637634_2_7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4" name="Google Shape;2034;g2c1e6637634_2_7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1" name="Shape 2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Google Shape;2062;g2c1e6637634_2_7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3" name="Google Shape;2063;g2c1e6637634_2_7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2" name="Shape 2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3" name="Google Shape;2083;g2c1e6637634_2_7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4" name="Google Shape;2084;g2c1e6637634_2_7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9" name="Shape 2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0" name="Google Shape;2090;g2c1e6637634_2_8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1" name="Google Shape;2091;g2c1e6637634_2_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7" name="Shape 2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8" name="Google Shape;2098;g2c1e6637634_2_8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9" name="Google Shape;2099;g2c1e6637634_2_8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Notice: Source address, destination address, header checksum, fragment offset, and data</a:t>
            </a:r>
            <a:endParaRPr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5" name="Shape 2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6" name="Google Shape;2106;g2c1e6637634_2_8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7" name="Google Shape;2107;g2c1e6637634_2_8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2" name="Shape 2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3" name="Google Shape;2123;g2c1e6637634_2_8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4" name="Google Shape;2124;g2c1e6637634_2_8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0" name="Shape 2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1" name="Google Shape;2141;g2c1e6637634_2_8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2" name="Google Shape;2142;g2c1e6637634_2_8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" name="Google Shape;2162;g2c1e6637634_2_8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3" name="Google Shape;2163;g2c1e6637634_2_8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3" name="Shape 2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4" name="Google Shape;2184;g2c1e6637634_2_8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5" name="Google Shape;2185;g2c1e6637634_2_8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4" name="Shape 2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5" name="Google Shape;2205;g2c1e6637634_2_9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6" name="Google Shape;2206;g2c1e6637634_2_9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8" name="Shape 2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9" name="Google Shape;2229;g2c1e6637634_2_9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0" name="Google Shape;2230;g2c1e6637634_2_9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8" name="Shape 2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9" name="Google Shape;2249;g2c1e6637634_2_9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0" name="Google Shape;2250;g2c1e6637634_2_9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7" name="Shape 2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8" name="Google Shape;2268;g2c1e6637634_2_9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9" name="Google Shape;2269;g2c1e6637634_2_9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5" name="Shape 2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6" name="Google Shape;2286;g2c1e6637634_2_9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7" name="Google Shape;2287;g2c1e6637634_2_9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2" name="Shape 2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3" name="Google Shape;2303;g2c1e6637634_2_10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4" name="Google Shape;2304;g2c1e6637634_2_10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6" name="Shape 2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7" name="Google Shape;2337;g2c1e6637634_2_10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8" name="Google Shape;2338;g2c1e6637634_2_10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- Optional">
  <p:cSld name="CUSTOM_1">
    <p:bg>
      <p:bgPr>
        <a:solidFill>
          <a:srgbClr val="A4C2F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Optional">
  <p:cSld name="TITLE_ONLY_1">
    <p:bg>
      <p:bgPr>
        <a:solidFill>
          <a:srgbClr val="A4C2F4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- Optional">
  <p:cSld name="ONE_COLUMN_TEXT_1">
    <p:bg>
      <p:bgPr>
        <a:solidFill>
          <a:srgbClr val="A4C2F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" name="Google Shape;59;p1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/>
          <p:nvPr>
            <p:ph type="ctrTitle"/>
          </p:nvPr>
        </p:nvSpPr>
        <p:spPr>
          <a:xfrm>
            <a:off x="311700" y="1429000"/>
            <a:ext cx="85206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8" name="Google Shape;68;p17"/>
          <p:cNvSpPr txBox="1"/>
          <p:nvPr>
            <p:ph idx="1" type="subTitle"/>
          </p:nvPr>
        </p:nvSpPr>
        <p:spPr>
          <a:xfrm>
            <a:off x="311700" y="2917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4" name="Google Shape;8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7" name="Google Shape;87;p2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8" name="Google Shape;88;p22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USTOM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- Optional">
  <p:cSld name="SECTION_HEADER_1">
    <p:bg>
      <p:bgPr>
        <a:solidFill>
          <a:srgbClr val="A4C2F4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5" name="Google Shape;9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Optional">
  <p:cSld name="TITLE_AND_BODY_1">
    <p:bg>
      <p:bgPr>
        <a:solidFill>
          <a:srgbClr val="A4C2F4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8" name="Google Shape;9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" name="Google Shape;99;p2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- Optional">
  <p:cSld name="TITLE_AND_TWO_COLUMNS_1">
    <p:bg>
      <p:bgPr>
        <a:solidFill>
          <a:srgbClr val="A4C2F4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2" name="Google Shape;10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3" name="Google Shape;103;p26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4" name="Google Shape;104;p26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Optional">
  <p:cSld name="TITLE_ONLY_1">
    <p:bg>
      <p:bgPr>
        <a:solidFill>
          <a:srgbClr val="A4C2F4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7" name="Google Shape;10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- Optional">
  <p:cSld name="ONE_COLUMN_TEXT_1">
    <p:bg>
      <p:bgPr>
        <a:solidFill>
          <a:srgbClr val="A4C2F4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0" name="Google Shape;110;p2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- Optional">
  <p:cSld name="CUSTOM_1">
    <p:bg>
      <p:bgPr>
        <a:solidFill>
          <a:srgbClr val="A4C2F4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5" name="Google Shape;115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198500" y="12468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  <p:sp>
        <p:nvSpPr>
          <p:cNvPr id="65" name="Google Shape;65;p16"/>
          <p:cNvSpPr/>
          <p:nvPr/>
        </p:nvSpPr>
        <p:spPr>
          <a:xfrm>
            <a:off x="0" y="1017725"/>
            <a:ext cx="9144000" cy="1116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E85C5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</a:rPr>
              <a:t>Computer Science 161</a:t>
            </a:r>
            <a:endParaRPr b="1" sz="600">
              <a:solidFill>
                <a:schemeClr val="lt1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ocs.google.com/forms/d/e/1FAIpQLSfI8l6yEV5Yzc64wxjP8BgPOJ_9NyFZ1Qvf63J99ZeyuJvKkQ/viewform?usp=sf_link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16.png"/><Relationship Id="rId5" Type="http://schemas.openxmlformats.org/officeDocument/2006/relationships/image" Target="../media/image10.png"/><Relationship Id="rId6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jpg"/><Relationship Id="rId4" Type="http://schemas.openxmlformats.org/officeDocument/2006/relationships/image" Target="../media/image2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png"/><Relationship Id="rId4" Type="http://schemas.openxmlformats.org/officeDocument/2006/relationships/image" Target="../media/image21.png"/><Relationship Id="rId5" Type="http://schemas.openxmlformats.org/officeDocument/2006/relationships/image" Target="../media/image2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7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3.jpg"/><Relationship Id="rId4" Type="http://schemas.openxmlformats.org/officeDocument/2006/relationships/image" Target="../media/image32.png"/><Relationship Id="rId5" Type="http://schemas.openxmlformats.org/officeDocument/2006/relationships/image" Target="../media/image29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33.jpg"/><Relationship Id="rId4" Type="http://schemas.openxmlformats.org/officeDocument/2006/relationships/image" Target="../media/image28.png"/><Relationship Id="rId5" Type="http://schemas.openxmlformats.org/officeDocument/2006/relationships/image" Target="../media/image32.png"/><Relationship Id="rId6" Type="http://schemas.openxmlformats.org/officeDocument/2006/relationships/image" Target="../media/image29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33.jpg"/><Relationship Id="rId4" Type="http://schemas.openxmlformats.org/officeDocument/2006/relationships/image" Target="../media/image28.png"/><Relationship Id="rId5" Type="http://schemas.openxmlformats.org/officeDocument/2006/relationships/image" Target="../media/image32.png"/><Relationship Id="rId6" Type="http://schemas.openxmlformats.org/officeDocument/2006/relationships/image" Target="../media/image29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33.jpg"/><Relationship Id="rId4" Type="http://schemas.openxmlformats.org/officeDocument/2006/relationships/image" Target="../media/image28.png"/><Relationship Id="rId5" Type="http://schemas.openxmlformats.org/officeDocument/2006/relationships/image" Target="../media/image32.png"/><Relationship Id="rId6" Type="http://schemas.openxmlformats.org/officeDocument/2006/relationships/image" Target="../media/image29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33.jpg"/><Relationship Id="rId4" Type="http://schemas.openxmlformats.org/officeDocument/2006/relationships/image" Target="../media/image28.png"/><Relationship Id="rId5" Type="http://schemas.openxmlformats.org/officeDocument/2006/relationships/image" Target="../media/image32.png"/><Relationship Id="rId6" Type="http://schemas.openxmlformats.org/officeDocument/2006/relationships/image" Target="../media/image29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33.jpg"/><Relationship Id="rId4" Type="http://schemas.openxmlformats.org/officeDocument/2006/relationships/image" Target="../media/image28.png"/><Relationship Id="rId5" Type="http://schemas.openxmlformats.org/officeDocument/2006/relationships/image" Target="../media/image32.png"/><Relationship Id="rId6" Type="http://schemas.openxmlformats.org/officeDocument/2006/relationships/image" Target="../media/image29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hyperlink" Target="https://docs.google.com/forms/d/e/1FAIpQLSfI8l6yEV5Yzc64wxjP8BgPOJ_9NyFZ1Qvf63J99ZeyuJvKkQ/viewform?usp=sf_link" TargetMode="Externa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5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6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3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8.png"/><Relationship Id="rId4" Type="http://schemas.openxmlformats.org/officeDocument/2006/relationships/image" Target="../media/image16.png"/><Relationship Id="rId5" Type="http://schemas.openxmlformats.org/officeDocument/2006/relationships/image" Target="../media/image10.png"/><Relationship Id="rId6" Type="http://schemas.openxmlformats.org/officeDocument/2006/relationships/image" Target="../media/image4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20.jp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14.jpg"/><Relationship Id="rId4" Type="http://schemas.openxmlformats.org/officeDocument/2006/relationships/image" Target="../media/image26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7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23.png"/><Relationship Id="rId4" Type="http://schemas.openxmlformats.org/officeDocument/2006/relationships/image" Target="../media/image21.png"/><Relationship Id="rId5" Type="http://schemas.openxmlformats.org/officeDocument/2006/relationships/image" Target="../media/image25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30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27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27.pn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27.pn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27.pn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27.pn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27.png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27.png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31.png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9.xml"/><Relationship Id="rId3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0.xml"/><Relationship Id="rId3" Type="http://schemas.openxmlformats.org/officeDocument/2006/relationships/image" Target="../media/image33.jpg"/><Relationship Id="rId4" Type="http://schemas.openxmlformats.org/officeDocument/2006/relationships/image" Target="../media/image32.png"/><Relationship Id="rId5" Type="http://schemas.openxmlformats.org/officeDocument/2006/relationships/image" Target="../media/image29.png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1.xml"/><Relationship Id="rId3" Type="http://schemas.openxmlformats.org/officeDocument/2006/relationships/image" Target="../media/image33.jpg"/><Relationship Id="rId4" Type="http://schemas.openxmlformats.org/officeDocument/2006/relationships/image" Target="../media/image28.png"/><Relationship Id="rId5" Type="http://schemas.openxmlformats.org/officeDocument/2006/relationships/image" Target="../media/image32.png"/><Relationship Id="rId6" Type="http://schemas.openxmlformats.org/officeDocument/2006/relationships/image" Target="../media/image29.png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2.xml"/><Relationship Id="rId3" Type="http://schemas.openxmlformats.org/officeDocument/2006/relationships/image" Target="../media/image33.jpg"/><Relationship Id="rId4" Type="http://schemas.openxmlformats.org/officeDocument/2006/relationships/image" Target="../media/image28.png"/><Relationship Id="rId5" Type="http://schemas.openxmlformats.org/officeDocument/2006/relationships/image" Target="../media/image32.png"/><Relationship Id="rId6" Type="http://schemas.openxmlformats.org/officeDocument/2006/relationships/image" Target="../media/image29.png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3.xml"/><Relationship Id="rId3" Type="http://schemas.openxmlformats.org/officeDocument/2006/relationships/image" Target="../media/image33.jpg"/><Relationship Id="rId4" Type="http://schemas.openxmlformats.org/officeDocument/2006/relationships/image" Target="../media/image28.png"/><Relationship Id="rId5" Type="http://schemas.openxmlformats.org/officeDocument/2006/relationships/image" Target="../media/image32.png"/><Relationship Id="rId6" Type="http://schemas.openxmlformats.org/officeDocument/2006/relationships/image" Target="../media/image29.png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4.xml"/><Relationship Id="rId3" Type="http://schemas.openxmlformats.org/officeDocument/2006/relationships/image" Target="../media/image33.jpg"/><Relationship Id="rId4" Type="http://schemas.openxmlformats.org/officeDocument/2006/relationships/image" Target="../media/image28.png"/><Relationship Id="rId5" Type="http://schemas.openxmlformats.org/officeDocument/2006/relationships/image" Target="../media/image32.png"/><Relationship Id="rId6" Type="http://schemas.openxmlformats.org/officeDocument/2006/relationships/image" Target="../media/image29.png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5.xml"/><Relationship Id="rId3" Type="http://schemas.openxmlformats.org/officeDocument/2006/relationships/image" Target="../media/image33.jpg"/><Relationship Id="rId4" Type="http://schemas.openxmlformats.org/officeDocument/2006/relationships/image" Target="../media/image28.png"/><Relationship Id="rId5" Type="http://schemas.openxmlformats.org/officeDocument/2006/relationships/image" Target="../media/image32.png"/><Relationship Id="rId6" Type="http://schemas.openxmlformats.org/officeDocument/2006/relationships/image" Target="../media/image29.png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6.xml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7.xml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8.xml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9.xml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0.xml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1.xml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2.xml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3.xml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4.xml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5.xml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6.xml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7.xml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8.xml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9.xml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0.xml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/>
          <p:nvPr>
            <p:ph type="ctrTitle"/>
          </p:nvPr>
        </p:nvSpPr>
        <p:spPr>
          <a:xfrm>
            <a:off x="311708" y="11306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Web wrap-up &amp; </a:t>
            </a:r>
            <a:endParaRPr sz="4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Intro to networking</a:t>
            </a:r>
            <a:endParaRPr sz="4800"/>
          </a:p>
        </p:txBody>
      </p:sp>
      <p:sp>
        <p:nvSpPr>
          <p:cNvPr id="121" name="Google Shape;121;p30"/>
          <p:cNvSpPr txBox="1"/>
          <p:nvPr>
            <p:ph idx="1" type="subTitle"/>
          </p:nvPr>
        </p:nvSpPr>
        <p:spPr>
          <a:xfrm>
            <a:off x="311700" y="32202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161 Spring 2024 </a:t>
            </a:r>
            <a:endParaRPr/>
          </a:p>
        </p:txBody>
      </p:sp>
      <p:pic>
        <p:nvPicPr>
          <p:cNvPr id="122" name="Google Shape;12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08050"/>
            <a:ext cx="10123126" cy="23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Announcements</a:t>
            </a:r>
            <a:endParaRPr/>
          </a:p>
        </p:txBody>
      </p:sp>
      <p:sp>
        <p:nvSpPr>
          <p:cNvPr id="128" name="Google Shape;128;p3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the last week to sign up for Project 2 design review.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Please sign up if you haven't already!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Mid-Semester Survey</a:t>
            </a:r>
            <a:r>
              <a:rPr lang="en"/>
              <a:t> has been released and is due Friday, March 22nd at 11:59 PM PT. If 70% of the class fills out this form, we’ll give you 0.5 extra credit points post curve!</a:t>
            </a:r>
            <a:endParaRPr/>
          </a:p>
        </p:txBody>
      </p:sp>
      <p:sp>
        <p:nvSpPr>
          <p:cNvPr id="129" name="Google Shape;129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5" name="Google Shape;135;p3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 Time: SQL Injection</a:t>
            </a:r>
            <a:endParaRPr/>
          </a:p>
        </p:txBody>
      </p:sp>
      <p:sp>
        <p:nvSpPr>
          <p:cNvPr id="136" name="Google Shape;136;p3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Web servers interact with databases to store data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Web servers use SQL to interact with databases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SQL injection: Untrusted input is used as parsed SQL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attacker can construct their own queries to run on the SQL server!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Blind SQL injection: SQLi with little to no feedback from the SQL query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Defense: Input sanitization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Difficult to implement correctly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Defense: Prepared statements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Data only ever treated as data; bulletproof!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Command injection: Untrusted input is used as any parsed language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Defense: Keep it simple and use safe API calls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 attacks demo!</a:t>
            </a:r>
            <a:endParaRPr/>
          </a:p>
        </p:txBody>
      </p:sp>
      <p:pic>
        <p:nvPicPr>
          <p:cNvPr id="142" name="Google Shape;14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095823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4"/>
          <p:cNvSpPr txBox="1"/>
          <p:nvPr>
            <p:ph type="title"/>
          </p:nvPr>
        </p:nvSpPr>
        <p:spPr>
          <a:xfrm>
            <a:off x="311700" y="14645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CAPTCHAs</a:t>
            </a:r>
            <a:endParaRPr/>
          </a:p>
        </p:txBody>
      </p:sp>
      <p:sp>
        <p:nvSpPr>
          <p:cNvPr id="148" name="Google Shape;14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9" name="Google Shape;149;p34"/>
          <p:cNvPicPr preferRelativeResize="0"/>
          <p:nvPr/>
        </p:nvPicPr>
        <p:blipFill rotWithShape="1">
          <a:blip r:embed="rId3">
            <a:alphaModFix/>
          </a:blip>
          <a:srcRect b="11640" l="25284" r="30811" t="21693"/>
          <a:stretch/>
        </p:blipFill>
        <p:spPr>
          <a:xfrm>
            <a:off x="2084524" y="2876775"/>
            <a:ext cx="1664554" cy="196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0250" y="2403700"/>
            <a:ext cx="2872649" cy="254025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4"/>
          <p:cNvSpPr txBox="1"/>
          <p:nvPr/>
        </p:nvSpPr>
        <p:spPr>
          <a:xfrm>
            <a:off x="3140075" y="2520900"/>
            <a:ext cx="125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?????</a:t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Websites are for Humans</a:t>
            </a:r>
            <a:endParaRPr/>
          </a:p>
        </p:txBody>
      </p:sp>
      <p:sp>
        <p:nvSpPr>
          <p:cNvPr id="157" name="Google Shape;157;p3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Most websites are designed for human usage, not robot usage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A login page is for users to submit their password, not for an attacker to automate a brute-force attack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Robot access of websites can lead to attacks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Denial of service: Overwhelming a web server by flooding it with requests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We’ll see more denial-of-service later in the networking unit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Spam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More specific exploitation (e.g. scalping tickets/graphics cards when they go on sale)</a:t>
            </a:r>
            <a:endParaRPr/>
          </a:p>
        </p:txBody>
      </p:sp>
      <p:sp>
        <p:nvSpPr>
          <p:cNvPr id="158" name="Google Shape;158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CAPTCHAs: Definition</a:t>
            </a:r>
            <a:endParaRPr/>
          </a:p>
        </p:txBody>
      </p:sp>
      <p:sp>
        <p:nvSpPr>
          <p:cNvPr id="164" name="Google Shape;164;p3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CAPTCHA</a:t>
            </a:r>
            <a:r>
              <a:rPr lang="en"/>
              <a:t>: A challenge that is easy for a human to solve, but hard for a computer to solve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“Completely Automated Public Turing test to tell Computers and Humans Apart”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Sometimes called a “reverse Turing test”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Used to distinguish web requests made by humans and web requests made by robots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Usage: Administer a CAPTCHA, and if it passes, assume that the user is human and allow access</a:t>
            </a:r>
            <a:endParaRPr/>
          </a:p>
        </p:txBody>
      </p:sp>
      <p:sp>
        <p:nvSpPr>
          <p:cNvPr id="165" name="Google Shape;165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CAPTCHAs: Examples</a:t>
            </a:r>
            <a:endParaRPr/>
          </a:p>
        </p:txBody>
      </p:sp>
      <p:sp>
        <p:nvSpPr>
          <p:cNvPr id="171" name="Google Shape;171;p37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Reading distorted text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Identifying images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Listening to an audio clip and typing out the words spoken</a:t>
            </a:r>
            <a:endParaRPr/>
          </a:p>
        </p:txBody>
      </p:sp>
      <p:sp>
        <p:nvSpPr>
          <p:cNvPr id="172" name="Google Shape;172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3" name="Google Shape;17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0075" y="1318450"/>
            <a:ext cx="3053225" cy="1356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3413" y="2774869"/>
            <a:ext cx="2826557" cy="1994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0" name="Google Shape;180;p3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CAPTCHAs and Machine Learning</a:t>
            </a:r>
            <a:endParaRPr/>
          </a:p>
        </p:txBody>
      </p:sp>
      <p:sp>
        <p:nvSpPr>
          <p:cNvPr id="181" name="Google Shape;181;p38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Modern CAPTCHAs have another purpose: Training machine learning algorithms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Machine learning often requires manually-labeled datasets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CAPTCHAs crowdsource human power to help manually label these big datasets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Machine vision problems require manually-labeled examples: “This is a stop sign”</a:t>
            </a:r>
            <a:endParaRPr/>
          </a:p>
        </p:txBody>
      </p:sp>
      <p:pic>
        <p:nvPicPr>
          <p:cNvPr id="182" name="Google Shape;18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1273" y="1490825"/>
            <a:ext cx="2037451" cy="294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8" name="Google Shape;188;p3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CAPTCHAs and Machine Learning</a:t>
            </a:r>
            <a:endParaRPr/>
          </a:p>
        </p:txBody>
      </p:sp>
      <p:pic>
        <p:nvPicPr>
          <p:cNvPr id="189" name="Google Shape;18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7025" y="1276400"/>
            <a:ext cx="3771900" cy="375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9"/>
          <p:cNvSpPr txBox="1"/>
          <p:nvPr/>
        </p:nvSpPr>
        <p:spPr>
          <a:xfrm>
            <a:off x="364550" y="4413650"/>
            <a:ext cx="3583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Takeaway</a:t>
            </a:r>
            <a:r>
              <a:rPr lang="en"/>
              <a:t>: Modern CAPTCHAs are used to train machine learning algorithms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6" name="Google Shape;196;p4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CAPTCHAs: Issues</a:t>
            </a:r>
            <a:endParaRPr/>
          </a:p>
        </p:txBody>
      </p:sp>
      <p:sp>
        <p:nvSpPr>
          <p:cNvPr id="197" name="Google Shape;197;p40"/>
          <p:cNvSpPr txBox="1"/>
          <p:nvPr>
            <p:ph idx="1" type="body"/>
          </p:nvPr>
        </p:nvSpPr>
        <p:spPr>
          <a:xfrm>
            <a:off x="198500" y="1246825"/>
            <a:ext cx="5142600" cy="381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Arms race: As computer algorithms get smarter, CAPTCHAs need to get harder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Accessibility: As CAPTCHAs get harder, not all humans are able to solve them easily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Ambiguity: CAPTCHAs might be so hard that the validator doesn’t know the solution either!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 all bots are bad: CAPTCHAs can distinguish bots from humans, but not good bots from bad bots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</a:t>
            </a:r>
            <a:r>
              <a:rPr i="1" lang="en"/>
              <a:t>Crawler</a:t>
            </a:r>
            <a:r>
              <a:rPr lang="en"/>
              <a:t> bots help archive webpages</a:t>
            </a:r>
            <a:endParaRPr/>
          </a:p>
        </p:txBody>
      </p:sp>
      <p:pic>
        <p:nvPicPr>
          <p:cNvPr id="198" name="Google Shape;19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6138" y="1463125"/>
            <a:ext cx="1843650" cy="110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4272" y="3602047"/>
            <a:ext cx="2847375" cy="74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9788" y="2680685"/>
            <a:ext cx="2596349" cy="94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12413" y="4415728"/>
            <a:ext cx="2231108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7" name="Google Shape;207;p4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CAPTCHAs: Attacks</a:t>
            </a:r>
            <a:endParaRPr/>
          </a:p>
        </p:txBody>
      </p:sp>
      <p:sp>
        <p:nvSpPr>
          <p:cNvPr id="208" name="Google Shape;208;p41"/>
          <p:cNvSpPr txBox="1"/>
          <p:nvPr>
            <p:ph idx="1" type="body"/>
          </p:nvPr>
        </p:nvSpPr>
        <p:spPr>
          <a:xfrm>
            <a:off x="311700" y="1389600"/>
            <a:ext cx="45693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Outsourcing attack: Pay humans to solve CAPTCHAs for you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CAPTCHAs only verify that there is a human in the loop; everything else can be automated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Usually costs a few cents per CAPTCHA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CAPTCHAs end up just distinguishing which attackers are willing to spend money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Remember: Security is economics!</a:t>
            </a:r>
            <a:endParaRPr/>
          </a:p>
        </p:txBody>
      </p:sp>
      <p:pic>
        <p:nvPicPr>
          <p:cNvPr id="209" name="Google Shape;20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100" y="1887079"/>
            <a:ext cx="2445075" cy="24850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0" name="Google Shape;21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1574" y="1907063"/>
            <a:ext cx="2722424" cy="24451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6" name="Google Shape;216;p4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 security</a:t>
            </a:r>
            <a:endParaRPr/>
          </a:p>
        </p:txBody>
      </p:sp>
      <p:sp>
        <p:nvSpPr>
          <p:cNvPr id="217" name="Google Shape;217;p42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 to web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Same origin policy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Cookies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CSRF &amp; defenses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XSS &amp; defenses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SQL injection &amp; defenses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UI attacks &amp; defenses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CAPTCHAs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3"/>
          <p:cNvSpPr txBox="1"/>
          <p:nvPr/>
        </p:nvSpPr>
        <p:spPr>
          <a:xfrm>
            <a:off x="311700" y="1429000"/>
            <a:ext cx="8520600" cy="141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00"/>
              </a:solidFill>
            </a:endParaRPr>
          </a:p>
        </p:txBody>
      </p:sp>
      <p:sp>
        <p:nvSpPr>
          <p:cNvPr id="223" name="Google Shape;223;p43"/>
          <p:cNvSpPr txBox="1"/>
          <p:nvPr>
            <p:ph type="ctrTitle"/>
          </p:nvPr>
        </p:nvSpPr>
        <p:spPr>
          <a:xfrm>
            <a:off x="311700" y="1429000"/>
            <a:ext cx="85206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 to Networking</a:t>
            </a:r>
            <a:endParaRPr/>
          </a:p>
        </p:txBody>
      </p:sp>
      <p:sp>
        <p:nvSpPr>
          <p:cNvPr id="224" name="Google Shape;224;p43"/>
          <p:cNvSpPr txBox="1"/>
          <p:nvPr>
            <p:ph idx="1" type="subTitle"/>
          </p:nvPr>
        </p:nvSpPr>
        <p:spPr>
          <a:xfrm>
            <a:off x="311700" y="2917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161 Spring 2024 - Lecture 16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 to Networking</a:t>
            </a:r>
            <a:endParaRPr/>
          </a:p>
        </p:txBody>
      </p:sp>
      <p:sp>
        <p:nvSpPr>
          <p:cNvPr id="230" name="Google Shape;230;p4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Internet: A global network of computers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OSI model: A layered model of protocols</a:t>
            </a:r>
            <a:endParaRPr/>
          </a:p>
        </p:txBody>
      </p:sp>
      <p:sp>
        <p:nvSpPr>
          <p:cNvPr id="231" name="Google Shape;231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the Internet?</a:t>
            </a:r>
            <a:endParaRPr/>
          </a:p>
        </p:txBody>
      </p:sp>
      <p:sp>
        <p:nvSpPr>
          <p:cNvPr id="237" name="Google Shape;237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8" name="Google Shape;238;p45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Textbook Chapter</a:t>
            </a:r>
            <a:r>
              <a:rPr lang="en"/>
              <a:t> 25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the Internet?</a:t>
            </a:r>
            <a:endParaRPr/>
          </a:p>
        </p:txBody>
      </p:sp>
      <p:sp>
        <p:nvSpPr>
          <p:cNvPr id="244" name="Google Shape;244;p4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Network</a:t>
            </a:r>
            <a:r>
              <a:rPr lang="en"/>
              <a:t>: A set of connected machines that can communicate with each other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Machines on the network agree on a </a:t>
            </a:r>
            <a:r>
              <a:rPr b="1" lang="en"/>
              <a:t>protocol</a:t>
            </a:r>
            <a:r>
              <a:rPr lang="en"/>
              <a:t>, a set of rules for communication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Internet</a:t>
            </a:r>
            <a:r>
              <a:rPr lang="en"/>
              <a:t>: A global network of computers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web sends data between browsers and servers using the Internet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Internet can be used for more than the web (e.g. SSH)</a:t>
            </a:r>
            <a:endParaRPr/>
          </a:p>
        </p:txBody>
      </p:sp>
      <p:sp>
        <p:nvSpPr>
          <p:cNvPr id="245" name="Google Shape;245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Protocols</a:t>
            </a:r>
            <a:endParaRPr/>
          </a:p>
        </p:txBody>
      </p:sp>
      <p:sp>
        <p:nvSpPr>
          <p:cNvPr id="251" name="Google Shape;251;p4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</a:t>
            </a:r>
            <a:r>
              <a:rPr b="1" lang="en"/>
              <a:t>protocol</a:t>
            </a:r>
            <a:r>
              <a:rPr lang="en"/>
              <a:t> is an agreement on how to communicate that specifies syntax and semantics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Syntax: </a:t>
            </a:r>
            <a:r>
              <a:rPr lang="en"/>
              <a:t>How a communication is specified and structured (format, order of messages)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Semantics</a:t>
            </a:r>
            <a:r>
              <a:rPr lang="en"/>
              <a:t>: What a communication means (actions taken when sending/receiving messages)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Protocol for asking a question in lecture?</a:t>
            </a:r>
            <a:endParaRPr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The student should raise their hand</a:t>
            </a:r>
            <a:endParaRPr sz="1400"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The student should wait to be called on by the speaker or wait for the speaker to pause</a:t>
            </a:r>
            <a:endParaRPr sz="1400"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The student should speak the question after being called on or after waiting</a:t>
            </a:r>
            <a:endParaRPr sz="1400"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If the student has been unrecognized after some time: Vocalize with “Excuse me!”</a:t>
            </a:r>
            <a:endParaRPr sz="1400"/>
          </a:p>
        </p:txBody>
      </p:sp>
      <p:sp>
        <p:nvSpPr>
          <p:cNvPr id="252" name="Google Shape;252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Internet Analogy: Mail</a:t>
            </a:r>
            <a:endParaRPr/>
          </a:p>
        </p:txBody>
      </p:sp>
      <p:sp>
        <p:nvSpPr>
          <p:cNvPr id="258" name="Google Shape;258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the goal of the Internet?</a:t>
            </a:r>
            <a:endParaRPr/>
          </a:p>
        </p:txBody>
      </p:sp>
      <p:sp>
        <p:nvSpPr>
          <p:cNvPr id="264" name="Google Shape;264;p4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Move data from one location to another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Analogy: I write a message on a piece of paper. How do I send this message to you?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Solution: Postal system</a:t>
            </a:r>
            <a:endParaRPr/>
          </a:p>
        </p:txBody>
      </p:sp>
      <p:sp>
        <p:nvSpPr>
          <p:cNvPr id="265" name="Google Shape;265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block 1: Something That Moves Data</a:t>
            </a:r>
            <a:endParaRPr/>
          </a:p>
        </p:txBody>
      </p:sp>
      <p:sp>
        <p:nvSpPr>
          <p:cNvPr id="271" name="Google Shape;271;p5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Mailman, Pony Express, carrier pigeon, etc.</a:t>
            </a:r>
            <a:endParaRPr/>
          </a:p>
        </p:txBody>
      </p:sp>
      <p:sp>
        <p:nvSpPr>
          <p:cNvPr id="272" name="Google Shape;272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3" name="Google Shape;27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089" y="1828475"/>
            <a:ext cx="7247426" cy="303402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50"/>
          <p:cNvSpPr/>
          <p:nvPr/>
        </p:nvSpPr>
        <p:spPr>
          <a:xfrm>
            <a:off x="795725" y="4254900"/>
            <a:ext cx="5473546" cy="527561"/>
          </a:xfrm>
          <a:custGeom>
            <a:rect b="b" l="l" r="r" t="t"/>
            <a:pathLst>
              <a:path extrusionOk="0" h="1087754" w="11964035">
                <a:moveTo>
                  <a:pt x="0" y="0"/>
                </a:moveTo>
                <a:lnTo>
                  <a:pt x="11963692" y="0"/>
                </a:lnTo>
                <a:lnTo>
                  <a:pt x="11963692" y="1087360"/>
                </a:lnTo>
                <a:lnTo>
                  <a:pt x="0" y="108736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31400">
            <a:solidFill>
              <a:srgbClr val="C825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5" name="Google Shape;275;p50"/>
          <p:cNvSpPr txBox="1"/>
          <p:nvPr/>
        </p:nvSpPr>
        <p:spPr>
          <a:xfrm>
            <a:off x="941159" y="4786303"/>
            <a:ext cx="4772700" cy="1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Are pigeons faster than the Internet?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block 1: Something That Moves Data</a:t>
            </a:r>
            <a:endParaRPr/>
          </a:p>
        </p:txBody>
      </p:sp>
      <p:sp>
        <p:nvSpPr>
          <p:cNvPr id="281" name="Google Shape;281;p5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Internet is built on technology that moves bits across space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Voltages on wires, wireless technology, radio waves, etc.</a:t>
            </a:r>
            <a:endParaRPr/>
          </a:p>
        </p:txBody>
      </p:sp>
      <p:sp>
        <p:nvSpPr>
          <p:cNvPr id="282" name="Google Shape;282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3" name="Google Shape;283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2720" y="2153500"/>
            <a:ext cx="5460579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8900" y="2898274"/>
            <a:ext cx="1098324" cy="1979599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51"/>
          <p:cNvSpPr txBox="1"/>
          <p:nvPr/>
        </p:nvSpPr>
        <p:spPr>
          <a:xfrm>
            <a:off x="3736030" y="3788925"/>
            <a:ext cx="1971900" cy="1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An example of packet loss.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block 2: Talking to the Apartment Complex</a:t>
            </a:r>
            <a:endParaRPr/>
          </a:p>
        </p:txBody>
      </p:sp>
      <p:sp>
        <p:nvSpPr>
          <p:cNvPr id="291" name="Google Shape;291;p5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Using building block 1, we can link up people within a local  apartment complex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Forms a local area network (LAN)</a:t>
            </a:r>
            <a:endParaRPr/>
          </a:p>
        </p:txBody>
      </p:sp>
      <p:sp>
        <p:nvSpPr>
          <p:cNvPr id="292" name="Google Shape;292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93" name="Google Shape;293;p52"/>
          <p:cNvGrpSpPr/>
          <p:nvPr/>
        </p:nvGrpSpPr>
        <p:grpSpPr>
          <a:xfrm>
            <a:off x="2276606" y="2571762"/>
            <a:ext cx="4172798" cy="1551303"/>
            <a:chOff x="1914208" y="5929793"/>
            <a:chExt cx="10062210" cy="3740784"/>
          </a:xfrm>
        </p:grpSpPr>
        <p:sp>
          <p:nvSpPr>
            <p:cNvPr id="294" name="Google Shape;294;p52"/>
            <p:cNvSpPr/>
            <p:nvPr/>
          </p:nvSpPr>
          <p:spPr>
            <a:xfrm>
              <a:off x="1914208" y="5929793"/>
              <a:ext cx="10062210" cy="3740784"/>
            </a:xfrm>
            <a:custGeom>
              <a:rect b="b" l="l" r="r" t="t"/>
              <a:pathLst>
                <a:path extrusionOk="0" h="3740784" w="10062210">
                  <a:moveTo>
                    <a:pt x="0" y="1870361"/>
                  </a:moveTo>
                  <a:lnTo>
                    <a:pt x="2617" y="1774160"/>
                  </a:lnTo>
                  <a:lnTo>
                    <a:pt x="9816" y="1679268"/>
                  </a:lnTo>
                  <a:lnTo>
                    <a:pt x="21596" y="1585684"/>
                  </a:lnTo>
                  <a:lnTo>
                    <a:pt x="37956" y="1493410"/>
                  </a:lnTo>
                  <a:lnTo>
                    <a:pt x="58898" y="1403098"/>
                  </a:lnTo>
                  <a:lnTo>
                    <a:pt x="83767" y="1314096"/>
                  </a:lnTo>
                  <a:lnTo>
                    <a:pt x="113216" y="1227056"/>
                  </a:lnTo>
                  <a:lnTo>
                    <a:pt x="147246" y="1142635"/>
                  </a:lnTo>
                  <a:lnTo>
                    <a:pt x="184549" y="1059522"/>
                  </a:lnTo>
                  <a:lnTo>
                    <a:pt x="225778" y="979027"/>
                  </a:lnTo>
                  <a:lnTo>
                    <a:pt x="319362" y="824582"/>
                  </a:lnTo>
                  <a:lnTo>
                    <a:pt x="426688" y="680607"/>
                  </a:lnTo>
                  <a:lnTo>
                    <a:pt x="547758" y="547758"/>
                  </a:lnTo>
                  <a:lnTo>
                    <a:pt x="680607" y="427343"/>
                  </a:lnTo>
                  <a:lnTo>
                    <a:pt x="824582" y="319362"/>
                  </a:lnTo>
                  <a:lnTo>
                    <a:pt x="978373" y="225778"/>
                  </a:lnTo>
                  <a:lnTo>
                    <a:pt x="1059522" y="184549"/>
                  </a:lnTo>
                  <a:lnTo>
                    <a:pt x="1141980" y="147246"/>
                  </a:lnTo>
                  <a:lnTo>
                    <a:pt x="1227056" y="113216"/>
                  </a:lnTo>
                  <a:lnTo>
                    <a:pt x="1314096" y="84421"/>
                  </a:lnTo>
                  <a:lnTo>
                    <a:pt x="1402444" y="58898"/>
                  </a:lnTo>
                  <a:lnTo>
                    <a:pt x="1493410" y="37956"/>
                  </a:lnTo>
                  <a:lnTo>
                    <a:pt x="1585030" y="21596"/>
                  </a:lnTo>
                  <a:lnTo>
                    <a:pt x="1678613" y="9816"/>
                  </a:lnTo>
                  <a:lnTo>
                    <a:pt x="1774160" y="2617"/>
                  </a:lnTo>
                  <a:lnTo>
                    <a:pt x="1870361" y="0"/>
                  </a:lnTo>
                  <a:lnTo>
                    <a:pt x="8191504" y="0"/>
                  </a:lnTo>
                  <a:lnTo>
                    <a:pt x="8287705" y="2617"/>
                  </a:lnTo>
                  <a:lnTo>
                    <a:pt x="8382598" y="9816"/>
                  </a:lnTo>
                  <a:lnTo>
                    <a:pt x="8476181" y="21596"/>
                  </a:lnTo>
                  <a:lnTo>
                    <a:pt x="8568456" y="37956"/>
                  </a:lnTo>
                  <a:lnTo>
                    <a:pt x="8658767" y="58898"/>
                  </a:lnTo>
                  <a:lnTo>
                    <a:pt x="8747770" y="84421"/>
                  </a:lnTo>
                  <a:lnTo>
                    <a:pt x="8834809" y="113216"/>
                  </a:lnTo>
                  <a:lnTo>
                    <a:pt x="8919231" y="147246"/>
                  </a:lnTo>
                  <a:lnTo>
                    <a:pt x="9002343" y="184549"/>
                  </a:lnTo>
                  <a:lnTo>
                    <a:pt x="9082838" y="225778"/>
                  </a:lnTo>
                  <a:lnTo>
                    <a:pt x="9237284" y="319362"/>
                  </a:lnTo>
                  <a:lnTo>
                    <a:pt x="9381258" y="427343"/>
                  </a:lnTo>
                  <a:lnTo>
                    <a:pt x="9514108" y="547758"/>
                  </a:lnTo>
                  <a:lnTo>
                    <a:pt x="9634523" y="680607"/>
                  </a:lnTo>
                  <a:lnTo>
                    <a:pt x="9742504" y="824582"/>
                  </a:lnTo>
                  <a:lnTo>
                    <a:pt x="9836087" y="979027"/>
                  </a:lnTo>
                  <a:lnTo>
                    <a:pt x="9877317" y="1059522"/>
                  </a:lnTo>
                  <a:lnTo>
                    <a:pt x="9914619" y="1142635"/>
                  </a:lnTo>
                  <a:lnTo>
                    <a:pt x="9948649" y="1227056"/>
                  </a:lnTo>
                  <a:lnTo>
                    <a:pt x="9977444" y="1314096"/>
                  </a:lnTo>
                  <a:lnTo>
                    <a:pt x="10002967" y="1403098"/>
                  </a:lnTo>
                  <a:lnTo>
                    <a:pt x="10023909" y="1493410"/>
                  </a:lnTo>
                  <a:lnTo>
                    <a:pt x="10040270" y="1585684"/>
                  </a:lnTo>
                  <a:lnTo>
                    <a:pt x="10052049" y="1679268"/>
                  </a:lnTo>
                  <a:lnTo>
                    <a:pt x="10059248" y="1774160"/>
                  </a:lnTo>
                  <a:lnTo>
                    <a:pt x="10061866" y="1870361"/>
                  </a:lnTo>
                  <a:lnTo>
                    <a:pt x="10059248" y="1966563"/>
                  </a:lnTo>
                  <a:lnTo>
                    <a:pt x="10052049" y="2061455"/>
                  </a:lnTo>
                  <a:lnTo>
                    <a:pt x="10040270" y="2155039"/>
                  </a:lnTo>
                  <a:lnTo>
                    <a:pt x="10023909" y="2247313"/>
                  </a:lnTo>
                  <a:lnTo>
                    <a:pt x="10002967" y="2337625"/>
                  </a:lnTo>
                  <a:lnTo>
                    <a:pt x="9977444" y="2426627"/>
                  </a:lnTo>
                  <a:lnTo>
                    <a:pt x="9948649" y="2513666"/>
                  </a:lnTo>
                  <a:lnTo>
                    <a:pt x="9914619" y="2598742"/>
                  </a:lnTo>
                  <a:lnTo>
                    <a:pt x="9877317" y="2681201"/>
                  </a:lnTo>
                  <a:lnTo>
                    <a:pt x="9836087" y="2762350"/>
                  </a:lnTo>
                  <a:lnTo>
                    <a:pt x="9742504" y="2916141"/>
                  </a:lnTo>
                  <a:lnTo>
                    <a:pt x="9634523" y="3060116"/>
                  </a:lnTo>
                  <a:lnTo>
                    <a:pt x="9514108" y="3192965"/>
                  </a:lnTo>
                  <a:lnTo>
                    <a:pt x="9381258" y="3313380"/>
                  </a:lnTo>
                  <a:lnTo>
                    <a:pt x="9237284" y="3421361"/>
                  </a:lnTo>
                  <a:lnTo>
                    <a:pt x="9082838" y="3514945"/>
                  </a:lnTo>
                  <a:lnTo>
                    <a:pt x="9002343" y="3556174"/>
                  </a:lnTo>
                  <a:lnTo>
                    <a:pt x="8919231" y="3593476"/>
                  </a:lnTo>
                  <a:lnTo>
                    <a:pt x="8834155" y="3626852"/>
                  </a:lnTo>
                  <a:lnTo>
                    <a:pt x="8747770" y="3656302"/>
                  </a:lnTo>
                  <a:lnTo>
                    <a:pt x="8658767" y="3681825"/>
                  </a:lnTo>
                  <a:lnTo>
                    <a:pt x="8568456" y="3702766"/>
                  </a:lnTo>
                  <a:lnTo>
                    <a:pt x="8476181" y="3719127"/>
                  </a:lnTo>
                  <a:lnTo>
                    <a:pt x="8382598" y="3730907"/>
                  </a:lnTo>
                  <a:lnTo>
                    <a:pt x="8287705" y="3738106"/>
                  </a:lnTo>
                  <a:lnTo>
                    <a:pt x="8191504" y="3740723"/>
                  </a:lnTo>
                  <a:lnTo>
                    <a:pt x="1870361" y="3740723"/>
                  </a:lnTo>
                  <a:lnTo>
                    <a:pt x="1774160" y="3738106"/>
                  </a:lnTo>
                  <a:lnTo>
                    <a:pt x="1679268" y="3730907"/>
                  </a:lnTo>
                  <a:lnTo>
                    <a:pt x="1585684" y="3719127"/>
                  </a:lnTo>
                  <a:lnTo>
                    <a:pt x="1493410" y="3702766"/>
                  </a:lnTo>
                  <a:lnTo>
                    <a:pt x="1403098" y="3681825"/>
                  </a:lnTo>
                  <a:lnTo>
                    <a:pt x="1314096" y="3656956"/>
                  </a:lnTo>
                  <a:lnTo>
                    <a:pt x="1227056" y="3627507"/>
                  </a:lnTo>
                  <a:lnTo>
                    <a:pt x="1141980" y="3593476"/>
                  </a:lnTo>
                  <a:lnTo>
                    <a:pt x="1059522" y="3556174"/>
                  </a:lnTo>
                  <a:lnTo>
                    <a:pt x="978373" y="3514945"/>
                  </a:lnTo>
                  <a:lnTo>
                    <a:pt x="824582" y="3421361"/>
                  </a:lnTo>
                  <a:lnTo>
                    <a:pt x="680607" y="3314035"/>
                  </a:lnTo>
                  <a:lnTo>
                    <a:pt x="547758" y="3192965"/>
                  </a:lnTo>
                  <a:lnTo>
                    <a:pt x="426688" y="3060116"/>
                  </a:lnTo>
                  <a:lnTo>
                    <a:pt x="319362" y="2916141"/>
                  </a:lnTo>
                  <a:lnTo>
                    <a:pt x="225778" y="2761696"/>
                  </a:lnTo>
                  <a:lnTo>
                    <a:pt x="184549" y="2681201"/>
                  </a:lnTo>
                  <a:lnTo>
                    <a:pt x="146592" y="2598742"/>
                  </a:lnTo>
                  <a:lnTo>
                    <a:pt x="113216" y="2513666"/>
                  </a:lnTo>
                  <a:lnTo>
                    <a:pt x="83767" y="2426627"/>
                  </a:lnTo>
                  <a:lnTo>
                    <a:pt x="58898" y="2337625"/>
                  </a:lnTo>
                  <a:lnTo>
                    <a:pt x="37956" y="2247313"/>
                  </a:lnTo>
                  <a:lnTo>
                    <a:pt x="21596" y="2155039"/>
                  </a:lnTo>
                  <a:lnTo>
                    <a:pt x="9162" y="2061455"/>
                  </a:lnTo>
                  <a:lnTo>
                    <a:pt x="1963" y="1966563"/>
                  </a:lnTo>
                  <a:lnTo>
                    <a:pt x="0" y="1870361"/>
                  </a:lnTo>
                  <a:close/>
                </a:path>
              </a:pathLst>
            </a:custGeom>
            <a:noFill/>
            <a:ln cap="flat" cmpd="sng" w="23550">
              <a:solidFill>
                <a:srgbClr val="C825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295" name="Google Shape;295;p5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536541" y="6730161"/>
              <a:ext cx="1052323" cy="1123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6" name="Google Shape;296;p5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79417" y="6730161"/>
              <a:ext cx="1052324" cy="1123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5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32764" y="6730161"/>
              <a:ext cx="1052323" cy="1123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8" name="Google Shape;298;p5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75640" y="6730161"/>
              <a:ext cx="1052323" cy="11230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52"/>
            <p:cNvSpPr/>
            <p:nvPr/>
          </p:nvSpPr>
          <p:spPr>
            <a:xfrm>
              <a:off x="4051596" y="7848331"/>
              <a:ext cx="5559425" cy="911225"/>
            </a:xfrm>
            <a:custGeom>
              <a:rect b="b" l="l" r="r" t="t"/>
              <a:pathLst>
                <a:path extrusionOk="0" h="911225" w="5559425">
                  <a:moveTo>
                    <a:pt x="12719" y="0"/>
                  </a:moveTo>
                  <a:lnTo>
                    <a:pt x="12719" y="910817"/>
                  </a:lnTo>
                </a:path>
                <a:path extrusionOk="0" h="911225" w="5559425">
                  <a:moveTo>
                    <a:pt x="1853293" y="0"/>
                  </a:moveTo>
                  <a:lnTo>
                    <a:pt x="1853293" y="910817"/>
                  </a:lnTo>
                </a:path>
                <a:path extrusionOk="0" h="911225" w="5559425">
                  <a:moveTo>
                    <a:pt x="3727016" y="0"/>
                  </a:moveTo>
                  <a:lnTo>
                    <a:pt x="3727016" y="910817"/>
                  </a:lnTo>
                </a:path>
                <a:path extrusionOk="0" h="911225" w="5559425">
                  <a:moveTo>
                    <a:pt x="5559297" y="0"/>
                  </a:moveTo>
                  <a:lnTo>
                    <a:pt x="5559297" y="910817"/>
                  </a:lnTo>
                </a:path>
                <a:path extrusionOk="0" h="911225" w="5559425">
                  <a:moveTo>
                    <a:pt x="0" y="910817"/>
                  </a:moveTo>
                  <a:lnTo>
                    <a:pt x="5559297" y="910817"/>
                  </a:lnTo>
                </a:path>
              </a:pathLst>
            </a:custGeom>
            <a:noFill/>
            <a:ln cap="flat" cmpd="sng" w="31400">
              <a:solidFill>
                <a:srgbClr val="006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300" name="Google Shape;300;p52"/>
          <p:cNvSpPr txBox="1"/>
          <p:nvPr/>
        </p:nvSpPr>
        <p:spPr>
          <a:xfrm>
            <a:off x="2868753" y="3753744"/>
            <a:ext cx="2100900" cy="8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25082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E65C0"/>
                </a:solidFill>
                <a:latin typeface="Arial"/>
                <a:ea typeface="Arial"/>
                <a:cs typeface="Arial"/>
                <a:sym typeface="Arial"/>
              </a:rPr>
              <a:t>Building block 1: wires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">
                <a:solidFill>
                  <a:srgbClr val="C8253C"/>
                </a:solidFill>
                <a:latin typeface="Arial"/>
                <a:ea typeface="Arial"/>
                <a:cs typeface="Arial"/>
                <a:sym typeface="Arial"/>
              </a:rPr>
              <a:t>Building block 2: local network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block 3: Post offices</a:t>
            </a:r>
            <a:endParaRPr/>
          </a:p>
        </p:txBody>
      </p:sp>
      <p:sp>
        <p:nvSpPr>
          <p:cNvPr id="306" name="Google Shape;306;p5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post office connects two or more apartment complexes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Forms a wide area network</a:t>
            </a:r>
            <a:endParaRPr/>
          </a:p>
        </p:txBody>
      </p:sp>
      <p:sp>
        <p:nvSpPr>
          <p:cNvPr id="307" name="Google Shape;307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08" name="Google Shape;308;p53"/>
          <p:cNvGrpSpPr/>
          <p:nvPr/>
        </p:nvGrpSpPr>
        <p:grpSpPr>
          <a:xfrm>
            <a:off x="1878077" y="2084046"/>
            <a:ext cx="4969855" cy="2605796"/>
            <a:chOff x="2433172" y="4706662"/>
            <a:chExt cx="9412605" cy="4935220"/>
          </a:xfrm>
        </p:grpSpPr>
        <p:sp>
          <p:nvSpPr>
            <p:cNvPr id="309" name="Google Shape;309;p53"/>
            <p:cNvSpPr/>
            <p:nvPr/>
          </p:nvSpPr>
          <p:spPr>
            <a:xfrm>
              <a:off x="3897240" y="6762651"/>
              <a:ext cx="803275" cy="0"/>
            </a:xfrm>
            <a:custGeom>
              <a:rect b="b" l="l" r="r" t="t"/>
              <a:pathLst>
                <a:path extrusionOk="0" h="120000" w="803275">
                  <a:moveTo>
                    <a:pt x="0" y="0"/>
                  </a:moveTo>
                  <a:lnTo>
                    <a:pt x="803124" y="0"/>
                  </a:lnTo>
                </a:path>
              </a:pathLst>
            </a:custGeom>
            <a:noFill/>
            <a:ln cap="flat" cmpd="sng" w="31400">
              <a:solidFill>
                <a:srgbClr val="006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0" name="Google Shape;310;p53"/>
            <p:cNvSpPr/>
            <p:nvPr/>
          </p:nvSpPr>
          <p:spPr>
            <a:xfrm>
              <a:off x="3045064" y="5080342"/>
              <a:ext cx="1986279" cy="3160395"/>
            </a:xfrm>
            <a:custGeom>
              <a:rect b="b" l="l" r="r" t="t"/>
              <a:pathLst>
                <a:path extrusionOk="0" h="3160395" w="1986279">
                  <a:moveTo>
                    <a:pt x="0" y="419489"/>
                  </a:moveTo>
                  <a:lnTo>
                    <a:pt x="1963" y="376297"/>
                  </a:lnTo>
                  <a:lnTo>
                    <a:pt x="8507" y="335068"/>
                  </a:lnTo>
                  <a:lnTo>
                    <a:pt x="18978" y="294493"/>
                  </a:lnTo>
                  <a:lnTo>
                    <a:pt x="32721" y="256536"/>
                  </a:lnTo>
                  <a:lnTo>
                    <a:pt x="71332" y="185203"/>
                  </a:lnTo>
                  <a:lnTo>
                    <a:pt x="123032" y="123032"/>
                  </a:lnTo>
                  <a:lnTo>
                    <a:pt x="185203" y="71332"/>
                  </a:lnTo>
                  <a:lnTo>
                    <a:pt x="256536" y="32721"/>
                  </a:lnTo>
                  <a:lnTo>
                    <a:pt x="294493" y="18978"/>
                  </a:lnTo>
                  <a:lnTo>
                    <a:pt x="335068" y="8507"/>
                  </a:lnTo>
                  <a:lnTo>
                    <a:pt x="376297" y="1963"/>
                  </a:lnTo>
                  <a:lnTo>
                    <a:pt x="419489" y="0"/>
                  </a:lnTo>
                  <a:lnTo>
                    <a:pt x="1566051" y="0"/>
                  </a:lnTo>
                  <a:lnTo>
                    <a:pt x="1609244" y="1963"/>
                  </a:lnTo>
                  <a:lnTo>
                    <a:pt x="1651127" y="8507"/>
                  </a:lnTo>
                  <a:lnTo>
                    <a:pt x="1691047" y="18978"/>
                  </a:lnTo>
                  <a:lnTo>
                    <a:pt x="1729659" y="32721"/>
                  </a:lnTo>
                  <a:lnTo>
                    <a:pt x="1800992" y="71332"/>
                  </a:lnTo>
                  <a:lnTo>
                    <a:pt x="1863163" y="123032"/>
                  </a:lnTo>
                  <a:lnTo>
                    <a:pt x="1914208" y="185203"/>
                  </a:lnTo>
                  <a:lnTo>
                    <a:pt x="1953474" y="256536"/>
                  </a:lnTo>
                  <a:lnTo>
                    <a:pt x="1967217" y="294493"/>
                  </a:lnTo>
                  <a:lnTo>
                    <a:pt x="1977688" y="335068"/>
                  </a:lnTo>
                  <a:lnTo>
                    <a:pt x="1984232" y="376297"/>
                  </a:lnTo>
                  <a:lnTo>
                    <a:pt x="1986196" y="419489"/>
                  </a:lnTo>
                  <a:lnTo>
                    <a:pt x="1986196" y="2740754"/>
                  </a:lnTo>
                  <a:lnTo>
                    <a:pt x="1984232" y="2783946"/>
                  </a:lnTo>
                  <a:lnTo>
                    <a:pt x="1977688" y="2825175"/>
                  </a:lnTo>
                  <a:lnTo>
                    <a:pt x="1967217" y="2865750"/>
                  </a:lnTo>
                  <a:lnTo>
                    <a:pt x="1953474" y="2904361"/>
                  </a:lnTo>
                  <a:lnTo>
                    <a:pt x="1914208" y="2975040"/>
                  </a:lnTo>
                  <a:lnTo>
                    <a:pt x="1863163" y="3037211"/>
                  </a:lnTo>
                  <a:lnTo>
                    <a:pt x="1800992" y="3088911"/>
                  </a:lnTo>
                  <a:lnTo>
                    <a:pt x="1729659" y="3127522"/>
                  </a:lnTo>
                  <a:lnTo>
                    <a:pt x="1691047" y="3141265"/>
                  </a:lnTo>
                  <a:lnTo>
                    <a:pt x="1651127" y="3151736"/>
                  </a:lnTo>
                  <a:lnTo>
                    <a:pt x="1609244" y="3158280"/>
                  </a:lnTo>
                  <a:lnTo>
                    <a:pt x="1566051" y="3160244"/>
                  </a:lnTo>
                  <a:lnTo>
                    <a:pt x="419489" y="3160244"/>
                  </a:lnTo>
                  <a:lnTo>
                    <a:pt x="376297" y="3158280"/>
                  </a:lnTo>
                  <a:lnTo>
                    <a:pt x="335068" y="3151736"/>
                  </a:lnTo>
                  <a:lnTo>
                    <a:pt x="294493" y="3141265"/>
                  </a:lnTo>
                  <a:lnTo>
                    <a:pt x="256536" y="3127522"/>
                  </a:lnTo>
                  <a:lnTo>
                    <a:pt x="185203" y="3088911"/>
                  </a:lnTo>
                  <a:lnTo>
                    <a:pt x="123032" y="3037211"/>
                  </a:lnTo>
                  <a:lnTo>
                    <a:pt x="71332" y="2975040"/>
                  </a:lnTo>
                  <a:lnTo>
                    <a:pt x="32721" y="2904361"/>
                  </a:lnTo>
                  <a:lnTo>
                    <a:pt x="18978" y="2865750"/>
                  </a:lnTo>
                  <a:lnTo>
                    <a:pt x="8507" y="2825175"/>
                  </a:lnTo>
                  <a:lnTo>
                    <a:pt x="1963" y="2783946"/>
                  </a:lnTo>
                  <a:lnTo>
                    <a:pt x="0" y="2740754"/>
                  </a:lnTo>
                  <a:lnTo>
                    <a:pt x="0" y="419489"/>
                  </a:lnTo>
                  <a:close/>
                </a:path>
              </a:pathLst>
            </a:custGeom>
            <a:noFill/>
            <a:ln cap="flat" cmpd="sng" w="23550">
              <a:solidFill>
                <a:srgbClr val="C825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1" name="Google Shape;311;p53"/>
            <p:cNvSpPr/>
            <p:nvPr/>
          </p:nvSpPr>
          <p:spPr>
            <a:xfrm>
              <a:off x="3906909" y="5723157"/>
              <a:ext cx="805179" cy="2107565"/>
            </a:xfrm>
            <a:custGeom>
              <a:rect b="b" l="l" r="r" t="t"/>
              <a:pathLst>
                <a:path extrusionOk="0" h="2107565" w="805179">
                  <a:moveTo>
                    <a:pt x="790489" y="0"/>
                  </a:moveTo>
                  <a:lnTo>
                    <a:pt x="790489" y="2107064"/>
                  </a:lnTo>
                </a:path>
                <a:path extrusionOk="0" h="2107565" w="805179">
                  <a:moveTo>
                    <a:pt x="0" y="14498"/>
                  </a:moveTo>
                  <a:lnTo>
                    <a:pt x="804987" y="14498"/>
                  </a:lnTo>
                </a:path>
              </a:pathLst>
            </a:custGeom>
            <a:noFill/>
            <a:ln cap="flat" cmpd="sng" w="31400">
              <a:solidFill>
                <a:srgbClr val="006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312" name="Google Shape;312;p5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66916" y="5193558"/>
              <a:ext cx="825340" cy="8253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3" name="Google Shape;313;p5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66916" y="6146409"/>
              <a:ext cx="825340" cy="8253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4" name="Google Shape;314;p5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318459" y="7297429"/>
              <a:ext cx="696751" cy="742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53"/>
            <p:cNvSpPr/>
            <p:nvPr/>
          </p:nvSpPr>
          <p:spPr>
            <a:xfrm>
              <a:off x="3953370" y="6375574"/>
              <a:ext cx="6172834" cy="1454784"/>
            </a:xfrm>
            <a:custGeom>
              <a:rect b="b" l="l" r="r" t="t"/>
              <a:pathLst>
                <a:path extrusionOk="0" h="1454784" w="6172834">
                  <a:moveTo>
                    <a:pt x="0" y="1454647"/>
                  </a:moveTo>
                  <a:lnTo>
                    <a:pt x="744028" y="1454647"/>
                  </a:lnTo>
                </a:path>
                <a:path extrusionOk="0" h="1454784" w="6172834">
                  <a:moveTo>
                    <a:pt x="744028" y="0"/>
                  </a:moveTo>
                  <a:lnTo>
                    <a:pt x="5379350" y="0"/>
                  </a:lnTo>
                </a:path>
                <a:path extrusionOk="0" h="1454784" w="6172834">
                  <a:moveTo>
                    <a:pt x="5396814" y="412603"/>
                  </a:moveTo>
                  <a:lnTo>
                    <a:pt x="6172804" y="412603"/>
                  </a:lnTo>
                </a:path>
              </a:pathLst>
            </a:custGeom>
            <a:noFill/>
            <a:ln cap="flat" cmpd="sng" w="31400">
              <a:solidFill>
                <a:srgbClr val="006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6" name="Google Shape;316;p53"/>
            <p:cNvSpPr/>
            <p:nvPr/>
          </p:nvSpPr>
          <p:spPr>
            <a:xfrm>
              <a:off x="9122104" y="5196831"/>
              <a:ext cx="1986279" cy="3160395"/>
            </a:xfrm>
            <a:custGeom>
              <a:rect b="b" l="l" r="r" t="t"/>
              <a:pathLst>
                <a:path extrusionOk="0" h="3160395" w="1986279">
                  <a:moveTo>
                    <a:pt x="0" y="419489"/>
                  </a:moveTo>
                  <a:lnTo>
                    <a:pt x="1963" y="376297"/>
                  </a:lnTo>
                  <a:lnTo>
                    <a:pt x="8507" y="335068"/>
                  </a:lnTo>
                  <a:lnTo>
                    <a:pt x="18978" y="294493"/>
                  </a:lnTo>
                  <a:lnTo>
                    <a:pt x="32721" y="256536"/>
                  </a:lnTo>
                  <a:lnTo>
                    <a:pt x="71332" y="185203"/>
                  </a:lnTo>
                  <a:lnTo>
                    <a:pt x="123032" y="123032"/>
                  </a:lnTo>
                  <a:lnTo>
                    <a:pt x="185203" y="71332"/>
                  </a:lnTo>
                  <a:lnTo>
                    <a:pt x="256536" y="32721"/>
                  </a:lnTo>
                  <a:lnTo>
                    <a:pt x="294493" y="18978"/>
                  </a:lnTo>
                  <a:lnTo>
                    <a:pt x="335068" y="8507"/>
                  </a:lnTo>
                  <a:lnTo>
                    <a:pt x="376297" y="1963"/>
                  </a:lnTo>
                  <a:lnTo>
                    <a:pt x="419489" y="0"/>
                  </a:lnTo>
                  <a:lnTo>
                    <a:pt x="1566706" y="0"/>
                  </a:lnTo>
                  <a:lnTo>
                    <a:pt x="1609898" y="1963"/>
                  </a:lnTo>
                  <a:lnTo>
                    <a:pt x="1651127" y="8507"/>
                  </a:lnTo>
                  <a:lnTo>
                    <a:pt x="1691702" y="18978"/>
                  </a:lnTo>
                  <a:lnTo>
                    <a:pt x="1730313" y="32721"/>
                  </a:lnTo>
                  <a:lnTo>
                    <a:pt x="1800992" y="71332"/>
                  </a:lnTo>
                  <a:lnTo>
                    <a:pt x="1863163" y="123032"/>
                  </a:lnTo>
                  <a:lnTo>
                    <a:pt x="1914863" y="185203"/>
                  </a:lnTo>
                  <a:lnTo>
                    <a:pt x="1953474" y="256536"/>
                  </a:lnTo>
                  <a:lnTo>
                    <a:pt x="1967217" y="294493"/>
                  </a:lnTo>
                  <a:lnTo>
                    <a:pt x="1977688" y="335068"/>
                  </a:lnTo>
                  <a:lnTo>
                    <a:pt x="1984232" y="376297"/>
                  </a:lnTo>
                  <a:lnTo>
                    <a:pt x="1986196" y="419489"/>
                  </a:lnTo>
                  <a:lnTo>
                    <a:pt x="1986196" y="2740754"/>
                  </a:lnTo>
                  <a:lnTo>
                    <a:pt x="1984232" y="2783946"/>
                  </a:lnTo>
                  <a:lnTo>
                    <a:pt x="1977688" y="2825175"/>
                  </a:lnTo>
                  <a:lnTo>
                    <a:pt x="1967217" y="2865750"/>
                  </a:lnTo>
                  <a:lnTo>
                    <a:pt x="1953474" y="2904361"/>
                  </a:lnTo>
                  <a:lnTo>
                    <a:pt x="1914863" y="2975040"/>
                  </a:lnTo>
                  <a:lnTo>
                    <a:pt x="1863163" y="3037211"/>
                  </a:lnTo>
                  <a:lnTo>
                    <a:pt x="1800992" y="3088911"/>
                  </a:lnTo>
                  <a:lnTo>
                    <a:pt x="1730313" y="3127522"/>
                  </a:lnTo>
                  <a:lnTo>
                    <a:pt x="1691702" y="3141265"/>
                  </a:lnTo>
                  <a:lnTo>
                    <a:pt x="1651127" y="3151736"/>
                  </a:lnTo>
                  <a:lnTo>
                    <a:pt x="1609898" y="3158280"/>
                  </a:lnTo>
                  <a:lnTo>
                    <a:pt x="1566706" y="3160244"/>
                  </a:lnTo>
                  <a:lnTo>
                    <a:pt x="419489" y="3160244"/>
                  </a:lnTo>
                  <a:lnTo>
                    <a:pt x="376297" y="3158280"/>
                  </a:lnTo>
                  <a:lnTo>
                    <a:pt x="335068" y="3151736"/>
                  </a:lnTo>
                  <a:lnTo>
                    <a:pt x="294493" y="3141265"/>
                  </a:lnTo>
                  <a:lnTo>
                    <a:pt x="256536" y="3127522"/>
                  </a:lnTo>
                  <a:lnTo>
                    <a:pt x="185203" y="3088911"/>
                  </a:lnTo>
                  <a:lnTo>
                    <a:pt x="123032" y="3037211"/>
                  </a:lnTo>
                  <a:lnTo>
                    <a:pt x="71332" y="2975040"/>
                  </a:lnTo>
                  <a:lnTo>
                    <a:pt x="32721" y="2904361"/>
                  </a:lnTo>
                  <a:lnTo>
                    <a:pt x="18978" y="2865750"/>
                  </a:lnTo>
                  <a:lnTo>
                    <a:pt x="8507" y="2825175"/>
                  </a:lnTo>
                  <a:lnTo>
                    <a:pt x="1963" y="2783946"/>
                  </a:lnTo>
                  <a:lnTo>
                    <a:pt x="0" y="2740754"/>
                  </a:lnTo>
                  <a:lnTo>
                    <a:pt x="0" y="419489"/>
                  </a:lnTo>
                  <a:close/>
                </a:path>
              </a:pathLst>
            </a:custGeom>
            <a:noFill/>
            <a:ln cap="flat" cmpd="sng" w="23550">
              <a:solidFill>
                <a:srgbClr val="C825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7" name="Google Shape;317;p53"/>
            <p:cNvSpPr/>
            <p:nvPr/>
          </p:nvSpPr>
          <p:spPr>
            <a:xfrm>
              <a:off x="9332720" y="5750196"/>
              <a:ext cx="805179" cy="2105659"/>
            </a:xfrm>
            <a:custGeom>
              <a:rect b="b" l="l" r="r" t="t"/>
              <a:pathLst>
                <a:path extrusionOk="0" h="2105659" w="805179">
                  <a:moveTo>
                    <a:pt x="17463" y="0"/>
                  </a:moveTo>
                  <a:lnTo>
                    <a:pt x="17463" y="2105551"/>
                  </a:lnTo>
                </a:path>
                <a:path extrusionOk="0" h="2105659" w="805179">
                  <a:moveTo>
                    <a:pt x="0" y="12985"/>
                  </a:moveTo>
                  <a:lnTo>
                    <a:pt x="804987" y="12985"/>
                  </a:lnTo>
                </a:path>
              </a:pathLst>
            </a:custGeom>
            <a:noFill/>
            <a:ln cap="flat" cmpd="sng" w="31400">
              <a:solidFill>
                <a:srgbClr val="006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318" name="Google Shape;318;p5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989224" y="5308739"/>
              <a:ext cx="825340" cy="8253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9" name="Google Shape;319;p5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989224" y="6272060"/>
              <a:ext cx="825340" cy="8253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0" name="Google Shape;320;p5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040768" y="7423080"/>
              <a:ext cx="696751" cy="742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1" name="Google Shape;321;p53"/>
            <p:cNvSpPr/>
            <p:nvPr/>
          </p:nvSpPr>
          <p:spPr>
            <a:xfrm>
              <a:off x="9350184" y="7855748"/>
              <a:ext cx="773429" cy="0"/>
            </a:xfrm>
            <a:custGeom>
              <a:rect b="b" l="l" r="r" t="t"/>
              <a:pathLst>
                <a:path extrusionOk="0" h="120000" w="773429">
                  <a:moveTo>
                    <a:pt x="0" y="0"/>
                  </a:moveTo>
                  <a:lnTo>
                    <a:pt x="773025" y="0"/>
                  </a:lnTo>
                </a:path>
              </a:pathLst>
            </a:custGeom>
            <a:noFill/>
            <a:ln cap="flat" cmpd="sng" w="31400">
              <a:solidFill>
                <a:srgbClr val="006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2" name="Google Shape;322;p53"/>
            <p:cNvSpPr/>
            <p:nvPr/>
          </p:nvSpPr>
          <p:spPr>
            <a:xfrm>
              <a:off x="2433172" y="4706662"/>
              <a:ext cx="9412605" cy="4935220"/>
            </a:xfrm>
            <a:custGeom>
              <a:rect b="b" l="l" r="r" t="t"/>
              <a:pathLst>
                <a:path extrusionOk="0" h="4935220" w="9412605">
                  <a:moveTo>
                    <a:pt x="0" y="1043161"/>
                  </a:moveTo>
                  <a:lnTo>
                    <a:pt x="5235" y="936489"/>
                  </a:lnTo>
                  <a:lnTo>
                    <a:pt x="20941" y="833089"/>
                  </a:lnTo>
                  <a:lnTo>
                    <a:pt x="47118" y="732961"/>
                  </a:lnTo>
                  <a:lnTo>
                    <a:pt x="81803" y="637415"/>
                  </a:lnTo>
                  <a:lnTo>
                    <a:pt x="125650" y="545794"/>
                  </a:lnTo>
                  <a:lnTo>
                    <a:pt x="178005" y="460064"/>
                  </a:lnTo>
                  <a:lnTo>
                    <a:pt x="238212" y="379569"/>
                  </a:lnTo>
                  <a:lnTo>
                    <a:pt x="304964" y="305618"/>
                  </a:lnTo>
                  <a:lnTo>
                    <a:pt x="379569" y="238212"/>
                  </a:lnTo>
                  <a:lnTo>
                    <a:pt x="459410" y="178005"/>
                  </a:lnTo>
                  <a:lnTo>
                    <a:pt x="545794" y="125650"/>
                  </a:lnTo>
                  <a:lnTo>
                    <a:pt x="636760" y="81803"/>
                  </a:lnTo>
                  <a:lnTo>
                    <a:pt x="732307" y="47118"/>
                  </a:lnTo>
                  <a:lnTo>
                    <a:pt x="832435" y="20941"/>
                  </a:lnTo>
                  <a:lnTo>
                    <a:pt x="935835" y="5235"/>
                  </a:lnTo>
                  <a:lnTo>
                    <a:pt x="1042507" y="0"/>
                  </a:lnTo>
                  <a:lnTo>
                    <a:pt x="8369509" y="0"/>
                  </a:lnTo>
                  <a:lnTo>
                    <a:pt x="8476181" y="5235"/>
                  </a:lnTo>
                  <a:lnTo>
                    <a:pt x="8579581" y="20941"/>
                  </a:lnTo>
                  <a:lnTo>
                    <a:pt x="8679709" y="47118"/>
                  </a:lnTo>
                  <a:lnTo>
                    <a:pt x="8775256" y="81803"/>
                  </a:lnTo>
                  <a:lnTo>
                    <a:pt x="8866222" y="125650"/>
                  </a:lnTo>
                  <a:lnTo>
                    <a:pt x="8952606" y="178005"/>
                  </a:lnTo>
                  <a:lnTo>
                    <a:pt x="9032447" y="238212"/>
                  </a:lnTo>
                  <a:lnTo>
                    <a:pt x="9106398" y="305618"/>
                  </a:lnTo>
                  <a:lnTo>
                    <a:pt x="9173804" y="379569"/>
                  </a:lnTo>
                  <a:lnTo>
                    <a:pt x="9234012" y="460064"/>
                  </a:lnTo>
                  <a:lnTo>
                    <a:pt x="9286366" y="545794"/>
                  </a:lnTo>
                  <a:lnTo>
                    <a:pt x="9330213" y="637415"/>
                  </a:lnTo>
                  <a:lnTo>
                    <a:pt x="9364898" y="732961"/>
                  </a:lnTo>
                  <a:lnTo>
                    <a:pt x="9391075" y="833089"/>
                  </a:lnTo>
                  <a:lnTo>
                    <a:pt x="9406781" y="936489"/>
                  </a:lnTo>
                  <a:lnTo>
                    <a:pt x="9412017" y="1043161"/>
                  </a:lnTo>
                  <a:lnTo>
                    <a:pt x="9412017" y="3891897"/>
                  </a:lnTo>
                  <a:lnTo>
                    <a:pt x="9406781" y="3998569"/>
                  </a:lnTo>
                  <a:lnTo>
                    <a:pt x="9391075" y="4101969"/>
                  </a:lnTo>
                  <a:lnTo>
                    <a:pt x="9364898" y="4202097"/>
                  </a:lnTo>
                  <a:lnTo>
                    <a:pt x="9330213" y="4297644"/>
                  </a:lnTo>
                  <a:lnTo>
                    <a:pt x="9286366" y="4389264"/>
                  </a:lnTo>
                  <a:lnTo>
                    <a:pt x="9234012" y="4474994"/>
                  </a:lnTo>
                  <a:lnTo>
                    <a:pt x="9173804" y="4555489"/>
                  </a:lnTo>
                  <a:lnTo>
                    <a:pt x="9106398" y="4629440"/>
                  </a:lnTo>
                  <a:lnTo>
                    <a:pt x="9032447" y="4696846"/>
                  </a:lnTo>
                  <a:lnTo>
                    <a:pt x="8952606" y="4757054"/>
                  </a:lnTo>
                  <a:lnTo>
                    <a:pt x="8866222" y="4809408"/>
                  </a:lnTo>
                  <a:lnTo>
                    <a:pt x="8775256" y="4853255"/>
                  </a:lnTo>
                  <a:lnTo>
                    <a:pt x="8679709" y="4887940"/>
                  </a:lnTo>
                  <a:lnTo>
                    <a:pt x="8579581" y="4914117"/>
                  </a:lnTo>
                  <a:lnTo>
                    <a:pt x="8476181" y="4929823"/>
                  </a:lnTo>
                  <a:lnTo>
                    <a:pt x="8369509" y="4935059"/>
                  </a:lnTo>
                  <a:lnTo>
                    <a:pt x="1042507" y="4935059"/>
                  </a:lnTo>
                  <a:lnTo>
                    <a:pt x="935835" y="4929823"/>
                  </a:lnTo>
                  <a:lnTo>
                    <a:pt x="832435" y="4914117"/>
                  </a:lnTo>
                  <a:lnTo>
                    <a:pt x="732307" y="4887940"/>
                  </a:lnTo>
                  <a:lnTo>
                    <a:pt x="636760" y="4853255"/>
                  </a:lnTo>
                  <a:lnTo>
                    <a:pt x="545794" y="4809408"/>
                  </a:lnTo>
                  <a:lnTo>
                    <a:pt x="459410" y="4757054"/>
                  </a:lnTo>
                  <a:lnTo>
                    <a:pt x="379569" y="4696846"/>
                  </a:lnTo>
                  <a:lnTo>
                    <a:pt x="304964" y="4629440"/>
                  </a:lnTo>
                  <a:lnTo>
                    <a:pt x="238212" y="4555489"/>
                  </a:lnTo>
                  <a:lnTo>
                    <a:pt x="178005" y="4474994"/>
                  </a:lnTo>
                  <a:lnTo>
                    <a:pt x="125650" y="4389264"/>
                  </a:lnTo>
                  <a:lnTo>
                    <a:pt x="81803" y="4297644"/>
                  </a:lnTo>
                  <a:lnTo>
                    <a:pt x="47118" y="4202097"/>
                  </a:lnTo>
                  <a:lnTo>
                    <a:pt x="20941" y="4101969"/>
                  </a:lnTo>
                  <a:lnTo>
                    <a:pt x="5235" y="3998569"/>
                  </a:lnTo>
                  <a:lnTo>
                    <a:pt x="0" y="3891897"/>
                  </a:lnTo>
                  <a:lnTo>
                    <a:pt x="0" y="1043161"/>
                  </a:lnTo>
                  <a:close/>
                </a:path>
              </a:pathLst>
            </a:custGeom>
            <a:noFill/>
            <a:ln cap="flat" cmpd="sng" w="23550">
              <a:solidFill>
                <a:srgbClr val="00882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323" name="Google Shape;323;p53"/>
          <p:cNvSpPr txBox="1"/>
          <p:nvPr/>
        </p:nvSpPr>
        <p:spPr>
          <a:xfrm>
            <a:off x="2308125" y="3896275"/>
            <a:ext cx="3437100" cy="11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108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E65C0"/>
                </a:solidFill>
                <a:latin typeface="Arial"/>
                <a:ea typeface="Arial"/>
                <a:cs typeface="Arial"/>
                <a:sym typeface="Arial"/>
              </a:rPr>
              <a:t>Building block 1: wires</a:t>
            </a:r>
            <a:br>
              <a:rPr lang="en" sz="1200"/>
            </a:br>
            <a:r>
              <a:rPr lang="en" sz="1300">
                <a:solidFill>
                  <a:srgbClr val="C8253C"/>
                </a:solidFill>
                <a:latin typeface="Arial"/>
                <a:ea typeface="Arial"/>
                <a:cs typeface="Arial"/>
                <a:sym typeface="Arial"/>
              </a:rPr>
              <a:t>Building block 2: local network</a:t>
            </a:r>
            <a:br>
              <a:rPr lang="en" sz="1300"/>
            </a:br>
            <a:br>
              <a:rPr lang="en" sz="1300"/>
            </a:br>
            <a:endParaRPr sz="8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50">
                <a:solidFill>
                  <a:srgbClr val="00882B"/>
                </a:solidFill>
                <a:latin typeface="Arial"/>
                <a:ea typeface="Arial"/>
                <a:cs typeface="Arial"/>
                <a:sym typeface="Arial"/>
              </a:rPr>
              <a:t>Building block 3: wide area network</a:t>
            </a:r>
            <a:endParaRPr sz="165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4" name="Google Shape;324;p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38093" y="2708231"/>
            <a:ext cx="413451" cy="41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Connect the entire world using post offices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Messages may pass through multiple post offices before reaching destination</a:t>
            </a:r>
            <a:endParaRPr/>
          </a:p>
        </p:txBody>
      </p:sp>
      <p:sp>
        <p:nvSpPr>
          <p:cNvPr id="330" name="Google Shape;330;p5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block 3: The Internet</a:t>
            </a:r>
            <a:endParaRPr/>
          </a:p>
        </p:txBody>
      </p:sp>
      <p:sp>
        <p:nvSpPr>
          <p:cNvPr id="331" name="Google Shape;331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32" name="Google Shape;332;p54"/>
          <p:cNvGrpSpPr/>
          <p:nvPr/>
        </p:nvGrpSpPr>
        <p:grpSpPr>
          <a:xfrm>
            <a:off x="993858" y="2383532"/>
            <a:ext cx="7146250" cy="2571918"/>
            <a:chOff x="993858" y="2383532"/>
            <a:chExt cx="7146250" cy="2571918"/>
          </a:xfrm>
        </p:grpSpPr>
        <p:sp>
          <p:nvSpPr>
            <p:cNvPr id="333" name="Google Shape;333;p54"/>
            <p:cNvSpPr/>
            <p:nvPr/>
          </p:nvSpPr>
          <p:spPr>
            <a:xfrm>
              <a:off x="993858" y="2383532"/>
              <a:ext cx="7146250" cy="2268612"/>
            </a:xfrm>
            <a:custGeom>
              <a:rect b="b" l="l" r="r" t="t"/>
              <a:pathLst>
                <a:path extrusionOk="0" h="5306695" w="16716375">
                  <a:moveTo>
                    <a:pt x="0" y="1121693"/>
                  </a:moveTo>
                  <a:lnTo>
                    <a:pt x="5889" y="1007168"/>
                  </a:lnTo>
                  <a:lnTo>
                    <a:pt x="22905" y="895260"/>
                  </a:lnTo>
                  <a:lnTo>
                    <a:pt x="50391" y="787934"/>
                  </a:lnTo>
                  <a:lnTo>
                    <a:pt x="88348" y="685188"/>
                  </a:lnTo>
                  <a:lnTo>
                    <a:pt x="135467" y="587024"/>
                  </a:lnTo>
                  <a:lnTo>
                    <a:pt x="191748" y="494749"/>
                  </a:lnTo>
                  <a:lnTo>
                    <a:pt x="255882" y="408364"/>
                  </a:lnTo>
                  <a:lnTo>
                    <a:pt x="328524" y="328524"/>
                  </a:lnTo>
                  <a:lnTo>
                    <a:pt x="408364" y="255882"/>
                  </a:lnTo>
                  <a:lnTo>
                    <a:pt x="494749" y="191748"/>
                  </a:lnTo>
                  <a:lnTo>
                    <a:pt x="587024" y="135467"/>
                  </a:lnTo>
                  <a:lnTo>
                    <a:pt x="685188" y="88348"/>
                  </a:lnTo>
                  <a:lnTo>
                    <a:pt x="787934" y="50391"/>
                  </a:lnTo>
                  <a:lnTo>
                    <a:pt x="895260" y="22905"/>
                  </a:lnTo>
                  <a:lnTo>
                    <a:pt x="1007168" y="5889"/>
                  </a:lnTo>
                  <a:lnTo>
                    <a:pt x="1121693" y="0"/>
                  </a:lnTo>
                  <a:lnTo>
                    <a:pt x="15594420" y="0"/>
                  </a:lnTo>
                  <a:lnTo>
                    <a:pt x="15708945" y="5889"/>
                  </a:lnTo>
                  <a:lnTo>
                    <a:pt x="15820198" y="22905"/>
                  </a:lnTo>
                  <a:lnTo>
                    <a:pt x="15927525" y="50391"/>
                  </a:lnTo>
                  <a:lnTo>
                    <a:pt x="16030925" y="88348"/>
                  </a:lnTo>
                  <a:lnTo>
                    <a:pt x="16129090" y="135467"/>
                  </a:lnTo>
                  <a:lnTo>
                    <a:pt x="16221364" y="191748"/>
                  </a:lnTo>
                  <a:lnTo>
                    <a:pt x="16307749" y="255882"/>
                  </a:lnTo>
                  <a:lnTo>
                    <a:pt x="16387590" y="328524"/>
                  </a:lnTo>
                  <a:lnTo>
                    <a:pt x="16459577" y="408364"/>
                  </a:lnTo>
                  <a:lnTo>
                    <a:pt x="16524365" y="494749"/>
                  </a:lnTo>
                  <a:lnTo>
                    <a:pt x="16580646" y="587024"/>
                  </a:lnTo>
                  <a:lnTo>
                    <a:pt x="16627765" y="685188"/>
                  </a:lnTo>
                  <a:lnTo>
                    <a:pt x="16665722" y="787934"/>
                  </a:lnTo>
                  <a:lnTo>
                    <a:pt x="16693208" y="895260"/>
                  </a:lnTo>
                  <a:lnTo>
                    <a:pt x="16710224" y="1007168"/>
                  </a:lnTo>
                  <a:lnTo>
                    <a:pt x="16716114" y="1121693"/>
                  </a:lnTo>
                  <a:lnTo>
                    <a:pt x="16716114" y="4185081"/>
                  </a:lnTo>
                  <a:lnTo>
                    <a:pt x="16710224" y="4299607"/>
                  </a:lnTo>
                  <a:lnTo>
                    <a:pt x="16693208" y="4410860"/>
                  </a:lnTo>
                  <a:lnTo>
                    <a:pt x="16665722" y="4518187"/>
                  </a:lnTo>
                  <a:lnTo>
                    <a:pt x="16627765" y="4621587"/>
                  </a:lnTo>
                  <a:lnTo>
                    <a:pt x="16580646" y="4719097"/>
                  </a:lnTo>
                  <a:lnTo>
                    <a:pt x="16524365" y="4812026"/>
                  </a:lnTo>
                  <a:lnTo>
                    <a:pt x="16459577" y="4898411"/>
                  </a:lnTo>
                  <a:lnTo>
                    <a:pt x="16387590" y="4977597"/>
                  </a:lnTo>
                  <a:lnTo>
                    <a:pt x="16307749" y="5050238"/>
                  </a:lnTo>
                  <a:lnTo>
                    <a:pt x="16221364" y="5114373"/>
                  </a:lnTo>
                  <a:lnTo>
                    <a:pt x="16129090" y="5170654"/>
                  </a:lnTo>
                  <a:lnTo>
                    <a:pt x="16030925" y="5217773"/>
                  </a:lnTo>
                  <a:lnTo>
                    <a:pt x="15927525" y="5255730"/>
                  </a:lnTo>
                  <a:lnTo>
                    <a:pt x="15820198" y="5283216"/>
                  </a:lnTo>
                  <a:lnTo>
                    <a:pt x="15708945" y="5300231"/>
                  </a:lnTo>
                  <a:lnTo>
                    <a:pt x="15594420" y="5306121"/>
                  </a:lnTo>
                  <a:lnTo>
                    <a:pt x="1121693" y="5306121"/>
                  </a:lnTo>
                  <a:lnTo>
                    <a:pt x="1007168" y="5300231"/>
                  </a:lnTo>
                  <a:lnTo>
                    <a:pt x="895260" y="5283216"/>
                  </a:lnTo>
                  <a:lnTo>
                    <a:pt x="787934" y="5255730"/>
                  </a:lnTo>
                  <a:lnTo>
                    <a:pt x="685188" y="5217773"/>
                  </a:lnTo>
                  <a:lnTo>
                    <a:pt x="587024" y="5170654"/>
                  </a:lnTo>
                  <a:lnTo>
                    <a:pt x="494749" y="5114373"/>
                  </a:lnTo>
                  <a:lnTo>
                    <a:pt x="408364" y="5050238"/>
                  </a:lnTo>
                  <a:lnTo>
                    <a:pt x="328524" y="4977597"/>
                  </a:lnTo>
                  <a:lnTo>
                    <a:pt x="255882" y="4898411"/>
                  </a:lnTo>
                  <a:lnTo>
                    <a:pt x="191748" y="4812026"/>
                  </a:lnTo>
                  <a:lnTo>
                    <a:pt x="135467" y="4719097"/>
                  </a:lnTo>
                  <a:lnTo>
                    <a:pt x="88348" y="4621587"/>
                  </a:lnTo>
                  <a:lnTo>
                    <a:pt x="50391" y="4518187"/>
                  </a:lnTo>
                  <a:lnTo>
                    <a:pt x="22905" y="4410860"/>
                  </a:lnTo>
                  <a:lnTo>
                    <a:pt x="5889" y="4299607"/>
                  </a:lnTo>
                  <a:lnTo>
                    <a:pt x="0" y="4185081"/>
                  </a:lnTo>
                  <a:lnTo>
                    <a:pt x="0" y="1121693"/>
                  </a:lnTo>
                  <a:close/>
                </a:path>
              </a:pathLst>
            </a:custGeom>
            <a:noFill/>
            <a:ln cap="flat" cmpd="sng" w="23550">
              <a:solidFill>
                <a:srgbClr val="00882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34" name="Google Shape;334;p54"/>
            <p:cNvSpPr/>
            <p:nvPr/>
          </p:nvSpPr>
          <p:spPr>
            <a:xfrm>
              <a:off x="1324698" y="2428543"/>
              <a:ext cx="757923" cy="754122"/>
            </a:xfrm>
            <a:custGeom>
              <a:rect b="b" l="l" r="r" t="t"/>
              <a:pathLst>
                <a:path extrusionOk="0" h="1764029" w="1772920">
                  <a:moveTo>
                    <a:pt x="0" y="372370"/>
                  </a:moveTo>
                  <a:lnTo>
                    <a:pt x="7853" y="297111"/>
                  </a:lnTo>
                  <a:lnTo>
                    <a:pt x="29449" y="227741"/>
                  </a:lnTo>
                  <a:lnTo>
                    <a:pt x="63479" y="164262"/>
                  </a:lnTo>
                  <a:lnTo>
                    <a:pt x="109289" y="109289"/>
                  </a:lnTo>
                  <a:lnTo>
                    <a:pt x="164262" y="63479"/>
                  </a:lnTo>
                  <a:lnTo>
                    <a:pt x="227741" y="29449"/>
                  </a:lnTo>
                  <a:lnTo>
                    <a:pt x="297765" y="7853"/>
                  </a:lnTo>
                  <a:lnTo>
                    <a:pt x="373025" y="0"/>
                  </a:lnTo>
                  <a:lnTo>
                    <a:pt x="1399826" y="0"/>
                  </a:lnTo>
                  <a:lnTo>
                    <a:pt x="1475085" y="7853"/>
                  </a:lnTo>
                  <a:lnTo>
                    <a:pt x="1545110" y="29449"/>
                  </a:lnTo>
                  <a:lnTo>
                    <a:pt x="1608589" y="63479"/>
                  </a:lnTo>
                  <a:lnTo>
                    <a:pt x="1663561" y="109289"/>
                  </a:lnTo>
                  <a:lnTo>
                    <a:pt x="1709372" y="164262"/>
                  </a:lnTo>
                  <a:lnTo>
                    <a:pt x="1743402" y="227741"/>
                  </a:lnTo>
                  <a:lnTo>
                    <a:pt x="1764998" y="297111"/>
                  </a:lnTo>
                  <a:lnTo>
                    <a:pt x="1772851" y="372370"/>
                  </a:lnTo>
                  <a:lnTo>
                    <a:pt x="1772851" y="1391318"/>
                  </a:lnTo>
                  <a:lnTo>
                    <a:pt x="1764998" y="1466578"/>
                  </a:lnTo>
                  <a:lnTo>
                    <a:pt x="1743402" y="1535947"/>
                  </a:lnTo>
                  <a:lnTo>
                    <a:pt x="1709372" y="1599427"/>
                  </a:lnTo>
                  <a:lnTo>
                    <a:pt x="1663561" y="1654399"/>
                  </a:lnTo>
                  <a:lnTo>
                    <a:pt x="1608589" y="1700210"/>
                  </a:lnTo>
                  <a:lnTo>
                    <a:pt x="1545110" y="1734240"/>
                  </a:lnTo>
                  <a:lnTo>
                    <a:pt x="1475085" y="1755836"/>
                  </a:lnTo>
                  <a:lnTo>
                    <a:pt x="1399826" y="1763689"/>
                  </a:lnTo>
                  <a:lnTo>
                    <a:pt x="373025" y="1763689"/>
                  </a:lnTo>
                  <a:lnTo>
                    <a:pt x="297765" y="1755836"/>
                  </a:lnTo>
                  <a:lnTo>
                    <a:pt x="227741" y="1734240"/>
                  </a:lnTo>
                  <a:lnTo>
                    <a:pt x="164262" y="1700210"/>
                  </a:lnTo>
                  <a:lnTo>
                    <a:pt x="109289" y="1654399"/>
                  </a:lnTo>
                  <a:lnTo>
                    <a:pt x="63479" y="1599427"/>
                  </a:lnTo>
                  <a:lnTo>
                    <a:pt x="29449" y="1535947"/>
                  </a:lnTo>
                  <a:lnTo>
                    <a:pt x="7853" y="1466578"/>
                  </a:lnTo>
                  <a:lnTo>
                    <a:pt x="0" y="1391318"/>
                  </a:lnTo>
                  <a:lnTo>
                    <a:pt x="0" y="372370"/>
                  </a:lnTo>
                  <a:close/>
                </a:path>
              </a:pathLst>
            </a:custGeom>
            <a:noFill/>
            <a:ln cap="flat" cmpd="sng" w="23550">
              <a:solidFill>
                <a:srgbClr val="C825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35" name="Google Shape;335;p54"/>
            <p:cNvSpPr txBox="1"/>
            <p:nvPr/>
          </p:nvSpPr>
          <p:spPr>
            <a:xfrm>
              <a:off x="2138978" y="2823090"/>
              <a:ext cx="1578000" cy="19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3325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1E65C0"/>
                  </a:solidFill>
                  <a:latin typeface="Arial"/>
                  <a:ea typeface="Arial"/>
                  <a:cs typeface="Arial"/>
                  <a:sym typeface="Arial"/>
                </a:rPr>
                <a:t>Building block 1: wires</a:t>
              </a:r>
              <a:endParaRPr sz="120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54"/>
            <p:cNvSpPr txBox="1"/>
            <p:nvPr/>
          </p:nvSpPr>
          <p:spPr>
            <a:xfrm>
              <a:off x="1291826" y="4663550"/>
              <a:ext cx="3007800" cy="29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460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00882B"/>
                  </a:solidFill>
                  <a:latin typeface="Arial"/>
                  <a:ea typeface="Arial"/>
                  <a:cs typeface="Arial"/>
                  <a:sym typeface="Arial"/>
                </a:rPr>
                <a:t>Building block 3: the Internet</a:t>
              </a:r>
              <a:endParaRPr sz="1800"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7" name="Google Shape;337;p5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38690" y="2503926"/>
              <a:ext cx="241636" cy="257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8" name="Google Shape;338;p54"/>
            <p:cNvSpPr/>
            <p:nvPr/>
          </p:nvSpPr>
          <p:spPr>
            <a:xfrm>
              <a:off x="2083477" y="2816910"/>
              <a:ext cx="2820224" cy="0"/>
            </a:xfrm>
            <a:custGeom>
              <a:rect b="b" l="l" r="r" t="t"/>
              <a:pathLst>
                <a:path extrusionOk="0" h="120000" w="6597015">
                  <a:moveTo>
                    <a:pt x="0" y="0"/>
                  </a:moveTo>
                  <a:lnTo>
                    <a:pt x="6596657" y="0"/>
                  </a:lnTo>
                </a:path>
              </a:pathLst>
            </a:custGeom>
            <a:noFill/>
            <a:ln cap="flat" cmpd="sng" w="31400">
              <a:solidFill>
                <a:srgbClr val="006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39" name="Google Shape;339;p54"/>
            <p:cNvSpPr txBox="1"/>
            <p:nvPr/>
          </p:nvSpPr>
          <p:spPr>
            <a:xfrm>
              <a:off x="1323075" y="3206575"/>
              <a:ext cx="1425300" cy="44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1425">
              <a:spAutoFit/>
            </a:bodyPr>
            <a:lstStyle/>
            <a:p>
              <a:pPr indent="0" lvl="0" marL="12700" marR="5080" rtl="0" algn="l">
                <a:lnSpc>
                  <a:spcPct val="101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C8253C"/>
                  </a:solidFill>
                  <a:latin typeface="Arial"/>
                  <a:ea typeface="Arial"/>
                  <a:cs typeface="Arial"/>
                  <a:sym typeface="Arial"/>
                </a:rPr>
                <a:t>Building block 2:  local network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0" name="Google Shape;340;p54"/>
            <p:cNvGrpSpPr/>
            <p:nvPr/>
          </p:nvGrpSpPr>
          <p:grpSpPr>
            <a:xfrm>
              <a:off x="1328932" y="2444888"/>
              <a:ext cx="6386313" cy="2150098"/>
              <a:chOff x="2160274" y="5175235"/>
              <a:chExt cx="14917806" cy="5022419"/>
            </a:xfrm>
          </p:grpSpPr>
          <p:pic>
            <p:nvPicPr>
              <p:cNvPr id="341" name="Google Shape;341;p5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7832222" y="5434389"/>
                <a:ext cx="965781" cy="96578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2" name="Google Shape;342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3107736" y="5313143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3" name="Google Shape;343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2406187" y="6014693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4" name="Google Shape;344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3118207" y="6004222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45" name="Google Shape;345;p54"/>
              <p:cNvSpPr/>
              <p:nvPr/>
            </p:nvSpPr>
            <p:spPr>
              <a:xfrm>
                <a:off x="10519967" y="5175235"/>
                <a:ext cx="1772284" cy="1764665"/>
              </a:xfrm>
              <a:custGeom>
                <a:rect b="b" l="l" r="r" t="t"/>
                <a:pathLst>
                  <a:path extrusionOk="0" h="1764665" w="1772284">
                    <a:moveTo>
                      <a:pt x="0" y="373025"/>
                    </a:moveTo>
                    <a:lnTo>
                      <a:pt x="7853" y="297765"/>
                    </a:lnTo>
                    <a:lnTo>
                      <a:pt x="29449" y="227741"/>
                    </a:lnTo>
                    <a:lnTo>
                      <a:pt x="63479" y="164262"/>
                    </a:lnTo>
                    <a:lnTo>
                      <a:pt x="109289" y="109289"/>
                    </a:lnTo>
                    <a:lnTo>
                      <a:pt x="164262" y="63479"/>
                    </a:lnTo>
                    <a:lnTo>
                      <a:pt x="227741" y="29449"/>
                    </a:lnTo>
                    <a:lnTo>
                      <a:pt x="297111" y="7853"/>
                    </a:lnTo>
                    <a:lnTo>
                      <a:pt x="372370" y="0"/>
                    </a:lnTo>
                    <a:lnTo>
                      <a:pt x="1399172" y="0"/>
                    </a:lnTo>
                    <a:lnTo>
                      <a:pt x="1474431" y="7853"/>
                    </a:lnTo>
                    <a:lnTo>
                      <a:pt x="1544455" y="29449"/>
                    </a:lnTo>
                    <a:lnTo>
                      <a:pt x="1607935" y="63479"/>
                    </a:lnTo>
                    <a:lnTo>
                      <a:pt x="1662907" y="109289"/>
                    </a:lnTo>
                    <a:lnTo>
                      <a:pt x="1708717" y="164262"/>
                    </a:lnTo>
                    <a:lnTo>
                      <a:pt x="1742747" y="227741"/>
                    </a:lnTo>
                    <a:lnTo>
                      <a:pt x="1764344" y="297765"/>
                    </a:lnTo>
                    <a:lnTo>
                      <a:pt x="1772197" y="373025"/>
                    </a:lnTo>
                    <a:lnTo>
                      <a:pt x="1772197" y="1391318"/>
                    </a:lnTo>
                    <a:lnTo>
                      <a:pt x="1764344" y="1466578"/>
                    </a:lnTo>
                    <a:lnTo>
                      <a:pt x="1742747" y="1536602"/>
                    </a:lnTo>
                    <a:lnTo>
                      <a:pt x="1708717" y="1600082"/>
                    </a:lnTo>
                    <a:lnTo>
                      <a:pt x="1662907" y="1655054"/>
                    </a:lnTo>
                    <a:lnTo>
                      <a:pt x="1607935" y="1700864"/>
                    </a:lnTo>
                    <a:lnTo>
                      <a:pt x="1544455" y="1734894"/>
                    </a:lnTo>
                    <a:lnTo>
                      <a:pt x="1474431" y="1756491"/>
                    </a:lnTo>
                    <a:lnTo>
                      <a:pt x="1399172" y="1764344"/>
                    </a:lnTo>
                    <a:lnTo>
                      <a:pt x="372370" y="1764344"/>
                    </a:lnTo>
                    <a:lnTo>
                      <a:pt x="297111" y="1756491"/>
                    </a:lnTo>
                    <a:lnTo>
                      <a:pt x="227741" y="1734894"/>
                    </a:lnTo>
                    <a:lnTo>
                      <a:pt x="164262" y="1700864"/>
                    </a:lnTo>
                    <a:lnTo>
                      <a:pt x="109289" y="1655054"/>
                    </a:lnTo>
                    <a:lnTo>
                      <a:pt x="63479" y="1600082"/>
                    </a:lnTo>
                    <a:lnTo>
                      <a:pt x="29449" y="1536602"/>
                    </a:lnTo>
                    <a:lnTo>
                      <a:pt x="7853" y="1466578"/>
                    </a:lnTo>
                    <a:lnTo>
                      <a:pt x="0" y="1391318"/>
                    </a:lnTo>
                    <a:lnTo>
                      <a:pt x="0" y="373025"/>
                    </a:lnTo>
                    <a:close/>
                  </a:path>
                </a:pathLst>
              </a:custGeom>
              <a:noFill/>
              <a:ln cap="flat" cmpd="sng" w="23550">
                <a:solidFill>
                  <a:srgbClr val="C8253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346" name="Google Shape;346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0782895" y="5355027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7" name="Google Shape;347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1473973" y="5355027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8" name="Google Shape;348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0772425" y="6056576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9" name="Google Shape;349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1484445" y="6046105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50" name="Google Shape;350;p54"/>
              <p:cNvSpPr/>
              <p:nvPr/>
            </p:nvSpPr>
            <p:spPr>
              <a:xfrm>
                <a:off x="10541563" y="8432989"/>
                <a:ext cx="1772920" cy="1764665"/>
              </a:xfrm>
              <a:custGeom>
                <a:rect b="b" l="l" r="r" t="t"/>
                <a:pathLst>
                  <a:path extrusionOk="0" h="1764665" w="1772920">
                    <a:moveTo>
                      <a:pt x="0" y="373025"/>
                    </a:moveTo>
                    <a:lnTo>
                      <a:pt x="7853" y="297765"/>
                    </a:lnTo>
                    <a:lnTo>
                      <a:pt x="29449" y="227741"/>
                    </a:lnTo>
                    <a:lnTo>
                      <a:pt x="63479" y="164262"/>
                    </a:lnTo>
                    <a:lnTo>
                      <a:pt x="109289" y="109289"/>
                    </a:lnTo>
                    <a:lnTo>
                      <a:pt x="164262" y="63479"/>
                    </a:lnTo>
                    <a:lnTo>
                      <a:pt x="227741" y="29449"/>
                    </a:lnTo>
                    <a:lnTo>
                      <a:pt x="297765" y="7853"/>
                    </a:lnTo>
                    <a:lnTo>
                      <a:pt x="373025" y="0"/>
                    </a:lnTo>
                    <a:lnTo>
                      <a:pt x="1399826" y="0"/>
                    </a:lnTo>
                    <a:lnTo>
                      <a:pt x="1475085" y="7853"/>
                    </a:lnTo>
                    <a:lnTo>
                      <a:pt x="1545110" y="29449"/>
                    </a:lnTo>
                    <a:lnTo>
                      <a:pt x="1608589" y="63479"/>
                    </a:lnTo>
                    <a:lnTo>
                      <a:pt x="1663561" y="109289"/>
                    </a:lnTo>
                    <a:lnTo>
                      <a:pt x="1709372" y="164262"/>
                    </a:lnTo>
                    <a:lnTo>
                      <a:pt x="1743402" y="227741"/>
                    </a:lnTo>
                    <a:lnTo>
                      <a:pt x="1764998" y="297765"/>
                    </a:lnTo>
                    <a:lnTo>
                      <a:pt x="1772851" y="373025"/>
                    </a:lnTo>
                    <a:lnTo>
                      <a:pt x="1772851" y="1391318"/>
                    </a:lnTo>
                    <a:lnTo>
                      <a:pt x="1764998" y="1466578"/>
                    </a:lnTo>
                    <a:lnTo>
                      <a:pt x="1743402" y="1536602"/>
                    </a:lnTo>
                    <a:lnTo>
                      <a:pt x="1709372" y="1600082"/>
                    </a:lnTo>
                    <a:lnTo>
                      <a:pt x="1663561" y="1655054"/>
                    </a:lnTo>
                    <a:lnTo>
                      <a:pt x="1608589" y="1700864"/>
                    </a:lnTo>
                    <a:lnTo>
                      <a:pt x="1545110" y="1734894"/>
                    </a:lnTo>
                    <a:lnTo>
                      <a:pt x="1475085" y="1756491"/>
                    </a:lnTo>
                    <a:lnTo>
                      <a:pt x="1399826" y="1764344"/>
                    </a:lnTo>
                    <a:lnTo>
                      <a:pt x="373025" y="1764344"/>
                    </a:lnTo>
                    <a:lnTo>
                      <a:pt x="297765" y="1756491"/>
                    </a:lnTo>
                    <a:lnTo>
                      <a:pt x="227741" y="1734894"/>
                    </a:lnTo>
                    <a:lnTo>
                      <a:pt x="164262" y="1700864"/>
                    </a:lnTo>
                    <a:lnTo>
                      <a:pt x="109289" y="1655054"/>
                    </a:lnTo>
                    <a:lnTo>
                      <a:pt x="63479" y="1600082"/>
                    </a:lnTo>
                    <a:lnTo>
                      <a:pt x="29449" y="1536602"/>
                    </a:lnTo>
                    <a:lnTo>
                      <a:pt x="7853" y="1466578"/>
                    </a:lnTo>
                    <a:lnTo>
                      <a:pt x="0" y="1391318"/>
                    </a:lnTo>
                    <a:lnTo>
                      <a:pt x="0" y="373025"/>
                    </a:lnTo>
                    <a:close/>
                  </a:path>
                </a:pathLst>
              </a:custGeom>
              <a:noFill/>
              <a:ln cap="flat" cmpd="sng" w="23550">
                <a:solidFill>
                  <a:srgbClr val="C8253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351" name="Google Shape;351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0803837" y="8611472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2" name="Google Shape;352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1494915" y="8611472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3" name="Google Shape;353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0793366" y="9313022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4" name="Google Shape;354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1505386" y="9302551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55" name="Google Shape;355;p54"/>
              <p:cNvSpPr/>
              <p:nvPr/>
            </p:nvSpPr>
            <p:spPr>
              <a:xfrm>
                <a:off x="11397654" y="6939008"/>
                <a:ext cx="0" cy="1494154"/>
              </a:xfrm>
              <a:custGeom>
                <a:rect b="b" l="l" r="r" t="t"/>
                <a:pathLst>
                  <a:path extrusionOk="0" h="1494154" w="120000">
                    <a:moveTo>
                      <a:pt x="0" y="0"/>
                    </a:moveTo>
                    <a:lnTo>
                      <a:pt x="0" y="1493953"/>
                    </a:lnTo>
                  </a:path>
                </a:pathLst>
              </a:custGeom>
              <a:noFill/>
              <a:ln cap="flat" cmpd="sng" w="31400">
                <a:solidFill>
                  <a:srgbClr val="0063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356" name="Google Shape;356;p5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0900191" y="7151614"/>
                <a:ext cx="965781" cy="96578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57" name="Google Shape;357;p54"/>
              <p:cNvSpPr/>
              <p:nvPr/>
            </p:nvSpPr>
            <p:spPr>
              <a:xfrm>
                <a:off x="15305161" y="8432989"/>
                <a:ext cx="1772919" cy="1764029"/>
              </a:xfrm>
              <a:custGeom>
                <a:rect b="b" l="l" r="r" t="t"/>
                <a:pathLst>
                  <a:path extrusionOk="0" h="1764029" w="1772919">
                    <a:moveTo>
                      <a:pt x="0" y="372370"/>
                    </a:moveTo>
                    <a:lnTo>
                      <a:pt x="7853" y="297111"/>
                    </a:lnTo>
                    <a:lnTo>
                      <a:pt x="29449" y="227741"/>
                    </a:lnTo>
                    <a:lnTo>
                      <a:pt x="64134" y="164262"/>
                    </a:lnTo>
                    <a:lnTo>
                      <a:pt x="109289" y="109289"/>
                    </a:lnTo>
                    <a:lnTo>
                      <a:pt x="164916" y="63479"/>
                    </a:lnTo>
                    <a:lnTo>
                      <a:pt x="227741" y="29449"/>
                    </a:lnTo>
                    <a:lnTo>
                      <a:pt x="297765" y="7853"/>
                    </a:lnTo>
                    <a:lnTo>
                      <a:pt x="373025" y="0"/>
                    </a:lnTo>
                    <a:lnTo>
                      <a:pt x="1399826" y="0"/>
                    </a:lnTo>
                    <a:lnTo>
                      <a:pt x="1475085" y="7853"/>
                    </a:lnTo>
                    <a:lnTo>
                      <a:pt x="1545110" y="29449"/>
                    </a:lnTo>
                    <a:lnTo>
                      <a:pt x="1608589" y="63479"/>
                    </a:lnTo>
                    <a:lnTo>
                      <a:pt x="1663561" y="109289"/>
                    </a:lnTo>
                    <a:lnTo>
                      <a:pt x="1709372" y="164262"/>
                    </a:lnTo>
                    <a:lnTo>
                      <a:pt x="1743402" y="227741"/>
                    </a:lnTo>
                    <a:lnTo>
                      <a:pt x="1764998" y="297111"/>
                    </a:lnTo>
                    <a:lnTo>
                      <a:pt x="1772851" y="372370"/>
                    </a:lnTo>
                    <a:lnTo>
                      <a:pt x="1772851" y="1391318"/>
                    </a:lnTo>
                    <a:lnTo>
                      <a:pt x="1764998" y="1466578"/>
                    </a:lnTo>
                    <a:lnTo>
                      <a:pt x="1743402" y="1535947"/>
                    </a:lnTo>
                    <a:lnTo>
                      <a:pt x="1709372" y="1599427"/>
                    </a:lnTo>
                    <a:lnTo>
                      <a:pt x="1663561" y="1654399"/>
                    </a:lnTo>
                    <a:lnTo>
                      <a:pt x="1608589" y="1700210"/>
                    </a:lnTo>
                    <a:lnTo>
                      <a:pt x="1545110" y="1734240"/>
                    </a:lnTo>
                    <a:lnTo>
                      <a:pt x="1475085" y="1755836"/>
                    </a:lnTo>
                    <a:lnTo>
                      <a:pt x="1399826" y="1763689"/>
                    </a:lnTo>
                    <a:lnTo>
                      <a:pt x="373025" y="1763689"/>
                    </a:lnTo>
                    <a:lnTo>
                      <a:pt x="297765" y="1755836"/>
                    </a:lnTo>
                    <a:lnTo>
                      <a:pt x="227741" y="1734240"/>
                    </a:lnTo>
                    <a:lnTo>
                      <a:pt x="164916" y="1700210"/>
                    </a:lnTo>
                    <a:lnTo>
                      <a:pt x="109289" y="1654399"/>
                    </a:lnTo>
                    <a:lnTo>
                      <a:pt x="64134" y="1599427"/>
                    </a:lnTo>
                    <a:lnTo>
                      <a:pt x="29449" y="1535947"/>
                    </a:lnTo>
                    <a:lnTo>
                      <a:pt x="7853" y="1466578"/>
                    </a:lnTo>
                    <a:lnTo>
                      <a:pt x="0" y="1391318"/>
                    </a:lnTo>
                    <a:lnTo>
                      <a:pt x="0" y="372370"/>
                    </a:lnTo>
                    <a:close/>
                  </a:path>
                </a:pathLst>
              </a:custGeom>
              <a:noFill/>
              <a:ln cap="flat" cmpd="sng" w="23550">
                <a:solidFill>
                  <a:srgbClr val="C8253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358" name="Google Shape;358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5568089" y="8611472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9" name="Google Shape;359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6259168" y="8611472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0" name="Google Shape;360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5557618" y="9313021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1" name="Google Shape;361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6269639" y="9302551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62" name="Google Shape;362;p54"/>
              <p:cNvSpPr/>
              <p:nvPr/>
            </p:nvSpPr>
            <p:spPr>
              <a:xfrm>
                <a:off x="2160274" y="8403539"/>
                <a:ext cx="1772920" cy="1764665"/>
              </a:xfrm>
              <a:custGeom>
                <a:rect b="b" l="l" r="r" t="t"/>
                <a:pathLst>
                  <a:path extrusionOk="0" h="1764665" w="1772920">
                    <a:moveTo>
                      <a:pt x="0" y="373025"/>
                    </a:moveTo>
                    <a:lnTo>
                      <a:pt x="7853" y="297765"/>
                    </a:lnTo>
                    <a:lnTo>
                      <a:pt x="29449" y="227741"/>
                    </a:lnTo>
                    <a:lnTo>
                      <a:pt x="63479" y="164916"/>
                    </a:lnTo>
                    <a:lnTo>
                      <a:pt x="109289" y="109289"/>
                    </a:lnTo>
                    <a:lnTo>
                      <a:pt x="164262" y="64134"/>
                    </a:lnTo>
                    <a:lnTo>
                      <a:pt x="227741" y="29449"/>
                    </a:lnTo>
                    <a:lnTo>
                      <a:pt x="297765" y="7853"/>
                    </a:lnTo>
                    <a:lnTo>
                      <a:pt x="373025" y="0"/>
                    </a:lnTo>
                    <a:lnTo>
                      <a:pt x="1399826" y="0"/>
                    </a:lnTo>
                    <a:lnTo>
                      <a:pt x="1475085" y="7853"/>
                    </a:lnTo>
                    <a:lnTo>
                      <a:pt x="1545110" y="29449"/>
                    </a:lnTo>
                    <a:lnTo>
                      <a:pt x="1608589" y="64134"/>
                    </a:lnTo>
                    <a:lnTo>
                      <a:pt x="1663561" y="109289"/>
                    </a:lnTo>
                    <a:lnTo>
                      <a:pt x="1709372" y="164916"/>
                    </a:lnTo>
                    <a:lnTo>
                      <a:pt x="1743402" y="227741"/>
                    </a:lnTo>
                    <a:lnTo>
                      <a:pt x="1764998" y="297765"/>
                    </a:lnTo>
                    <a:lnTo>
                      <a:pt x="1772851" y="373025"/>
                    </a:lnTo>
                    <a:lnTo>
                      <a:pt x="1772851" y="1391318"/>
                    </a:lnTo>
                    <a:lnTo>
                      <a:pt x="1764998" y="1466578"/>
                    </a:lnTo>
                    <a:lnTo>
                      <a:pt x="1743402" y="1536602"/>
                    </a:lnTo>
                    <a:lnTo>
                      <a:pt x="1709372" y="1600082"/>
                    </a:lnTo>
                    <a:lnTo>
                      <a:pt x="1663561" y="1655054"/>
                    </a:lnTo>
                    <a:lnTo>
                      <a:pt x="1608589" y="1700864"/>
                    </a:lnTo>
                    <a:lnTo>
                      <a:pt x="1545110" y="1734894"/>
                    </a:lnTo>
                    <a:lnTo>
                      <a:pt x="1475085" y="1756491"/>
                    </a:lnTo>
                    <a:lnTo>
                      <a:pt x="1399826" y="1764344"/>
                    </a:lnTo>
                    <a:lnTo>
                      <a:pt x="373025" y="1764344"/>
                    </a:lnTo>
                    <a:lnTo>
                      <a:pt x="297765" y="1756491"/>
                    </a:lnTo>
                    <a:lnTo>
                      <a:pt x="227741" y="1734894"/>
                    </a:lnTo>
                    <a:lnTo>
                      <a:pt x="164262" y="1700864"/>
                    </a:lnTo>
                    <a:lnTo>
                      <a:pt x="109289" y="1655054"/>
                    </a:lnTo>
                    <a:lnTo>
                      <a:pt x="63479" y="1600082"/>
                    </a:lnTo>
                    <a:lnTo>
                      <a:pt x="29449" y="1536602"/>
                    </a:lnTo>
                    <a:lnTo>
                      <a:pt x="7853" y="1466578"/>
                    </a:lnTo>
                    <a:lnTo>
                      <a:pt x="0" y="1391318"/>
                    </a:lnTo>
                    <a:lnTo>
                      <a:pt x="0" y="373025"/>
                    </a:lnTo>
                    <a:close/>
                  </a:path>
                </a:pathLst>
              </a:custGeom>
              <a:noFill/>
              <a:ln cap="flat" cmpd="sng" w="23550">
                <a:solidFill>
                  <a:srgbClr val="C8253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363" name="Google Shape;363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2427129" y="8580060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4" name="Google Shape;364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3118207" y="8580060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5" name="Google Shape;365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2416658" y="9281609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6" name="Google Shape;366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3128678" y="9271138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67" name="Google Shape;367;p54"/>
              <p:cNvSpPr/>
              <p:nvPr/>
            </p:nvSpPr>
            <p:spPr>
              <a:xfrm>
                <a:off x="3937040" y="9339951"/>
                <a:ext cx="6597015" cy="0"/>
              </a:xfrm>
              <a:custGeom>
                <a:rect b="b" l="l" r="r" t="t"/>
                <a:pathLst>
                  <a:path extrusionOk="0" h="120000" w="6597015">
                    <a:moveTo>
                      <a:pt x="0" y="0"/>
                    </a:moveTo>
                    <a:lnTo>
                      <a:pt x="6596657" y="0"/>
                    </a:lnTo>
                  </a:path>
                </a:pathLst>
              </a:custGeom>
              <a:noFill/>
              <a:ln cap="flat" cmpd="sng" w="31400">
                <a:solidFill>
                  <a:srgbClr val="0063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368" name="Google Shape;368;p5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7842693" y="8732718"/>
                <a:ext cx="965781" cy="96578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69" name="Google Shape;369;p54"/>
              <p:cNvSpPr/>
              <p:nvPr/>
            </p:nvSpPr>
            <p:spPr>
              <a:xfrm>
                <a:off x="12326655" y="9349997"/>
                <a:ext cx="2978784" cy="0"/>
              </a:xfrm>
              <a:custGeom>
                <a:rect b="b" l="l" r="r" t="t"/>
                <a:pathLst>
                  <a:path extrusionOk="0" h="120000" w="2978784">
                    <a:moveTo>
                      <a:pt x="0" y="0"/>
                    </a:moveTo>
                    <a:lnTo>
                      <a:pt x="2978495" y="0"/>
                    </a:lnTo>
                  </a:path>
                </a:pathLst>
              </a:custGeom>
              <a:noFill/>
              <a:ln cap="flat" cmpd="sng" w="31400">
                <a:solidFill>
                  <a:srgbClr val="0063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370" name="Google Shape;370;p5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3329437" y="8701305"/>
                <a:ext cx="965781" cy="96578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71" name="Google Shape;371;p54"/>
              <p:cNvSpPr/>
              <p:nvPr/>
            </p:nvSpPr>
            <p:spPr>
              <a:xfrm>
                <a:off x="15282257" y="5175889"/>
                <a:ext cx="1772284" cy="1764665"/>
              </a:xfrm>
              <a:custGeom>
                <a:rect b="b" l="l" r="r" t="t"/>
                <a:pathLst>
                  <a:path extrusionOk="0" h="1764665" w="1772284">
                    <a:moveTo>
                      <a:pt x="0" y="373025"/>
                    </a:moveTo>
                    <a:lnTo>
                      <a:pt x="7853" y="297765"/>
                    </a:lnTo>
                    <a:lnTo>
                      <a:pt x="29449" y="227741"/>
                    </a:lnTo>
                    <a:lnTo>
                      <a:pt x="63479" y="164916"/>
                    </a:lnTo>
                    <a:lnTo>
                      <a:pt x="109289" y="109289"/>
                    </a:lnTo>
                    <a:lnTo>
                      <a:pt x="164262" y="64134"/>
                    </a:lnTo>
                    <a:lnTo>
                      <a:pt x="227741" y="29449"/>
                    </a:lnTo>
                    <a:lnTo>
                      <a:pt x="297765" y="7853"/>
                    </a:lnTo>
                    <a:lnTo>
                      <a:pt x="373025" y="0"/>
                    </a:lnTo>
                    <a:lnTo>
                      <a:pt x="1399826" y="0"/>
                    </a:lnTo>
                    <a:lnTo>
                      <a:pt x="1475085" y="7853"/>
                    </a:lnTo>
                    <a:lnTo>
                      <a:pt x="1544455" y="29449"/>
                    </a:lnTo>
                    <a:lnTo>
                      <a:pt x="1607935" y="64134"/>
                    </a:lnTo>
                    <a:lnTo>
                      <a:pt x="1662907" y="109289"/>
                    </a:lnTo>
                    <a:lnTo>
                      <a:pt x="1708717" y="164916"/>
                    </a:lnTo>
                    <a:lnTo>
                      <a:pt x="1742747" y="227741"/>
                    </a:lnTo>
                    <a:lnTo>
                      <a:pt x="1764344" y="297765"/>
                    </a:lnTo>
                    <a:lnTo>
                      <a:pt x="1772197" y="373025"/>
                    </a:lnTo>
                    <a:lnTo>
                      <a:pt x="1772197" y="1391318"/>
                    </a:lnTo>
                    <a:lnTo>
                      <a:pt x="1764344" y="1466578"/>
                    </a:lnTo>
                    <a:lnTo>
                      <a:pt x="1742747" y="1536602"/>
                    </a:lnTo>
                    <a:lnTo>
                      <a:pt x="1708717" y="1600082"/>
                    </a:lnTo>
                    <a:lnTo>
                      <a:pt x="1662907" y="1655054"/>
                    </a:lnTo>
                    <a:lnTo>
                      <a:pt x="1607935" y="1700864"/>
                    </a:lnTo>
                    <a:lnTo>
                      <a:pt x="1544455" y="1734894"/>
                    </a:lnTo>
                    <a:lnTo>
                      <a:pt x="1475085" y="1756491"/>
                    </a:lnTo>
                    <a:lnTo>
                      <a:pt x="1399826" y="1764344"/>
                    </a:lnTo>
                    <a:lnTo>
                      <a:pt x="373025" y="1764344"/>
                    </a:lnTo>
                    <a:lnTo>
                      <a:pt x="297765" y="1756491"/>
                    </a:lnTo>
                    <a:lnTo>
                      <a:pt x="227741" y="1734894"/>
                    </a:lnTo>
                    <a:lnTo>
                      <a:pt x="164262" y="1700864"/>
                    </a:lnTo>
                    <a:lnTo>
                      <a:pt x="109289" y="1655054"/>
                    </a:lnTo>
                    <a:lnTo>
                      <a:pt x="63479" y="1600082"/>
                    </a:lnTo>
                    <a:lnTo>
                      <a:pt x="29449" y="1536602"/>
                    </a:lnTo>
                    <a:lnTo>
                      <a:pt x="7853" y="1466578"/>
                    </a:lnTo>
                    <a:lnTo>
                      <a:pt x="0" y="1391318"/>
                    </a:lnTo>
                    <a:lnTo>
                      <a:pt x="0" y="373025"/>
                    </a:lnTo>
                    <a:close/>
                  </a:path>
                </a:pathLst>
              </a:custGeom>
              <a:noFill/>
              <a:ln cap="flat" cmpd="sng" w="23550">
                <a:solidFill>
                  <a:srgbClr val="C8253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372" name="Google Shape;372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5547148" y="5355027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3" name="Google Shape;373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6238227" y="5355027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4" name="Google Shape;374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5536677" y="6056576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5" name="Google Shape;375;p5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6248697" y="6046105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76" name="Google Shape;376;p54"/>
              <p:cNvSpPr/>
              <p:nvPr/>
            </p:nvSpPr>
            <p:spPr>
              <a:xfrm>
                <a:off x="16168129" y="6939937"/>
                <a:ext cx="3175" cy="1490345"/>
              </a:xfrm>
              <a:custGeom>
                <a:rect b="b" l="l" r="r" t="t"/>
                <a:pathLst>
                  <a:path extrusionOk="0" h="1490345" w="3175">
                    <a:moveTo>
                      <a:pt x="0" y="0"/>
                    </a:moveTo>
                    <a:lnTo>
                      <a:pt x="3149" y="1490240"/>
                    </a:lnTo>
                  </a:path>
                </a:pathLst>
              </a:custGeom>
              <a:noFill/>
              <a:ln cap="flat" cmpd="sng" w="31400">
                <a:solidFill>
                  <a:srgbClr val="0063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377" name="Google Shape;377;p5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5706327" y="7151614"/>
                <a:ext cx="965783" cy="96578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78" name="Google Shape;378;p54"/>
              <p:cNvSpPr/>
              <p:nvPr/>
            </p:nvSpPr>
            <p:spPr>
              <a:xfrm>
                <a:off x="12305805" y="5987869"/>
                <a:ext cx="2978784" cy="0"/>
              </a:xfrm>
              <a:custGeom>
                <a:rect b="b" l="l" r="r" t="t"/>
                <a:pathLst>
                  <a:path extrusionOk="0" h="120000" w="2978784">
                    <a:moveTo>
                      <a:pt x="0" y="0"/>
                    </a:moveTo>
                    <a:lnTo>
                      <a:pt x="2978495" y="0"/>
                    </a:lnTo>
                  </a:path>
                </a:pathLst>
              </a:custGeom>
              <a:noFill/>
              <a:ln cap="flat" cmpd="sng" w="31400">
                <a:solidFill>
                  <a:srgbClr val="0063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379" name="Google Shape;379;p5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3308495" y="5340151"/>
                <a:ext cx="965781" cy="96578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Layers of abstraction</a:t>
            </a:r>
            <a:endParaRPr/>
          </a:p>
        </p:txBody>
      </p:sp>
      <p:sp>
        <p:nvSpPr>
          <p:cNvPr id="385" name="Google Shape;385;p5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82B"/>
                </a:solidFill>
              </a:rPr>
              <a:t>Layer 3: Connect many local networks to form a global network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C8253C"/>
                </a:solidFill>
              </a:rPr>
              <a:t>Layer 2: Create links in a local area</a:t>
            </a:r>
            <a:endParaRPr>
              <a:solidFill>
                <a:srgbClr val="C8253C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E65C0"/>
                </a:solidFill>
              </a:rPr>
              <a:t>Layer 1: Move bits across space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change in layer 1 implementation (wireless instead of wires)  doesn’t affect the other layers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change in layer 2 protocols doesn’t affect the other layers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Layering: The OSI Model</a:t>
            </a:r>
            <a:endParaRPr/>
          </a:p>
        </p:txBody>
      </p:sp>
      <p:sp>
        <p:nvSpPr>
          <p:cNvPr id="392" name="Google Shape;392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Layering	</a:t>
            </a:r>
            <a:endParaRPr/>
          </a:p>
        </p:txBody>
      </p:sp>
      <p:sp>
        <p:nvSpPr>
          <p:cNvPr id="398" name="Google Shape;398;p57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Internet design is partitioned into various layers. Each layer…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Has a protocol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Relies on services provided by the layer below 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Provides services to the layer above 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Analogous to the structure of an application and the “services” that each layer relies on and provides</a:t>
            </a:r>
            <a:endParaRPr/>
          </a:p>
        </p:txBody>
      </p:sp>
      <p:sp>
        <p:nvSpPr>
          <p:cNvPr id="399" name="Google Shape;399;p57"/>
          <p:cNvSpPr/>
          <p:nvPr/>
        </p:nvSpPr>
        <p:spPr>
          <a:xfrm>
            <a:off x="5486400" y="1772089"/>
            <a:ext cx="23112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Code You Write</a:t>
            </a:r>
            <a:endParaRPr b="1"/>
          </a:p>
        </p:txBody>
      </p:sp>
      <p:sp>
        <p:nvSpPr>
          <p:cNvPr id="400" name="Google Shape;400;p57"/>
          <p:cNvSpPr/>
          <p:nvPr/>
        </p:nvSpPr>
        <p:spPr>
          <a:xfrm>
            <a:off x="5486400" y="2226589"/>
            <a:ext cx="23112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Run-Time Library</a:t>
            </a:r>
            <a:endParaRPr b="1"/>
          </a:p>
        </p:txBody>
      </p:sp>
      <p:sp>
        <p:nvSpPr>
          <p:cNvPr id="401" name="Google Shape;401;p57"/>
          <p:cNvSpPr/>
          <p:nvPr/>
        </p:nvSpPr>
        <p:spPr>
          <a:xfrm>
            <a:off x="5486400" y="2681089"/>
            <a:ext cx="23112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System Calls</a:t>
            </a:r>
            <a:endParaRPr b="1"/>
          </a:p>
        </p:txBody>
      </p:sp>
      <p:sp>
        <p:nvSpPr>
          <p:cNvPr id="402" name="Google Shape;402;p57"/>
          <p:cNvSpPr/>
          <p:nvPr/>
        </p:nvSpPr>
        <p:spPr>
          <a:xfrm>
            <a:off x="5486400" y="3135589"/>
            <a:ext cx="2311200" cy="378300"/>
          </a:xfrm>
          <a:prstGeom prst="rect">
            <a:avLst/>
          </a:prstGeom>
          <a:solidFill>
            <a:srgbClr val="8E7CC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Device Drivers</a:t>
            </a:r>
            <a:endParaRPr b="1"/>
          </a:p>
        </p:txBody>
      </p:sp>
      <p:sp>
        <p:nvSpPr>
          <p:cNvPr id="403" name="Google Shape;403;p57"/>
          <p:cNvSpPr/>
          <p:nvPr/>
        </p:nvSpPr>
        <p:spPr>
          <a:xfrm>
            <a:off x="5486400" y="3590089"/>
            <a:ext cx="2311200" cy="572700"/>
          </a:xfrm>
          <a:prstGeom prst="rect">
            <a:avLst/>
          </a:prstGeom>
          <a:solidFill>
            <a:srgbClr val="8E7CC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Voltage Levels/Magnetic Domains</a:t>
            </a:r>
            <a:endParaRPr b="1"/>
          </a:p>
        </p:txBody>
      </p:sp>
      <p:pic>
        <p:nvPicPr>
          <p:cNvPr id="404" name="Google Shape;40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73800" y="3135589"/>
            <a:ext cx="217600" cy="102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57"/>
          <p:cNvSpPr txBox="1"/>
          <p:nvPr/>
        </p:nvSpPr>
        <p:spPr>
          <a:xfrm>
            <a:off x="8167600" y="3249000"/>
            <a:ext cx="812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Fully isolated from user programs</a:t>
            </a:r>
            <a:endParaRPr sz="1000"/>
          </a:p>
        </p:txBody>
      </p:sp>
      <p:sp>
        <p:nvSpPr>
          <p:cNvPr id="406" name="Google Shape;406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OSI Model</a:t>
            </a:r>
            <a:endParaRPr/>
          </a:p>
        </p:txBody>
      </p:sp>
      <p:sp>
        <p:nvSpPr>
          <p:cNvPr id="412" name="Google Shape;412;p58"/>
          <p:cNvSpPr/>
          <p:nvPr/>
        </p:nvSpPr>
        <p:spPr>
          <a:xfrm>
            <a:off x="6684025" y="18386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Application</a:t>
            </a:r>
            <a:endParaRPr b="1"/>
          </a:p>
        </p:txBody>
      </p:sp>
      <p:sp>
        <p:nvSpPr>
          <p:cNvPr id="413" name="Google Shape;413;p58"/>
          <p:cNvSpPr/>
          <p:nvPr/>
        </p:nvSpPr>
        <p:spPr>
          <a:xfrm>
            <a:off x="6684025" y="22931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Transport</a:t>
            </a:r>
            <a:endParaRPr b="1"/>
          </a:p>
        </p:txBody>
      </p:sp>
      <p:sp>
        <p:nvSpPr>
          <p:cNvPr id="414" name="Google Shape;414;p58"/>
          <p:cNvSpPr/>
          <p:nvPr/>
        </p:nvSpPr>
        <p:spPr>
          <a:xfrm>
            <a:off x="6684025" y="27476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(Inter) Network</a:t>
            </a:r>
            <a:endParaRPr b="1"/>
          </a:p>
        </p:txBody>
      </p:sp>
      <p:sp>
        <p:nvSpPr>
          <p:cNvPr id="415" name="Google Shape;415;p58"/>
          <p:cNvSpPr/>
          <p:nvPr/>
        </p:nvSpPr>
        <p:spPr>
          <a:xfrm>
            <a:off x="6684025" y="32021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Link</a:t>
            </a:r>
            <a:endParaRPr b="1"/>
          </a:p>
        </p:txBody>
      </p:sp>
      <p:sp>
        <p:nvSpPr>
          <p:cNvPr id="416" name="Google Shape;416;p58"/>
          <p:cNvSpPr/>
          <p:nvPr/>
        </p:nvSpPr>
        <p:spPr>
          <a:xfrm>
            <a:off x="6684025" y="36566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Physical</a:t>
            </a:r>
            <a:endParaRPr b="1"/>
          </a:p>
        </p:txBody>
      </p:sp>
      <p:sp>
        <p:nvSpPr>
          <p:cNvPr id="417" name="Google Shape;417;p58"/>
          <p:cNvSpPr txBox="1"/>
          <p:nvPr/>
        </p:nvSpPr>
        <p:spPr>
          <a:xfrm>
            <a:off x="63454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1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418" name="Google Shape;418;p58"/>
          <p:cNvSpPr txBox="1"/>
          <p:nvPr/>
        </p:nvSpPr>
        <p:spPr>
          <a:xfrm>
            <a:off x="63454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2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419" name="Google Shape;419;p58"/>
          <p:cNvSpPr txBox="1"/>
          <p:nvPr/>
        </p:nvSpPr>
        <p:spPr>
          <a:xfrm>
            <a:off x="63454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3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420" name="Google Shape;420;p58"/>
          <p:cNvSpPr txBox="1"/>
          <p:nvPr/>
        </p:nvSpPr>
        <p:spPr>
          <a:xfrm>
            <a:off x="63454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4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421" name="Google Shape;421;p58"/>
          <p:cNvSpPr txBox="1"/>
          <p:nvPr/>
        </p:nvSpPr>
        <p:spPr>
          <a:xfrm>
            <a:off x="63454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7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422" name="Google Shape;422;p58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OSI model: </a:t>
            </a:r>
            <a:r>
              <a:rPr lang="en"/>
              <a:t>Open Systems Interconnection model, a layered model of Internet communication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Originally divided into 7 layers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But layers 5 and 6 aren’t used in the real world, so we ignore them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Same reliance upon abstraction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layer can be implemented in different ways without affecting other layers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layer’s protocol can be substituted with another protocol without affecting other layers</a:t>
            </a:r>
            <a:endParaRPr/>
          </a:p>
        </p:txBody>
      </p:sp>
      <p:sp>
        <p:nvSpPr>
          <p:cNvPr id="423" name="Google Shape;423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9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Provides</a:t>
            </a:r>
            <a:r>
              <a:rPr lang="en"/>
              <a:t>: Sending bits from one device to another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Encodes bits to send them over a physical link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Patterns of voltage levels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Photon intensities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RF modulation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Wi-Fi radios (IEEE 802.11)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Ethernet voltages (IEEE 802.3)</a:t>
            </a:r>
            <a:endParaRPr/>
          </a:p>
        </p:txBody>
      </p:sp>
      <p:sp>
        <p:nvSpPr>
          <p:cNvPr id="429" name="Google Shape;429;p5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1: Physical Layer</a:t>
            </a:r>
            <a:endParaRPr/>
          </a:p>
        </p:txBody>
      </p:sp>
      <p:sp>
        <p:nvSpPr>
          <p:cNvPr id="430" name="Google Shape;430;p59"/>
          <p:cNvSpPr/>
          <p:nvPr/>
        </p:nvSpPr>
        <p:spPr>
          <a:xfrm>
            <a:off x="6684025" y="36566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Physical</a:t>
            </a:r>
            <a:endParaRPr b="1"/>
          </a:p>
        </p:txBody>
      </p:sp>
      <p:sp>
        <p:nvSpPr>
          <p:cNvPr id="431" name="Google Shape;431;p59"/>
          <p:cNvSpPr txBox="1"/>
          <p:nvPr/>
        </p:nvSpPr>
        <p:spPr>
          <a:xfrm>
            <a:off x="63454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1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432" name="Google Shape;432;p59"/>
          <p:cNvSpPr/>
          <p:nvPr/>
        </p:nvSpPr>
        <p:spPr>
          <a:xfrm>
            <a:off x="6684025" y="1838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Application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433" name="Google Shape;433;p59"/>
          <p:cNvSpPr/>
          <p:nvPr/>
        </p:nvSpPr>
        <p:spPr>
          <a:xfrm>
            <a:off x="6684025" y="22931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Transport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434" name="Google Shape;434;p59"/>
          <p:cNvSpPr/>
          <p:nvPr/>
        </p:nvSpPr>
        <p:spPr>
          <a:xfrm>
            <a:off x="6684025" y="2747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(Inter) Network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435" name="Google Shape;435;p59"/>
          <p:cNvSpPr/>
          <p:nvPr/>
        </p:nvSpPr>
        <p:spPr>
          <a:xfrm>
            <a:off x="6684025" y="32021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Link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436" name="Google Shape;436;p59"/>
          <p:cNvSpPr txBox="1"/>
          <p:nvPr/>
        </p:nvSpPr>
        <p:spPr>
          <a:xfrm>
            <a:off x="63454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2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437" name="Google Shape;437;p59"/>
          <p:cNvSpPr txBox="1"/>
          <p:nvPr/>
        </p:nvSpPr>
        <p:spPr>
          <a:xfrm>
            <a:off x="63454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3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438" name="Google Shape;438;p59"/>
          <p:cNvSpPr txBox="1"/>
          <p:nvPr/>
        </p:nvSpPr>
        <p:spPr>
          <a:xfrm>
            <a:off x="63454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4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439" name="Google Shape;439;p59"/>
          <p:cNvSpPr txBox="1"/>
          <p:nvPr/>
        </p:nvSpPr>
        <p:spPr>
          <a:xfrm>
            <a:off x="63454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7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440" name="Google Shape;440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1: Physical Layer</a:t>
            </a:r>
            <a:endParaRPr/>
          </a:p>
        </p:txBody>
      </p:sp>
      <p:sp>
        <p:nvSpPr>
          <p:cNvPr id="446" name="Google Shape;446;p60"/>
          <p:cNvSpPr/>
          <p:nvPr/>
        </p:nvSpPr>
        <p:spPr>
          <a:xfrm>
            <a:off x="6684025" y="36566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Physical</a:t>
            </a:r>
            <a:endParaRPr b="1"/>
          </a:p>
        </p:txBody>
      </p:sp>
      <p:sp>
        <p:nvSpPr>
          <p:cNvPr id="447" name="Google Shape;447;p60"/>
          <p:cNvSpPr txBox="1"/>
          <p:nvPr/>
        </p:nvSpPr>
        <p:spPr>
          <a:xfrm>
            <a:off x="63454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1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448" name="Google Shape;448;p60"/>
          <p:cNvSpPr/>
          <p:nvPr/>
        </p:nvSpPr>
        <p:spPr>
          <a:xfrm>
            <a:off x="6684025" y="1838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Application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449" name="Google Shape;449;p60"/>
          <p:cNvSpPr/>
          <p:nvPr/>
        </p:nvSpPr>
        <p:spPr>
          <a:xfrm>
            <a:off x="6684025" y="22931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Transport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450" name="Google Shape;450;p60"/>
          <p:cNvSpPr/>
          <p:nvPr/>
        </p:nvSpPr>
        <p:spPr>
          <a:xfrm>
            <a:off x="6684025" y="2747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(Inter) Network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451" name="Google Shape;451;p60"/>
          <p:cNvSpPr/>
          <p:nvPr/>
        </p:nvSpPr>
        <p:spPr>
          <a:xfrm>
            <a:off x="6684025" y="32021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Link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452" name="Google Shape;452;p60"/>
          <p:cNvSpPr txBox="1"/>
          <p:nvPr/>
        </p:nvSpPr>
        <p:spPr>
          <a:xfrm>
            <a:off x="63454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2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453" name="Google Shape;453;p60"/>
          <p:cNvSpPr txBox="1"/>
          <p:nvPr/>
        </p:nvSpPr>
        <p:spPr>
          <a:xfrm>
            <a:off x="63454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3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454" name="Google Shape;454;p60"/>
          <p:cNvSpPr txBox="1"/>
          <p:nvPr/>
        </p:nvSpPr>
        <p:spPr>
          <a:xfrm>
            <a:off x="63454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4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455" name="Google Shape;455;p60"/>
          <p:cNvSpPr txBox="1"/>
          <p:nvPr/>
        </p:nvSpPr>
        <p:spPr>
          <a:xfrm>
            <a:off x="63454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7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456" name="Google Shape;456;p60"/>
          <p:cNvSpPr/>
          <p:nvPr/>
        </p:nvSpPr>
        <p:spPr>
          <a:xfrm>
            <a:off x="905150" y="2819275"/>
            <a:ext cx="506400" cy="506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457" name="Google Shape;457;p60"/>
          <p:cNvSpPr/>
          <p:nvPr/>
        </p:nvSpPr>
        <p:spPr>
          <a:xfrm>
            <a:off x="4454450" y="2819275"/>
            <a:ext cx="506400" cy="506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cxnSp>
        <p:nvCxnSpPr>
          <p:cNvPr id="458" name="Google Shape;458;p60"/>
          <p:cNvCxnSpPr>
            <a:stCxn id="456" idx="6"/>
            <a:endCxn id="457" idx="2"/>
          </p:cNvCxnSpPr>
          <p:nvPr/>
        </p:nvCxnSpPr>
        <p:spPr>
          <a:xfrm>
            <a:off x="1411550" y="3072475"/>
            <a:ext cx="3042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459" name="Google Shape;459;p60"/>
          <p:cNvSpPr txBox="1"/>
          <p:nvPr/>
        </p:nvSpPr>
        <p:spPr>
          <a:xfrm>
            <a:off x="2233850" y="2733775"/>
            <a:ext cx="1398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01110111…01</a:t>
            </a:r>
            <a:endParaRPr sz="1000"/>
          </a:p>
        </p:txBody>
      </p:sp>
      <p:sp>
        <p:nvSpPr>
          <p:cNvPr id="460" name="Google Shape;460;p60"/>
          <p:cNvSpPr txBox="1"/>
          <p:nvPr/>
        </p:nvSpPr>
        <p:spPr>
          <a:xfrm>
            <a:off x="1654125" y="1577350"/>
            <a:ext cx="2986500" cy="8313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Physical layer: “How do I transmit this sequence of 0’s and 1’s from A to B?”</a:t>
            </a:r>
            <a:endParaRPr/>
          </a:p>
        </p:txBody>
      </p:sp>
      <p:sp>
        <p:nvSpPr>
          <p:cNvPr id="461" name="Google Shape;461;p60"/>
          <p:cNvSpPr txBox="1"/>
          <p:nvPr/>
        </p:nvSpPr>
        <p:spPr>
          <a:xfrm>
            <a:off x="660000" y="3777000"/>
            <a:ext cx="4428600" cy="400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Next: How do we talk to more than one device?</a:t>
            </a:r>
            <a:endParaRPr/>
          </a:p>
        </p:txBody>
      </p:sp>
      <p:sp>
        <p:nvSpPr>
          <p:cNvPr id="462" name="Google Shape;462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6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2: Link Layer</a:t>
            </a:r>
            <a:endParaRPr/>
          </a:p>
        </p:txBody>
      </p:sp>
      <p:sp>
        <p:nvSpPr>
          <p:cNvPr id="468" name="Google Shape;468;p61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Provides</a:t>
            </a:r>
            <a:r>
              <a:rPr lang="en"/>
              <a:t>: Sending frames directly from one device to another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Relies upon</a:t>
            </a:r>
            <a:r>
              <a:rPr lang="en"/>
              <a:t>: Sending bits from one device to another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Encodes messages into groups of bits called “frames”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Ethernet frames (IEEE 802.3)</a:t>
            </a:r>
            <a:endParaRPr/>
          </a:p>
        </p:txBody>
      </p:sp>
      <p:sp>
        <p:nvSpPr>
          <p:cNvPr id="469" name="Google Shape;469;p61"/>
          <p:cNvSpPr/>
          <p:nvPr/>
        </p:nvSpPr>
        <p:spPr>
          <a:xfrm>
            <a:off x="6684025" y="36566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Physical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470" name="Google Shape;470;p61"/>
          <p:cNvSpPr txBox="1"/>
          <p:nvPr/>
        </p:nvSpPr>
        <p:spPr>
          <a:xfrm>
            <a:off x="63454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1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471" name="Google Shape;471;p61"/>
          <p:cNvSpPr/>
          <p:nvPr/>
        </p:nvSpPr>
        <p:spPr>
          <a:xfrm>
            <a:off x="6684025" y="1838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Application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472" name="Google Shape;472;p61"/>
          <p:cNvSpPr/>
          <p:nvPr/>
        </p:nvSpPr>
        <p:spPr>
          <a:xfrm>
            <a:off x="6684025" y="22931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Transport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473" name="Google Shape;473;p61"/>
          <p:cNvSpPr/>
          <p:nvPr/>
        </p:nvSpPr>
        <p:spPr>
          <a:xfrm>
            <a:off x="6684025" y="2747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(Inter) Network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474" name="Google Shape;474;p61"/>
          <p:cNvSpPr txBox="1"/>
          <p:nvPr/>
        </p:nvSpPr>
        <p:spPr>
          <a:xfrm>
            <a:off x="63454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3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475" name="Google Shape;475;p61"/>
          <p:cNvSpPr txBox="1"/>
          <p:nvPr/>
        </p:nvSpPr>
        <p:spPr>
          <a:xfrm>
            <a:off x="63454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4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476" name="Google Shape;476;p61"/>
          <p:cNvSpPr txBox="1"/>
          <p:nvPr/>
        </p:nvSpPr>
        <p:spPr>
          <a:xfrm>
            <a:off x="63454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7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477" name="Google Shape;477;p61"/>
          <p:cNvSpPr/>
          <p:nvPr/>
        </p:nvSpPr>
        <p:spPr>
          <a:xfrm>
            <a:off x="6684025" y="32021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Link</a:t>
            </a:r>
            <a:endParaRPr b="1"/>
          </a:p>
        </p:txBody>
      </p:sp>
      <p:sp>
        <p:nvSpPr>
          <p:cNvPr id="478" name="Google Shape;478;p61"/>
          <p:cNvSpPr txBox="1"/>
          <p:nvPr/>
        </p:nvSpPr>
        <p:spPr>
          <a:xfrm>
            <a:off x="63454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2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479" name="Google Shape;479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6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2: Link Layer</a:t>
            </a:r>
            <a:endParaRPr/>
          </a:p>
        </p:txBody>
      </p:sp>
      <p:sp>
        <p:nvSpPr>
          <p:cNvPr id="485" name="Google Shape;485;p62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Local area network (LAN)</a:t>
            </a:r>
            <a:r>
              <a:rPr lang="en"/>
              <a:t>: A set of computers on a shared network that can directly address one another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Consists of multiple physical links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Frames must consist of at least 3 things: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Source (“Who is this message coming from?”)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Destination (“Who is this message going to?”)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Data (“What does this message say?”)</a:t>
            </a:r>
            <a:endParaRPr/>
          </a:p>
        </p:txBody>
      </p:sp>
      <p:pic>
        <p:nvPicPr>
          <p:cNvPr id="486" name="Google Shape;486;p62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5611975" y="23253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7" name="Google Shape;487;p62"/>
          <p:cNvCxnSpPr>
            <a:stCxn id="486" idx="2"/>
          </p:cNvCxnSpPr>
          <p:nvPr/>
        </p:nvCxnSpPr>
        <p:spPr>
          <a:xfrm>
            <a:off x="5897045" y="28980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88" name="Google Shape;488;p62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6506800" y="23253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9" name="Google Shape;489;p62"/>
          <p:cNvCxnSpPr>
            <a:stCxn id="488" idx="2"/>
          </p:cNvCxnSpPr>
          <p:nvPr/>
        </p:nvCxnSpPr>
        <p:spPr>
          <a:xfrm>
            <a:off x="6791870" y="28980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90" name="Google Shape;490;p62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7401625" y="23253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1" name="Google Shape;491;p62"/>
          <p:cNvCxnSpPr>
            <a:stCxn id="490" idx="2"/>
          </p:cNvCxnSpPr>
          <p:nvPr/>
        </p:nvCxnSpPr>
        <p:spPr>
          <a:xfrm>
            <a:off x="7686695" y="28980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92" name="Google Shape;492;p62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8296450" y="23253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3" name="Google Shape;493;p62"/>
          <p:cNvCxnSpPr>
            <a:stCxn id="492" idx="2"/>
          </p:cNvCxnSpPr>
          <p:nvPr/>
        </p:nvCxnSpPr>
        <p:spPr>
          <a:xfrm>
            <a:off x="8581520" y="28980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4" name="Google Shape;494;p62"/>
          <p:cNvCxnSpPr/>
          <p:nvPr/>
        </p:nvCxnSpPr>
        <p:spPr>
          <a:xfrm>
            <a:off x="5904738" y="3326800"/>
            <a:ext cx="26691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5" name="Google Shape;495;p62"/>
          <p:cNvSpPr txBox="1"/>
          <p:nvPr/>
        </p:nvSpPr>
        <p:spPr>
          <a:xfrm>
            <a:off x="5447100" y="1593775"/>
            <a:ext cx="1101300" cy="554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Source</a:t>
            </a:r>
            <a:r>
              <a:rPr lang="en" sz="800"/>
              <a:t>: A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Destination</a:t>
            </a:r>
            <a:r>
              <a:rPr lang="en" sz="800"/>
              <a:t>: C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“Hello, this is A…”</a:t>
            </a:r>
            <a:endParaRPr sz="800"/>
          </a:p>
        </p:txBody>
      </p:sp>
      <p:sp>
        <p:nvSpPr>
          <p:cNvPr id="496" name="Google Shape;496;p62"/>
          <p:cNvSpPr txBox="1"/>
          <p:nvPr/>
        </p:nvSpPr>
        <p:spPr>
          <a:xfrm>
            <a:off x="5767900" y="23917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</a:t>
            </a:r>
            <a:endParaRPr sz="800"/>
          </a:p>
        </p:txBody>
      </p:sp>
      <p:sp>
        <p:nvSpPr>
          <p:cNvPr id="497" name="Google Shape;497;p62"/>
          <p:cNvSpPr txBox="1"/>
          <p:nvPr/>
        </p:nvSpPr>
        <p:spPr>
          <a:xfrm>
            <a:off x="6662725" y="23917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B</a:t>
            </a:r>
            <a:endParaRPr sz="800"/>
          </a:p>
        </p:txBody>
      </p:sp>
      <p:sp>
        <p:nvSpPr>
          <p:cNvPr id="498" name="Google Shape;498;p62"/>
          <p:cNvSpPr txBox="1"/>
          <p:nvPr/>
        </p:nvSpPr>
        <p:spPr>
          <a:xfrm>
            <a:off x="8452375" y="23917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</a:t>
            </a:r>
            <a:endParaRPr sz="800"/>
          </a:p>
        </p:txBody>
      </p:sp>
      <p:sp>
        <p:nvSpPr>
          <p:cNvPr id="499" name="Google Shape;499;p62"/>
          <p:cNvSpPr txBox="1"/>
          <p:nvPr/>
        </p:nvSpPr>
        <p:spPr>
          <a:xfrm>
            <a:off x="7557550" y="23917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</a:t>
            </a:r>
            <a:endParaRPr sz="800"/>
          </a:p>
        </p:txBody>
      </p:sp>
      <p:sp>
        <p:nvSpPr>
          <p:cNvPr id="500" name="Google Shape;500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6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2: Link Layer</a:t>
            </a:r>
            <a:endParaRPr/>
          </a:p>
        </p:txBody>
      </p:sp>
      <p:sp>
        <p:nvSpPr>
          <p:cNvPr id="506" name="Google Shape;506;p63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reality, computers aren’t all connected to the same wire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Instead, local networks are a set of point-to-point links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However, Layer 2 still allows direct addressing between any two devices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Enabled by transmitting a frame across multiple physical links until it reaches its destination</a:t>
            </a:r>
            <a:endParaRPr/>
          </a:p>
        </p:txBody>
      </p:sp>
      <p:sp>
        <p:nvSpPr>
          <p:cNvPr id="507" name="Google Shape;507;p63"/>
          <p:cNvSpPr txBox="1"/>
          <p:nvPr/>
        </p:nvSpPr>
        <p:spPr>
          <a:xfrm>
            <a:off x="5504475" y="2171725"/>
            <a:ext cx="1101300" cy="554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Source</a:t>
            </a:r>
            <a:r>
              <a:rPr lang="en" sz="800"/>
              <a:t>: A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Dest</a:t>
            </a:r>
            <a:r>
              <a:rPr lang="en" sz="800"/>
              <a:t>: C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“Hello, this is A…”</a:t>
            </a:r>
            <a:endParaRPr sz="800"/>
          </a:p>
        </p:txBody>
      </p:sp>
      <p:sp>
        <p:nvSpPr>
          <p:cNvPr id="508" name="Google Shape;508;p63"/>
          <p:cNvSpPr/>
          <p:nvPr/>
        </p:nvSpPr>
        <p:spPr>
          <a:xfrm>
            <a:off x="5448225" y="2806375"/>
            <a:ext cx="506400" cy="506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509" name="Google Shape;509;p63"/>
          <p:cNvSpPr/>
          <p:nvPr/>
        </p:nvSpPr>
        <p:spPr>
          <a:xfrm>
            <a:off x="7055825" y="2383625"/>
            <a:ext cx="506400" cy="506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510" name="Google Shape;510;p63"/>
          <p:cNvSpPr/>
          <p:nvPr/>
        </p:nvSpPr>
        <p:spPr>
          <a:xfrm>
            <a:off x="6052700" y="3907875"/>
            <a:ext cx="506400" cy="506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sp>
        <p:nvSpPr>
          <p:cNvPr id="511" name="Google Shape;511;p63"/>
          <p:cNvSpPr/>
          <p:nvPr/>
        </p:nvSpPr>
        <p:spPr>
          <a:xfrm>
            <a:off x="7598075" y="3572375"/>
            <a:ext cx="506400" cy="506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512" name="Google Shape;512;p63"/>
          <p:cNvSpPr/>
          <p:nvPr/>
        </p:nvSpPr>
        <p:spPr>
          <a:xfrm>
            <a:off x="8431125" y="2859450"/>
            <a:ext cx="506400" cy="506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</a:t>
            </a:r>
            <a:endParaRPr/>
          </a:p>
        </p:txBody>
      </p:sp>
      <p:cxnSp>
        <p:nvCxnSpPr>
          <p:cNvPr id="513" name="Google Shape;513;p63"/>
          <p:cNvCxnSpPr>
            <a:stCxn id="508" idx="6"/>
            <a:endCxn id="509" idx="2"/>
          </p:cNvCxnSpPr>
          <p:nvPr/>
        </p:nvCxnSpPr>
        <p:spPr>
          <a:xfrm flipH="1" rot="10800000">
            <a:off x="5954625" y="2636875"/>
            <a:ext cx="1101300" cy="42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14" name="Google Shape;514;p63"/>
          <p:cNvCxnSpPr>
            <a:stCxn id="508" idx="5"/>
            <a:endCxn id="510" idx="1"/>
          </p:cNvCxnSpPr>
          <p:nvPr/>
        </p:nvCxnSpPr>
        <p:spPr>
          <a:xfrm>
            <a:off x="5880464" y="3238614"/>
            <a:ext cx="246300" cy="74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15" name="Google Shape;515;p63"/>
          <p:cNvCxnSpPr>
            <a:stCxn id="510" idx="6"/>
            <a:endCxn id="511" idx="2"/>
          </p:cNvCxnSpPr>
          <p:nvPr/>
        </p:nvCxnSpPr>
        <p:spPr>
          <a:xfrm flipH="1" rot="10800000">
            <a:off x="6559100" y="3825675"/>
            <a:ext cx="1038900" cy="33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16" name="Google Shape;516;p63"/>
          <p:cNvCxnSpPr>
            <a:stCxn id="509" idx="4"/>
            <a:endCxn id="510" idx="7"/>
          </p:cNvCxnSpPr>
          <p:nvPr/>
        </p:nvCxnSpPr>
        <p:spPr>
          <a:xfrm flipH="1">
            <a:off x="6484925" y="2890025"/>
            <a:ext cx="824100" cy="109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17" name="Google Shape;517;p63"/>
          <p:cNvCxnSpPr>
            <a:stCxn id="509" idx="5"/>
            <a:endCxn id="511" idx="0"/>
          </p:cNvCxnSpPr>
          <p:nvPr/>
        </p:nvCxnSpPr>
        <p:spPr>
          <a:xfrm>
            <a:off x="7488064" y="2815864"/>
            <a:ext cx="363300" cy="75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18" name="Google Shape;518;p63"/>
          <p:cNvCxnSpPr>
            <a:endCxn id="512" idx="2"/>
          </p:cNvCxnSpPr>
          <p:nvPr/>
        </p:nvCxnSpPr>
        <p:spPr>
          <a:xfrm>
            <a:off x="7562325" y="2636850"/>
            <a:ext cx="868800" cy="47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19" name="Google Shape;519;p63"/>
          <p:cNvCxnSpPr>
            <a:stCxn id="511" idx="7"/>
            <a:endCxn id="512" idx="3"/>
          </p:cNvCxnSpPr>
          <p:nvPr/>
        </p:nvCxnSpPr>
        <p:spPr>
          <a:xfrm flipH="1" rot="10800000">
            <a:off x="8030314" y="3291636"/>
            <a:ext cx="474900" cy="35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520" name="Google Shape;520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 and MAC Addresses</a:t>
            </a:r>
            <a:endParaRPr/>
          </a:p>
        </p:txBody>
      </p:sp>
      <p:sp>
        <p:nvSpPr>
          <p:cNvPr id="526" name="Google Shape;526;p6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Ethernet</a:t>
            </a:r>
            <a:r>
              <a:rPr lang="en"/>
              <a:t>: A common layer 2 protocol that most endpoint devices use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MAC address</a:t>
            </a:r>
            <a:r>
              <a:rPr lang="en"/>
              <a:t>: A 6-byte address that identifies a piece of network equipment (e.g. your phone’s Wi-Fi antenna)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Typically represented as 6 hex bytes: </a:t>
            </a:r>
            <a:r>
              <a:rPr b="1" lang="en"/>
              <a:t>13:37:ca:fe:f0:0d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first 3 bytes are assigned to manufacturers (i.e. who made the equipment)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This is useful in identifying a device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last 3 bytes are device-specific</a:t>
            </a:r>
            <a:endParaRPr/>
          </a:p>
        </p:txBody>
      </p:sp>
      <p:sp>
        <p:nvSpPr>
          <p:cNvPr id="527" name="Google Shape;527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6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2: Link Layer</a:t>
            </a:r>
            <a:endParaRPr/>
          </a:p>
        </p:txBody>
      </p:sp>
      <p:sp>
        <p:nvSpPr>
          <p:cNvPr id="533" name="Google Shape;533;p65"/>
          <p:cNvSpPr/>
          <p:nvPr/>
        </p:nvSpPr>
        <p:spPr>
          <a:xfrm>
            <a:off x="6684025" y="36566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Physical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534" name="Google Shape;534;p65"/>
          <p:cNvSpPr txBox="1"/>
          <p:nvPr/>
        </p:nvSpPr>
        <p:spPr>
          <a:xfrm>
            <a:off x="63454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1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535" name="Google Shape;535;p65"/>
          <p:cNvSpPr/>
          <p:nvPr/>
        </p:nvSpPr>
        <p:spPr>
          <a:xfrm>
            <a:off x="6684025" y="1838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Application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536" name="Google Shape;536;p65"/>
          <p:cNvSpPr/>
          <p:nvPr/>
        </p:nvSpPr>
        <p:spPr>
          <a:xfrm>
            <a:off x="6684025" y="22931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Transport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537" name="Google Shape;537;p65"/>
          <p:cNvSpPr/>
          <p:nvPr/>
        </p:nvSpPr>
        <p:spPr>
          <a:xfrm>
            <a:off x="6684025" y="2747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(Inter) Network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538" name="Google Shape;538;p65"/>
          <p:cNvSpPr txBox="1"/>
          <p:nvPr/>
        </p:nvSpPr>
        <p:spPr>
          <a:xfrm>
            <a:off x="63454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3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539" name="Google Shape;539;p65"/>
          <p:cNvSpPr txBox="1"/>
          <p:nvPr/>
        </p:nvSpPr>
        <p:spPr>
          <a:xfrm>
            <a:off x="63454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4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540" name="Google Shape;540;p65"/>
          <p:cNvSpPr txBox="1"/>
          <p:nvPr/>
        </p:nvSpPr>
        <p:spPr>
          <a:xfrm>
            <a:off x="63454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7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541" name="Google Shape;541;p65"/>
          <p:cNvSpPr/>
          <p:nvPr/>
        </p:nvSpPr>
        <p:spPr>
          <a:xfrm>
            <a:off x="6684025" y="32021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Link</a:t>
            </a:r>
            <a:endParaRPr b="1"/>
          </a:p>
        </p:txBody>
      </p:sp>
      <p:sp>
        <p:nvSpPr>
          <p:cNvPr id="542" name="Google Shape;542;p65"/>
          <p:cNvSpPr txBox="1"/>
          <p:nvPr/>
        </p:nvSpPr>
        <p:spPr>
          <a:xfrm>
            <a:off x="63454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2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543" name="Google Shape;543;p65"/>
          <p:cNvSpPr txBox="1"/>
          <p:nvPr/>
        </p:nvSpPr>
        <p:spPr>
          <a:xfrm>
            <a:off x="920625" y="2163288"/>
            <a:ext cx="1101300" cy="554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Source</a:t>
            </a:r>
            <a:r>
              <a:rPr lang="en" sz="800"/>
              <a:t>: A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Dest</a:t>
            </a:r>
            <a:r>
              <a:rPr lang="en" sz="800"/>
              <a:t>: C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“Hello, this is A…”</a:t>
            </a:r>
            <a:endParaRPr sz="800"/>
          </a:p>
        </p:txBody>
      </p:sp>
      <p:sp>
        <p:nvSpPr>
          <p:cNvPr id="544" name="Google Shape;544;p65"/>
          <p:cNvSpPr txBox="1"/>
          <p:nvPr/>
        </p:nvSpPr>
        <p:spPr>
          <a:xfrm>
            <a:off x="2018975" y="1160600"/>
            <a:ext cx="3915600" cy="8313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 layer: “How do I transmit this frame from A to C, making sure that no one else thinks the message is for them?”</a:t>
            </a:r>
            <a:endParaRPr/>
          </a:p>
        </p:txBody>
      </p:sp>
      <p:sp>
        <p:nvSpPr>
          <p:cNvPr id="545" name="Google Shape;545;p65"/>
          <p:cNvSpPr txBox="1"/>
          <p:nvPr/>
        </p:nvSpPr>
        <p:spPr>
          <a:xfrm>
            <a:off x="2255425" y="4566350"/>
            <a:ext cx="4428600" cy="400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Next: How do we address every device in existence?</a:t>
            </a:r>
            <a:endParaRPr/>
          </a:p>
        </p:txBody>
      </p:sp>
      <p:pic>
        <p:nvPicPr>
          <p:cNvPr id="546" name="Google Shape;546;p65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1237750" y="28832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47" name="Google Shape;547;p65"/>
          <p:cNvCxnSpPr>
            <a:stCxn id="546" idx="2"/>
          </p:cNvCxnSpPr>
          <p:nvPr/>
        </p:nvCxnSpPr>
        <p:spPr>
          <a:xfrm>
            <a:off x="1522820" y="34559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48" name="Google Shape;548;p65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2132575" y="28832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49" name="Google Shape;549;p65"/>
          <p:cNvCxnSpPr>
            <a:stCxn id="548" idx="2"/>
          </p:cNvCxnSpPr>
          <p:nvPr/>
        </p:nvCxnSpPr>
        <p:spPr>
          <a:xfrm>
            <a:off x="2417645" y="34559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50" name="Google Shape;550;p65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3027400" y="28832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1" name="Google Shape;551;p65"/>
          <p:cNvCxnSpPr>
            <a:stCxn id="550" idx="2"/>
          </p:cNvCxnSpPr>
          <p:nvPr/>
        </p:nvCxnSpPr>
        <p:spPr>
          <a:xfrm>
            <a:off x="3312470" y="34559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52" name="Google Shape;552;p65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3922225" y="28832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3" name="Google Shape;553;p65"/>
          <p:cNvCxnSpPr>
            <a:stCxn id="552" idx="2"/>
          </p:cNvCxnSpPr>
          <p:nvPr/>
        </p:nvCxnSpPr>
        <p:spPr>
          <a:xfrm>
            <a:off x="4207295" y="34559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4" name="Google Shape;554;p65"/>
          <p:cNvCxnSpPr/>
          <p:nvPr/>
        </p:nvCxnSpPr>
        <p:spPr>
          <a:xfrm>
            <a:off x="1530513" y="3884700"/>
            <a:ext cx="26691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5" name="Google Shape;555;p65"/>
          <p:cNvSpPr txBox="1"/>
          <p:nvPr/>
        </p:nvSpPr>
        <p:spPr>
          <a:xfrm>
            <a:off x="1393675" y="29496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</a:t>
            </a:r>
            <a:endParaRPr sz="800"/>
          </a:p>
        </p:txBody>
      </p:sp>
      <p:sp>
        <p:nvSpPr>
          <p:cNvPr id="556" name="Google Shape;556;p65"/>
          <p:cNvSpPr txBox="1"/>
          <p:nvPr/>
        </p:nvSpPr>
        <p:spPr>
          <a:xfrm>
            <a:off x="2288500" y="29496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B</a:t>
            </a:r>
            <a:endParaRPr sz="800"/>
          </a:p>
        </p:txBody>
      </p:sp>
      <p:sp>
        <p:nvSpPr>
          <p:cNvPr id="557" name="Google Shape;557;p65"/>
          <p:cNvSpPr txBox="1"/>
          <p:nvPr/>
        </p:nvSpPr>
        <p:spPr>
          <a:xfrm>
            <a:off x="4078150" y="29496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</a:t>
            </a:r>
            <a:endParaRPr sz="800"/>
          </a:p>
        </p:txBody>
      </p:sp>
      <p:sp>
        <p:nvSpPr>
          <p:cNvPr id="558" name="Google Shape;558;p65"/>
          <p:cNvSpPr txBox="1"/>
          <p:nvPr/>
        </p:nvSpPr>
        <p:spPr>
          <a:xfrm>
            <a:off x="3183325" y="29496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</a:t>
            </a:r>
            <a:endParaRPr sz="800"/>
          </a:p>
        </p:txBody>
      </p:sp>
      <p:sp>
        <p:nvSpPr>
          <p:cNvPr id="559" name="Google Shape;559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6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3: Network Layer</a:t>
            </a:r>
            <a:endParaRPr/>
          </a:p>
        </p:txBody>
      </p:sp>
      <p:sp>
        <p:nvSpPr>
          <p:cNvPr id="565" name="Google Shape;565;p66"/>
          <p:cNvSpPr/>
          <p:nvPr/>
        </p:nvSpPr>
        <p:spPr>
          <a:xfrm>
            <a:off x="6684025" y="36566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Physical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566" name="Google Shape;566;p66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Provides</a:t>
            </a:r>
            <a:r>
              <a:rPr lang="en"/>
              <a:t>: Sending packets from any device to any other device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Relies upon</a:t>
            </a:r>
            <a:r>
              <a:rPr lang="en"/>
              <a:t>: Sending frames directly from one device to another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Encodes messages into groups of bits called “packets”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Bridges multiple LANs to provide global addressing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Internet Protocol (IP)</a:t>
            </a:r>
            <a:endParaRPr/>
          </a:p>
        </p:txBody>
      </p:sp>
      <p:sp>
        <p:nvSpPr>
          <p:cNvPr id="567" name="Google Shape;567;p66"/>
          <p:cNvSpPr txBox="1"/>
          <p:nvPr/>
        </p:nvSpPr>
        <p:spPr>
          <a:xfrm>
            <a:off x="63454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1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568" name="Google Shape;568;p66"/>
          <p:cNvSpPr/>
          <p:nvPr/>
        </p:nvSpPr>
        <p:spPr>
          <a:xfrm>
            <a:off x="6684025" y="1838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Application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569" name="Google Shape;569;p66"/>
          <p:cNvSpPr/>
          <p:nvPr/>
        </p:nvSpPr>
        <p:spPr>
          <a:xfrm>
            <a:off x="6684025" y="22931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Transport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570" name="Google Shape;570;p66"/>
          <p:cNvSpPr txBox="1"/>
          <p:nvPr/>
        </p:nvSpPr>
        <p:spPr>
          <a:xfrm>
            <a:off x="63454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4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571" name="Google Shape;571;p66"/>
          <p:cNvSpPr txBox="1"/>
          <p:nvPr/>
        </p:nvSpPr>
        <p:spPr>
          <a:xfrm>
            <a:off x="63454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7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572" name="Google Shape;572;p66"/>
          <p:cNvSpPr/>
          <p:nvPr/>
        </p:nvSpPr>
        <p:spPr>
          <a:xfrm>
            <a:off x="6684025" y="27476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(Inter) Network</a:t>
            </a:r>
            <a:endParaRPr b="1"/>
          </a:p>
        </p:txBody>
      </p:sp>
      <p:sp>
        <p:nvSpPr>
          <p:cNvPr id="573" name="Google Shape;573;p66"/>
          <p:cNvSpPr txBox="1"/>
          <p:nvPr/>
        </p:nvSpPr>
        <p:spPr>
          <a:xfrm>
            <a:off x="63454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3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574" name="Google Shape;574;p66"/>
          <p:cNvSpPr/>
          <p:nvPr/>
        </p:nvSpPr>
        <p:spPr>
          <a:xfrm>
            <a:off x="6684025" y="32021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Link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575" name="Google Shape;575;p66"/>
          <p:cNvSpPr txBox="1"/>
          <p:nvPr/>
        </p:nvSpPr>
        <p:spPr>
          <a:xfrm>
            <a:off x="63454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2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576" name="Google Shape;576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6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3: Network Layer</a:t>
            </a:r>
            <a:endParaRPr/>
          </a:p>
        </p:txBody>
      </p:sp>
      <p:sp>
        <p:nvSpPr>
          <p:cNvPr id="582" name="Google Shape;582;p67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 the ideal layer 2 model: All devices can directly address all other devices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would not scale to the size of the Internet!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Instead, allow packets to be </a:t>
            </a:r>
            <a:r>
              <a:rPr b="1" lang="en"/>
              <a:t>routed</a:t>
            </a:r>
            <a:r>
              <a:rPr lang="en"/>
              <a:t> across different devices to reach the destination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Each hop is allowed to use its own physical and link layers!</a:t>
            </a:r>
            <a:endParaRPr/>
          </a:p>
        </p:txBody>
      </p:sp>
      <p:pic>
        <p:nvPicPr>
          <p:cNvPr id="583" name="Google Shape;583;p67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5611975" y="13347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4" name="Google Shape;584;p67"/>
          <p:cNvCxnSpPr>
            <a:stCxn id="583" idx="2"/>
          </p:cNvCxnSpPr>
          <p:nvPr/>
        </p:nvCxnSpPr>
        <p:spPr>
          <a:xfrm>
            <a:off x="5897045" y="19074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85" name="Google Shape;585;p67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6506800" y="13347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6" name="Google Shape;586;p67"/>
          <p:cNvCxnSpPr>
            <a:stCxn id="585" idx="2"/>
          </p:cNvCxnSpPr>
          <p:nvPr/>
        </p:nvCxnSpPr>
        <p:spPr>
          <a:xfrm>
            <a:off x="6791870" y="19074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87" name="Google Shape;587;p67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7401625" y="13347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8" name="Google Shape;588;p67"/>
          <p:cNvCxnSpPr>
            <a:stCxn id="587" idx="2"/>
          </p:cNvCxnSpPr>
          <p:nvPr/>
        </p:nvCxnSpPr>
        <p:spPr>
          <a:xfrm>
            <a:off x="7686695" y="19074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89" name="Google Shape;589;p67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8296450" y="13347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0" name="Google Shape;590;p67"/>
          <p:cNvCxnSpPr>
            <a:stCxn id="589" idx="2"/>
          </p:cNvCxnSpPr>
          <p:nvPr/>
        </p:nvCxnSpPr>
        <p:spPr>
          <a:xfrm>
            <a:off x="8581520" y="19074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1" name="Google Shape;591;p67"/>
          <p:cNvCxnSpPr/>
          <p:nvPr/>
        </p:nvCxnSpPr>
        <p:spPr>
          <a:xfrm>
            <a:off x="5904738" y="2336200"/>
            <a:ext cx="26691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2" name="Google Shape;592;p67"/>
          <p:cNvSpPr txBox="1"/>
          <p:nvPr/>
        </p:nvSpPr>
        <p:spPr>
          <a:xfrm>
            <a:off x="5767900" y="14011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</a:t>
            </a:r>
            <a:endParaRPr sz="800"/>
          </a:p>
        </p:txBody>
      </p:sp>
      <p:sp>
        <p:nvSpPr>
          <p:cNvPr id="593" name="Google Shape;593;p67"/>
          <p:cNvSpPr txBox="1"/>
          <p:nvPr/>
        </p:nvSpPr>
        <p:spPr>
          <a:xfrm>
            <a:off x="6662725" y="14011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B</a:t>
            </a:r>
            <a:endParaRPr sz="800"/>
          </a:p>
        </p:txBody>
      </p:sp>
      <p:sp>
        <p:nvSpPr>
          <p:cNvPr id="594" name="Google Shape;594;p67"/>
          <p:cNvSpPr txBox="1"/>
          <p:nvPr/>
        </p:nvSpPr>
        <p:spPr>
          <a:xfrm>
            <a:off x="8452375" y="14011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</a:t>
            </a:r>
            <a:endParaRPr sz="800"/>
          </a:p>
        </p:txBody>
      </p:sp>
      <p:sp>
        <p:nvSpPr>
          <p:cNvPr id="595" name="Google Shape;595;p67"/>
          <p:cNvSpPr txBox="1"/>
          <p:nvPr/>
        </p:nvSpPr>
        <p:spPr>
          <a:xfrm>
            <a:off x="7557550" y="14011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</a:t>
            </a:r>
            <a:endParaRPr sz="800"/>
          </a:p>
        </p:txBody>
      </p:sp>
      <p:pic>
        <p:nvPicPr>
          <p:cNvPr id="596" name="Google Shape;596;p67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5611988" y="42100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7" name="Google Shape;597;p67"/>
          <p:cNvCxnSpPr>
            <a:endCxn id="596" idx="0"/>
          </p:cNvCxnSpPr>
          <p:nvPr/>
        </p:nvCxnSpPr>
        <p:spPr>
          <a:xfrm>
            <a:off x="5897057" y="37624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8" name="Google Shape;598;p67"/>
          <p:cNvSpPr txBox="1"/>
          <p:nvPr/>
        </p:nvSpPr>
        <p:spPr>
          <a:xfrm>
            <a:off x="5767913" y="42764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E</a:t>
            </a:r>
            <a:endParaRPr sz="800"/>
          </a:p>
        </p:txBody>
      </p:sp>
      <p:pic>
        <p:nvPicPr>
          <p:cNvPr id="599" name="Google Shape;599;p67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6506800" y="4210085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0" name="Google Shape;600;p67"/>
          <p:cNvCxnSpPr>
            <a:endCxn id="599" idx="0"/>
          </p:cNvCxnSpPr>
          <p:nvPr/>
        </p:nvCxnSpPr>
        <p:spPr>
          <a:xfrm>
            <a:off x="6791870" y="3762485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1" name="Google Shape;601;p67"/>
          <p:cNvSpPr txBox="1"/>
          <p:nvPr/>
        </p:nvSpPr>
        <p:spPr>
          <a:xfrm>
            <a:off x="6662725" y="4276439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F</a:t>
            </a:r>
            <a:endParaRPr sz="800"/>
          </a:p>
        </p:txBody>
      </p:sp>
      <p:pic>
        <p:nvPicPr>
          <p:cNvPr id="602" name="Google Shape;602;p67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7401625" y="4210085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3" name="Google Shape;603;p67"/>
          <p:cNvCxnSpPr>
            <a:endCxn id="602" idx="0"/>
          </p:cNvCxnSpPr>
          <p:nvPr/>
        </p:nvCxnSpPr>
        <p:spPr>
          <a:xfrm>
            <a:off x="7686695" y="3762485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4" name="Google Shape;604;p67"/>
          <p:cNvSpPr txBox="1"/>
          <p:nvPr/>
        </p:nvSpPr>
        <p:spPr>
          <a:xfrm>
            <a:off x="7557550" y="4276439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G</a:t>
            </a:r>
            <a:endParaRPr sz="800"/>
          </a:p>
        </p:txBody>
      </p:sp>
      <p:pic>
        <p:nvPicPr>
          <p:cNvPr id="605" name="Google Shape;605;p67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8296450" y="4210085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6" name="Google Shape;606;p67"/>
          <p:cNvCxnSpPr>
            <a:endCxn id="605" idx="0"/>
          </p:cNvCxnSpPr>
          <p:nvPr/>
        </p:nvCxnSpPr>
        <p:spPr>
          <a:xfrm>
            <a:off x="8581520" y="3762485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7" name="Google Shape;607;p67"/>
          <p:cNvSpPr txBox="1"/>
          <p:nvPr/>
        </p:nvSpPr>
        <p:spPr>
          <a:xfrm>
            <a:off x="8452375" y="4276439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H</a:t>
            </a:r>
            <a:endParaRPr sz="800"/>
          </a:p>
        </p:txBody>
      </p:sp>
      <p:cxnSp>
        <p:nvCxnSpPr>
          <p:cNvPr id="608" name="Google Shape;608;p67"/>
          <p:cNvCxnSpPr/>
          <p:nvPr/>
        </p:nvCxnSpPr>
        <p:spPr>
          <a:xfrm>
            <a:off x="5904750" y="3780666"/>
            <a:ext cx="26691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9" name="Google Shape;609;p67"/>
          <p:cNvSpPr/>
          <p:nvPr/>
        </p:nvSpPr>
        <p:spPr>
          <a:xfrm>
            <a:off x="6897750" y="2716888"/>
            <a:ext cx="683100" cy="683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cxnSp>
        <p:nvCxnSpPr>
          <p:cNvPr id="610" name="Google Shape;610;p67"/>
          <p:cNvCxnSpPr>
            <a:stCxn id="609" idx="0"/>
          </p:cNvCxnSpPr>
          <p:nvPr/>
        </p:nvCxnSpPr>
        <p:spPr>
          <a:xfrm rot="10800000">
            <a:off x="7235100" y="2347588"/>
            <a:ext cx="4200" cy="369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1" name="Google Shape;611;p67"/>
          <p:cNvCxnSpPr>
            <a:endCxn id="609" idx="2"/>
          </p:cNvCxnSpPr>
          <p:nvPr/>
        </p:nvCxnSpPr>
        <p:spPr>
          <a:xfrm rot="10800000">
            <a:off x="7239300" y="3399988"/>
            <a:ext cx="2100" cy="369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2" name="Google Shape;612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6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3: Network Layer</a:t>
            </a:r>
            <a:endParaRPr/>
          </a:p>
        </p:txBody>
      </p:sp>
      <p:pic>
        <p:nvPicPr>
          <p:cNvPr id="618" name="Google Shape;618;p68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980675" y="19155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68"/>
          <p:cNvSpPr txBox="1"/>
          <p:nvPr/>
        </p:nvSpPr>
        <p:spPr>
          <a:xfrm>
            <a:off x="1136600" y="19819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</a:t>
            </a:r>
            <a:endParaRPr sz="800"/>
          </a:p>
        </p:txBody>
      </p:sp>
      <p:sp>
        <p:nvSpPr>
          <p:cNvPr id="620" name="Google Shape;620;p68"/>
          <p:cNvSpPr/>
          <p:nvPr/>
        </p:nvSpPr>
        <p:spPr>
          <a:xfrm>
            <a:off x="2237125" y="244559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pic>
        <p:nvPicPr>
          <p:cNvPr id="621" name="Google Shape;621;p68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4035650" y="140924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68"/>
          <p:cNvSpPr txBox="1"/>
          <p:nvPr/>
        </p:nvSpPr>
        <p:spPr>
          <a:xfrm>
            <a:off x="4191575" y="147560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</a:t>
            </a:r>
            <a:endParaRPr sz="800"/>
          </a:p>
        </p:txBody>
      </p:sp>
      <p:pic>
        <p:nvPicPr>
          <p:cNvPr id="623" name="Google Shape;623;p68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8047925" y="21218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68"/>
          <p:cNvSpPr txBox="1"/>
          <p:nvPr/>
        </p:nvSpPr>
        <p:spPr>
          <a:xfrm>
            <a:off x="8203850" y="21882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</a:t>
            </a:r>
            <a:endParaRPr sz="800"/>
          </a:p>
        </p:txBody>
      </p:sp>
      <p:pic>
        <p:nvPicPr>
          <p:cNvPr id="625" name="Google Shape;625;p68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7477775" y="4005722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68"/>
          <p:cNvSpPr txBox="1"/>
          <p:nvPr/>
        </p:nvSpPr>
        <p:spPr>
          <a:xfrm>
            <a:off x="7633700" y="407207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E</a:t>
            </a:r>
            <a:endParaRPr sz="800"/>
          </a:p>
        </p:txBody>
      </p:sp>
      <p:pic>
        <p:nvPicPr>
          <p:cNvPr id="627" name="Google Shape;627;p68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1248825" y="41367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68"/>
          <p:cNvSpPr txBox="1"/>
          <p:nvPr/>
        </p:nvSpPr>
        <p:spPr>
          <a:xfrm>
            <a:off x="1404750" y="42031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B</a:t>
            </a:r>
            <a:endParaRPr sz="800"/>
          </a:p>
        </p:txBody>
      </p:sp>
      <p:sp>
        <p:nvSpPr>
          <p:cNvPr id="629" name="Google Shape;629;p68"/>
          <p:cNvSpPr/>
          <p:nvPr/>
        </p:nvSpPr>
        <p:spPr>
          <a:xfrm>
            <a:off x="4118250" y="239879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630" name="Google Shape;630;p68"/>
          <p:cNvSpPr/>
          <p:nvPr/>
        </p:nvSpPr>
        <p:spPr>
          <a:xfrm>
            <a:off x="6867300" y="25796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631" name="Google Shape;631;p68"/>
          <p:cNvSpPr/>
          <p:nvPr/>
        </p:nvSpPr>
        <p:spPr>
          <a:xfrm>
            <a:off x="4191575" y="32632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632" name="Google Shape;632;p68"/>
          <p:cNvSpPr/>
          <p:nvPr/>
        </p:nvSpPr>
        <p:spPr>
          <a:xfrm>
            <a:off x="2284700" y="40870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633" name="Google Shape;633;p68"/>
          <p:cNvSpPr/>
          <p:nvPr/>
        </p:nvSpPr>
        <p:spPr>
          <a:xfrm>
            <a:off x="4078000" y="44888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634" name="Google Shape;634;p68"/>
          <p:cNvSpPr/>
          <p:nvPr/>
        </p:nvSpPr>
        <p:spPr>
          <a:xfrm>
            <a:off x="6297300" y="4287471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cxnSp>
        <p:nvCxnSpPr>
          <p:cNvPr id="635" name="Google Shape;635;p68"/>
          <p:cNvCxnSpPr>
            <a:stCxn id="618" idx="3"/>
            <a:endCxn id="620" idx="1"/>
          </p:cNvCxnSpPr>
          <p:nvPr/>
        </p:nvCxnSpPr>
        <p:spPr>
          <a:xfrm>
            <a:off x="1550815" y="2201947"/>
            <a:ext cx="686400" cy="467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6" name="Google Shape;636;p68"/>
          <p:cNvCxnSpPr>
            <a:stCxn id="620" idx="2"/>
            <a:endCxn id="632" idx="0"/>
          </p:cNvCxnSpPr>
          <p:nvPr/>
        </p:nvCxnSpPr>
        <p:spPr>
          <a:xfrm>
            <a:off x="2522125" y="2893196"/>
            <a:ext cx="47700" cy="1194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7" name="Google Shape;637;p68"/>
          <p:cNvCxnSpPr>
            <a:stCxn id="627" idx="3"/>
            <a:endCxn id="632" idx="1"/>
          </p:cNvCxnSpPr>
          <p:nvPr/>
        </p:nvCxnSpPr>
        <p:spPr>
          <a:xfrm flipH="1" rot="10800000">
            <a:off x="1818965" y="4310947"/>
            <a:ext cx="465600" cy="112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8" name="Google Shape;638;p68"/>
          <p:cNvCxnSpPr>
            <a:stCxn id="620" idx="3"/>
            <a:endCxn id="629" idx="1"/>
          </p:cNvCxnSpPr>
          <p:nvPr/>
        </p:nvCxnSpPr>
        <p:spPr>
          <a:xfrm flipH="1" rot="10800000">
            <a:off x="2807125" y="2622596"/>
            <a:ext cx="1311000" cy="46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9" name="Google Shape;639;p68"/>
          <p:cNvCxnSpPr>
            <a:stCxn id="620" idx="3"/>
            <a:endCxn id="631" idx="1"/>
          </p:cNvCxnSpPr>
          <p:nvPr/>
        </p:nvCxnSpPr>
        <p:spPr>
          <a:xfrm>
            <a:off x="2807125" y="2669396"/>
            <a:ext cx="1384500" cy="81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0" name="Google Shape;640;p68"/>
          <p:cNvCxnSpPr>
            <a:stCxn id="632" idx="3"/>
            <a:endCxn id="631" idx="1"/>
          </p:cNvCxnSpPr>
          <p:nvPr/>
        </p:nvCxnSpPr>
        <p:spPr>
          <a:xfrm flipH="1" rot="10800000">
            <a:off x="2854700" y="3487046"/>
            <a:ext cx="1336800" cy="823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1" name="Google Shape;641;p68"/>
          <p:cNvCxnSpPr>
            <a:stCxn id="632" idx="3"/>
            <a:endCxn id="633" idx="1"/>
          </p:cNvCxnSpPr>
          <p:nvPr/>
        </p:nvCxnSpPr>
        <p:spPr>
          <a:xfrm>
            <a:off x="2854700" y="4310846"/>
            <a:ext cx="1223400" cy="401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2" name="Google Shape;642;p68"/>
          <p:cNvCxnSpPr>
            <a:stCxn id="633" idx="3"/>
            <a:endCxn id="634" idx="1"/>
          </p:cNvCxnSpPr>
          <p:nvPr/>
        </p:nvCxnSpPr>
        <p:spPr>
          <a:xfrm flipH="1" rot="10800000">
            <a:off x="4648000" y="4511346"/>
            <a:ext cx="1649400" cy="201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3" name="Google Shape;643;p68"/>
          <p:cNvCxnSpPr>
            <a:endCxn id="630" idx="1"/>
          </p:cNvCxnSpPr>
          <p:nvPr/>
        </p:nvCxnSpPr>
        <p:spPr>
          <a:xfrm flipH="1" rot="10800000">
            <a:off x="4761600" y="2803446"/>
            <a:ext cx="2105700" cy="683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4" name="Google Shape;644;p68"/>
          <p:cNvCxnSpPr>
            <a:stCxn id="629" idx="3"/>
            <a:endCxn id="630" idx="1"/>
          </p:cNvCxnSpPr>
          <p:nvPr/>
        </p:nvCxnSpPr>
        <p:spPr>
          <a:xfrm>
            <a:off x="4688250" y="2622596"/>
            <a:ext cx="2179200" cy="180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5" name="Google Shape;645;p68"/>
          <p:cNvCxnSpPr>
            <a:endCxn id="630" idx="2"/>
          </p:cNvCxnSpPr>
          <p:nvPr/>
        </p:nvCxnSpPr>
        <p:spPr>
          <a:xfrm flipH="1" rot="10800000">
            <a:off x="6582300" y="3027246"/>
            <a:ext cx="570000" cy="1260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6" name="Google Shape;646;p68"/>
          <p:cNvCxnSpPr>
            <a:stCxn id="629" idx="0"/>
            <a:endCxn id="621" idx="2"/>
          </p:cNvCxnSpPr>
          <p:nvPr/>
        </p:nvCxnSpPr>
        <p:spPr>
          <a:xfrm rot="10800000">
            <a:off x="4320750" y="1982096"/>
            <a:ext cx="82500" cy="416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7" name="Google Shape;647;p68"/>
          <p:cNvCxnSpPr>
            <a:stCxn id="630" idx="3"/>
            <a:endCxn id="623" idx="1"/>
          </p:cNvCxnSpPr>
          <p:nvPr/>
        </p:nvCxnSpPr>
        <p:spPr>
          <a:xfrm flipH="1" rot="10800000">
            <a:off x="7437300" y="2408346"/>
            <a:ext cx="610500" cy="395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8" name="Google Shape;648;p68"/>
          <p:cNvCxnSpPr>
            <a:stCxn id="634" idx="3"/>
            <a:endCxn id="625" idx="1"/>
          </p:cNvCxnSpPr>
          <p:nvPr/>
        </p:nvCxnSpPr>
        <p:spPr>
          <a:xfrm flipH="1" rot="10800000">
            <a:off x="6867300" y="4291971"/>
            <a:ext cx="610500" cy="219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9" name="Google Shape;649;p68"/>
          <p:cNvSpPr txBox="1"/>
          <p:nvPr/>
        </p:nvSpPr>
        <p:spPr>
          <a:xfrm>
            <a:off x="7437300" y="1418550"/>
            <a:ext cx="1101300" cy="554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Source</a:t>
            </a:r>
            <a:r>
              <a:rPr lang="en" sz="800"/>
              <a:t>: A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Destination</a:t>
            </a:r>
            <a:r>
              <a:rPr lang="en" sz="800"/>
              <a:t>: D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“Hello, this is A…”</a:t>
            </a:r>
            <a:endParaRPr sz="800"/>
          </a:p>
        </p:txBody>
      </p:sp>
      <p:sp>
        <p:nvSpPr>
          <p:cNvPr id="650" name="Google Shape;650;p68"/>
          <p:cNvSpPr/>
          <p:nvPr/>
        </p:nvSpPr>
        <p:spPr>
          <a:xfrm>
            <a:off x="1584950" y="2476500"/>
            <a:ext cx="6431300" cy="1220100"/>
          </a:xfrm>
          <a:custGeom>
            <a:rect b="b" l="l" r="r" t="t"/>
            <a:pathLst>
              <a:path extrusionOk="0" h="48804" w="257252">
                <a:moveTo>
                  <a:pt x="0" y="610"/>
                </a:moveTo>
                <a:cubicBezTo>
                  <a:pt x="6198" y="3404"/>
                  <a:pt x="17831" y="9348"/>
                  <a:pt x="37186" y="17374"/>
                </a:cubicBezTo>
                <a:cubicBezTo>
                  <a:pt x="56541" y="25400"/>
                  <a:pt x="85192" y="47803"/>
                  <a:pt x="116129" y="48768"/>
                </a:cubicBezTo>
                <a:cubicBezTo>
                  <a:pt x="147066" y="49733"/>
                  <a:pt x="199289" y="31293"/>
                  <a:pt x="222809" y="23165"/>
                </a:cubicBezTo>
                <a:cubicBezTo>
                  <a:pt x="246330" y="15037"/>
                  <a:pt x="251512" y="3861"/>
                  <a:pt x="257252" y="0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51" name="Google Shape;651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6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3: Network Layer</a:t>
            </a:r>
            <a:endParaRPr/>
          </a:p>
        </p:txBody>
      </p:sp>
      <p:pic>
        <p:nvPicPr>
          <p:cNvPr id="657" name="Google Shape;657;p69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980675" y="19155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69"/>
          <p:cNvSpPr txBox="1"/>
          <p:nvPr/>
        </p:nvSpPr>
        <p:spPr>
          <a:xfrm>
            <a:off x="1136600" y="19819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</a:t>
            </a:r>
            <a:endParaRPr sz="800"/>
          </a:p>
        </p:txBody>
      </p:sp>
      <p:sp>
        <p:nvSpPr>
          <p:cNvPr id="659" name="Google Shape;659;p69"/>
          <p:cNvSpPr/>
          <p:nvPr/>
        </p:nvSpPr>
        <p:spPr>
          <a:xfrm>
            <a:off x="2237125" y="244559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pic>
        <p:nvPicPr>
          <p:cNvPr id="660" name="Google Shape;660;p69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4035650" y="140924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69"/>
          <p:cNvSpPr txBox="1"/>
          <p:nvPr/>
        </p:nvSpPr>
        <p:spPr>
          <a:xfrm>
            <a:off x="4191575" y="147560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</a:t>
            </a:r>
            <a:endParaRPr sz="800"/>
          </a:p>
        </p:txBody>
      </p:sp>
      <p:pic>
        <p:nvPicPr>
          <p:cNvPr id="662" name="Google Shape;662;p69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8047925" y="21218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69"/>
          <p:cNvSpPr txBox="1"/>
          <p:nvPr/>
        </p:nvSpPr>
        <p:spPr>
          <a:xfrm>
            <a:off x="8203850" y="21882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</a:t>
            </a:r>
            <a:endParaRPr sz="800"/>
          </a:p>
        </p:txBody>
      </p:sp>
      <p:pic>
        <p:nvPicPr>
          <p:cNvPr id="664" name="Google Shape;664;p69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7477775" y="4005722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69"/>
          <p:cNvSpPr txBox="1"/>
          <p:nvPr/>
        </p:nvSpPr>
        <p:spPr>
          <a:xfrm>
            <a:off x="7633700" y="407207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E</a:t>
            </a:r>
            <a:endParaRPr sz="800"/>
          </a:p>
        </p:txBody>
      </p:sp>
      <p:pic>
        <p:nvPicPr>
          <p:cNvPr id="666" name="Google Shape;666;p69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1248825" y="41367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69"/>
          <p:cNvSpPr txBox="1"/>
          <p:nvPr/>
        </p:nvSpPr>
        <p:spPr>
          <a:xfrm>
            <a:off x="1404750" y="42031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B</a:t>
            </a:r>
            <a:endParaRPr sz="800"/>
          </a:p>
        </p:txBody>
      </p:sp>
      <p:sp>
        <p:nvSpPr>
          <p:cNvPr id="668" name="Google Shape;668;p69"/>
          <p:cNvSpPr/>
          <p:nvPr/>
        </p:nvSpPr>
        <p:spPr>
          <a:xfrm>
            <a:off x="4118250" y="239879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669" name="Google Shape;669;p69"/>
          <p:cNvSpPr/>
          <p:nvPr/>
        </p:nvSpPr>
        <p:spPr>
          <a:xfrm>
            <a:off x="6867300" y="25796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670" name="Google Shape;670;p69"/>
          <p:cNvSpPr/>
          <p:nvPr/>
        </p:nvSpPr>
        <p:spPr>
          <a:xfrm>
            <a:off x="4191575" y="32632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671" name="Google Shape;671;p69"/>
          <p:cNvSpPr/>
          <p:nvPr/>
        </p:nvSpPr>
        <p:spPr>
          <a:xfrm>
            <a:off x="2284700" y="40870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672" name="Google Shape;672;p69"/>
          <p:cNvSpPr/>
          <p:nvPr/>
        </p:nvSpPr>
        <p:spPr>
          <a:xfrm>
            <a:off x="4078000" y="44888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673" name="Google Shape;673;p69"/>
          <p:cNvSpPr/>
          <p:nvPr/>
        </p:nvSpPr>
        <p:spPr>
          <a:xfrm>
            <a:off x="6297300" y="4287471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cxnSp>
        <p:nvCxnSpPr>
          <p:cNvPr id="674" name="Google Shape;674;p69"/>
          <p:cNvCxnSpPr>
            <a:stCxn id="657" idx="3"/>
            <a:endCxn id="659" idx="1"/>
          </p:cNvCxnSpPr>
          <p:nvPr/>
        </p:nvCxnSpPr>
        <p:spPr>
          <a:xfrm>
            <a:off x="1550815" y="2201947"/>
            <a:ext cx="686400" cy="467400"/>
          </a:xfrm>
          <a:prstGeom prst="straightConnector1">
            <a:avLst/>
          </a:prstGeom>
          <a:noFill/>
          <a:ln cap="flat" cmpd="sng" w="38100">
            <a:solidFill>
              <a:srgbClr val="1155CC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75" name="Google Shape;675;p69"/>
          <p:cNvCxnSpPr>
            <a:stCxn id="659" idx="2"/>
            <a:endCxn id="671" idx="0"/>
          </p:cNvCxnSpPr>
          <p:nvPr/>
        </p:nvCxnSpPr>
        <p:spPr>
          <a:xfrm>
            <a:off x="2522125" y="2893196"/>
            <a:ext cx="47700" cy="1194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6" name="Google Shape;676;p69"/>
          <p:cNvCxnSpPr>
            <a:stCxn id="666" idx="3"/>
            <a:endCxn id="671" idx="1"/>
          </p:cNvCxnSpPr>
          <p:nvPr/>
        </p:nvCxnSpPr>
        <p:spPr>
          <a:xfrm flipH="1" rot="10800000">
            <a:off x="1818965" y="4310947"/>
            <a:ext cx="465600" cy="112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7" name="Google Shape;677;p69"/>
          <p:cNvCxnSpPr>
            <a:stCxn id="659" idx="3"/>
            <a:endCxn id="668" idx="1"/>
          </p:cNvCxnSpPr>
          <p:nvPr/>
        </p:nvCxnSpPr>
        <p:spPr>
          <a:xfrm flipH="1" rot="10800000">
            <a:off x="2807125" y="2622596"/>
            <a:ext cx="1311000" cy="46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8" name="Google Shape;678;p69"/>
          <p:cNvCxnSpPr>
            <a:stCxn id="659" idx="3"/>
            <a:endCxn id="670" idx="1"/>
          </p:cNvCxnSpPr>
          <p:nvPr/>
        </p:nvCxnSpPr>
        <p:spPr>
          <a:xfrm>
            <a:off x="2807125" y="2669396"/>
            <a:ext cx="1384500" cy="817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9" name="Google Shape;679;p69"/>
          <p:cNvCxnSpPr>
            <a:stCxn id="671" idx="3"/>
            <a:endCxn id="670" idx="1"/>
          </p:cNvCxnSpPr>
          <p:nvPr/>
        </p:nvCxnSpPr>
        <p:spPr>
          <a:xfrm flipH="1" rot="10800000">
            <a:off x="2854700" y="3487046"/>
            <a:ext cx="1336800" cy="823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0" name="Google Shape;680;p69"/>
          <p:cNvCxnSpPr>
            <a:stCxn id="671" idx="3"/>
            <a:endCxn id="672" idx="1"/>
          </p:cNvCxnSpPr>
          <p:nvPr/>
        </p:nvCxnSpPr>
        <p:spPr>
          <a:xfrm>
            <a:off x="2854700" y="4310846"/>
            <a:ext cx="1223400" cy="401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1" name="Google Shape;681;p69"/>
          <p:cNvCxnSpPr>
            <a:stCxn id="672" idx="3"/>
            <a:endCxn id="673" idx="1"/>
          </p:cNvCxnSpPr>
          <p:nvPr/>
        </p:nvCxnSpPr>
        <p:spPr>
          <a:xfrm flipH="1" rot="10800000">
            <a:off x="4648000" y="4511346"/>
            <a:ext cx="1649400" cy="201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2" name="Google Shape;682;p69"/>
          <p:cNvCxnSpPr>
            <a:endCxn id="669" idx="1"/>
          </p:cNvCxnSpPr>
          <p:nvPr/>
        </p:nvCxnSpPr>
        <p:spPr>
          <a:xfrm flipH="1" rot="10800000">
            <a:off x="4761600" y="2803446"/>
            <a:ext cx="2105700" cy="683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3" name="Google Shape;683;p69"/>
          <p:cNvCxnSpPr>
            <a:stCxn id="668" idx="3"/>
            <a:endCxn id="669" idx="1"/>
          </p:cNvCxnSpPr>
          <p:nvPr/>
        </p:nvCxnSpPr>
        <p:spPr>
          <a:xfrm>
            <a:off x="4688250" y="2622596"/>
            <a:ext cx="2179200" cy="180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4" name="Google Shape;684;p69"/>
          <p:cNvCxnSpPr>
            <a:endCxn id="669" idx="2"/>
          </p:cNvCxnSpPr>
          <p:nvPr/>
        </p:nvCxnSpPr>
        <p:spPr>
          <a:xfrm flipH="1" rot="10800000">
            <a:off x="6582300" y="3027246"/>
            <a:ext cx="570000" cy="1260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5" name="Google Shape;685;p69"/>
          <p:cNvCxnSpPr>
            <a:stCxn id="668" idx="0"/>
            <a:endCxn id="660" idx="2"/>
          </p:cNvCxnSpPr>
          <p:nvPr/>
        </p:nvCxnSpPr>
        <p:spPr>
          <a:xfrm rot="10800000">
            <a:off x="4320750" y="1982096"/>
            <a:ext cx="82500" cy="416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6" name="Google Shape;686;p69"/>
          <p:cNvCxnSpPr>
            <a:stCxn id="669" idx="3"/>
            <a:endCxn id="662" idx="1"/>
          </p:cNvCxnSpPr>
          <p:nvPr/>
        </p:nvCxnSpPr>
        <p:spPr>
          <a:xfrm flipH="1" rot="10800000">
            <a:off x="7437300" y="2408346"/>
            <a:ext cx="610500" cy="395100"/>
          </a:xfrm>
          <a:prstGeom prst="straightConnector1">
            <a:avLst/>
          </a:prstGeom>
          <a:noFill/>
          <a:ln cap="flat" cmpd="sng" w="38100">
            <a:solidFill>
              <a:srgbClr val="674EA7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87" name="Google Shape;687;p69"/>
          <p:cNvCxnSpPr>
            <a:stCxn id="673" idx="3"/>
            <a:endCxn id="664" idx="1"/>
          </p:cNvCxnSpPr>
          <p:nvPr/>
        </p:nvCxnSpPr>
        <p:spPr>
          <a:xfrm flipH="1" rot="10800000">
            <a:off x="6867300" y="4291971"/>
            <a:ext cx="610500" cy="219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8" name="Google Shape;688;p69"/>
          <p:cNvSpPr txBox="1"/>
          <p:nvPr/>
        </p:nvSpPr>
        <p:spPr>
          <a:xfrm>
            <a:off x="7437300" y="1418550"/>
            <a:ext cx="1101300" cy="554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Source</a:t>
            </a:r>
            <a:r>
              <a:rPr lang="en" sz="800"/>
              <a:t>: A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Destination</a:t>
            </a:r>
            <a:r>
              <a:rPr lang="en" sz="800"/>
              <a:t>: D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“Hello, this is A…”</a:t>
            </a:r>
            <a:endParaRPr sz="800"/>
          </a:p>
        </p:txBody>
      </p:sp>
      <p:sp>
        <p:nvSpPr>
          <p:cNvPr id="689" name="Google Shape;689;p69"/>
          <p:cNvSpPr/>
          <p:nvPr/>
        </p:nvSpPr>
        <p:spPr>
          <a:xfrm>
            <a:off x="1584950" y="2476500"/>
            <a:ext cx="6431300" cy="1220100"/>
          </a:xfrm>
          <a:custGeom>
            <a:rect b="b" l="l" r="r" t="t"/>
            <a:pathLst>
              <a:path extrusionOk="0" h="48804" w="257252">
                <a:moveTo>
                  <a:pt x="0" y="610"/>
                </a:moveTo>
                <a:cubicBezTo>
                  <a:pt x="6198" y="3404"/>
                  <a:pt x="17831" y="9348"/>
                  <a:pt x="37186" y="17374"/>
                </a:cubicBezTo>
                <a:cubicBezTo>
                  <a:pt x="56541" y="25400"/>
                  <a:pt x="85192" y="47803"/>
                  <a:pt x="116129" y="48768"/>
                </a:cubicBezTo>
                <a:cubicBezTo>
                  <a:pt x="147066" y="49733"/>
                  <a:pt x="199289" y="31293"/>
                  <a:pt x="222809" y="23165"/>
                </a:cubicBezTo>
                <a:cubicBezTo>
                  <a:pt x="246330" y="15037"/>
                  <a:pt x="251512" y="3861"/>
                  <a:pt x="257252" y="0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grpSp>
        <p:nvGrpSpPr>
          <p:cNvPr id="690" name="Google Shape;690;p69"/>
          <p:cNvGrpSpPr/>
          <p:nvPr/>
        </p:nvGrpSpPr>
        <p:grpSpPr>
          <a:xfrm>
            <a:off x="1914675" y="1379225"/>
            <a:ext cx="2040300" cy="998100"/>
            <a:chOff x="1914675" y="1379225"/>
            <a:chExt cx="2040300" cy="998100"/>
          </a:xfrm>
        </p:grpSpPr>
        <p:sp>
          <p:nvSpPr>
            <p:cNvPr id="691" name="Google Shape;691;p69"/>
            <p:cNvSpPr txBox="1"/>
            <p:nvPr/>
          </p:nvSpPr>
          <p:spPr>
            <a:xfrm>
              <a:off x="1914675" y="1379225"/>
              <a:ext cx="2040300" cy="4002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This link could be Wi-Fi</a:t>
              </a:r>
              <a:endParaRPr/>
            </a:p>
          </p:txBody>
        </p:sp>
        <p:cxnSp>
          <p:nvCxnSpPr>
            <p:cNvPr id="692" name="Google Shape;692;p69"/>
            <p:cNvCxnSpPr>
              <a:stCxn id="691" idx="2"/>
            </p:cNvCxnSpPr>
            <p:nvPr/>
          </p:nvCxnSpPr>
          <p:spPr>
            <a:xfrm flipH="1">
              <a:off x="1943025" y="1779425"/>
              <a:ext cx="991800" cy="597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693" name="Google Shape;693;p69"/>
          <p:cNvGrpSpPr/>
          <p:nvPr/>
        </p:nvGrpSpPr>
        <p:grpSpPr>
          <a:xfrm>
            <a:off x="5001400" y="1582913"/>
            <a:ext cx="2040300" cy="1543200"/>
            <a:chOff x="5001400" y="1582913"/>
            <a:chExt cx="2040300" cy="1543200"/>
          </a:xfrm>
        </p:grpSpPr>
        <p:sp>
          <p:nvSpPr>
            <p:cNvPr id="694" name="Google Shape;694;p69"/>
            <p:cNvSpPr txBox="1"/>
            <p:nvPr/>
          </p:nvSpPr>
          <p:spPr>
            <a:xfrm>
              <a:off x="5001400" y="1582913"/>
              <a:ext cx="2040300" cy="6156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And this link could be Ethernet</a:t>
              </a:r>
              <a:endParaRPr/>
            </a:p>
          </p:txBody>
        </p:sp>
        <p:cxnSp>
          <p:nvCxnSpPr>
            <p:cNvPr id="695" name="Google Shape;695;p69"/>
            <p:cNvCxnSpPr>
              <a:stCxn id="694" idx="2"/>
            </p:cNvCxnSpPr>
            <p:nvPr/>
          </p:nvCxnSpPr>
          <p:spPr>
            <a:xfrm flipH="1">
              <a:off x="5760850" y="2198513"/>
              <a:ext cx="260700" cy="9276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696" name="Google Shape;696;p69"/>
          <p:cNvGrpSpPr/>
          <p:nvPr/>
        </p:nvGrpSpPr>
        <p:grpSpPr>
          <a:xfrm>
            <a:off x="48400" y="3128450"/>
            <a:ext cx="3210300" cy="615600"/>
            <a:chOff x="48400" y="3128450"/>
            <a:chExt cx="3210300" cy="615600"/>
          </a:xfrm>
        </p:grpSpPr>
        <p:sp>
          <p:nvSpPr>
            <p:cNvPr id="697" name="Google Shape;697;p69"/>
            <p:cNvSpPr txBox="1"/>
            <p:nvPr/>
          </p:nvSpPr>
          <p:spPr>
            <a:xfrm>
              <a:off x="48400" y="3128450"/>
              <a:ext cx="2367000" cy="6156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But the Internet protocol stays the same, end to end</a:t>
              </a:r>
              <a:endParaRPr/>
            </a:p>
          </p:txBody>
        </p:sp>
        <p:cxnSp>
          <p:nvCxnSpPr>
            <p:cNvPr id="698" name="Google Shape;698;p69"/>
            <p:cNvCxnSpPr>
              <a:stCxn id="697" idx="3"/>
            </p:cNvCxnSpPr>
            <p:nvPr/>
          </p:nvCxnSpPr>
          <p:spPr>
            <a:xfrm flipH="1" rot="10800000">
              <a:off x="2415400" y="3337550"/>
              <a:ext cx="843300" cy="98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699" name="Google Shape;699;p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7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3: Network Layer</a:t>
            </a:r>
            <a:endParaRPr/>
          </a:p>
        </p:txBody>
      </p:sp>
      <p:sp>
        <p:nvSpPr>
          <p:cNvPr id="705" name="Google Shape;705;p7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Packets must consist of at least 3 things: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Source (“Who is this message coming from?”)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Destination (“Who is this message going to?”)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Data (“What does this message say?”)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Similar to frames (layer 2)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Packets may be fragmented into smaller packets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Different links might support different maximum packet sizes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Up to the recipient to reassemble fragments into the original packet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Each router forwards a given packet to the next hop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will cover how a router knows how to forward—and attacks on it—in the future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Packets are not guaranteed to take a given route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Two packets with the same source and destination may take different routes</a:t>
            </a:r>
            <a:endParaRPr/>
          </a:p>
        </p:txBody>
      </p:sp>
      <p:sp>
        <p:nvSpPr>
          <p:cNvPr id="706" name="Google Shape;706;p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7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Internet Protocol (IP)</a:t>
            </a:r>
            <a:endParaRPr/>
          </a:p>
        </p:txBody>
      </p:sp>
      <p:sp>
        <p:nvSpPr>
          <p:cNvPr id="712" name="Google Shape;712;p7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Internet Protocol (IP)</a:t>
            </a:r>
            <a:r>
              <a:rPr lang="en"/>
              <a:t>: The universal layer-3 protocol that all devices use to transmit data over the Internet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IP address</a:t>
            </a:r>
            <a:r>
              <a:rPr lang="en"/>
              <a:t>: An address that identifies a device on the Internet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IPv4 is 32 bits, typically written as 4 decimal octets, e.g. </a:t>
            </a:r>
            <a:r>
              <a:rPr b="1" lang="en"/>
              <a:t>35.163.72.93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IPv6 is 128 bits, typically written as 8 groups of 2 hex bytes: </a:t>
            </a:r>
            <a:r>
              <a:rPr b="1" lang="en"/>
              <a:t>2607:f140:8801::1:23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If digits or groups are missing, fill with 0’s, so </a:t>
            </a:r>
            <a:r>
              <a:rPr b="1" lang="en"/>
              <a:t>2607:f140:8801:0000:0000:0000:0001:0023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Globally unique from any single perspective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For now, you can think of them as just being globally unique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IP addresses help nodes make decisions on where to forward the packet</a:t>
            </a:r>
            <a:endParaRPr/>
          </a:p>
        </p:txBody>
      </p:sp>
      <p:sp>
        <p:nvSpPr>
          <p:cNvPr id="713" name="Google Shape;713;p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7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Reliability</a:t>
            </a:r>
            <a:endParaRPr/>
          </a:p>
        </p:txBody>
      </p:sp>
      <p:sp>
        <p:nvSpPr>
          <p:cNvPr id="719" name="Google Shape;719;p7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Reliability</a:t>
            </a:r>
            <a:r>
              <a:rPr lang="en"/>
              <a:t> ensures that packets are received correctly or, if random errors occur, not at all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is implemented with a checksum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However, there is no cryptographic MAC, so there are no guarantees if an attacker modifies packets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IP is </a:t>
            </a:r>
            <a:r>
              <a:rPr i="1" lang="en"/>
              <a:t>unreliable</a:t>
            </a:r>
            <a:r>
              <a:rPr lang="en"/>
              <a:t> and only provides a </a:t>
            </a:r>
            <a:r>
              <a:rPr b="1" lang="en"/>
              <a:t>best effort</a:t>
            </a:r>
            <a:r>
              <a:rPr lang="en"/>
              <a:t> delivery service, which means: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Packets may be lost (“dropped”)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Packets may be corrupted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Packets may be delivered out of order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is up to higher level protocols to ensure that the connection is reliable</a:t>
            </a:r>
            <a:endParaRPr/>
          </a:p>
        </p:txBody>
      </p:sp>
      <p:sp>
        <p:nvSpPr>
          <p:cNvPr id="720" name="Google Shape;720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7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3: Network Layer</a:t>
            </a:r>
            <a:endParaRPr/>
          </a:p>
        </p:txBody>
      </p:sp>
      <p:pic>
        <p:nvPicPr>
          <p:cNvPr id="726" name="Google Shape;726;p73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980675" y="19155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73"/>
          <p:cNvSpPr txBox="1"/>
          <p:nvPr/>
        </p:nvSpPr>
        <p:spPr>
          <a:xfrm>
            <a:off x="1136600" y="19819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</a:t>
            </a:r>
            <a:endParaRPr sz="800"/>
          </a:p>
        </p:txBody>
      </p:sp>
      <p:sp>
        <p:nvSpPr>
          <p:cNvPr id="728" name="Google Shape;728;p73"/>
          <p:cNvSpPr/>
          <p:nvPr/>
        </p:nvSpPr>
        <p:spPr>
          <a:xfrm>
            <a:off x="2237125" y="244559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pic>
        <p:nvPicPr>
          <p:cNvPr id="729" name="Google Shape;729;p73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4035650" y="140924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73"/>
          <p:cNvSpPr txBox="1"/>
          <p:nvPr/>
        </p:nvSpPr>
        <p:spPr>
          <a:xfrm>
            <a:off x="4191575" y="147560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</a:t>
            </a:r>
            <a:endParaRPr sz="800"/>
          </a:p>
        </p:txBody>
      </p:sp>
      <p:pic>
        <p:nvPicPr>
          <p:cNvPr id="731" name="Google Shape;731;p73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8047925" y="21218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73"/>
          <p:cNvSpPr txBox="1"/>
          <p:nvPr/>
        </p:nvSpPr>
        <p:spPr>
          <a:xfrm>
            <a:off x="8203850" y="21882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</a:t>
            </a:r>
            <a:endParaRPr sz="800"/>
          </a:p>
        </p:txBody>
      </p:sp>
      <p:pic>
        <p:nvPicPr>
          <p:cNvPr id="733" name="Google Shape;733;p73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7477775" y="4005722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4" name="Google Shape;734;p73"/>
          <p:cNvSpPr txBox="1"/>
          <p:nvPr/>
        </p:nvSpPr>
        <p:spPr>
          <a:xfrm>
            <a:off x="7633700" y="407207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E</a:t>
            </a:r>
            <a:endParaRPr sz="800"/>
          </a:p>
        </p:txBody>
      </p:sp>
      <p:pic>
        <p:nvPicPr>
          <p:cNvPr id="735" name="Google Shape;735;p73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1248825" y="41367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73"/>
          <p:cNvSpPr txBox="1"/>
          <p:nvPr/>
        </p:nvSpPr>
        <p:spPr>
          <a:xfrm>
            <a:off x="1404750" y="42031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B</a:t>
            </a:r>
            <a:endParaRPr sz="800"/>
          </a:p>
        </p:txBody>
      </p:sp>
      <p:sp>
        <p:nvSpPr>
          <p:cNvPr id="737" name="Google Shape;737;p73"/>
          <p:cNvSpPr/>
          <p:nvPr/>
        </p:nvSpPr>
        <p:spPr>
          <a:xfrm>
            <a:off x="4118250" y="239879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738" name="Google Shape;738;p73"/>
          <p:cNvSpPr/>
          <p:nvPr/>
        </p:nvSpPr>
        <p:spPr>
          <a:xfrm>
            <a:off x="6867300" y="25796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739" name="Google Shape;739;p73"/>
          <p:cNvSpPr/>
          <p:nvPr/>
        </p:nvSpPr>
        <p:spPr>
          <a:xfrm>
            <a:off x="4191575" y="32632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740" name="Google Shape;740;p73"/>
          <p:cNvSpPr/>
          <p:nvPr/>
        </p:nvSpPr>
        <p:spPr>
          <a:xfrm>
            <a:off x="2284700" y="40870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741" name="Google Shape;741;p73"/>
          <p:cNvSpPr/>
          <p:nvPr/>
        </p:nvSpPr>
        <p:spPr>
          <a:xfrm>
            <a:off x="4078000" y="44888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742" name="Google Shape;742;p73"/>
          <p:cNvSpPr/>
          <p:nvPr/>
        </p:nvSpPr>
        <p:spPr>
          <a:xfrm>
            <a:off x="6297300" y="4287471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cxnSp>
        <p:nvCxnSpPr>
          <p:cNvPr id="743" name="Google Shape;743;p73"/>
          <p:cNvCxnSpPr>
            <a:stCxn id="726" idx="3"/>
            <a:endCxn id="728" idx="1"/>
          </p:cNvCxnSpPr>
          <p:nvPr/>
        </p:nvCxnSpPr>
        <p:spPr>
          <a:xfrm>
            <a:off x="1550815" y="2201947"/>
            <a:ext cx="686400" cy="467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4" name="Google Shape;744;p73"/>
          <p:cNvCxnSpPr>
            <a:stCxn id="728" idx="2"/>
            <a:endCxn id="740" idx="0"/>
          </p:cNvCxnSpPr>
          <p:nvPr/>
        </p:nvCxnSpPr>
        <p:spPr>
          <a:xfrm>
            <a:off x="2522125" y="2893196"/>
            <a:ext cx="47700" cy="1194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5" name="Google Shape;745;p73"/>
          <p:cNvCxnSpPr>
            <a:stCxn id="735" idx="3"/>
            <a:endCxn id="740" idx="1"/>
          </p:cNvCxnSpPr>
          <p:nvPr/>
        </p:nvCxnSpPr>
        <p:spPr>
          <a:xfrm flipH="1" rot="10800000">
            <a:off x="1818965" y="4310947"/>
            <a:ext cx="465600" cy="112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6" name="Google Shape;746;p73"/>
          <p:cNvCxnSpPr>
            <a:stCxn id="728" idx="3"/>
            <a:endCxn id="737" idx="1"/>
          </p:cNvCxnSpPr>
          <p:nvPr/>
        </p:nvCxnSpPr>
        <p:spPr>
          <a:xfrm flipH="1" rot="10800000">
            <a:off x="2807125" y="2622596"/>
            <a:ext cx="1311000" cy="46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7" name="Google Shape;747;p73"/>
          <p:cNvCxnSpPr>
            <a:stCxn id="728" idx="3"/>
            <a:endCxn id="739" idx="1"/>
          </p:cNvCxnSpPr>
          <p:nvPr/>
        </p:nvCxnSpPr>
        <p:spPr>
          <a:xfrm>
            <a:off x="2807125" y="2669396"/>
            <a:ext cx="1384500" cy="81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8" name="Google Shape;748;p73"/>
          <p:cNvCxnSpPr>
            <a:stCxn id="740" idx="3"/>
            <a:endCxn id="739" idx="1"/>
          </p:cNvCxnSpPr>
          <p:nvPr/>
        </p:nvCxnSpPr>
        <p:spPr>
          <a:xfrm flipH="1" rot="10800000">
            <a:off x="2854700" y="3487046"/>
            <a:ext cx="1336800" cy="823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9" name="Google Shape;749;p73"/>
          <p:cNvCxnSpPr>
            <a:stCxn id="740" idx="3"/>
            <a:endCxn id="741" idx="1"/>
          </p:cNvCxnSpPr>
          <p:nvPr/>
        </p:nvCxnSpPr>
        <p:spPr>
          <a:xfrm>
            <a:off x="2854700" y="4310846"/>
            <a:ext cx="1223400" cy="401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0" name="Google Shape;750;p73"/>
          <p:cNvCxnSpPr>
            <a:stCxn id="741" idx="3"/>
            <a:endCxn id="742" idx="1"/>
          </p:cNvCxnSpPr>
          <p:nvPr/>
        </p:nvCxnSpPr>
        <p:spPr>
          <a:xfrm flipH="1" rot="10800000">
            <a:off x="4648000" y="4511346"/>
            <a:ext cx="1649400" cy="201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1" name="Google Shape;751;p73"/>
          <p:cNvCxnSpPr>
            <a:endCxn id="738" idx="1"/>
          </p:cNvCxnSpPr>
          <p:nvPr/>
        </p:nvCxnSpPr>
        <p:spPr>
          <a:xfrm flipH="1" rot="10800000">
            <a:off x="4761600" y="2803446"/>
            <a:ext cx="2105700" cy="683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2" name="Google Shape;752;p73"/>
          <p:cNvCxnSpPr>
            <a:stCxn id="737" idx="3"/>
            <a:endCxn id="738" idx="1"/>
          </p:cNvCxnSpPr>
          <p:nvPr/>
        </p:nvCxnSpPr>
        <p:spPr>
          <a:xfrm>
            <a:off x="4688250" y="2622596"/>
            <a:ext cx="2179200" cy="180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3" name="Google Shape;753;p73"/>
          <p:cNvCxnSpPr>
            <a:endCxn id="738" idx="2"/>
          </p:cNvCxnSpPr>
          <p:nvPr/>
        </p:nvCxnSpPr>
        <p:spPr>
          <a:xfrm flipH="1" rot="10800000">
            <a:off x="6582300" y="3027246"/>
            <a:ext cx="570000" cy="1260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4" name="Google Shape;754;p73"/>
          <p:cNvCxnSpPr>
            <a:stCxn id="737" idx="0"/>
            <a:endCxn id="729" idx="2"/>
          </p:cNvCxnSpPr>
          <p:nvPr/>
        </p:nvCxnSpPr>
        <p:spPr>
          <a:xfrm rot="10800000">
            <a:off x="4320750" y="1982096"/>
            <a:ext cx="82500" cy="416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5" name="Google Shape;755;p73"/>
          <p:cNvCxnSpPr>
            <a:stCxn id="738" idx="3"/>
            <a:endCxn id="731" idx="1"/>
          </p:cNvCxnSpPr>
          <p:nvPr/>
        </p:nvCxnSpPr>
        <p:spPr>
          <a:xfrm flipH="1" rot="10800000">
            <a:off x="7437300" y="2408346"/>
            <a:ext cx="610500" cy="395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6" name="Google Shape;756;p73"/>
          <p:cNvCxnSpPr>
            <a:stCxn id="742" idx="3"/>
            <a:endCxn id="733" idx="1"/>
          </p:cNvCxnSpPr>
          <p:nvPr/>
        </p:nvCxnSpPr>
        <p:spPr>
          <a:xfrm flipH="1" rot="10800000">
            <a:off x="6867300" y="4291971"/>
            <a:ext cx="610500" cy="219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7" name="Google Shape;757;p73"/>
          <p:cNvSpPr txBox="1"/>
          <p:nvPr/>
        </p:nvSpPr>
        <p:spPr>
          <a:xfrm>
            <a:off x="7437300" y="1418550"/>
            <a:ext cx="1101300" cy="554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Source</a:t>
            </a:r>
            <a:r>
              <a:rPr lang="en" sz="800"/>
              <a:t>: A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Destination</a:t>
            </a:r>
            <a:r>
              <a:rPr lang="en" sz="800"/>
              <a:t>: D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“Hello, this is A…”</a:t>
            </a:r>
            <a:endParaRPr sz="800"/>
          </a:p>
        </p:txBody>
      </p:sp>
      <p:sp>
        <p:nvSpPr>
          <p:cNvPr id="758" name="Google Shape;758;p73"/>
          <p:cNvSpPr/>
          <p:nvPr/>
        </p:nvSpPr>
        <p:spPr>
          <a:xfrm>
            <a:off x="1584950" y="2476500"/>
            <a:ext cx="6431300" cy="1220100"/>
          </a:xfrm>
          <a:custGeom>
            <a:rect b="b" l="l" r="r" t="t"/>
            <a:pathLst>
              <a:path extrusionOk="0" h="48804" w="257252">
                <a:moveTo>
                  <a:pt x="0" y="610"/>
                </a:moveTo>
                <a:cubicBezTo>
                  <a:pt x="6198" y="3404"/>
                  <a:pt x="17831" y="9348"/>
                  <a:pt x="37186" y="17374"/>
                </a:cubicBezTo>
                <a:cubicBezTo>
                  <a:pt x="56541" y="25400"/>
                  <a:pt x="85192" y="47803"/>
                  <a:pt x="116129" y="48768"/>
                </a:cubicBezTo>
                <a:cubicBezTo>
                  <a:pt x="147066" y="49733"/>
                  <a:pt x="199289" y="31293"/>
                  <a:pt x="222809" y="23165"/>
                </a:cubicBezTo>
                <a:cubicBezTo>
                  <a:pt x="246330" y="15037"/>
                  <a:pt x="251512" y="3861"/>
                  <a:pt x="257252" y="0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59" name="Google Shape;759;p73"/>
          <p:cNvSpPr txBox="1"/>
          <p:nvPr/>
        </p:nvSpPr>
        <p:spPr>
          <a:xfrm>
            <a:off x="4761575" y="1163650"/>
            <a:ext cx="24885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3: “How do I get this packet from A to D?”</a:t>
            </a:r>
            <a:endParaRPr/>
          </a:p>
        </p:txBody>
      </p:sp>
      <p:sp>
        <p:nvSpPr>
          <p:cNvPr id="760" name="Google Shape;760;p73"/>
          <p:cNvSpPr txBox="1"/>
          <p:nvPr/>
        </p:nvSpPr>
        <p:spPr>
          <a:xfrm>
            <a:off x="4403250" y="1820075"/>
            <a:ext cx="31344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Next: How do we reliably send any length of data, not just packets?</a:t>
            </a:r>
            <a:endParaRPr/>
          </a:p>
        </p:txBody>
      </p:sp>
      <p:sp>
        <p:nvSpPr>
          <p:cNvPr id="761" name="Google Shape;761;p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7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4: Transport Layer</a:t>
            </a:r>
            <a:endParaRPr/>
          </a:p>
        </p:txBody>
      </p:sp>
      <p:sp>
        <p:nvSpPr>
          <p:cNvPr id="767" name="Google Shape;767;p74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Provides</a:t>
            </a:r>
            <a:r>
              <a:rPr lang="en"/>
              <a:t>: Transportation of variable-length data from any point to any other point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Relies upon</a:t>
            </a:r>
            <a:r>
              <a:rPr lang="en"/>
              <a:t>: Sending packets from any device to any other device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Builds abstractions that are useful to applications on top of layer 3 packets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Useful abstractions</a:t>
            </a:r>
            <a:endParaRPr sz="18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Reliability</a:t>
            </a:r>
            <a:r>
              <a:rPr lang="en"/>
              <a:t>: Transmit data reliably, in order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Ports</a:t>
            </a:r>
            <a:r>
              <a:rPr lang="en"/>
              <a:t>: Provide multiple “addresses” per real IP address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TCP</a:t>
            </a:r>
            <a:r>
              <a:rPr lang="en"/>
              <a:t>:</a:t>
            </a:r>
            <a:r>
              <a:rPr b="1" lang="en"/>
              <a:t> </a:t>
            </a:r>
            <a:r>
              <a:rPr lang="en"/>
              <a:t>Provides reliability and ports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UDP</a:t>
            </a:r>
            <a:r>
              <a:rPr lang="en"/>
              <a:t>: Provides ports, but no reliability</a:t>
            </a:r>
            <a:endParaRPr/>
          </a:p>
        </p:txBody>
      </p:sp>
      <p:sp>
        <p:nvSpPr>
          <p:cNvPr id="768" name="Google Shape;768;p74"/>
          <p:cNvSpPr/>
          <p:nvPr/>
        </p:nvSpPr>
        <p:spPr>
          <a:xfrm>
            <a:off x="6684025" y="36566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Physical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769" name="Google Shape;769;p74"/>
          <p:cNvSpPr txBox="1"/>
          <p:nvPr/>
        </p:nvSpPr>
        <p:spPr>
          <a:xfrm>
            <a:off x="63454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1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770" name="Google Shape;770;p74"/>
          <p:cNvSpPr/>
          <p:nvPr/>
        </p:nvSpPr>
        <p:spPr>
          <a:xfrm>
            <a:off x="6684025" y="1838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Application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771" name="Google Shape;771;p74"/>
          <p:cNvSpPr txBox="1"/>
          <p:nvPr/>
        </p:nvSpPr>
        <p:spPr>
          <a:xfrm>
            <a:off x="63454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7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772" name="Google Shape;772;p74"/>
          <p:cNvSpPr/>
          <p:nvPr/>
        </p:nvSpPr>
        <p:spPr>
          <a:xfrm>
            <a:off x="6684025" y="32021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Link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773" name="Google Shape;773;p74"/>
          <p:cNvSpPr txBox="1"/>
          <p:nvPr/>
        </p:nvSpPr>
        <p:spPr>
          <a:xfrm>
            <a:off x="63454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2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774" name="Google Shape;774;p74"/>
          <p:cNvSpPr/>
          <p:nvPr/>
        </p:nvSpPr>
        <p:spPr>
          <a:xfrm>
            <a:off x="6684025" y="2747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(Inter) Network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775" name="Google Shape;775;p74"/>
          <p:cNvSpPr txBox="1"/>
          <p:nvPr/>
        </p:nvSpPr>
        <p:spPr>
          <a:xfrm>
            <a:off x="63454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3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776" name="Google Shape;776;p74"/>
          <p:cNvSpPr/>
          <p:nvPr/>
        </p:nvSpPr>
        <p:spPr>
          <a:xfrm>
            <a:off x="6684025" y="22931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Transport</a:t>
            </a:r>
            <a:endParaRPr b="1"/>
          </a:p>
        </p:txBody>
      </p:sp>
      <p:sp>
        <p:nvSpPr>
          <p:cNvPr id="777" name="Google Shape;777;p74"/>
          <p:cNvSpPr txBox="1"/>
          <p:nvPr/>
        </p:nvSpPr>
        <p:spPr>
          <a:xfrm>
            <a:off x="63454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4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78" name="Google Shape;778;p7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7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4: Transport Layer</a:t>
            </a:r>
            <a:endParaRPr/>
          </a:p>
        </p:txBody>
      </p:sp>
      <p:pic>
        <p:nvPicPr>
          <p:cNvPr id="784" name="Google Shape;784;p75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941550" y="28576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75"/>
          <p:cNvSpPr txBox="1"/>
          <p:nvPr/>
        </p:nvSpPr>
        <p:spPr>
          <a:xfrm>
            <a:off x="1097475" y="29240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</a:t>
            </a:r>
            <a:endParaRPr sz="800"/>
          </a:p>
        </p:txBody>
      </p:sp>
      <p:pic>
        <p:nvPicPr>
          <p:cNvPr id="786" name="Google Shape;786;p75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7632300" y="28576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75"/>
          <p:cNvSpPr txBox="1"/>
          <p:nvPr/>
        </p:nvSpPr>
        <p:spPr>
          <a:xfrm>
            <a:off x="7788225" y="29240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</a:t>
            </a:r>
            <a:endParaRPr sz="800"/>
          </a:p>
        </p:txBody>
      </p:sp>
      <p:sp>
        <p:nvSpPr>
          <p:cNvPr id="788" name="Google Shape;788;p75"/>
          <p:cNvSpPr txBox="1"/>
          <p:nvPr/>
        </p:nvSpPr>
        <p:spPr>
          <a:xfrm>
            <a:off x="2266813" y="1839900"/>
            <a:ext cx="4610400" cy="307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I am now sending an arbitrary length message that will probably be broken into several packets…</a:t>
            </a:r>
            <a:endParaRPr sz="800"/>
          </a:p>
        </p:txBody>
      </p:sp>
      <p:sp>
        <p:nvSpPr>
          <p:cNvPr id="789" name="Google Shape;789;p7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90" name="Google Shape;790;p75"/>
          <p:cNvCxnSpPr>
            <a:stCxn id="784" idx="3"/>
            <a:endCxn id="786" idx="1"/>
          </p:cNvCxnSpPr>
          <p:nvPr/>
        </p:nvCxnSpPr>
        <p:spPr>
          <a:xfrm>
            <a:off x="1511690" y="3144047"/>
            <a:ext cx="6120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791" name="Google Shape;791;p75"/>
          <p:cNvSpPr/>
          <p:nvPr/>
        </p:nvSpPr>
        <p:spPr>
          <a:xfrm>
            <a:off x="2852913" y="2357600"/>
            <a:ext cx="3438180" cy="1572912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Unreliable Internet</a:t>
            </a:r>
            <a:endParaRPr/>
          </a:p>
        </p:txBody>
      </p:sp>
      <p:sp>
        <p:nvSpPr>
          <p:cNvPr id="792" name="Google Shape;792;p75"/>
          <p:cNvSpPr txBox="1"/>
          <p:nvPr/>
        </p:nvSpPr>
        <p:spPr>
          <a:xfrm>
            <a:off x="4374000" y="4070375"/>
            <a:ext cx="35598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4: “How do I transport this arbitrary data over an unreliable medium?”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7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7: Application Layer</a:t>
            </a:r>
            <a:endParaRPr/>
          </a:p>
        </p:txBody>
      </p:sp>
      <p:sp>
        <p:nvSpPr>
          <p:cNvPr id="798" name="Google Shape;798;p76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Provides</a:t>
            </a:r>
            <a:r>
              <a:rPr lang="en"/>
              <a:t>: Applications and services to users!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Relies upon</a:t>
            </a:r>
            <a:r>
              <a:rPr lang="en"/>
              <a:t>: Transportation of variable-length data from any point to any other point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Every online application is Layer 7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Web browsing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Online video games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Messaging services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Video calls (Zoom)</a:t>
            </a:r>
            <a:endParaRPr/>
          </a:p>
        </p:txBody>
      </p:sp>
      <p:sp>
        <p:nvSpPr>
          <p:cNvPr id="799" name="Google Shape;799;p76"/>
          <p:cNvSpPr/>
          <p:nvPr/>
        </p:nvSpPr>
        <p:spPr>
          <a:xfrm>
            <a:off x="6684025" y="36566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Physical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800" name="Google Shape;800;p76"/>
          <p:cNvSpPr txBox="1"/>
          <p:nvPr/>
        </p:nvSpPr>
        <p:spPr>
          <a:xfrm>
            <a:off x="63454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1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801" name="Google Shape;801;p76"/>
          <p:cNvSpPr/>
          <p:nvPr/>
        </p:nvSpPr>
        <p:spPr>
          <a:xfrm>
            <a:off x="6684025" y="32021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Link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802" name="Google Shape;802;p76"/>
          <p:cNvSpPr txBox="1"/>
          <p:nvPr/>
        </p:nvSpPr>
        <p:spPr>
          <a:xfrm>
            <a:off x="63454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2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803" name="Google Shape;803;p76"/>
          <p:cNvSpPr/>
          <p:nvPr/>
        </p:nvSpPr>
        <p:spPr>
          <a:xfrm>
            <a:off x="6684025" y="2747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(Inter) Network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804" name="Google Shape;804;p76"/>
          <p:cNvSpPr txBox="1"/>
          <p:nvPr/>
        </p:nvSpPr>
        <p:spPr>
          <a:xfrm>
            <a:off x="63454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3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805" name="Google Shape;805;p7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06" name="Google Shape;806;p76"/>
          <p:cNvSpPr/>
          <p:nvPr/>
        </p:nvSpPr>
        <p:spPr>
          <a:xfrm>
            <a:off x="6684025" y="22931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Transport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807" name="Google Shape;807;p76"/>
          <p:cNvSpPr txBox="1"/>
          <p:nvPr/>
        </p:nvSpPr>
        <p:spPr>
          <a:xfrm>
            <a:off x="63454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4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808" name="Google Shape;808;p76"/>
          <p:cNvSpPr/>
          <p:nvPr/>
        </p:nvSpPr>
        <p:spPr>
          <a:xfrm>
            <a:off x="6684025" y="18386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Application</a:t>
            </a:r>
            <a:endParaRPr b="1"/>
          </a:p>
        </p:txBody>
      </p:sp>
      <p:sp>
        <p:nvSpPr>
          <p:cNvPr id="809" name="Google Shape;809;p76"/>
          <p:cNvSpPr txBox="1"/>
          <p:nvPr/>
        </p:nvSpPr>
        <p:spPr>
          <a:xfrm>
            <a:off x="63454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7</a:t>
            </a: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77"/>
          <p:cNvSpPr txBox="1"/>
          <p:nvPr>
            <p:ph type="title"/>
          </p:nvPr>
        </p:nvSpPr>
        <p:spPr>
          <a:xfrm>
            <a:off x="311700" y="1388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Headers</a:t>
            </a:r>
            <a:endParaRPr/>
          </a:p>
        </p:txBody>
      </p:sp>
      <p:sp>
        <p:nvSpPr>
          <p:cNvPr id="815" name="Google Shape;815;p7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16" name="Google Shape;816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4100" y="2507675"/>
            <a:ext cx="3855800" cy="182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7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Sending Mail</a:t>
            </a:r>
            <a:endParaRPr/>
          </a:p>
        </p:txBody>
      </p:sp>
      <p:sp>
        <p:nvSpPr>
          <p:cNvPr id="822" name="Google Shape;822;p78"/>
          <p:cNvSpPr txBox="1"/>
          <p:nvPr/>
        </p:nvSpPr>
        <p:spPr>
          <a:xfrm>
            <a:off x="154375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Alice</a:t>
            </a:r>
            <a:endParaRPr/>
          </a:p>
        </p:txBody>
      </p:sp>
      <p:sp>
        <p:nvSpPr>
          <p:cNvPr id="823" name="Google Shape;823;p78"/>
          <p:cNvSpPr txBox="1"/>
          <p:nvPr/>
        </p:nvSpPr>
        <p:spPr>
          <a:xfrm>
            <a:off x="689590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Bob</a:t>
            </a:r>
            <a:endParaRPr/>
          </a:p>
        </p:txBody>
      </p:sp>
      <p:sp>
        <p:nvSpPr>
          <p:cNvPr id="824" name="Google Shape;824;p78"/>
          <p:cNvSpPr txBox="1"/>
          <p:nvPr/>
        </p:nvSpPr>
        <p:spPr>
          <a:xfrm>
            <a:off x="2562500" y="1933150"/>
            <a:ext cx="11724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hungry.</a:t>
            </a:r>
            <a:endParaRPr/>
          </a:p>
        </p:txBody>
      </p:sp>
      <p:sp>
        <p:nvSpPr>
          <p:cNvPr id="825" name="Google Shape;825;p7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26" name="Google Shape;826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9600" y="1622475"/>
            <a:ext cx="1120011" cy="102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9375" y="1639550"/>
            <a:ext cx="1064725" cy="98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7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Sending Mail</a:t>
            </a:r>
            <a:endParaRPr/>
          </a:p>
        </p:txBody>
      </p:sp>
      <p:sp>
        <p:nvSpPr>
          <p:cNvPr id="833" name="Google Shape;833;p79"/>
          <p:cNvSpPr txBox="1"/>
          <p:nvPr/>
        </p:nvSpPr>
        <p:spPr>
          <a:xfrm>
            <a:off x="154375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Alice</a:t>
            </a:r>
            <a:endParaRPr/>
          </a:p>
        </p:txBody>
      </p:sp>
      <p:pic>
        <p:nvPicPr>
          <p:cNvPr id="834" name="Google Shape;834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339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35" name="Google Shape;835;p79"/>
          <p:cNvSpPr txBox="1"/>
          <p:nvPr/>
        </p:nvSpPr>
        <p:spPr>
          <a:xfrm>
            <a:off x="689590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Bob</a:t>
            </a:r>
            <a:endParaRPr/>
          </a:p>
        </p:txBody>
      </p:sp>
      <p:pic>
        <p:nvPicPr>
          <p:cNvPr id="836" name="Google Shape;836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554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37" name="Google Shape;837;p79"/>
          <p:cNvSpPr/>
          <p:nvPr/>
        </p:nvSpPr>
        <p:spPr>
          <a:xfrm>
            <a:off x="2729750" y="2711550"/>
            <a:ext cx="1487700" cy="832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Send to: Bob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8" name="Google Shape;838;p79"/>
          <p:cNvSpPr txBox="1"/>
          <p:nvPr/>
        </p:nvSpPr>
        <p:spPr>
          <a:xfrm>
            <a:off x="2867300" y="3076150"/>
            <a:ext cx="11724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hungry.</a:t>
            </a:r>
            <a:endParaRPr/>
          </a:p>
        </p:txBody>
      </p:sp>
      <p:sp>
        <p:nvSpPr>
          <p:cNvPr id="839" name="Google Shape;839;p7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40" name="Google Shape;840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9600" y="1622475"/>
            <a:ext cx="1120011" cy="102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79"/>
          <p:cNvPicPr preferRelativeResize="0"/>
          <p:nvPr/>
        </p:nvPicPr>
        <p:blipFill rotWithShape="1">
          <a:blip r:embed="rId4">
            <a:alphaModFix/>
          </a:blip>
          <a:srcRect b="0" l="8367" r="14939" t="0"/>
          <a:stretch/>
        </p:blipFill>
        <p:spPr>
          <a:xfrm>
            <a:off x="1739011" y="2794748"/>
            <a:ext cx="300843" cy="3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29375" y="1639550"/>
            <a:ext cx="1064725" cy="9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79"/>
          <p:cNvPicPr preferRelativeResize="0"/>
          <p:nvPr/>
        </p:nvPicPr>
        <p:blipFill rotWithShape="1">
          <a:blip r:embed="rId5">
            <a:alphaModFix/>
          </a:blip>
          <a:srcRect b="3437" l="0" r="24505" t="0"/>
          <a:stretch/>
        </p:blipFill>
        <p:spPr>
          <a:xfrm>
            <a:off x="7070851" y="2816877"/>
            <a:ext cx="300850" cy="356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8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Sending Mail</a:t>
            </a:r>
            <a:endParaRPr/>
          </a:p>
        </p:txBody>
      </p:sp>
      <p:sp>
        <p:nvSpPr>
          <p:cNvPr id="849" name="Google Shape;849;p80"/>
          <p:cNvSpPr txBox="1"/>
          <p:nvPr/>
        </p:nvSpPr>
        <p:spPr>
          <a:xfrm>
            <a:off x="154375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Alice</a:t>
            </a:r>
            <a:endParaRPr/>
          </a:p>
        </p:txBody>
      </p:sp>
      <p:pic>
        <p:nvPicPr>
          <p:cNvPr id="850" name="Google Shape;85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339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1" name="Google Shape;851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605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52" name="Google Shape;852;p80"/>
          <p:cNvSpPr txBox="1"/>
          <p:nvPr/>
        </p:nvSpPr>
        <p:spPr>
          <a:xfrm>
            <a:off x="689590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Bob</a:t>
            </a:r>
            <a:endParaRPr/>
          </a:p>
        </p:txBody>
      </p:sp>
      <p:pic>
        <p:nvPicPr>
          <p:cNvPr id="853" name="Google Shape;85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554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4" name="Google Shape;854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820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55" name="Google Shape;855;p80"/>
          <p:cNvSpPr/>
          <p:nvPr/>
        </p:nvSpPr>
        <p:spPr>
          <a:xfrm>
            <a:off x="2741225" y="3619225"/>
            <a:ext cx="1689300" cy="1298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Mail to: 123 Bob St</a:t>
            </a:r>
            <a:endParaRPr/>
          </a:p>
        </p:txBody>
      </p:sp>
      <p:sp>
        <p:nvSpPr>
          <p:cNvPr id="856" name="Google Shape;856;p80"/>
          <p:cNvSpPr/>
          <p:nvPr/>
        </p:nvSpPr>
        <p:spPr>
          <a:xfrm>
            <a:off x="2832650" y="4012500"/>
            <a:ext cx="1487700" cy="832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Send to: Bob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80"/>
          <p:cNvSpPr txBox="1"/>
          <p:nvPr/>
        </p:nvSpPr>
        <p:spPr>
          <a:xfrm>
            <a:off x="2970200" y="4377100"/>
            <a:ext cx="11724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hungry.</a:t>
            </a:r>
            <a:endParaRPr/>
          </a:p>
        </p:txBody>
      </p:sp>
      <p:sp>
        <p:nvSpPr>
          <p:cNvPr id="858" name="Google Shape;858;p8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59" name="Google Shape;859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9600" y="1622475"/>
            <a:ext cx="1120011" cy="102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80"/>
          <p:cNvPicPr preferRelativeResize="0"/>
          <p:nvPr/>
        </p:nvPicPr>
        <p:blipFill rotWithShape="1">
          <a:blip r:embed="rId5">
            <a:alphaModFix/>
          </a:blip>
          <a:srcRect b="0" l="8367" r="14939" t="0"/>
          <a:stretch/>
        </p:blipFill>
        <p:spPr>
          <a:xfrm>
            <a:off x="1739011" y="2794748"/>
            <a:ext cx="300843" cy="3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8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29375" y="1639550"/>
            <a:ext cx="1064725" cy="9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80"/>
          <p:cNvPicPr preferRelativeResize="0"/>
          <p:nvPr/>
        </p:nvPicPr>
        <p:blipFill rotWithShape="1">
          <a:blip r:embed="rId6">
            <a:alphaModFix/>
          </a:blip>
          <a:srcRect b="3437" l="0" r="24505" t="0"/>
          <a:stretch/>
        </p:blipFill>
        <p:spPr>
          <a:xfrm>
            <a:off x="7070851" y="2816877"/>
            <a:ext cx="300850" cy="356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8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Sending Mail</a:t>
            </a:r>
            <a:endParaRPr/>
          </a:p>
        </p:txBody>
      </p:sp>
      <p:sp>
        <p:nvSpPr>
          <p:cNvPr id="868" name="Google Shape;868;p81"/>
          <p:cNvSpPr txBox="1"/>
          <p:nvPr/>
        </p:nvSpPr>
        <p:spPr>
          <a:xfrm>
            <a:off x="154375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Alice</a:t>
            </a:r>
            <a:endParaRPr/>
          </a:p>
        </p:txBody>
      </p:sp>
      <p:pic>
        <p:nvPicPr>
          <p:cNvPr id="869" name="Google Shape;86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339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0" name="Google Shape;870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605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71" name="Google Shape;871;p81"/>
          <p:cNvSpPr txBox="1"/>
          <p:nvPr/>
        </p:nvSpPr>
        <p:spPr>
          <a:xfrm>
            <a:off x="689590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Bob</a:t>
            </a:r>
            <a:endParaRPr/>
          </a:p>
        </p:txBody>
      </p:sp>
      <p:pic>
        <p:nvPicPr>
          <p:cNvPr id="872" name="Google Shape;872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554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3" name="Google Shape;873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820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74" name="Google Shape;874;p81"/>
          <p:cNvSpPr/>
          <p:nvPr/>
        </p:nvSpPr>
        <p:spPr>
          <a:xfrm>
            <a:off x="4834800" y="3707475"/>
            <a:ext cx="1689300" cy="1298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Mail to: 123 Bob St</a:t>
            </a:r>
            <a:endParaRPr/>
          </a:p>
        </p:txBody>
      </p:sp>
      <p:sp>
        <p:nvSpPr>
          <p:cNvPr id="875" name="Google Shape;875;p81"/>
          <p:cNvSpPr/>
          <p:nvPr/>
        </p:nvSpPr>
        <p:spPr>
          <a:xfrm>
            <a:off x="4926225" y="4100750"/>
            <a:ext cx="1487700" cy="832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Send to: Bob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81"/>
          <p:cNvSpPr txBox="1"/>
          <p:nvPr/>
        </p:nvSpPr>
        <p:spPr>
          <a:xfrm>
            <a:off x="5063775" y="4465350"/>
            <a:ext cx="11724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hungry.</a:t>
            </a:r>
            <a:endParaRPr/>
          </a:p>
        </p:txBody>
      </p:sp>
      <p:sp>
        <p:nvSpPr>
          <p:cNvPr id="877" name="Google Shape;877;p8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78" name="Google Shape;878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9600" y="1622475"/>
            <a:ext cx="1120011" cy="102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81"/>
          <p:cNvPicPr preferRelativeResize="0"/>
          <p:nvPr/>
        </p:nvPicPr>
        <p:blipFill rotWithShape="1">
          <a:blip r:embed="rId5">
            <a:alphaModFix/>
          </a:blip>
          <a:srcRect b="0" l="8367" r="14939" t="0"/>
          <a:stretch/>
        </p:blipFill>
        <p:spPr>
          <a:xfrm>
            <a:off x="1739011" y="2794748"/>
            <a:ext cx="300843" cy="3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29375" y="1639550"/>
            <a:ext cx="1064725" cy="9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81"/>
          <p:cNvPicPr preferRelativeResize="0"/>
          <p:nvPr/>
        </p:nvPicPr>
        <p:blipFill rotWithShape="1">
          <a:blip r:embed="rId6">
            <a:alphaModFix/>
          </a:blip>
          <a:srcRect b="3437" l="0" r="24505" t="0"/>
          <a:stretch/>
        </p:blipFill>
        <p:spPr>
          <a:xfrm>
            <a:off x="7070851" y="2816877"/>
            <a:ext cx="300850" cy="356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8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Sending Mail</a:t>
            </a:r>
            <a:endParaRPr/>
          </a:p>
        </p:txBody>
      </p:sp>
      <p:sp>
        <p:nvSpPr>
          <p:cNvPr id="887" name="Google Shape;887;p82"/>
          <p:cNvSpPr txBox="1"/>
          <p:nvPr/>
        </p:nvSpPr>
        <p:spPr>
          <a:xfrm>
            <a:off x="154375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Alice</a:t>
            </a:r>
            <a:endParaRPr/>
          </a:p>
        </p:txBody>
      </p:sp>
      <p:pic>
        <p:nvPicPr>
          <p:cNvPr id="888" name="Google Shape;888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339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9" name="Google Shape;889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605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90" name="Google Shape;890;p82"/>
          <p:cNvSpPr txBox="1"/>
          <p:nvPr/>
        </p:nvSpPr>
        <p:spPr>
          <a:xfrm>
            <a:off x="689590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Bob</a:t>
            </a:r>
            <a:endParaRPr/>
          </a:p>
        </p:txBody>
      </p:sp>
      <p:pic>
        <p:nvPicPr>
          <p:cNvPr id="891" name="Google Shape;891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554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2" name="Google Shape;892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820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93" name="Google Shape;893;p82"/>
          <p:cNvSpPr/>
          <p:nvPr/>
        </p:nvSpPr>
        <p:spPr>
          <a:xfrm>
            <a:off x="5078625" y="2805350"/>
            <a:ext cx="1487700" cy="832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Send to: Bob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4" name="Google Shape;894;p82"/>
          <p:cNvSpPr txBox="1"/>
          <p:nvPr/>
        </p:nvSpPr>
        <p:spPr>
          <a:xfrm>
            <a:off x="5216175" y="3169950"/>
            <a:ext cx="11724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hungry.</a:t>
            </a:r>
            <a:endParaRPr/>
          </a:p>
        </p:txBody>
      </p:sp>
      <p:sp>
        <p:nvSpPr>
          <p:cNvPr id="895" name="Google Shape;895;p8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96" name="Google Shape;896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9600" y="1622475"/>
            <a:ext cx="1120011" cy="102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82"/>
          <p:cNvPicPr preferRelativeResize="0"/>
          <p:nvPr/>
        </p:nvPicPr>
        <p:blipFill rotWithShape="1">
          <a:blip r:embed="rId5">
            <a:alphaModFix/>
          </a:blip>
          <a:srcRect b="0" l="8367" r="14939" t="0"/>
          <a:stretch/>
        </p:blipFill>
        <p:spPr>
          <a:xfrm>
            <a:off x="1739011" y="2794748"/>
            <a:ext cx="300843" cy="3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8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29375" y="1639550"/>
            <a:ext cx="1064725" cy="9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82"/>
          <p:cNvPicPr preferRelativeResize="0"/>
          <p:nvPr/>
        </p:nvPicPr>
        <p:blipFill rotWithShape="1">
          <a:blip r:embed="rId6">
            <a:alphaModFix/>
          </a:blip>
          <a:srcRect b="3437" l="0" r="24505" t="0"/>
          <a:stretch/>
        </p:blipFill>
        <p:spPr>
          <a:xfrm>
            <a:off x="7070851" y="2816877"/>
            <a:ext cx="300850" cy="356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8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Sending Mail</a:t>
            </a:r>
            <a:endParaRPr/>
          </a:p>
        </p:txBody>
      </p:sp>
      <p:sp>
        <p:nvSpPr>
          <p:cNvPr id="905" name="Google Shape;905;p83"/>
          <p:cNvSpPr txBox="1"/>
          <p:nvPr/>
        </p:nvSpPr>
        <p:spPr>
          <a:xfrm>
            <a:off x="154375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Alice</a:t>
            </a:r>
            <a:endParaRPr/>
          </a:p>
        </p:txBody>
      </p:sp>
      <p:pic>
        <p:nvPicPr>
          <p:cNvPr id="906" name="Google Shape;906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339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7" name="Google Shape;907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605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08" name="Google Shape;908;p83"/>
          <p:cNvSpPr txBox="1"/>
          <p:nvPr/>
        </p:nvSpPr>
        <p:spPr>
          <a:xfrm>
            <a:off x="689590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Bob</a:t>
            </a:r>
            <a:endParaRPr/>
          </a:p>
        </p:txBody>
      </p:sp>
      <p:pic>
        <p:nvPicPr>
          <p:cNvPr id="909" name="Google Shape;90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554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0" name="Google Shape;910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820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11" name="Google Shape;911;p83"/>
          <p:cNvSpPr txBox="1"/>
          <p:nvPr/>
        </p:nvSpPr>
        <p:spPr>
          <a:xfrm>
            <a:off x="5493100" y="1761375"/>
            <a:ext cx="1172400" cy="400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hungry.</a:t>
            </a:r>
            <a:endParaRPr/>
          </a:p>
        </p:txBody>
      </p:sp>
      <p:sp>
        <p:nvSpPr>
          <p:cNvPr id="912" name="Google Shape;912;p8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13" name="Google Shape;913;p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9600" y="1622475"/>
            <a:ext cx="1120011" cy="102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83"/>
          <p:cNvPicPr preferRelativeResize="0"/>
          <p:nvPr/>
        </p:nvPicPr>
        <p:blipFill rotWithShape="1">
          <a:blip r:embed="rId5">
            <a:alphaModFix/>
          </a:blip>
          <a:srcRect b="0" l="8367" r="14939" t="0"/>
          <a:stretch/>
        </p:blipFill>
        <p:spPr>
          <a:xfrm>
            <a:off x="1739011" y="2794748"/>
            <a:ext cx="300843" cy="3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29375" y="1639550"/>
            <a:ext cx="1064725" cy="9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83"/>
          <p:cNvPicPr preferRelativeResize="0"/>
          <p:nvPr/>
        </p:nvPicPr>
        <p:blipFill rotWithShape="1">
          <a:blip r:embed="rId6">
            <a:alphaModFix/>
          </a:blip>
          <a:srcRect b="3437" l="0" r="24505" t="0"/>
          <a:stretch/>
        </p:blipFill>
        <p:spPr>
          <a:xfrm>
            <a:off x="7070851" y="2816877"/>
            <a:ext cx="300850" cy="356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8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Sending Mail</a:t>
            </a:r>
            <a:endParaRPr/>
          </a:p>
        </p:txBody>
      </p:sp>
      <p:sp>
        <p:nvSpPr>
          <p:cNvPr id="922" name="Google Shape;922;p84"/>
          <p:cNvSpPr txBox="1"/>
          <p:nvPr/>
        </p:nvSpPr>
        <p:spPr>
          <a:xfrm>
            <a:off x="154375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Alice</a:t>
            </a:r>
            <a:endParaRPr/>
          </a:p>
        </p:txBody>
      </p:sp>
      <p:pic>
        <p:nvPicPr>
          <p:cNvPr id="923" name="Google Shape;923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339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4" name="Google Shape;924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605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925" name="Google Shape;925;p84"/>
          <p:cNvCxnSpPr>
            <a:stCxn id="926" idx="2"/>
            <a:endCxn id="923" idx="0"/>
          </p:cNvCxnSpPr>
          <p:nvPr/>
        </p:nvCxnSpPr>
        <p:spPr>
          <a:xfrm>
            <a:off x="1909599" y="2421838"/>
            <a:ext cx="0" cy="37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7" name="Google Shape;927;p84"/>
          <p:cNvCxnSpPr>
            <a:stCxn id="923" idx="2"/>
            <a:endCxn id="924" idx="0"/>
          </p:cNvCxnSpPr>
          <p:nvPr/>
        </p:nvCxnSpPr>
        <p:spPr>
          <a:xfrm>
            <a:off x="1909599" y="3627010"/>
            <a:ext cx="0" cy="37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8" name="Google Shape;928;p84"/>
          <p:cNvCxnSpPr/>
          <p:nvPr/>
        </p:nvCxnSpPr>
        <p:spPr>
          <a:xfrm>
            <a:off x="2772763" y="1961475"/>
            <a:ext cx="3598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29" name="Google Shape;929;p84"/>
          <p:cNvCxnSpPr/>
          <p:nvPr/>
        </p:nvCxnSpPr>
        <p:spPr>
          <a:xfrm>
            <a:off x="2772750" y="3166613"/>
            <a:ext cx="3598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30" name="Google Shape;930;p84"/>
          <p:cNvCxnSpPr/>
          <p:nvPr/>
        </p:nvCxnSpPr>
        <p:spPr>
          <a:xfrm>
            <a:off x="2772738" y="4405650"/>
            <a:ext cx="3598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31" name="Google Shape;931;p84"/>
          <p:cNvSpPr txBox="1"/>
          <p:nvPr/>
        </p:nvSpPr>
        <p:spPr>
          <a:xfrm>
            <a:off x="689590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Bob</a:t>
            </a:r>
            <a:endParaRPr/>
          </a:p>
        </p:txBody>
      </p:sp>
      <p:pic>
        <p:nvPicPr>
          <p:cNvPr id="932" name="Google Shape;932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554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3" name="Google Shape;933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820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934" name="Google Shape;934;p84"/>
          <p:cNvCxnSpPr>
            <a:stCxn id="935" idx="2"/>
            <a:endCxn id="932" idx="0"/>
          </p:cNvCxnSpPr>
          <p:nvPr/>
        </p:nvCxnSpPr>
        <p:spPr>
          <a:xfrm>
            <a:off x="7261749" y="2421838"/>
            <a:ext cx="0" cy="37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6" name="Google Shape;936;p84"/>
          <p:cNvSpPr txBox="1"/>
          <p:nvPr/>
        </p:nvSpPr>
        <p:spPr>
          <a:xfrm>
            <a:off x="3469175" y="1018075"/>
            <a:ext cx="2986500" cy="8313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layer communicates with each other, relying on abstractions below them!</a:t>
            </a:r>
            <a:endParaRPr/>
          </a:p>
        </p:txBody>
      </p:sp>
      <p:cxnSp>
        <p:nvCxnSpPr>
          <p:cNvPr id="937" name="Google Shape;937;p84"/>
          <p:cNvCxnSpPr>
            <a:stCxn id="932" idx="2"/>
            <a:endCxn id="933" idx="0"/>
          </p:cNvCxnSpPr>
          <p:nvPr/>
        </p:nvCxnSpPr>
        <p:spPr>
          <a:xfrm>
            <a:off x="7261749" y="3627010"/>
            <a:ext cx="0" cy="37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8" name="Google Shape;938;p84"/>
          <p:cNvSpPr txBox="1"/>
          <p:nvPr/>
        </p:nvSpPr>
        <p:spPr>
          <a:xfrm>
            <a:off x="35300" y="1684425"/>
            <a:ext cx="1137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Relies upon</a:t>
            </a:r>
            <a:r>
              <a:rPr lang="en" sz="800"/>
              <a:t>: Sending messages to people</a:t>
            </a:r>
            <a:endParaRPr sz="800"/>
          </a:p>
        </p:txBody>
      </p:sp>
      <p:sp>
        <p:nvSpPr>
          <p:cNvPr id="939" name="Google Shape;939;p84"/>
          <p:cNvSpPr txBox="1"/>
          <p:nvPr/>
        </p:nvSpPr>
        <p:spPr>
          <a:xfrm>
            <a:off x="35300" y="2810675"/>
            <a:ext cx="1137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Provides</a:t>
            </a:r>
            <a:r>
              <a:rPr lang="en" sz="800"/>
              <a:t>: Sending messages to people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Relies upon</a:t>
            </a:r>
            <a:r>
              <a:rPr lang="en" sz="800"/>
              <a:t>: Sending messages to addresses</a:t>
            </a:r>
            <a:endParaRPr sz="800"/>
          </a:p>
        </p:txBody>
      </p:sp>
      <p:sp>
        <p:nvSpPr>
          <p:cNvPr id="940" name="Google Shape;940;p84"/>
          <p:cNvSpPr txBox="1"/>
          <p:nvPr/>
        </p:nvSpPr>
        <p:spPr>
          <a:xfrm>
            <a:off x="35300" y="4128588"/>
            <a:ext cx="1137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Provides</a:t>
            </a:r>
            <a:r>
              <a:rPr lang="en" sz="800"/>
              <a:t>: Sending messages to addresses</a:t>
            </a:r>
            <a:endParaRPr sz="800"/>
          </a:p>
        </p:txBody>
      </p:sp>
      <p:sp>
        <p:nvSpPr>
          <p:cNvPr id="941" name="Google Shape;941;p8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42" name="Google Shape;942;p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9600" y="1622475"/>
            <a:ext cx="1120011" cy="102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84"/>
          <p:cNvPicPr preferRelativeResize="0"/>
          <p:nvPr/>
        </p:nvPicPr>
        <p:blipFill rotWithShape="1">
          <a:blip r:embed="rId5">
            <a:alphaModFix/>
          </a:blip>
          <a:srcRect b="0" l="8367" r="14939" t="0"/>
          <a:stretch/>
        </p:blipFill>
        <p:spPr>
          <a:xfrm>
            <a:off x="1739011" y="2794748"/>
            <a:ext cx="300843" cy="3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29375" y="1639550"/>
            <a:ext cx="1064725" cy="9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84"/>
          <p:cNvPicPr preferRelativeResize="0"/>
          <p:nvPr/>
        </p:nvPicPr>
        <p:blipFill rotWithShape="1">
          <a:blip r:embed="rId6">
            <a:alphaModFix/>
          </a:blip>
          <a:srcRect b="3437" l="0" r="24505" t="0"/>
          <a:stretch/>
        </p:blipFill>
        <p:spPr>
          <a:xfrm>
            <a:off x="7070851" y="2816877"/>
            <a:ext cx="300850" cy="356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85"/>
          <p:cNvSpPr txBox="1"/>
          <p:nvPr/>
        </p:nvSpPr>
        <p:spPr>
          <a:xfrm>
            <a:off x="6619075" y="2483131"/>
            <a:ext cx="1715700" cy="1105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5400">
            <a:noAutofit/>
          </a:bodyPr>
          <a:lstStyle/>
          <a:p>
            <a:pPr indent="0" lvl="0" marL="7493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Mail to: 123 Bob St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1" name="Google Shape;951;p85"/>
          <p:cNvSpPr txBox="1"/>
          <p:nvPr>
            <p:ph idx="1" type="body"/>
          </p:nvPr>
        </p:nvSpPr>
        <p:spPr>
          <a:xfrm>
            <a:off x="198500" y="1246825"/>
            <a:ext cx="8520600" cy="14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 you move to lower layers, we wrap additional headers around  the message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 you move to higher layers, you peel off headers around the  message</a:t>
            </a:r>
            <a:endParaRPr/>
          </a:p>
        </p:txBody>
      </p:sp>
      <p:sp>
        <p:nvSpPr>
          <p:cNvPr id="952" name="Google Shape;952;p8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Layers of Abstraction and Headers</a:t>
            </a:r>
            <a:endParaRPr/>
          </a:p>
        </p:txBody>
      </p:sp>
      <p:sp>
        <p:nvSpPr>
          <p:cNvPr id="953" name="Google Shape;953;p8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4" name="Google Shape;954;p85"/>
          <p:cNvSpPr txBox="1"/>
          <p:nvPr/>
        </p:nvSpPr>
        <p:spPr>
          <a:xfrm>
            <a:off x="6712169" y="3203359"/>
            <a:ext cx="1098300" cy="241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2254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I’m hungry.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5" name="Google Shape;955;p85"/>
          <p:cNvSpPr txBox="1"/>
          <p:nvPr/>
        </p:nvSpPr>
        <p:spPr>
          <a:xfrm>
            <a:off x="6659000" y="2851405"/>
            <a:ext cx="1327800" cy="699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34925">
            <a:noAutofit/>
          </a:bodyPr>
          <a:lstStyle/>
          <a:p>
            <a:pPr indent="0" lvl="0" marL="7493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Send to: Bob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6" name="Google Shape;956;p85"/>
          <p:cNvSpPr txBox="1"/>
          <p:nvPr/>
        </p:nvSpPr>
        <p:spPr>
          <a:xfrm>
            <a:off x="3640608" y="3203359"/>
            <a:ext cx="1096800" cy="241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22288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I’m hungry.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85"/>
          <p:cNvSpPr txBox="1"/>
          <p:nvPr/>
        </p:nvSpPr>
        <p:spPr>
          <a:xfrm>
            <a:off x="3586250" y="2851390"/>
            <a:ext cx="1327800" cy="699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34925">
            <a:noAutofit/>
          </a:bodyPr>
          <a:lstStyle/>
          <a:p>
            <a:pPr indent="0" lvl="0" marL="7493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Send to: Bob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85"/>
          <p:cNvSpPr txBox="1"/>
          <p:nvPr/>
        </p:nvSpPr>
        <p:spPr>
          <a:xfrm>
            <a:off x="809239" y="3203359"/>
            <a:ext cx="1098300" cy="241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2254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I’m hungry.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9" name="Google Shape;959;p85"/>
          <p:cNvGrpSpPr/>
          <p:nvPr/>
        </p:nvGrpSpPr>
        <p:grpSpPr>
          <a:xfrm>
            <a:off x="2145352" y="3268385"/>
            <a:ext cx="1187421" cy="62348"/>
            <a:chOff x="4711890" y="7968125"/>
            <a:chExt cx="2696845" cy="141604"/>
          </a:xfrm>
        </p:grpSpPr>
        <p:sp>
          <p:nvSpPr>
            <p:cNvPr id="960" name="Google Shape;960;p85"/>
            <p:cNvSpPr/>
            <p:nvPr/>
          </p:nvSpPr>
          <p:spPr>
            <a:xfrm>
              <a:off x="4759016" y="8038799"/>
              <a:ext cx="2606040" cy="0"/>
            </a:xfrm>
            <a:custGeom>
              <a:rect b="b" l="l" r="r" t="t"/>
              <a:pathLst>
                <a:path extrusionOk="0" h="120000" w="2606040">
                  <a:moveTo>
                    <a:pt x="0" y="0"/>
                  </a:moveTo>
                  <a:lnTo>
                    <a:pt x="2606042" y="0"/>
                  </a:lnTo>
                </a:path>
              </a:pathLst>
            </a:cu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85"/>
            <p:cNvSpPr/>
            <p:nvPr/>
          </p:nvSpPr>
          <p:spPr>
            <a:xfrm>
              <a:off x="4711890" y="7968125"/>
              <a:ext cx="2696845" cy="141604"/>
            </a:xfrm>
            <a:custGeom>
              <a:rect b="b" l="l" r="r" t="t"/>
              <a:pathLst>
                <a:path extrusionOk="0" h="141604" w="2696845">
                  <a:moveTo>
                    <a:pt x="141363" y="0"/>
                  </a:moveTo>
                  <a:lnTo>
                    <a:pt x="0" y="70675"/>
                  </a:lnTo>
                  <a:lnTo>
                    <a:pt x="141363" y="141363"/>
                  </a:lnTo>
                  <a:lnTo>
                    <a:pt x="141363" y="0"/>
                  </a:lnTo>
                  <a:close/>
                </a:path>
                <a:path extrusionOk="0" h="141604" w="2696845">
                  <a:moveTo>
                    <a:pt x="2696654" y="70675"/>
                  </a:moveTo>
                  <a:lnTo>
                    <a:pt x="2558923" y="0"/>
                  </a:lnTo>
                  <a:lnTo>
                    <a:pt x="2558923" y="141363"/>
                  </a:lnTo>
                  <a:lnTo>
                    <a:pt x="2696654" y="70675"/>
                  </a:lnTo>
                  <a:close/>
                </a:path>
              </a:pathLst>
            </a:custGeom>
            <a:solidFill>
              <a:srgbClr val="00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2" name="Google Shape;962;p85"/>
          <p:cNvGrpSpPr/>
          <p:nvPr/>
        </p:nvGrpSpPr>
        <p:grpSpPr>
          <a:xfrm>
            <a:off x="5207322" y="3253488"/>
            <a:ext cx="1187420" cy="62348"/>
            <a:chOff x="11666170" y="7934293"/>
            <a:chExt cx="2696844" cy="141604"/>
          </a:xfrm>
        </p:grpSpPr>
        <p:sp>
          <p:nvSpPr>
            <p:cNvPr id="963" name="Google Shape;963;p85"/>
            <p:cNvSpPr/>
            <p:nvPr/>
          </p:nvSpPr>
          <p:spPr>
            <a:xfrm>
              <a:off x="11713296" y="8004971"/>
              <a:ext cx="2602865" cy="0"/>
            </a:xfrm>
            <a:custGeom>
              <a:rect b="b" l="l" r="r" t="t"/>
              <a:pathLst>
                <a:path extrusionOk="0" h="120000" w="2602865">
                  <a:moveTo>
                    <a:pt x="0" y="0"/>
                  </a:moveTo>
                  <a:lnTo>
                    <a:pt x="2602417" y="0"/>
                  </a:lnTo>
                </a:path>
              </a:pathLst>
            </a:cu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85"/>
            <p:cNvSpPr/>
            <p:nvPr/>
          </p:nvSpPr>
          <p:spPr>
            <a:xfrm>
              <a:off x="11666170" y="7934293"/>
              <a:ext cx="2696844" cy="141604"/>
            </a:xfrm>
            <a:custGeom>
              <a:rect b="b" l="l" r="r" t="t"/>
              <a:pathLst>
                <a:path extrusionOk="0" h="141604" w="2696844">
                  <a:moveTo>
                    <a:pt x="141363" y="141363"/>
                  </a:moveTo>
                  <a:lnTo>
                    <a:pt x="141351" y="0"/>
                  </a:lnTo>
                  <a:lnTo>
                    <a:pt x="0" y="70688"/>
                  </a:lnTo>
                  <a:lnTo>
                    <a:pt x="141363" y="141363"/>
                  </a:lnTo>
                  <a:close/>
                </a:path>
                <a:path extrusionOk="0" h="141604" w="2696844">
                  <a:moveTo>
                    <a:pt x="2696654" y="70688"/>
                  </a:moveTo>
                  <a:lnTo>
                    <a:pt x="2555303" y="0"/>
                  </a:lnTo>
                  <a:lnTo>
                    <a:pt x="2555303" y="141363"/>
                  </a:lnTo>
                  <a:lnTo>
                    <a:pt x="2696654" y="70688"/>
                  </a:lnTo>
                  <a:close/>
                </a:path>
              </a:pathLst>
            </a:custGeom>
            <a:solidFill>
              <a:srgbClr val="00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5" name="Google Shape;965;p85"/>
          <p:cNvSpPr txBox="1"/>
          <p:nvPr/>
        </p:nvSpPr>
        <p:spPr>
          <a:xfrm>
            <a:off x="6839652" y="3929505"/>
            <a:ext cx="1148700" cy="4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Lower layer,  more headers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6" name="Google Shape;966;p85"/>
          <p:cNvSpPr txBox="1"/>
          <p:nvPr/>
        </p:nvSpPr>
        <p:spPr>
          <a:xfrm>
            <a:off x="836842" y="3850061"/>
            <a:ext cx="1178100" cy="4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Higher layer,  fewer headers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8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Layers of Abstraction and Headers</a:t>
            </a:r>
            <a:endParaRPr/>
          </a:p>
        </p:txBody>
      </p:sp>
      <p:sp>
        <p:nvSpPr>
          <p:cNvPr id="972" name="Google Shape;972;p8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 you move to lower layers, you wrap additional headers around the message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 you move to higher layers, you peel off headers around the message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sending a message we go from the highest to the lowest layer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receiving a message we go from the lowest to highest layer</a:t>
            </a:r>
            <a:endParaRPr/>
          </a:p>
        </p:txBody>
      </p:sp>
      <p:sp>
        <p:nvSpPr>
          <p:cNvPr id="973" name="Google Shape;973;p8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8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2 Header</a:t>
            </a:r>
            <a:endParaRPr/>
          </a:p>
        </p:txBody>
      </p:sp>
      <p:graphicFrame>
        <p:nvGraphicFramePr>
          <p:cNvPr id="979" name="Google Shape;979;p87"/>
          <p:cNvGraphicFramePr/>
          <p:nvPr/>
        </p:nvGraphicFramePr>
        <p:xfrm>
          <a:off x="1857375" y="1674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{8EE9F305-38FF-4C18-A40C-08656F0F1FE1}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381000">
                <a:tc gridSpan="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Source MAC Address (6 bytes)</a:t>
                      </a:r>
                      <a:endParaRPr b="1"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381000">
                <a:tc gridSpan="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</a:rPr>
                        <a:t>Destination MAC Address (6 bytes)</a:t>
                      </a:r>
                      <a:endParaRPr b="1"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38100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VLAN Tag (4 bytes)</a:t>
                      </a:r>
                      <a:endParaRPr b="1"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Type (2 bytes)</a:t>
                      </a:r>
                      <a:endParaRPr b="1"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</a:tr>
              <a:tr h="1509525">
                <a:tc gridSpan="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Data (variable-length)</a:t>
                      </a:r>
                      <a:endParaRPr b="1"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  <p:sp>
        <p:nvSpPr>
          <p:cNvPr id="980" name="Google Shape;980;p87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Ethernet and MAC address headers</a:t>
            </a:r>
            <a:endParaRPr/>
          </a:p>
        </p:txBody>
      </p:sp>
      <p:sp>
        <p:nvSpPr>
          <p:cNvPr id="981" name="Google Shape;981;p8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8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3 Header</a:t>
            </a:r>
            <a:endParaRPr/>
          </a:p>
        </p:txBody>
      </p:sp>
      <p:graphicFrame>
        <p:nvGraphicFramePr>
          <p:cNvPr id="987" name="Google Shape;987;p88"/>
          <p:cNvGraphicFramePr/>
          <p:nvPr/>
        </p:nvGraphicFramePr>
        <p:xfrm>
          <a:off x="197688" y="12811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{8EE9F305-38FF-4C18-A40C-08656F0F1FE1}</a:tableStyleId>
              </a:tblPr>
              <a:tblGrid>
                <a:gridCol w="422500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</a:tblGrid>
              <a:tr h="4876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Version (4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Header Length (4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Type of Service (6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ECN (2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gridSpan="8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Total Length (16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37150">
                <a:tc gridSpan="8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Identification (16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Flags (3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gridSpan="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Fragment Offset (13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10000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Time to Live (8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Protocol (8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gridSpan="8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Header Checksum (16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00000">
                <a:tc gridSpan="1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Source Address (32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00000">
                <a:tc gridSpan="1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Destination Address (32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487650">
                <a:tc gridSpan="1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Options (variable length)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845800">
                <a:tc gridSpan="1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Data (variable length)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  <p:sp>
        <p:nvSpPr>
          <p:cNvPr id="988" name="Google Shape;988;p88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IPv4 header</a:t>
            </a:r>
            <a:endParaRPr/>
          </a:p>
        </p:txBody>
      </p:sp>
      <p:sp>
        <p:nvSpPr>
          <p:cNvPr id="989" name="Google Shape;989;p8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8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995" name="Google Shape;995;p89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996" name="Google Shape;996;p89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997" name="Google Shape;997;p89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998" name="Google Shape;998;p89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999" name="Google Shape;999;p89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000" name="Google Shape;1000;p89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001" name="Google Shape;1001;p89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002" name="Google Shape;1002;p89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003" name="Google Shape;1003;p89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004" name="Google Shape;1004;p89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005" name="Google Shape;1005;p89"/>
          <p:cNvSpPr/>
          <p:nvPr/>
        </p:nvSpPr>
        <p:spPr>
          <a:xfrm>
            <a:off x="2857525" y="1301150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1006" name="Google Shape;1006;p8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9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1012" name="Google Shape;1012;p90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013" name="Google Shape;1013;p90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014" name="Google Shape;1014;p90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015" name="Google Shape;1015;p90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016" name="Google Shape;1016;p90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017" name="Google Shape;1017;p90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018" name="Google Shape;1018;p90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019" name="Google Shape;1019;p90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020" name="Google Shape;1020;p90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021" name="Google Shape;1021;p90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022" name="Google Shape;1022;p90"/>
          <p:cNvSpPr/>
          <p:nvPr/>
        </p:nvSpPr>
        <p:spPr>
          <a:xfrm>
            <a:off x="2819425" y="1597275"/>
            <a:ext cx="1436100" cy="1069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Port 1234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Port 80</a:t>
            </a:r>
            <a:endParaRPr sz="1000"/>
          </a:p>
        </p:txBody>
      </p:sp>
      <p:sp>
        <p:nvSpPr>
          <p:cNvPr id="1023" name="Google Shape;1023;p90"/>
          <p:cNvSpPr/>
          <p:nvPr/>
        </p:nvSpPr>
        <p:spPr>
          <a:xfrm>
            <a:off x="2955025" y="2091225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1024" name="Google Shape;1024;p9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9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1030" name="Google Shape;1030;p91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031" name="Google Shape;1031;p91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032" name="Google Shape;1032;p91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033" name="Google Shape;1033;p91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034" name="Google Shape;1034;p91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035" name="Google Shape;1035;p91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036" name="Google Shape;1036;p91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037" name="Google Shape;1037;p91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038" name="Google Shape;1038;p91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039" name="Google Shape;1039;p91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040" name="Google Shape;1040;p91"/>
          <p:cNvSpPr/>
          <p:nvPr/>
        </p:nvSpPr>
        <p:spPr>
          <a:xfrm>
            <a:off x="2912425" y="1941625"/>
            <a:ext cx="1725600" cy="16191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1.2.3.4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5.6.7.8</a:t>
            </a:r>
            <a:endParaRPr sz="1000"/>
          </a:p>
        </p:txBody>
      </p:sp>
      <p:sp>
        <p:nvSpPr>
          <p:cNvPr id="1041" name="Google Shape;1041;p91"/>
          <p:cNvSpPr/>
          <p:nvPr/>
        </p:nvSpPr>
        <p:spPr>
          <a:xfrm>
            <a:off x="3048025" y="2435475"/>
            <a:ext cx="1436100" cy="1069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Port 1234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Port 80</a:t>
            </a:r>
            <a:endParaRPr sz="1000"/>
          </a:p>
        </p:txBody>
      </p:sp>
      <p:sp>
        <p:nvSpPr>
          <p:cNvPr id="1042" name="Google Shape;1042;p91"/>
          <p:cNvSpPr/>
          <p:nvPr/>
        </p:nvSpPr>
        <p:spPr>
          <a:xfrm>
            <a:off x="3183625" y="2929425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1043" name="Google Shape;1043;p91"/>
          <p:cNvSpPr txBox="1"/>
          <p:nvPr/>
        </p:nvSpPr>
        <p:spPr>
          <a:xfrm>
            <a:off x="3582875" y="1384800"/>
            <a:ext cx="2088300" cy="400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destination</a:t>
            </a:r>
            <a:endParaRPr/>
          </a:p>
        </p:txBody>
      </p:sp>
      <p:cxnSp>
        <p:nvCxnSpPr>
          <p:cNvPr id="1044" name="Google Shape;1044;p91"/>
          <p:cNvCxnSpPr>
            <a:stCxn id="1043" idx="2"/>
          </p:cNvCxnSpPr>
          <p:nvPr/>
        </p:nvCxnSpPr>
        <p:spPr>
          <a:xfrm flipH="1">
            <a:off x="3670925" y="1785000"/>
            <a:ext cx="956100" cy="48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45" name="Google Shape;1045;p9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9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1051" name="Google Shape;1051;p92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052" name="Google Shape;1052;p92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053" name="Google Shape;1053;p92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054" name="Google Shape;1054;p92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055" name="Google Shape;1055;p92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056" name="Google Shape;1056;p92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057" name="Google Shape;1057;p92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058" name="Google Shape;1058;p92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059" name="Google Shape;1059;p92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060" name="Google Shape;1060;p92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061" name="Google Shape;1061;p92"/>
          <p:cNvSpPr/>
          <p:nvPr/>
        </p:nvSpPr>
        <p:spPr>
          <a:xfrm>
            <a:off x="2897425" y="2139450"/>
            <a:ext cx="2042100" cy="21762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20:61:84:3a:a9:52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6d:36:ff:4a:32:92</a:t>
            </a:r>
            <a:endParaRPr sz="1000"/>
          </a:p>
        </p:txBody>
      </p:sp>
      <p:sp>
        <p:nvSpPr>
          <p:cNvPr id="1062" name="Google Shape;1062;p92"/>
          <p:cNvSpPr/>
          <p:nvPr/>
        </p:nvSpPr>
        <p:spPr>
          <a:xfrm>
            <a:off x="3064825" y="2627425"/>
            <a:ext cx="1725600" cy="16191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1.2.3.4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5.6.7.8</a:t>
            </a:r>
            <a:endParaRPr sz="1000"/>
          </a:p>
        </p:txBody>
      </p:sp>
      <p:sp>
        <p:nvSpPr>
          <p:cNvPr id="1063" name="Google Shape;1063;p92"/>
          <p:cNvSpPr/>
          <p:nvPr/>
        </p:nvSpPr>
        <p:spPr>
          <a:xfrm>
            <a:off x="3200425" y="3121275"/>
            <a:ext cx="1436100" cy="1069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Port 1234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Port 80</a:t>
            </a:r>
            <a:endParaRPr sz="1000"/>
          </a:p>
        </p:txBody>
      </p:sp>
      <p:sp>
        <p:nvSpPr>
          <p:cNvPr id="1064" name="Google Shape;1064;p92"/>
          <p:cNvSpPr/>
          <p:nvPr/>
        </p:nvSpPr>
        <p:spPr>
          <a:xfrm>
            <a:off x="3336025" y="3615225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1065" name="Google Shape;1065;p92"/>
          <p:cNvSpPr txBox="1"/>
          <p:nvPr/>
        </p:nvSpPr>
        <p:spPr>
          <a:xfrm>
            <a:off x="4227625" y="1509375"/>
            <a:ext cx="2088300" cy="400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Address of next hop</a:t>
            </a:r>
            <a:endParaRPr/>
          </a:p>
        </p:txBody>
      </p:sp>
      <p:cxnSp>
        <p:nvCxnSpPr>
          <p:cNvPr id="1066" name="Google Shape;1066;p92"/>
          <p:cNvCxnSpPr>
            <a:stCxn id="1065" idx="2"/>
          </p:cNvCxnSpPr>
          <p:nvPr/>
        </p:nvCxnSpPr>
        <p:spPr>
          <a:xfrm flipH="1">
            <a:off x="4227475" y="1909575"/>
            <a:ext cx="1044300" cy="55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67" name="Google Shape;1067;p9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9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1073" name="Google Shape;1073;p93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074" name="Google Shape;1074;p93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075" name="Google Shape;1075;p93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076" name="Google Shape;1076;p93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077" name="Google Shape;1077;p93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078" name="Google Shape;1078;p93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079" name="Google Shape;1079;p93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080" name="Google Shape;1080;p93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081" name="Google Shape;1081;p93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082" name="Google Shape;1082;p93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083" name="Google Shape;1083;p93"/>
          <p:cNvSpPr/>
          <p:nvPr/>
        </p:nvSpPr>
        <p:spPr>
          <a:xfrm>
            <a:off x="2897425" y="2825250"/>
            <a:ext cx="2042100" cy="21762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20:61:84:3a:a9:52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6d:36:ff:4a:32:92</a:t>
            </a:r>
            <a:endParaRPr sz="1000"/>
          </a:p>
        </p:txBody>
      </p:sp>
      <p:sp>
        <p:nvSpPr>
          <p:cNvPr id="1084" name="Google Shape;1084;p93"/>
          <p:cNvSpPr/>
          <p:nvPr/>
        </p:nvSpPr>
        <p:spPr>
          <a:xfrm>
            <a:off x="3064825" y="3313225"/>
            <a:ext cx="1725600" cy="16191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1.2.3.4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5.6.7.8</a:t>
            </a:r>
            <a:endParaRPr sz="1000"/>
          </a:p>
        </p:txBody>
      </p:sp>
      <p:sp>
        <p:nvSpPr>
          <p:cNvPr id="1085" name="Google Shape;1085;p93"/>
          <p:cNvSpPr/>
          <p:nvPr/>
        </p:nvSpPr>
        <p:spPr>
          <a:xfrm>
            <a:off x="3200425" y="3807075"/>
            <a:ext cx="1436100" cy="1069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Port 1234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Port 80</a:t>
            </a:r>
            <a:endParaRPr sz="1000"/>
          </a:p>
        </p:txBody>
      </p:sp>
      <p:sp>
        <p:nvSpPr>
          <p:cNvPr id="1086" name="Google Shape;1086;p93"/>
          <p:cNvSpPr/>
          <p:nvPr/>
        </p:nvSpPr>
        <p:spPr>
          <a:xfrm>
            <a:off x="3336025" y="4301025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1087" name="Google Shape;1087;p93"/>
          <p:cNvSpPr/>
          <p:nvPr/>
        </p:nvSpPr>
        <p:spPr>
          <a:xfrm>
            <a:off x="2751324" y="2285950"/>
            <a:ext cx="23343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Converted into bits and transmitted</a:t>
            </a:r>
            <a:endParaRPr/>
          </a:p>
        </p:txBody>
      </p:sp>
      <p:sp>
        <p:nvSpPr>
          <p:cNvPr id="1088" name="Google Shape;1088;p9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9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1094" name="Google Shape;1094;p94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095" name="Google Shape;1095;p94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096" name="Google Shape;1096;p94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097" name="Google Shape;1097;p94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098" name="Google Shape;1098;p94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099" name="Google Shape;1099;p94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100" name="Google Shape;1100;p94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101" name="Google Shape;1101;p94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102" name="Google Shape;1102;p94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103" name="Google Shape;1103;p94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104" name="Google Shape;1104;p94"/>
          <p:cNvSpPr/>
          <p:nvPr/>
        </p:nvSpPr>
        <p:spPr>
          <a:xfrm>
            <a:off x="4269025" y="2825250"/>
            <a:ext cx="2042100" cy="21762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89:8d:33:25:47:24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d5:a9:20:68:e0:80</a:t>
            </a:r>
            <a:endParaRPr sz="1000"/>
          </a:p>
        </p:txBody>
      </p:sp>
      <p:sp>
        <p:nvSpPr>
          <p:cNvPr id="1105" name="Google Shape;1105;p94"/>
          <p:cNvSpPr/>
          <p:nvPr/>
        </p:nvSpPr>
        <p:spPr>
          <a:xfrm>
            <a:off x="4436425" y="3313225"/>
            <a:ext cx="1725600" cy="16191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1.2.3.4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5.6.7.8</a:t>
            </a:r>
            <a:endParaRPr sz="1000"/>
          </a:p>
        </p:txBody>
      </p:sp>
      <p:sp>
        <p:nvSpPr>
          <p:cNvPr id="1106" name="Google Shape;1106;p94"/>
          <p:cNvSpPr/>
          <p:nvPr/>
        </p:nvSpPr>
        <p:spPr>
          <a:xfrm>
            <a:off x="4572025" y="3807075"/>
            <a:ext cx="1436100" cy="1069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Port 1234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Port 80</a:t>
            </a:r>
            <a:endParaRPr sz="1000"/>
          </a:p>
        </p:txBody>
      </p:sp>
      <p:sp>
        <p:nvSpPr>
          <p:cNvPr id="1107" name="Google Shape;1107;p94"/>
          <p:cNvSpPr/>
          <p:nvPr/>
        </p:nvSpPr>
        <p:spPr>
          <a:xfrm>
            <a:off x="4707625" y="4301025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1108" name="Google Shape;1108;p94"/>
          <p:cNvSpPr/>
          <p:nvPr/>
        </p:nvSpPr>
        <p:spPr>
          <a:xfrm>
            <a:off x="4122924" y="2285950"/>
            <a:ext cx="23343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Received over the physical medium</a:t>
            </a:r>
            <a:endParaRPr/>
          </a:p>
        </p:txBody>
      </p:sp>
      <p:grpSp>
        <p:nvGrpSpPr>
          <p:cNvPr id="1109" name="Google Shape;1109;p94"/>
          <p:cNvGrpSpPr/>
          <p:nvPr/>
        </p:nvGrpSpPr>
        <p:grpSpPr>
          <a:xfrm>
            <a:off x="65925" y="3106375"/>
            <a:ext cx="4249500" cy="961950"/>
            <a:chOff x="65925" y="3106375"/>
            <a:chExt cx="4249500" cy="961950"/>
          </a:xfrm>
        </p:grpSpPr>
        <p:sp>
          <p:nvSpPr>
            <p:cNvPr id="1110" name="Google Shape;1110;p94"/>
            <p:cNvSpPr txBox="1"/>
            <p:nvPr/>
          </p:nvSpPr>
          <p:spPr>
            <a:xfrm>
              <a:off x="65925" y="3237025"/>
              <a:ext cx="3617700" cy="831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Notice: The MAC addresses changed because the recipient is on a different network</a:t>
              </a:r>
              <a:endParaRPr/>
            </a:p>
          </p:txBody>
        </p:sp>
        <p:cxnSp>
          <p:nvCxnSpPr>
            <p:cNvPr id="1111" name="Google Shape;1111;p94"/>
            <p:cNvCxnSpPr>
              <a:stCxn id="1110" idx="3"/>
            </p:cNvCxnSpPr>
            <p:nvPr/>
          </p:nvCxnSpPr>
          <p:spPr>
            <a:xfrm flipH="1" rot="10800000">
              <a:off x="3683625" y="3106375"/>
              <a:ext cx="631800" cy="5463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1112" name="Google Shape;1112;p9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9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1118" name="Google Shape;1118;p95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119" name="Google Shape;1119;p95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120" name="Google Shape;1120;p95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121" name="Google Shape;1121;p95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122" name="Google Shape;1122;p95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123" name="Google Shape;1123;p95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124" name="Google Shape;1124;p95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125" name="Google Shape;1125;p95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126" name="Google Shape;1126;p95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127" name="Google Shape;1127;p95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128" name="Google Shape;1128;p95"/>
          <p:cNvSpPr/>
          <p:nvPr/>
        </p:nvSpPr>
        <p:spPr>
          <a:xfrm>
            <a:off x="4269025" y="2215650"/>
            <a:ext cx="2042100" cy="21762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89:8d:33:25:47:24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d5:a9:20:68:e0:80</a:t>
            </a:r>
            <a:endParaRPr sz="1000"/>
          </a:p>
        </p:txBody>
      </p:sp>
      <p:sp>
        <p:nvSpPr>
          <p:cNvPr id="1129" name="Google Shape;1129;p95"/>
          <p:cNvSpPr/>
          <p:nvPr/>
        </p:nvSpPr>
        <p:spPr>
          <a:xfrm>
            <a:off x="4436425" y="2703625"/>
            <a:ext cx="1725600" cy="16191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1.2.3.4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5.6.7.8</a:t>
            </a:r>
            <a:endParaRPr sz="1000"/>
          </a:p>
        </p:txBody>
      </p:sp>
      <p:sp>
        <p:nvSpPr>
          <p:cNvPr id="1130" name="Google Shape;1130;p95"/>
          <p:cNvSpPr/>
          <p:nvPr/>
        </p:nvSpPr>
        <p:spPr>
          <a:xfrm>
            <a:off x="4572025" y="3197475"/>
            <a:ext cx="1436100" cy="1069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Port 1234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Port 80</a:t>
            </a:r>
            <a:endParaRPr sz="1000"/>
          </a:p>
        </p:txBody>
      </p:sp>
      <p:sp>
        <p:nvSpPr>
          <p:cNvPr id="1131" name="Google Shape;1131;p95"/>
          <p:cNvSpPr/>
          <p:nvPr/>
        </p:nvSpPr>
        <p:spPr>
          <a:xfrm>
            <a:off x="4707625" y="3691425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1132" name="Google Shape;1132;p9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9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1138" name="Google Shape;1138;p96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139" name="Google Shape;1139;p96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140" name="Google Shape;1140;p96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141" name="Google Shape;1141;p96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142" name="Google Shape;1142;p96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143" name="Google Shape;1143;p96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144" name="Google Shape;1144;p96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145" name="Google Shape;1145;p96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146" name="Google Shape;1146;p96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147" name="Google Shape;1147;p96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148" name="Google Shape;1148;p96"/>
          <p:cNvSpPr/>
          <p:nvPr/>
        </p:nvSpPr>
        <p:spPr>
          <a:xfrm>
            <a:off x="4588825" y="1865425"/>
            <a:ext cx="1725600" cy="16191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1.2.3.4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5.6.7.8</a:t>
            </a:r>
            <a:endParaRPr sz="1000"/>
          </a:p>
        </p:txBody>
      </p:sp>
      <p:sp>
        <p:nvSpPr>
          <p:cNvPr id="1149" name="Google Shape;1149;p96"/>
          <p:cNvSpPr/>
          <p:nvPr/>
        </p:nvSpPr>
        <p:spPr>
          <a:xfrm>
            <a:off x="4724425" y="2359275"/>
            <a:ext cx="1436100" cy="1069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Port 1234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Port 80</a:t>
            </a:r>
            <a:endParaRPr sz="1000"/>
          </a:p>
        </p:txBody>
      </p:sp>
      <p:sp>
        <p:nvSpPr>
          <p:cNvPr id="1150" name="Google Shape;1150;p96"/>
          <p:cNvSpPr/>
          <p:nvPr/>
        </p:nvSpPr>
        <p:spPr>
          <a:xfrm>
            <a:off x="4860025" y="2853225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1151" name="Google Shape;1151;p9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9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1157" name="Google Shape;1157;p97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158" name="Google Shape;1158;p97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159" name="Google Shape;1159;p97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160" name="Google Shape;1160;p97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161" name="Google Shape;1161;p97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162" name="Google Shape;1162;p97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163" name="Google Shape;1163;p97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164" name="Google Shape;1164;p97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165" name="Google Shape;1165;p97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166" name="Google Shape;1166;p97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167" name="Google Shape;1167;p97"/>
          <p:cNvSpPr/>
          <p:nvPr/>
        </p:nvSpPr>
        <p:spPr>
          <a:xfrm>
            <a:off x="4953025" y="1597275"/>
            <a:ext cx="1436100" cy="1069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Port 1234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Port 80</a:t>
            </a:r>
            <a:endParaRPr sz="1000"/>
          </a:p>
        </p:txBody>
      </p:sp>
      <p:sp>
        <p:nvSpPr>
          <p:cNvPr id="1168" name="Google Shape;1168;p97"/>
          <p:cNvSpPr/>
          <p:nvPr/>
        </p:nvSpPr>
        <p:spPr>
          <a:xfrm>
            <a:off x="5088625" y="2091225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1169" name="Google Shape;1169;p9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9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1175" name="Google Shape;1175;p98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176" name="Google Shape;1176;p98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177" name="Google Shape;1177;p98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178" name="Google Shape;1178;p98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179" name="Google Shape;1179;p98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180" name="Google Shape;1180;p98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181" name="Google Shape;1181;p98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182" name="Google Shape;1182;p98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183" name="Google Shape;1183;p98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184" name="Google Shape;1184;p98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1185" name="Google Shape;1185;p98"/>
          <p:cNvSpPr/>
          <p:nvPr/>
        </p:nvSpPr>
        <p:spPr>
          <a:xfrm>
            <a:off x="5101650" y="1301150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1186" name="Google Shape;1186;p9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9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1192" name="Google Shape;1192;p99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193" name="Google Shape;1193;p99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194" name="Google Shape;1194;p99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195" name="Google Shape;1195;p99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196" name="Google Shape;1196;p99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cxnSp>
        <p:nvCxnSpPr>
          <p:cNvPr id="1197" name="Google Shape;1197;p99"/>
          <p:cNvCxnSpPr>
            <a:stCxn id="1192" idx="2"/>
            <a:endCxn id="1193" idx="0"/>
          </p:cNvCxnSpPr>
          <p:nvPr/>
        </p:nvCxnSpPr>
        <p:spPr>
          <a:xfrm>
            <a:off x="1858113" y="1847600"/>
            <a:ext cx="0" cy="21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8" name="Google Shape;1198;p99"/>
          <p:cNvCxnSpPr>
            <a:stCxn id="1193" idx="2"/>
            <a:endCxn id="1194" idx="0"/>
          </p:cNvCxnSpPr>
          <p:nvPr/>
        </p:nvCxnSpPr>
        <p:spPr>
          <a:xfrm>
            <a:off x="1858113" y="2637675"/>
            <a:ext cx="0" cy="21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9" name="Google Shape;1199;p99"/>
          <p:cNvCxnSpPr>
            <a:stCxn id="1194" idx="2"/>
            <a:endCxn id="1195" idx="0"/>
          </p:cNvCxnSpPr>
          <p:nvPr/>
        </p:nvCxnSpPr>
        <p:spPr>
          <a:xfrm>
            <a:off x="1858113" y="3427750"/>
            <a:ext cx="0" cy="21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0" name="Google Shape;1200;p99"/>
          <p:cNvCxnSpPr>
            <a:stCxn id="1195" idx="2"/>
            <a:endCxn id="1196" idx="0"/>
          </p:cNvCxnSpPr>
          <p:nvPr/>
        </p:nvCxnSpPr>
        <p:spPr>
          <a:xfrm>
            <a:off x="1858113" y="4217825"/>
            <a:ext cx="0" cy="21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1" name="Google Shape;1201;p99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1202" name="Google Shape;1202;p99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1203" name="Google Shape;1203;p99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1204" name="Google Shape;1204;p99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1205" name="Google Shape;1205;p99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cxnSp>
        <p:nvCxnSpPr>
          <p:cNvPr id="1206" name="Google Shape;1206;p99"/>
          <p:cNvCxnSpPr>
            <a:stCxn id="1201" idx="2"/>
            <a:endCxn id="1202" idx="0"/>
          </p:cNvCxnSpPr>
          <p:nvPr/>
        </p:nvCxnSpPr>
        <p:spPr>
          <a:xfrm>
            <a:off x="7285888" y="1847600"/>
            <a:ext cx="0" cy="21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7" name="Google Shape;1207;p99"/>
          <p:cNvCxnSpPr>
            <a:stCxn id="1202" idx="2"/>
            <a:endCxn id="1203" idx="0"/>
          </p:cNvCxnSpPr>
          <p:nvPr/>
        </p:nvCxnSpPr>
        <p:spPr>
          <a:xfrm>
            <a:off x="7285888" y="2637675"/>
            <a:ext cx="0" cy="21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8" name="Google Shape;1208;p99"/>
          <p:cNvCxnSpPr>
            <a:stCxn id="1203" idx="2"/>
            <a:endCxn id="1204" idx="0"/>
          </p:cNvCxnSpPr>
          <p:nvPr/>
        </p:nvCxnSpPr>
        <p:spPr>
          <a:xfrm>
            <a:off x="7285888" y="3427750"/>
            <a:ext cx="0" cy="21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9" name="Google Shape;1209;p99"/>
          <p:cNvCxnSpPr>
            <a:stCxn id="1204" idx="2"/>
            <a:endCxn id="1205" idx="0"/>
          </p:cNvCxnSpPr>
          <p:nvPr/>
        </p:nvCxnSpPr>
        <p:spPr>
          <a:xfrm>
            <a:off x="7285888" y="4217825"/>
            <a:ext cx="0" cy="21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0" name="Google Shape;1210;p99"/>
          <p:cNvCxnSpPr/>
          <p:nvPr/>
        </p:nvCxnSpPr>
        <p:spPr>
          <a:xfrm>
            <a:off x="2908813" y="1561250"/>
            <a:ext cx="33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11" name="Google Shape;1211;p99"/>
          <p:cNvCxnSpPr/>
          <p:nvPr/>
        </p:nvCxnSpPr>
        <p:spPr>
          <a:xfrm>
            <a:off x="2908800" y="2351325"/>
            <a:ext cx="33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12" name="Google Shape;1212;p99"/>
          <p:cNvCxnSpPr/>
          <p:nvPr/>
        </p:nvCxnSpPr>
        <p:spPr>
          <a:xfrm>
            <a:off x="2908813" y="3141400"/>
            <a:ext cx="33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13" name="Google Shape;1213;p99"/>
          <p:cNvCxnSpPr/>
          <p:nvPr/>
        </p:nvCxnSpPr>
        <p:spPr>
          <a:xfrm>
            <a:off x="2908813" y="3931475"/>
            <a:ext cx="33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14" name="Google Shape;1214;p99"/>
          <p:cNvCxnSpPr/>
          <p:nvPr/>
        </p:nvCxnSpPr>
        <p:spPr>
          <a:xfrm>
            <a:off x="2908813" y="4721550"/>
            <a:ext cx="33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15" name="Google Shape;1215;p99"/>
          <p:cNvSpPr txBox="1"/>
          <p:nvPr/>
        </p:nvSpPr>
        <p:spPr>
          <a:xfrm>
            <a:off x="44075" y="1345700"/>
            <a:ext cx="1037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Relies upon</a:t>
            </a:r>
            <a:r>
              <a:rPr lang="en" sz="800"/>
              <a:t>: Transport of data</a:t>
            </a:r>
            <a:endParaRPr sz="800"/>
          </a:p>
        </p:txBody>
      </p:sp>
      <p:sp>
        <p:nvSpPr>
          <p:cNvPr id="1216" name="Google Shape;1216;p99"/>
          <p:cNvSpPr txBox="1"/>
          <p:nvPr/>
        </p:nvSpPr>
        <p:spPr>
          <a:xfrm>
            <a:off x="44075" y="1951125"/>
            <a:ext cx="1037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Provides</a:t>
            </a:r>
            <a:r>
              <a:rPr lang="en" sz="800"/>
              <a:t>: Transport of data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Relies upon</a:t>
            </a:r>
            <a:r>
              <a:rPr lang="en" sz="800"/>
              <a:t>: Global packet delivery</a:t>
            </a:r>
            <a:endParaRPr sz="800"/>
          </a:p>
        </p:txBody>
      </p:sp>
      <p:sp>
        <p:nvSpPr>
          <p:cNvPr id="1217" name="Google Shape;1217;p99"/>
          <p:cNvSpPr txBox="1"/>
          <p:nvPr/>
        </p:nvSpPr>
        <p:spPr>
          <a:xfrm>
            <a:off x="44075" y="2741200"/>
            <a:ext cx="1037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Provides</a:t>
            </a:r>
            <a:r>
              <a:rPr lang="en" sz="800"/>
              <a:t>: Global packet delivery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Relies upon</a:t>
            </a:r>
            <a:r>
              <a:rPr lang="en" sz="800"/>
              <a:t>: Local frame delivery</a:t>
            </a:r>
            <a:endParaRPr sz="800"/>
          </a:p>
        </p:txBody>
      </p:sp>
      <p:sp>
        <p:nvSpPr>
          <p:cNvPr id="1218" name="Google Shape;1218;p99"/>
          <p:cNvSpPr txBox="1"/>
          <p:nvPr/>
        </p:nvSpPr>
        <p:spPr>
          <a:xfrm>
            <a:off x="44075" y="3531275"/>
            <a:ext cx="1037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Provides</a:t>
            </a:r>
            <a:r>
              <a:rPr lang="en" sz="800"/>
              <a:t>: Local frame delivery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Relies upon</a:t>
            </a:r>
            <a:r>
              <a:rPr lang="en" sz="800"/>
              <a:t>: Communication of bits</a:t>
            </a:r>
            <a:endParaRPr sz="800"/>
          </a:p>
        </p:txBody>
      </p:sp>
      <p:sp>
        <p:nvSpPr>
          <p:cNvPr id="1219" name="Google Shape;1219;p99"/>
          <p:cNvSpPr txBox="1"/>
          <p:nvPr/>
        </p:nvSpPr>
        <p:spPr>
          <a:xfrm>
            <a:off x="44075" y="4444500"/>
            <a:ext cx="1037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Provides</a:t>
            </a:r>
            <a:r>
              <a:rPr lang="en" sz="800"/>
              <a:t>: Communication of bits</a:t>
            </a:r>
            <a:endParaRPr sz="800"/>
          </a:p>
        </p:txBody>
      </p:sp>
      <p:sp>
        <p:nvSpPr>
          <p:cNvPr id="1220" name="Google Shape;1220;p9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10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 to Networking: Summary</a:t>
            </a:r>
            <a:endParaRPr/>
          </a:p>
        </p:txBody>
      </p:sp>
      <p:sp>
        <p:nvSpPr>
          <p:cNvPr id="1226" name="Google Shape;1226;p10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Internet: A global network of computers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Protocols: Agreed-upon systems of communication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OSI model: A layered model of protocols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Layer 1: Communication of bits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Layer 2: Local frame delivery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Ethernet: The most common Layer 2 protocol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MAC addresses: 6-byte addressing system used by Ethernet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Layer 3: Global packet delivery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IP: The universal Layer 3 protocol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IP addresses: 4-byte (or 16-byte) addressing system used by IP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Layer 4: Transport of data (more on this next time)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Layer 7: Applications and services (the web)</a:t>
            </a:r>
            <a:endParaRPr/>
          </a:p>
        </p:txBody>
      </p:sp>
      <p:sp>
        <p:nvSpPr>
          <p:cNvPr id="1227" name="Google Shape;1227;p10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28" name="Google Shape;1228;p100"/>
          <p:cNvSpPr/>
          <p:nvPr/>
        </p:nvSpPr>
        <p:spPr>
          <a:xfrm>
            <a:off x="7369825" y="18386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Application</a:t>
            </a:r>
            <a:endParaRPr b="1"/>
          </a:p>
        </p:txBody>
      </p:sp>
      <p:sp>
        <p:nvSpPr>
          <p:cNvPr id="1229" name="Google Shape;1229;p100"/>
          <p:cNvSpPr/>
          <p:nvPr/>
        </p:nvSpPr>
        <p:spPr>
          <a:xfrm>
            <a:off x="7369825" y="22931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Transport</a:t>
            </a:r>
            <a:endParaRPr b="1"/>
          </a:p>
        </p:txBody>
      </p:sp>
      <p:sp>
        <p:nvSpPr>
          <p:cNvPr id="1230" name="Google Shape;1230;p100"/>
          <p:cNvSpPr/>
          <p:nvPr/>
        </p:nvSpPr>
        <p:spPr>
          <a:xfrm>
            <a:off x="7369825" y="27476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(Inter) Network</a:t>
            </a:r>
            <a:endParaRPr b="1"/>
          </a:p>
        </p:txBody>
      </p:sp>
      <p:sp>
        <p:nvSpPr>
          <p:cNvPr id="1231" name="Google Shape;1231;p100"/>
          <p:cNvSpPr/>
          <p:nvPr/>
        </p:nvSpPr>
        <p:spPr>
          <a:xfrm>
            <a:off x="7369825" y="32021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Link</a:t>
            </a:r>
            <a:endParaRPr b="1"/>
          </a:p>
        </p:txBody>
      </p:sp>
      <p:sp>
        <p:nvSpPr>
          <p:cNvPr id="1232" name="Google Shape;1232;p100"/>
          <p:cNvSpPr/>
          <p:nvPr/>
        </p:nvSpPr>
        <p:spPr>
          <a:xfrm>
            <a:off x="7369825" y="36566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Physical</a:t>
            </a:r>
            <a:endParaRPr b="1"/>
          </a:p>
        </p:txBody>
      </p:sp>
      <p:sp>
        <p:nvSpPr>
          <p:cNvPr id="1233" name="Google Shape;1233;p100"/>
          <p:cNvSpPr txBox="1"/>
          <p:nvPr/>
        </p:nvSpPr>
        <p:spPr>
          <a:xfrm>
            <a:off x="70312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1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234" name="Google Shape;1234;p100"/>
          <p:cNvSpPr txBox="1"/>
          <p:nvPr/>
        </p:nvSpPr>
        <p:spPr>
          <a:xfrm>
            <a:off x="70312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2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235" name="Google Shape;1235;p100"/>
          <p:cNvSpPr txBox="1"/>
          <p:nvPr/>
        </p:nvSpPr>
        <p:spPr>
          <a:xfrm>
            <a:off x="70312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3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236" name="Google Shape;1236;p100"/>
          <p:cNvSpPr txBox="1"/>
          <p:nvPr/>
        </p:nvSpPr>
        <p:spPr>
          <a:xfrm>
            <a:off x="70312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4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237" name="Google Shape;1237;p100"/>
          <p:cNvSpPr txBox="1"/>
          <p:nvPr/>
        </p:nvSpPr>
        <p:spPr>
          <a:xfrm>
            <a:off x="70312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7</a:t>
            </a: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10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Announcements</a:t>
            </a:r>
            <a:endParaRPr/>
          </a:p>
        </p:txBody>
      </p:sp>
      <p:sp>
        <p:nvSpPr>
          <p:cNvPr id="1243" name="Google Shape;1243;p10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the last week to sign up for Project 2 design review.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Please sign up if you haven't already!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Mid-Semester Survey</a:t>
            </a:r>
            <a:r>
              <a:rPr lang="en"/>
              <a:t> has been released and is due Friday, March 22nd at 11:59 PM PT. If 70% of the class fills out this form, we’ll give you 0.5 extra credit points post curve!</a:t>
            </a:r>
            <a:endParaRPr/>
          </a:p>
        </p:txBody>
      </p:sp>
      <p:sp>
        <p:nvSpPr>
          <p:cNvPr id="1244" name="Google Shape;1244;p10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8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p10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50" name="Google Shape;1250;p10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 Time: SQL Injection</a:t>
            </a:r>
            <a:endParaRPr/>
          </a:p>
        </p:txBody>
      </p:sp>
      <p:sp>
        <p:nvSpPr>
          <p:cNvPr id="1251" name="Google Shape;1251;p10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Web servers interact with databases to store data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Web servers use SQL to interact with databases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SQL injection: Untrusted input is used as parsed SQL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attacker can construct their own queries to run on the SQL server!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Blind SQL injection: SQLi with little to no feedback from the SQL query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Defense: Input sanitization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Difficult to implement correctly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Defense: Prepared statements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Data only ever treated as data; bulletproof!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Command injection: Untrusted input is used as any parsed language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Defense: Keep it simple and use safe API calls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5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10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 attacks demo!</a:t>
            </a:r>
            <a:endParaRPr/>
          </a:p>
        </p:txBody>
      </p:sp>
      <p:pic>
        <p:nvPicPr>
          <p:cNvPr id="1257" name="Google Shape;1257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095823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104"/>
          <p:cNvSpPr txBox="1"/>
          <p:nvPr>
            <p:ph type="title"/>
          </p:nvPr>
        </p:nvSpPr>
        <p:spPr>
          <a:xfrm>
            <a:off x="311700" y="14645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CAPTCHAs</a:t>
            </a:r>
            <a:endParaRPr/>
          </a:p>
        </p:txBody>
      </p:sp>
      <p:sp>
        <p:nvSpPr>
          <p:cNvPr id="1263" name="Google Shape;1263;p10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64" name="Google Shape;1264;p104"/>
          <p:cNvPicPr preferRelativeResize="0"/>
          <p:nvPr/>
        </p:nvPicPr>
        <p:blipFill rotWithShape="1">
          <a:blip r:embed="rId3">
            <a:alphaModFix/>
          </a:blip>
          <a:srcRect b="11640" l="25284" r="30811" t="21693"/>
          <a:stretch/>
        </p:blipFill>
        <p:spPr>
          <a:xfrm>
            <a:off x="2084524" y="2876775"/>
            <a:ext cx="1664554" cy="196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0250" y="2403700"/>
            <a:ext cx="2872649" cy="2540251"/>
          </a:xfrm>
          <a:prstGeom prst="rect">
            <a:avLst/>
          </a:prstGeom>
          <a:noFill/>
          <a:ln>
            <a:noFill/>
          </a:ln>
        </p:spPr>
      </p:pic>
      <p:sp>
        <p:nvSpPr>
          <p:cNvPr id="1266" name="Google Shape;1266;p104"/>
          <p:cNvSpPr txBox="1"/>
          <p:nvPr/>
        </p:nvSpPr>
        <p:spPr>
          <a:xfrm>
            <a:off x="3140075" y="2520900"/>
            <a:ext cx="125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?????</a:t>
            </a:r>
            <a:endParaRPr sz="180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p10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Websites are for Humans</a:t>
            </a:r>
            <a:endParaRPr/>
          </a:p>
        </p:txBody>
      </p:sp>
      <p:sp>
        <p:nvSpPr>
          <p:cNvPr id="1272" name="Google Shape;1272;p10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Most websites are designed for human usage, not robot usage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A login page is for users to submit their password, not for an attacker to automate a brute-force attack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Robot access of websites can lead to attacks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Denial of service: Overwhelming a web server by flooding it with requests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We’ll see more denial-of-service later in the networking unit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Spam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More specific exploitation (e.g. scalping tickets/graphics cards when they go on sale)</a:t>
            </a:r>
            <a:endParaRPr/>
          </a:p>
        </p:txBody>
      </p:sp>
      <p:sp>
        <p:nvSpPr>
          <p:cNvPr id="1273" name="Google Shape;1273;p10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p10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CAPTCHAs: Definition</a:t>
            </a:r>
            <a:endParaRPr/>
          </a:p>
        </p:txBody>
      </p:sp>
      <p:sp>
        <p:nvSpPr>
          <p:cNvPr id="1279" name="Google Shape;1279;p10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CAPTCHA</a:t>
            </a:r>
            <a:r>
              <a:rPr lang="en"/>
              <a:t>: A challenge that is easy for a human to solve, but hard for a computer to solve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“Completely Automated Public Turing test to tell Computers and Humans Apart”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Sometimes called a “reverse Turing test”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Used to distinguish web requests made by humans and web requests made by robots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Usage: Administer a CAPTCHA, and if it passes, assume that the user is human and allow access</a:t>
            </a:r>
            <a:endParaRPr/>
          </a:p>
        </p:txBody>
      </p:sp>
      <p:sp>
        <p:nvSpPr>
          <p:cNvPr id="1280" name="Google Shape;1280;p10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p10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CAPTCHAs: Examples</a:t>
            </a:r>
            <a:endParaRPr/>
          </a:p>
        </p:txBody>
      </p:sp>
      <p:sp>
        <p:nvSpPr>
          <p:cNvPr id="1286" name="Google Shape;1286;p10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Reading distorted text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Identifying images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Listening to an audio clip and typing out the words spoken</a:t>
            </a:r>
            <a:endParaRPr/>
          </a:p>
        </p:txBody>
      </p:sp>
      <p:sp>
        <p:nvSpPr>
          <p:cNvPr id="1287" name="Google Shape;1287;p10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88" name="Google Shape;1288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0075" y="1318450"/>
            <a:ext cx="3053225" cy="1356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Google Shape;1289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3413" y="2774869"/>
            <a:ext cx="2826557" cy="1994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3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p10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95" name="Google Shape;1295;p10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CAPTCHAs and Machine Learning</a:t>
            </a:r>
            <a:endParaRPr/>
          </a:p>
        </p:txBody>
      </p:sp>
      <p:sp>
        <p:nvSpPr>
          <p:cNvPr id="1296" name="Google Shape;1296;p10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Modern CAPTCHAs have another purpose: Training machine learning algorithms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Machine learning often requires manually-labeled datasets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CAPTCHAs crowdsource human power to help manually label these big datasets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Example: Machine vision problems require manually-labeled examples: “This is a stop sign”</a:t>
            </a:r>
            <a:endParaRPr/>
          </a:p>
        </p:txBody>
      </p:sp>
      <p:pic>
        <p:nvPicPr>
          <p:cNvPr id="1297" name="Google Shape;1297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1273" y="1490825"/>
            <a:ext cx="2037451" cy="294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p10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03" name="Google Shape;1303;p10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CAPTCHAs and Machine Learning</a:t>
            </a:r>
            <a:endParaRPr/>
          </a:p>
        </p:txBody>
      </p:sp>
      <p:pic>
        <p:nvPicPr>
          <p:cNvPr id="1304" name="Google Shape;1304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7025" y="1276400"/>
            <a:ext cx="3771900" cy="375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5" name="Google Shape;1305;p109"/>
          <p:cNvSpPr txBox="1"/>
          <p:nvPr/>
        </p:nvSpPr>
        <p:spPr>
          <a:xfrm>
            <a:off x="364550" y="4413650"/>
            <a:ext cx="3583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Takeaway</a:t>
            </a:r>
            <a:r>
              <a:rPr lang="en"/>
              <a:t>: Modern CAPTCHAs are used to train machine learning algorithms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9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1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11" name="Google Shape;1311;p11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CAPTCHAs: Issues</a:t>
            </a:r>
            <a:endParaRPr/>
          </a:p>
        </p:txBody>
      </p:sp>
      <p:sp>
        <p:nvSpPr>
          <p:cNvPr id="1312" name="Google Shape;1312;p110"/>
          <p:cNvSpPr txBox="1"/>
          <p:nvPr>
            <p:ph idx="1" type="body"/>
          </p:nvPr>
        </p:nvSpPr>
        <p:spPr>
          <a:xfrm>
            <a:off x="198500" y="1246825"/>
            <a:ext cx="5142600" cy="381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Arms race: As computer algorithms get smarter, CAPTCHAs need to get harder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Accessibility: As CAPTCHAs get harder, not all humans are able to solve them easily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Ambiguity: CAPTCHAs might be so hard that the validator doesn’t know the solution either!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Not all bots are bad: CAPTCHAs can distinguish bots from humans, but not good bots from bad bots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Example: </a:t>
            </a:r>
            <a:r>
              <a:rPr i="1" lang="en"/>
              <a:t>Crawler</a:t>
            </a:r>
            <a:r>
              <a:rPr lang="en"/>
              <a:t> bots help archive webpages</a:t>
            </a:r>
            <a:endParaRPr/>
          </a:p>
        </p:txBody>
      </p:sp>
      <p:pic>
        <p:nvPicPr>
          <p:cNvPr id="1313" name="Google Shape;1313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6138" y="1463125"/>
            <a:ext cx="1843650" cy="110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4" name="Google Shape;1314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4272" y="3602047"/>
            <a:ext cx="2847375" cy="74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5" name="Google Shape;1315;p1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9788" y="2680685"/>
            <a:ext cx="2596349" cy="94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6" name="Google Shape;1316;p1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12413" y="4415728"/>
            <a:ext cx="2231108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1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22" name="Google Shape;1322;p11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CAPTCHAs: Attacks</a:t>
            </a:r>
            <a:endParaRPr/>
          </a:p>
        </p:txBody>
      </p:sp>
      <p:sp>
        <p:nvSpPr>
          <p:cNvPr id="1323" name="Google Shape;1323;p111"/>
          <p:cNvSpPr txBox="1"/>
          <p:nvPr>
            <p:ph idx="1" type="body"/>
          </p:nvPr>
        </p:nvSpPr>
        <p:spPr>
          <a:xfrm>
            <a:off x="311700" y="1389600"/>
            <a:ext cx="45693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Outsourcing attack: Pay humans to solve CAPTCHAs for you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CAPTCHAs only verify that there is a human in the loop; everything else can be automated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Usually costs a few cents per CAPTCHA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CAPTCHAs end up just distinguishing which attackers are willing to spend money</a:t>
            </a:r>
            <a:endParaRPr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"/>
              <a:t>Remember: Security is economics!</a:t>
            </a:r>
            <a:endParaRPr/>
          </a:p>
        </p:txBody>
      </p:sp>
      <p:pic>
        <p:nvPicPr>
          <p:cNvPr id="1324" name="Google Shape;1324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100" y="1887079"/>
            <a:ext cx="2445075" cy="24850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25" name="Google Shape;1325;p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1574" y="1907063"/>
            <a:ext cx="2722424" cy="24451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p1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31" name="Google Shape;1331;p11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 security</a:t>
            </a:r>
            <a:endParaRPr/>
          </a:p>
        </p:txBody>
      </p:sp>
      <p:sp>
        <p:nvSpPr>
          <p:cNvPr id="1332" name="Google Shape;1332;p11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 to web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Same origin policy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Cookies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CSRF &amp; defenses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XSS &amp; defenses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SQL injection &amp; defenses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UI attacks &amp; defenses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CAPTCHAs</a:t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113"/>
          <p:cNvSpPr txBox="1"/>
          <p:nvPr/>
        </p:nvSpPr>
        <p:spPr>
          <a:xfrm>
            <a:off x="311700" y="1429000"/>
            <a:ext cx="8520600" cy="141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00"/>
              </a:solidFill>
            </a:endParaRPr>
          </a:p>
        </p:txBody>
      </p:sp>
      <p:sp>
        <p:nvSpPr>
          <p:cNvPr id="1338" name="Google Shape;1338;p1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 to Networking</a:t>
            </a:r>
            <a:endParaRPr/>
          </a:p>
        </p:txBody>
      </p:sp>
      <p:sp>
        <p:nvSpPr>
          <p:cNvPr id="1339" name="Google Shape;1339;p1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161 Spring 2024 - Lecture 16</a:t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3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p1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 to Networking</a:t>
            </a:r>
            <a:endParaRPr/>
          </a:p>
        </p:txBody>
      </p:sp>
      <p:sp>
        <p:nvSpPr>
          <p:cNvPr id="1345" name="Google Shape;1345;p1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Internet: A global network of computers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OSI model: A layered model of protocols</a:t>
            </a:r>
            <a:endParaRPr/>
          </a:p>
        </p:txBody>
      </p:sp>
      <p:sp>
        <p:nvSpPr>
          <p:cNvPr id="1346" name="Google Shape;1346;p1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p1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the Internet?</a:t>
            </a:r>
            <a:endParaRPr/>
          </a:p>
        </p:txBody>
      </p:sp>
      <p:sp>
        <p:nvSpPr>
          <p:cNvPr id="1352" name="Google Shape;1352;p1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53" name="Google Shape;1353;p115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Textbook Chapter</a:t>
            </a:r>
            <a:r>
              <a:rPr lang="en"/>
              <a:t> 25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the Internet?</a:t>
            </a:r>
            <a:endParaRPr/>
          </a:p>
        </p:txBody>
      </p:sp>
      <p:sp>
        <p:nvSpPr>
          <p:cNvPr id="1359" name="Google Shape;1359;p1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Network</a:t>
            </a:r>
            <a:r>
              <a:rPr lang="en"/>
              <a:t>: A set of connected machines that can communicate with each other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Machines on the network agree on a </a:t>
            </a:r>
            <a:r>
              <a:rPr b="1" lang="en"/>
              <a:t>protocol</a:t>
            </a:r>
            <a:r>
              <a:rPr lang="en"/>
              <a:t>, a set of rules for communication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Internet</a:t>
            </a:r>
            <a:r>
              <a:rPr lang="en"/>
              <a:t>: A global network of computers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web sends data between browsers and servers using the Internet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Internet can be used for more than the web (e.g. SSH)</a:t>
            </a:r>
            <a:endParaRPr/>
          </a:p>
        </p:txBody>
      </p:sp>
      <p:sp>
        <p:nvSpPr>
          <p:cNvPr id="1360" name="Google Shape;1360;p1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1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Protocols</a:t>
            </a:r>
            <a:endParaRPr/>
          </a:p>
        </p:txBody>
      </p:sp>
      <p:sp>
        <p:nvSpPr>
          <p:cNvPr id="1366" name="Google Shape;1366;p1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</a:t>
            </a:r>
            <a:r>
              <a:rPr b="1" lang="en"/>
              <a:t>protocol</a:t>
            </a:r>
            <a:r>
              <a:rPr lang="en"/>
              <a:t> is an agreement on how to communicate that specifies syntax and semantics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Syntax: </a:t>
            </a:r>
            <a:r>
              <a:rPr lang="en"/>
              <a:t>How a communication is specified and structured (format, order of messages)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Semantics</a:t>
            </a:r>
            <a:r>
              <a:rPr lang="en"/>
              <a:t>: What a communication means (actions taken when sending/receiving messages)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Protocol for asking a question in lecture?</a:t>
            </a:r>
            <a:endParaRPr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The student should raise their hand</a:t>
            </a:r>
            <a:endParaRPr sz="1400"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The student should wait to be called on by the speaker or wait for the speaker to pause</a:t>
            </a:r>
            <a:endParaRPr sz="1400"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The student should speak the question after being called on or after waiting</a:t>
            </a:r>
            <a:endParaRPr sz="1400"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If the student has been unrecognized after some time: Vocalize with “Excuse me!”</a:t>
            </a:r>
            <a:endParaRPr sz="1400"/>
          </a:p>
        </p:txBody>
      </p:sp>
      <p:sp>
        <p:nvSpPr>
          <p:cNvPr id="1367" name="Google Shape;1367;p1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11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Internet Analogy: Mail</a:t>
            </a:r>
            <a:endParaRPr/>
          </a:p>
        </p:txBody>
      </p:sp>
      <p:sp>
        <p:nvSpPr>
          <p:cNvPr id="1373" name="Google Shape;1373;p1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the goal of the Internet?</a:t>
            </a:r>
            <a:endParaRPr/>
          </a:p>
        </p:txBody>
      </p:sp>
      <p:sp>
        <p:nvSpPr>
          <p:cNvPr id="1379" name="Google Shape;1379;p1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Move data from one location to another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Analogy: I write a message on a piece of paper. How do I send this message to you?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Solution: Postal system</a:t>
            </a:r>
            <a:endParaRPr/>
          </a:p>
        </p:txBody>
      </p:sp>
      <p:sp>
        <p:nvSpPr>
          <p:cNvPr id="1380" name="Google Shape;1380;p1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p1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block 1: Something That Moves Data</a:t>
            </a:r>
            <a:endParaRPr/>
          </a:p>
        </p:txBody>
      </p:sp>
      <p:sp>
        <p:nvSpPr>
          <p:cNvPr id="1386" name="Google Shape;1386;p1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Mailman, Pony Express, carrier pigeon, etc.</a:t>
            </a:r>
            <a:endParaRPr/>
          </a:p>
        </p:txBody>
      </p:sp>
      <p:sp>
        <p:nvSpPr>
          <p:cNvPr id="1387" name="Google Shape;1387;p1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88" name="Google Shape;1388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089" y="1828475"/>
            <a:ext cx="7247426" cy="303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9" name="Google Shape;1389;p120"/>
          <p:cNvSpPr/>
          <p:nvPr/>
        </p:nvSpPr>
        <p:spPr>
          <a:xfrm>
            <a:off x="795725" y="4254900"/>
            <a:ext cx="5473546" cy="527561"/>
          </a:xfrm>
          <a:custGeom>
            <a:rect b="b" l="l" r="r" t="t"/>
            <a:pathLst>
              <a:path extrusionOk="0" h="1087754" w="11964035">
                <a:moveTo>
                  <a:pt x="0" y="0"/>
                </a:moveTo>
                <a:lnTo>
                  <a:pt x="11963692" y="0"/>
                </a:lnTo>
                <a:lnTo>
                  <a:pt x="11963692" y="1087360"/>
                </a:lnTo>
                <a:lnTo>
                  <a:pt x="0" y="108736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31400">
            <a:solidFill>
              <a:srgbClr val="C825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90" name="Google Shape;1390;p120"/>
          <p:cNvSpPr txBox="1"/>
          <p:nvPr/>
        </p:nvSpPr>
        <p:spPr>
          <a:xfrm>
            <a:off x="941159" y="4786303"/>
            <a:ext cx="4772700" cy="1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Are pigeons faster than the Internet?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p1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block 1: Something That Moves Data</a:t>
            </a:r>
            <a:endParaRPr/>
          </a:p>
        </p:txBody>
      </p:sp>
      <p:sp>
        <p:nvSpPr>
          <p:cNvPr id="1396" name="Google Shape;1396;p1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Internet is built on technology that moves bits across space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Voltages on wires, wireless technology, radio waves, etc.</a:t>
            </a:r>
            <a:endParaRPr/>
          </a:p>
        </p:txBody>
      </p:sp>
      <p:sp>
        <p:nvSpPr>
          <p:cNvPr id="1397" name="Google Shape;1397;p1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98" name="Google Shape;1398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2720" y="2153500"/>
            <a:ext cx="5460579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9" name="Google Shape;1399;p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8900" y="2898274"/>
            <a:ext cx="1098324" cy="1979599"/>
          </a:xfrm>
          <a:prstGeom prst="rect">
            <a:avLst/>
          </a:prstGeom>
          <a:noFill/>
          <a:ln>
            <a:noFill/>
          </a:ln>
        </p:spPr>
      </p:pic>
      <p:sp>
        <p:nvSpPr>
          <p:cNvPr id="1400" name="Google Shape;1400;p121"/>
          <p:cNvSpPr txBox="1"/>
          <p:nvPr/>
        </p:nvSpPr>
        <p:spPr>
          <a:xfrm>
            <a:off x="3736030" y="3788925"/>
            <a:ext cx="1971900" cy="1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An example of packet loss.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1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block 2: Talking to the Apartment Complex</a:t>
            </a:r>
            <a:endParaRPr/>
          </a:p>
        </p:txBody>
      </p:sp>
      <p:sp>
        <p:nvSpPr>
          <p:cNvPr id="1406" name="Google Shape;1406;p1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Using building block 1, we can link up people within a local  apartment complex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Forms a local area network (LAN)</a:t>
            </a:r>
            <a:endParaRPr/>
          </a:p>
        </p:txBody>
      </p:sp>
      <p:sp>
        <p:nvSpPr>
          <p:cNvPr id="1407" name="Google Shape;1407;p1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408" name="Google Shape;1408;p122"/>
          <p:cNvGrpSpPr/>
          <p:nvPr/>
        </p:nvGrpSpPr>
        <p:grpSpPr>
          <a:xfrm>
            <a:off x="2276606" y="2571762"/>
            <a:ext cx="4172798" cy="1551303"/>
            <a:chOff x="1914208" y="5929793"/>
            <a:chExt cx="10062210" cy="3740784"/>
          </a:xfrm>
        </p:grpSpPr>
        <p:sp>
          <p:nvSpPr>
            <p:cNvPr id="1409" name="Google Shape;1409;p122"/>
            <p:cNvSpPr/>
            <p:nvPr/>
          </p:nvSpPr>
          <p:spPr>
            <a:xfrm>
              <a:off x="1914208" y="5929793"/>
              <a:ext cx="10062210" cy="3740784"/>
            </a:xfrm>
            <a:custGeom>
              <a:rect b="b" l="l" r="r" t="t"/>
              <a:pathLst>
                <a:path extrusionOk="0" h="3740784" w="10062210">
                  <a:moveTo>
                    <a:pt x="0" y="1870361"/>
                  </a:moveTo>
                  <a:lnTo>
                    <a:pt x="2617" y="1774160"/>
                  </a:lnTo>
                  <a:lnTo>
                    <a:pt x="9816" y="1679268"/>
                  </a:lnTo>
                  <a:lnTo>
                    <a:pt x="21596" y="1585684"/>
                  </a:lnTo>
                  <a:lnTo>
                    <a:pt x="37956" y="1493410"/>
                  </a:lnTo>
                  <a:lnTo>
                    <a:pt x="58898" y="1403098"/>
                  </a:lnTo>
                  <a:lnTo>
                    <a:pt x="83767" y="1314096"/>
                  </a:lnTo>
                  <a:lnTo>
                    <a:pt x="113216" y="1227056"/>
                  </a:lnTo>
                  <a:lnTo>
                    <a:pt x="147246" y="1142635"/>
                  </a:lnTo>
                  <a:lnTo>
                    <a:pt x="184549" y="1059522"/>
                  </a:lnTo>
                  <a:lnTo>
                    <a:pt x="225778" y="979027"/>
                  </a:lnTo>
                  <a:lnTo>
                    <a:pt x="319362" y="824582"/>
                  </a:lnTo>
                  <a:lnTo>
                    <a:pt x="426688" y="680607"/>
                  </a:lnTo>
                  <a:lnTo>
                    <a:pt x="547758" y="547758"/>
                  </a:lnTo>
                  <a:lnTo>
                    <a:pt x="680607" y="427343"/>
                  </a:lnTo>
                  <a:lnTo>
                    <a:pt x="824582" y="319362"/>
                  </a:lnTo>
                  <a:lnTo>
                    <a:pt x="978373" y="225778"/>
                  </a:lnTo>
                  <a:lnTo>
                    <a:pt x="1059522" y="184549"/>
                  </a:lnTo>
                  <a:lnTo>
                    <a:pt x="1141980" y="147246"/>
                  </a:lnTo>
                  <a:lnTo>
                    <a:pt x="1227056" y="113216"/>
                  </a:lnTo>
                  <a:lnTo>
                    <a:pt x="1314096" y="84421"/>
                  </a:lnTo>
                  <a:lnTo>
                    <a:pt x="1402444" y="58898"/>
                  </a:lnTo>
                  <a:lnTo>
                    <a:pt x="1493410" y="37956"/>
                  </a:lnTo>
                  <a:lnTo>
                    <a:pt x="1585030" y="21596"/>
                  </a:lnTo>
                  <a:lnTo>
                    <a:pt x="1678613" y="9816"/>
                  </a:lnTo>
                  <a:lnTo>
                    <a:pt x="1774160" y="2617"/>
                  </a:lnTo>
                  <a:lnTo>
                    <a:pt x="1870361" y="0"/>
                  </a:lnTo>
                  <a:lnTo>
                    <a:pt x="8191504" y="0"/>
                  </a:lnTo>
                  <a:lnTo>
                    <a:pt x="8287705" y="2617"/>
                  </a:lnTo>
                  <a:lnTo>
                    <a:pt x="8382598" y="9816"/>
                  </a:lnTo>
                  <a:lnTo>
                    <a:pt x="8476181" y="21596"/>
                  </a:lnTo>
                  <a:lnTo>
                    <a:pt x="8568456" y="37956"/>
                  </a:lnTo>
                  <a:lnTo>
                    <a:pt x="8658767" y="58898"/>
                  </a:lnTo>
                  <a:lnTo>
                    <a:pt x="8747770" y="84421"/>
                  </a:lnTo>
                  <a:lnTo>
                    <a:pt x="8834809" y="113216"/>
                  </a:lnTo>
                  <a:lnTo>
                    <a:pt x="8919231" y="147246"/>
                  </a:lnTo>
                  <a:lnTo>
                    <a:pt x="9002343" y="184549"/>
                  </a:lnTo>
                  <a:lnTo>
                    <a:pt x="9082838" y="225778"/>
                  </a:lnTo>
                  <a:lnTo>
                    <a:pt x="9237284" y="319362"/>
                  </a:lnTo>
                  <a:lnTo>
                    <a:pt x="9381258" y="427343"/>
                  </a:lnTo>
                  <a:lnTo>
                    <a:pt x="9514108" y="547758"/>
                  </a:lnTo>
                  <a:lnTo>
                    <a:pt x="9634523" y="680607"/>
                  </a:lnTo>
                  <a:lnTo>
                    <a:pt x="9742504" y="824582"/>
                  </a:lnTo>
                  <a:lnTo>
                    <a:pt x="9836087" y="979027"/>
                  </a:lnTo>
                  <a:lnTo>
                    <a:pt x="9877317" y="1059522"/>
                  </a:lnTo>
                  <a:lnTo>
                    <a:pt x="9914619" y="1142635"/>
                  </a:lnTo>
                  <a:lnTo>
                    <a:pt x="9948649" y="1227056"/>
                  </a:lnTo>
                  <a:lnTo>
                    <a:pt x="9977444" y="1314096"/>
                  </a:lnTo>
                  <a:lnTo>
                    <a:pt x="10002967" y="1403098"/>
                  </a:lnTo>
                  <a:lnTo>
                    <a:pt x="10023909" y="1493410"/>
                  </a:lnTo>
                  <a:lnTo>
                    <a:pt x="10040270" y="1585684"/>
                  </a:lnTo>
                  <a:lnTo>
                    <a:pt x="10052049" y="1679268"/>
                  </a:lnTo>
                  <a:lnTo>
                    <a:pt x="10059248" y="1774160"/>
                  </a:lnTo>
                  <a:lnTo>
                    <a:pt x="10061866" y="1870361"/>
                  </a:lnTo>
                  <a:lnTo>
                    <a:pt x="10059248" y="1966563"/>
                  </a:lnTo>
                  <a:lnTo>
                    <a:pt x="10052049" y="2061455"/>
                  </a:lnTo>
                  <a:lnTo>
                    <a:pt x="10040270" y="2155039"/>
                  </a:lnTo>
                  <a:lnTo>
                    <a:pt x="10023909" y="2247313"/>
                  </a:lnTo>
                  <a:lnTo>
                    <a:pt x="10002967" y="2337625"/>
                  </a:lnTo>
                  <a:lnTo>
                    <a:pt x="9977444" y="2426627"/>
                  </a:lnTo>
                  <a:lnTo>
                    <a:pt x="9948649" y="2513666"/>
                  </a:lnTo>
                  <a:lnTo>
                    <a:pt x="9914619" y="2598742"/>
                  </a:lnTo>
                  <a:lnTo>
                    <a:pt x="9877317" y="2681201"/>
                  </a:lnTo>
                  <a:lnTo>
                    <a:pt x="9836087" y="2762350"/>
                  </a:lnTo>
                  <a:lnTo>
                    <a:pt x="9742504" y="2916141"/>
                  </a:lnTo>
                  <a:lnTo>
                    <a:pt x="9634523" y="3060116"/>
                  </a:lnTo>
                  <a:lnTo>
                    <a:pt x="9514108" y="3192965"/>
                  </a:lnTo>
                  <a:lnTo>
                    <a:pt x="9381258" y="3313380"/>
                  </a:lnTo>
                  <a:lnTo>
                    <a:pt x="9237284" y="3421361"/>
                  </a:lnTo>
                  <a:lnTo>
                    <a:pt x="9082838" y="3514945"/>
                  </a:lnTo>
                  <a:lnTo>
                    <a:pt x="9002343" y="3556174"/>
                  </a:lnTo>
                  <a:lnTo>
                    <a:pt x="8919231" y="3593476"/>
                  </a:lnTo>
                  <a:lnTo>
                    <a:pt x="8834155" y="3626852"/>
                  </a:lnTo>
                  <a:lnTo>
                    <a:pt x="8747770" y="3656302"/>
                  </a:lnTo>
                  <a:lnTo>
                    <a:pt x="8658767" y="3681825"/>
                  </a:lnTo>
                  <a:lnTo>
                    <a:pt x="8568456" y="3702766"/>
                  </a:lnTo>
                  <a:lnTo>
                    <a:pt x="8476181" y="3719127"/>
                  </a:lnTo>
                  <a:lnTo>
                    <a:pt x="8382598" y="3730907"/>
                  </a:lnTo>
                  <a:lnTo>
                    <a:pt x="8287705" y="3738106"/>
                  </a:lnTo>
                  <a:lnTo>
                    <a:pt x="8191504" y="3740723"/>
                  </a:lnTo>
                  <a:lnTo>
                    <a:pt x="1870361" y="3740723"/>
                  </a:lnTo>
                  <a:lnTo>
                    <a:pt x="1774160" y="3738106"/>
                  </a:lnTo>
                  <a:lnTo>
                    <a:pt x="1679268" y="3730907"/>
                  </a:lnTo>
                  <a:lnTo>
                    <a:pt x="1585684" y="3719127"/>
                  </a:lnTo>
                  <a:lnTo>
                    <a:pt x="1493410" y="3702766"/>
                  </a:lnTo>
                  <a:lnTo>
                    <a:pt x="1403098" y="3681825"/>
                  </a:lnTo>
                  <a:lnTo>
                    <a:pt x="1314096" y="3656956"/>
                  </a:lnTo>
                  <a:lnTo>
                    <a:pt x="1227056" y="3627507"/>
                  </a:lnTo>
                  <a:lnTo>
                    <a:pt x="1141980" y="3593476"/>
                  </a:lnTo>
                  <a:lnTo>
                    <a:pt x="1059522" y="3556174"/>
                  </a:lnTo>
                  <a:lnTo>
                    <a:pt x="978373" y="3514945"/>
                  </a:lnTo>
                  <a:lnTo>
                    <a:pt x="824582" y="3421361"/>
                  </a:lnTo>
                  <a:lnTo>
                    <a:pt x="680607" y="3314035"/>
                  </a:lnTo>
                  <a:lnTo>
                    <a:pt x="547758" y="3192965"/>
                  </a:lnTo>
                  <a:lnTo>
                    <a:pt x="426688" y="3060116"/>
                  </a:lnTo>
                  <a:lnTo>
                    <a:pt x="319362" y="2916141"/>
                  </a:lnTo>
                  <a:lnTo>
                    <a:pt x="225778" y="2761696"/>
                  </a:lnTo>
                  <a:lnTo>
                    <a:pt x="184549" y="2681201"/>
                  </a:lnTo>
                  <a:lnTo>
                    <a:pt x="146592" y="2598742"/>
                  </a:lnTo>
                  <a:lnTo>
                    <a:pt x="113216" y="2513666"/>
                  </a:lnTo>
                  <a:lnTo>
                    <a:pt x="83767" y="2426627"/>
                  </a:lnTo>
                  <a:lnTo>
                    <a:pt x="58898" y="2337625"/>
                  </a:lnTo>
                  <a:lnTo>
                    <a:pt x="37956" y="2247313"/>
                  </a:lnTo>
                  <a:lnTo>
                    <a:pt x="21596" y="2155039"/>
                  </a:lnTo>
                  <a:lnTo>
                    <a:pt x="9162" y="2061455"/>
                  </a:lnTo>
                  <a:lnTo>
                    <a:pt x="1963" y="1966563"/>
                  </a:lnTo>
                  <a:lnTo>
                    <a:pt x="0" y="1870361"/>
                  </a:lnTo>
                  <a:close/>
                </a:path>
              </a:pathLst>
            </a:custGeom>
            <a:noFill/>
            <a:ln cap="flat" cmpd="sng" w="23550">
              <a:solidFill>
                <a:srgbClr val="C825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410" name="Google Shape;1410;p1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536541" y="6730161"/>
              <a:ext cx="1052323" cy="1123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1" name="Google Shape;1411;p1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79417" y="6730161"/>
              <a:ext cx="1052324" cy="1123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2" name="Google Shape;1412;p1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32764" y="6730161"/>
              <a:ext cx="1052323" cy="1123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3" name="Google Shape;1413;p1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75640" y="6730161"/>
              <a:ext cx="1052323" cy="11230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4" name="Google Shape;1414;p122"/>
            <p:cNvSpPr/>
            <p:nvPr/>
          </p:nvSpPr>
          <p:spPr>
            <a:xfrm>
              <a:off x="4051596" y="7848331"/>
              <a:ext cx="5559425" cy="911225"/>
            </a:xfrm>
            <a:custGeom>
              <a:rect b="b" l="l" r="r" t="t"/>
              <a:pathLst>
                <a:path extrusionOk="0" h="911225" w="5559425">
                  <a:moveTo>
                    <a:pt x="12719" y="0"/>
                  </a:moveTo>
                  <a:lnTo>
                    <a:pt x="12719" y="910817"/>
                  </a:lnTo>
                </a:path>
                <a:path extrusionOk="0" h="911225" w="5559425">
                  <a:moveTo>
                    <a:pt x="1853293" y="0"/>
                  </a:moveTo>
                  <a:lnTo>
                    <a:pt x="1853293" y="910817"/>
                  </a:lnTo>
                </a:path>
                <a:path extrusionOk="0" h="911225" w="5559425">
                  <a:moveTo>
                    <a:pt x="3727016" y="0"/>
                  </a:moveTo>
                  <a:lnTo>
                    <a:pt x="3727016" y="910817"/>
                  </a:lnTo>
                </a:path>
                <a:path extrusionOk="0" h="911225" w="5559425">
                  <a:moveTo>
                    <a:pt x="5559297" y="0"/>
                  </a:moveTo>
                  <a:lnTo>
                    <a:pt x="5559297" y="910817"/>
                  </a:lnTo>
                </a:path>
                <a:path extrusionOk="0" h="911225" w="5559425">
                  <a:moveTo>
                    <a:pt x="0" y="910817"/>
                  </a:moveTo>
                  <a:lnTo>
                    <a:pt x="5559297" y="910817"/>
                  </a:lnTo>
                </a:path>
              </a:pathLst>
            </a:custGeom>
            <a:noFill/>
            <a:ln cap="flat" cmpd="sng" w="31400">
              <a:solidFill>
                <a:srgbClr val="006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415" name="Google Shape;1415;p122"/>
          <p:cNvSpPr txBox="1"/>
          <p:nvPr/>
        </p:nvSpPr>
        <p:spPr>
          <a:xfrm>
            <a:off x="2868753" y="3753744"/>
            <a:ext cx="2100900" cy="8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25082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E65C0"/>
                </a:solidFill>
                <a:latin typeface="Arial"/>
                <a:ea typeface="Arial"/>
                <a:cs typeface="Arial"/>
                <a:sym typeface="Arial"/>
              </a:rPr>
              <a:t>Building block 1: wires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">
                <a:solidFill>
                  <a:srgbClr val="C8253C"/>
                </a:solidFill>
                <a:latin typeface="Arial"/>
                <a:ea typeface="Arial"/>
                <a:cs typeface="Arial"/>
                <a:sym typeface="Arial"/>
              </a:rPr>
              <a:t>Building block 2: local network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9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p1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block 3: Post offices</a:t>
            </a:r>
            <a:endParaRPr/>
          </a:p>
        </p:txBody>
      </p:sp>
      <p:sp>
        <p:nvSpPr>
          <p:cNvPr id="1421" name="Google Shape;1421;p1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post office connects two or more apartment complexes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Forms a wide area network</a:t>
            </a:r>
            <a:endParaRPr/>
          </a:p>
        </p:txBody>
      </p:sp>
      <p:sp>
        <p:nvSpPr>
          <p:cNvPr id="1422" name="Google Shape;1422;p1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423" name="Google Shape;1423;p123"/>
          <p:cNvGrpSpPr/>
          <p:nvPr/>
        </p:nvGrpSpPr>
        <p:grpSpPr>
          <a:xfrm>
            <a:off x="1878077" y="2084046"/>
            <a:ext cx="4969855" cy="2605796"/>
            <a:chOff x="2433172" y="4706662"/>
            <a:chExt cx="9412605" cy="4935220"/>
          </a:xfrm>
        </p:grpSpPr>
        <p:sp>
          <p:nvSpPr>
            <p:cNvPr id="1424" name="Google Shape;1424;p123"/>
            <p:cNvSpPr/>
            <p:nvPr/>
          </p:nvSpPr>
          <p:spPr>
            <a:xfrm>
              <a:off x="3897240" y="6762651"/>
              <a:ext cx="803275" cy="0"/>
            </a:xfrm>
            <a:custGeom>
              <a:rect b="b" l="l" r="r" t="t"/>
              <a:pathLst>
                <a:path extrusionOk="0" h="120000" w="803275">
                  <a:moveTo>
                    <a:pt x="0" y="0"/>
                  </a:moveTo>
                  <a:lnTo>
                    <a:pt x="803124" y="0"/>
                  </a:lnTo>
                </a:path>
              </a:pathLst>
            </a:custGeom>
            <a:noFill/>
            <a:ln cap="flat" cmpd="sng" w="31400">
              <a:solidFill>
                <a:srgbClr val="006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5" name="Google Shape;1425;p123"/>
            <p:cNvSpPr/>
            <p:nvPr/>
          </p:nvSpPr>
          <p:spPr>
            <a:xfrm>
              <a:off x="3045064" y="5080342"/>
              <a:ext cx="1986279" cy="3160395"/>
            </a:xfrm>
            <a:custGeom>
              <a:rect b="b" l="l" r="r" t="t"/>
              <a:pathLst>
                <a:path extrusionOk="0" h="3160395" w="1986279">
                  <a:moveTo>
                    <a:pt x="0" y="419489"/>
                  </a:moveTo>
                  <a:lnTo>
                    <a:pt x="1963" y="376297"/>
                  </a:lnTo>
                  <a:lnTo>
                    <a:pt x="8507" y="335068"/>
                  </a:lnTo>
                  <a:lnTo>
                    <a:pt x="18978" y="294493"/>
                  </a:lnTo>
                  <a:lnTo>
                    <a:pt x="32721" y="256536"/>
                  </a:lnTo>
                  <a:lnTo>
                    <a:pt x="71332" y="185203"/>
                  </a:lnTo>
                  <a:lnTo>
                    <a:pt x="123032" y="123032"/>
                  </a:lnTo>
                  <a:lnTo>
                    <a:pt x="185203" y="71332"/>
                  </a:lnTo>
                  <a:lnTo>
                    <a:pt x="256536" y="32721"/>
                  </a:lnTo>
                  <a:lnTo>
                    <a:pt x="294493" y="18978"/>
                  </a:lnTo>
                  <a:lnTo>
                    <a:pt x="335068" y="8507"/>
                  </a:lnTo>
                  <a:lnTo>
                    <a:pt x="376297" y="1963"/>
                  </a:lnTo>
                  <a:lnTo>
                    <a:pt x="419489" y="0"/>
                  </a:lnTo>
                  <a:lnTo>
                    <a:pt x="1566051" y="0"/>
                  </a:lnTo>
                  <a:lnTo>
                    <a:pt x="1609244" y="1963"/>
                  </a:lnTo>
                  <a:lnTo>
                    <a:pt x="1651127" y="8507"/>
                  </a:lnTo>
                  <a:lnTo>
                    <a:pt x="1691047" y="18978"/>
                  </a:lnTo>
                  <a:lnTo>
                    <a:pt x="1729659" y="32721"/>
                  </a:lnTo>
                  <a:lnTo>
                    <a:pt x="1800992" y="71332"/>
                  </a:lnTo>
                  <a:lnTo>
                    <a:pt x="1863163" y="123032"/>
                  </a:lnTo>
                  <a:lnTo>
                    <a:pt x="1914208" y="185203"/>
                  </a:lnTo>
                  <a:lnTo>
                    <a:pt x="1953474" y="256536"/>
                  </a:lnTo>
                  <a:lnTo>
                    <a:pt x="1967217" y="294493"/>
                  </a:lnTo>
                  <a:lnTo>
                    <a:pt x="1977688" y="335068"/>
                  </a:lnTo>
                  <a:lnTo>
                    <a:pt x="1984232" y="376297"/>
                  </a:lnTo>
                  <a:lnTo>
                    <a:pt x="1986196" y="419489"/>
                  </a:lnTo>
                  <a:lnTo>
                    <a:pt x="1986196" y="2740754"/>
                  </a:lnTo>
                  <a:lnTo>
                    <a:pt x="1984232" y="2783946"/>
                  </a:lnTo>
                  <a:lnTo>
                    <a:pt x="1977688" y="2825175"/>
                  </a:lnTo>
                  <a:lnTo>
                    <a:pt x="1967217" y="2865750"/>
                  </a:lnTo>
                  <a:lnTo>
                    <a:pt x="1953474" y="2904361"/>
                  </a:lnTo>
                  <a:lnTo>
                    <a:pt x="1914208" y="2975040"/>
                  </a:lnTo>
                  <a:lnTo>
                    <a:pt x="1863163" y="3037211"/>
                  </a:lnTo>
                  <a:lnTo>
                    <a:pt x="1800992" y="3088911"/>
                  </a:lnTo>
                  <a:lnTo>
                    <a:pt x="1729659" y="3127522"/>
                  </a:lnTo>
                  <a:lnTo>
                    <a:pt x="1691047" y="3141265"/>
                  </a:lnTo>
                  <a:lnTo>
                    <a:pt x="1651127" y="3151736"/>
                  </a:lnTo>
                  <a:lnTo>
                    <a:pt x="1609244" y="3158280"/>
                  </a:lnTo>
                  <a:lnTo>
                    <a:pt x="1566051" y="3160244"/>
                  </a:lnTo>
                  <a:lnTo>
                    <a:pt x="419489" y="3160244"/>
                  </a:lnTo>
                  <a:lnTo>
                    <a:pt x="376297" y="3158280"/>
                  </a:lnTo>
                  <a:lnTo>
                    <a:pt x="335068" y="3151736"/>
                  </a:lnTo>
                  <a:lnTo>
                    <a:pt x="294493" y="3141265"/>
                  </a:lnTo>
                  <a:lnTo>
                    <a:pt x="256536" y="3127522"/>
                  </a:lnTo>
                  <a:lnTo>
                    <a:pt x="185203" y="3088911"/>
                  </a:lnTo>
                  <a:lnTo>
                    <a:pt x="123032" y="3037211"/>
                  </a:lnTo>
                  <a:lnTo>
                    <a:pt x="71332" y="2975040"/>
                  </a:lnTo>
                  <a:lnTo>
                    <a:pt x="32721" y="2904361"/>
                  </a:lnTo>
                  <a:lnTo>
                    <a:pt x="18978" y="2865750"/>
                  </a:lnTo>
                  <a:lnTo>
                    <a:pt x="8507" y="2825175"/>
                  </a:lnTo>
                  <a:lnTo>
                    <a:pt x="1963" y="2783946"/>
                  </a:lnTo>
                  <a:lnTo>
                    <a:pt x="0" y="2740754"/>
                  </a:lnTo>
                  <a:lnTo>
                    <a:pt x="0" y="419489"/>
                  </a:lnTo>
                  <a:close/>
                </a:path>
              </a:pathLst>
            </a:custGeom>
            <a:noFill/>
            <a:ln cap="flat" cmpd="sng" w="23550">
              <a:solidFill>
                <a:srgbClr val="C825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6" name="Google Shape;1426;p123"/>
            <p:cNvSpPr/>
            <p:nvPr/>
          </p:nvSpPr>
          <p:spPr>
            <a:xfrm>
              <a:off x="3906909" y="5723157"/>
              <a:ext cx="805179" cy="2107565"/>
            </a:xfrm>
            <a:custGeom>
              <a:rect b="b" l="l" r="r" t="t"/>
              <a:pathLst>
                <a:path extrusionOk="0" h="2107565" w="805179">
                  <a:moveTo>
                    <a:pt x="790489" y="0"/>
                  </a:moveTo>
                  <a:lnTo>
                    <a:pt x="790489" y="2107064"/>
                  </a:lnTo>
                </a:path>
                <a:path extrusionOk="0" h="2107565" w="805179">
                  <a:moveTo>
                    <a:pt x="0" y="14498"/>
                  </a:moveTo>
                  <a:lnTo>
                    <a:pt x="804987" y="14498"/>
                  </a:lnTo>
                </a:path>
              </a:pathLst>
            </a:custGeom>
            <a:noFill/>
            <a:ln cap="flat" cmpd="sng" w="31400">
              <a:solidFill>
                <a:srgbClr val="006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427" name="Google Shape;1427;p1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66916" y="5193558"/>
              <a:ext cx="825340" cy="8253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8" name="Google Shape;1428;p1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66916" y="6146409"/>
              <a:ext cx="825340" cy="8253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9" name="Google Shape;1429;p1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318459" y="7297429"/>
              <a:ext cx="696751" cy="742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0" name="Google Shape;1430;p123"/>
            <p:cNvSpPr/>
            <p:nvPr/>
          </p:nvSpPr>
          <p:spPr>
            <a:xfrm>
              <a:off x="3953370" y="6375574"/>
              <a:ext cx="6172834" cy="1454784"/>
            </a:xfrm>
            <a:custGeom>
              <a:rect b="b" l="l" r="r" t="t"/>
              <a:pathLst>
                <a:path extrusionOk="0" h="1454784" w="6172834">
                  <a:moveTo>
                    <a:pt x="0" y="1454647"/>
                  </a:moveTo>
                  <a:lnTo>
                    <a:pt x="744028" y="1454647"/>
                  </a:lnTo>
                </a:path>
                <a:path extrusionOk="0" h="1454784" w="6172834">
                  <a:moveTo>
                    <a:pt x="744028" y="0"/>
                  </a:moveTo>
                  <a:lnTo>
                    <a:pt x="5379350" y="0"/>
                  </a:lnTo>
                </a:path>
                <a:path extrusionOk="0" h="1454784" w="6172834">
                  <a:moveTo>
                    <a:pt x="5396814" y="412603"/>
                  </a:moveTo>
                  <a:lnTo>
                    <a:pt x="6172804" y="412603"/>
                  </a:lnTo>
                </a:path>
              </a:pathLst>
            </a:custGeom>
            <a:noFill/>
            <a:ln cap="flat" cmpd="sng" w="31400">
              <a:solidFill>
                <a:srgbClr val="006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1" name="Google Shape;1431;p123"/>
            <p:cNvSpPr/>
            <p:nvPr/>
          </p:nvSpPr>
          <p:spPr>
            <a:xfrm>
              <a:off x="9122104" y="5196831"/>
              <a:ext cx="1986279" cy="3160395"/>
            </a:xfrm>
            <a:custGeom>
              <a:rect b="b" l="l" r="r" t="t"/>
              <a:pathLst>
                <a:path extrusionOk="0" h="3160395" w="1986279">
                  <a:moveTo>
                    <a:pt x="0" y="419489"/>
                  </a:moveTo>
                  <a:lnTo>
                    <a:pt x="1963" y="376297"/>
                  </a:lnTo>
                  <a:lnTo>
                    <a:pt x="8507" y="335068"/>
                  </a:lnTo>
                  <a:lnTo>
                    <a:pt x="18978" y="294493"/>
                  </a:lnTo>
                  <a:lnTo>
                    <a:pt x="32721" y="256536"/>
                  </a:lnTo>
                  <a:lnTo>
                    <a:pt x="71332" y="185203"/>
                  </a:lnTo>
                  <a:lnTo>
                    <a:pt x="123032" y="123032"/>
                  </a:lnTo>
                  <a:lnTo>
                    <a:pt x="185203" y="71332"/>
                  </a:lnTo>
                  <a:lnTo>
                    <a:pt x="256536" y="32721"/>
                  </a:lnTo>
                  <a:lnTo>
                    <a:pt x="294493" y="18978"/>
                  </a:lnTo>
                  <a:lnTo>
                    <a:pt x="335068" y="8507"/>
                  </a:lnTo>
                  <a:lnTo>
                    <a:pt x="376297" y="1963"/>
                  </a:lnTo>
                  <a:lnTo>
                    <a:pt x="419489" y="0"/>
                  </a:lnTo>
                  <a:lnTo>
                    <a:pt x="1566706" y="0"/>
                  </a:lnTo>
                  <a:lnTo>
                    <a:pt x="1609898" y="1963"/>
                  </a:lnTo>
                  <a:lnTo>
                    <a:pt x="1651127" y="8507"/>
                  </a:lnTo>
                  <a:lnTo>
                    <a:pt x="1691702" y="18978"/>
                  </a:lnTo>
                  <a:lnTo>
                    <a:pt x="1730313" y="32721"/>
                  </a:lnTo>
                  <a:lnTo>
                    <a:pt x="1800992" y="71332"/>
                  </a:lnTo>
                  <a:lnTo>
                    <a:pt x="1863163" y="123032"/>
                  </a:lnTo>
                  <a:lnTo>
                    <a:pt x="1914863" y="185203"/>
                  </a:lnTo>
                  <a:lnTo>
                    <a:pt x="1953474" y="256536"/>
                  </a:lnTo>
                  <a:lnTo>
                    <a:pt x="1967217" y="294493"/>
                  </a:lnTo>
                  <a:lnTo>
                    <a:pt x="1977688" y="335068"/>
                  </a:lnTo>
                  <a:lnTo>
                    <a:pt x="1984232" y="376297"/>
                  </a:lnTo>
                  <a:lnTo>
                    <a:pt x="1986196" y="419489"/>
                  </a:lnTo>
                  <a:lnTo>
                    <a:pt x="1986196" y="2740754"/>
                  </a:lnTo>
                  <a:lnTo>
                    <a:pt x="1984232" y="2783946"/>
                  </a:lnTo>
                  <a:lnTo>
                    <a:pt x="1977688" y="2825175"/>
                  </a:lnTo>
                  <a:lnTo>
                    <a:pt x="1967217" y="2865750"/>
                  </a:lnTo>
                  <a:lnTo>
                    <a:pt x="1953474" y="2904361"/>
                  </a:lnTo>
                  <a:lnTo>
                    <a:pt x="1914863" y="2975040"/>
                  </a:lnTo>
                  <a:lnTo>
                    <a:pt x="1863163" y="3037211"/>
                  </a:lnTo>
                  <a:lnTo>
                    <a:pt x="1800992" y="3088911"/>
                  </a:lnTo>
                  <a:lnTo>
                    <a:pt x="1730313" y="3127522"/>
                  </a:lnTo>
                  <a:lnTo>
                    <a:pt x="1691702" y="3141265"/>
                  </a:lnTo>
                  <a:lnTo>
                    <a:pt x="1651127" y="3151736"/>
                  </a:lnTo>
                  <a:lnTo>
                    <a:pt x="1609898" y="3158280"/>
                  </a:lnTo>
                  <a:lnTo>
                    <a:pt x="1566706" y="3160244"/>
                  </a:lnTo>
                  <a:lnTo>
                    <a:pt x="419489" y="3160244"/>
                  </a:lnTo>
                  <a:lnTo>
                    <a:pt x="376297" y="3158280"/>
                  </a:lnTo>
                  <a:lnTo>
                    <a:pt x="335068" y="3151736"/>
                  </a:lnTo>
                  <a:lnTo>
                    <a:pt x="294493" y="3141265"/>
                  </a:lnTo>
                  <a:lnTo>
                    <a:pt x="256536" y="3127522"/>
                  </a:lnTo>
                  <a:lnTo>
                    <a:pt x="185203" y="3088911"/>
                  </a:lnTo>
                  <a:lnTo>
                    <a:pt x="123032" y="3037211"/>
                  </a:lnTo>
                  <a:lnTo>
                    <a:pt x="71332" y="2975040"/>
                  </a:lnTo>
                  <a:lnTo>
                    <a:pt x="32721" y="2904361"/>
                  </a:lnTo>
                  <a:lnTo>
                    <a:pt x="18978" y="2865750"/>
                  </a:lnTo>
                  <a:lnTo>
                    <a:pt x="8507" y="2825175"/>
                  </a:lnTo>
                  <a:lnTo>
                    <a:pt x="1963" y="2783946"/>
                  </a:lnTo>
                  <a:lnTo>
                    <a:pt x="0" y="2740754"/>
                  </a:lnTo>
                  <a:lnTo>
                    <a:pt x="0" y="419489"/>
                  </a:lnTo>
                  <a:close/>
                </a:path>
              </a:pathLst>
            </a:custGeom>
            <a:noFill/>
            <a:ln cap="flat" cmpd="sng" w="23550">
              <a:solidFill>
                <a:srgbClr val="C825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2" name="Google Shape;1432;p123"/>
            <p:cNvSpPr/>
            <p:nvPr/>
          </p:nvSpPr>
          <p:spPr>
            <a:xfrm>
              <a:off x="9332720" y="5750196"/>
              <a:ext cx="805179" cy="2105659"/>
            </a:xfrm>
            <a:custGeom>
              <a:rect b="b" l="l" r="r" t="t"/>
              <a:pathLst>
                <a:path extrusionOk="0" h="2105659" w="805179">
                  <a:moveTo>
                    <a:pt x="17463" y="0"/>
                  </a:moveTo>
                  <a:lnTo>
                    <a:pt x="17463" y="2105551"/>
                  </a:lnTo>
                </a:path>
                <a:path extrusionOk="0" h="2105659" w="805179">
                  <a:moveTo>
                    <a:pt x="0" y="12985"/>
                  </a:moveTo>
                  <a:lnTo>
                    <a:pt x="804987" y="12985"/>
                  </a:lnTo>
                </a:path>
              </a:pathLst>
            </a:custGeom>
            <a:noFill/>
            <a:ln cap="flat" cmpd="sng" w="31400">
              <a:solidFill>
                <a:srgbClr val="006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433" name="Google Shape;1433;p1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989224" y="5308739"/>
              <a:ext cx="825340" cy="8253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4" name="Google Shape;1434;p1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989224" y="6272060"/>
              <a:ext cx="825340" cy="8253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5" name="Google Shape;1435;p1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040768" y="7423080"/>
              <a:ext cx="696751" cy="742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6" name="Google Shape;1436;p123"/>
            <p:cNvSpPr/>
            <p:nvPr/>
          </p:nvSpPr>
          <p:spPr>
            <a:xfrm>
              <a:off x="9350184" y="7855748"/>
              <a:ext cx="773429" cy="0"/>
            </a:xfrm>
            <a:custGeom>
              <a:rect b="b" l="l" r="r" t="t"/>
              <a:pathLst>
                <a:path extrusionOk="0" h="120000" w="773429">
                  <a:moveTo>
                    <a:pt x="0" y="0"/>
                  </a:moveTo>
                  <a:lnTo>
                    <a:pt x="773025" y="0"/>
                  </a:lnTo>
                </a:path>
              </a:pathLst>
            </a:custGeom>
            <a:noFill/>
            <a:ln cap="flat" cmpd="sng" w="31400">
              <a:solidFill>
                <a:srgbClr val="006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7" name="Google Shape;1437;p123"/>
            <p:cNvSpPr/>
            <p:nvPr/>
          </p:nvSpPr>
          <p:spPr>
            <a:xfrm>
              <a:off x="2433172" y="4706662"/>
              <a:ext cx="9412605" cy="4935220"/>
            </a:xfrm>
            <a:custGeom>
              <a:rect b="b" l="l" r="r" t="t"/>
              <a:pathLst>
                <a:path extrusionOk="0" h="4935220" w="9412605">
                  <a:moveTo>
                    <a:pt x="0" y="1043161"/>
                  </a:moveTo>
                  <a:lnTo>
                    <a:pt x="5235" y="936489"/>
                  </a:lnTo>
                  <a:lnTo>
                    <a:pt x="20941" y="833089"/>
                  </a:lnTo>
                  <a:lnTo>
                    <a:pt x="47118" y="732961"/>
                  </a:lnTo>
                  <a:lnTo>
                    <a:pt x="81803" y="637415"/>
                  </a:lnTo>
                  <a:lnTo>
                    <a:pt x="125650" y="545794"/>
                  </a:lnTo>
                  <a:lnTo>
                    <a:pt x="178005" y="460064"/>
                  </a:lnTo>
                  <a:lnTo>
                    <a:pt x="238212" y="379569"/>
                  </a:lnTo>
                  <a:lnTo>
                    <a:pt x="304964" y="305618"/>
                  </a:lnTo>
                  <a:lnTo>
                    <a:pt x="379569" y="238212"/>
                  </a:lnTo>
                  <a:lnTo>
                    <a:pt x="459410" y="178005"/>
                  </a:lnTo>
                  <a:lnTo>
                    <a:pt x="545794" y="125650"/>
                  </a:lnTo>
                  <a:lnTo>
                    <a:pt x="636760" y="81803"/>
                  </a:lnTo>
                  <a:lnTo>
                    <a:pt x="732307" y="47118"/>
                  </a:lnTo>
                  <a:lnTo>
                    <a:pt x="832435" y="20941"/>
                  </a:lnTo>
                  <a:lnTo>
                    <a:pt x="935835" y="5235"/>
                  </a:lnTo>
                  <a:lnTo>
                    <a:pt x="1042507" y="0"/>
                  </a:lnTo>
                  <a:lnTo>
                    <a:pt x="8369509" y="0"/>
                  </a:lnTo>
                  <a:lnTo>
                    <a:pt x="8476181" y="5235"/>
                  </a:lnTo>
                  <a:lnTo>
                    <a:pt x="8579581" y="20941"/>
                  </a:lnTo>
                  <a:lnTo>
                    <a:pt x="8679709" y="47118"/>
                  </a:lnTo>
                  <a:lnTo>
                    <a:pt x="8775256" y="81803"/>
                  </a:lnTo>
                  <a:lnTo>
                    <a:pt x="8866222" y="125650"/>
                  </a:lnTo>
                  <a:lnTo>
                    <a:pt x="8952606" y="178005"/>
                  </a:lnTo>
                  <a:lnTo>
                    <a:pt x="9032447" y="238212"/>
                  </a:lnTo>
                  <a:lnTo>
                    <a:pt x="9106398" y="305618"/>
                  </a:lnTo>
                  <a:lnTo>
                    <a:pt x="9173804" y="379569"/>
                  </a:lnTo>
                  <a:lnTo>
                    <a:pt x="9234012" y="460064"/>
                  </a:lnTo>
                  <a:lnTo>
                    <a:pt x="9286366" y="545794"/>
                  </a:lnTo>
                  <a:lnTo>
                    <a:pt x="9330213" y="637415"/>
                  </a:lnTo>
                  <a:lnTo>
                    <a:pt x="9364898" y="732961"/>
                  </a:lnTo>
                  <a:lnTo>
                    <a:pt x="9391075" y="833089"/>
                  </a:lnTo>
                  <a:lnTo>
                    <a:pt x="9406781" y="936489"/>
                  </a:lnTo>
                  <a:lnTo>
                    <a:pt x="9412017" y="1043161"/>
                  </a:lnTo>
                  <a:lnTo>
                    <a:pt x="9412017" y="3891897"/>
                  </a:lnTo>
                  <a:lnTo>
                    <a:pt x="9406781" y="3998569"/>
                  </a:lnTo>
                  <a:lnTo>
                    <a:pt x="9391075" y="4101969"/>
                  </a:lnTo>
                  <a:lnTo>
                    <a:pt x="9364898" y="4202097"/>
                  </a:lnTo>
                  <a:lnTo>
                    <a:pt x="9330213" y="4297644"/>
                  </a:lnTo>
                  <a:lnTo>
                    <a:pt x="9286366" y="4389264"/>
                  </a:lnTo>
                  <a:lnTo>
                    <a:pt x="9234012" y="4474994"/>
                  </a:lnTo>
                  <a:lnTo>
                    <a:pt x="9173804" y="4555489"/>
                  </a:lnTo>
                  <a:lnTo>
                    <a:pt x="9106398" y="4629440"/>
                  </a:lnTo>
                  <a:lnTo>
                    <a:pt x="9032447" y="4696846"/>
                  </a:lnTo>
                  <a:lnTo>
                    <a:pt x="8952606" y="4757054"/>
                  </a:lnTo>
                  <a:lnTo>
                    <a:pt x="8866222" y="4809408"/>
                  </a:lnTo>
                  <a:lnTo>
                    <a:pt x="8775256" y="4853255"/>
                  </a:lnTo>
                  <a:lnTo>
                    <a:pt x="8679709" y="4887940"/>
                  </a:lnTo>
                  <a:lnTo>
                    <a:pt x="8579581" y="4914117"/>
                  </a:lnTo>
                  <a:lnTo>
                    <a:pt x="8476181" y="4929823"/>
                  </a:lnTo>
                  <a:lnTo>
                    <a:pt x="8369509" y="4935059"/>
                  </a:lnTo>
                  <a:lnTo>
                    <a:pt x="1042507" y="4935059"/>
                  </a:lnTo>
                  <a:lnTo>
                    <a:pt x="935835" y="4929823"/>
                  </a:lnTo>
                  <a:lnTo>
                    <a:pt x="832435" y="4914117"/>
                  </a:lnTo>
                  <a:lnTo>
                    <a:pt x="732307" y="4887940"/>
                  </a:lnTo>
                  <a:lnTo>
                    <a:pt x="636760" y="4853255"/>
                  </a:lnTo>
                  <a:lnTo>
                    <a:pt x="545794" y="4809408"/>
                  </a:lnTo>
                  <a:lnTo>
                    <a:pt x="459410" y="4757054"/>
                  </a:lnTo>
                  <a:lnTo>
                    <a:pt x="379569" y="4696846"/>
                  </a:lnTo>
                  <a:lnTo>
                    <a:pt x="304964" y="4629440"/>
                  </a:lnTo>
                  <a:lnTo>
                    <a:pt x="238212" y="4555489"/>
                  </a:lnTo>
                  <a:lnTo>
                    <a:pt x="178005" y="4474994"/>
                  </a:lnTo>
                  <a:lnTo>
                    <a:pt x="125650" y="4389264"/>
                  </a:lnTo>
                  <a:lnTo>
                    <a:pt x="81803" y="4297644"/>
                  </a:lnTo>
                  <a:lnTo>
                    <a:pt x="47118" y="4202097"/>
                  </a:lnTo>
                  <a:lnTo>
                    <a:pt x="20941" y="4101969"/>
                  </a:lnTo>
                  <a:lnTo>
                    <a:pt x="5235" y="3998569"/>
                  </a:lnTo>
                  <a:lnTo>
                    <a:pt x="0" y="3891897"/>
                  </a:lnTo>
                  <a:lnTo>
                    <a:pt x="0" y="1043161"/>
                  </a:lnTo>
                  <a:close/>
                </a:path>
              </a:pathLst>
            </a:custGeom>
            <a:noFill/>
            <a:ln cap="flat" cmpd="sng" w="23550">
              <a:solidFill>
                <a:srgbClr val="00882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438" name="Google Shape;1438;p123"/>
          <p:cNvSpPr txBox="1"/>
          <p:nvPr/>
        </p:nvSpPr>
        <p:spPr>
          <a:xfrm>
            <a:off x="2308125" y="3896275"/>
            <a:ext cx="3437100" cy="11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108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E65C0"/>
                </a:solidFill>
                <a:latin typeface="Arial"/>
                <a:ea typeface="Arial"/>
                <a:cs typeface="Arial"/>
                <a:sym typeface="Arial"/>
              </a:rPr>
              <a:t>Building block 1: wires</a:t>
            </a:r>
            <a:br>
              <a:rPr lang="en" sz="1200"/>
            </a:br>
            <a:r>
              <a:rPr lang="en" sz="1300">
                <a:solidFill>
                  <a:srgbClr val="C8253C"/>
                </a:solidFill>
                <a:latin typeface="Arial"/>
                <a:ea typeface="Arial"/>
                <a:cs typeface="Arial"/>
                <a:sym typeface="Arial"/>
              </a:rPr>
              <a:t>Building block 2: local network</a:t>
            </a:r>
            <a:br>
              <a:rPr lang="en" sz="1300"/>
            </a:br>
            <a:br>
              <a:rPr lang="en" sz="1300"/>
            </a:br>
            <a:endParaRPr sz="8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50">
                <a:solidFill>
                  <a:srgbClr val="00882B"/>
                </a:solidFill>
                <a:latin typeface="Arial"/>
                <a:ea typeface="Arial"/>
                <a:cs typeface="Arial"/>
                <a:sym typeface="Arial"/>
              </a:rPr>
              <a:t>Building block 3: wide area network</a:t>
            </a:r>
            <a:endParaRPr sz="165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9" name="Google Shape;1439;p1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38093" y="2708231"/>
            <a:ext cx="413451" cy="41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p1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Connect the entire world using post offices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Messages may pass through multiple post offices before reaching destination</a:t>
            </a:r>
            <a:endParaRPr/>
          </a:p>
        </p:txBody>
      </p:sp>
      <p:sp>
        <p:nvSpPr>
          <p:cNvPr id="1445" name="Google Shape;1445;p1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block 3: The Internet</a:t>
            </a:r>
            <a:endParaRPr/>
          </a:p>
        </p:txBody>
      </p:sp>
      <p:sp>
        <p:nvSpPr>
          <p:cNvPr id="1446" name="Google Shape;1446;p1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447" name="Google Shape;1447;p124"/>
          <p:cNvGrpSpPr/>
          <p:nvPr/>
        </p:nvGrpSpPr>
        <p:grpSpPr>
          <a:xfrm>
            <a:off x="993858" y="2383532"/>
            <a:ext cx="7146250" cy="2571918"/>
            <a:chOff x="993858" y="2383532"/>
            <a:chExt cx="7146250" cy="2571918"/>
          </a:xfrm>
        </p:grpSpPr>
        <p:sp>
          <p:nvSpPr>
            <p:cNvPr id="1448" name="Google Shape;1448;p124"/>
            <p:cNvSpPr/>
            <p:nvPr/>
          </p:nvSpPr>
          <p:spPr>
            <a:xfrm>
              <a:off x="993858" y="2383532"/>
              <a:ext cx="7146250" cy="2268612"/>
            </a:xfrm>
            <a:custGeom>
              <a:rect b="b" l="l" r="r" t="t"/>
              <a:pathLst>
                <a:path extrusionOk="0" h="5306695" w="16716375">
                  <a:moveTo>
                    <a:pt x="0" y="1121693"/>
                  </a:moveTo>
                  <a:lnTo>
                    <a:pt x="5889" y="1007168"/>
                  </a:lnTo>
                  <a:lnTo>
                    <a:pt x="22905" y="895260"/>
                  </a:lnTo>
                  <a:lnTo>
                    <a:pt x="50391" y="787934"/>
                  </a:lnTo>
                  <a:lnTo>
                    <a:pt x="88348" y="685188"/>
                  </a:lnTo>
                  <a:lnTo>
                    <a:pt x="135467" y="587024"/>
                  </a:lnTo>
                  <a:lnTo>
                    <a:pt x="191748" y="494749"/>
                  </a:lnTo>
                  <a:lnTo>
                    <a:pt x="255882" y="408364"/>
                  </a:lnTo>
                  <a:lnTo>
                    <a:pt x="328524" y="328524"/>
                  </a:lnTo>
                  <a:lnTo>
                    <a:pt x="408364" y="255882"/>
                  </a:lnTo>
                  <a:lnTo>
                    <a:pt x="494749" y="191748"/>
                  </a:lnTo>
                  <a:lnTo>
                    <a:pt x="587024" y="135467"/>
                  </a:lnTo>
                  <a:lnTo>
                    <a:pt x="685188" y="88348"/>
                  </a:lnTo>
                  <a:lnTo>
                    <a:pt x="787934" y="50391"/>
                  </a:lnTo>
                  <a:lnTo>
                    <a:pt x="895260" y="22905"/>
                  </a:lnTo>
                  <a:lnTo>
                    <a:pt x="1007168" y="5889"/>
                  </a:lnTo>
                  <a:lnTo>
                    <a:pt x="1121693" y="0"/>
                  </a:lnTo>
                  <a:lnTo>
                    <a:pt x="15594420" y="0"/>
                  </a:lnTo>
                  <a:lnTo>
                    <a:pt x="15708945" y="5889"/>
                  </a:lnTo>
                  <a:lnTo>
                    <a:pt x="15820198" y="22905"/>
                  </a:lnTo>
                  <a:lnTo>
                    <a:pt x="15927525" y="50391"/>
                  </a:lnTo>
                  <a:lnTo>
                    <a:pt x="16030925" y="88348"/>
                  </a:lnTo>
                  <a:lnTo>
                    <a:pt x="16129090" y="135467"/>
                  </a:lnTo>
                  <a:lnTo>
                    <a:pt x="16221364" y="191748"/>
                  </a:lnTo>
                  <a:lnTo>
                    <a:pt x="16307749" y="255882"/>
                  </a:lnTo>
                  <a:lnTo>
                    <a:pt x="16387590" y="328524"/>
                  </a:lnTo>
                  <a:lnTo>
                    <a:pt x="16459577" y="408364"/>
                  </a:lnTo>
                  <a:lnTo>
                    <a:pt x="16524365" y="494749"/>
                  </a:lnTo>
                  <a:lnTo>
                    <a:pt x="16580646" y="587024"/>
                  </a:lnTo>
                  <a:lnTo>
                    <a:pt x="16627765" y="685188"/>
                  </a:lnTo>
                  <a:lnTo>
                    <a:pt x="16665722" y="787934"/>
                  </a:lnTo>
                  <a:lnTo>
                    <a:pt x="16693208" y="895260"/>
                  </a:lnTo>
                  <a:lnTo>
                    <a:pt x="16710224" y="1007168"/>
                  </a:lnTo>
                  <a:lnTo>
                    <a:pt x="16716114" y="1121693"/>
                  </a:lnTo>
                  <a:lnTo>
                    <a:pt x="16716114" y="4185081"/>
                  </a:lnTo>
                  <a:lnTo>
                    <a:pt x="16710224" y="4299607"/>
                  </a:lnTo>
                  <a:lnTo>
                    <a:pt x="16693208" y="4410860"/>
                  </a:lnTo>
                  <a:lnTo>
                    <a:pt x="16665722" y="4518187"/>
                  </a:lnTo>
                  <a:lnTo>
                    <a:pt x="16627765" y="4621587"/>
                  </a:lnTo>
                  <a:lnTo>
                    <a:pt x="16580646" y="4719097"/>
                  </a:lnTo>
                  <a:lnTo>
                    <a:pt x="16524365" y="4812026"/>
                  </a:lnTo>
                  <a:lnTo>
                    <a:pt x="16459577" y="4898411"/>
                  </a:lnTo>
                  <a:lnTo>
                    <a:pt x="16387590" y="4977597"/>
                  </a:lnTo>
                  <a:lnTo>
                    <a:pt x="16307749" y="5050238"/>
                  </a:lnTo>
                  <a:lnTo>
                    <a:pt x="16221364" y="5114373"/>
                  </a:lnTo>
                  <a:lnTo>
                    <a:pt x="16129090" y="5170654"/>
                  </a:lnTo>
                  <a:lnTo>
                    <a:pt x="16030925" y="5217773"/>
                  </a:lnTo>
                  <a:lnTo>
                    <a:pt x="15927525" y="5255730"/>
                  </a:lnTo>
                  <a:lnTo>
                    <a:pt x="15820198" y="5283216"/>
                  </a:lnTo>
                  <a:lnTo>
                    <a:pt x="15708945" y="5300231"/>
                  </a:lnTo>
                  <a:lnTo>
                    <a:pt x="15594420" y="5306121"/>
                  </a:lnTo>
                  <a:lnTo>
                    <a:pt x="1121693" y="5306121"/>
                  </a:lnTo>
                  <a:lnTo>
                    <a:pt x="1007168" y="5300231"/>
                  </a:lnTo>
                  <a:lnTo>
                    <a:pt x="895260" y="5283216"/>
                  </a:lnTo>
                  <a:lnTo>
                    <a:pt x="787934" y="5255730"/>
                  </a:lnTo>
                  <a:lnTo>
                    <a:pt x="685188" y="5217773"/>
                  </a:lnTo>
                  <a:lnTo>
                    <a:pt x="587024" y="5170654"/>
                  </a:lnTo>
                  <a:lnTo>
                    <a:pt x="494749" y="5114373"/>
                  </a:lnTo>
                  <a:lnTo>
                    <a:pt x="408364" y="5050238"/>
                  </a:lnTo>
                  <a:lnTo>
                    <a:pt x="328524" y="4977597"/>
                  </a:lnTo>
                  <a:lnTo>
                    <a:pt x="255882" y="4898411"/>
                  </a:lnTo>
                  <a:lnTo>
                    <a:pt x="191748" y="4812026"/>
                  </a:lnTo>
                  <a:lnTo>
                    <a:pt x="135467" y="4719097"/>
                  </a:lnTo>
                  <a:lnTo>
                    <a:pt x="88348" y="4621587"/>
                  </a:lnTo>
                  <a:lnTo>
                    <a:pt x="50391" y="4518187"/>
                  </a:lnTo>
                  <a:lnTo>
                    <a:pt x="22905" y="4410860"/>
                  </a:lnTo>
                  <a:lnTo>
                    <a:pt x="5889" y="4299607"/>
                  </a:lnTo>
                  <a:lnTo>
                    <a:pt x="0" y="4185081"/>
                  </a:lnTo>
                  <a:lnTo>
                    <a:pt x="0" y="1121693"/>
                  </a:lnTo>
                  <a:close/>
                </a:path>
              </a:pathLst>
            </a:custGeom>
            <a:noFill/>
            <a:ln cap="flat" cmpd="sng" w="23550">
              <a:solidFill>
                <a:srgbClr val="00882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9" name="Google Shape;1449;p124"/>
            <p:cNvSpPr/>
            <p:nvPr/>
          </p:nvSpPr>
          <p:spPr>
            <a:xfrm>
              <a:off x="1324698" y="2428543"/>
              <a:ext cx="757923" cy="754122"/>
            </a:xfrm>
            <a:custGeom>
              <a:rect b="b" l="l" r="r" t="t"/>
              <a:pathLst>
                <a:path extrusionOk="0" h="1764029" w="1772920">
                  <a:moveTo>
                    <a:pt x="0" y="372370"/>
                  </a:moveTo>
                  <a:lnTo>
                    <a:pt x="7853" y="297111"/>
                  </a:lnTo>
                  <a:lnTo>
                    <a:pt x="29449" y="227741"/>
                  </a:lnTo>
                  <a:lnTo>
                    <a:pt x="63479" y="164262"/>
                  </a:lnTo>
                  <a:lnTo>
                    <a:pt x="109289" y="109289"/>
                  </a:lnTo>
                  <a:lnTo>
                    <a:pt x="164262" y="63479"/>
                  </a:lnTo>
                  <a:lnTo>
                    <a:pt x="227741" y="29449"/>
                  </a:lnTo>
                  <a:lnTo>
                    <a:pt x="297765" y="7853"/>
                  </a:lnTo>
                  <a:lnTo>
                    <a:pt x="373025" y="0"/>
                  </a:lnTo>
                  <a:lnTo>
                    <a:pt x="1399826" y="0"/>
                  </a:lnTo>
                  <a:lnTo>
                    <a:pt x="1475085" y="7853"/>
                  </a:lnTo>
                  <a:lnTo>
                    <a:pt x="1545110" y="29449"/>
                  </a:lnTo>
                  <a:lnTo>
                    <a:pt x="1608589" y="63479"/>
                  </a:lnTo>
                  <a:lnTo>
                    <a:pt x="1663561" y="109289"/>
                  </a:lnTo>
                  <a:lnTo>
                    <a:pt x="1709372" y="164262"/>
                  </a:lnTo>
                  <a:lnTo>
                    <a:pt x="1743402" y="227741"/>
                  </a:lnTo>
                  <a:lnTo>
                    <a:pt x="1764998" y="297111"/>
                  </a:lnTo>
                  <a:lnTo>
                    <a:pt x="1772851" y="372370"/>
                  </a:lnTo>
                  <a:lnTo>
                    <a:pt x="1772851" y="1391318"/>
                  </a:lnTo>
                  <a:lnTo>
                    <a:pt x="1764998" y="1466578"/>
                  </a:lnTo>
                  <a:lnTo>
                    <a:pt x="1743402" y="1535947"/>
                  </a:lnTo>
                  <a:lnTo>
                    <a:pt x="1709372" y="1599427"/>
                  </a:lnTo>
                  <a:lnTo>
                    <a:pt x="1663561" y="1654399"/>
                  </a:lnTo>
                  <a:lnTo>
                    <a:pt x="1608589" y="1700210"/>
                  </a:lnTo>
                  <a:lnTo>
                    <a:pt x="1545110" y="1734240"/>
                  </a:lnTo>
                  <a:lnTo>
                    <a:pt x="1475085" y="1755836"/>
                  </a:lnTo>
                  <a:lnTo>
                    <a:pt x="1399826" y="1763689"/>
                  </a:lnTo>
                  <a:lnTo>
                    <a:pt x="373025" y="1763689"/>
                  </a:lnTo>
                  <a:lnTo>
                    <a:pt x="297765" y="1755836"/>
                  </a:lnTo>
                  <a:lnTo>
                    <a:pt x="227741" y="1734240"/>
                  </a:lnTo>
                  <a:lnTo>
                    <a:pt x="164262" y="1700210"/>
                  </a:lnTo>
                  <a:lnTo>
                    <a:pt x="109289" y="1654399"/>
                  </a:lnTo>
                  <a:lnTo>
                    <a:pt x="63479" y="1599427"/>
                  </a:lnTo>
                  <a:lnTo>
                    <a:pt x="29449" y="1535947"/>
                  </a:lnTo>
                  <a:lnTo>
                    <a:pt x="7853" y="1466578"/>
                  </a:lnTo>
                  <a:lnTo>
                    <a:pt x="0" y="1391318"/>
                  </a:lnTo>
                  <a:lnTo>
                    <a:pt x="0" y="372370"/>
                  </a:lnTo>
                  <a:close/>
                </a:path>
              </a:pathLst>
            </a:custGeom>
            <a:noFill/>
            <a:ln cap="flat" cmpd="sng" w="23550">
              <a:solidFill>
                <a:srgbClr val="C825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0" name="Google Shape;1450;p124"/>
            <p:cNvSpPr txBox="1"/>
            <p:nvPr/>
          </p:nvSpPr>
          <p:spPr>
            <a:xfrm>
              <a:off x="2138978" y="2823090"/>
              <a:ext cx="1578000" cy="19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3325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1E65C0"/>
                  </a:solidFill>
                  <a:latin typeface="Arial"/>
                  <a:ea typeface="Arial"/>
                  <a:cs typeface="Arial"/>
                  <a:sym typeface="Arial"/>
                </a:rPr>
                <a:t>Building block 1: wires</a:t>
              </a:r>
              <a:endParaRPr sz="120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124"/>
            <p:cNvSpPr txBox="1"/>
            <p:nvPr/>
          </p:nvSpPr>
          <p:spPr>
            <a:xfrm>
              <a:off x="1291826" y="4663550"/>
              <a:ext cx="3007800" cy="29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460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00882B"/>
                  </a:solidFill>
                  <a:latin typeface="Arial"/>
                  <a:ea typeface="Arial"/>
                  <a:cs typeface="Arial"/>
                  <a:sym typeface="Arial"/>
                </a:rPr>
                <a:t>Building block 3: the Internet</a:t>
              </a:r>
              <a:endParaRPr sz="1800"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52" name="Google Shape;1452;p1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38690" y="2503926"/>
              <a:ext cx="241636" cy="257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3" name="Google Shape;1453;p124"/>
            <p:cNvSpPr/>
            <p:nvPr/>
          </p:nvSpPr>
          <p:spPr>
            <a:xfrm>
              <a:off x="2083477" y="2816910"/>
              <a:ext cx="2820224" cy="0"/>
            </a:xfrm>
            <a:custGeom>
              <a:rect b="b" l="l" r="r" t="t"/>
              <a:pathLst>
                <a:path extrusionOk="0" h="120000" w="6597015">
                  <a:moveTo>
                    <a:pt x="0" y="0"/>
                  </a:moveTo>
                  <a:lnTo>
                    <a:pt x="6596657" y="0"/>
                  </a:lnTo>
                </a:path>
              </a:pathLst>
            </a:custGeom>
            <a:noFill/>
            <a:ln cap="flat" cmpd="sng" w="31400">
              <a:solidFill>
                <a:srgbClr val="006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4" name="Google Shape;1454;p124"/>
            <p:cNvSpPr txBox="1"/>
            <p:nvPr/>
          </p:nvSpPr>
          <p:spPr>
            <a:xfrm>
              <a:off x="1323075" y="3206575"/>
              <a:ext cx="1425300" cy="44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1425">
              <a:spAutoFit/>
            </a:bodyPr>
            <a:lstStyle/>
            <a:p>
              <a:pPr indent="0" lvl="0" marL="12700" marR="5080" rtl="0" algn="l">
                <a:lnSpc>
                  <a:spcPct val="101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C8253C"/>
                  </a:solidFill>
                  <a:latin typeface="Arial"/>
                  <a:ea typeface="Arial"/>
                  <a:cs typeface="Arial"/>
                  <a:sym typeface="Arial"/>
                </a:rPr>
                <a:t>Building block 2:  local network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55" name="Google Shape;1455;p124"/>
            <p:cNvGrpSpPr/>
            <p:nvPr/>
          </p:nvGrpSpPr>
          <p:grpSpPr>
            <a:xfrm>
              <a:off x="1328932" y="2444888"/>
              <a:ext cx="6386313" cy="2150098"/>
              <a:chOff x="2160274" y="5175235"/>
              <a:chExt cx="14917806" cy="5022419"/>
            </a:xfrm>
          </p:grpSpPr>
          <p:pic>
            <p:nvPicPr>
              <p:cNvPr id="1456" name="Google Shape;1456;p12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7832222" y="5434389"/>
                <a:ext cx="965781" cy="96578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57" name="Google Shape;1457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3107736" y="5313143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58" name="Google Shape;1458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2406187" y="6014693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59" name="Google Shape;1459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3118207" y="6004222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60" name="Google Shape;1460;p124"/>
              <p:cNvSpPr/>
              <p:nvPr/>
            </p:nvSpPr>
            <p:spPr>
              <a:xfrm>
                <a:off x="10519967" y="5175235"/>
                <a:ext cx="1772284" cy="1764665"/>
              </a:xfrm>
              <a:custGeom>
                <a:rect b="b" l="l" r="r" t="t"/>
                <a:pathLst>
                  <a:path extrusionOk="0" h="1764665" w="1772284">
                    <a:moveTo>
                      <a:pt x="0" y="373025"/>
                    </a:moveTo>
                    <a:lnTo>
                      <a:pt x="7853" y="297765"/>
                    </a:lnTo>
                    <a:lnTo>
                      <a:pt x="29449" y="227741"/>
                    </a:lnTo>
                    <a:lnTo>
                      <a:pt x="63479" y="164262"/>
                    </a:lnTo>
                    <a:lnTo>
                      <a:pt x="109289" y="109289"/>
                    </a:lnTo>
                    <a:lnTo>
                      <a:pt x="164262" y="63479"/>
                    </a:lnTo>
                    <a:lnTo>
                      <a:pt x="227741" y="29449"/>
                    </a:lnTo>
                    <a:lnTo>
                      <a:pt x="297111" y="7853"/>
                    </a:lnTo>
                    <a:lnTo>
                      <a:pt x="372370" y="0"/>
                    </a:lnTo>
                    <a:lnTo>
                      <a:pt x="1399172" y="0"/>
                    </a:lnTo>
                    <a:lnTo>
                      <a:pt x="1474431" y="7853"/>
                    </a:lnTo>
                    <a:lnTo>
                      <a:pt x="1544455" y="29449"/>
                    </a:lnTo>
                    <a:lnTo>
                      <a:pt x="1607935" y="63479"/>
                    </a:lnTo>
                    <a:lnTo>
                      <a:pt x="1662907" y="109289"/>
                    </a:lnTo>
                    <a:lnTo>
                      <a:pt x="1708717" y="164262"/>
                    </a:lnTo>
                    <a:lnTo>
                      <a:pt x="1742747" y="227741"/>
                    </a:lnTo>
                    <a:lnTo>
                      <a:pt x="1764344" y="297765"/>
                    </a:lnTo>
                    <a:lnTo>
                      <a:pt x="1772197" y="373025"/>
                    </a:lnTo>
                    <a:lnTo>
                      <a:pt x="1772197" y="1391318"/>
                    </a:lnTo>
                    <a:lnTo>
                      <a:pt x="1764344" y="1466578"/>
                    </a:lnTo>
                    <a:lnTo>
                      <a:pt x="1742747" y="1536602"/>
                    </a:lnTo>
                    <a:lnTo>
                      <a:pt x="1708717" y="1600082"/>
                    </a:lnTo>
                    <a:lnTo>
                      <a:pt x="1662907" y="1655054"/>
                    </a:lnTo>
                    <a:lnTo>
                      <a:pt x="1607935" y="1700864"/>
                    </a:lnTo>
                    <a:lnTo>
                      <a:pt x="1544455" y="1734894"/>
                    </a:lnTo>
                    <a:lnTo>
                      <a:pt x="1474431" y="1756491"/>
                    </a:lnTo>
                    <a:lnTo>
                      <a:pt x="1399172" y="1764344"/>
                    </a:lnTo>
                    <a:lnTo>
                      <a:pt x="372370" y="1764344"/>
                    </a:lnTo>
                    <a:lnTo>
                      <a:pt x="297111" y="1756491"/>
                    </a:lnTo>
                    <a:lnTo>
                      <a:pt x="227741" y="1734894"/>
                    </a:lnTo>
                    <a:lnTo>
                      <a:pt x="164262" y="1700864"/>
                    </a:lnTo>
                    <a:lnTo>
                      <a:pt x="109289" y="1655054"/>
                    </a:lnTo>
                    <a:lnTo>
                      <a:pt x="63479" y="1600082"/>
                    </a:lnTo>
                    <a:lnTo>
                      <a:pt x="29449" y="1536602"/>
                    </a:lnTo>
                    <a:lnTo>
                      <a:pt x="7853" y="1466578"/>
                    </a:lnTo>
                    <a:lnTo>
                      <a:pt x="0" y="1391318"/>
                    </a:lnTo>
                    <a:lnTo>
                      <a:pt x="0" y="373025"/>
                    </a:lnTo>
                    <a:close/>
                  </a:path>
                </a:pathLst>
              </a:custGeom>
              <a:noFill/>
              <a:ln cap="flat" cmpd="sng" w="23550">
                <a:solidFill>
                  <a:srgbClr val="C8253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1461" name="Google Shape;1461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0782895" y="5355027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62" name="Google Shape;1462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1473973" y="5355027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63" name="Google Shape;1463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0772425" y="6056576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64" name="Google Shape;1464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1484445" y="6046105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65" name="Google Shape;1465;p124"/>
              <p:cNvSpPr/>
              <p:nvPr/>
            </p:nvSpPr>
            <p:spPr>
              <a:xfrm>
                <a:off x="10541563" y="8432989"/>
                <a:ext cx="1772920" cy="1764665"/>
              </a:xfrm>
              <a:custGeom>
                <a:rect b="b" l="l" r="r" t="t"/>
                <a:pathLst>
                  <a:path extrusionOk="0" h="1764665" w="1772920">
                    <a:moveTo>
                      <a:pt x="0" y="373025"/>
                    </a:moveTo>
                    <a:lnTo>
                      <a:pt x="7853" y="297765"/>
                    </a:lnTo>
                    <a:lnTo>
                      <a:pt x="29449" y="227741"/>
                    </a:lnTo>
                    <a:lnTo>
                      <a:pt x="63479" y="164262"/>
                    </a:lnTo>
                    <a:lnTo>
                      <a:pt x="109289" y="109289"/>
                    </a:lnTo>
                    <a:lnTo>
                      <a:pt x="164262" y="63479"/>
                    </a:lnTo>
                    <a:lnTo>
                      <a:pt x="227741" y="29449"/>
                    </a:lnTo>
                    <a:lnTo>
                      <a:pt x="297765" y="7853"/>
                    </a:lnTo>
                    <a:lnTo>
                      <a:pt x="373025" y="0"/>
                    </a:lnTo>
                    <a:lnTo>
                      <a:pt x="1399826" y="0"/>
                    </a:lnTo>
                    <a:lnTo>
                      <a:pt x="1475085" y="7853"/>
                    </a:lnTo>
                    <a:lnTo>
                      <a:pt x="1545110" y="29449"/>
                    </a:lnTo>
                    <a:lnTo>
                      <a:pt x="1608589" y="63479"/>
                    </a:lnTo>
                    <a:lnTo>
                      <a:pt x="1663561" y="109289"/>
                    </a:lnTo>
                    <a:lnTo>
                      <a:pt x="1709372" y="164262"/>
                    </a:lnTo>
                    <a:lnTo>
                      <a:pt x="1743402" y="227741"/>
                    </a:lnTo>
                    <a:lnTo>
                      <a:pt x="1764998" y="297765"/>
                    </a:lnTo>
                    <a:lnTo>
                      <a:pt x="1772851" y="373025"/>
                    </a:lnTo>
                    <a:lnTo>
                      <a:pt x="1772851" y="1391318"/>
                    </a:lnTo>
                    <a:lnTo>
                      <a:pt x="1764998" y="1466578"/>
                    </a:lnTo>
                    <a:lnTo>
                      <a:pt x="1743402" y="1536602"/>
                    </a:lnTo>
                    <a:lnTo>
                      <a:pt x="1709372" y="1600082"/>
                    </a:lnTo>
                    <a:lnTo>
                      <a:pt x="1663561" y="1655054"/>
                    </a:lnTo>
                    <a:lnTo>
                      <a:pt x="1608589" y="1700864"/>
                    </a:lnTo>
                    <a:lnTo>
                      <a:pt x="1545110" y="1734894"/>
                    </a:lnTo>
                    <a:lnTo>
                      <a:pt x="1475085" y="1756491"/>
                    </a:lnTo>
                    <a:lnTo>
                      <a:pt x="1399826" y="1764344"/>
                    </a:lnTo>
                    <a:lnTo>
                      <a:pt x="373025" y="1764344"/>
                    </a:lnTo>
                    <a:lnTo>
                      <a:pt x="297765" y="1756491"/>
                    </a:lnTo>
                    <a:lnTo>
                      <a:pt x="227741" y="1734894"/>
                    </a:lnTo>
                    <a:lnTo>
                      <a:pt x="164262" y="1700864"/>
                    </a:lnTo>
                    <a:lnTo>
                      <a:pt x="109289" y="1655054"/>
                    </a:lnTo>
                    <a:lnTo>
                      <a:pt x="63479" y="1600082"/>
                    </a:lnTo>
                    <a:lnTo>
                      <a:pt x="29449" y="1536602"/>
                    </a:lnTo>
                    <a:lnTo>
                      <a:pt x="7853" y="1466578"/>
                    </a:lnTo>
                    <a:lnTo>
                      <a:pt x="0" y="1391318"/>
                    </a:lnTo>
                    <a:lnTo>
                      <a:pt x="0" y="373025"/>
                    </a:lnTo>
                    <a:close/>
                  </a:path>
                </a:pathLst>
              </a:custGeom>
              <a:noFill/>
              <a:ln cap="flat" cmpd="sng" w="23550">
                <a:solidFill>
                  <a:srgbClr val="C8253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1466" name="Google Shape;1466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0803837" y="8611472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67" name="Google Shape;1467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1494915" y="8611472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68" name="Google Shape;1468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0793366" y="9313022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69" name="Google Shape;1469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1505386" y="9302551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70" name="Google Shape;1470;p124"/>
              <p:cNvSpPr/>
              <p:nvPr/>
            </p:nvSpPr>
            <p:spPr>
              <a:xfrm>
                <a:off x="11397654" y="6939008"/>
                <a:ext cx="0" cy="1494154"/>
              </a:xfrm>
              <a:custGeom>
                <a:rect b="b" l="l" r="r" t="t"/>
                <a:pathLst>
                  <a:path extrusionOk="0" h="1494154" w="120000">
                    <a:moveTo>
                      <a:pt x="0" y="0"/>
                    </a:moveTo>
                    <a:lnTo>
                      <a:pt x="0" y="1493953"/>
                    </a:lnTo>
                  </a:path>
                </a:pathLst>
              </a:custGeom>
              <a:noFill/>
              <a:ln cap="flat" cmpd="sng" w="31400">
                <a:solidFill>
                  <a:srgbClr val="0063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1471" name="Google Shape;1471;p12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0900191" y="7151614"/>
                <a:ext cx="965781" cy="96578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72" name="Google Shape;1472;p124"/>
              <p:cNvSpPr/>
              <p:nvPr/>
            </p:nvSpPr>
            <p:spPr>
              <a:xfrm>
                <a:off x="15305161" y="8432989"/>
                <a:ext cx="1772919" cy="1764029"/>
              </a:xfrm>
              <a:custGeom>
                <a:rect b="b" l="l" r="r" t="t"/>
                <a:pathLst>
                  <a:path extrusionOk="0" h="1764029" w="1772919">
                    <a:moveTo>
                      <a:pt x="0" y="372370"/>
                    </a:moveTo>
                    <a:lnTo>
                      <a:pt x="7853" y="297111"/>
                    </a:lnTo>
                    <a:lnTo>
                      <a:pt x="29449" y="227741"/>
                    </a:lnTo>
                    <a:lnTo>
                      <a:pt x="64134" y="164262"/>
                    </a:lnTo>
                    <a:lnTo>
                      <a:pt x="109289" y="109289"/>
                    </a:lnTo>
                    <a:lnTo>
                      <a:pt x="164916" y="63479"/>
                    </a:lnTo>
                    <a:lnTo>
                      <a:pt x="227741" y="29449"/>
                    </a:lnTo>
                    <a:lnTo>
                      <a:pt x="297765" y="7853"/>
                    </a:lnTo>
                    <a:lnTo>
                      <a:pt x="373025" y="0"/>
                    </a:lnTo>
                    <a:lnTo>
                      <a:pt x="1399826" y="0"/>
                    </a:lnTo>
                    <a:lnTo>
                      <a:pt x="1475085" y="7853"/>
                    </a:lnTo>
                    <a:lnTo>
                      <a:pt x="1545110" y="29449"/>
                    </a:lnTo>
                    <a:lnTo>
                      <a:pt x="1608589" y="63479"/>
                    </a:lnTo>
                    <a:lnTo>
                      <a:pt x="1663561" y="109289"/>
                    </a:lnTo>
                    <a:lnTo>
                      <a:pt x="1709372" y="164262"/>
                    </a:lnTo>
                    <a:lnTo>
                      <a:pt x="1743402" y="227741"/>
                    </a:lnTo>
                    <a:lnTo>
                      <a:pt x="1764998" y="297111"/>
                    </a:lnTo>
                    <a:lnTo>
                      <a:pt x="1772851" y="372370"/>
                    </a:lnTo>
                    <a:lnTo>
                      <a:pt x="1772851" y="1391318"/>
                    </a:lnTo>
                    <a:lnTo>
                      <a:pt x="1764998" y="1466578"/>
                    </a:lnTo>
                    <a:lnTo>
                      <a:pt x="1743402" y="1535947"/>
                    </a:lnTo>
                    <a:lnTo>
                      <a:pt x="1709372" y="1599427"/>
                    </a:lnTo>
                    <a:lnTo>
                      <a:pt x="1663561" y="1654399"/>
                    </a:lnTo>
                    <a:lnTo>
                      <a:pt x="1608589" y="1700210"/>
                    </a:lnTo>
                    <a:lnTo>
                      <a:pt x="1545110" y="1734240"/>
                    </a:lnTo>
                    <a:lnTo>
                      <a:pt x="1475085" y="1755836"/>
                    </a:lnTo>
                    <a:lnTo>
                      <a:pt x="1399826" y="1763689"/>
                    </a:lnTo>
                    <a:lnTo>
                      <a:pt x="373025" y="1763689"/>
                    </a:lnTo>
                    <a:lnTo>
                      <a:pt x="297765" y="1755836"/>
                    </a:lnTo>
                    <a:lnTo>
                      <a:pt x="227741" y="1734240"/>
                    </a:lnTo>
                    <a:lnTo>
                      <a:pt x="164916" y="1700210"/>
                    </a:lnTo>
                    <a:lnTo>
                      <a:pt x="109289" y="1654399"/>
                    </a:lnTo>
                    <a:lnTo>
                      <a:pt x="64134" y="1599427"/>
                    </a:lnTo>
                    <a:lnTo>
                      <a:pt x="29449" y="1535947"/>
                    </a:lnTo>
                    <a:lnTo>
                      <a:pt x="7853" y="1466578"/>
                    </a:lnTo>
                    <a:lnTo>
                      <a:pt x="0" y="1391318"/>
                    </a:lnTo>
                    <a:lnTo>
                      <a:pt x="0" y="372370"/>
                    </a:lnTo>
                    <a:close/>
                  </a:path>
                </a:pathLst>
              </a:custGeom>
              <a:noFill/>
              <a:ln cap="flat" cmpd="sng" w="23550">
                <a:solidFill>
                  <a:srgbClr val="C8253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1473" name="Google Shape;1473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5568089" y="8611472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4" name="Google Shape;1474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6259168" y="8611472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5" name="Google Shape;1475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5557618" y="9313021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6" name="Google Shape;1476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6269639" y="9302551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77" name="Google Shape;1477;p124"/>
              <p:cNvSpPr/>
              <p:nvPr/>
            </p:nvSpPr>
            <p:spPr>
              <a:xfrm>
                <a:off x="2160274" y="8403539"/>
                <a:ext cx="1772920" cy="1764665"/>
              </a:xfrm>
              <a:custGeom>
                <a:rect b="b" l="l" r="r" t="t"/>
                <a:pathLst>
                  <a:path extrusionOk="0" h="1764665" w="1772920">
                    <a:moveTo>
                      <a:pt x="0" y="373025"/>
                    </a:moveTo>
                    <a:lnTo>
                      <a:pt x="7853" y="297765"/>
                    </a:lnTo>
                    <a:lnTo>
                      <a:pt x="29449" y="227741"/>
                    </a:lnTo>
                    <a:lnTo>
                      <a:pt x="63479" y="164916"/>
                    </a:lnTo>
                    <a:lnTo>
                      <a:pt x="109289" y="109289"/>
                    </a:lnTo>
                    <a:lnTo>
                      <a:pt x="164262" y="64134"/>
                    </a:lnTo>
                    <a:lnTo>
                      <a:pt x="227741" y="29449"/>
                    </a:lnTo>
                    <a:lnTo>
                      <a:pt x="297765" y="7853"/>
                    </a:lnTo>
                    <a:lnTo>
                      <a:pt x="373025" y="0"/>
                    </a:lnTo>
                    <a:lnTo>
                      <a:pt x="1399826" y="0"/>
                    </a:lnTo>
                    <a:lnTo>
                      <a:pt x="1475085" y="7853"/>
                    </a:lnTo>
                    <a:lnTo>
                      <a:pt x="1545110" y="29449"/>
                    </a:lnTo>
                    <a:lnTo>
                      <a:pt x="1608589" y="64134"/>
                    </a:lnTo>
                    <a:lnTo>
                      <a:pt x="1663561" y="109289"/>
                    </a:lnTo>
                    <a:lnTo>
                      <a:pt x="1709372" y="164916"/>
                    </a:lnTo>
                    <a:lnTo>
                      <a:pt x="1743402" y="227741"/>
                    </a:lnTo>
                    <a:lnTo>
                      <a:pt x="1764998" y="297765"/>
                    </a:lnTo>
                    <a:lnTo>
                      <a:pt x="1772851" y="373025"/>
                    </a:lnTo>
                    <a:lnTo>
                      <a:pt x="1772851" y="1391318"/>
                    </a:lnTo>
                    <a:lnTo>
                      <a:pt x="1764998" y="1466578"/>
                    </a:lnTo>
                    <a:lnTo>
                      <a:pt x="1743402" y="1536602"/>
                    </a:lnTo>
                    <a:lnTo>
                      <a:pt x="1709372" y="1600082"/>
                    </a:lnTo>
                    <a:lnTo>
                      <a:pt x="1663561" y="1655054"/>
                    </a:lnTo>
                    <a:lnTo>
                      <a:pt x="1608589" y="1700864"/>
                    </a:lnTo>
                    <a:lnTo>
                      <a:pt x="1545110" y="1734894"/>
                    </a:lnTo>
                    <a:lnTo>
                      <a:pt x="1475085" y="1756491"/>
                    </a:lnTo>
                    <a:lnTo>
                      <a:pt x="1399826" y="1764344"/>
                    </a:lnTo>
                    <a:lnTo>
                      <a:pt x="373025" y="1764344"/>
                    </a:lnTo>
                    <a:lnTo>
                      <a:pt x="297765" y="1756491"/>
                    </a:lnTo>
                    <a:lnTo>
                      <a:pt x="227741" y="1734894"/>
                    </a:lnTo>
                    <a:lnTo>
                      <a:pt x="164262" y="1700864"/>
                    </a:lnTo>
                    <a:lnTo>
                      <a:pt x="109289" y="1655054"/>
                    </a:lnTo>
                    <a:lnTo>
                      <a:pt x="63479" y="1600082"/>
                    </a:lnTo>
                    <a:lnTo>
                      <a:pt x="29449" y="1536602"/>
                    </a:lnTo>
                    <a:lnTo>
                      <a:pt x="7853" y="1466578"/>
                    </a:lnTo>
                    <a:lnTo>
                      <a:pt x="0" y="1391318"/>
                    </a:lnTo>
                    <a:lnTo>
                      <a:pt x="0" y="373025"/>
                    </a:lnTo>
                    <a:close/>
                  </a:path>
                </a:pathLst>
              </a:custGeom>
              <a:noFill/>
              <a:ln cap="flat" cmpd="sng" w="23550">
                <a:solidFill>
                  <a:srgbClr val="C8253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1478" name="Google Shape;1478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2427129" y="8580060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9" name="Google Shape;1479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3118207" y="8580060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0" name="Google Shape;1480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2416658" y="9281609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1" name="Google Shape;1481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3128678" y="9271138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82" name="Google Shape;1482;p124"/>
              <p:cNvSpPr/>
              <p:nvPr/>
            </p:nvSpPr>
            <p:spPr>
              <a:xfrm>
                <a:off x="3937040" y="9339951"/>
                <a:ext cx="6597015" cy="0"/>
              </a:xfrm>
              <a:custGeom>
                <a:rect b="b" l="l" r="r" t="t"/>
                <a:pathLst>
                  <a:path extrusionOk="0" h="120000" w="6597015">
                    <a:moveTo>
                      <a:pt x="0" y="0"/>
                    </a:moveTo>
                    <a:lnTo>
                      <a:pt x="6596657" y="0"/>
                    </a:lnTo>
                  </a:path>
                </a:pathLst>
              </a:custGeom>
              <a:noFill/>
              <a:ln cap="flat" cmpd="sng" w="31400">
                <a:solidFill>
                  <a:srgbClr val="0063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1483" name="Google Shape;1483;p12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7842693" y="8732718"/>
                <a:ext cx="965781" cy="96578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84" name="Google Shape;1484;p124"/>
              <p:cNvSpPr/>
              <p:nvPr/>
            </p:nvSpPr>
            <p:spPr>
              <a:xfrm>
                <a:off x="12326655" y="9349997"/>
                <a:ext cx="2978784" cy="0"/>
              </a:xfrm>
              <a:custGeom>
                <a:rect b="b" l="l" r="r" t="t"/>
                <a:pathLst>
                  <a:path extrusionOk="0" h="120000" w="2978784">
                    <a:moveTo>
                      <a:pt x="0" y="0"/>
                    </a:moveTo>
                    <a:lnTo>
                      <a:pt x="2978495" y="0"/>
                    </a:lnTo>
                  </a:path>
                </a:pathLst>
              </a:custGeom>
              <a:noFill/>
              <a:ln cap="flat" cmpd="sng" w="31400">
                <a:solidFill>
                  <a:srgbClr val="0063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1485" name="Google Shape;1485;p12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3329437" y="8701305"/>
                <a:ext cx="965781" cy="96578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86" name="Google Shape;1486;p124"/>
              <p:cNvSpPr/>
              <p:nvPr/>
            </p:nvSpPr>
            <p:spPr>
              <a:xfrm>
                <a:off x="15282257" y="5175889"/>
                <a:ext cx="1772284" cy="1764665"/>
              </a:xfrm>
              <a:custGeom>
                <a:rect b="b" l="l" r="r" t="t"/>
                <a:pathLst>
                  <a:path extrusionOk="0" h="1764665" w="1772284">
                    <a:moveTo>
                      <a:pt x="0" y="373025"/>
                    </a:moveTo>
                    <a:lnTo>
                      <a:pt x="7853" y="297765"/>
                    </a:lnTo>
                    <a:lnTo>
                      <a:pt x="29449" y="227741"/>
                    </a:lnTo>
                    <a:lnTo>
                      <a:pt x="63479" y="164916"/>
                    </a:lnTo>
                    <a:lnTo>
                      <a:pt x="109289" y="109289"/>
                    </a:lnTo>
                    <a:lnTo>
                      <a:pt x="164262" y="64134"/>
                    </a:lnTo>
                    <a:lnTo>
                      <a:pt x="227741" y="29449"/>
                    </a:lnTo>
                    <a:lnTo>
                      <a:pt x="297765" y="7853"/>
                    </a:lnTo>
                    <a:lnTo>
                      <a:pt x="373025" y="0"/>
                    </a:lnTo>
                    <a:lnTo>
                      <a:pt x="1399826" y="0"/>
                    </a:lnTo>
                    <a:lnTo>
                      <a:pt x="1475085" y="7853"/>
                    </a:lnTo>
                    <a:lnTo>
                      <a:pt x="1544455" y="29449"/>
                    </a:lnTo>
                    <a:lnTo>
                      <a:pt x="1607935" y="64134"/>
                    </a:lnTo>
                    <a:lnTo>
                      <a:pt x="1662907" y="109289"/>
                    </a:lnTo>
                    <a:lnTo>
                      <a:pt x="1708717" y="164916"/>
                    </a:lnTo>
                    <a:lnTo>
                      <a:pt x="1742747" y="227741"/>
                    </a:lnTo>
                    <a:lnTo>
                      <a:pt x="1764344" y="297765"/>
                    </a:lnTo>
                    <a:lnTo>
                      <a:pt x="1772197" y="373025"/>
                    </a:lnTo>
                    <a:lnTo>
                      <a:pt x="1772197" y="1391318"/>
                    </a:lnTo>
                    <a:lnTo>
                      <a:pt x="1764344" y="1466578"/>
                    </a:lnTo>
                    <a:lnTo>
                      <a:pt x="1742747" y="1536602"/>
                    </a:lnTo>
                    <a:lnTo>
                      <a:pt x="1708717" y="1600082"/>
                    </a:lnTo>
                    <a:lnTo>
                      <a:pt x="1662907" y="1655054"/>
                    </a:lnTo>
                    <a:lnTo>
                      <a:pt x="1607935" y="1700864"/>
                    </a:lnTo>
                    <a:lnTo>
                      <a:pt x="1544455" y="1734894"/>
                    </a:lnTo>
                    <a:lnTo>
                      <a:pt x="1475085" y="1756491"/>
                    </a:lnTo>
                    <a:lnTo>
                      <a:pt x="1399826" y="1764344"/>
                    </a:lnTo>
                    <a:lnTo>
                      <a:pt x="373025" y="1764344"/>
                    </a:lnTo>
                    <a:lnTo>
                      <a:pt x="297765" y="1756491"/>
                    </a:lnTo>
                    <a:lnTo>
                      <a:pt x="227741" y="1734894"/>
                    </a:lnTo>
                    <a:lnTo>
                      <a:pt x="164262" y="1700864"/>
                    </a:lnTo>
                    <a:lnTo>
                      <a:pt x="109289" y="1655054"/>
                    </a:lnTo>
                    <a:lnTo>
                      <a:pt x="63479" y="1600082"/>
                    </a:lnTo>
                    <a:lnTo>
                      <a:pt x="29449" y="1536602"/>
                    </a:lnTo>
                    <a:lnTo>
                      <a:pt x="7853" y="1466578"/>
                    </a:lnTo>
                    <a:lnTo>
                      <a:pt x="0" y="1391318"/>
                    </a:lnTo>
                    <a:lnTo>
                      <a:pt x="0" y="373025"/>
                    </a:lnTo>
                    <a:close/>
                  </a:path>
                </a:pathLst>
              </a:custGeom>
              <a:noFill/>
              <a:ln cap="flat" cmpd="sng" w="23550">
                <a:solidFill>
                  <a:srgbClr val="C8253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1487" name="Google Shape;1487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5547148" y="5355027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8" name="Google Shape;1488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6238227" y="5355027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9" name="Google Shape;1489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5536677" y="6056576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0" name="Google Shape;1490;p1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6248697" y="6046105"/>
                <a:ext cx="564437" cy="6013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91" name="Google Shape;1491;p124"/>
              <p:cNvSpPr/>
              <p:nvPr/>
            </p:nvSpPr>
            <p:spPr>
              <a:xfrm>
                <a:off x="16168129" y="6939937"/>
                <a:ext cx="3175" cy="1490345"/>
              </a:xfrm>
              <a:custGeom>
                <a:rect b="b" l="l" r="r" t="t"/>
                <a:pathLst>
                  <a:path extrusionOk="0" h="1490345" w="3175">
                    <a:moveTo>
                      <a:pt x="0" y="0"/>
                    </a:moveTo>
                    <a:lnTo>
                      <a:pt x="3149" y="1490240"/>
                    </a:lnTo>
                  </a:path>
                </a:pathLst>
              </a:custGeom>
              <a:noFill/>
              <a:ln cap="flat" cmpd="sng" w="31400">
                <a:solidFill>
                  <a:srgbClr val="0063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1492" name="Google Shape;1492;p12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5706327" y="7151614"/>
                <a:ext cx="965783" cy="96578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93" name="Google Shape;1493;p124"/>
              <p:cNvSpPr/>
              <p:nvPr/>
            </p:nvSpPr>
            <p:spPr>
              <a:xfrm>
                <a:off x="12305805" y="5987869"/>
                <a:ext cx="2978784" cy="0"/>
              </a:xfrm>
              <a:custGeom>
                <a:rect b="b" l="l" r="r" t="t"/>
                <a:pathLst>
                  <a:path extrusionOk="0" h="120000" w="2978784">
                    <a:moveTo>
                      <a:pt x="0" y="0"/>
                    </a:moveTo>
                    <a:lnTo>
                      <a:pt x="2978495" y="0"/>
                    </a:lnTo>
                  </a:path>
                </a:pathLst>
              </a:custGeom>
              <a:noFill/>
              <a:ln cap="flat" cmpd="sng" w="31400">
                <a:solidFill>
                  <a:srgbClr val="0063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pic>
            <p:nvPicPr>
              <p:cNvPr id="1494" name="Google Shape;1494;p12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3308495" y="5340151"/>
                <a:ext cx="965781" cy="96578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8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p1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Layers of abstraction</a:t>
            </a:r>
            <a:endParaRPr/>
          </a:p>
        </p:txBody>
      </p:sp>
      <p:sp>
        <p:nvSpPr>
          <p:cNvPr id="1500" name="Google Shape;1500;p1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82B"/>
                </a:solidFill>
              </a:rPr>
              <a:t>Layer 3: Connect many local networks to form a global network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C8253C"/>
                </a:solidFill>
              </a:rPr>
              <a:t>Layer 2: Create links in a local area</a:t>
            </a:r>
            <a:endParaRPr>
              <a:solidFill>
                <a:srgbClr val="C8253C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E65C0"/>
                </a:solidFill>
              </a:rPr>
              <a:t>Layer 1: Move bits across space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change in layer 1 implementation (wireless instead of wires)  doesn’t affect the other layers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change in layer 2 protocols doesn’t affect the other layers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01" name="Google Shape;1501;p1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5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12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Layering: The OSI Model</a:t>
            </a:r>
            <a:endParaRPr/>
          </a:p>
        </p:txBody>
      </p:sp>
      <p:sp>
        <p:nvSpPr>
          <p:cNvPr id="1507" name="Google Shape;1507;p1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" name="Google Shape;1512;p12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Layering	</a:t>
            </a:r>
            <a:endParaRPr/>
          </a:p>
        </p:txBody>
      </p:sp>
      <p:sp>
        <p:nvSpPr>
          <p:cNvPr id="1513" name="Google Shape;1513;p12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Internet design is partitioned into various layers. Each layer…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Has a protocol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Relies on services provided by the layer below it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Provides services to the layer above it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Analogous to the structure of an application and the “services” that each layer relies on and provides</a:t>
            </a:r>
            <a:endParaRPr/>
          </a:p>
        </p:txBody>
      </p:sp>
      <p:sp>
        <p:nvSpPr>
          <p:cNvPr id="1514" name="Google Shape;1514;p127"/>
          <p:cNvSpPr/>
          <p:nvPr/>
        </p:nvSpPr>
        <p:spPr>
          <a:xfrm>
            <a:off x="5486400" y="1772089"/>
            <a:ext cx="23112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Code You Write</a:t>
            </a:r>
            <a:endParaRPr b="1"/>
          </a:p>
        </p:txBody>
      </p:sp>
      <p:sp>
        <p:nvSpPr>
          <p:cNvPr id="1515" name="Google Shape;1515;p127"/>
          <p:cNvSpPr/>
          <p:nvPr/>
        </p:nvSpPr>
        <p:spPr>
          <a:xfrm>
            <a:off x="5486400" y="2226589"/>
            <a:ext cx="23112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Run-Time Library</a:t>
            </a:r>
            <a:endParaRPr b="1"/>
          </a:p>
        </p:txBody>
      </p:sp>
      <p:sp>
        <p:nvSpPr>
          <p:cNvPr id="1516" name="Google Shape;1516;p127"/>
          <p:cNvSpPr/>
          <p:nvPr/>
        </p:nvSpPr>
        <p:spPr>
          <a:xfrm>
            <a:off x="5486400" y="2681089"/>
            <a:ext cx="23112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System Calls</a:t>
            </a:r>
            <a:endParaRPr b="1"/>
          </a:p>
        </p:txBody>
      </p:sp>
      <p:sp>
        <p:nvSpPr>
          <p:cNvPr id="1517" name="Google Shape;1517;p127"/>
          <p:cNvSpPr/>
          <p:nvPr/>
        </p:nvSpPr>
        <p:spPr>
          <a:xfrm>
            <a:off x="5486400" y="3135589"/>
            <a:ext cx="2311200" cy="378300"/>
          </a:xfrm>
          <a:prstGeom prst="rect">
            <a:avLst/>
          </a:prstGeom>
          <a:solidFill>
            <a:srgbClr val="8E7CC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Device Drivers</a:t>
            </a:r>
            <a:endParaRPr b="1"/>
          </a:p>
        </p:txBody>
      </p:sp>
      <p:sp>
        <p:nvSpPr>
          <p:cNvPr id="1518" name="Google Shape;1518;p127"/>
          <p:cNvSpPr/>
          <p:nvPr/>
        </p:nvSpPr>
        <p:spPr>
          <a:xfrm>
            <a:off x="5486400" y="3590089"/>
            <a:ext cx="2311200" cy="572700"/>
          </a:xfrm>
          <a:prstGeom prst="rect">
            <a:avLst/>
          </a:prstGeom>
          <a:solidFill>
            <a:srgbClr val="8E7CC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Voltage Levels/Magnetic Domains</a:t>
            </a:r>
            <a:endParaRPr b="1"/>
          </a:p>
        </p:txBody>
      </p:sp>
      <p:pic>
        <p:nvPicPr>
          <p:cNvPr id="1519" name="Google Shape;1519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73800" y="3135589"/>
            <a:ext cx="217600" cy="102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0" name="Google Shape;1520;p127"/>
          <p:cNvSpPr txBox="1"/>
          <p:nvPr/>
        </p:nvSpPr>
        <p:spPr>
          <a:xfrm>
            <a:off x="8167600" y="3249000"/>
            <a:ext cx="812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Fully isolated from user programs</a:t>
            </a:r>
            <a:endParaRPr sz="1000"/>
          </a:p>
        </p:txBody>
      </p:sp>
      <p:sp>
        <p:nvSpPr>
          <p:cNvPr id="1521" name="Google Shape;1521;p1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5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p12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OSI Model</a:t>
            </a:r>
            <a:endParaRPr/>
          </a:p>
        </p:txBody>
      </p:sp>
      <p:sp>
        <p:nvSpPr>
          <p:cNvPr id="1527" name="Google Shape;1527;p128"/>
          <p:cNvSpPr/>
          <p:nvPr/>
        </p:nvSpPr>
        <p:spPr>
          <a:xfrm>
            <a:off x="6684025" y="18386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Application</a:t>
            </a:r>
            <a:endParaRPr b="1"/>
          </a:p>
        </p:txBody>
      </p:sp>
      <p:sp>
        <p:nvSpPr>
          <p:cNvPr id="1528" name="Google Shape;1528;p128"/>
          <p:cNvSpPr/>
          <p:nvPr/>
        </p:nvSpPr>
        <p:spPr>
          <a:xfrm>
            <a:off x="6684025" y="22931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Transport</a:t>
            </a:r>
            <a:endParaRPr b="1"/>
          </a:p>
        </p:txBody>
      </p:sp>
      <p:sp>
        <p:nvSpPr>
          <p:cNvPr id="1529" name="Google Shape;1529;p128"/>
          <p:cNvSpPr/>
          <p:nvPr/>
        </p:nvSpPr>
        <p:spPr>
          <a:xfrm>
            <a:off x="6684025" y="27476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(Inter) Network</a:t>
            </a:r>
            <a:endParaRPr b="1"/>
          </a:p>
        </p:txBody>
      </p:sp>
      <p:sp>
        <p:nvSpPr>
          <p:cNvPr id="1530" name="Google Shape;1530;p128"/>
          <p:cNvSpPr/>
          <p:nvPr/>
        </p:nvSpPr>
        <p:spPr>
          <a:xfrm>
            <a:off x="6684025" y="32021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Link</a:t>
            </a:r>
            <a:endParaRPr b="1"/>
          </a:p>
        </p:txBody>
      </p:sp>
      <p:sp>
        <p:nvSpPr>
          <p:cNvPr id="1531" name="Google Shape;1531;p128"/>
          <p:cNvSpPr/>
          <p:nvPr/>
        </p:nvSpPr>
        <p:spPr>
          <a:xfrm>
            <a:off x="6684025" y="36566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Physical</a:t>
            </a:r>
            <a:endParaRPr b="1"/>
          </a:p>
        </p:txBody>
      </p:sp>
      <p:sp>
        <p:nvSpPr>
          <p:cNvPr id="1532" name="Google Shape;1532;p128"/>
          <p:cNvSpPr txBox="1"/>
          <p:nvPr/>
        </p:nvSpPr>
        <p:spPr>
          <a:xfrm>
            <a:off x="63454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1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533" name="Google Shape;1533;p128"/>
          <p:cNvSpPr txBox="1"/>
          <p:nvPr/>
        </p:nvSpPr>
        <p:spPr>
          <a:xfrm>
            <a:off x="63454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2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534" name="Google Shape;1534;p128"/>
          <p:cNvSpPr txBox="1"/>
          <p:nvPr/>
        </p:nvSpPr>
        <p:spPr>
          <a:xfrm>
            <a:off x="63454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3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535" name="Google Shape;1535;p128"/>
          <p:cNvSpPr txBox="1"/>
          <p:nvPr/>
        </p:nvSpPr>
        <p:spPr>
          <a:xfrm>
            <a:off x="63454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4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536" name="Google Shape;1536;p128"/>
          <p:cNvSpPr txBox="1"/>
          <p:nvPr/>
        </p:nvSpPr>
        <p:spPr>
          <a:xfrm>
            <a:off x="63454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7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537" name="Google Shape;1537;p12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29908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OSI model: </a:t>
            </a:r>
            <a:r>
              <a:rPr lang="en"/>
              <a:t>Open Systems Interconnection model, a layered model of Internet communication</a:t>
            </a:r>
            <a:endParaRPr/>
          </a:p>
          <a:p>
            <a:pPr indent="-29908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Originally divided into 7 layers</a:t>
            </a:r>
            <a:endParaRPr/>
          </a:p>
          <a:p>
            <a:pPr indent="-299085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But layers 5 and 6 aren’t used in the real world, so we ignore them</a:t>
            </a:r>
            <a:endParaRPr/>
          </a:p>
          <a:p>
            <a:pPr indent="-29908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Same reliance upon abstraction</a:t>
            </a:r>
            <a:endParaRPr/>
          </a:p>
          <a:p>
            <a:pPr indent="-29908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 layer can be implemented in different ways without affecting other layers</a:t>
            </a:r>
            <a:endParaRPr/>
          </a:p>
          <a:p>
            <a:pPr indent="-29908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 layer’s protocol can be substituted with another protocol without affecting other layers</a:t>
            </a:r>
            <a:endParaRPr/>
          </a:p>
        </p:txBody>
      </p:sp>
      <p:sp>
        <p:nvSpPr>
          <p:cNvPr id="1538" name="Google Shape;1538;p1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12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en"/>
              <a:t>Provides</a:t>
            </a:r>
            <a:r>
              <a:rPr lang="en"/>
              <a:t>: Sending bits from one device to another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Encodes bits to send them over a physical link</a:t>
            </a:r>
            <a:endParaRPr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"/>
              <a:t>Patterns of voltage levels</a:t>
            </a:r>
            <a:endParaRPr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"/>
              <a:t>Photon intensities</a:t>
            </a:r>
            <a:endParaRPr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"/>
              <a:t>RF modulation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Examples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Wi-Fi radios (IEEE 802.11)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Ethernet voltages (IEEE 802.3)</a:t>
            </a:r>
            <a:endParaRPr/>
          </a:p>
        </p:txBody>
      </p:sp>
      <p:sp>
        <p:nvSpPr>
          <p:cNvPr id="1544" name="Google Shape;1544;p1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1: Physical Layer</a:t>
            </a:r>
            <a:endParaRPr/>
          </a:p>
        </p:txBody>
      </p:sp>
      <p:sp>
        <p:nvSpPr>
          <p:cNvPr id="1545" name="Google Shape;1545;p129"/>
          <p:cNvSpPr/>
          <p:nvPr/>
        </p:nvSpPr>
        <p:spPr>
          <a:xfrm>
            <a:off x="6684025" y="36566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Physical</a:t>
            </a:r>
            <a:endParaRPr b="1"/>
          </a:p>
        </p:txBody>
      </p:sp>
      <p:sp>
        <p:nvSpPr>
          <p:cNvPr id="1546" name="Google Shape;1546;p129"/>
          <p:cNvSpPr txBox="1"/>
          <p:nvPr/>
        </p:nvSpPr>
        <p:spPr>
          <a:xfrm>
            <a:off x="63454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1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547" name="Google Shape;1547;p129"/>
          <p:cNvSpPr/>
          <p:nvPr/>
        </p:nvSpPr>
        <p:spPr>
          <a:xfrm>
            <a:off x="6684025" y="1838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Application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548" name="Google Shape;1548;p129"/>
          <p:cNvSpPr/>
          <p:nvPr/>
        </p:nvSpPr>
        <p:spPr>
          <a:xfrm>
            <a:off x="6684025" y="22931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Transport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549" name="Google Shape;1549;p129"/>
          <p:cNvSpPr/>
          <p:nvPr/>
        </p:nvSpPr>
        <p:spPr>
          <a:xfrm>
            <a:off x="6684025" y="2747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(Inter) Network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550" name="Google Shape;1550;p129"/>
          <p:cNvSpPr/>
          <p:nvPr/>
        </p:nvSpPr>
        <p:spPr>
          <a:xfrm>
            <a:off x="6684025" y="32021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Link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551" name="Google Shape;1551;p129"/>
          <p:cNvSpPr txBox="1"/>
          <p:nvPr/>
        </p:nvSpPr>
        <p:spPr>
          <a:xfrm>
            <a:off x="63454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2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552" name="Google Shape;1552;p129"/>
          <p:cNvSpPr txBox="1"/>
          <p:nvPr/>
        </p:nvSpPr>
        <p:spPr>
          <a:xfrm>
            <a:off x="63454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3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553" name="Google Shape;1553;p129"/>
          <p:cNvSpPr txBox="1"/>
          <p:nvPr/>
        </p:nvSpPr>
        <p:spPr>
          <a:xfrm>
            <a:off x="63454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4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554" name="Google Shape;1554;p129"/>
          <p:cNvSpPr txBox="1"/>
          <p:nvPr/>
        </p:nvSpPr>
        <p:spPr>
          <a:xfrm>
            <a:off x="63454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7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555" name="Google Shape;1555;p1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9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p1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1: Physical Layer</a:t>
            </a:r>
            <a:endParaRPr/>
          </a:p>
        </p:txBody>
      </p:sp>
      <p:sp>
        <p:nvSpPr>
          <p:cNvPr id="1561" name="Google Shape;1561;p130"/>
          <p:cNvSpPr/>
          <p:nvPr/>
        </p:nvSpPr>
        <p:spPr>
          <a:xfrm>
            <a:off x="6684025" y="36566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Physical</a:t>
            </a:r>
            <a:endParaRPr b="1"/>
          </a:p>
        </p:txBody>
      </p:sp>
      <p:sp>
        <p:nvSpPr>
          <p:cNvPr id="1562" name="Google Shape;1562;p130"/>
          <p:cNvSpPr txBox="1"/>
          <p:nvPr/>
        </p:nvSpPr>
        <p:spPr>
          <a:xfrm>
            <a:off x="63454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1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563" name="Google Shape;1563;p130"/>
          <p:cNvSpPr/>
          <p:nvPr/>
        </p:nvSpPr>
        <p:spPr>
          <a:xfrm>
            <a:off x="6684025" y="1838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Application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564" name="Google Shape;1564;p130"/>
          <p:cNvSpPr/>
          <p:nvPr/>
        </p:nvSpPr>
        <p:spPr>
          <a:xfrm>
            <a:off x="6684025" y="22931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Transport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565" name="Google Shape;1565;p130"/>
          <p:cNvSpPr/>
          <p:nvPr/>
        </p:nvSpPr>
        <p:spPr>
          <a:xfrm>
            <a:off x="6684025" y="2747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(Inter) Network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566" name="Google Shape;1566;p130"/>
          <p:cNvSpPr/>
          <p:nvPr/>
        </p:nvSpPr>
        <p:spPr>
          <a:xfrm>
            <a:off x="6684025" y="32021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Link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567" name="Google Shape;1567;p130"/>
          <p:cNvSpPr txBox="1"/>
          <p:nvPr/>
        </p:nvSpPr>
        <p:spPr>
          <a:xfrm>
            <a:off x="63454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2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568" name="Google Shape;1568;p130"/>
          <p:cNvSpPr txBox="1"/>
          <p:nvPr/>
        </p:nvSpPr>
        <p:spPr>
          <a:xfrm>
            <a:off x="63454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3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569" name="Google Shape;1569;p130"/>
          <p:cNvSpPr txBox="1"/>
          <p:nvPr/>
        </p:nvSpPr>
        <p:spPr>
          <a:xfrm>
            <a:off x="63454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4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570" name="Google Shape;1570;p130"/>
          <p:cNvSpPr txBox="1"/>
          <p:nvPr/>
        </p:nvSpPr>
        <p:spPr>
          <a:xfrm>
            <a:off x="63454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7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571" name="Google Shape;1571;p130"/>
          <p:cNvSpPr/>
          <p:nvPr/>
        </p:nvSpPr>
        <p:spPr>
          <a:xfrm>
            <a:off x="905150" y="2819275"/>
            <a:ext cx="506400" cy="506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572" name="Google Shape;1572;p130"/>
          <p:cNvSpPr/>
          <p:nvPr/>
        </p:nvSpPr>
        <p:spPr>
          <a:xfrm>
            <a:off x="4454450" y="2819275"/>
            <a:ext cx="506400" cy="506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cxnSp>
        <p:nvCxnSpPr>
          <p:cNvPr id="1573" name="Google Shape;1573;p130"/>
          <p:cNvCxnSpPr>
            <a:stCxn id="1571" idx="6"/>
            <a:endCxn id="1572" idx="2"/>
          </p:cNvCxnSpPr>
          <p:nvPr/>
        </p:nvCxnSpPr>
        <p:spPr>
          <a:xfrm>
            <a:off x="1411550" y="3072475"/>
            <a:ext cx="3042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74" name="Google Shape;1574;p130"/>
          <p:cNvSpPr txBox="1"/>
          <p:nvPr/>
        </p:nvSpPr>
        <p:spPr>
          <a:xfrm>
            <a:off x="2233850" y="2733775"/>
            <a:ext cx="1398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01110111…01</a:t>
            </a:r>
            <a:endParaRPr sz="1000"/>
          </a:p>
        </p:txBody>
      </p:sp>
      <p:sp>
        <p:nvSpPr>
          <p:cNvPr id="1575" name="Google Shape;1575;p130"/>
          <p:cNvSpPr txBox="1"/>
          <p:nvPr/>
        </p:nvSpPr>
        <p:spPr>
          <a:xfrm>
            <a:off x="1654125" y="1577350"/>
            <a:ext cx="2986500" cy="8313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Physical layer: “How do I transmit this sequence of 0’s and 1’s from A to B?”</a:t>
            </a:r>
            <a:endParaRPr/>
          </a:p>
        </p:txBody>
      </p:sp>
      <p:sp>
        <p:nvSpPr>
          <p:cNvPr id="1576" name="Google Shape;1576;p130"/>
          <p:cNvSpPr txBox="1"/>
          <p:nvPr/>
        </p:nvSpPr>
        <p:spPr>
          <a:xfrm>
            <a:off x="660000" y="3777000"/>
            <a:ext cx="4428600" cy="400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Next: How do we talk to more than one device?</a:t>
            </a:r>
            <a:endParaRPr/>
          </a:p>
        </p:txBody>
      </p:sp>
      <p:sp>
        <p:nvSpPr>
          <p:cNvPr id="1577" name="Google Shape;1577;p1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p1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2: Link Layer</a:t>
            </a:r>
            <a:endParaRPr/>
          </a:p>
        </p:txBody>
      </p:sp>
      <p:sp>
        <p:nvSpPr>
          <p:cNvPr id="1583" name="Google Shape;1583;p1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en"/>
              <a:t>Provides</a:t>
            </a:r>
            <a:r>
              <a:rPr lang="en"/>
              <a:t>: Sending frames directly from one device to another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b="1" lang="en"/>
              <a:t>Relies upon</a:t>
            </a:r>
            <a:r>
              <a:rPr lang="en"/>
              <a:t>: Sending bits from one device to another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Encodes messages into groups of bits called “frames”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Examples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Ethernet frames (IEEE 802.3)</a:t>
            </a:r>
            <a:endParaRPr/>
          </a:p>
        </p:txBody>
      </p:sp>
      <p:sp>
        <p:nvSpPr>
          <p:cNvPr id="1584" name="Google Shape;1584;p131"/>
          <p:cNvSpPr/>
          <p:nvPr/>
        </p:nvSpPr>
        <p:spPr>
          <a:xfrm>
            <a:off x="6684025" y="36566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Physical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585" name="Google Shape;1585;p131"/>
          <p:cNvSpPr txBox="1"/>
          <p:nvPr/>
        </p:nvSpPr>
        <p:spPr>
          <a:xfrm>
            <a:off x="63454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1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586" name="Google Shape;1586;p131"/>
          <p:cNvSpPr/>
          <p:nvPr/>
        </p:nvSpPr>
        <p:spPr>
          <a:xfrm>
            <a:off x="6684025" y="1838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Application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587" name="Google Shape;1587;p131"/>
          <p:cNvSpPr/>
          <p:nvPr/>
        </p:nvSpPr>
        <p:spPr>
          <a:xfrm>
            <a:off x="6684025" y="22931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Transport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588" name="Google Shape;1588;p131"/>
          <p:cNvSpPr/>
          <p:nvPr/>
        </p:nvSpPr>
        <p:spPr>
          <a:xfrm>
            <a:off x="6684025" y="2747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(Inter) Network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589" name="Google Shape;1589;p131"/>
          <p:cNvSpPr txBox="1"/>
          <p:nvPr/>
        </p:nvSpPr>
        <p:spPr>
          <a:xfrm>
            <a:off x="63454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3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590" name="Google Shape;1590;p131"/>
          <p:cNvSpPr txBox="1"/>
          <p:nvPr/>
        </p:nvSpPr>
        <p:spPr>
          <a:xfrm>
            <a:off x="63454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4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591" name="Google Shape;1591;p131"/>
          <p:cNvSpPr txBox="1"/>
          <p:nvPr/>
        </p:nvSpPr>
        <p:spPr>
          <a:xfrm>
            <a:off x="63454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7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592" name="Google Shape;1592;p131"/>
          <p:cNvSpPr/>
          <p:nvPr/>
        </p:nvSpPr>
        <p:spPr>
          <a:xfrm>
            <a:off x="6684025" y="32021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Link</a:t>
            </a:r>
            <a:endParaRPr b="1"/>
          </a:p>
        </p:txBody>
      </p:sp>
      <p:sp>
        <p:nvSpPr>
          <p:cNvPr id="1593" name="Google Shape;1593;p131"/>
          <p:cNvSpPr txBox="1"/>
          <p:nvPr/>
        </p:nvSpPr>
        <p:spPr>
          <a:xfrm>
            <a:off x="63454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2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594" name="Google Shape;1594;p1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p1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2: Link Layer</a:t>
            </a:r>
            <a:endParaRPr/>
          </a:p>
        </p:txBody>
      </p:sp>
      <p:sp>
        <p:nvSpPr>
          <p:cNvPr id="1600" name="Google Shape;1600;p1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en"/>
              <a:t>Local area network (LAN)</a:t>
            </a:r>
            <a:r>
              <a:rPr lang="en"/>
              <a:t>: A set of computers on a shared network that can directly address one another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Consists of multiple physical links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Frames must consist of at least 3 things: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Source (“Who is this message coming from?”)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Destination (“Who is this message going to?”)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Data (“What does this message say?”)</a:t>
            </a:r>
            <a:endParaRPr/>
          </a:p>
        </p:txBody>
      </p:sp>
      <p:pic>
        <p:nvPicPr>
          <p:cNvPr id="1601" name="Google Shape;1601;p132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5611975" y="23253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2" name="Google Shape;1602;p132"/>
          <p:cNvCxnSpPr>
            <a:stCxn id="1601" idx="2"/>
          </p:cNvCxnSpPr>
          <p:nvPr/>
        </p:nvCxnSpPr>
        <p:spPr>
          <a:xfrm>
            <a:off x="5897045" y="28980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03" name="Google Shape;1603;p132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6506800" y="23253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4" name="Google Shape;1604;p132"/>
          <p:cNvCxnSpPr>
            <a:stCxn id="1603" idx="2"/>
          </p:cNvCxnSpPr>
          <p:nvPr/>
        </p:nvCxnSpPr>
        <p:spPr>
          <a:xfrm>
            <a:off x="6791870" y="28980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05" name="Google Shape;1605;p132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7401625" y="23253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6" name="Google Shape;1606;p132"/>
          <p:cNvCxnSpPr>
            <a:stCxn id="1605" idx="2"/>
          </p:cNvCxnSpPr>
          <p:nvPr/>
        </p:nvCxnSpPr>
        <p:spPr>
          <a:xfrm>
            <a:off x="7686695" y="28980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07" name="Google Shape;1607;p132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8296450" y="23253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8" name="Google Shape;1608;p132"/>
          <p:cNvCxnSpPr>
            <a:stCxn id="1607" idx="2"/>
          </p:cNvCxnSpPr>
          <p:nvPr/>
        </p:nvCxnSpPr>
        <p:spPr>
          <a:xfrm>
            <a:off x="8581520" y="28980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9" name="Google Shape;1609;p132"/>
          <p:cNvCxnSpPr/>
          <p:nvPr/>
        </p:nvCxnSpPr>
        <p:spPr>
          <a:xfrm>
            <a:off x="5904738" y="3326800"/>
            <a:ext cx="26691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0" name="Google Shape;1610;p132"/>
          <p:cNvSpPr txBox="1"/>
          <p:nvPr/>
        </p:nvSpPr>
        <p:spPr>
          <a:xfrm>
            <a:off x="5447100" y="1593775"/>
            <a:ext cx="1101300" cy="554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Source</a:t>
            </a:r>
            <a:r>
              <a:rPr lang="en" sz="800"/>
              <a:t>: A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Destination</a:t>
            </a:r>
            <a:r>
              <a:rPr lang="en" sz="800"/>
              <a:t>: C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“Hello, this is A…”</a:t>
            </a:r>
            <a:endParaRPr sz="800"/>
          </a:p>
        </p:txBody>
      </p:sp>
      <p:sp>
        <p:nvSpPr>
          <p:cNvPr id="1611" name="Google Shape;1611;p132"/>
          <p:cNvSpPr txBox="1"/>
          <p:nvPr/>
        </p:nvSpPr>
        <p:spPr>
          <a:xfrm>
            <a:off x="5767900" y="23917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</a:t>
            </a:r>
            <a:endParaRPr sz="800"/>
          </a:p>
        </p:txBody>
      </p:sp>
      <p:sp>
        <p:nvSpPr>
          <p:cNvPr id="1612" name="Google Shape;1612;p132"/>
          <p:cNvSpPr txBox="1"/>
          <p:nvPr/>
        </p:nvSpPr>
        <p:spPr>
          <a:xfrm>
            <a:off x="6662725" y="23917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B</a:t>
            </a:r>
            <a:endParaRPr sz="800"/>
          </a:p>
        </p:txBody>
      </p:sp>
      <p:sp>
        <p:nvSpPr>
          <p:cNvPr id="1613" name="Google Shape;1613;p132"/>
          <p:cNvSpPr txBox="1"/>
          <p:nvPr/>
        </p:nvSpPr>
        <p:spPr>
          <a:xfrm>
            <a:off x="8452375" y="23917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</a:t>
            </a:r>
            <a:endParaRPr sz="800"/>
          </a:p>
        </p:txBody>
      </p:sp>
      <p:sp>
        <p:nvSpPr>
          <p:cNvPr id="1614" name="Google Shape;1614;p132"/>
          <p:cNvSpPr txBox="1"/>
          <p:nvPr/>
        </p:nvSpPr>
        <p:spPr>
          <a:xfrm>
            <a:off x="7557550" y="23917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</a:t>
            </a:r>
            <a:endParaRPr sz="800"/>
          </a:p>
        </p:txBody>
      </p:sp>
      <p:sp>
        <p:nvSpPr>
          <p:cNvPr id="1615" name="Google Shape;1615;p1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9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p13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2: Link Layer</a:t>
            </a:r>
            <a:endParaRPr/>
          </a:p>
        </p:txBody>
      </p:sp>
      <p:sp>
        <p:nvSpPr>
          <p:cNvPr id="1621" name="Google Shape;1621;p133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reality, computers aren’t all connected to the same wire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Instead, local networks are a set of point-to-point links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However, Layer 2 still allows direct addressing between any two devices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Enabled by transmitting a frame across multiple physical links until it reaches its destination</a:t>
            </a:r>
            <a:endParaRPr/>
          </a:p>
        </p:txBody>
      </p:sp>
      <p:sp>
        <p:nvSpPr>
          <p:cNvPr id="1622" name="Google Shape;1622;p133"/>
          <p:cNvSpPr txBox="1"/>
          <p:nvPr/>
        </p:nvSpPr>
        <p:spPr>
          <a:xfrm>
            <a:off x="5504475" y="2171725"/>
            <a:ext cx="1101300" cy="554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Source</a:t>
            </a:r>
            <a:r>
              <a:rPr lang="en" sz="800"/>
              <a:t>: A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Dest</a:t>
            </a:r>
            <a:r>
              <a:rPr lang="en" sz="800"/>
              <a:t>: C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“Hello, this is A…”</a:t>
            </a:r>
            <a:endParaRPr sz="800"/>
          </a:p>
        </p:txBody>
      </p:sp>
      <p:sp>
        <p:nvSpPr>
          <p:cNvPr id="1623" name="Google Shape;1623;p133"/>
          <p:cNvSpPr/>
          <p:nvPr/>
        </p:nvSpPr>
        <p:spPr>
          <a:xfrm>
            <a:off x="5448225" y="2806375"/>
            <a:ext cx="506400" cy="506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624" name="Google Shape;1624;p133"/>
          <p:cNvSpPr/>
          <p:nvPr/>
        </p:nvSpPr>
        <p:spPr>
          <a:xfrm>
            <a:off x="7055825" y="2383625"/>
            <a:ext cx="506400" cy="506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625" name="Google Shape;1625;p133"/>
          <p:cNvSpPr/>
          <p:nvPr/>
        </p:nvSpPr>
        <p:spPr>
          <a:xfrm>
            <a:off x="6052700" y="3907875"/>
            <a:ext cx="506400" cy="506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sp>
        <p:nvSpPr>
          <p:cNvPr id="1626" name="Google Shape;1626;p133"/>
          <p:cNvSpPr/>
          <p:nvPr/>
        </p:nvSpPr>
        <p:spPr>
          <a:xfrm>
            <a:off x="7598075" y="3572375"/>
            <a:ext cx="506400" cy="506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627" name="Google Shape;1627;p133"/>
          <p:cNvSpPr/>
          <p:nvPr/>
        </p:nvSpPr>
        <p:spPr>
          <a:xfrm>
            <a:off x="8431125" y="2859450"/>
            <a:ext cx="506400" cy="506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</a:t>
            </a:r>
            <a:endParaRPr/>
          </a:p>
        </p:txBody>
      </p:sp>
      <p:cxnSp>
        <p:nvCxnSpPr>
          <p:cNvPr id="1628" name="Google Shape;1628;p133"/>
          <p:cNvCxnSpPr>
            <a:stCxn id="1623" idx="6"/>
            <a:endCxn id="1624" idx="2"/>
          </p:cNvCxnSpPr>
          <p:nvPr/>
        </p:nvCxnSpPr>
        <p:spPr>
          <a:xfrm flipH="1" rot="10800000">
            <a:off x="5954625" y="2636875"/>
            <a:ext cx="1101300" cy="42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29" name="Google Shape;1629;p133"/>
          <p:cNvCxnSpPr>
            <a:stCxn id="1623" idx="5"/>
            <a:endCxn id="1625" idx="1"/>
          </p:cNvCxnSpPr>
          <p:nvPr/>
        </p:nvCxnSpPr>
        <p:spPr>
          <a:xfrm>
            <a:off x="5880464" y="3238614"/>
            <a:ext cx="246300" cy="74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30" name="Google Shape;1630;p133"/>
          <p:cNvCxnSpPr>
            <a:stCxn id="1625" idx="6"/>
            <a:endCxn id="1626" idx="2"/>
          </p:cNvCxnSpPr>
          <p:nvPr/>
        </p:nvCxnSpPr>
        <p:spPr>
          <a:xfrm flipH="1" rot="10800000">
            <a:off x="6559100" y="3825675"/>
            <a:ext cx="1038900" cy="33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31" name="Google Shape;1631;p133"/>
          <p:cNvCxnSpPr>
            <a:stCxn id="1624" idx="4"/>
            <a:endCxn id="1625" idx="7"/>
          </p:cNvCxnSpPr>
          <p:nvPr/>
        </p:nvCxnSpPr>
        <p:spPr>
          <a:xfrm flipH="1">
            <a:off x="6484925" y="2890025"/>
            <a:ext cx="824100" cy="109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32" name="Google Shape;1632;p133"/>
          <p:cNvCxnSpPr>
            <a:stCxn id="1624" idx="5"/>
            <a:endCxn id="1626" idx="0"/>
          </p:cNvCxnSpPr>
          <p:nvPr/>
        </p:nvCxnSpPr>
        <p:spPr>
          <a:xfrm>
            <a:off x="7488064" y="2815864"/>
            <a:ext cx="363300" cy="75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33" name="Google Shape;1633;p133"/>
          <p:cNvCxnSpPr>
            <a:endCxn id="1627" idx="2"/>
          </p:cNvCxnSpPr>
          <p:nvPr/>
        </p:nvCxnSpPr>
        <p:spPr>
          <a:xfrm>
            <a:off x="7562325" y="2636850"/>
            <a:ext cx="868800" cy="47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34" name="Google Shape;1634;p133"/>
          <p:cNvCxnSpPr>
            <a:stCxn id="1626" idx="7"/>
            <a:endCxn id="1627" idx="3"/>
          </p:cNvCxnSpPr>
          <p:nvPr/>
        </p:nvCxnSpPr>
        <p:spPr>
          <a:xfrm flipH="1" rot="10800000">
            <a:off x="8030314" y="3291636"/>
            <a:ext cx="474900" cy="35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35" name="Google Shape;1635;p1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9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" name="Google Shape;1640;p1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 and MAC Addresses</a:t>
            </a:r>
            <a:endParaRPr/>
          </a:p>
        </p:txBody>
      </p:sp>
      <p:sp>
        <p:nvSpPr>
          <p:cNvPr id="1641" name="Google Shape;1641;p1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Ethernet</a:t>
            </a:r>
            <a:r>
              <a:rPr lang="en"/>
              <a:t>: A common layer 2 protocol that most endpoint devices use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MAC address</a:t>
            </a:r>
            <a:r>
              <a:rPr lang="en"/>
              <a:t>: A 6-byte address that identifies a piece of network equipment (e.g. your phone’s Wi-Fi antenna)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Typically represented as 6 hex bytes: </a:t>
            </a:r>
            <a:r>
              <a:rPr b="1" lang="en"/>
              <a:t>13:37:ca:fe:f0:0d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first 3 bytes are assigned to manufacturers (i.e. who made the equipment)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This is useful in identifying a device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last 3 bytes are device-specific</a:t>
            </a:r>
            <a:endParaRPr/>
          </a:p>
        </p:txBody>
      </p:sp>
      <p:sp>
        <p:nvSpPr>
          <p:cNvPr id="1642" name="Google Shape;1642;p1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6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p1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2: Link Layer</a:t>
            </a:r>
            <a:endParaRPr/>
          </a:p>
        </p:txBody>
      </p:sp>
      <p:sp>
        <p:nvSpPr>
          <p:cNvPr id="1648" name="Google Shape;1648;p135"/>
          <p:cNvSpPr/>
          <p:nvPr/>
        </p:nvSpPr>
        <p:spPr>
          <a:xfrm>
            <a:off x="6684025" y="36566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Physical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649" name="Google Shape;1649;p135"/>
          <p:cNvSpPr txBox="1"/>
          <p:nvPr/>
        </p:nvSpPr>
        <p:spPr>
          <a:xfrm>
            <a:off x="63454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1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650" name="Google Shape;1650;p135"/>
          <p:cNvSpPr/>
          <p:nvPr/>
        </p:nvSpPr>
        <p:spPr>
          <a:xfrm>
            <a:off x="6684025" y="1838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Application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651" name="Google Shape;1651;p135"/>
          <p:cNvSpPr/>
          <p:nvPr/>
        </p:nvSpPr>
        <p:spPr>
          <a:xfrm>
            <a:off x="6684025" y="22931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Transport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652" name="Google Shape;1652;p135"/>
          <p:cNvSpPr/>
          <p:nvPr/>
        </p:nvSpPr>
        <p:spPr>
          <a:xfrm>
            <a:off x="6684025" y="2747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(Inter) Network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653" name="Google Shape;1653;p135"/>
          <p:cNvSpPr txBox="1"/>
          <p:nvPr/>
        </p:nvSpPr>
        <p:spPr>
          <a:xfrm>
            <a:off x="63454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3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654" name="Google Shape;1654;p135"/>
          <p:cNvSpPr txBox="1"/>
          <p:nvPr/>
        </p:nvSpPr>
        <p:spPr>
          <a:xfrm>
            <a:off x="63454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4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655" name="Google Shape;1655;p135"/>
          <p:cNvSpPr txBox="1"/>
          <p:nvPr/>
        </p:nvSpPr>
        <p:spPr>
          <a:xfrm>
            <a:off x="63454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7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656" name="Google Shape;1656;p135"/>
          <p:cNvSpPr/>
          <p:nvPr/>
        </p:nvSpPr>
        <p:spPr>
          <a:xfrm>
            <a:off x="6684025" y="32021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Link</a:t>
            </a:r>
            <a:endParaRPr b="1"/>
          </a:p>
        </p:txBody>
      </p:sp>
      <p:sp>
        <p:nvSpPr>
          <p:cNvPr id="1657" name="Google Shape;1657;p135"/>
          <p:cNvSpPr txBox="1"/>
          <p:nvPr/>
        </p:nvSpPr>
        <p:spPr>
          <a:xfrm>
            <a:off x="63454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2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658" name="Google Shape;1658;p135"/>
          <p:cNvSpPr txBox="1"/>
          <p:nvPr/>
        </p:nvSpPr>
        <p:spPr>
          <a:xfrm>
            <a:off x="920625" y="2163288"/>
            <a:ext cx="1101300" cy="554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Source</a:t>
            </a:r>
            <a:r>
              <a:rPr lang="en" sz="800"/>
              <a:t>: A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Dest</a:t>
            </a:r>
            <a:r>
              <a:rPr lang="en" sz="800"/>
              <a:t>: C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“Hello, this is A…”</a:t>
            </a:r>
            <a:endParaRPr sz="800"/>
          </a:p>
        </p:txBody>
      </p:sp>
      <p:sp>
        <p:nvSpPr>
          <p:cNvPr id="1659" name="Google Shape;1659;p135"/>
          <p:cNvSpPr txBox="1"/>
          <p:nvPr/>
        </p:nvSpPr>
        <p:spPr>
          <a:xfrm>
            <a:off x="2018975" y="1160600"/>
            <a:ext cx="3915600" cy="8313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 layer: “How do I transmit this frame from A to C, making sure that no one else thinks the message is for them?”</a:t>
            </a:r>
            <a:endParaRPr/>
          </a:p>
        </p:txBody>
      </p:sp>
      <p:sp>
        <p:nvSpPr>
          <p:cNvPr id="1660" name="Google Shape;1660;p135"/>
          <p:cNvSpPr txBox="1"/>
          <p:nvPr/>
        </p:nvSpPr>
        <p:spPr>
          <a:xfrm>
            <a:off x="2255425" y="4566350"/>
            <a:ext cx="4428600" cy="400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Next: How do we address every device in existence?</a:t>
            </a:r>
            <a:endParaRPr/>
          </a:p>
        </p:txBody>
      </p:sp>
      <p:pic>
        <p:nvPicPr>
          <p:cNvPr id="1661" name="Google Shape;1661;p135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1237750" y="28832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62" name="Google Shape;1662;p135"/>
          <p:cNvCxnSpPr>
            <a:stCxn id="1661" idx="2"/>
          </p:cNvCxnSpPr>
          <p:nvPr/>
        </p:nvCxnSpPr>
        <p:spPr>
          <a:xfrm>
            <a:off x="1522820" y="34559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63" name="Google Shape;1663;p135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2132575" y="28832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64" name="Google Shape;1664;p135"/>
          <p:cNvCxnSpPr>
            <a:stCxn id="1663" idx="2"/>
          </p:cNvCxnSpPr>
          <p:nvPr/>
        </p:nvCxnSpPr>
        <p:spPr>
          <a:xfrm>
            <a:off x="2417645" y="34559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65" name="Google Shape;1665;p135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3027400" y="28832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66" name="Google Shape;1666;p135"/>
          <p:cNvCxnSpPr>
            <a:stCxn id="1665" idx="2"/>
          </p:cNvCxnSpPr>
          <p:nvPr/>
        </p:nvCxnSpPr>
        <p:spPr>
          <a:xfrm>
            <a:off x="3312470" y="34559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67" name="Google Shape;1667;p135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3922225" y="28832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68" name="Google Shape;1668;p135"/>
          <p:cNvCxnSpPr>
            <a:stCxn id="1667" idx="2"/>
          </p:cNvCxnSpPr>
          <p:nvPr/>
        </p:nvCxnSpPr>
        <p:spPr>
          <a:xfrm>
            <a:off x="4207295" y="34559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9" name="Google Shape;1669;p135"/>
          <p:cNvCxnSpPr/>
          <p:nvPr/>
        </p:nvCxnSpPr>
        <p:spPr>
          <a:xfrm>
            <a:off x="1530513" y="3884700"/>
            <a:ext cx="26691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70" name="Google Shape;1670;p135"/>
          <p:cNvSpPr txBox="1"/>
          <p:nvPr/>
        </p:nvSpPr>
        <p:spPr>
          <a:xfrm>
            <a:off x="1393675" y="29496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</a:t>
            </a:r>
            <a:endParaRPr sz="800"/>
          </a:p>
        </p:txBody>
      </p:sp>
      <p:sp>
        <p:nvSpPr>
          <p:cNvPr id="1671" name="Google Shape;1671;p135"/>
          <p:cNvSpPr txBox="1"/>
          <p:nvPr/>
        </p:nvSpPr>
        <p:spPr>
          <a:xfrm>
            <a:off x="2288500" y="29496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B</a:t>
            </a:r>
            <a:endParaRPr sz="800"/>
          </a:p>
        </p:txBody>
      </p:sp>
      <p:sp>
        <p:nvSpPr>
          <p:cNvPr id="1672" name="Google Shape;1672;p135"/>
          <p:cNvSpPr txBox="1"/>
          <p:nvPr/>
        </p:nvSpPr>
        <p:spPr>
          <a:xfrm>
            <a:off x="4078150" y="29496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</a:t>
            </a:r>
            <a:endParaRPr sz="800"/>
          </a:p>
        </p:txBody>
      </p:sp>
      <p:sp>
        <p:nvSpPr>
          <p:cNvPr id="1673" name="Google Shape;1673;p135"/>
          <p:cNvSpPr txBox="1"/>
          <p:nvPr/>
        </p:nvSpPr>
        <p:spPr>
          <a:xfrm>
            <a:off x="3183325" y="29496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</a:t>
            </a:r>
            <a:endParaRPr sz="800"/>
          </a:p>
        </p:txBody>
      </p:sp>
      <p:sp>
        <p:nvSpPr>
          <p:cNvPr id="1674" name="Google Shape;1674;p1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8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Google Shape;1679;p13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3: Network Layer</a:t>
            </a:r>
            <a:endParaRPr/>
          </a:p>
        </p:txBody>
      </p:sp>
      <p:sp>
        <p:nvSpPr>
          <p:cNvPr id="1680" name="Google Shape;1680;p136"/>
          <p:cNvSpPr/>
          <p:nvPr/>
        </p:nvSpPr>
        <p:spPr>
          <a:xfrm>
            <a:off x="6684025" y="36566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Physical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681" name="Google Shape;1681;p13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en"/>
              <a:t>Provides</a:t>
            </a:r>
            <a:r>
              <a:rPr lang="en"/>
              <a:t>: Sending packets from any device to any other device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b="1" lang="en"/>
              <a:t>Relies upon</a:t>
            </a:r>
            <a:r>
              <a:rPr lang="en"/>
              <a:t>: Sending frames directly from one device to another 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Encodes messages into groups of bits called “packets”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Bridges multiple LANs to provide global addressing</a:t>
            </a:r>
            <a:endParaRPr b="1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Examples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Internet Protocol (IP)</a:t>
            </a:r>
            <a:endParaRPr/>
          </a:p>
        </p:txBody>
      </p:sp>
      <p:sp>
        <p:nvSpPr>
          <p:cNvPr id="1682" name="Google Shape;1682;p136"/>
          <p:cNvSpPr txBox="1"/>
          <p:nvPr/>
        </p:nvSpPr>
        <p:spPr>
          <a:xfrm>
            <a:off x="63454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1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683" name="Google Shape;1683;p136"/>
          <p:cNvSpPr/>
          <p:nvPr/>
        </p:nvSpPr>
        <p:spPr>
          <a:xfrm>
            <a:off x="6684025" y="1838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Application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684" name="Google Shape;1684;p136"/>
          <p:cNvSpPr/>
          <p:nvPr/>
        </p:nvSpPr>
        <p:spPr>
          <a:xfrm>
            <a:off x="6684025" y="22931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Transport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685" name="Google Shape;1685;p136"/>
          <p:cNvSpPr txBox="1"/>
          <p:nvPr/>
        </p:nvSpPr>
        <p:spPr>
          <a:xfrm>
            <a:off x="63454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4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686" name="Google Shape;1686;p136"/>
          <p:cNvSpPr txBox="1"/>
          <p:nvPr/>
        </p:nvSpPr>
        <p:spPr>
          <a:xfrm>
            <a:off x="63454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7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687" name="Google Shape;1687;p136"/>
          <p:cNvSpPr/>
          <p:nvPr/>
        </p:nvSpPr>
        <p:spPr>
          <a:xfrm>
            <a:off x="6684025" y="27476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(Inter) Network</a:t>
            </a:r>
            <a:endParaRPr b="1"/>
          </a:p>
        </p:txBody>
      </p:sp>
      <p:sp>
        <p:nvSpPr>
          <p:cNvPr id="1688" name="Google Shape;1688;p136"/>
          <p:cNvSpPr txBox="1"/>
          <p:nvPr/>
        </p:nvSpPr>
        <p:spPr>
          <a:xfrm>
            <a:off x="63454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3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689" name="Google Shape;1689;p136"/>
          <p:cNvSpPr/>
          <p:nvPr/>
        </p:nvSpPr>
        <p:spPr>
          <a:xfrm>
            <a:off x="6684025" y="32021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Link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690" name="Google Shape;1690;p136"/>
          <p:cNvSpPr txBox="1"/>
          <p:nvPr/>
        </p:nvSpPr>
        <p:spPr>
          <a:xfrm>
            <a:off x="63454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2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691" name="Google Shape;1691;p1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5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p13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3: Network Layer</a:t>
            </a:r>
            <a:endParaRPr/>
          </a:p>
        </p:txBody>
      </p:sp>
      <p:sp>
        <p:nvSpPr>
          <p:cNvPr id="1697" name="Google Shape;1697;p13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Recall the ideal layer 2 model: All devices can directly address all other devices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This would not scale to the size of the Internet!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Instead, allow packets to be </a:t>
            </a:r>
            <a:r>
              <a:rPr b="1" lang="en"/>
              <a:t>routed</a:t>
            </a:r>
            <a:r>
              <a:rPr lang="en"/>
              <a:t> across different devices to reach the destination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Each hop is allowed to use its own physical and link layers!</a:t>
            </a:r>
            <a:endParaRPr/>
          </a:p>
        </p:txBody>
      </p:sp>
      <p:pic>
        <p:nvPicPr>
          <p:cNvPr id="1698" name="Google Shape;1698;p137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5611975" y="13347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99" name="Google Shape;1699;p137"/>
          <p:cNvCxnSpPr>
            <a:stCxn id="1698" idx="2"/>
          </p:cNvCxnSpPr>
          <p:nvPr/>
        </p:nvCxnSpPr>
        <p:spPr>
          <a:xfrm>
            <a:off x="5897045" y="19074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00" name="Google Shape;1700;p137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6506800" y="13347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01" name="Google Shape;1701;p137"/>
          <p:cNvCxnSpPr>
            <a:stCxn id="1700" idx="2"/>
          </p:cNvCxnSpPr>
          <p:nvPr/>
        </p:nvCxnSpPr>
        <p:spPr>
          <a:xfrm>
            <a:off x="6791870" y="19074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02" name="Google Shape;1702;p137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7401625" y="13347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03" name="Google Shape;1703;p137"/>
          <p:cNvCxnSpPr>
            <a:stCxn id="1702" idx="2"/>
          </p:cNvCxnSpPr>
          <p:nvPr/>
        </p:nvCxnSpPr>
        <p:spPr>
          <a:xfrm>
            <a:off x="7686695" y="19074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04" name="Google Shape;1704;p137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8296450" y="13347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05" name="Google Shape;1705;p137"/>
          <p:cNvCxnSpPr>
            <a:stCxn id="1704" idx="2"/>
          </p:cNvCxnSpPr>
          <p:nvPr/>
        </p:nvCxnSpPr>
        <p:spPr>
          <a:xfrm>
            <a:off x="8581520" y="19074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6" name="Google Shape;1706;p137"/>
          <p:cNvCxnSpPr/>
          <p:nvPr/>
        </p:nvCxnSpPr>
        <p:spPr>
          <a:xfrm>
            <a:off x="5904738" y="2336200"/>
            <a:ext cx="26691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07" name="Google Shape;1707;p137"/>
          <p:cNvSpPr txBox="1"/>
          <p:nvPr/>
        </p:nvSpPr>
        <p:spPr>
          <a:xfrm>
            <a:off x="5767900" y="14011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</a:t>
            </a:r>
            <a:endParaRPr sz="800"/>
          </a:p>
        </p:txBody>
      </p:sp>
      <p:sp>
        <p:nvSpPr>
          <p:cNvPr id="1708" name="Google Shape;1708;p137"/>
          <p:cNvSpPr txBox="1"/>
          <p:nvPr/>
        </p:nvSpPr>
        <p:spPr>
          <a:xfrm>
            <a:off x="6662725" y="14011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B</a:t>
            </a:r>
            <a:endParaRPr sz="800"/>
          </a:p>
        </p:txBody>
      </p:sp>
      <p:sp>
        <p:nvSpPr>
          <p:cNvPr id="1709" name="Google Shape;1709;p137"/>
          <p:cNvSpPr txBox="1"/>
          <p:nvPr/>
        </p:nvSpPr>
        <p:spPr>
          <a:xfrm>
            <a:off x="8452375" y="14011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</a:t>
            </a:r>
            <a:endParaRPr sz="800"/>
          </a:p>
        </p:txBody>
      </p:sp>
      <p:sp>
        <p:nvSpPr>
          <p:cNvPr id="1710" name="Google Shape;1710;p137"/>
          <p:cNvSpPr txBox="1"/>
          <p:nvPr/>
        </p:nvSpPr>
        <p:spPr>
          <a:xfrm>
            <a:off x="7557550" y="14011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</a:t>
            </a:r>
            <a:endParaRPr sz="800"/>
          </a:p>
        </p:txBody>
      </p:sp>
      <p:pic>
        <p:nvPicPr>
          <p:cNvPr id="1711" name="Google Shape;1711;p137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5611988" y="4210072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2" name="Google Shape;1712;p137"/>
          <p:cNvCxnSpPr>
            <a:endCxn id="1711" idx="0"/>
          </p:cNvCxnSpPr>
          <p:nvPr/>
        </p:nvCxnSpPr>
        <p:spPr>
          <a:xfrm>
            <a:off x="5897057" y="3762472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13" name="Google Shape;1713;p137"/>
          <p:cNvSpPr txBox="1"/>
          <p:nvPr/>
        </p:nvSpPr>
        <p:spPr>
          <a:xfrm>
            <a:off x="5767913" y="427642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E</a:t>
            </a:r>
            <a:endParaRPr sz="800"/>
          </a:p>
        </p:txBody>
      </p:sp>
      <p:pic>
        <p:nvPicPr>
          <p:cNvPr id="1714" name="Google Shape;1714;p137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6506800" y="4210085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5" name="Google Shape;1715;p137"/>
          <p:cNvCxnSpPr>
            <a:endCxn id="1714" idx="0"/>
          </p:cNvCxnSpPr>
          <p:nvPr/>
        </p:nvCxnSpPr>
        <p:spPr>
          <a:xfrm>
            <a:off x="6791870" y="3762485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16" name="Google Shape;1716;p137"/>
          <p:cNvSpPr txBox="1"/>
          <p:nvPr/>
        </p:nvSpPr>
        <p:spPr>
          <a:xfrm>
            <a:off x="6662725" y="4276439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F</a:t>
            </a:r>
            <a:endParaRPr sz="800"/>
          </a:p>
        </p:txBody>
      </p:sp>
      <p:pic>
        <p:nvPicPr>
          <p:cNvPr id="1717" name="Google Shape;1717;p137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7401625" y="4210085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8" name="Google Shape;1718;p137"/>
          <p:cNvCxnSpPr>
            <a:endCxn id="1717" idx="0"/>
          </p:cNvCxnSpPr>
          <p:nvPr/>
        </p:nvCxnSpPr>
        <p:spPr>
          <a:xfrm>
            <a:off x="7686695" y="3762485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19" name="Google Shape;1719;p137"/>
          <p:cNvSpPr txBox="1"/>
          <p:nvPr/>
        </p:nvSpPr>
        <p:spPr>
          <a:xfrm>
            <a:off x="7557550" y="4276439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G</a:t>
            </a:r>
            <a:endParaRPr sz="800"/>
          </a:p>
        </p:txBody>
      </p:sp>
      <p:pic>
        <p:nvPicPr>
          <p:cNvPr id="1720" name="Google Shape;1720;p137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8296450" y="4210085"/>
            <a:ext cx="570140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1" name="Google Shape;1721;p137"/>
          <p:cNvCxnSpPr>
            <a:endCxn id="1720" idx="0"/>
          </p:cNvCxnSpPr>
          <p:nvPr/>
        </p:nvCxnSpPr>
        <p:spPr>
          <a:xfrm>
            <a:off x="8581520" y="3762485"/>
            <a:ext cx="0" cy="44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22" name="Google Shape;1722;p137"/>
          <p:cNvSpPr txBox="1"/>
          <p:nvPr/>
        </p:nvSpPr>
        <p:spPr>
          <a:xfrm>
            <a:off x="8452375" y="4276439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H</a:t>
            </a:r>
            <a:endParaRPr sz="800"/>
          </a:p>
        </p:txBody>
      </p:sp>
      <p:cxnSp>
        <p:nvCxnSpPr>
          <p:cNvPr id="1723" name="Google Shape;1723;p137"/>
          <p:cNvCxnSpPr/>
          <p:nvPr/>
        </p:nvCxnSpPr>
        <p:spPr>
          <a:xfrm>
            <a:off x="5904750" y="3780666"/>
            <a:ext cx="26691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24" name="Google Shape;1724;p137"/>
          <p:cNvSpPr/>
          <p:nvPr/>
        </p:nvSpPr>
        <p:spPr>
          <a:xfrm>
            <a:off x="6897750" y="2716888"/>
            <a:ext cx="683100" cy="683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cxnSp>
        <p:nvCxnSpPr>
          <p:cNvPr id="1725" name="Google Shape;1725;p137"/>
          <p:cNvCxnSpPr>
            <a:stCxn id="1724" idx="0"/>
          </p:cNvCxnSpPr>
          <p:nvPr/>
        </p:nvCxnSpPr>
        <p:spPr>
          <a:xfrm rot="10800000">
            <a:off x="7235100" y="2347588"/>
            <a:ext cx="4200" cy="369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6" name="Google Shape;1726;p137"/>
          <p:cNvCxnSpPr>
            <a:endCxn id="1724" idx="2"/>
          </p:cNvCxnSpPr>
          <p:nvPr/>
        </p:nvCxnSpPr>
        <p:spPr>
          <a:xfrm rot="10800000">
            <a:off x="7239300" y="3399988"/>
            <a:ext cx="2100" cy="369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27" name="Google Shape;1727;p1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p1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3: Network Layer</a:t>
            </a:r>
            <a:endParaRPr/>
          </a:p>
        </p:txBody>
      </p:sp>
      <p:pic>
        <p:nvPicPr>
          <p:cNvPr id="1733" name="Google Shape;1733;p138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980675" y="19155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4" name="Google Shape;1734;p138"/>
          <p:cNvSpPr txBox="1"/>
          <p:nvPr/>
        </p:nvSpPr>
        <p:spPr>
          <a:xfrm>
            <a:off x="1136600" y="19819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</a:t>
            </a:r>
            <a:endParaRPr sz="800"/>
          </a:p>
        </p:txBody>
      </p:sp>
      <p:sp>
        <p:nvSpPr>
          <p:cNvPr id="1735" name="Google Shape;1735;p138"/>
          <p:cNvSpPr/>
          <p:nvPr/>
        </p:nvSpPr>
        <p:spPr>
          <a:xfrm>
            <a:off x="2237125" y="244559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pic>
        <p:nvPicPr>
          <p:cNvPr id="1736" name="Google Shape;1736;p138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4035650" y="140924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7" name="Google Shape;1737;p138"/>
          <p:cNvSpPr txBox="1"/>
          <p:nvPr/>
        </p:nvSpPr>
        <p:spPr>
          <a:xfrm>
            <a:off x="4191575" y="147560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</a:t>
            </a:r>
            <a:endParaRPr sz="800"/>
          </a:p>
        </p:txBody>
      </p:sp>
      <p:pic>
        <p:nvPicPr>
          <p:cNvPr id="1738" name="Google Shape;1738;p138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8047925" y="21218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9" name="Google Shape;1739;p138"/>
          <p:cNvSpPr txBox="1"/>
          <p:nvPr/>
        </p:nvSpPr>
        <p:spPr>
          <a:xfrm>
            <a:off x="8203850" y="21882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</a:t>
            </a:r>
            <a:endParaRPr sz="800"/>
          </a:p>
        </p:txBody>
      </p:sp>
      <p:pic>
        <p:nvPicPr>
          <p:cNvPr id="1740" name="Google Shape;1740;p138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7477775" y="4005722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1" name="Google Shape;1741;p138"/>
          <p:cNvSpPr txBox="1"/>
          <p:nvPr/>
        </p:nvSpPr>
        <p:spPr>
          <a:xfrm>
            <a:off x="7633700" y="407207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E</a:t>
            </a:r>
            <a:endParaRPr sz="800"/>
          </a:p>
        </p:txBody>
      </p:sp>
      <p:pic>
        <p:nvPicPr>
          <p:cNvPr id="1742" name="Google Shape;1742;p138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1248825" y="41367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3" name="Google Shape;1743;p138"/>
          <p:cNvSpPr txBox="1"/>
          <p:nvPr/>
        </p:nvSpPr>
        <p:spPr>
          <a:xfrm>
            <a:off x="1404750" y="42031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B</a:t>
            </a:r>
            <a:endParaRPr sz="800"/>
          </a:p>
        </p:txBody>
      </p:sp>
      <p:sp>
        <p:nvSpPr>
          <p:cNvPr id="1744" name="Google Shape;1744;p138"/>
          <p:cNvSpPr/>
          <p:nvPr/>
        </p:nvSpPr>
        <p:spPr>
          <a:xfrm>
            <a:off x="4118250" y="239879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1745" name="Google Shape;1745;p138"/>
          <p:cNvSpPr/>
          <p:nvPr/>
        </p:nvSpPr>
        <p:spPr>
          <a:xfrm>
            <a:off x="6867300" y="25796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1746" name="Google Shape;1746;p138"/>
          <p:cNvSpPr/>
          <p:nvPr/>
        </p:nvSpPr>
        <p:spPr>
          <a:xfrm>
            <a:off x="4191575" y="32632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1747" name="Google Shape;1747;p138"/>
          <p:cNvSpPr/>
          <p:nvPr/>
        </p:nvSpPr>
        <p:spPr>
          <a:xfrm>
            <a:off x="2284700" y="40870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1748" name="Google Shape;1748;p138"/>
          <p:cNvSpPr/>
          <p:nvPr/>
        </p:nvSpPr>
        <p:spPr>
          <a:xfrm>
            <a:off x="4078000" y="44888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1749" name="Google Shape;1749;p138"/>
          <p:cNvSpPr/>
          <p:nvPr/>
        </p:nvSpPr>
        <p:spPr>
          <a:xfrm>
            <a:off x="6297300" y="4287471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cxnSp>
        <p:nvCxnSpPr>
          <p:cNvPr id="1750" name="Google Shape;1750;p138"/>
          <p:cNvCxnSpPr>
            <a:stCxn id="1733" idx="3"/>
            <a:endCxn id="1735" idx="1"/>
          </p:cNvCxnSpPr>
          <p:nvPr/>
        </p:nvCxnSpPr>
        <p:spPr>
          <a:xfrm>
            <a:off x="1550815" y="2201947"/>
            <a:ext cx="686400" cy="467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1" name="Google Shape;1751;p138"/>
          <p:cNvCxnSpPr>
            <a:stCxn id="1735" idx="2"/>
            <a:endCxn id="1747" idx="0"/>
          </p:cNvCxnSpPr>
          <p:nvPr/>
        </p:nvCxnSpPr>
        <p:spPr>
          <a:xfrm>
            <a:off x="2522125" y="2893196"/>
            <a:ext cx="47700" cy="1194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2" name="Google Shape;1752;p138"/>
          <p:cNvCxnSpPr>
            <a:stCxn id="1742" idx="3"/>
            <a:endCxn id="1747" idx="1"/>
          </p:cNvCxnSpPr>
          <p:nvPr/>
        </p:nvCxnSpPr>
        <p:spPr>
          <a:xfrm flipH="1" rot="10800000">
            <a:off x="1818965" y="4310947"/>
            <a:ext cx="465600" cy="112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3" name="Google Shape;1753;p138"/>
          <p:cNvCxnSpPr>
            <a:stCxn id="1735" idx="3"/>
            <a:endCxn id="1744" idx="1"/>
          </p:cNvCxnSpPr>
          <p:nvPr/>
        </p:nvCxnSpPr>
        <p:spPr>
          <a:xfrm flipH="1" rot="10800000">
            <a:off x="2807125" y="2622596"/>
            <a:ext cx="1311000" cy="46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4" name="Google Shape;1754;p138"/>
          <p:cNvCxnSpPr>
            <a:stCxn id="1735" idx="3"/>
            <a:endCxn id="1746" idx="1"/>
          </p:cNvCxnSpPr>
          <p:nvPr/>
        </p:nvCxnSpPr>
        <p:spPr>
          <a:xfrm>
            <a:off x="2807125" y="2669396"/>
            <a:ext cx="1384500" cy="81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5" name="Google Shape;1755;p138"/>
          <p:cNvCxnSpPr>
            <a:stCxn id="1747" idx="3"/>
            <a:endCxn id="1746" idx="1"/>
          </p:cNvCxnSpPr>
          <p:nvPr/>
        </p:nvCxnSpPr>
        <p:spPr>
          <a:xfrm flipH="1" rot="10800000">
            <a:off x="2854700" y="3487046"/>
            <a:ext cx="1336800" cy="823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6" name="Google Shape;1756;p138"/>
          <p:cNvCxnSpPr>
            <a:stCxn id="1747" idx="3"/>
            <a:endCxn id="1748" idx="1"/>
          </p:cNvCxnSpPr>
          <p:nvPr/>
        </p:nvCxnSpPr>
        <p:spPr>
          <a:xfrm>
            <a:off x="2854700" y="4310846"/>
            <a:ext cx="1223400" cy="401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7" name="Google Shape;1757;p138"/>
          <p:cNvCxnSpPr>
            <a:stCxn id="1748" idx="3"/>
            <a:endCxn id="1749" idx="1"/>
          </p:cNvCxnSpPr>
          <p:nvPr/>
        </p:nvCxnSpPr>
        <p:spPr>
          <a:xfrm flipH="1" rot="10800000">
            <a:off x="4648000" y="4511346"/>
            <a:ext cx="1649400" cy="201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8" name="Google Shape;1758;p138"/>
          <p:cNvCxnSpPr>
            <a:endCxn id="1745" idx="1"/>
          </p:cNvCxnSpPr>
          <p:nvPr/>
        </p:nvCxnSpPr>
        <p:spPr>
          <a:xfrm flipH="1" rot="10800000">
            <a:off x="4761600" y="2803446"/>
            <a:ext cx="2105700" cy="683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9" name="Google Shape;1759;p138"/>
          <p:cNvCxnSpPr>
            <a:stCxn id="1744" idx="3"/>
            <a:endCxn id="1745" idx="1"/>
          </p:cNvCxnSpPr>
          <p:nvPr/>
        </p:nvCxnSpPr>
        <p:spPr>
          <a:xfrm>
            <a:off x="4688250" y="2622596"/>
            <a:ext cx="2179200" cy="180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0" name="Google Shape;1760;p138"/>
          <p:cNvCxnSpPr>
            <a:endCxn id="1745" idx="2"/>
          </p:cNvCxnSpPr>
          <p:nvPr/>
        </p:nvCxnSpPr>
        <p:spPr>
          <a:xfrm flipH="1" rot="10800000">
            <a:off x="6582300" y="3027246"/>
            <a:ext cx="570000" cy="1260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1" name="Google Shape;1761;p138"/>
          <p:cNvCxnSpPr>
            <a:stCxn id="1744" idx="0"/>
            <a:endCxn id="1736" idx="2"/>
          </p:cNvCxnSpPr>
          <p:nvPr/>
        </p:nvCxnSpPr>
        <p:spPr>
          <a:xfrm rot="10800000">
            <a:off x="4320750" y="1982096"/>
            <a:ext cx="82500" cy="416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2" name="Google Shape;1762;p138"/>
          <p:cNvCxnSpPr>
            <a:stCxn id="1745" idx="3"/>
            <a:endCxn id="1738" idx="1"/>
          </p:cNvCxnSpPr>
          <p:nvPr/>
        </p:nvCxnSpPr>
        <p:spPr>
          <a:xfrm flipH="1" rot="10800000">
            <a:off x="7437300" y="2408346"/>
            <a:ext cx="610500" cy="395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3" name="Google Shape;1763;p138"/>
          <p:cNvCxnSpPr>
            <a:stCxn id="1749" idx="3"/>
            <a:endCxn id="1740" idx="1"/>
          </p:cNvCxnSpPr>
          <p:nvPr/>
        </p:nvCxnSpPr>
        <p:spPr>
          <a:xfrm flipH="1" rot="10800000">
            <a:off x="6867300" y="4291971"/>
            <a:ext cx="610500" cy="219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64" name="Google Shape;1764;p138"/>
          <p:cNvSpPr txBox="1"/>
          <p:nvPr/>
        </p:nvSpPr>
        <p:spPr>
          <a:xfrm>
            <a:off x="7437300" y="1418550"/>
            <a:ext cx="1101300" cy="554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Source</a:t>
            </a:r>
            <a:r>
              <a:rPr lang="en" sz="800"/>
              <a:t>: A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Destination</a:t>
            </a:r>
            <a:r>
              <a:rPr lang="en" sz="800"/>
              <a:t>: D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“Hello, this is A…”</a:t>
            </a:r>
            <a:endParaRPr sz="800"/>
          </a:p>
        </p:txBody>
      </p:sp>
      <p:sp>
        <p:nvSpPr>
          <p:cNvPr id="1765" name="Google Shape;1765;p138"/>
          <p:cNvSpPr/>
          <p:nvPr/>
        </p:nvSpPr>
        <p:spPr>
          <a:xfrm>
            <a:off x="1584950" y="2476500"/>
            <a:ext cx="6431300" cy="1220100"/>
          </a:xfrm>
          <a:custGeom>
            <a:rect b="b" l="l" r="r" t="t"/>
            <a:pathLst>
              <a:path extrusionOk="0" h="48804" w="257252">
                <a:moveTo>
                  <a:pt x="0" y="610"/>
                </a:moveTo>
                <a:cubicBezTo>
                  <a:pt x="6198" y="3404"/>
                  <a:pt x="17831" y="9348"/>
                  <a:pt x="37186" y="17374"/>
                </a:cubicBezTo>
                <a:cubicBezTo>
                  <a:pt x="56541" y="25400"/>
                  <a:pt x="85192" y="47803"/>
                  <a:pt x="116129" y="48768"/>
                </a:cubicBezTo>
                <a:cubicBezTo>
                  <a:pt x="147066" y="49733"/>
                  <a:pt x="199289" y="31293"/>
                  <a:pt x="222809" y="23165"/>
                </a:cubicBezTo>
                <a:cubicBezTo>
                  <a:pt x="246330" y="15037"/>
                  <a:pt x="251512" y="3861"/>
                  <a:pt x="257252" y="0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66" name="Google Shape;1766;p1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0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" name="Google Shape;1771;p1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3: Network Layer</a:t>
            </a:r>
            <a:endParaRPr/>
          </a:p>
        </p:txBody>
      </p:sp>
      <p:pic>
        <p:nvPicPr>
          <p:cNvPr id="1772" name="Google Shape;1772;p139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980675" y="19155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3" name="Google Shape;1773;p139"/>
          <p:cNvSpPr txBox="1"/>
          <p:nvPr/>
        </p:nvSpPr>
        <p:spPr>
          <a:xfrm>
            <a:off x="1136600" y="19819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</a:t>
            </a:r>
            <a:endParaRPr sz="800"/>
          </a:p>
        </p:txBody>
      </p:sp>
      <p:sp>
        <p:nvSpPr>
          <p:cNvPr id="1774" name="Google Shape;1774;p139"/>
          <p:cNvSpPr/>
          <p:nvPr/>
        </p:nvSpPr>
        <p:spPr>
          <a:xfrm>
            <a:off x="2237125" y="244559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pic>
        <p:nvPicPr>
          <p:cNvPr id="1775" name="Google Shape;1775;p139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4035650" y="140924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6" name="Google Shape;1776;p139"/>
          <p:cNvSpPr txBox="1"/>
          <p:nvPr/>
        </p:nvSpPr>
        <p:spPr>
          <a:xfrm>
            <a:off x="4191575" y="147560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</a:t>
            </a:r>
            <a:endParaRPr sz="800"/>
          </a:p>
        </p:txBody>
      </p:sp>
      <p:pic>
        <p:nvPicPr>
          <p:cNvPr id="1777" name="Google Shape;1777;p139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8047925" y="21218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8" name="Google Shape;1778;p139"/>
          <p:cNvSpPr txBox="1"/>
          <p:nvPr/>
        </p:nvSpPr>
        <p:spPr>
          <a:xfrm>
            <a:off x="8203850" y="21882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</a:t>
            </a:r>
            <a:endParaRPr sz="800"/>
          </a:p>
        </p:txBody>
      </p:sp>
      <p:pic>
        <p:nvPicPr>
          <p:cNvPr id="1779" name="Google Shape;1779;p139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7477775" y="4005722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0" name="Google Shape;1780;p139"/>
          <p:cNvSpPr txBox="1"/>
          <p:nvPr/>
        </p:nvSpPr>
        <p:spPr>
          <a:xfrm>
            <a:off x="7633700" y="407207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E</a:t>
            </a:r>
            <a:endParaRPr sz="800"/>
          </a:p>
        </p:txBody>
      </p:sp>
      <p:pic>
        <p:nvPicPr>
          <p:cNvPr id="1781" name="Google Shape;1781;p139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1248825" y="41367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2" name="Google Shape;1782;p139"/>
          <p:cNvSpPr txBox="1"/>
          <p:nvPr/>
        </p:nvSpPr>
        <p:spPr>
          <a:xfrm>
            <a:off x="1404750" y="42031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B</a:t>
            </a:r>
            <a:endParaRPr sz="800"/>
          </a:p>
        </p:txBody>
      </p:sp>
      <p:sp>
        <p:nvSpPr>
          <p:cNvPr id="1783" name="Google Shape;1783;p139"/>
          <p:cNvSpPr/>
          <p:nvPr/>
        </p:nvSpPr>
        <p:spPr>
          <a:xfrm>
            <a:off x="4118250" y="239879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1784" name="Google Shape;1784;p139"/>
          <p:cNvSpPr/>
          <p:nvPr/>
        </p:nvSpPr>
        <p:spPr>
          <a:xfrm>
            <a:off x="6867300" y="25796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1785" name="Google Shape;1785;p139"/>
          <p:cNvSpPr/>
          <p:nvPr/>
        </p:nvSpPr>
        <p:spPr>
          <a:xfrm>
            <a:off x="4191575" y="32632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1786" name="Google Shape;1786;p139"/>
          <p:cNvSpPr/>
          <p:nvPr/>
        </p:nvSpPr>
        <p:spPr>
          <a:xfrm>
            <a:off x="2284700" y="40870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1787" name="Google Shape;1787;p139"/>
          <p:cNvSpPr/>
          <p:nvPr/>
        </p:nvSpPr>
        <p:spPr>
          <a:xfrm>
            <a:off x="4078000" y="44888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1788" name="Google Shape;1788;p139"/>
          <p:cNvSpPr/>
          <p:nvPr/>
        </p:nvSpPr>
        <p:spPr>
          <a:xfrm>
            <a:off x="6297300" y="4287471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cxnSp>
        <p:nvCxnSpPr>
          <p:cNvPr id="1789" name="Google Shape;1789;p139"/>
          <p:cNvCxnSpPr>
            <a:stCxn id="1772" idx="3"/>
            <a:endCxn id="1774" idx="1"/>
          </p:cNvCxnSpPr>
          <p:nvPr/>
        </p:nvCxnSpPr>
        <p:spPr>
          <a:xfrm>
            <a:off x="1550815" y="2201947"/>
            <a:ext cx="686400" cy="467400"/>
          </a:xfrm>
          <a:prstGeom prst="straightConnector1">
            <a:avLst/>
          </a:prstGeom>
          <a:noFill/>
          <a:ln cap="flat" cmpd="sng" w="38100">
            <a:solidFill>
              <a:srgbClr val="1155CC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790" name="Google Shape;1790;p139"/>
          <p:cNvCxnSpPr>
            <a:stCxn id="1774" idx="2"/>
            <a:endCxn id="1786" idx="0"/>
          </p:cNvCxnSpPr>
          <p:nvPr/>
        </p:nvCxnSpPr>
        <p:spPr>
          <a:xfrm>
            <a:off x="2522125" y="2893196"/>
            <a:ext cx="47700" cy="1194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1" name="Google Shape;1791;p139"/>
          <p:cNvCxnSpPr>
            <a:stCxn id="1781" idx="3"/>
            <a:endCxn id="1786" idx="1"/>
          </p:cNvCxnSpPr>
          <p:nvPr/>
        </p:nvCxnSpPr>
        <p:spPr>
          <a:xfrm flipH="1" rot="10800000">
            <a:off x="1818965" y="4310947"/>
            <a:ext cx="465600" cy="112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2" name="Google Shape;1792;p139"/>
          <p:cNvCxnSpPr>
            <a:stCxn id="1774" idx="3"/>
            <a:endCxn id="1783" idx="1"/>
          </p:cNvCxnSpPr>
          <p:nvPr/>
        </p:nvCxnSpPr>
        <p:spPr>
          <a:xfrm flipH="1" rot="10800000">
            <a:off x="2807125" y="2622596"/>
            <a:ext cx="1311000" cy="46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3" name="Google Shape;1793;p139"/>
          <p:cNvCxnSpPr>
            <a:stCxn id="1774" idx="3"/>
            <a:endCxn id="1785" idx="1"/>
          </p:cNvCxnSpPr>
          <p:nvPr/>
        </p:nvCxnSpPr>
        <p:spPr>
          <a:xfrm>
            <a:off x="2807125" y="2669396"/>
            <a:ext cx="1384500" cy="817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4" name="Google Shape;1794;p139"/>
          <p:cNvCxnSpPr>
            <a:stCxn id="1786" idx="3"/>
            <a:endCxn id="1785" idx="1"/>
          </p:cNvCxnSpPr>
          <p:nvPr/>
        </p:nvCxnSpPr>
        <p:spPr>
          <a:xfrm flipH="1" rot="10800000">
            <a:off x="2854700" y="3487046"/>
            <a:ext cx="1336800" cy="823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5" name="Google Shape;1795;p139"/>
          <p:cNvCxnSpPr>
            <a:stCxn id="1786" idx="3"/>
            <a:endCxn id="1787" idx="1"/>
          </p:cNvCxnSpPr>
          <p:nvPr/>
        </p:nvCxnSpPr>
        <p:spPr>
          <a:xfrm>
            <a:off x="2854700" y="4310846"/>
            <a:ext cx="1223400" cy="401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6" name="Google Shape;1796;p139"/>
          <p:cNvCxnSpPr>
            <a:stCxn id="1787" idx="3"/>
            <a:endCxn id="1788" idx="1"/>
          </p:cNvCxnSpPr>
          <p:nvPr/>
        </p:nvCxnSpPr>
        <p:spPr>
          <a:xfrm flipH="1" rot="10800000">
            <a:off x="4648000" y="4511346"/>
            <a:ext cx="1649400" cy="201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7" name="Google Shape;1797;p139"/>
          <p:cNvCxnSpPr>
            <a:endCxn id="1784" idx="1"/>
          </p:cNvCxnSpPr>
          <p:nvPr/>
        </p:nvCxnSpPr>
        <p:spPr>
          <a:xfrm flipH="1" rot="10800000">
            <a:off x="4761600" y="2803446"/>
            <a:ext cx="2105700" cy="683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8" name="Google Shape;1798;p139"/>
          <p:cNvCxnSpPr>
            <a:stCxn id="1783" idx="3"/>
            <a:endCxn id="1784" idx="1"/>
          </p:cNvCxnSpPr>
          <p:nvPr/>
        </p:nvCxnSpPr>
        <p:spPr>
          <a:xfrm>
            <a:off x="4688250" y="2622596"/>
            <a:ext cx="2179200" cy="180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9" name="Google Shape;1799;p139"/>
          <p:cNvCxnSpPr>
            <a:endCxn id="1784" idx="2"/>
          </p:cNvCxnSpPr>
          <p:nvPr/>
        </p:nvCxnSpPr>
        <p:spPr>
          <a:xfrm flipH="1" rot="10800000">
            <a:off x="6582300" y="3027246"/>
            <a:ext cx="570000" cy="1260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0" name="Google Shape;1800;p139"/>
          <p:cNvCxnSpPr>
            <a:stCxn id="1783" idx="0"/>
            <a:endCxn id="1775" idx="2"/>
          </p:cNvCxnSpPr>
          <p:nvPr/>
        </p:nvCxnSpPr>
        <p:spPr>
          <a:xfrm rot="10800000">
            <a:off x="4320750" y="1982096"/>
            <a:ext cx="82500" cy="416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1" name="Google Shape;1801;p139"/>
          <p:cNvCxnSpPr>
            <a:stCxn id="1784" idx="3"/>
            <a:endCxn id="1777" idx="1"/>
          </p:cNvCxnSpPr>
          <p:nvPr/>
        </p:nvCxnSpPr>
        <p:spPr>
          <a:xfrm flipH="1" rot="10800000">
            <a:off x="7437300" y="2408346"/>
            <a:ext cx="610500" cy="395100"/>
          </a:xfrm>
          <a:prstGeom prst="straightConnector1">
            <a:avLst/>
          </a:prstGeom>
          <a:noFill/>
          <a:ln cap="flat" cmpd="sng" w="38100">
            <a:solidFill>
              <a:srgbClr val="674EA7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802" name="Google Shape;1802;p139"/>
          <p:cNvCxnSpPr>
            <a:stCxn id="1788" idx="3"/>
            <a:endCxn id="1779" idx="1"/>
          </p:cNvCxnSpPr>
          <p:nvPr/>
        </p:nvCxnSpPr>
        <p:spPr>
          <a:xfrm flipH="1" rot="10800000">
            <a:off x="6867300" y="4291971"/>
            <a:ext cx="610500" cy="219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03" name="Google Shape;1803;p139"/>
          <p:cNvSpPr txBox="1"/>
          <p:nvPr/>
        </p:nvSpPr>
        <p:spPr>
          <a:xfrm>
            <a:off x="7437300" y="1418550"/>
            <a:ext cx="1101300" cy="554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Source</a:t>
            </a:r>
            <a:r>
              <a:rPr lang="en" sz="800"/>
              <a:t>: A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Destination</a:t>
            </a:r>
            <a:r>
              <a:rPr lang="en" sz="800"/>
              <a:t>: D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“Hello, this is A…”</a:t>
            </a:r>
            <a:endParaRPr sz="800"/>
          </a:p>
        </p:txBody>
      </p:sp>
      <p:sp>
        <p:nvSpPr>
          <p:cNvPr id="1804" name="Google Shape;1804;p139"/>
          <p:cNvSpPr/>
          <p:nvPr/>
        </p:nvSpPr>
        <p:spPr>
          <a:xfrm>
            <a:off x="1584950" y="2476500"/>
            <a:ext cx="6431300" cy="1220100"/>
          </a:xfrm>
          <a:custGeom>
            <a:rect b="b" l="l" r="r" t="t"/>
            <a:pathLst>
              <a:path extrusionOk="0" h="48804" w="257252">
                <a:moveTo>
                  <a:pt x="0" y="610"/>
                </a:moveTo>
                <a:cubicBezTo>
                  <a:pt x="6198" y="3404"/>
                  <a:pt x="17831" y="9348"/>
                  <a:pt x="37186" y="17374"/>
                </a:cubicBezTo>
                <a:cubicBezTo>
                  <a:pt x="56541" y="25400"/>
                  <a:pt x="85192" y="47803"/>
                  <a:pt x="116129" y="48768"/>
                </a:cubicBezTo>
                <a:cubicBezTo>
                  <a:pt x="147066" y="49733"/>
                  <a:pt x="199289" y="31293"/>
                  <a:pt x="222809" y="23165"/>
                </a:cubicBezTo>
                <a:cubicBezTo>
                  <a:pt x="246330" y="15037"/>
                  <a:pt x="251512" y="3861"/>
                  <a:pt x="257252" y="0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grpSp>
        <p:nvGrpSpPr>
          <p:cNvPr id="1805" name="Google Shape;1805;p139"/>
          <p:cNvGrpSpPr/>
          <p:nvPr/>
        </p:nvGrpSpPr>
        <p:grpSpPr>
          <a:xfrm>
            <a:off x="1914675" y="1379225"/>
            <a:ext cx="2040300" cy="998100"/>
            <a:chOff x="1914675" y="1379225"/>
            <a:chExt cx="2040300" cy="998100"/>
          </a:xfrm>
        </p:grpSpPr>
        <p:sp>
          <p:nvSpPr>
            <p:cNvPr id="1806" name="Google Shape;1806;p139"/>
            <p:cNvSpPr txBox="1"/>
            <p:nvPr/>
          </p:nvSpPr>
          <p:spPr>
            <a:xfrm>
              <a:off x="1914675" y="1379225"/>
              <a:ext cx="2040300" cy="4002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This link could be Wi-Fi</a:t>
              </a:r>
              <a:endParaRPr/>
            </a:p>
          </p:txBody>
        </p:sp>
        <p:cxnSp>
          <p:nvCxnSpPr>
            <p:cNvPr id="1807" name="Google Shape;1807;p139"/>
            <p:cNvCxnSpPr>
              <a:stCxn id="1806" idx="2"/>
            </p:cNvCxnSpPr>
            <p:nvPr/>
          </p:nvCxnSpPr>
          <p:spPr>
            <a:xfrm flipH="1">
              <a:off x="1943025" y="1779425"/>
              <a:ext cx="991800" cy="597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1808" name="Google Shape;1808;p139"/>
          <p:cNvGrpSpPr/>
          <p:nvPr/>
        </p:nvGrpSpPr>
        <p:grpSpPr>
          <a:xfrm>
            <a:off x="5001400" y="1582913"/>
            <a:ext cx="2040300" cy="1543200"/>
            <a:chOff x="5001400" y="1582913"/>
            <a:chExt cx="2040300" cy="1543200"/>
          </a:xfrm>
        </p:grpSpPr>
        <p:sp>
          <p:nvSpPr>
            <p:cNvPr id="1809" name="Google Shape;1809;p139"/>
            <p:cNvSpPr txBox="1"/>
            <p:nvPr/>
          </p:nvSpPr>
          <p:spPr>
            <a:xfrm>
              <a:off x="5001400" y="1582913"/>
              <a:ext cx="2040300" cy="6156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And this link could be Ethernet</a:t>
              </a:r>
              <a:endParaRPr/>
            </a:p>
          </p:txBody>
        </p:sp>
        <p:cxnSp>
          <p:nvCxnSpPr>
            <p:cNvPr id="1810" name="Google Shape;1810;p139"/>
            <p:cNvCxnSpPr>
              <a:stCxn id="1809" idx="2"/>
            </p:cNvCxnSpPr>
            <p:nvPr/>
          </p:nvCxnSpPr>
          <p:spPr>
            <a:xfrm flipH="1">
              <a:off x="5760850" y="2198513"/>
              <a:ext cx="260700" cy="9276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1811" name="Google Shape;1811;p139"/>
          <p:cNvGrpSpPr/>
          <p:nvPr/>
        </p:nvGrpSpPr>
        <p:grpSpPr>
          <a:xfrm>
            <a:off x="48400" y="3128450"/>
            <a:ext cx="3210300" cy="615600"/>
            <a:chOff x="48400" y="3128450"/>
            <a:chExt cx="3210300" cy="615600"/>
          </a:xfrm>
        </p:grpSpPr>
        <p:sp>
          <p:nvSpPr>
            <p:cNvPr id="1812" name="Google Shape;1812;p139"/>
            <p:cNvSpPr txBox="1"/>
            <p:nvPr/>
          </p:nvSpPr>
          <p:spPr>
            <a:xfrm>
              <a:off x="48400" y="3128450"/>
              <a:ext cx="2367000" cy="6156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But the Internet protocol stays the same, end to end</a:t>
              </a:r>
              <a:endParaRPr/>
            </a:p>
          </p:txBody>
        </p:sp>
        <p:cxnSp>
          <p:nvCxnSpPr>
            <p:cNvPr id="1813" name="Google Shape;1813;p139"/>
            <p:cNvCxnSpPr>
              <a:stCxn id="1812" idx="3"/>
            </p:cNvCxnSpPr>
            <p:nvPr/>
          </p:nvCxnSpPr>
          <p:spPr>
            <a:xfrm flipH="1" rot="10800000">
              <a:off x="2415400" y="3337550"/>
              <a:ext cx="843300" cy="98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1814" name="Google Shape;1814;p1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8" name="Shape 1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9" name="Google Shape;1819;p1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3: Network Layer</a:t>
            </a:r>
            <a:endParaRPr/>
          </a:p>
        </p:txBody>
      </p:sp>
      <p:sp>
        <p:nvSpPr>
          <p:cNvPr id="1820" name="Google Shape;1820;p1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Packets must consist of at least 3 things: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Source (“Who is this message coming from?”)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Destination (“Who is this message going to?”)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Data (“What does this message say?”)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Similar to frames (layer 2)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Packets may be fragmented into smaller packets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Different links might support different maximum packet sizes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Up to the recipient to reassemble fragments into the original packet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Each router forwards a given packet to the next hop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will cover how a router knows how to forward—and attacks on it—in the future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Packets are not guaranteed to take a given route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Two packets with the same source and destination may take different routes</a:t>
            </a:r>
            <a:endParaRPr/>
          </a:p>
        </p:txBody>
      </p:sp>
      <p:sp>
        <p:nvSpPr>
          <p:cNvPr id="1821" name="Google Shape;1821;p1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5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Google Shape;1826;p1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Internet Protocol (IP)</a:t>
            </a:r>
            <a:endParaRPr/>
          </a:p>
        </p:txBody>
      </p:sp>
      <p:sp>
        <p:nvSpPr>
          <p:cNvPr id="1827" name="Google Shape;1827;p1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Internet Protocol (IP)</a:t>
            </a:r>
            <a:r>
              <a:rPr lang="en"/>
              <a:t>: The universal layer-3 protocol that all devices use to transmit data over the Internet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IP address</a:t>
            </a:r>
            <a:r>
              <a:rPr lang="en"/>
              <a:t>: An address that identifies a device on the Internet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IPv4 is 32 bits, typically written as 4 decimal octets, e.g. </a:t>
            </a:r>
            <a:r>
              <a:rPr b="1" lang="en"/>
              <a:t>35.163.72.93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IPv6 is 128 bits, typically written as 8 groups of 2 hex bytes: </a:t>
            </a:r>
            <a:r>
              <a:rPr b="1" lang="en"/>
              <a:t>2607:f140:8801::1:23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If digits or groups are missing, fill with 0’s, so </a:t>
            </a:r>
            <a:r>
              <a:rPr b="1" lang="en"/>
              <a:t>2607:f140:8801:0000:0000:0000:0001:0023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Globally unique from any single perspective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For now, you can think of them as just being globally unique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IP addresses help nodes make decisions on where to forward the packet</a:t>
            </a:r>
            <a:endParaRPr/>
          </a:p>
        </p:txBody>
      </p:sp>
      <p:sp>
        <p:nvSpPr>
          <p:cNvPr id="1828" name="Google Shape;1828;p1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2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p1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Reliability</a:t>
            </a:r>
            <a:endParaRPr/>
          </a:p>
        </p:txBody>
      </p:sp>
      <p:sp>
        <p:nvSpPr>
          <p:cNvPr id="1834" name="Google Shape;1834;p1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Reliability</a:t>
            </a:r>
            <a:r>
              <a:rPr lang="en"/>
              <a:t> ensures that packets are received correctly or, if random errors occur, not at all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is implemented with a checksum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However, there is no cryptographic MAC, so there are no guarantees if an attacker modifies packets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IP is </a:t>
            </a:r>
            <a:r>
              <a:rPr i="1" lang="en"/>
              <a:t>unreliable</a:t>
            </a:r>
            <a:r>
              <a:rPr lang="en"/>
              <a:t> and only provides a </a:t>
            </a:r>
            <a:r>
              <a:rPr b="1" lang="en"/>
              <a:t>best effort</a:t>
            </a:r>
            <a:r>
              <a:rPr lang="en"/>
              <a:t> delivery service, which means: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Packets may be lost (“dropped”)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Packets may be corrupted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Packets may be delivered out of order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is up to higher level protocols to ensure that the connection is reliable</a:t>
            </a:r>
            <a:endParaRPr/>
          </a:p>
        </p:txBody>
      </p:sp>
      <p:sp>
        <p:nvSpPr>
          <p:cNvPr id="1835" name="Google Shape;1835;p1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9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p1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3: Network Layer</a:t>
            </a:r>
            <a:endParaRPr/>
          </a:p>
        </p:txBody>
      </p:sp>
      <p:pic>
        <p:nvPicPr>
          <p:cNvPr id="1841" name="Google Shape;1841;p143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980675" y="19155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2" name="Google Shape;1842;p143"/>
          <p:cNvSpPr txBox="1"/>
          <p:nvPr/>
        </p:nvSpPr>
        <p:spPr>
          <a:xfrm>
            <a:off x="1136600" y="19819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</a:t>
            </a:r>
            <a:endParaRPr sz="800"/>
          </a:p>
        </p:txBody>
      </p:sp>
      <p:sp>
        <p:nvSpPr>
          <p:cNvPr id="1843" name="Google Shape;1843;p143"/>
          <p:cNvSpPr/>
          <p:nvPr/>
        </p:nvSpPr>
        <p:spPr>
          <a:xfrm>
            <a:off x="2237125" y="244559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pic>
        <p:nvPicPr>
          <p:cNvPr id="1844" name="Google Shape;1844;p143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4035650" y="140924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5" name="Google Shape;1845;p143"/>
          <p:cNvSpPr txBox="1"/>
          <p:nvPr/>
        </p:nvSpPr>
        <p:spPr>
          <a:xfrm>
            <a:off x="4191575" y="147560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</a:t>
            </a:r>
            <a:endParaRPr sz="800"/>
          </a:p>
        </p:txBody>
      </p:sp>
      <p:pic>
        <p:nvPicPr>
          <p:cNvPr id="1846" name="Google Shape;1846;p143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8047925" y="21218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7" name="Google Shape;1847;p143"/>
          <p:cNvSpPr txBox="1"/>
          <p:nvPr/>
        </p:nvSpPr>
        <p:spPr>
          <a:xfrm>
            <a:off x="8203850" y="21882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</a:t>
            </a:r>
            <a:endParaRPr sz="800"/>
          </a:p>
        </p:txBody>
      </p:sp>
      <p:pic>
        <p:nvPicPr>
          <p:cNvPr id="1848" name="Google Shape;1848;p143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7477775" y="4005722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9" name="Google Shape;1849;p143"/>
          <p:cNvSpPr txBox="1"/>
          <p:nvPr/>
        </p:nvSpPr>
        <p:spPr>
          <a:xfrm>
            <a:off x="7633700" y="4072076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E</a:t>
            </a:r>
            <a:endParaRPr sz="800"/>
          </a:p>
        </p:txBody>
      </p:sp>
      <p:pic>
        <p:nvPicPr>
          <p:cNvPr id="1850" name="Google Shape;1850;p143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1248825" y="41367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1" name="Google Shape;1851;p143"/>
          <p:cNvSpPr txBox="1"/>
          <p:nvPr/>
        </p:nvSpPr>
        <p:spPr>
          <a:xfrm>
            <a:off x="1404750" y="42031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B</a:t>
            </a:r>
            <a:endParaRPr sz="800"/>
          </a:p>
        </p:txBody>
      </p:sp>
      <p:sp>
        <p:nvSpPr>
          <p:cNvPr id="1852" name="Google Shape;1852;p143"/>
          <p:cNvSpPr/>
          <p:nvPr/>
        </p:nvSpPr>
        <p:spPr>
          <a:xfrm>
            <a:off x="4118250" y="239879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1853" name="Google Shape;1853;p143"/>
          <p:cNvSpPr/>
          <p:nvPr/>
        </p:nvSpPr>
        <p:spPr>
          <a:xfrm>
            <a:off x="6867300" y="25796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1854" name="Google Shape;1854;p143"/>
          <p:cNvSpPr/>
          <p:nvPr/>
        </p:nvSpPr>
        <p:spPr>
          <a:xfrm>
            <a:off x="4191575" y="32632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1855" name="Google Shape;1855;p143"/>
          <p:cNvSpPr/>
          <p:nvPr/>
        </p:nvSpPr>
        <p:spPr>
          <a:xfrm>
            <a:off x="2284700" y="40870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1856" name="Google Shape;1856;p143"/>
          <p:cNvSpPr/>
          <p:nvPr/>
        </p:nvSpPr>
        <p:spPr>
          <a:xfrm>
            <a:off x="4078000" y="4488846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sp>
        <p:nvSpPr>
          <p:cNvPr id="1857" name="Google Shape;1857;p143"/>
          <p:cNvSpPr/>
          <p:nvPr/>
        </p:nvSpPr>
        <p:spPr>
          <a:xfrm>
            <a:off x="6297300" y="4287471"/>
            <a:ext cx="570000" cy="4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Router</a:t>
            </a:r>
            <a:endParaRPr sz="1000"/>
          </a:p>
        </p:txBody>
      </p:sp>
      <p:cxnSp>
        <p:nvCxnSpPr>
          <p:cNvPr id="1858" name="Google Shape;1858;p143"/>
          <p:cNvCxnSpPr>
            <a:stCxn id="1841" idx="3"/>
            <a:endCxn id="1843" idx="1"/>
          </p:cNvCxnSpPr>
          <p:nvPr/>
        </p:nvCxnSpPr>
        <p:spPr>
          <a:xfrm>
            <a:off x="1550815" y="2201947"/>
            <a:ext cx="686400" cy="467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9" name="Google Shape;1859;p143"/>
          <p:cNvCxnSpPr>
            <a:stCxn id="1843" idx="2"/>
            <a:endCxn id="1855" idx="0"/>
          </p:cNvCxnSpPr>
          <p:nvPr/>
        </p:nvCxnSpPr>
        <p:spPr>
          <a:xfrm>
            <a:off x="2522125" y="2893196"/>
            <a:ext cx="47700" cy="1194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0" name="Google Shape;1860;p143"/>
          <p:cNvCxnSpPr>
            <a:stCxn id="1850" idx="3"/>
            <a:endCxn id="1855" idx="1"/>
          </p:cNvCxnSpPr>
          <p:nvPr/>
        </p:nvCxnSpPr>
        <p:spPr>
          <a:xfrm flipH="1" rot="10800000">
            <a:off x="1818965" y="4310947"/>
            <a:ext cx="465600" cy="112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1" name="Google Shape;1861;p143"/>
          <p:cNvCxnSpPr>
            <a:stCxn id="1843" idx="3"/>
            <a:endCxn id="1852" idx="1"/>
          </p:cNvCxnSpPr>
          <p:nvPr/>
        </p:nvCxnSpPr>
        <p:spPr>
          <a:xfrm flipH="1" rot="10800000">
            <a:off x="2807125" y="2622596"/>
            <a:ext cx="1311000" cy="46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2" name="Google Shape;1862;p143"/>
          <p:cNvCxnSpPr>
            <a:stCxn id="1843" idx="3"/>
            <a:endCxn id="1854" idx="1"/>
          </p:cNvCxnSpPr>
          <p:nvPr/>
        </p:nvCxnSpPr>
        <p:spPr>
          <a:xfrm>
            <a:off x="2807125" y="2669396"/>
            <a:ext cx="1384500" cy="81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3" name="Google Shape;1863;p143"/>
          <p:cNvCxnSpPr>
            <a:stCxn id="1855" idx="3"/>
            <a:endCxn id="1854" idx="1"/>
          </p:cNvCxnSpPr>
          <p:nvPr/>
        </p:nvCxnSpPr>
        <p:spPr>
          <a:xfrm flipH="1" rot="10800000">
            <a:off x="2854700" y="3487046"/>
            <a:ext cx="1336800" cy="823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4" name="Google Shape;1864;p143"/>
          <p:cNvCxnSpPr>
            <a:stCxn id="1855" idx="3"/>
            <a:endCxn id="1856" idx="1"/>
          </p:cNvCxnSpPr>
          <p:nvPr/>
        </p:nvCxnSpPr>
        <p:spPr>
          <a:xfrm>
            <a:off x="2854700" y="4310846"/>
            <a:ext cx="1223400" cy="401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5" name="Google Shape;1865;p143"/>
          <p:cNvCxnSpPr>
            <a:stCxn id="1856" idx="3"/>
            <a:endCxn id="1857" idx="1"/>
          </p:cNvCxnSpPr>
          <p:nvPr/>
        </p:nvCxnSpPr>
        <p:spPr>
          <a:xfrm flipH="1" rot="10800000">
            <a:off x="4648000" y="4511346"/>
            <a:ext cx="1649400" cy="201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6" name="Google Shape;1866;p143"/>
          <p:cNvCxnSpPr>
            <a:endCxn id="1853" idx="1"/>
          </p:cNvCxnSpPr>
          <p:nvPr/>
        </p:nvCxnSpPr>
        <p:spPr>
          <a:xfrm flipH="1" rot="10800000">
            <a:off x="4761600" y="2803446"/>
            <a:ext cx="2105700" cy="683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7" name="Google Shape;1867;p143"/>
          <p:cNvCxnSpPr>
            <a:stCxn id="1852" idx="3"/>
            <a:endCxn id="1853" idx="1"/>
          </p:cNvCxnSpPr>
          <p:nvPr/>
        </p:nvCxnSpPr>
        <p:spPr>
          <a:xfrm>
            <a:off x="4688250" y="2622596"/>
            <a:ext cx="2179200" cy="180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8" name="Google Shape;1868;p143"/>
          <p:cNvCxnSpPr>
            <a:endCxn id="1853" idx="2"/>
          </p:cNvCxnSpPr>
          <p:nvPr/>
        </p:nvCxnSpPr>
        <p:spPr>
          <a:xfrm flipH="1" rot="10800000">
            <a:off x="6582300" y="3027246"/>
            <a:ext cx="570000" cy="1260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9" name="Google Shape;1869;p143"/>
          <p:cNvCxnSpPr>
            <a:stCxn id="1852" idx="0"/>
            <a:endCxn id="1844" idx="2"/>
          </p:cNvCxnSpPr>
          <p:nvPr/>
        </p:nvCxnSpPr>
        <p:spPr>
          <a:xfrm rot="10800000">
            <a:off x="4320750" y="1982096"/>
            <a:ext cx="82500" cy="416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0" name="Google Shape;1870;p143"/>
          <p:cNvCxnSpPr>
            <a:stCxn id="1853" idx="3"/>
            <a:endCxn id="1846" idx="1"/>
          </p:cNvCxnSpPr>
          <p:nvPr/>
        </p:nvCxnSpPr>
        <p:spPr>
          <a:xfrm flipH="1" rot="10800000">
            <a:off x="7437300" y="2408346"/>
            <a:ext cx="610500" cy="395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1" name="Google Shape;1871;p143"/>
          <p:cNvCxnSpPr>
            <a:stCxn id="1857" idx="3"/>
            <a:endCxn id="1848" idx="1"/>
          </p:cNvCxnSpPr>
          <p:nvPr/>
        </p:nvCxnSpPr>
        <p:spPr>
          <a:xfrm flipH="1" rot="10800000">
            <a:off x="6867300" y="4291971"/>
            <a:ext cx="610500" cy="219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72" name="Google Shape;1872;p143"/>
          <p:cNvSpPr txBox="1"/>
          <p:nvPr/>
        </p:nvSpPr>
        <p:spPr>
          <a:xfrm>
            <a:off x="7437300" y="1418550"/>
            <a:ext cx="1101300" cy="554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Source</a:t>
            </a:r>
            <a:r>
              <a:rPr lang="en" sz="800"/>
              <a:t>: A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Destination</a:t>
            </a:r>
            <a:r>
              <a:rPr lang="en" sz="800"/>
              <a:t>: D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“Hello, this is A…”</a:t>
            </a:r>
            <a:endParaRPr sz="800"/>
          </a:p>
        </p:txBody>
      </p:sp>
      <p:sp>
        <p:nvSpPr>
          <p:cNvPr id="1873" name="Google Shape;1873;p143"/>
          <p:cNvSpPr/>
          <p:nvPr/>
        </p:nvSpPr>
        <p:spPr>
          <a:xfrm>
            <a:off x="1584950" y="2476500"/>
            <a:ext cx="6431300" cy="1220100"/>
          </a:xfrm>
          <a:custGeom>
            <a:rect b="b" l="l" r="r" t="t"/>
            <a:pathLst>
              <a:path extrusionOk="0" h="48804" w="257252">
                <a:moveTo>
                  <a:pt x="0" y="610"/>
                </a:moveTo>
                <a:cubicBezTo>
                  <a:pt x="6198" y="3404"/>
                  <a:pt x="17831" y="9348"/>
                  <a:pt x="37186" y="17374"/>
                </a:cubicBezTo>
                <a:cubicBezTo>
                  <a:pt x="56541" y="25400"/>
                  <a:pt x="85192" y="47803"/>
                  <a:pt x="116129" y="48768"/>
                </a:cubicBezTo>
                <a:cubicBezTo>
                  <a:pt x="147066" y="49733"/>
                  <a:pt x="199289" y="31293"/>
                  <a:pt x="222809" y="23165"/>
                </a:cubicBezTo>
                <a:cubicBezTo>
                  <a:pt x="246330" y="15037"/>
                  <a:pt x="251512" y="3861"/>
                  <a:pt x="257252" y="0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74" name="Google Shape;1874;p143"/>
          <p:cNvSpPr txBox="1"/>
          <p:nvPr/>
        </p:nvSpPr>
        <p:spPr>
          <a:xfrm>
            <a:off x="4761575" y="1163650"/>
            <a:ext cx="24885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3: “How do I get this packet from A to D?”</a:t>
            </a:r>
            <a:endParaRPr/>
          </a:p>
        </p:txBody>
      </p:sp>
      <p:sp>
        <p:nvSpPr>
          <p:cNvPr id="1875" name="Google Shape;1875;p143"/>
          <p:cNvSpPr txBox="1"/>
          <p:nvPr/>
        </p:nvSpPr>
        <p:spPr>
          <a:xfrm>
            <a:off x="4403250" y="1820075"/>
            <a:ext cx="31344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Next: How do we reliably send any length of data, not just packets?</a:t>
            </a:r>
            <a:endParaRPr/>
          </a:p>
        </p:txBody>
      </p:sp>
      <p:sp>
        <p:nvSpPr>
          <p:cNvPr id="1876" name="Google Shape;1876;p1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0" name="Shape 1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1" name="Google Shape;1881;p14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4: Transport Layer</a:t>
            </a:r>
            <a:endParaRPr/>
          </a:p>
        </p:txBody>
      </p:sp>
      <p:sp>
        <p:nvSpPr>
          <p:cNvPr id="1882" name="Google Shape;1882;p14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-2876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Provides</a:t>
            </a:r>
            <a:r>
              <a:rPr lang="en"/>
              <a:t>: Transportation of variable-length data from any point to any other point</a:t>
            </a:r>
            <a:endParaRPr/>
          </a:p>
          <a:p>
            <a:pPr indent="-2876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b="1" lang="en"/>
              <a:t>Relies upon</a:t>
            </a:r>
            <a:r>
              <a:rPr lang="en"/>
              <a:t>: Sending packets from any device to any other device</a:t>
            </a:r>
            <a:endParaRPr/>
          </a:p>
          <a:p>
            <a:pPr indent="-2876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Builds abstractions that are useful to applications on top of layer 3 packets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Useful abstractions</a:t>
            </a:r>
            <a:endParaRPr sz="1800"/>
          </a:p>
          <a:p>
            <a:pPr indent="-2876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b="1" lang="en"/>
              <a:t>Reliability</a:t>
            </a:r>
            <a:r>
              <a:rPr lang="en"/>
              <a:t>: Transmit data reliably, in order</a:t>
            </a:r>
            <a:endParaRPr/>
          </a:p>
          <a:p>
            <a:pPr indent="-2876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b="1" lang="en"/>
              <a:t>Ports</a:t>
            </a:r>
            <a:r>
              <a:rPr lang="en"/>
              <a:t>: Provide multiple “addresses” per real IP address</a:t>
            </a:r>
            <a:endParaRPr/>
          </a:p>
          <a:p>
            <a:pPr indent="-2876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Examples</a:t>
            </a:r>
            <a:endParaRPr/>
          </a:p>
          <a:p>
            <a:pPr indent="-2876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b="1" lang="en"/>
              <a:t>TCP</a:t>
            </a:r>
            <a:r>
              <a:rPr lang="en"/>
              <a:t>:</a:t>
            </a:r>
            <a:r>
              <a:rPr b="1" lang="en"/>
              <a:t> </a:t>
            </a:r>
            <a:r>
              <a:rPr lang="en"/>
              <a:t>Provides reliability and ports</a:t>
            </a:r>
            <a:endParaRPr/>
          </a:p>
          <a:p>
            <a:pPr indent="-2876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b="1" lang="en"/>
              <a:t>UDP</a:t>
            </a:r>
            <a:r>
              <a:rPr lang="en"/>
              <a:t>: Provides ports, but no reliability</a:t>
            </a:r>
            <a:endParaRPr/>
          </a:p>
        </p:txBody>
      </p:sp>
      <p:sp>
        <p:nvSpPr>
          <p:cNvPr id="1883" name="Google Shape;1883;p144"/>
          <p:cNvSpPr/>
          <p:nvPr/>
        </p:nvSpPr>
        <p:spPr>
          <a:xfrm>
            <a:off x="6684025" y="36566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Physical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884" name="Google Shape;1884;p144"/>
          <p:cNvSpPr txBox="1"/>
          <p:nvPr/>
        </p:nvSpPr>
        <p:spPr>
          <a:xfrm>
            <a:off x="63454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1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885" name="Google Shape;1885;p144"/>
          <p:cNvSpPr/>
          <p:nvPr/>
        </p:nvSpPr>
        <p:spPr>
          <a:xfrm>
            <a:off x="6684025" y="1838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Application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886" name="Google Shape;1886;p144"/>
          <p:cNvSpPr txBox="1"/>
          <p:nvPr/>
        </p:nvSpPr>
        <p:spPr>
          <a:xfrm>
            <a:off x="63454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7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887" name="Google Shape;1887;p144"/>
          <p:cNvSpPr/>
          <p:nvPr/>
        </p:nvSpPr>
        <p:spPr>
          <a:xfrm>
            <a:off x="6684025" y="32021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Link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888" name="Google Shape;1888;p144"/>
          <p:cNvSpPr txBox="1"/>
          <p:nvPr/>
        </p:nvSpPr>
        <p:spPr>
          <a:xfrm>
            <a:off x="63454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2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889" name="Google Shape;1889;p144"/>
          <p:cNvSpPr/>
          <p:nvPr/>
        </p:nvSpPr>
        <p:spPr>
          <a:xfrm>
            <a:off x="6684025" y="2747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(Inter) Network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890" name="Google Shape;1890;p144"/>
          <p:cNvSpPr txBox="1"/>
          <p:nvPr/>
        </p:nvSpPr>
        <p:spPr>
          <a:xfrm>
            <a:off x="63454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3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891" name="Google Shape;1891;p144"/>
          <p:cNvSpPr/>
          <p:nvPr/>
        </p:nvSpPr>
        <p:spPr>
          <a:xfrm>
            <a:off x="6684025" y="22931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Transport</a:t>
            </a:r>
            <a:endParaRPr b="1"/>
          </a:p>
        </p:txBody>
      </p:sp>
      <p:sp>
        <p:nvSpPr>
          <p:cNvPr id="1892" name="Google Shape;1892;p144"/>
          <p:cNvSpPr txBox="1"/>
          <p:nvPr/>
        </p:nvSpPr>
        <p:spPr>
          <a:xfrm>
            <a:off x="63454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4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893" name="Google Shape;1893;p1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7" name="Shape 1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8" name="Google Shape;1898;p1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4: Transport Layer</a:t>
            </a:r>
            <a:endParaRPr/>
          </a:p>
        </p:txBody>
      </p:sp>
      <p:pic>
        <p:nvPicPr>
          <p:cNvPr id="1899" name="Google Shape;1899;p145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941550" y="28576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0" name="Google Shape;1900;p145"/>
          <p:cNvSpPr txBox="1"/>
          <p:nvPr/>
        </p:nvSpPr>
        <p:spPr>
          <a:xfrm>
            <a:off x="1097475" y="29240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</a:t>
            </a:r>
            <a:endParaRPr sz="800"/>
          </a:p>
        </p:txBody>
      </p:sp>
      <p:pic>
        <p:nvPicPr>
          <p:cNvPr id="1901" name="Google Shape;1901;p145"/>
          <p:cNvPicPr preferRelativeResize="0"/>
          <p:nvPr/>
        </p:nvPicPr>
        <p:blipFill rotWithShape="1">
          <a:blip r:embed="rId3">
            <a:alphaModFix/>
          </a:blip>
          <a:srcRect b="46006" l="6239" r="80041" t="7148"/>
          <a:stretch/>
        </p:blipFill>
        <p:spPr>
          <a:xfrm>
            <a:off x="7632300" y="2857697"/>
            <a:ext cx="5701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2" name="Google Shape;1902;p145"/>
          <p:cNvSpPr txBox="1"/>
          <p:nvPr/>
        </p:nvSpPr>
        <p:spPr>
          <a:xfrm>
            <a:off x="7788225" y="2924051"/>
            <a:ext cx="2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</a:t>
            </a:r>
            <a:endParaRPr sz="800"/>
          </a:p>
        </p:txBody>
      </p:sp>
      <p:sp>
        <p:nvSpPr>
          <p:cNvPr id="1903" name="Google Shape;1903;p145"/>
          <p:cNvSpPr txBox="1"/>
          <p:nvPr/>
        </p:nvSpPr>
        <p:spPr>
          <a:xfrm>
            <a:off x="2266813" y="1839900"/>
            <a:ext cx="4610400" cy="307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I am now sending an arbitrary length message that will probably be broken into several packets…</a:t>
            </a:r>
            <a:endParaRPr sz="800"/>
          </a:p>
        </p:txBody>
      </p:sp>
      <p:sp>
        <p:nvSpPr>
          <p:cNvPr id="1904" name="Google Shape;1904;p1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905" name="Google Shape;1905;p145"/>
          <p:cNvCxnSpPr>
            <a:stCxn id="1899" idx="3"/>
            <a:endCxn id="1901" idx="1"/>
          </p:cNvCxnSpPr>
          <p:nvPr/>
        </p:nvCxnSpPr>
        <p:spPr>
          <a:xfrm>
            <a:off x="1511690" y="3144047"/>
            <a:ext cx="6120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06" name="Google Shape;1906;p145"/>
          <p:cNvSpPr/>
          <p:nvPr/>
        </p:nvSpPr>
        <p:spPr>
          <a:xfrm>
            <a:off x="2852913" y="2357600"/>
            <a:ext cx="3438180" cy="1572912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Unreliable Internet</a:t>
            </a:r>
            <a:endParaRPr/>
          </a:p>
        </p:txBody>
      </p:sp>
      <p:sp>
        <p:nvSpPr>
          <p:cNvPr id="1907" name="Google Shape;1907;p145"/>
          <p:cNvSpPr txBox="1"/>
          <p:nvPr/>
        </p:nvSpPr>
        <p:spPr>
          <a:xfrm>
            <a:off x="4374000" y="4070375"/>
            <a:ext cx="35598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4: “How do I transport this arbitrary data over an unreliable medium?”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1" name="Shape 1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2" name="Google Shape;1912;p14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7: Application Layer</a:t>
            </a:r>
            <a:endParaRPr/>
          </a:p>
        </p:txBody>
      </p:sp>
      <p:sp>
        <p:nvSpPr>
          <p:cNvPr id="1913" name="Google Shape;1913;p14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en"/>
              <a:t>Provides</a:t>
            </a:r>
            <a:r>
              <a:rPr lang="en"/>
              <a:t>: Applications and services to users!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b="1" lang="en"/>
              <a:t>Relies upon</a:t>
            </a:r>
            <a:r>
              <a:rPr lang="en"/>
              <a:t>: Transportation of variable-length data from any point to any other point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Every online application is Layer 7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Web browsing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Online video games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Messaging services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Video calls (Zoom)</a:t>
            </a:r>
            <a:endParaRPr/>
          </a:p>
        </p:txBody>
      </p:sp>
      <p:sp>
        <p:nvSpPr>
          <p:cNvPr id="1914" name="Google Shape;1914;p146"/>
          <p:cNvSpPr/>
          <p:nvPr/>
        </p:nvSpPr>
        <p:spPr>
          <a:xfrm>
            <a:off x="6684025" y="36566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Physical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915" name="Google Shape;1915;p146"/>
          <p:cNvSpPr txBox="1"/>
          <p:nvPr/>
        </p:nvSpPr>
        <p:spPr>
          <a:xfrm>
            <a:off x="63454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1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916" name="Google Shape;1916;p146"/>
          <p:cNvSpPr/>
          <p:nvPr/>
        </p:nvSpPr>
        <p:spPr>
          <a:xfrm>
            <a:off x="6684025" y="3202163"/>
            <a:ext cx="1512900" cy="378300"/>
          </a:xfrm>
          <a:prstGeom prst="rect">
            <a:avLst/>
          </a:prstGeom>
          <a:solidFill>
            <a:srgbClr val="B4A7D6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Link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917" name="Google Shape;1917;p146"/>
          <p:cNvSpPr txBox="1"/>
          <p:nvPr/>
        </p:nvSpPr>
        <p:spPr>
          <a:xfrm>
            <a:off x="63454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2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918" name="Google Shape;1918;p146"/>
          <p:cNvSpPr/>
          <p:nvPr/>
        </p:nvSpPr>
        <p:spPr>
          <a:xfrm>
            <a:off x="6684025" y="27476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(Inter) Network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919" name="Google Shape;1919;p146"/>
          <p:cNvSpPr txBox="1"/>
          <p:nvPr/>
        </p:nvSpPr>
        <p:spPr>
          <a:xfrm>
            <a:off x="63454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3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920" name="Google Shape;1920;p1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21" name="Google Shape;1921;p146"/>
          <p:cNvSpPr/>
          <p:nvPr/>
        </p:nvSpPr>
        <p:spPr>
          <a:xfrm>
            <a:off x="6684025" y="2293163"/>
            <a:ext cx="1512900" cy="378300"/>
          </a:xfrm>
          <a:prstGeom prst="rect">
            <a:avLst/>
          </a:prstGeom>
          <a:solidFill>
            <a:srgbClr val="F1C232">
              <a:alpha val="50559"/>
            </a:srgbClr>
          </a:solidFill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</a:rPr>
              <a:t>Transport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1922" name="Google Shape;1922;p146"/>
          <p:cNvSpPr txBox="1"/>
          <p:nvPr/>
        </p:nvSpPr>
        <p:spPr>
          <a:xfrm>
            <a:off x="63454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</a:rPr>
              <a:t>4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1923" name="Google Shape;1923;p146"/>
          <p:cNvSpPr/>
          <p:nvPr/>
        </p:nvSpPr>
        <p:spPr>
          <a:xfrm>
            <a:off x="6684025" y="18386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Application</a:t>
            </a:r>
            <a:endParaRPr b="1"/>
          </a:p>
        </p:txBody>
      </p:sp>
      <p:sp>
        <p:nvSpPr>
          <p:cNvPr id="1924" name="Google Shape;1924;p146"/>
          <p:cNvSpPr txBox="1"/>
          <p:nvPr/>
        </p:nvSpPr>
        <p:spPr>
          <a:xfrm>
            <a:off x="63454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7</a:t>
            </a: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8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p147"/>
          <p:cNvSpPr txBox="1"/>
          <p:nvPr>
            <p:ph type="title"/>
          </p:nvPr>
        </p:nvSpPr>
        <p:spPr>
          <a:xfrm>
            <a:off x="311700" y="1388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Headers</a:t>
            </a:r>
            <a:endParaRPr/>
          </a:p>
        </p:txBody>
      </p:sp>
      <p:sp>
        <p:nvSpPr>
          <p:cNvPr id="1930" name="Google Shape;1930;p1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31" name="Google Shape;1931;p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4100" y="2507675"/>
            <a:ext cx="3855800" cy="182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5" name="Shape 1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6" name="Google Shape;1936;p1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Sending Mail</a:t>
            </a:r>
            <a:endParaRPr/>
          </a:p>
        </p:txBody>
      </p:sp>
      <p:sp>
        <p:nvSpPr>
          <p:cNvPr id="1937" name="Google Shape;1937;p148"/>
          <p:cNvSpPr txBox="1"/>
          <p:nvPr/>
        </p:nvSpPr>
        <p:spPr>
          <a:xfrm>
            <a:off x="154375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Alice</a:t>
            </a:r>
            <a:endParaRPr/>
          </a:p>
        </p:txBody>
      </p:sp>
      <p:sp>
        <p:nvSpPr>
          <p:cNvPr id="1938" name="Google Shape;1938;p148"/>
          <p:cNvSpPr txBox="1"/>
          <p:nvPr/>
        </p:nvSpPr>
        <p:spPr>
          <a:xfrm>
            <a:off x="689590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Bob</a:t>
            </a:r>
            <a:endParaRPr/>
          </a:p>
        </p:txBody>
      </p:sp>
      <p:sp>
        <p:nvSpPr>
          <p:cNvPr id="1939" name="Google Shape;1939;p148"/>
          <p:cNvSpPr txBox="1"/>
          <p:nvPr/>
        </p:nvSpPr>
        <p:spPr>
          <a:xfrm>
            <a:off x="2562500" y="1933150"/>
            <a:ext cx="11724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hungry.</a:t>
            </a:r>
            <a:endParaRPr/>
          </a:p>
        </p:txBody>
      </p:sp>
      <p:sp>
        <p:nvSpPr>
          <p:cNvPr id="1940" name="Google Shape;1940;p1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41" name="Google Shape;1941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9600" y="1622475"/>
            <a:ext cx="1120011" cy="102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2" name="Google Shape;1942;p1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9375" y="1639550"/>
            <a:ext cx="1064725" cy="98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6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p1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Sending Mail</a:t>
            </a:r>
            <a:endParaRPr/>
          </a:p>
        </p:txBody>
      </p:sp>
      <p:sp>
        <p:nvSpPr>
          <p:cNvPr id="1948" name="Google Shape;1948;p149"/>
          <p:cNvSpPr txBox="1"/>
          <p:nvPr/>
        </p:nvSpPr>
        <p:spPr>
          <a:xfrm>
            <a:off x="154375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Alice</a:t>
            </a:r>
            <a:endParaRPr/>
          </a:p>
        </p:txBody>
      </p:sp>
      <p:pic>
        <p:nvPicPr>
          <p:cNvPr id="1949" name="Google Shape;1949;p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339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50" name="Google Shape;1950;p149"/>
          <p:cNvSpPr txBox="1"/>
          <p:nvPr/>
        </p:nvSpPr>
        <p:spPr>
          <a:xfrm>
            <a:off x="689590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Bob</a:t>
            </a:r>
            <a:endParaRPr/>
          </a:p>
        </p:txBody>
      </p:sp>
      <p:pic>
        <p:nvPicPr>
          <p:cNvPr id="1951" name="Google Shape;1951;p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554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52" name="Google Shape;1952;p149"/>
          <p:cNvSpPr/>
          <p:nvPr/>
        </p:nvSpPr>
        <p:spPr>
          <a:xfrm>
            <a:off x="2729750" y="2711550"/>
            <a:ext cx="1487700" cy="832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Send to: Bob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3" name="Google Shape;1953;p149"/>
          <p:cNvSpPr txBox="1"/>
          <p:nvPr/>
        </p:nvSpPr>
        <p:spPr>
          <a:xfrm>
            <a:off x="2867300" y="3076150"/>
            <a:ext cx="11724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hungry.</a:t>
            </a:r>
            <a:endParaRPr/>
          </a:p>
        </p:txBody>
      </p:sp>
      <p:sp>
        <p:nvSpPr>
          <p:cNvPr id="1954" name="Google Shape;1954;p1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55" name="Google Shape;1955;p1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9600" y="1622475"/>
            <a:ext cx="1120011" cy="102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6" name="Google Shape;1956;p149"/>
          <p:cNvPicPr preferRelativeResize="0"/>
          <p:nvPr/>
        </p:nvPicPr>
        <p:blipFill rotWithShape="1">
          <a:blip r:embed="rId4">
            <a:alphaModFix/>
          </a:blip>
          <a:srcRect b="0" l="8367" r="14939" t="0"/>
          <a:stretch/>
        </p:blipFill>
        <p:spPr>
          <a:xfrm>
            <a:off x="1739011" y="2794748"/>
            <a:ext cx="300843" cy="3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7" name="Google Shape;1957;p1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29375" y="1639550"/>
            <a:ext cx="1064725" cy="9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8" name="Google Shape;1958;p149"/>
          <p:cNvPicPr preferRelativeResize="0"/>
          <p:nvPr/>
        </p:nvPicPr>
        <p:blipFill rotWithShape="1">
          <a:blip r:embed="rId5">
            <a:alphaModFix/>
          </a:blip>
          <a:srcRect b="3437" l="0" r="24505" t="0"/>
          <a:stretch/>
        </p:blipFill>
        <p:spPr>
          <a:xfrm>
            <a:off x="7070851" y="2816877"/>
            <a:ext cx="300850" cy="356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2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3" name="Google Shape;1963;p1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Sending Mail</a:t>
            </a:r>
            <a:endParaRPr/>
          </a:p>
        </p:txBody>
      </p:sp>
      <p:sp>
        <p:nvSpPr>
          <p:cNvPr id="1964" name="Google Shape;1964;p150"/>
          <p:cNvSpPr txBox="1"/>
          <p:nvPr/>
        </p:nvSpPr>
        <p:spPr>
          <a:xfrm>
            <a:off x="154375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Alice</a:t>
            </a:r>
            <a:endParaRPr/>
          </a:p>
        </p:txBody>
      </p:sp>
      <p:pic>
        <p:nvPicPr>
          <p:cNvPr id="1965" name="Google Shape;1965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339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66" name="Google Shape;1966;p1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605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67" name="Google Shape;1967;p150"/>
          <p:cNvSpPr txBox="1"/>
          <p:nvPr/>
        </p:nvSpPr>
        <p:spPr>
          <a:xfrm>
            <a:off x="689590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Bob</a:t>
            </a:r>
            <a:endParaRPr/>
          </a:p>
        </p:txBody>
      </p:sp>
      <p:pic>
        <p:nvPicPr>
          <p:cNvPr id="1968" name="Google Shape;1968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554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69" name="Google Shape;1969;p1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820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70" name="Google Shape;1970;p150"/>
          <p:cNvSpPr/>
          <p:nvPr/>
        </p:nvSpPr>
        <p:spPr>
          <a:xfrm>
            <a:off x="2741225" y="3619225"/>
            <a:ext cx="1689300" cy="1298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Mail to: 123 Bob St</a:t>
            </a:r>
            <a:endParaRPr/>
          </a:p>
        </p:txBody>
      </p:sp>
      <p:sp>
        <p:nvSpPr>
          <p:cNvPr id="1971" name="Google Shape;1971;p150"/>
          <p:cNvSpPr/>
          <p:nvPr/>
        </p:nvSpPr>
        <p:spPr>
          <a:xfrm>
            <a:off x="2832650" y="4012500"/>
            <a:ext cx="1487700" cy="832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Send to: Bob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2" name="Google Shape;1972;p150"/>
          <p:cNvSpPr txBox="1"/>
          <p:nvPr/>
        </p:nvSpPr>
        <p:spPr>
          <a:xfrm>
            <a:off x="2970200" y="4377100"/>
            <a:ext cx="11724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hungry.</a:t>
            </a:r>
            <a:endParaRPr/>
          </a:p>
        </p:txBody>
      </p:sp>
      <p:sp>
        <p:nvSpPr>
          <p:cNvPr id="1973" name="Google Shape;1973;p1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74" name="Google Shape;1974;p1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9600" y="1622475"/>
            <a:ext cx="1120011" cy="102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5" name="Google Shape;1975;p150"/>
          <p:cNvPicPr preferRelativeResize="0"/>
          <p:nvPr/>
        </p:nvPicPr>
        <p:blipFill rotWithShape="1">
          <a:blip r:embed="rId5">
            <a:alphaModFix/>
          </a:blip>
          <a:srcRect b="0" l="8367" r="14939" t="0"/>
          <a:stretch/>
        </p:blipFill>
        <p:spPr>
          <a:xfrm>
            <a:off x="1739011" y="2794748"/>
            <a:ext cx="300843" cy="3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6" name="Google Shape;1976;p1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29375" y="1639550"/>
            <a:ext cx="1064725" cy="9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7" name="Google Shape;1977;p150"/>
          <p:cNvPicPr preferRelativeResize="0"/>
          <p:nvPr/>
        </p:nvPicPr>
        <p:blipFill rotWithShape="1">
          <a:blip r:embed="rId6">
            <a:alphaModFix/>
          </a:blip>
          <a:srcRect b="3437" l="0" r="24505" t="0"/>
          <a:stretch/>
        </p:blipFill>
        <p:spPr>
          <a:xfrm>
            <a:off x="7070851" y="2816877"/>
            <a:ext cx="300850" cy="356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1" name="Shape 1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2" name="Google Shape;1982;p1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Sending Mail</a:t>
            </a:r>
            <a:endParaRPr/>
          </a:p>
        </p:txBody>
      </p:sp>
      <p:sp>
        <p:nvSpPr>
          <p:cNvPr id="1983" name="Google Shape;1983;p151"/>
          <p:cNvSpPr txBox="1"/>
          <p:nvPr/>
        </p:nvSpPr>
        <p:spPr>
          <a:xfrm>
            <a:off x="154375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Alice</a:t>
            </a:r>
            <a:endParaRPr/>
          </a:p>
        </p:txBody>
      </p:sp>
      <p:pic>
        <p:nvPicPr>
          <p:cNvPr id="1984" name="Google Shape;1984;p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339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85" name="Google Shape;1985;p1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605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86" name="Google Shape;1986;p151"/>
          <p:cNvSpPr txBox="1"/>
          <p:nvPr/>
        </p:nvSpPr>
        <p:spPr>
          <a:xfrm>
            <a:off x="689590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Bob</a:t>
            </a:r>
            <a:endParaRPr/>
          </a:p>
        </p:txBody>
      </p:sp>
      <p:pic>
        <p:nvPicPr>
          <p:cNvPr id="1987" name="Google Shape;1987;p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554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88" name="Google Shape;1988;p1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820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89" name="Google Shape;1989;p151"/>
          <p:cNvSpPr/>
          <p:nvPr/>
        </p:nvSpPr>
        <p:spPr>
          <a:xfrm>
            <a:off x="4834800" y="3707475"/>
            <a:ext cx="1689300" cy="1298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Mail to: 123 Bob St</a:t>
            </a:r>
            <a:endParaRPr/>
          </a:p>
        </p:txBody>
      </p:sp>
      <p:sp>
        <p:nvSpPr>
          <p:cNvPr id="1990" name="Google Shape;1990;p151"/>
          <p:cNvSpPr/>
          <p:nvPr/>
        </p:nvSpPr>
        <p:spPr>
          <a:xfrm>
            <a:off x="4926225" y="4100750"/>
            <a:ext cx="1487700" cy="832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Send to: Bob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1" name="Google Shape;1991;p151"/>
          <p:cNvSpPr txBox="1"/>
          <p:nvPr/>
        </p:nvSpPr>
        <p:spPr>
          <a:xfrm>
            <a:off x="5063775" y="4465350"/>
            <a:ext cx="11724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hungry.</a:t>
            </a:r>
            <a:endParaRPr/>
          </a:p>
        </p:txBody>
      </p:sp>
      <p:sp>
        <p:nvSpPr>
          <p:cNvPr id="1992" name="Google Shape;1992;p1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93" name="Google Shape;1993;p1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9600" y="1622475"/>
            <a:ext cx="1120011" cy="102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4" name="Google Shape;1994;p151"/>
          <p:cNvPicPr preferRelativeResize="0"/>
          <p:nvPr/>
        </p:nvPicPr>
        <p:blipFill rotWithShape="1">
          <a:blip r:embed="rId5">
            <a:alphaModFix/>
          </a:blip>
          <a:srcRect b="0" l="8367" r="14939" t="0"/>
          <a:stretch/>
        </p:blipFill>
        <p:spPr>
          <a:xfrm>
            <a:off x="1739011" y="2794748"/>
            <a:ext cx="300843" cy="3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5" name="Google Shape;1995;p1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29375" y="1639550"/>
            <a:ext cx="1064725" cy="9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6" name="Google Shape;1996;p151"/>
          <p:cNvPicPr preferRelativeResize="0"/>
          <p:nvPr/>
        </p:nvPicPr>
        <p:blipFill rotWithShape="1">
          <a:blip r:embed="rId6">
            <a:alphaModFix/>
          </a:blip>
          <a:srcRect b="3437" l="0" r="24505" t="0"/>
          <a:stretch/>
        </p:blipFill>
        <p:spPr>
          <a:xfrm>
            <a:off x="7070851" y="2816877"/>
            <a:ext cx="300850" cy="356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0" name="Shape 2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1" name="Google Shape;2001;p1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Sending Mail</a:t>
            </a:r>
            <a:endParaRPr/>
          </a:p>
        </p:txBody>
      </p:sp>
      <p:sp>
        <p:nvSpPr>
          <p:cNvPr id="2002" name="Google Shape;2002;p152"/>
          <p:cNvSpPr txBox="1"/>
          <p:nvPr/>
        </p:nvSpPr>
        <p:spPr>
          <a:xfrm>
            <a:off x="154375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Alice</a:t>
            </a:r>
            <a:endParaRPr/>
          </a:p>
        </p:txBody>
      </p:sp>
      <p:pic>
        <p:nvPicPr>
          <p:cNvPr id="2003" name="Google Shape;2003;p1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339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04" name="Google Shape;2004;p1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605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05" name="Google Shape;2005;p152"/>
          <p:cNvSpPr txBox="1"/>
          <p:nvPr/>
        </p:nvSpPr>
        <p:spPr>
          <a:xfrm>
            <a:off x="689590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Bob</a:t>
            </a:r>
            <a:endParaRPr/>
          </a:p>
        </p:txBody>
      </p:sp>
      <p:pic>
        <p:nvPicPr>
          <p:cNvPr id="2006" name="Google Shape;2006;p1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554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07" name="Google Shape;2007;p1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820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08" name="Google Shape;2008;p152"/>
          <p:cNvSpPr/>
          <p:nvPr/>
        </p:nvSpPr>
        <p:spPr>
          <a:xfrm>
            <a:off x="5078625" y="2805350"/>
            <a:ext cx="1487700" cy="832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Send to: Bob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9" name="Google Shape;2009;p152"/>
          <p:cNvSpPr txBox="1"/>
          <p:nvPr/>
        </p:nvSpPr>
        <p:spPr>
          <a:xfrm>
            <a:off x="5216175" y="3169950"/>
            <a:ext cx="11724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hungry.</a:t>
            </a:r>
            <a:endParaRPr/>
          </a:p>
        </p:txBody>
      </p:sp>
      <p:sp>
        <p:nvSpPr>
          <p:cNvPr id="2010" name="Google Shape;2010;p1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11" name="Google Shape;2011;p1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9600" y="1622475"/>
            <a:ext cx="1120011" cy="102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2" name="Google Shape;2012;p152"/>
          <p:cNvPicPr preferRelativeResize="0"/>
          <p:nvPr/>
        </p:nvPicPr>
        <p:blipFill rotWithShape="1">
          <a:blip r:embed="rId5">
            <a:alphaModFix/>
          </a:blip>
          <a:srcRect b="0" l="8367" r="14939" t="0"/>
          <a:stretch/>
        </p:blipFill>
        <p:spPr>
          <a:xfrm>
            <a:off x="1739011" y="2794748"/>
            <a:ext cx="300843" cy="3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3" name="Google Shape;2013;p1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29375" y="1639550"/>
            <a:ext cx="1064725" cy="9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4" name="Google Shape;2014;p152"/>
          <p:cNvPicPr preferRelativeResize="0"/>
          <p:nvPr/>
        </p:nvPicPr>
        <p:blipFill rotWithShape="1">
          <a:blip r:embed="rId6">
            <a:alphaModFix/>
          </a:blip>
          <a:srcRect b="3437" l="0" r="24505" t="0"/>
          <a:stretch/>
        </p:blipFill>
        <p:spPr>
          <a:xfrm>
            <a:off x="7070851" y="2816877"/>
            <a:ext cx="300850" cy="356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8" name="Shape 2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9" name="Google Shape;2019;p1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Sending Mail</a:t>
            </a:r>
            <a:endParaRPr/>
          </a:p>
        </p:txBody>
      </p:sp>
      <p:sp>
        <p:nvSpPr>
          <p:cNvPr id="2020" name="Google Shape;2020;p153"/>
          <p:cNvSpPr txBox="1"/>
          <p:nvPr/>
        </p:nvSpPr>
        <p:spPr>
          <a:xfrm>
            <a:off x="154375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Alice</a:t>
            </a:r>
            <a:endParaRPr/>
          </a:p>
        </p:txBody>
      </p:sp>
      <p:pic>
        <p:nvPicPr>
          <p:cNvPr id="2021" name="Google Shape;2021;p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339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22" name="Google Shape;2022;p1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605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23" name="Google Shape;2023;p153"/>
          <p:cNvSpPr txBox="1"/>
          <p:nvPr/>
        </p:nvSpPr>
        <p:spPr>
          <a:xfrm>
            <a:off x="689590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Bob</a:t>
            </a:r>
            <a:endParaRPr/>
          </a:p>
        </p:txBody>
      </p:sp>
      <p:pic>
        <p:nvPicPr>
          <p:cNvPr id="2024" name="Google Shape;2024;p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554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25" name="Google Shape;2025;p1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820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26" name="Google Shape;2026;p153"/>
          <p:cNvSpPr txBox="1"/>
          <p:nvPr/>
        </p:nvSpPr>
        <p:spPr>
          <a:xfrm>
            <a:off x="5493100" y="1761375"/>
            <a:ext cx="1172400" cy="400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hungry.</a:t>
            </a:r>
            <a:endParaRPr/>
          </a:p>
        </p:txBody>
      </p:sp>
      <p:sp>
        <p:nvSpPr>
          <p:cNvPr id="2027" name="Google Shape;2027;p1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28" name="Google Shape;2028;p1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9600" y="1622475"/>
            <a:ext cx="1120011" cy="102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9" name="Google Shape;2029;p153"/>
          <p:cNvPicPr preferRelativeResize="0"/>
          <p:nvPr/>
        </p:nvPicPr>
        <p:blipFill rotWithShape="1">
          <a:blip r:embed="rId5">
            <a:alphaModFix/>
          </a:blip>
          <a:srcRect b="0" l="8367" r="14939" t="0"/>
          <a:stretch/>
        </p:blipFill>
        <p:spPr>
          <a:xfrm>
            <a:off x="1739011" y="2794748"/>
            <a:ext cx="300843" cy="3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0" name="Google Shape;2030;p1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29375" y="1639550"/>
            <a:ext cx="1064725" cy="9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1" name="Google Shape;2031;p153"/>
          <p:cNvPicPr preferRelativeResize="0"/>
          <p:nvPr/>
        </p:nvPicPr>
        <p:blipFill rotWithShape="1">
          <a:blip r:embed="rId6">
            <a:alphaModFix/>
          </a:blip>
          <a:srcRect b="3437" l="0" r="24505" t="0"/>
          <a:stretch/>
        </p:blipFill>
        <p:spPr>
          <a:xfrm>
            <a:off x="7070851" y="2816877"/>
            <a:ext cx="300850" cy="356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5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p1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Sending Mail</a:t>
            </a:r>
            <a:endParaRPr/>
          </a:p>
        </p:txBody>
      </p:sp>
      <p:sp>
        <p:nvSpPr>
          <p:cNvPr id="2037" name="Google Shape;2037;p154"/>
          <p:cNvSpPr txBox="1"/>
          <p:nvPr/>
        </p:nvSpPr>
        <p:spPr>
          <a:xfrm>
            <a:off x="154375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Alice</a:t>
            </a:r>
            <a:endParaRPr/>
          </a:p>
        </p:txBody>
      </p:sp>
      <p:pic>
        <p:nvPicPr>
          <p:cNvPr id="2038" name="Google Shape;2038;p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339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39" name="Google Shape;2039;p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605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040" name="Google Shape;2040;p154"/>
          <p:cNvCxnSpPr>
            <a:stCxn id="2041" idx="2"/>
            <a:endCxn id="2038" idx="0"/>
          </p:cNvCxnSpPr>
          <p:nvPr/>
        </p:nvCxnSpPr>
        <p:spPr>
          <a:xfrm>
            <a:off x="1909599" y="2421838"/>
            <a:ext cx="0" cy="37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2" name="Google Shape;2042;p154"/>
          <p:cNvCxnSpPr>
            <a:stCxn id="2038" idx="2"/>
            <a:endCxn id="2039" idx="0"/>
          </p:cNvCxnSpPr>
          <p:nvPr/>
        </p:nvCxnSpPr>
        <p:spPr>
          <a:xfrm>
            <a:off x="1909599" y="3627010"/>
            <a:ext cx="0" cy="37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3" name="Google Shape;2043;p154"/>
          <p:cNvCxnSpPr/>
          <p:nvPr/>
        </p:nvCxnSpPr>
        <p:spPr>
          <a:xfrm>
            <a:off x="2772763" y="1961475"/>
            <a:ext cx="3598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44" name="Google Shape;2044;p154"/>
          <p:cNvCxnSpPr/>
          <p:nvPr/>
        </p:nvCxnSpPr>
        <p:spPr>
          <a:xfrm>
            <a:off x="2772750" y="3166613"/>
            <a:ext cx="3598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45" name="Google Shape;2045;p154"/>
          <p:cNvCxnSpPr/>
          <p:nvPr/>
        </p:nvCxnSpPr>
        <p:spPr>
          <a:xfrm>
            <a:off x="2772738" y="4405650"/>
            <a:ext cx="3598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46" name="Google Shape;2046;p154"/>
          <p:cNvSpPr txBox="1"/>
          <p:nvPr/>
        </p:nvSpPr>
        <p:spPr>
          <a:xfrm>
            <a:off x="6895900" y="1189450"/>
            <a:ext cx="7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Bob</a:t>
            </a:r>
            <a:endParaRPr/>
          </a:p>
        </p:txBody>
      </p:sp>
      <p:pic>
        <p:nvPicPr>
          <p:cNvPr id="2047" name="Google Shape;2047;p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5549" y="2794738"/>
            <a:ext cx="1172401" cy="83227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48" name="Google Shape;2048;p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8200" y="3999876"/>
            <a:ext cx="1227096" cy="83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049" name="Google Shape;2049;p154"/>
          <p:cNvCxnSpPr>
            <a:stCxn id="2050" idx="2"/>
            <a:endCxn id="2047" idx="0"/>
          </p:cNvCxnSpPr>
          <p:nvPr/>
        </p:nvCxnSpPr>
        <p:spPr>
          <a:xfrm>
            <a:off x="7261749" y="2421838"/>
            <a:ext cx="0" cy="37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51" name="Google Shape;2051;p154"/>
          <p:cNvSpPr txBox="1"/>
          <p:nvPr/>
        </p:nvSpPr>
        <p:spPr>
          <a:xfrm>
            <a:off x="3469175" y="1018075"/>
            <a:ext cx="2986500" cy="8313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layer communicates with each other, relying on abstractions below them!</a:t>
            </a:r>
            <a:endParaRPr/>
          </a:p>
        </p:txBody>
      </p:sp>
      <p:cxnSp>
        <p:nvCxnSpPr>
          <p:cNvPr id="2052" name="Google Shape;2052;p154"/>
          <p:cNvCxnSpPr>
            <a:stCxn id="2047" idx="2"/>
            <a:endCxn id="2048" idx="0"/>
          </p:cNvCxnSpPr>
          <p:nvPr/>
        </p:nvCxnSpPr>
        <p:spPr>
          <a:xfrm>
            <a:off x="7261749" y="3627010"/>
            <a:ext cx="0" cy="37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53" name="Google Shape;2053;p154"/>
          <p:cNvSpPr txBox="1"/>
          <p:nvPr/>
        </p:nvSpPr>
        <p:spPr>
          <a:xfrm>
            <a:off x="35300" y="1684425"/>
            <a:ext cx="1137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Relies upon</a:t>
            </a:r>
            <a:r>
              <a:rPr lang="en" sz="800"/>
              <a:t>: Sending messages to people</a:t>
            </a:r>
            <a:endParaRPr sz="800"/>
          </a:p>
        </p:txBody>
      </p:sp>
      <p:sp>
        <p:nvSpPr>
          <p:cNvPr id="2054" name="Google Shape;2054;p154"/>
          <p:cNvSpPr txBox="1"/>
          <p:nvPr/>
        </p:nvSpPr>
        <p:spPr>
          <a:xfrm>
            <a:off x="35300" y="2810675"/>
            <a:ext cx="1137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Provides</a:t>
            </a:r>
            <a:r>
              <a:rPr lang="en" sz="800"/>
              <a:t>: Sending messages to people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Relies upon</a:t>
            </a:r>
            <a:r>
              <a:rPr lang="en" sz="800"/>
              <a:t>: Sending messages to addresses</a:t>
            </a:r>
            <a:endParaRPr sz="800"/>
          </a:p>
        </p:txBody>
      </p:sp>
      <p:sp>
        <p:nvSpPr>
          <p:cNvPr id="2055" name="Google Shape;2055;p154"/>
          <p:cNvSpPr txBox="1"/>
          <p:nvPr/>
        </p:nvSpPr>
        <p:spPr>
          <a:xfrm>
            <a:off x="35300" y="4128588"/>
            <a:ext cx="1137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Provides</a:t>
            </a:r>
            <a:r>
              <a:rPr lang="en" sz="800"/>
              <a:t>: Sending messages to addresses</a:t>
            </a:r>
            <a:endParaRPr sz="800"/>
          </a:p>
        </p:txBody>
      </p:sp>
      <p:sp>
        <p:nvSpPr>
          <p:cNvPr id="2056" name="Google Shape;2056;p1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57" name="Google Shape;2057;p1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9600" y="1622475"/>
            <a:ext cx="1120011" cy="102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8" name="Google Shape;2058;p154"/>
          <p:cNvPicPr preferRelativeResize="0"/>
          <p:nvPr/>
        </p:nvPicPr>
        <p:blipFill rotWithShape="1">
          <a:blip r:embed="rId5">
            <a:alphaModFix/>
          </a:blip>
          <a:srcRect b="0" l="8367" r="14939" t="0"/>
          <a:stretch/>
        </p:blipFill>
        <p:spPr>
          <a:xfrm>
            <a:off x="1739011" y="2794748"/>
            <a:ext cx="300843" cy="3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9" name="Google Shape;2059;p1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29375" y="1639550"/>
            <a:ext cx="1064725" cy="9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0" name="Google Shape;2060;p154"/>
          <p:cNvPicPr preferRelativeResize="0"/>
          <p:nvPr/>
        </p:nvPicPr>
        <p:blipFill rotWithShape="1">
          <a:blip r:embed="rId6">
            <a:alphaModFix/>
          </a:blip>
          <a:srcRect b="3437" l="0" r="24505" t="0"/>
          <a:stretch/>
        </p:blipFill>
        <p:spPr>
          <a:xfrm>
            <a:off x="7070851" y="2816877"/>
            <a:ext cx="300850" cy="356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4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55"/>
          <p:cNvSpPr txBox="1"/>
          <p:nvPr/>
        </p:nvSpPr>
        <p:spPr>
          <a:xfrm>
            <a:off x="6619075" y="2483131"/>
            <a:ext cx="1715700" cy="1105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5400">
            <a:noAutofit/>
          </a:bodyPr>
          <a:lstStyle/>
          <a:p>
            <a:pPr indent="0" lvl="0" marL="7493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Mail to: 123 Bob St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6" name="Google Shape;2066;p155"/>
          <p:cNvSpPr txBox="1"/>
          <p:nvPr>
            <p:ph idx="1" type="body"/>
          </p:nvPr>
        </p:nvSpPr>
        <p:spPr>
          <a:xfrm>
            <a:off x="198500" y="1246825"/>
            <a:ext cx="8520600" cy="14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 you move to lower layers, we wrap additional headers around  the message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 you move to higher layers, you peel off headers around the  message</a:t>
            </a:r>
            <a:endParaRPr/>
          </a:p>
        </p:txBody>
      </p:sp>
      <p:sp>
        <p:nvSpPr>
          <p:cNvPr id="2067" name="Google Shape;2067;p1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Layers of Abstraction and Headers</a:t>
            </a:r>
            <a:endParaRPr/>
          </a:p>
        </p:txBody>
      </p:sp>
      <p:sp>
        <p:nvSpPr>
          <p:cNvPr id="2068" name="Google Shape;2068;p1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69" name="Google Shape;2069;p155"/>
          <p:cNvSpPr txBox="1"/>
          <p:nvPr/>
        </p:nvSpPr>
        <p:spPr>
          <a:xfrm>
            <a:off x="6712169" y="3203359"/>
            <a:ext cx="1098300" cy="241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2254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I’m hungry.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0" name="Google Shape;2070;p155"/>
          <p:cNvSpPr txBox="1"/>
          <p:nvPr/>
        </p:nvSpPr>
        <p:spPr>
          <a:xfrm>
            <a:off x="6659000" y="2851405"/>
            <a:ext cx="1327800" cy="699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34925">
            <a:noAutofit/>
          </a:bodyPr>
          <a:lstStyle/>
          <a:p>
            <a:pPr indent="0" lvl="0" marL="7493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Send to: Bob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1" name="Google Shape;2071;p155"/>
          <p:cNvSpPr txBox="1"/>
          <p:nvPr/>
        </p:nvSpPr>
        <p:spPr>
          <a:xfrm>
            <a:off x="3640608" y="3203359"/>
            <a:ext cx="1096800" cy="241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22288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I’m hungry.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2" name="Google Shape;2072;p155"/>
          <p:cNvSpPr txBox="1"/>
          <p:nvPr/>
        </p:nvSpPr>
        <p:spPr>
          <a:xfrm>
            <a:off x="3586250" y="2851390"/>
            <a:ext cx="1327800" cy="699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34925">
            <a:noAutofit/>
          </a:bodyPr>
          <a:lstStyle/>
          <a:p>
            <a:pPr indent="0" lvl="0" marL="7493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Send to: Bob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3" name="Google Shape;2073;p155"/>
          <p:cNvSpPr txBox="1"/>
          <p:nvPr/>
        </p:nvSpPr>
        <p:spPr>
          <a:xfrm>
            <a:off x="809239" y="3203359"/>
            <a:ext cx="1098300" cy="241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2254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I’m hungry.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74" name="Google Shape;2074;p155"/>
          <p:cNvGrpSpPr/>
          <p:nvPr/>
        </p:nvGrpSpPr>
        <p:grpSpPr>
          <a:xfrm>
            <a:off x="2145352" y="3268385"/>
            <a:ext cx="1187421" cy="62348"/>
            <a:chOff x="4711890" y="7968125"/>
            <a:chExt cx="2696845" cy="141604"/>
          </a:xfrm>
        </p:grpSpPr>
        <p:sp>
          <p:nvSpPr>
            <p:cNvPr id="2075" name="Google Shape;2075;p155"/>
            <p:cNvSpPr/>
            <p:nvPr/>
          </p:nvSpPr>
          <p:spPr>
            <a:xfrm>
              <a:off x="4759016" y="8038799"/>
              <a:ext cx="2606040" cy="0"/>
            </a:xfrm>
            <a:custGeom>
              <a:rect b="b" l="l" r="r" t="t"/>
              <a:pathLst>
                <a:path extrusionOk="0" h="120000" w="2606040">
                  <a:moveTo>
                    <a:pt x="0" y="0"/>
                  </a:moveTo>
                  <a:lnTo>
                    <a:pt x="2606042" y="0"/>
                  </a:lnTo>
                </a:path>
              </a:pathLst>
            </a:cu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6" name="Google Shape;2076;p155"/>
            <p:cNvSpPr/>
            <p:nvPr/>
          </p:nvSpPr>
          <p:spPr>
            <a:xfrm>
              <a:off x="4711890" y="7968125"/>
              <a:ext cx="2696845" cy="141604"/>
            </a:xfrm>
            <a:custGeom>
              <a:rect b="b" l="l" r="r" t="t"/>
              <a:pathLst>
                <a:path extrusionOk="0" h="141604" w="2696845">
                  <a:moveTo>
                    <a:pt x="141363" y="0"/>
                  </a:moveTo>
                  <a:lnTo>
                    <a:pt x="0" y="70675"/>
                  </a:lnTo>
                  <a:lnTo>
                    <a:pt x="141363" y="141363"/>
                  </a:lnTo>
                  <a:lnTo>
                    <a:pt x="141363" y="0"/>
                  </a:lnTo>
                  <a:close/>
                </a:path>
                <a:path extrusionOk="0" h="141604" w="2696845">
                  <a:moveTo>
                    <a:pt x="2696654" y="70675"/>
                  </a:moveTo>
                  <a:lnTo>
                    <a:pt x="2558923" y="0"/>
                  </a:lnTo>
                  <a:lnTo>
                    <a:pt x="2558923" y="141363"/>
                  </a:lnTo>
                  <a:lnTo>
                    <a:pt x="2696654" y="70675"/>
                  </a:lnTo>
                  <a:close/>
                </a:path>
              </a:pathLst>
            </a:custGeom>
            <a:solidFill>
              <a:srgbClr val="00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77" name="Google Shape;2077;p155"/>
          <p:cNvGrpSpPr/>
          <p:nvPr/>
        </p:nvGrpSpPr>
        <p:grpSpPr>
          <a:xfrm>
            <a:off x="5207322" y="3253488"/>
            <a:ext cx="1187420" cy="62348"/>
            <a:chOff x="11666170" y="7934293"/>
            <a:chExt cx="2696844" cy="141604"/>
          </a:xfrm>
        </p:grpSpPr>
        <p:sp>
          <p:nvSpPr>
            <p:cNvPr id="2078" name="Google Shape;2078;p155"/>
            <p:cNvSpPr/>
            <p:nvPr/>
          </p:nvSpPr>
          <p:spPr>
            <a:xfrm>
              <a:off x="11713296" y="8004971"/>
              <a:ext cx="2602865" cy="0"/>
            </a:xfrm>
            <a:custGeom>
              <a:rect b="b" l="l" r="r" t="t"/>
              <a:pathLst>
                <a:path extrusionOk="0" h="120000" w="2602865">
                  <a:moveTo>
                    <a:pt x="0" y="0"/>
                  </a:moveTo>
                  <a:lnTo>
                    <a:pt x="2602417" y="0"/>
                  </a:lnTo>
                </a:path>
              </a:pathLst>
            </a:cu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9" name="Google Shape;2079;p155"/>
            <p:cNvSpPr/>
            <p:nvPr/>
          </p:nvSpPr>
          <p:spPr>
            <a:xfrm>
              <a:off x="11666170" y="7934293"/>
              <a:ext cx="2696844" cy="141604"/>
            </a:xfrm>
            <a:custGeom>
              <a:rect b="b" l="l" r="r" t="t"/>
              <a:pathLst>
                <a:path extrusionOk="0" h="141604" w="2696844">
                  <a:moveTo>
                    <a:pt x="141363" y="141363"/>
                  </a:moveTo>
                  <a:lnTo>
                    <a:pt x="141351" y="0"/>
                  </a:lnTo>
                  <a:lnTo>
                    <a:pt x="0" y="70688"/>
                  </a:lnTo>
                  <a:lnTo>
                    <a:pt x="141363" y="141363"/>
                  </a:lnTo>
                  <a:close/>
                </a:path>
                <a:path extrusionOk="0" h="141604" w="2696844">
                  <a:moveTo>
                    <a:pt x="2696654" y="70688"/>
                  </a:moveTo>
                  <a:lnTo>
                    <a:pt x="2555303" y="0"/>
                  </a:lnTo>
                  <a:lnTo>
                    <a:pt x="2555303" y="141363"/>
                  </a:lnTo>
                  <a:lnTo>
                    <a:pt x="2696654" y="70688"/>
                  </a:lnTo>
                  <a:close/>
                </a:path>
              </a:pathLst>
            </a:custGeom>
            <a:solidFill>
              <a:srgbClr val="00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80" name="Google Shape;2080;p155"/>
          <p:cNvSpPr txBox="1"/>
          <p:nvPr/>
        </p:nvSpPr>
        <p:spPr>
          <a:xfrm>
            <a:off x="6839652" y="3929505"/>
            <a:ext cx="1148700" cy="4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Lower layer,  more headers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1" name="Google Shape;2081;p155"/>
          <p:cNvSpPr txBox="1"/>
          <p:nvPr/>
        </p:nvSpPr>
        <p:spPr>
          <a:xfrm>
            <a:off x="836842" y="3850061"/>
            <a:ext cx="1178100" cy="4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Higher layer,  fewer headers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5" name="Shape 2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Google Shape;2086;p1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Layers of Abstraction and Headers</a:t>
            </a:r>
            <a:endParaRPr/>
          </a:p>
        </p:txBody>
      </p:sp>
      <p:sp>
        <p:nvSpPr>
          <p:cNvPr id="2087" name="Google Shape;2087;p15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 you move to lower layers, you wrap additional headers around the message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 you move to higher layers, you peel off headers around the message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sending a message we go from the highest to the lowest layer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receiving a message we go from the lowest to highest layer</a:t>
            </a:r>
            <a:endParaRPr/>
          </a:p>
        </p:txBody>
      </p:sp>
      <p:sp>
        <p:nvSpPr>
          <p:cNvPr id="2088" name="Google Shape;2088;p1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2" name="Shape 2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3" name="Google Shape;2093;p15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2 Header</a:t>
            </a:r>
            <a:endParaRPr/>
          </a:p>
        </p:txBody>
      </p:sp>
      <p:graphicFrame>
        <p:nvGraphicFramePr>
          <p:cNvPr id="2094" name="Google Shape;2094;p157"/>
          <p:cNvGraphicFramePr/>
          <p:nvPr/>
        </p:nvGraphicFramePr>
        <p:xfrm>
          <a:off x="1857375" y="1674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{8EE9F305-38FF-4C18-A40C-08656F0F1FE1}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381000">
                <a:tc gridSpan="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Source MAC Address (6 bytes)</a:t>
                      </a:r>
                      <a:endParaRPr b="1"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381000">
                <a:tc gridSpan="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</a:rPr>
                        <a:t>Destination MAC Address (6 bytes)</a:t>
                      </a:r>
                      <a:endParaRPr b="1"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38100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VLAN Tag (4 bytes)</a:t>
                      </a:r>
                      <a:endParaRPr b="1"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Type (2 bytes)</a:t>
                      </a:r>
                      <a:endParaRPr b="1"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</a:tr>
              <a:tr h="1509525">
                <a:tc gridSpan="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Data (variable-length)</a:t>
                      </a:r>
                      <a:endParaRPr b="1"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  <p:sp>
        <p:nvSpPr>
          <p:cNvPr id="2095" name="Google Shape;2095;p157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Ethernet and MAC address headers</a:t>
            </a:r>
            <a:endParaRPr/>
          </a:p>
        </p:txBody>
      </p:sp>
      <p:sp>
        <p:nvSpPr>
          <p:cNvPr id="2096" name="Google Shape;2096;p1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0" name="Shape 2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Google Shape;2101;p15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 3 Header</a:t>
            </a:r>
            <a:endParaRPr/>
          </a:p>
        </p:txBody>
      </p:sp>
      <p:graphicFrame>
        <p:nvGraphicFramePr>
          <p:cNvPr id="2102" name="Google Shape;2102;p158"/>
          <p:cNvGraphicFramePr/>
          <p:nvPr/>
        </p:nvGraphicFramePr>
        <p:xfrm>
          <a:off x="197688" y="12811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{8EE9F305-38FF-4C18-A40C-08656F0F1FE1}</a:tableStyleId>
              </a:tblPr>
              <a:tblGrid>
                <a:gridCol w="422500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  <a:gridCol w="555075"/>
              </a:tblGrid>
              <a:tr h="4876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Version (4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Header Length (4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Type of Service (6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ECN (2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gridSpan="8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Total Length (16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37150">
                <a:tc gridSpan="8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Identification (16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Flags (3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gridSpan="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Fragment Offset (13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10000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Time to Live (8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Protocol (8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gridSpan="8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Header Checksum (16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00000">
                <a:tc gridSpan="1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Source Address (32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00000">
                <a:tc gridSpan="1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Destination Address (32 bits)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487650">
                <a:tc gridSpan="1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Options (variable length)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845800">
                <a:tc gridSpan="1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Data (variable length)</a:t>
                      </a:r>
                      <a:endParaRPr b="1" sz="1000"/>
                    </a:p>
                  </a:txBody>
                  <a:tcPr marT="91425" marB="91425" marR="45700" marL="457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  <p:sp>
        <p:nvSpPr>
          <p:cNvPr id="2103" name="Google Shape;2103;p158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IPv4 header</a:t>
            </a:r>
            <a:endParaRPr/>
          </a:p>
        </p:txBody>
      </p:sp>
      <p:sp>
        <p:nvSpPr>
          <p:cNvPr id="2104" name="Google Shape;2104;p1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8" name="Shape 2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" name="Google Shape;2109;p1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2110" name="Google Shape;2110;p159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111" name="Google Shape;2111;p159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112" name="Google Shape;2112;p159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113" name="Google Shape;2113;p159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114" name="Google Shape;2114;p159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115" name="Google Shape;2115;p159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116" name="Google Shape;2116;p159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117" name="Google Shape;2117;p159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118" name="Google Shape;2118;p159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119" name="Google Shape;2119;p159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120" name="Google Shape;2120;p159"/>
          <p:cNvSpPr/>
          <p:nvPr/>
        </p:nvSpPr>
        <p:spPr>
          <a:xfrm>
            <a:off x="2857525" y="1301150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2121" name="Google Shape;2121;p1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5" name="Shape 2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6" name="Google Shape;2126;p1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2127" name="Google Shape;2127;p160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128" name="Google Shape;2128;p160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129" name="Google Shape;2129;p160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130" name="Google Shape;2130;p160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131" name="Google Shape;2131;p160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132" name="Google Shape;2132;p160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133" name="Google Shape;2133;p160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134" name="Google Shape;2134;p160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135" name="Google Shape;2135;p160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136" name="Google Shape;2136;p160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137" name="Google Shape;2137;p160"/>
          <p:cNvSpPr/>
          <p:nvPr/>
        </p:nvSpPr>
        <p:spPr>
          <a:xfrm>
            <a:off x="2819425" y="1597275"/>
            <a:ext cx="1436100" cy="1069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Port 1234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Port 80</a:t>
            </a:r>
            <a:endParaRPr sz="1000"/>
          </a:p>
        </p:txBody>
      </p:sp>
      <p:sp>
        <p:nvSpPr>
          <p:cNvPr id="2138" name="Google Shape;2138;p160"/>
          <p:cNvSpPr/>
          <p:nvPr/>
        </p:nvSpPr>
        <p:spPr>
          <a:xfrm>
            <a:off x="2955025" y="2091225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2139" name="Google Shape;2139;p1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3" name="Shape 2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4" name="Google Shape;2144;p1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2145" name="Google Shape;2145;p161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146" name="Google Shape;2146;p161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147" name="Google Shape;2147;p161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148" name="Google Shape;2148;p161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149" name="Google Shape;2149;p161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150" name="Google Shape;2150;p161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151" name="Google Shape;2151;p161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152" name="Google Shape;2152;p161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153" name="Google Shape;2153;p161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154" name="Google Shape;2154;p161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155" name="Google Shape;2155;p161"/>
          <p:cNvSpPr/>
          <p:nvPr/>
        </p:nvSpPr>
        <p:spPr>
          <a:xfrm>
            <a:off x="2912425" y="1941625"/>
            <a:ext cx="1725600" cy="16191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1.2.3.4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5.6.7.8</a:t>
            </a:r>
            <a:endParaRPr sz="1000"/>
          </a:p>
        </p:txBody>
      </p:sp>
      <p:sp>
        <p:nvSpPr>
          <p:cNvPr id="2156" name="Google Shape;2156;p161"/>
          <p:cNvSpPr/>
          <p:nvPr/>
        </p:nvSpPr>
        <p:spPr>
          <a:xfrm>
            <a:off x="3048025" y="2435475"/>
            <a:ext cx="1436100" cy="1069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Port 1234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Port 80</a:t>
            </a:r>
            <a:endParaRPr sz="1000"/>
          </a:p>
        </p:txBody>
      </p:sp>
      <p:sp>
        <p:nvSpPr>
          <p:cNvPr id="2157" name="Google Shape;2157;p161"/>
          <p:cNvSpPr/>
          <p:nvPr/>
        </p:nvSpPr>
        <p:spPr>
          <a:xfrm>
            <a:off x="3183625" y="2929425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2158" name="Google Shape;2158;p161"/>
          <p:cNvSpPr txBox="1"/>
          <p:nvPr/>
        </p:nvSpPr>
        <p:spPr>
          <a:xfrm>
            <a:off x="3582875" y="1384800"/>
            <a:ext cx="2088300" cy="400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destination</a:t>
            </a:r>
            <a:endParaRPr/>
          </a:p>
        </p:txBody>
      </p:sp>
      <p:cxnSp>
        <p:nvCxnSpPr>
          <p:cNvPr id="2159" name="Google Shape;2159;p161"/>
          <p:cNvCxnSpPr>
            <a:stCxn id="2158" idx="2"/>
          </p:cNvCxnSpPr>
          <p:nvPr/>
        </p:nvCxnSpPr>
        <p:spPr>
          <a:xfrm flipH="1">
            <a:off x="3670925" y="1785000"/>
            <a:ext cx="956100" cy="48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60" name="Google Shape;2160;p1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4" name="Shape 2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5" name="Google Shape;2165;p1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2166" name="Google Shape;2166;p162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167" name="Google Shape;2167;p162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168" name="Google Shape;2168;p162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169" name="Google Shape;2169;p162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170" name="Google Shape;2170;p162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171" name="Google Shape;2171;p162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172" name="Google Shape;2172;p162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173" name="Google Shape;2173;p162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174" name="Google Shape;2174;p162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175" name="Google Shape;2175;p162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176" name="Google Shape;2176;p162"/>
          <p:cNvSpPr/>
          <p:nvPr/>
        </p:nvSpPr>
        <p:spPr>
          <a:xfrm>
            <a:off x="2897425" y="2139450"/>
            <a:ext cx="2042100" cy="21762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20:61:84:3a:a9:52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6d:36:ff:4a:32:92</a:t>
            </a:r>
            <a:endParaRPr sz="1000"/>
          </a:p>
        </p:txBody>
      </p:sp>
      <p:sp>
        <p:nvSpPr>
          <p:cNvPr id="2177" name="Google Shape;2177;p162"/>
          <p:cNvSpPr/>
          <p:nvPr/>
        </p:nvSpPr>
        <p:spPr>
          <a:xfrm>
            <a:off x="3064825" y="2627425"/>
            <a:ext cx="1725600" cy="16191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1.2.3.4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5.6.7.8</a:t>
            </a:r>
            <a:endParaRPr sz="1000"/>
          </a:p>
        </p:txBody>
      </p:sp>
      <p:sp>
        <p:nvSpPr>
          <p:cNvPr id="2178" name="Google Shape;2178;p162"/>
          <p:cNvSpPr/>
          <p:nvPr/>
        </p:nvSpPr>
        <p:spPr>
          <a:xfrm>
            <a:off x="3200425" y="3121275"/>
            <a:ext cx="1436100" cy="1069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Port 1234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Port 80</a:t>
            </a:r>
            <a:endParaRPr sz="1000"/>
          </a:p>
        </p:txBody>
      </p:sp>
      <p:sp>
        <p:nvSpPr>
          <p:cNvPr id="2179" name="Google Shape;2179;p162"/>
          <p:cNvSpPr/>
          <p:nvPr/>
        </p:nvSpPr>
        <p:spPr>
          <a:xfrm>
            <a:off x="3336025" y="3615225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2180" name="Google Shape;2180;p162"/>
          <p:cNvSpPr txBox="1"/>
          <p:nvPr/>
        </p:nvSpPr>
        <p:spPr>
          <a:xfrm>
            <a:off x="4227625" y="1509375"/>
            <a:ext cx="2088300" cy="400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Address of next hop</a:t>
            </a:r>
            <a:endParaRPr/>
          </a:p>
        </p:txBody>
      </p:sp>
      <p:cxnSp>
        <p:nvCxnSpPr>
          <p:cNvPr id="2181" name="Google Shape;2181;p162"/>
          <p:cNvCxnSpPr>
            <a:stCxn id="2180" idx="2"/>
          </p:cNvCxnSpPr>
          <p:nvPr/>
        </p:nvCxnSpPr>
        <p:spPr>
          <a:xfrm flipH="1">
            <a:off x="4227475" y="1909575"/>
            <a:ext cx="1044300" cy="55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82" name="Google Shape;2182;p1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6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7" name="Google Shape;2187;p1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2188" name="Google Shape;2188;p163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189" name="Google Shape;2189;p163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190" name="Google Shape;2190;p163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191" name="Google Shape;2191;p163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192" name="Google Shape;2192;p163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193" name="Google Shape;2193;p163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194" name="Google Shape;2194;p163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195" name="Google Shape;2195;p163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196" name="Google Shape;2196;p163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197" name="Google Shape;2197;p163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198" name="Google Shape;2198;p163"/>
          <p:cNvSpPr/>
          <p:nvPr/>
        </p:nvSpPr>
        <p:spPr>
          <a:xfrm>
            <a:off x="2897425" y="2825250"/>
            <a:ext cx="2042100" cy="21762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20:61:84:3a:a9:52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6d:36:ff:4a:32:92</a:t>
            </a:r>
            <a:endParaRPr sz="1000"/>
          </a:p>
        </p:txBody>
      </p:sp>
      <p:sp>
        <p:nvSpPr>
          <p:cNvPr id="2199" name="Google Shape;2199;p163"/>
          <p:cNvSpPr/>
          <p:nvPr/>
        </p:nvSpPr>
        <p:spPr>
          <a:xfrm>
            <a:off x="3064825" y="3313225"/>
            <a:ext cx="1725600" cy="16191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1.2.3.4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5.6.7.8</a:t>
            </a:r>
            <a:endParaRPr sz="1000"/>
          </a:p>
        </p:txBody>
      </p:sp>
      <p:sp>
        <p:nvSpPr>
          <p:cNvPr id="2200" name="Google Shape;2200;p163"/>
          <p:cNvSpPr/>
          <p:nvPr/>
        </p:nvSpPr>
        <p:spPr>
          <a:xfrm>
            <a:off x="3200425" y="3807075"/>
            <a:ext cx="1436100" cy="1069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Port 1234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Port 80</a:t>
            </a:r>
            <a:endParaRPr sz="1000"/>
          </a:p>
        </p:txBody>
      </p:sp>
      <p:sp>
        <p:nvSpPr>
          <p:cNvPr id="2201" name="Google Shape;2201;p163"/>
          <p:cNvSpPr/>
          <p:nvPr/>
        </p:nvSpPr>
        <p:spPr>
          <a:xfrm>
            <a:off x="3336025" y="4301025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2202" name="Google Shape;2202;p163"/>
          <p:cNvSpPr/>
          <p:nvPr/>
        </p:nvSpPr>
        <p:spPr>
          <a:xfrm>
            <a:off x="2751324" y="2285950"/>
            <a:ext cx="23343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Converted into bits and transmitted</a:t>
            </a:r>
            <a:endParaRPr/>
          </a:p>
        </p:txBody>
      </p:sp>
      <p:sp>
        <p:nvSpPr>
          <p:cNvPr id="2203" name="Google Shape;2203;p1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7" name="Shape 2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8" name="Google Shape;2208;p1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2209" name="Google Shape;2209;p164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210" name="Google Shape;2210;p164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211" name="Google Shape;2211;p164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212" name="Google Shape;2212;p164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213" name="Google Shape;2213;p164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214" name="Google Shape;2214;p164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215" name="Google Shape;2215;p164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216" name="Google Shape;2216;p164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217" name="Google Shape;2217;p164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218" name="Google Shape;2218;p164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219" name="Google Shape;2219;p164"/>
          <p:cNvSpPr/>
          <p:nvPr/>
        </p:nvSpPr>
        <p:spPr>
          <a:xfrm>
            <a:off x="4269025" y="2825250"/>
            <a:ext cx="2042100" cy="21762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89:8d:33:25:47:24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d5:a9:20:68:e0:80</a:t>
            </a:r>
            <a:endParaRPr sz="1000"/>
          </a:p>
        </p:txBody>
      </p:sp>
      <p:sp>
        <p:nvSpPr>
          <p:cNvPr id="2220" name="Google Shape;2220;p164"/>
          <p:cNvSpPr/>
          <p:nvPr/>
        </p:nvSpPr>
        <p:spPr>
          <a:xfrm>
            <a:off x="4436425" y="3313225"/>
            <a:ext cx="1725600" cy="16191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1.2.3.4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5.6.7.8</a:t>
            </a:r>
            <a:endParaRPr sz="1000"/>
          </a:p>
        </p:txBody>
      </p:sp>
      <p:sp>
        <p:nvSpPr>
          <p:cNvPr id="2221" name="Google Shape;2221;p164"/>
          <p:cNvSpPr/>
          <p:nvPr/>
        </p:nvSpPr>
        <p:spPr>
          <a:xfrm>
            <a:off x="4572025" y="3807075"/>
            <a:ext cx="1436100" cy="1069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Port 1234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Port 80</a:t>
            </a:r>
            <a:endParaRPr sz="1000"/>
          </a:p>
        </p:txBody>
      </p:sp>
      <p:sp>
        <p:nvSpPr>
          <p:cNvPr id="2222" name="Google Shape;2222;p164"/>
          <p:cNvSpPr/>
          <p:nvPr/>
        </p:nvSpPr>
        <p:spPr>
          <a:xfrm>
            <a:off x="4707625" y="4301025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2223" name="Google Shape;2223;p164"/>
          <p:cNvSpPr/>
          <p:nvPr/>
        </p:nvSpPr>
        <p:spPr>
          <a:xfrm>
            <a:off x="4122924" y="2285950"/>
            <a:ext cx="23343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Received over the physical medium</a:t>
            </a:r>
            <a:endParaRPr/>
          </a:p>
        </p:txBody>
      </p:sp>
      <p:grpSp>
        <p:nvGrpSpPr>
          <p:cNvPr id="2224" name="Google Shape;2224;p164"/>
          <p:cNvGrpSpPr/>
          <p:nvPr/>
        </p:nvGrpSpPr>
        <p:grpSpPr>
          <a:xfrm>
            <a:off x="65925" y="3106375"/>
            <a:ext cx="4249500" cy="961950"/>
            <a:chOff x="65925" y="3106375"/>
            <a:chExt cx="4249500" cy="961950"/>
          </a:xfrm>
        </p:grpSpPr>
        <p:sp>
          <p:nvSpPr>
            <p:cNvPr id="2225" name="Google Shape;2225;p164"/>
            <p:cNvSpPr txBox="1"/>
            <p:nvPr/>
          </p:nvSpPr>
          <p:spPr>
            <a:xfrm>
              <a:off x="65925" y="3237025"/>
              <a:ext cx="3617700" cy="831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Notice: The MAC addresses changed because the recipient is on a different network</a:t>
              </a:r>
              <a:endParaRPr/>
            </a:p>
          </p:txBody>
        </p:sp>
        <p:cxnSp>
          <p:nvCxnSpPr>
            <p:cNvPr id="2226" name="Google Shape;2226;p164"/>
            <p:cNvCxnSpPr>
              <a:stCxn id="2225" idx="3"/>
            </p:cNvCxnSpPr>
            <p:nvPr/>
          </p:nvCxnSpPr>
          <p:spPr>
            <a:xfrm flipH="1" rot="10800000">
              <a:off x="3683625" y="3106375"/>
              <a:ext cx="631800" cy="5463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2227" name="Google Shape;2227;p1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1" name="Shape 2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" name="Google Shape;2232;p1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2233" name="Google Shape;2233;p165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234" name="Google Shape;2234;p165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235" name="Google Shape;2235;p165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236" name="Google Shape;2236;p165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237" name="Google Shape;2237;p165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238" name="Google Shape;2238;p165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239" name="Google Shape;2239;p165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240" name="Google Shape;2240;p165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241" name="Google Shape;2241;p165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242" name="Google Shape;2242;p165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243" name="Google Shape;2243;p165"/>
          <p:cNvSpPr/>
          <p:nvPr/>
        </p:nvSpPr>
        <p:spPr>
          <a:xfrm>
            <a:off x="4269025" y="2215650"/>
            <a:ext cx="2042100" cy="21762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89:8d:33:25:47:24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d5:a9:20:68:e0:80</a:t>
            </a:r>
            <a:endParaRPr sz="1000"/>
          </a:p>
        </p:txBody>
      </p:sp>
      <p:sp>
        <p:nvSpPr>
          <p:cNvPr id="2244" name="Google Shape;2244;p165"/>
          <p:cNvSpPr/>
          <p:nvPr/>
        </p:nvSpPr>
        <p:spPr>
          <a:xfrm>
            <a:off x="4436425" y="2703625"/>
            <a:ext cx="1725600" cy="16191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1.2.3.4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5.6.7.8</a:t>
            </a:r>
            <a:endParaRPr sz="1000"/>
          </a:p>
        </p:txBody>
      </p:sp>
      <p:sp>
        <p:nvSpPr>
          <p:cNvPr id="2245" name="Google Shape;2245;p165"/>
          <p:cNvSpPr/>
          <p:nvPr/>
        </p:nvSpPr>
        <p:spPr>
          <a:xfrm>
            <a:off x="4572025" y="3197475"/>
            <a:ext cx="1436100" cy="1069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Port 1234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Port 80</a:t>
            </a:r>
            <a:endParaRPr sz="1000"/>
          </a:p>
        </p:txBody>
      </p:sp>
      <p:sp>
        <p:nvSpPr>
          <p:cNvPr id="2246" name="Google Shape;2246;p165"/>
          <p:cNvSpPr/>
          <p:nvPr/>
        </p:nvSpPr>
        <p:spPr>
          <a:xfrm>
            <a:off x="4707625" y="3691425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2247" name="Google Shape;2247;p1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1" name="Shape 2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" name="Google Shape;2252;p1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2253" name="Google Shape;2253;p166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254" name="Google Shape;2254;p166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255" name="Google Shape;2255;p166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256" name="Google Shape;2256;p166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257" name="Google Shape;2257;p166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258" name="Google Shape;2258;p166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259" name="Google Shape;2259;p166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260" name="Google Shape;2260;p166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261" name="Google Shape;2261;p166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262" name="Google Shape;2262;p166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263" name="Google Shape;2263;p166"/>
          <p:cNvSpPr/>
          <p:nvPr/>
        </p:nvSpPr>
        <p:spPr>
          <a:xfrm>
            <a:off x="4588825" y="1865425"/>
            <a:ext cx="1725600" cy="16191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1.2.3.4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5.6.7.8</a:t>
            </a:r>
            <a:endParaRPr sz="1000"/>
          </a:p>
        </p:txBody>
      </p:sp>
      <p:sp>
        <p:nvSpPr>
          <p:cNvPr id="2264" name="Google Shape;2264;p166"/>
          <p:cNvSpPr/>
          <p:nvPr/>
        </p:nvSpPr>
        <p:spPr>
          <a:xfrm>
            <a:off x="4724425" y="2359275"/>
            <a:ext cx="1436100" cy="1069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Port 1234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Port 80</a:t>
            </a:r>
            <a:endParaRPr sz="1000"/>
          </a:p>
        </p:txBody>
      </p:sp>
      <p:sp>
        <p:nvSpPr>
          <p:cNvPr id="2265" name="Google Shape;2265;p166"/>
          <p:cNvSpPr/>
          <p:nvPr/>
        </p:nvSpPr>
        <p:spPr>
          <a:xfrm>
            <a:off x="4860025" y="2853225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2266" name="Google Shape;2266;p1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0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1" name="Google Shape;2271;p1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2272" name="Google Shape;2272;p167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273" name="Google Shape;2273;p167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274" name="Google Shape;2274;p167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275" name="Google Shape;2275;p167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276" name="Google Shape;2276;p167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277" name="Google Shape;2277;p167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278" name="Google Shape;2278;p167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279" name="Google Shape;2279;p167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280" name="Google Shape;2280;p167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281" name="Google Shape;2281;p167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282" name="Google Shape;2282;p167"/>
          <p:cNvSpPr/>
          <p:nvPr/>
        </p:nvSpPr>
        <p:spPr>
          <a:xfrm>
            <a:off x="4953025" y="1597275"/>
            <a:ext cx="1436100" cy="1069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From: Port 1234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To: Port 80</a:t>
            </a:r>
            <a:endParaRPr sz="1000"/>
          </a:p>
        </p:txBody>
      </p:sp>
      <p:sp>
        <p:nvSpPr>
          <p:cNvPr id="2283" name="Google Shape;2283;p167"/>
          <p:cNvSpPr/>
          <p:nvPr/>
        </p:nvSpPr>
        <p:spPr>
          <a:xfrm>
            <a:off x="5088625" y="2091225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2284" name="Google Shape;2284;p1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8" name="Shape 2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9" name="Google Shape;2289;p1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2290" name="Google Shape;2290;p168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291" name="Google Shape;2291;p168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292" name="Google Shape;2292;p168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293" name="Google Shape;2293;p168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294" name="Google Shape;2294;p168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295" name="Google Shape;2295;p168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296" name="Google Shape;2296;p168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297" name="Google Shape;2297;p168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298" name="Google Shape;2298;p168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299" name="Google Shape;2299;p168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sp>
        <p:nvSpPr>
          <p:cNvPr id="2300" name="Google Shape;2300;p168"/>
          <p:cNvSpPr/>
          <p:nvPr/>
        </p:nvSpPr>
        <p:spPr>
          <a:xfrm>
            <a:off x="5101650" y="1301150"/>
            <a:ext cx="1164900" cy="5202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GET / HTTP/1.1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...</a:t>
            </a:r>
            <a:endParaRPr sz="1000"/>
          </a:p>
        </p:txBody>
      </p:sp>
      <p:sp>
        <p:nvSpPr>
          <p:cNvPr id="2301" name="Google Shape;2301;p1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5" name="Shape 2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Google Shape;2306;p16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HTTP Request</a:t>
            </a:r>
            <a:endParaRPr/>
          </a:p>
        </p:txBody>
      </p:sp>
      <p:sp>
        <p:nvSpPr>
          <p:cNvPr id="2307" name="Google Shape;2307;p169"/>
          <p:cNvSpPr/>
          <p:nvPr/>
        </p:nvSpPr>
        <p:spPr>
          <a:xfrm>
            <a:off x="1140063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308" name="Google Shape;2308;p169"/>
          <p:cNvSpPr/>
          <p:nvPr/>
        </p:nvSpPr>
        <p:spPr>
          <a:xfrm>
            <a:off x="1140063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309" name="Google Shape;2309;p169"/>
          <p:cNvSpPr/>
          <p:nvPr/>
        </p:nvSpPr>
        <p:spPr>
          <a:xfrm>
            <a:off x="1140063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310" name="Google Shape;2310;p169"/>
          <p:cNvSpPr/>
          <p:nvPr/>
        </p:nvSpPr>
        <p:spPr>
          <a:xfrm>
            <a:off x="1140063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311" name="Google Shape;2311;p169"/>
          <p:cNvSpPr/>
          <p:nvPr/>
        </p:nvSpPr>
        <p:spPr>
          <a:xfrm>
            <a:off x="1140063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cxnSp>
        <p:nvCxnSpPr>
          <p:cNvPr id="2312" name="Google Shape;2312;p169"/>
          <p:cNvCxnSpPr>
            <a:stCxn id="2307" idx="2"/>
            <a:endCxn id="2308" idx="0"/>
          </p:cNvCxnSpPr>
          <p:nvPr/>
        </p:nvCxnSpPr>
        <p:spPr>
          <a:xfrm>
            <a:off x="1858113" y="1847600"/>
            <a:ext cx="0" cy="21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3" name="Google Shape;2313;p169"/>
          <p:cNvCxnSpPr>
            <a:stCxn id="2308" idx="2"/>
            <a:endCxn id="2309" idx="0"/>
          </p:cNvCxnSpPr>
          <p:nvPr/>
        </p:nvCxnSpPr>
        <p:spPr>
          <a:xfrm>
            <a:off x="1858113" y="2637675"/>
            <a:ext cx="0" cy="21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4" name="Google Shape;2314;p169"/>
          <p:cNvCxnSpPr>
            <a:stCxn id="2309" idx="2"/>
            <a:endCxn id="2310" idx="0"/>
          </p:cNvCxnSpPr>
          <p:nvPr/>
        </p:nvCxnSpPr>
        <p:spPr>
          <a:xfrm>
            <a:off x="1858113" y="3427750"/>
            <a:ext cx="0" cy="21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5" name="Google Shape;2315;p169"/>
          <p:cNvCxnSpPr>
            <a:stCxn id="2310" idx="2"/>
            <a:endCxn id="2311" idx="0"/>
          </p:cNvCxnSpPr>
          <p:nvPr/>
        </p:nvCxnSpPr>
        <p:spPr>
          <a:xfrm>
            <a:off x="1858113" y="4217825"/>
            <a:ext cx="0" cy="21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6" name="Google Shape;2316;p169"/>
          <p:cNvSpPr/>
          <p:nvPr/>
        </p:nvSpPr>
        <p:spPr>
          <a:xfrm>
            <a:off x="6567838" y="1274900"/>
            <a:ext cx="1436100" cy="572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2317" name="Google Shape;2317;p169"/>
          <p:cNvSpPr/>
          <p:nvPr/>
        </p:nvSpPr>
        <p:spPr>
          <a:xfrm>
            <a:off x="6567838" y="2064975"/>
            <a:ext cx="1436100" cy="57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</a:t>
            </a:r>
            <a:endParaRPr/>
          </a:p>
        </p:txBody>
      </p:sp>
      <p:sp>
        <p:nvSpPr>
          <p:cNvPr id="2318" name="Google Shape;2318;p169"/>
          <p:cNvSpPr/>
          <p:nvPr/>
        </p:nvSpPr>
        <p:spPr>
          <a:xfrm>
            <a:off x="6567838" y="2855050"/>
            <a:ext cx="1436100" cy="572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</a:t>
            </a:r>
            <a:endParaRPr/>
          </a:p>
        </p:txBody>
      </p:sp>
      <p:sp>
        <p:nvSpPr>
          <p:cNvPr id="2319" name="Google Shape;2319;p169"/>
          <p:cNvSpPr/>
          <p:nvPr/>
        </p:nvSpPr>
        <p:spPr>
          <a:xfrm>
            <a:off x="6567838" y="3645125"/>
            <a:ext cx="1436100" cy="5727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Ethernet</a:t>
            </a:r>
            <a:endParaRPr/>
          </a:p>
        </p:txBody>
      </p:sp>
      <p:sp>
        <p:nvSpPr>
          <p:cNvPr id="2320" name="Google Shape;2320;p169"/>
          <p:cNvSpPr/>
          <p:nvPr/>
        </p:nvSpPr>
        <p:spPr>
          <a:xfrm>
            <a:off x="6567838" y="4435200"/>
            <a:ext cx="1436100" cy="57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Wires</a:t>
            </a:r>
            <a:endParaRPr/>
          </a:p>
        </p:txBody>
      </p:sp>
      <p:cxnSp>
        <p:nvCxnSpPr>
          <p:cNvPr id="2321" name="Google Shape;2321;p169"/>
          <p:cNvCxnSpPr>
            <a:stCxn id="2316" idx="2"/>
            <a:endCxn id="2317" idx="0"/>
          </p:cNvCxnSpPr>
          <p:nvPr/>
        </p:nvCxnSpPr>
        <p:spPr>
          <a:xfrm>
            <a:off x="7285888" y="1847600"/>
            <a:ext cx="0" cy="21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22" name="Google Shape;2322;p169"/>
          <p:cNvCxnSpPr>
            <a:stCxn id="2317" idx="2"/>
            <a:endCxn id="2318" idx="0"/>
          </p:cNvCxnSpPr>
          <p:nvPr/>
        </p:nvCxnSpPr>
        <p:spPr>
          <a:xfrm>
            <a:off x="7285888" y="2637675"/>
            <a:ext cx="0" cy="21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23" name="Google Shape;2323;p169"/>
          <p:cNvCxnSpPr>
            <a:stCxn id="2318" idx="2"/>
            <a:endCxn id="2319" idx="0"/>
          </p:cNvCxnSpPr>
          <p:nvPr/>
        </p:nvCxnSpPr>
        <p:spPr>
          <a:xfrm>
            <a:off x="7285888" y="3427750"/>
            <a:ext cx="0" cy="21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24" name="Google Shape;2324;p169"/>
          <p:cNvCxnSpPr>
            <a:stCxn id="2319" idx="2"/>
            <a:endCxn id="2320" idx="0"/>
          </p:cNvCxnSpPr>
          <p:nvPr/>
        </p:nvCxnSpPr>
        <p:spPr>
          <a:xfrm>
            <a:off x="7285888" y="4217825"/>
            <a:ext cx="0" cy="21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25" name="Google Shape;2325;p169"/>
          <p:cNvCxnSpPr/>
          <p:nvPr/>
        </p:nvCxnSpPr>
        <p:spPr>
          <a:xfrm>
            <a:off x="2908813" y="1561250"/>
            <a:ext cx="33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26" name="Google Shape;2326;p169"/>
          <p:cNvCxnSpPr/>
          <p:nvPr/>
        </p:nvCxnSpPr>
        <p:spPr>
          <a:xfrm>
            <a:off x="2908800" y="2351325"/>
            <a:ext cx="33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27" name="Google Shape;2327;p169"/>
          <p:cNvCxnSpPr/>
          <p:nvPr/>
        </p:nvCxnSpPr>
        <p:spPr>
          <a:xfrm>
            <a:off x="2908813" y="3141400"/>
            <a:ext cx="33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28" name="Google Shape;2328;p169"/>
          <p:cNvCxnSpPr/>
          <p:nvPr/>
        </p:nvCxnSpPr>
        <p:spPr>
          <a:xfrm>
            <a:off x="2908813" y="3931475"/>
            <a:ext cx="33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29" name="Google Shape;2329;p169"/>
          <p:cNvCxnSpPr/>
          <p:nvPr/>
        </p:nvCxnSpPr>
        <p:spPr>
          <a:xfrm>
            <a:off x="2908813" y="4721550"/>
            <a:ext cx="33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30" name="Google Shape;2330;p169"/>
          <p:cNvSpPr txBox="1"/>
          <p:nvPr/>
        </p:nvSpPr>
        <p:spPr>
          <a:xfrm>
            <a:off x="44075" y="1345700"/>
            <a:ext cx="1037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Relies upon</a:t>
            </a:r>
            <a:r>
              <a:rPr lang="en" sz="800"/>
              <a:t>: Transport of data</a:t>
            </a:r>
            <a:endParaRPr sz="800"/>
          </a:p>
        </p:txBody>
      </p:sp>
      <p:sp>
        <p:nvSpPr>
          <p:cNvPr id="2331" name="Google Shape;2331;p169"/>
          <p:cNvSpPr txBox="1"/>
          <p:nvPr/>
        </p:nvSpPr>
        <p:spPr>
          <a:xfrm>
            <a:off x="44075" y="1951125"/>
            <a:ext cx="1037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Provides</a:t>
            </a:r>
            <a:r>
              <a:rPr lang="en" sz="800"/>
              <a:t>: Transport of data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Relies upon</a:t>
            </a:r>
            <a:r>
              <a:rPr lang="en" sz="800"/>
              <a:t>: Global packet delivery</a:t>
            </a:r>
            <a:endParaRPr sz="800"/>
          </a:p>
        </p:txBody>
      </p:sp>
      <p:sp>
        <p:nvSpPr>
          <p:cNvPr id="2332" name="Google Shape;2332;p169"/>
          <p:cNvSpPr txBox="1"/>
          <p:nvPr/>
        </p:nvSpPr>
        <p:spPr>
          <a:xfrm>
            <a:off x="44075" y="2741200"/>
            <a:ext cx="1037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Provides</a:t>
            </a:r>
            <a:r>
              <a:rPr lang="en" sz="800"/>
              <a:t>: Global packet delivery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Relies upon</a:t>
            </a:r>
            <a:r>
              <a:rPr lang="en" sz="800"/>
              <a:t>: Local frame delivery</a:t>
            </a:r>
            <a:endParaRPr sz="800"/>
          </a:p>
        </p:txBody>
      </p:sp>
      <p:sp>
        <p:nvSpPr>
          <p:cNvPr id="2333" name="Google Shape;2333;p169"/>
          <p:cNvSpPr txBox="1"/>
          <p:nvPr/>
        </p:nvSpPr>
        <p:spPr>
          <a:xfrm>
            <a:off x="44075" y="3531275"/>
            <a:ext cx="1037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Provides</a:t>
            </a:r>
            <a:r>
              <a:rPr lang="en" sz="800"/>
              <a:t>: Local frame delivery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Relies upon</a:t>
            </a:r>
            <a:r>
              <a:rPr lang="en" sz="800"/>
              <a:t>: Communication of bits</a:t>
            </a:r>
            <a:endParaRPr sz="800"/>
          </a:p>
        </p:txBody>
      </p:sp>
      <p:sp>
        <p:nvSpPr>
          <p:cNvPr id="2334" name="Google Shape;2334;p169"/>
          <p:cNvSpPr txBox="1"/>
          <p:nvPr/>
        </p:nvSpPr>
        <p:spPr>
          <a:xfrm>
            <a:off x="44075" y="4444500"/>
            <a:ext cx="1037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Provides</a:t>
            </a:r>
            <a:r>
              <a:rPr lang="en" sz="800"/>
              <a:t>: Communication of bits</a:t>
            </a:r>
            <a:endParaRPr sz="800"/>
          </a:p>
        </p:txBody>
      </p:sp>
      <p:sp>
        <p:nvSpPr>
          <p:cNvPr id="2335" name="Google Shape;2335;p1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9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0" name="Google Shape;2340;p17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 to Networking: Summary</a:t>
            </a:r>
            <a:endParaRPr/>
          </a:p>
        </p:txBody>
      </p:sp>
      <p:sp>
        <p:nvSpPr>
          <p:cNvPr id="2341" name="Google Shape;2341;p17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Internet: A global network of computers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Protocols: Agreed-upon systems of communication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OSI model: A layered model of protocols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Layer 1: Communication of bits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Layer 2: Local frame delivery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Ethernet: The most common Layer 2 protocol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MAC addresses: 6-byte addressing system used by Ethernet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Layer 3: Global packet delivery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IP: The universal Layer 3 protocol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IP addresses: 4-byte (or 16-byte) addressing system used by IP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Layer 4: Transport of data (more on this next time)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Layer 7: Applications and services (the web)</a:t>
            </a:r>
            <a:endParaRPr/>
          </a:p>
        </p:txBody>
      </p:sp>
      <p:sp>
        <p:nvSpPr>
          <p:cNvPr id="2342" name="Google Shape;2342;p1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43" name="Google Shape;2343;p170"/>
          <p:cNvSpPr/>
          <p:nvPr/>
        </p:nvSpPr>
        <p:spPr>
          <a:xfrm>
            <a:off x="7369825" y="18386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Application</a:t>
            </a:r>
            <a:endParaRPr b="1"/>
          </a:p>
        </p:txBody>
      </p:sp>
      <p:sp>
        <p:nvSpPr>
          <p:cNvPr id="2344" name="Google Shape;2344;p170"/>
          <p:cNvSpPr/>
          <p:nvPr/>
        </p:nvSpPr>
        <p:spPr>
          <a:xfrm>
            <a:off x="7369825" y="22931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Transport</a:t>
            </a:r>
            <a:endParaRPr b="1"/>
          </a:p>
        </p:txBody>
      </p:sp>
      <p:sp>
        <p:nvSpPr>
          <p:cNvPr id="2345" name="Google Shape;2345;p170"/>
          <p:cNvSpPr/>
          <p:nvPr/>
        </p:nvSpPr>
        <p:spPr>
          <a:xfrm>
            <a:off x="7369825" y="27476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(Inter) Network</a:t>
            </a:r>
            <a:endParaRPr b="1"/>
          </a:p>
        </p:txBody>
      </p:sp>
      <p:sp>
        <p:nvSpPr>
          <p:cNvPr id="2346" name="Google Shape;2346;p170"/>
          <p:cNvSpPr/>
          <p:nvPr/>
        </p:nvSpPr>
        <p:spPr>
          <a:xfrm>
            <a:off x="7369825" y="32021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Link</a:t>
            </a:r>
            <a:endParaRPr b="1"/>
          </a:p>
        </p:txBody>
      </p:sp>
      <p:sp>
        <p:nvSpPr>
          <p:cNvPr id="2347" name="Google Shape;2347;p170"/>
          <p:cNvSpPr/>
          <p:nvPr/>
        </p:nvSpPr>
        <p:spPr>
          <a:xfrm>
            <a:off x="7369825" y="36566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Physical</a:t>
            </a:r>
            <a:endParaRPr b="1"/>
          </a:p>
        </p:txBody>
      </p:sp>
      <p:sp>
        <p:nvSpPr>
          <p:cNvPr id="2348" name="Google Shape;2348;p170"/>
          <p:cNvSpPr txBox="1"/>
          <p:nvPr/>
        </p:nvSpPr>
        <p:spPr>
          <a:xfrm>
            <a:off x="7031275" y="36775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1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349" name="Google Shape;2349;p170"/>
          <p:cNvSpPr txBox="1"/>
          <p:nvPr/>
        </p:nvSpPr>
        <p:spPr>
          <a:xfrm>
            <a:off x="7031275" y="32151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2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350" name="Google Shape;2350;p170"/>
          <p:cNvSpPr txBox="1"/>
          <p:nvPr/>
        </p:nvSpPr>
        <p:spPr>
          <a:xfrm>
            <a:off x="7031275" y="27526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3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351" name="Google Shape;2351;p170"/>
          <p:cNvSpPr txBox="1"/>
          <p:nvPr/>
        </p:nvSpPr>
        <p:spPr>
          <a:xfrm>
            <a:off x="7031275" y="22801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4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352" name="Google Shape;2352;p170"/>
          <p:cNvSpPr txBox="1"/>
          <p:nvPr/>
        </p:nvSpPr>
        <p:spPr>
          <a:xfrm>
            <a:off x="7031275" y="1827713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7</a:t>
            </a: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S 161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