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017377F-7E10-4B68-B50C-CE744173F523}">
  <a:tblStyle styleId="{A017377F-7E10-4B68-B50C-CE744173F52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ilitary.com/history/operation-ivy-bells.html"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e5fab3741b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e5fab3741b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dce61f0a8f_1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dce61f0a8f_1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dd7230b6bd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dd7230b6bd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e5fab3741b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e5fab3741b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e5fab3741b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e5fab3741b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e5fab3741b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e5fab3741b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dd7230b6bd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dd7230b6bd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https://www.military.com/history/operation-ivy-bells.html</a:t>
            </a:r>
            <a:r>
              <a:rPr lang="en"/>
              <a:t>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e5fab3741b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e5fab3741b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e5fab3741b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e5fab3741b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e5fab3741b_0_2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e5fab3741b_0_2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dd7230b6bd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dd7230b6bd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dd7230b6bd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dd7230b6bd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e5fab3741b_0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e5fab3741b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e5fab3741b_0_2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e5fab3741b_0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e5fab3741b_0_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e5fab3741b_0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e5fab3741b_0_3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e5fab3741b_0_3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e5fab3741b_0_3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e5fab3741b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e5fab3741b_0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e5fab3741b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e60c7b3374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e60c7b337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e60c7b3374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e60c7b3374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e60c7b3374_1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e60c7b3374_1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e60c7b3374_1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e60c7b3374_1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e60c7b3374_1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e60c7b3374_1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dd7230b6bd_0_3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dd7230b6bd_0_3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dd7230b6bd_0_4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dd7230b6bd_0_4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dd7230b6bd_0_4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dd7230b6bd_0_4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e60c7b3374_1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e60c7b3374_1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e60c7b3374_1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e60c7b3374_1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e60c7b3374_1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e60c7b3374_1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e60c7b3374_1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e60c7b3374_1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e60c7b3374_1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8" name="Google Shape;468;ge60c7b3374_1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e60c7b3374_1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e60c7b3374_1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e60c7b3374_1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6" name="Google Shape;506;ge60c7b3374_1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dd7230b6bd_0_5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dd7230b6bd_0_5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dd7230b6bd_0_5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0" name="Google Shape;520;gdd7230b6bd_0_5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dd7230b6bd_0_3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7" name="Google Shape;527;gdd7230b6bd_0_3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gdd7230b6bd_0_3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4" name="Google Shape;534;gdd7230b6bd_0_3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dd7230b6bd_0_3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dd7230b6bd_0_3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e60c7b3374_4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ge60c7b3374_4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gdd7230b6bd_0_4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9" name="Google Shape;599;gdd7230b6bd_0_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e60c7b3374_1_5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6" name="Google Shape;606;ge60c7b3374_1_5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22ec4538de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2" name="Google Shape;652;g22ec4538de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g22ec4538de2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7" name="Google Shape;697;g22ec4538de2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g22ec4538de2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2" name="Google Shape;742;g22ec4538de2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gdd7230b6bd_0_4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7" name="Google Shape;787;gdd7230b6bd_0_4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2" name="Shape 792"/>
        <p:cNvGrpSpPr/>
        <p:nvPr/>
      </p:nvGrpSpPr>
      <p:grpSpPr>
        <a:xfrm>
          <a:off x="0" y="0"/>
          <a:ext cx="0" cy="0"/>
          <a:chOff x="0" y="0"/>
          <a:chExt cx="0" cy="0"/>
        </a:xfrm>
      </p:grpSpPr>
      <p:sp>
        <p:nvSpPr>
          <p:cNvPr id="793" name="Google Shape;793;gdd7230b6bd_0_4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4" name="Google Shape;794;gdd7230b6bd_0_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gdd7230b6bd_0_4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1" name="Google Shape;801;gdd7230b6bd_0_4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ge60c7b3374_4_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8" name="Google Shape;808;ge60c7b3374_4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txBox="1"/>
          <p:nvPr>
            <p:ph type="ctrTitle"/>
          </p:nvPr>
        </p:nvSpPr>
        <p:spPr>
          <a:xfrm>
            <a:off x="311700" y="1429000"/>
            <a:ext cx="8520600" cy="14109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2" name="Google Shape;12;p2"/>
          <p:cNvSpPr txBox="1"/>
          <p:nvPr>
            <p:ph idx="1" type="subTitle"/>
          </p:nvPr>
        </p:nvSpPr>
        <p:spPr>
          <a:xfrm>
            <a:off x="311700" y="2917900"/>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400"/>
              <a:buNone/>
              <a:defRPr sz="2400"/>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r>
              <a:rPr lang="en"/>
              <a:t>#</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 name="Google Shape;19;p4"/>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3" name="Google Shape;23;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4" name="Google Shape;24;p5"/>
          <p:cNvSpPr txBox="1"/>
          <p:nvPr>
            <p:ph idx="1" type="body"/>
          </p:nvPr>
        </p:nvSpPr>
        <p:spPr>
          <a:xfrm>
            <a:off x="198500" y="1246825"/>
            <a:ext cx="41310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25" name="Google Shape;25;p5"/>
          <p:cNvSpPr txBox="1"/>
          <p:nvPr>
            <p:ph idx="2" type="body"/>
          </p:nvPr>
        </p:nvSpPr>
        <p:spPr>
          <a:xfrm>
            <a:off x="4588175" y="1246825"/>
            <a:ext cx="41310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1" name="Google Shape;31;p7"/>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2" name="Google Shape;32;p7"/>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USTOM">
    <p:spTree>
      <p:nvGrpSpPr>
        <p:cNvPr id="33" name="Shape 33"/>
        <p:cNvGrpSpPr/>
        <p:nvPr/>
      </p:nvGrpSpPr>
      <p:grpSpPr>
        <a:xfrm>
          <a:off x="0" y="0"/>
          <a:ext cx="0" cy="0"/>
          <a:chOff x="0" y="0"/>
          <a:chExt cx="0" cy="0"/>
        </a:xfrm>
      </p:grpSpPr>
      <p:sp>
        <p:nvSpPr>
          <p:cNvPr id="34" name="Google Shape;34;p8"/>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5" name="Google Shape;35;p8"/>
          <p:cNvSpPr txBox="1"/>
          <p:nvPr>
            <p:ph idx="1" type="body"/>
          </p:nvPr>
        </p:nvSpPr>
        <p:spPr>
          <a:xfrm>
            <a:off x="512100" y="4520775"/>
            <a:ext cx="8119800" cy="572700"/>
          </a:xfrm>
          <a:prstGeom prst="rect">
            <a:avLst/>
          </a:prstGeom>
        </p:spPr>
        <p:txBody>
          <a:bodyPr anchorCtr="0" anchor="t" bIns="91425" lIns="91425" spcFirstLastPara="1" rIns="91425" wrap="square" tIns="91425">
            <a:normAutofit/>
          </a:bodyPr>
          <a:lstStyle>
            <a:lvl1pPr indent="-317500" lvl="0" marL="457200" rtl="0" algn="ctr">
              <a:spcBef>
                <a:spcPts val="0"/>
              </a:spcBef>
              <a:spcAft>
                <a:spcPts val="0"/>
              </a:spcAft>
              <a:buSzPts val="1400"/>
              <a:buChar char="●"/>
              <a:defRPr sz="1400"/>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36" name="Google Shape;36;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Optional">
  <p:cSld name="SECTION_HEADER_1">
    <p:bg>
      <p:bgPr>
        <a:solidFill>
          <a:srgbClr val="A4C2F4"/>
        </a:solidFill>
      </p:bgPr>
    </p:bg>
    <p:spTree>
      <p:nvGrpSpPr>
        <p:cNvPr id="37" name="Shape 37"/>
        <p:cNvGrpSpPr/>
        <p:nvPr/>
      </p:nvGrpSpPr>
      <p:grpSpPr>
        <a:xfrm>
          <a:off x="0" y="0"/>
          <a:ext cx="0" cy="0"/>
          <a:chOff x="0" y="0"/>
          <a:chExt cx="0" cy="0"/>
        </a:xfrm>
      </p:grpSpPr>
      <p:sp>
        <p:nvSpPr>
          <p:cNvPr id="38" name="Google Shape;38;p9"/>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9" name="Google Shape;39;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Optional">
  <p:cSld name="TITLE_AND_BODY_1">
    <p:bg>
      <p:bgPr>
        <a:solidFill>
          <a:srgbClr val="A4C2F4"/>
        </a:solidFill>
      </p:bgPr>
    </p:bg>
    <p:spTree>
      <p:nvGrpSpPr>
        <p:cNvPr id="40" name="Shape 40"/>
        <p:cNvGrpSpPr/>
        <p:nvPr/>
      </p:nvGrpSpPr>
      <p:grpSpPr>
        <a:xfrm>
          <a:off x="0" y="0"/>
          <a:ext cx="0" cy="0"/>
          <a:chOff x="0" y="0"/>
          <a:chExt cx="0" cy="0"/>
        </a:xfrm>
      </p:grpSpPr>
      <p:sp>
        <p:nvSpPr>
          <p:cNvPr id="41" name="Google Shape;41;p10"/>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 name="Google Shape;42;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43" name="Google Shape;43;p10"/>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 Optional">
  <p:cSld name="TITLE_AND_TWO_COLUMNS_1">
    <p:bg>
      <p:bgPr>
        <a:solidFill>
          <a:srgbClr val="A4C2F4"/>
        </a:solidFill>
      </p:bgPr>
    </p:bg>
    <p:spTree>
      <p:nvGrpSpPr>
        <p:cNvPr id="44" name="Shape 44"/>
        <p:cNvGrpSpPr/>
        <p:nvPr/>
      </p:nvGrpSpPr>
      <p:grpSpPr>
        <a:xfrm>
          <a:off x="0" y="0"/>
          <a:ext cx="0" cy="0"/>
          <a:chOff x="0" y="0"/>
          <a:chExt cx="0" cy="0"/>
        </a:xfrm>
      </p:grpSpPr>
      <p:sp>
        <p:nvSpPr>
          <p:cNvPr id="45" name="Google Shape;45;p11"/>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 name="Google Shape;46;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47" name="Google Shape;47;p11"/>
          <p:cNvSpPr txBox="1"/>
          <p:nvPr>
            <p:ph idx="1" type="body"/>
          </p:nvPr>
        </p:nvSpPr>
        <p:spPr>
          <a:xfrm>
            <a:off x="198500" y="1246825"/>
            <a:ext cx="41310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48" name="Google Shape;48;p11"/>
          <p:cNvSpPr txBox="1"/>
          <p:nvPr>
            <p:ph idx="2" type="body"/>
          </p:nvPr>
        </p:nvSpPr>
        <p:spPr>
          <a:xfrm>
            <a:off x="4588175" y="1246825"/>
            <a:ext cx="41310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Optional">
  <p:cSld name="TITLE_ONLY_1">
    <p:bg>
      <p:bgPr>
        <a:solidFill>
          <a:srgbClr val="A4C2F4"/>
        </a:solidFill>
      </p:bgPr>
    </p:bg>
    <p:spTree>
      <p:nvGrpSpPr>
        <p:cNvPr id="49" name="Shape 49"/>
        <p:cNvGrpSpPr/>
        <p:nvPr/>
      </p:nvGrpSpPr>
      <p:grpSpPr>
        <a:xfrm>
          <a:off x="0" y="0"/>
          <a:ext cx="0" cy="0"/>
          <a:chOff x="0" y="0"/>
          <a:chExt cx="0" cy="0"/>
        </a:xfrm>
      </p:grpSpPr>
      <p:sp>
        <p:nvSpPr>
          <p:cNvPr id="50" name="Google Shape;50;p12"/>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 Optional">
  <p:cSld name="ONE_COLUMN_TEXT_1">
    <p:bg>
      <p:bgPr>
        <a:solidFill>
          <a:srgbClr val="A4C2F4"/>
        </a:solidFill>
      </p:bgPr>
    </p:bg>
    <p:spTree>
      <p:nvGrpSpPr>
        <p:cNvPr id="52" name="Shape 52"/>
        <p:cNvGrpSpPr/>
        <p:nvPr/>
      </p:nvGrpSpPr>
      <p:grpSpPr>
        <a:xfrm>
          <a:off x="0" y="0"/>
          <a:ext cx="0" cy="0"/>
          <a:chOff x="0" y="0"/>
          <a:chExt cx="0" cy="0"/>
        </a:xfrm>
      </p:grpSpPr>
      <p:sp>
        <p:nvSpPr>
          <p:cNvPr id="53" name="Google Shape;53;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4" name="Google Shape;54;p13"/>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 name="Google Shape;55;p13"/>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 Optional">
  <p:cSld name="CUSTOM_1">
    <p:bg>
      <p:bgPr>
        <a:solidFill>
          <a:srgbClr val="A4C2F4"/>
        </a:solidFill>
      </p:bgPr>
    </p:bg>
    <p:spTree>
      <p:nvGrpSpPr>
        <p:cNvPr id="56" name="Shape 56"/>
        <p:cNvGrpSpPr/>
        <p:nvPr/>
      </p:nvGrpSpPr>
      <p:grpSpPr>
        <a:xfrm>
          <a:off x="0" y="0"/>
          <a:ext cx="0" cy="0"/>
          <a:chOff x="0" y="0"/>
          <a:chExt cx="0" cy="0"/>
        </a:xfrm>
      </p:grpSpPr>
      <p:sp>
        <p:nvSpPr>
          <p:cNvPr id="57" name="Google Shape;57;p14"/>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 name="Google Shape;58;p14"/>
          <p:cNvSpPr txBox="1"/>
          <p:nvPr>
            <p:ph idx="1" type="body"/>
          </p:nvPr>
        </p:nvSpPr>
        <p:spPr>
          <a:xfrm>
            <a:off x="512100" y="4520775"/>
            <a:ext cx="8119800" cy="572700"/>
          </a:xfrm>
          <a:prstGeom prst="rect">
            <a:avLst/>
          </a:prstGeom>
        </p:spPr>
        <p:txBody>
          <a:bodyPr anchorCtr="0" anchor="t" bIns="91425" lIns="91425" spcFirstLastPara="1" rIns="91425" wrap="square" tIns="91425">
            <a:normAutofit/>
          </a:bodyPr>
          <a:lstStyle>
            <a:lvl1pPr indent="-317500" lvl="0" marL="457200" rtl="0" algn="ctr">
              <a:spcBef>
                <a:spcPts val="0"/>
              </a:spcBef>
              <a:spcAft>
                <a:spcPts val="0"/>
              </a:spcAft>
              <a:buSzPts val="1400"/>
              <a:buChar char="●"/>
              <a:defRPr sz="1400"/>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59" name="Google Shape;59;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02700" y="27087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198500" y="124682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1"/>
              </a:buClr>
              <a:buSzPts val="1800"/>
              <a:buChar char="●"/>
              <a:defRPr sz="1800">
                <a:solidFill>
                  <a:schemeClr val="dk1"/>
                </a:solidFill>
              </a:defRPr>
            </a:lvl1pPr>
            <a:lvl2pPr indent="-317500" lvl="1" marL="914400" rtl="0">
              <a:lnSpc>
                <a:spcPct val="115000"/>
              </a:lnSpc>
              <a:spcBef>
                <a:spcPts val="0"/>
              </a:spcBef>
              <a:spcAft>
                <a:spcPts val="0"/>
              </a:spcAft>
              <a:buClr>
                <a:schemeClr val="dk1"/>
              </a:buClr>
              <a:buSzPts val="1400"/>
              <a:buChar char="○"/>
              <a:defRPr>
                <a:solidFill>
                  <a:schemeClr val="dk1"/>
                </a:solidFill>
              </a:defRPr>
            </a:lvl2pPr>
            <a:lvl3pPr indent="-317500" lvl="2" marL="1371600" rtl="0">
              <a:lnSpc>
                <a:spcPct val="115000"/>
              </a:lnSpc>
              <a:spcBef>
                <a:spcPts val="0"/>
              </a:spcBef>
              <a:spcAft>
                <a:spcPts val="0"/>
              </a:spcAft>
              <a:buClr>
                <a:schemeClr val="dk1"/>
              </a:buClr>
              <a:buSzPts val="1400"/>
              <a:buChar char="■"/>
              <a:defRPr>
                <a:solidFill>
                  <a:schemeClr val="dk1"/>
                </a:solidFill>
              </a:defRPr>
            </a:lvl3pPr>
            <a:lvl4pPr indent="-317500" lvl="3" marL="1828800" rtl="0">
              <a:lnSpc>
                <a:spcPct val="115000"/>
              </a:lnSpc>
              <a:spcBef>
                <a:spcPts val="0"/>
              </a:spcBef>
              <a:spcAft>
                <a:spcPts val="0"/>
              </a:spcAft>
              <a:buClr>
                <a:schemeClr val="dk1"/>
              </a:buClr>
              <a:buSzPts val="1400"/>
              <a:buChar char="●"/>
              <a:defRPr>
                <a:solidFill>
                  <a:schemeClr val="dk1"/>
                </a:solidFill>
              </a:defRPr>
            </a:lvl4pPr>
            <a:lvl5pPr indent="-317500" lvl="4" marL="2286000" rtl="0">
              <a:lnSpc>
                <a:spcPct val="115000"/>
              </a:lnSpc>
              <a:spcBef>
                <a:spcPts val="0"/>
              </a:spcBef>
              <a:spcAft>
                <a:spcPts val="0"/>
              </a:spcAft>
              <a:buClr>
                <a:schemeClr val="dk1"/>
              </a:buClr>
              <a:buSzPts val="1400"/>
              <a:buChar char="○"/>
              <a:defRPr>
                <a:solidFill>
                  <a:schemeClr val="dk1"/>
                </a:solidFill>
              </a:defRPr>
            </a:lvl5pPr>
            <a:lvl6pPr indent="-317500" lvl="5" marL="2743200" rtl="0">
              <a:lnSpc>
                <a:spcPct val="115000"/>
              </a:lnSpc>
              <a:spcBef>
                <a:spcPts val="0"/>
              </a:spcBef>
              <a:spcAft>
                <a:spcPts val="0"/>
              </a:spcAft>
              <a:buClr>
                <a:schemeClr val="dk1"/>
              </a:buClr>
              <a:buSzPts val="1400"/>
              <a:buChar char="■"/>
              <a:defRPr>
                <a:solidFill>
                  <a:schemeClr val="dk1"/>
                </a:solidFill>
              </a:defRPr>
            </a:lvl6pPr>
            <a:lvl7pPr indent="-317500" lvl="6" marL="3200400" rtl="0">
              <a:lnSpc>
                <a:spcPct val="115000"/>
              </a:lnSpc>
              <a:spcBef>
                <a:spcPts val="0"/>
              </a:spcBef>
              <a:spcAft>
                <a:spcPts val="0"/>
              </a:spcAft>
              <a:buClr>
                <a:schemeClr val="dk1"/>
              </a:buClr>
              <a:buSzPts val="1400"/>
              <a:buChar char="●"/>
              <a:defRPr>
                <a:solidFill>
                  <a:schemeClr val="dk1"/>
                </a:solidFill>
              </a:defRPr>
            </a:lvl7pPr>
            <a:lvl8pPr indent="-317500" lvl="7" marL="3657600" rtl="0">
              <a:lnSpc>
                <a:spcPct val="115000"/>
              </a:lnSpc>
              <a:spcBef>
                <a:spcPts val="0"/>
              </a:spcBef>
              <a:spcAft>
                <a:spcPts val="0"/>
              </a:spcAft>
              <a:buClr>
                <a:schemeClr val="dk1"/>
              </a:buClr>
              <a:buSzPts val="1400"/>
              <a:buChar char="○"/>
              <a:defRPr>
                <a:solidFill>
                  <a:schemeClr val="dk1"/>
                </a:solidFill>
              </a:defRPr>
            </a:lvl8pPr>
            <a:lvl9pPr indent="-317500" lvl="8" marL="4114800" rtl="0">
              <a:lnSpc>
                <a:spcPct val="115000"/>
              </a:lnSpc>
              <a:spcBef>
                <a:spcPts val="0"/>
              </a:spcBef>
              <a:spcAft>
                <a:spcPts val="0"/>
              </a:spcAft>
              <a:buClr>
                <a:schemeClr val="dk1"/>
              </a:buClr>
              <a:buSzPts val="1400"/>
              <a:buChar char="■"/>
              <a:defRPr>
                <a:solidFill>
                  <a:schemeClr val="dk1"/>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9" name="Google Shape;9;p1"/>
          <p:cNvSpPr/>
          <p:nvPr/>
        </p:nvSpPr>
        <p:spPr>
          <a:xfrm>
            <a:off x="0" y="1017725"/>
            <a:ext cx="9144000" cy="111600"/>
          </a:xfrm>
          <a:prstGeom prst="rect">
            <a:avLst/>
          </a:prstGeom>
          <a:gradFill>
            <a:gsLst>
              <a:gs pos="0">
                <a:schemeClr val="dk1"/>
              </a:gs>
              <a:gs pos="100000">
                <a:srgbClr val="E85C54"/>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600">
                <a:solidFill>
                  <a:schemeClr val="lt1"/>
                </a:solidFill>
              </a:rPr>
              <a:t>Computer Science 161</a:t>
            </a:r>
            <a:endParaRPr b="1" sz="600">
              <a:solidFill>
                <a:schemeClr val="lt1"/>
              </a:solidFil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5"/>
          <p:cNvSpPr txBox="1"/>
          <p:nvPr>
            <p:ph type="ctrTitle"/>
          </p:nvPr>
        </p:nvSpPr>
        <p:spPr>
          <a:xfrm>
            <a:off x="311700" y="1429000"/>
            <a:ext cx="8520600" cy="14109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Low Level Network Attacks</a:t>
            </a:r>
            <a:endParaRPr/>
          </a:p>
        </p:txBody>
      </p:sp>
      <p:sp>
        <p:nvSpPr>
          <p:cNvPr id="65" name="Google Shape;65;p15"/>
          <p:cNvSpPr txBox="1"/>
          <p:nvPr>
            <p:ph idx="1" type="subTitle"/>
          </p:nvPr>
        </p:nvSpPr>
        <p:spPr>
          <a:xfrm>
            <a:off x="311700" y="2917900"/>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lang="en"/>
              <a:t>CS 161 Spring 2024 - Lecture 17</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6"/>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Last Time: </a:t>
            </a:r>
            <a:r>
              <a:rPr lang="en"/>
              <a:t>Intro to Networking</a:t>
            </a:r>
            <a:endParaRPr/>
          </a:p>
        </p:txBody>
      </p:sp>
      <p:sp>
        <p:nvSpPr>
          <p:cNvPr id="71" name="Google Shape;71;p16"/>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Internet: A global network of computers</a:t>
            </a:r>
            <a:endParaRPr/>
          </a:p>
          <a:p>
            <a:pPr indent="-317500" lvl="1" marL="914400" rtl="0" algn="l">
              <a:spcBef>
                <a:spcPts val="0"/>
              </a:spcBef>
              <a:spcAft>
                <a:spcPts val="0"/>
              </a:spcAft>
              <a:buSzPts val="1400"/>
              <a:buChar char="○"/>
            </a:pPr>
            <a:r>
              <a:rPr lang="en"/>
              <a:t>Protocols: Agreed-upon systems of communication</a:t>
            </a:r>
            <a:endParaRPr/>
          </a:p>
          <a:p>
            <a:pPr indent="-342900" lvl="0" marL="457200" rtl="0" algn="l">
              <a:spcBef>
                <a:spcPts val="0"/>
              </a:spcBef>
              <a:spcAft>
                <a:spcPts val="0"/>
              </a:spcAft>
              <a:buSzPts val="1800"/>
              <a:buChar char="●"/>
            </a:pPr>
            <a:r>
              <a:rPr lang="en"/>
              <a:t>OSI model: A layered model of protocols</a:t>
            </a:r>
            <a:endParaRPr/>
          </a:p>
          <a:p>
            <a:pPr indent="-317500" lvl="1" marL="914400" rtl="0" algn="l">
              <a:spcBef>
                <a:spcPts val="0"/>
              </a:spcBef>
              <a:spcAft>
                <a:spcPts val="0"/>
              </a:spcAft>
              <a:buSzPts val="1400"/>
              <a:buChar char="○"/>
            </a:pPr>
            <a:r>
              <a:rPr lang="en"/>
              <a:t>Layer 1: Communication of bits</a:t>
            </a:r>
            <a:endParaRPr/>
          </a:p>
          <a:p>
            <a:pPr indent="-317500" lvl="1" marL="914400" rtl="0" algn="l">
              <a:spcBef>
                <a:spcPts val="0"/>
              </a:spcBef>
              <a:spcAft>
                <a:spcPts val="0"/>
              </a:spcAft>
              <a:buSzPts val="1400"/>
              <a:buChar char="○"/>
            </a:pPr>
            <a:r>
              <a:rPr lang="en"/>
              <a:t>Layer 2: Local frame delivery</a:t>
            </a:r>
            <a:endParaRPr/>
          </a:p>
          <a:p>
            <a:pPr indent="-317500" lvl="2" marL="1371600" rtl="0" algn="l">
              <a:spcBef>
                <a:spcPts val="0"/>
              </a:spcBef>
              <a:spcAft>
                <a:spcPts val="0"/>
              </a:spcAft>
              <a:buSzPts val="1400"/>
              <a:buChar char="■"/>
            </a:pPr>
            <a:r>
              <a:rPr lang="en"/>
              <a:t>Ethernet: The most common Layer 2 protocol</a:t>
            </a:r>
            <a:endParaRPr/>
          </a:p>
          <a:p>
            <a:pPr indent="-317500" lvl="2" marL="1371600" rtl="0" algn="l">
              <a:spcBef>
                <a:spcPts val="0"/>
              </a:spcBef>
              <a:spcAft>
                <a:spcPts val="0"/>
              </a:spcAft>
              <a:buSzPts val="1400"/>
              <a:buChar char="■"/>
            </a:pPr>
            <a:r>
              <a:rPr lang="en"/>
              <a:t>MAC addresses: 6-byte addressing system used by Ethernet</a:t>
            </a:r>
            <a:endParaRPr/>
          </a:p>
          <a:p>
            <a:pPr indent="-317500" lvl="1" marL="914400" rtl="0" algn="l">
              <a:spcBef>
                <a:spcPts val="0"/>
              </a:spcBef>
              <a:spcAft>
                <a:spcPts val="0"/>
              </a:spcAft>
              <a:buSzPts val="1400"/>
              <a:buChar char="○"/>
            </a:pPr>
            <a:r>
              <a:rPr lang="en"/>
              <a:t>Layer 3: Global packet delivery</a:t>
            </a:r>
            <a:endParaRPr/>
          </a:p>
          <a:p>
            <a:pPr indent="-317500" lvl="2" marL="1371600" rtl="0" algn="l">
              <a:spcBef>
                <a:spcPts val="0"/>
              </a:spcBef>
              <a:spcAft>
                <a:spcPts val="0"/>
              </a:spcAft>
              <a:buSzPts val="1400"/>
              <a:buChar char="■"/>
            </a:pPr>
            <a:r>
              <a:rPr lang="en"/>
              <a:t>IP: The universal Layer 3 protocol</a:t>
            </a:r>
            <a:endParaRPr/>
          </a:p>
          <a:p>
            <a:pPr indent="-317500" lvl="2" marL="1371600" rtl="0" algn="l">
              <a:spcBef>
                <a:spcPts val="0"/>
              </a:spcBef>
              <a:spcAft>
                <a:spcPts val="0"/>
              </a:spcAft>
              <a:buSzPts val="1400"/>
              <a:buChar char="■"/>
            </a:pPr>
            <a:r>
              <a:rPr lang="en"/>
              <a:t>IP addresses: 4-byte (or 16-byte) addressing system used by IP</a:t>
            </a:r>
            <a:endParaRPr/>
          </a:p>
          <a:p>
            <a:pPr indent="-317500" lvl="1" marL="914400" rtl="0" algn="l">
              <a:spcBef>
                <a:spcPts val="0"/>
              </a:spcBef>
              <a:spcAft>
                <a:spcPts val="0"/>
              </a:spcAft>
              <a:buSzPts val="1400"/>
              <a:buChar char="○"/>
            </a:pPr>
            <a:r>
              <a:rPr lang="en"/>
              <a:t>Layer 4: Transport of data (more on this next time)</a:t>
            </a:r>
            <a:endParaRPr/>
          </a:p>
          <a:p>
            <a:pPr indent="-317500" lvl="1" marL="914400" rtl="0" algn="l">
              <a:spcBef>
                <a:spcPts val="0"/>
              </a:spcBef>
              <a:spcAft>
                <a:spcPts val="0"/>
              </a:spcAft>
              <a:buSzPts val="1400"/>
              <a:buChar char="○"/>
            </a:pPr>
            <a:r>
              <a:rPr lang="en"/>
              <a:t>Layer 7: Applications and services (the web)</a:t>
            </a:r>
            <a:endParaRPr/>
          </a:p>
        </p:txBody>
      </p:sp>
      <p:sp>
        <p:nvSpPr>
          <p:cNvPr id="72" name="Google Shape;72;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3" name="Google Shape;73;p16"/>
          <p:cNvSpPr/>
          <p:nvPr/>
        </p:nvSpPr>
        <p:spPr>
          <a:xfrm>
            <a:off x="7369825" y="1838663"/>
            <a:ext cx="1512900" cy="378300"/>
          </a:xfrm>
          <a:prstGeom prst="rect">
            <a:avLst/>
          </a:prstGeom>
          <a:solidFill>
            <a:srgbClr val="F1C23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t>Application</a:t>
            </a:r>
            <a:endParaRPr b="1"/>
          </a:p>
        </p:txBody>
      </p:sp>
      <p:sp>
        <p:nvSpPr>
          <p:cNvPr id="74" name="Google Shape;74;p16"/>
          <p:cNvSpPr/>
          <p:nvPr/>
        </p:nvSpPr>
        <p:spPr>
          <a:xfrm>
            <a:off x="7369825" y="2293163"/>
            <a:ext cx="1512900" cy="378300"/>
          </a:xfrm>
          <a:prstGeom prst="rect">
            <a:avLst/>
          </a:prstGeom>
          <a:solidFill>
            <a:srgbClr val="F1C23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t>Transport</a:t>
            </a:r>
            <a:endParaRPr b="1"/>
          </a:p>
        </p:txBody>
      </p:sp>
      <p:sp>
        <p:nvSpPr>
          <p:cNvPr id="75" name="Google Shape;75;p16"/>
          <p:cNvSpPr/>
          <p:nvPr/>
        </p:nvSpPr>
        <p:spPr>
          <a:xfrm>
            <a:off x="7369825" y="2747663"/>
            <a:ext cx="1512900" cy="378300"/>
          </a:xfrm>
          <a:prstGeom prst="rect">
            <a:avLst/>
          </a:prstGeom>
          <a:solidFill>
            <a:srgbClr val="F1C23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t>(Inter) Network</a:t>
            </a:r>
            <a:endParaRPr b="1"/>
          </a:p>
        </p:txBody>
      </p:sp>
      <p:sp>
        <p:nvSpPr>
          <p:cNvPr id="76" name="Google Shape;76;p16"/>
          <p:cNvSpPr/>
          <p:nvPr/>
        </p:nvSpPr>
        <p:spPr>
          <a:xfrm>
            <a:off x="7369825" y="3202163"/>
            <a:ext cx="1512900" cy="378300"/>
          </a:xfrm>
          <a:prstGeom prst="rect">
            <a:avLst/>
          </a:prstGeom>
          <a:solidFill>
            <a:srgbClr val="B4A7D6"/>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t>Link</a:t>
            </a:r>
            <a:endParaRPr b="1"/>
          </a:p>
        </p:txBody>
      </p:sp>
      <p:sp>
        <p:nvSpPr>
          <p:cNvPr id="77" name="Google Shape;77;p16"/>
          <p:cNvSpPr/>
          <p:nvPr/>
        </p:nvSpPr>
        <p:spPr>
          <a:xfrm>
            <a:off x="7369825" y="3656663"/>
            <a:ext cx="1512900" cy="378300"/>
          </a:xfrm>
          <a:prstGeom prst="rect">
            <a:avLst/>
          </a:prstGeom>
          <a:solidFill>
            <a:srgbClr val="B4A7D6"/>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t>Physical</a:t>
            </a:r>
            <a:endParaRPr b="1"/>
          </a:p>
        </p:txBody>
      </p:sp>
      <p:sp>
        <p:nvSpPr>
          <p:cNvPr id="78" name="Google Shape;78;p16"/>
          <p:cNvSpPr txBox="1"/>
          <p:nvPr/>
        </p:nvSpPr>
        <p:spPr>
          <a:xfrm>
            <a:off x="7031275" y="3677588"/>
            <a:ext cx="252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666666"/>
                </a:solidFill>
              </a:rPr>
              <a:t>1</a:t>
            </a:r>
            <a:endParaRPr>
              <a:solidFill>
                <a:srgbClr val="666666"/>
              </a:solidFill>
            </a:endParaRPr>
          </a:p>
        </p:txBody>
      </p:sp>
      <p:sp>
        <p:nvSpPr>
          <p:cNvPr id="79" name="Google Shape;79;p16"/>
          <p:cNvSpPr txBox="1"/>
          <p:nvPr/>
        </p:nvSpPr>
        <p:spPr>
          <a:xfrm>
            <a:off x="7031275" y="3215100"/>
            <a:ext cx="252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666666"/>
                </a:solidFill>
              </a:rPr>
              <a:t>2</a:t>
            </a:r>
            <a:endParaRPr>
              <a:solidFill>
                <a:srgbClr val="666666"/>
              </a:solidFill>
            </a:endParaRPr>
          </a:p>
        </p:txBody>
      </p:sp>
      <p:sp>
        <p:nvSpPr>
          <p:cNvPr id="80" name="Google Shape;80;p16"/>
          <p:cNvSpPr txBox="1"/>
          <p:nvPr/>
        </p:nvSpPr>
        <p:spPr>
          <a:xfrm>
            <a:off x="7031275" y="2752638"/>
            <a:ext cx="252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666666"/>
                </a:solidFill>
              </a:rPr>
              <a:t>3</a:t>
            </a:r>
            <a:endParaRPr>
              <a:solidFill>
                <a:srgbClr val="666666"/>
              </a:solidFill>
            </a:endParaRPr>
          </a:p>
        </p:txBody>
      </p:sp>
      <p:sp>
        <p:nvSpPr>
          <p:cNvPr id="81" name="Google Shape;81;p16"/>
          <p:cNvSpPr txBox="1"/>
          <p:nvPr/>
        </p:nvSpPr>
        <p:spPr>
          <a:xfrm>
            <a:off x="7031275" y="2280138"/>
            <a:ext cx="252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666666"/>
                </a:solidFill>
              </a:rPr>
              <a:t>4</a:t>
            </a:r>
            <a:endParaRPr>
              <a:solidFill>
                <a:srgbClr val="666666"/>
              </a:solidFill>
            </a:endParaRPr>
          </a:p>
        </p:txBody>
      </p:sp>
      <p:sp>
        <p:nvSpPr>
          <p:cNvPr id="82" name="Google Shape;82;p16"/>
          <p:cNvSpPr txBox="1"/>
          <p:nvPr/>
        </p:nvSpPr>
        <p:spPr>
          <a:xfrm>
            <a:off x="7031275" y="1827713"/>
            <a:ext cx="252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666666"/>
                </a:solidFill>
              </a:rPr>
              <a:t>7</a:t>
            </a:r>
            <a:endParaRPr>
              <a:solidFill>
                <a:srgbClr val="666666"/>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Today: Low-Level Network Attacks</a:t>
            </a:r>
            <a:endParaRPr/>
          </a:p>
        </p:txBody>
      </p:sp>
      <p:sp>
        <p:nvSpPr>
          <p:cNvPr id="88" name="Google Shape;88;p17"/>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Network Attackers</a:t>
            </a:r>
            <a:endParaRPr/>
          </a:p>
          <a:p>
            <a:pPr indent="-317500" lvl="1" marL="914400" rtl="0" algn="l">
              <a:spcBef>
                <a:spcPts val="0"/>
              </a:spcBef>
              <a:spcAft>
                <a:spcPts val="0"/>
              </a:spcAft>
              <a:buSzPts val="1400"/>
              <a:buChar char="○"/>
            </a:pPr>
            <a:r>
              <a:rPr lang="en"/>
              <a:t>Man-in-the-middle attacker</a:t>
            </a:r>
            <a:endParaRPr/>
          </a:p>
          <a:p>
            <a:pPr indent="-317500" lvl="1" marL="914400" rtl="0" algn="l">
              <a:spcBef>
                <a:spcPts val="0"/>
              </a:spcBef>
              <a:spcAft>
                <a:spcPts val="0"/>
              </a:spcAft>
              <a:buSzPts val="1400"/>
              <a:buChar char="○"/>
            </a:pPr>
            <a:r>
              <a:rPr lang="en"/>
              <a:t>On-path attacker</a:t>
            </a:r>
            <a:endParaRPr/>
          </a:p>
          <a:p>
            <a:pPr indent="-317500" lvl="1" marL="914400" rtl="0" algn="l">
              <a:spcBef>
                <a:spcPts val="0"/>
              </a:spcBef>
              <a:spcAft>
                <a:spcPts val="0"/>
              </a:spcAft>
              <a:buSzPts val="1400"/>
              <a:buChar char="○"/>
            </a:pPr>
            <a:r>
              <a:rPr lang="en"/>
              <a:t>Off-path attacker</a:t>
            </a:r>
            <a:endParaRPr/>
          </a:p>
          <a:p>
            <a:pPr indent="-342900" lvl="0" marL="457200" rtl="0" algn="l">
              <a:spcBef>
                <a:spcPts val="0"/>
              </a:spcBef>
              <a:spcAft>
                <a:spcPts val="0"/>
              </a:spcAft>
              <a:buSzPts val="1800"/>
              <a:buChar char="●"/>
            </a:pPr>
            <a:r>
              <a:rPr lang="en"/>
              <a:t>ARP: Translate IP addresses to MAC addresses</a:t>
            </a:r>
            <a:endParaRPr/>
          </a:p>
          <a:p>
            <a:pPr indent="-342900" lvl="0" marL="457200" rtl="0" algn="l">
              <a:spcBef>
                <a:spcPts val="0"/>
              </a:spcBef>
              <a:spcAft>
                <a:spcPts val="0"/>
              </a:spcAft>
              <a:buSzPts val="1800"/>
              <a:buChar char="●"/>
            </a:pPr>
            <a:r>
              <a:rPr lang="en"/>
              <a:t>WPA: Communicate securely in a wireless local network</a:t>
            </a:r>
            <a:endParaRPr/>
          </a:p>
          <a:p>
            <a:pPr indent="-342900" lvl="0" marL="457200" rtl="0" algn="l">
              <a:spcBef>
                <a:spcPts val="0"/>
              </a:spcBef>
              <a:spcAft>
                <a:spcPts val="0"/>
              </a:spcAft>
              <a:buSzPts val="1800"/>
              <a:buChar char="●"/>
            </a:pPr>
            <a:r>
              <a:rPr lang="en"/>
              <a:t>DHCP: Get configurations when first connecting to a network</a:t>
            </a:r>
            <a:endParaRPr/>
          </a:p>
        </p:txBody>
      </p:sp>
      <p:sp>
        <p:nvSpPr>
          <p:cNvPr id="89" name="Google Shape;89;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pic>
        <p:nvPicPr>
          <p:cNvPr id="94" name="Google Shape;94;p18"/>
          <p:cNvPicPr preferRelativeResize="0"/>
          <p:nvPr/>
        </p:nvPicPr>
        <p:blipFill>
          <a:blip r:embed="rId3">
            <a:alphaModFix/>
          </a:blip>
          <a:stretch>
            <a:fillRect/>
          </a:stretch>
        </p:blipFill>
        <p:spPr>
          <a:xfrm>
            <a:off x="5298949" y="2765850"/>
            <a:ext cx="3845049" cy="2377651"/>
          </a:xfrm>
          <a:prstGeom prst="rect">
            <a:avLst/>
          </a:prstGeom>
          <a:noFill/>
          <a:ln>
            <a:noFill/>
          </a:ln>
        </p:spPr>
      </p:pic>
      <p:sp>
        <p:nvSpPr>
          <p:cNvPr id="95" name="Google Shape;95;p18"/>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Network Attackers</a:t>
            </a:r>
            <a:endParaRPr/>
          </a:p>
        </p:txBody>
      </p:sp>
      <p:sp>
        <p:nvSpPr>
          <p:cNvPr id="96" name="Google Shape;96;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9"/>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Types of Network Attackers</a:t>
            </a:r>
            <a:endParaRPr/>
          </a:p>
        </p:txBody>
      </p:sp>
      <p:sp>
        <p:nvSpPr>
          <p:cNvPr id="102" name="Google Shape;102;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03" name="Google Shape;103;p19"/>
          <p:cNvGraphicFramePr/>
          <p:nvPr/>
        </p:nvGraphicFramePr>
        <p:xfrm>
          <a:off x="516875" y="2043313"/>
          <a:ext cx="3000000" cy="3000000"/>
        </p:xfrm>
        <a:graphic>
          <a:graphicData uri="http://schemas.openxmlformats.org/drawingml/2006/table">
            <a:tbl>
              <a:tblPr>
                <a:noFill/>
                <a:tableStyleId>{A017377F-7E10-4B68-B50C-CE744173F523}</a:tableStyleId>
              </a:tblPr>
              <a:tblGrid>
                <a:gridCol w="3534575"/>
                <a:gridCol w="2271250"/>
                <a:gridCol w="2304400"/>
              </a:tblGrid>
              <a:tr h="381000">
                <a:tc>
                  <a:txBody>
                    <a:bodyPr/>
                    <a:lstStyle/>
                    <a:p>
                      <a:pPr indent="0" lvl="0" marL="0" rtl="0" algn="l">
                        <a:spcBef>
                          <a:spcPts val="0"/>
                        </a:spcBef>
                        <a:spcAft>
                          <a:spcPts val="0"/>
                        </a:spcAft>
                        <a:buNone/>
                      </a:pPr>
                      <a:r>
                        <a:t/>
                      </a:r>
                      <a:endParaRPr sz="1800"/>
                    </a:p>
                  </a:txBody>
                  <a:tcPr marT="91425" marB="91425" marR="91425" marL="91425"/>
                </a:tc>
                <a:tc>
                  <a:txBody>
                    <a:bodyPr/>
                    <a:lstStyle/>
                    <a:p>
                      <a:pPr indent="0" lvl="0" marL="0" rtl="0" algn="l">
                        <a:spcBef>
                          <a:spcPts val="0"/>
                        </a:spcBef>
                        <a:spcAft>
                          <a:spcPts val="0"/>
                        </a:spcAft>
                        <a:buNone/>
                      </a:pPr>
                      <a:r>
                        <a:rPr lang="en" sz="1800"/>
                        <a:t>Can modify or delete packets</a:t>
                      </a:r>
                      <a:endParaRPr sz="1800"/>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1800"/>
                        <a:t>Can read packets</a:t>
                      </a:r>
                      <a:endParaRPr sz="1800"/>
                    </a:p>
                  </a:txBody>
                  <a:tcPr marT="91425" marB="91425" marR="91425" marL="91425">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 sz="1800"/>
                        <a:t>Man-in-the-middle attacker</a:t>
                      </a:r>
                      <a:endParaRPr b="1" sz="1800"/>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rPr>
                        <a:t>✓</a:t>
                      </a:r>
                      <a:endParaRPr sz="1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rPr>
                        <a:t>✓</a:t>
                      </a:r>
                      <a:endParaRPr sz="1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 sz="1800"/>
                        <a:t>On-path attacker</a:t>
                      </a:r>
                      <a:endParaRPr b="1" sz="1800"/>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t/>
                      </a:r>
                      <a:endParaRPr sz="1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rPr>
                        <a:t>✓</a:t>
                      </a:r>
                      <a:endParaRPr sz="1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 sz="1800"/>
                        <a:t>Off-path attacker</a:t>
                      </a:r>
                      <a:endParaRPr b="1" sz="1800"/>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t/>
                      </a:r>
                      <a:endParaRPr sz="1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1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104" name="Google Shape;104;p19"/>
          <p:cNvSpPr txBox="1"/>
          <p:nvPr>
            <p:ph idx="1" type="body"/>
          </p:nvPr>
        </p:nvSpPr>
        <p:spPr>
          <a:xfrm>
            <a:off x="198500" y="1246825"/>
            <a:ext cx="8520600" cy="7965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Threat model: There are 3 types of attackers we’ll consider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0"/>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Spoofing</a:t>
            </a:r>
            <a:endParaRPr/>
          </a:p>
        </p:txBody>
      </p:sp>
      <p:sp>
        <p:nvSpPr>
          <p:cNvPr id="110" name="Google Shape;110;p20"/>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Anybody can send their own packets through the network</a:t>
            </a:r>
            <a:endParaRPr/>
          </a:p>
          <a:p>
            <a:pPr indent="-342900" lvl="0" marL="457200" rtl="0" algn="l">
              <a:spcBef>
                <a:spcPts val="0"/>
              </a:spcBef>
              <a:spcAft>
                <a:spcPts val="0"/>
              </a:spcAft>
              <a:buSzPts val="1800"/>
              <a:buChar char="●"/>
            </a:pPr>
            <a:r>
              <a:rPr b="1" lang="en"/>
              <a:t>Spoofing</a:t>
            </a:r>
            <a:r>
              <a:rPr lang="en"/>
              <a:t>: Lying about the identity of the sender</a:t>
            </a:r>
            <a:endParaRPr/>
          </a:p>
          <a:p>
            <a:pPr indent="-317500" lvl="1" marL="914400" rtl="0" algn="l">
              <a:spcBef>
                <a:spcPts val="0"/>
              </a:spcBef>
              <a:spcAft>
                <a:spcPts val="0"/>
              </a:spcAft>
              <a:buSzPts val="1400"/>
              <a:buChar char="○"/>
            </a:pPr>
            <a:r>
              <a:rPr lang="en"/>
              <a:t>Example: Mallory sends a message and says the message is from Alice</a:t>
            </a:r>
            <a:endParaRPr/>
          </a:p>
          <a:p>
            <a:pPr indent="-317500" lvl="1" marL="914400" rtl="0" algn="l">
              <a:spcBef>
                <a:spcPts val="0"/>
              </a:spcBef>
              <a:spcAft>
                <a:spcPts val="0"/>
              </a:spcAft>
              <a:buSzPts val="1400"/>
              <a:buChar char="○"/>
            </a:pPr>
            <a:r>
              <a:rPr lang="en"/>
              <a:t>The attacker can lie about the </a:t>
            </a:r>
            <a:r>
              <a:rPr i="1" lang="en"/>
              <a:t>source address</a:t>
            </a:r>
            <a:r>
              <a:rPr lang="en"/>
              <a:t> in the packet header</a:t>
            </a:r>
            <a:endParaRPr/>
          </a:p>
          <a:p>
            <a:pPr indent="-342900" lvl="0" marL="457200" rtl="0" algn="l">
              <a:spcBef>
                <a:spcPts val="0"/>
              </a:spcBef>
              <a:spcAft>
                <a:spcPts val="0"/>
              </a:spcAft>
              <a:buSzPts val="1800"/>
              <a:buChar char="●"/>
            </a:pPr>
            <a:r>
              <a:rPr lang="en"/>
              <a:t>All types of attackers can spoof packets</a:t>
            </a:r>
            <a:endParaRPr/>
          </a:p>
          <a:p>
            <a:pPr indent="-317500" lvl="1" marL="914400" rtl="0" algn="l">
              <a:spcBef>
                <a:spcPts val="0"/>
              </a:spcBef>
              <a:spcAft>
                <a:spcPts val="0"/>
              </a:spcAft>
              <a:buSzPts val="1400"/>
              <a:buChar char="○"/>
            </a:pPr>
            <a:r>
              <a:rPr lang="en"/>
              <a:t>However, some spoofing attacks may be harder if the attacker can’t read or modify packets</a:t>
            </a:r>
            <a:endParaRPr/>
          </a:p>
        </p:txBody>
      </p:sp>
      <p:sp>
        <p:nvSpPr>
          <p:cNvPr id="111" name="Google Shape;111;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Real-World On-Path Attackers</a:t>
            </a:r>
            <a:endParaRPr/>
          </a:p>
        </p:txBody>
      </p:sp>
      <p:sp>
        <p:nvSpPr>
          <p:cNvPr id="117" name="Google Shape;117;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18" name="Google Shape;118;p21"/>
          <p:cNvSpPr txBox="1"/>
          <p:nvPr>
            <p:ph idx="1" type="body"/>
          </p:nvPr>
        </p:nvSpPr>
        <p:spPr>
          <a:xfrm>
            <a:off x="198500" y="1246825"/>
            <a:ext cx="8779800" cy="1506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How might a real-life attacker read packets?</a:t>
            </a:r>
            <a:endParaRPr/>
          </a:p>
          <a:p>
            <a:pPr indent="-342900" lvl="0" marL="457200" rtl="0" algn="l">
              <a:spcBef>
                <a:spcPts val="0"/>
              </a:spcBef>
              <a:spcAft>
                <a:spcPts val="0"/>
              </a:spcAft>
              <a:buSzPts val="1800"/>
              <a:buChar char="●"/>
            </a:pPr>
            <a:r>
              <a:rPr lang="en"/>
              <a:t>Layer 1 attack: Use a special device to read bits being transmitted across space</a:t>
            </a:r>
            <a:endParaRPr/>
          </a:p>
        </p:txBody>
      </p:sp>
      <p:pic>
        <p:nvPicPr>
          <p:cNvPr id="119" name="Google Shape;119;p21"/>
          <p:cNvPicPr preferRelativeResize="0"/>
          <p:nvPr/>
        </p:nvPicPr>
        <p:blipFill>
          <a:blip r:embed="rId3">
            <a:alphaModFix/>
          </a:blip>
          <a:stretch>
            <a:fillRect/>
          </a:stretch>
        </p:blipFill>
        <p:spPr>
          <a:xfrm>
            <a:off x="876500" y="2147550"/>
            <a:ext cx="2437125" cy="2261950"/>
          </a:xfrm>
          <a:prstGeom prst="rect">
            <a:avLst/>
          </a:prstGeom>
          <a:noFill/>
          <a:ln>
            <a:noFill/>
          </a:ln>
        </p:spPr>
      </p:pic>
      <p:pic>
        <p:nvPicPr>
          <p:cNvPr id="120" name="Google Shape;120;p21"/>
          <p:cNvPicPr preferRelativeResize="0"/>
          <p:nvPr/>
        </p:nvPicPr>
        <p:blipFill>
          <a:blip r:embed="rId4">
            <a:alphaModFix/>
          </a:blip>
          <a:stretch>
            <a:fillRect/>
          </a:stretch>
        </p:blipFill>
        <p:spPr>
          <a:xfrm>
            <a:off x="3725900" y="2147550"/>
            <a:ext cx="2261950" cy="2261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2"/>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Real-World On-Path Attackers</a:t>
            </a:r>
            <a:endParaRPr/>
          </a:p>
        </p:txBody>
      </p:sp>
      <p:sp>
        <p:nvSpPr>
          <p:cNvPr id="126" name="Google Shape;126;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27" name="Google Shape;127;p22"/>
          <p:cNvGraphicFramePr/>
          <p:nvPr/>
        </p:nvGraphicFramePr>
        <p:xfrm>
          <a:off x="952500" y="1352550"/>
          <a:ext cx="3000000" cy="3000000"/>
        </p:xfrm>
        <a:graphic>
          <a:graphicData uri="http://schemas.openxmlformats.org/drawingml/2006/table">
            <a:tbl>
              <a:tblPr>
                <a:noFill/>
                <a:tableStyleId>{A017377F-7E10-4B68-B50C-CE744173F523}</a:tableStyleId>
              </a:tblPr>
              <a:tblGrid>
                <a:gridCol w="3619500"/>
                <a:gridCol w="3619500"/>
              </a:tblGrid>
              <a:tr h="38100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r>
              <a:tr h="381000">
                <a:tc>
                  <a:txBody>
                    <a:bodyPr/>
                    <a:lstStyle/>
                    <a:p>
                      <a:pPr indent="0" lvl="0" marL="0" rtl="0" algn="l">
                        <a:spcBef>
                          <a:spcPts val="0"/>
                        </a:spcBef>
                        <a:spcAft>
                          <a:spcPts val="0"/>
                        </a:spcAft>
                        <a:buNone/>
                      </a:pPr>
                      <a:r>
                        <a:rPr b="1" lang="en" sz="1600">
                          <a:solidFill>
                            <a:schemeClr val="dk2"/>
                          </a:solidFill>
                        </a:rPr>
                        <a:t>Operation Ivy Bells</a:t>
                      </a:r>
                      <a:endParaRPr b="1" sz="1600">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solidFill>
                          <a:schemeClr val="dk2"/>
                        </a:solidFill>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r>
              <a:tr h="381000">
                <a:tc>
                  <a:txBody>
                    <a:bodyPr/>
                    <a:lstStyle/>
                    <a:p>
                      <a:pPr indent="0" lvl="0" marL="0" rtl="0" algn="l">
                        <a:spcBef>
                          <a:spcPts val="0"/>
                        </a:spcBef>
                        <a:spcAft>
                          <a:spcPts val="0"/>
                        </a:spcAft>
                        <a:buNone/>
                      </a:pPr>
                      <a:r>
                        <a:rPr i="1" lang="en">
                          <a:solidFill>
                            <a:schemeClr val="dk2"/>
                          </a:solidFill>
                        </a:rPr>
                        <a:t>Matthew Carle</a:t>
                      </a:r>
                      <a:endParaRPr i="1">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a:txBody>
                    <a:bodyPr/>
                    <a:lstStyle/>
                    <a:p>
                      <a:pPr indent="0" lvl="0" marL="0" rtl="0" algn="r">
                        <a:spcBef>
                          <a:spcPts val="0"/>
                        </a:spcBef>
                        <a:spcAft>
                          <a:spcPts val="0"/>
                        </a:spcAft>
                        <a:buNone/>
                      </a:pPr>
                      <a:r>
                        <a:rPr i="1" lang="en">
                          <a:solidFill>
                            <a:schemeClr val="dk2"/>
                          </a:solidFill>
                        </a:rPr>
                        <a:t>February 6, 2017</a:t>
                      </a:r>
                      <a:endParaRPr i="1">
                        <a:solidFill>
                          <a:schemeClr val="dk2"/>
                        </a:solidFill>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r>
              <a:tr h="381000">
                <a:tc gridSpan="2">
                  <a:txBody>
                    <a:bodyPr/>
                    <a:lstStyle/>
                    <a:p>
                      <a:pPr indent="0" lvl="0" marL="0" rtl="0" algn="l">
                        <a:spcBef>
                          <a:spcPts val="0"/>
                        </a:spcBef>
                        <a:spcAft>
                          <a:spcPts val="0"/>
                        </a:spcAft>
                        <a:buNone/>
                      </a:pPr>
                      <a:r>
                        <a:rPr lang="en">
                          <a:solidFill>
                            <a:schemeClr val="dk2"/>
                          </a:solidFill>
                        </a:rPr>
                        <a:t>In an effort to alter the balance of the Cold War, divers from the USS Halibut scoured the ocean floor for a five-inch diameter cable that carried secret Soviet communications between military bases. The divers found the cable and installed a listening device. Upon their return to the United States, the NSA analyzed the recordings and found that a surprising amount of sensitive Soviet information travelled through the lines without encryption. The original tap was later discovered by the Soviets and is now on exhibit at the KGB museum in Moscow.</a:t>
                      </a:r>
                      <a:endParaRPr>
                        <a:solidFill>
                          <a:schemeClr val="dk2"/>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hMerge="1"/>
              </a:tr>
            </a:tbl>
          </a:graphicData>
        </a:graphic>
      </p:graphicFrame>
      <p:pic>
        <p:nvPicPr>
          <p:cNvPr id="128" name="Google Shape;128;p22" title="Military Community"/>
          <p:cNvPicPr preferRelativeResize="0"/>
          <p:nvPr/>
        </p:nvPicPr>
        <p:blipFill>
          <a:blip r:embed="rId3">
            <a:alphaModFix/>
          </a:blip>
          <a:stretch>
            <a:fillRect/>
          </a:stretch>
        </p:blipFill>
        <p:spPr>
          <a:xfrm>
            <a:off x="1028700" y="1415000"/>
            <a:ext cx="1089427" cy="393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3"/>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Real-World On-Path Attackers</a:t>
            </a:r>
            <a:endParaRPr/>
          </a:p>
        </p:txBody>
      </p:sp>
      <p:sp>
        <p:nvSpPr>
          <p:cNvPr id="134" name="Google Shape;134;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35" name="Google Shape;135;p23"/>
          <p:cNvSpPr txBox="1"/>
          <p:nvPr>
            <p:ph idx="1" type="body"/>
          </p:nvPr>
        </p:nvSpPr>
        <p:spPr>
          <a:xfrm>
            <a:off x="198500" y="1246825"/>
            <a:ext cx="8520600" cy="35028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Layer 2 attack: Read packets sent across the local area network (LAN)</a:t>
            </a:r>
            <a:endParaRPr/>
          </a:p>
          <a:p>
            <a:pPr indent="-342900" lvl="0" marL="457200" rtl="0" algn="l">
              <a:spcBef>
                <a:spcPts val="0"/>
              </a:spcBef>
              <a:spcAft>
                <a:spcPts val="0"/>
              </a:spcAft>
              <a:buSzPts val="1800"/>
              <a:buChar char="●"/>
            </a:pPr>
            <a:r>
              <a:rPr lang="en"/>
              <a:t>Recall: A LAN is a network of connected machines</a:t>
            </a:r>
            <a:endParaRPr/>
          </a:p>
          <a:p>
            <a:pPr indent="-317500" lvl="1" marL="914400" rtl="0" algn="l">
              <a:spcBef>
                <a:spcPts val="0"/>
              </a:spcBef>
              <a:spcAft>
                <a:spcPts val="0"/>
              </a:spcAft>
              <a:buSzPts val="1400"/>
              <a:buChar char="○"/>
            </a:pPr>
            <a:r>
              <a:rPr lang="en"/>
              <a:t>Any machine on the LAN can send packets to any other machine on the LAN</a:t>
            </a:r>
            <a:endParaRPr/>
          </a:p>
          <a:p>
            <a:pPr indent="-342900" lvl="0" marL="457200" rtl="0" algn="l">
              <a:spcBef>
                <a:spcPts val="0"/>
              </a:spcBef>
              <a:spcAft>
                <a:spcPts val="0"/>
              </a:spcAft>
              <a:buSzPts val="1800"/>
              <a:buChar char="●"/>
            </a:pPr>
            <a:r>
              <a:rPr lang="en"/>
              <a:t>Some LANs use </a:t>
            </a:r>
            <a:r>
              <a:rPr b="1" lang="en"/>
              <a:t>broadcast technologies</a:t>
            </a:r>
            <a:endParaRPr b="1"/>
          </a:p>
          <a:p>
            <a:pPr indent="-317500" lvl="1" marL="914400" rtl="0" algn="l">
              <a:spcBef>
                <a:spcPts val="0"/>
              </a:spcBef>
              <a:spcAft>
                <a:spcPts val="0"/>
              </a:spcAft>
              <a:buSzPts val="1400"/>
              <a:buChar char="○"/>
            </a:pPr>
            <a:r>
              <a:rPr lang="en"/>
              <a:t>Every packet gets sent to every machine on the LAN</a:t>
            </a:r>
            <a:endParaRPr/>
          </a:p>
          <a:p>
            <a:pPr indent="-317500" lvl="1" marL="914400" rtl="0" algn="l">
              <a:spcBef>
                <a:spcPts val="0"/>
              </a:spcBef>
              <a:spcAft>
                <a:spcPts val="0"/>
              </a:spcAft>
              <a:buSzPts val="1400"/>
              <a:buChar char="○"/>
            </a:pPr>
            <a:r>
              <a:rPr lang="en"/>
              <a:t>Each machine agrees to ignore packets where the destination is a different machine</a:t>
            </a:r>
            <a:endParaRPr/>
          </a:p>
          <a:p>
            <a:pPr indent="-342900" lvl="0" marL="457200" rtl="0" algn="l">
              <a:spcBef>
                <a:spcPts val="0"/>
              </a:spcBef>
              <a:spcAft>
                <a:spcPts val="0"/>
              </a:spcAft>
              <a:buSzPts val="1800"/>
              <a:buChar char="●"/>
            </a:pPr>
            <a:r>
              <a:rPr lang="en"/>
              <a:t>A machine can </a:t>
            </a:r>
            <a:r>
              <a:rPr lang="en"/>
              <a:t>break the agreement and read packets meant for other machines</a:t>
            </a:r>
            <a:endParaRPr/>
          </a:p>
          <a:p>
            <a:pPr indent="-317500" lvl="1" marL="914400" rtl="0" algn="l">
              <a:spcBef>
                <a:spcPts val="0"/>
              </a:spcBef>
              <a:spcAft>
                <a:spcPts val="0"/>
              </a:spcAft>
              <a:buSzPts val="1400"/>
              <a:buChar char="○"/>
            </a:pPr>
            <a:r>
              <a:rPr lang="en"/>
              <a:t>This is called </a:t>
            </a:r>
            <a:r>
              <a:rPr b="1" lang="en"/>
              <a:t>promiscuous mode</a:t>
            </a:r>
            <a:endParaRPr/>
          </a:p>
          <a:p>
            <a:pPr indent="-317500" lvl="1" marL="914400" rtl="0" algn="l">
              <a:spcBef>
                <a:spcPts val="0"/>
              </a:spcBef>
              <a:spcAft>
                <a:spcPts val="0"/>
              </a:spcAft>
              <a:buSzPts val="1400"/>
              <a:buChar char="○"/>
            </a:pPr>
            <a:r>
              <a:rPr lang="en"/>
              <a:t>May require root access on the machine</a:t>
            </a:r>
            <a:endParaRPr/>
          </a:p>
        </p:txBody>
      </p:sp>
      <p:pic>
        <p:nvPicPr>
          <p:cNvPr id="136" name="Google Shape;136;p23"/>
          <p:cNvPicPr preferRelativeResize="0"/>
          <p:nvPr/>
        </p:nvPicPr>
        <p:blipFill rotWithShape="1">
          <a:blip r:embed="rId3">
            <a:alphaModFix/>
          </a:blip>
          <a:srcRect b="46006" l="6239" r="80041" t="7148"/>
          <a:stretch/>
        </p:blipFill>
        <p:spPr>
          <a:xfrm>
            <a:off x="4987675" y="3500722"/>
            <a:ext cx="570140" cy="572700"/>
          </a:xfrm>
          <a:prstGeom prst="rect">
            <a:avLst/>
          </a:prstGeom>
          <a:noFill/>
          <a:ln>
            <a:noFill/>
          </a:ln>
        </p:spPr>
      </p:pic>
      <p:cxnSp>
        <p:nvCxnSpPr>
          <p:cNvPr id="137" name="Google Shape;137;p23"/>
          <p:cNvCxnSpPr>
            <a:stCxn id="136" idx="2"/>
          </p:cNvCxnSpPr>
          <p:nvPr/>
        </p:nvCxnSpPr>
        <p:spPr>
          <a:xfrm>
            <a:off x="5272745" y="4073422"/>
            <a:ext cx="0" cy="447600"/>
          </a:xfrm>
          <a:prstGeom prst="straightConnector1">
            <a:avLst/>
          </a:prstGeom>
          <a:noFill/>
          <a:ln cap="flat" cmpd="sng" w="38100">
            <a:solidFill>
              <a:srgbClr val="000000"/>
            </a:solidFill>
            <a:prstDash val="solid"/>
            <a:round/>
            <a:headEnd len="med" w="med" type="none"/>
            <a:tailEnd len="med" w="med" type="none"/>
          </a:ln>
        </p:spPr>
      </p:cxnSp>
      <p:pic>
        <p:nvPicPr>
          <p:cNvPr id="138" name="Google Shape;138;p23"/>
          <p:cNvPicPr preferRelativeResize="0"/>
          <p:nvPr/>
        </p:nvPicPr>
        <p:blipFill rotWithShape="1">
          <a:blip r:embed="rId3">
            <a:alphaModFix/>
          </a:blip>
          <a:srcRect b="46006" l="6239" r="80041" t="7148"/>
          <a:stretch/>
        </p:blipFill>
        <p:spPr>
          <a:xfrm>
            <a:off x="5882500" y="3500722"/>
            <a:ext cx="570140" cy="572700"/>
          </a:xfrm>
          <a:prstGeom prst="rect">
            <a:avLst/>
          </a:prstGeom>
          <a:noFill/>
          <a:ln>
            <a:noFill/>
          </a:ln>
        </p:spPr>
      </p:pic>
      <p:cxnSp>
        <p:nvCxnSpPr>
          <p:cNvPr id="139" name="Google Shape;139;p23"/>
          <p:cNvCxnSpPr>
            <a:stCxn id="138" idx="2"/>
          </p:cNvCxnSpPr>
          <p:nvPr/>
        </p:nvCxnSpPr>
        <p:spPr>
          <a:xfrm>
            <a:off x="6167570" y="4073422"/>
            <a:ext cx="0" cy="447600"/>
          </a:xfrm>
          <a:prstGeom prst="straightConnector1">
            <a:avLst/>
          </a:prstGeom>
          <a:noFill/>
          <a:ln cap="flat" cmpd="sng" w="38100">
            <a:solidFill>
              <a:srgbClr val="000000"/>
            </a:solidFill>
            <a:prstDash val="solid"/>
            <a:round/>
            <a:headEnd len="med" w="med" type="none"/>
            <a:tailEnd len="med" w="med" type="none"/>
          </a:ln>
        </p:spPr>
      </p:cxnSp>
      <p:pic>
        <p:nvPicPr>
          <p:cNvPr id="140" name="Google Shape;140;p23"/>
          <p:cNvPicPr preferRelativeResize="0"/>
          <p:nvPr/>
        </p:nvPicPr>
        <p:blipFill rotWithShape="1">
          <a:blip r:embed="rId3">
            <a:alphaModFix/>
          </a:blip>
          <a:srcRect b="46006" l="6239" r="80041" t="7148"/>
          <a:stretch/>
        </p:blipFill>
        <p:spPr>
          <a:xfrm>
            <a:off x="6777325" y="3500722"/>
            <a:ext cx="570140" cy="572700"/>
          </a:xfrm>
          <a:prstGeom prst="rect">
            <a:avLst/>
          </a:prstGeom>
          <a:noFill/>
          <a:ln>
            <a:noFill/>
          </a:ln>
        </p:spPr>
      </p:pic>
      <p:cxnSp>
        <p:nvCxnSpPr>
          <p:cNvPr id="141" name="Google Shape;141;p23"/>
          <p:cNvCxnSpPr>
            <a:stCxn id="140" idx="2"/>
          </p:cNvCxnSpPr>
          <p:nvPr/>
        </p:nvCxnSpPr>
        <p:spPr>
          <a:xfrm>
            <a:off x="7062395" y="4073422"/>
            <a:ext cx="0" cy="447600"/>
          </a:xfrm>
          <a:prstGeom prst="straightConnector1">
            <a:avLst/>
          </a:prstGeom>
          <a:noFill/>
          <a:ln cap="flat" cmpd="sng" w="38100">
            <a:solidFill>
              <a:srgbClr val="000000"/>
            </a:solidFill>
            <a:prstDash val="solid"/>
            <a:round/>
            <a:headEnd len="med" w="med" type="none"/>
            <a:tailEnd len="med" w="med" type="none"/>
          </a:ln>
        </p:spPr>
      </p:cxnSp>
      <p:pic>
        <p:nvPicPr>
          <p:cNvPr id="142" name="Google Shape;142;p23"/>
          <p:cNvPicPr preferRelativeResize="0"/>
          <p:nvPr/>
        </p:nvPicPr>
        <p:blipFill rotWithShape="1">
          <a:blip r:embed="rId3">
            <a:alphaModFix/>
          </a:blip>
          <a:srcRect b="46006" l="6239" r="80041" t="7148"/>
          <a:stretch/>
        </p:blipFill>
        <p:spPr>
          <a:xfrm>
            <a:off x="7672150" y="3500722"/>
            <a:ext cx="570140" cy="572700"/>
          </a:xfrm>
          <a:prstGeom prst="rect">
            <a:avLst/>
          </a:prstGeom>
          <a:noFill/>
          <a:ln>
            <a:noFill/>
          </a:ln>
        </p:spPr>
      </p:pic>
      <p:cxnSp>
        <p:nvCxnSpPr>
          <p:cNvPr id="143" name="Google Shape;143;p23"/>
          <p:cNvCxnSpPr>
            <a:stCxn id="142" idx="2"/>
          </p:cNvCxnSpPr>
          <p:nvPr/>
        </p:nvCxnSpPr>
        <p:spPr>
          <a:xfrm>
            <a:off x="7957220" y="4073422"/>
            <a:ext cx="0" cy="447600"/>
          </a:xfrm>
          <a:prstGeom prst="straightConnector1">
            <a:avLst/>
          </a:prstGeom>
          <a:noFill/>
          <a:ln cap="flat" cmpd="sng" w="38100">
            <a:solidFill>
              <a:srgbClr val="000000"/>
            </a:solidFill>
            <a:prstDash val="solid"/>
            <a:round/>
            <a:headEnd len="med" w="med" type="none"/>
            <a:tailEnd len="med" w="med" type="none"/>
          </a:ln>
        </p:spPr>
      </p:cxnSp>
      <p:cxnSp>
        <p:nvCxnSpPr>
          <p:cNvPr id="144" name="Google Shape;144;p23"/>
          <p:cNvCxnSpPr/>
          <p:nvPr/>
        </p:nvCxnSpPr>
        <p:spPr>
          <a:xfrm>
            <a:off x="5280438" y="4502150"/>
            <a:ext cx="2669100" cy="0"/>
          </a:xfrm>
          <a:prstGeom prst="straightConnector1">
            <a:avLst/>
          </a:prstGeom>
          <a:noFill/>
          <a:ln cap="flat" cmpd="sng" w="38100">
            <a:solidFill>
              <a:srgbClr val="000000"/>
            </a:solidFill>
            <a:prstDash val="solid"/>
            <a:round/>
            <a:headEnd len="med" w="med" type="none"/>
            <a:tailEnd len="med" w="med" type="none"/>
          </a:ln>
        </p:spPr>
      </p:cxnSp>
      <p:sp>
        <p:nvSpPr>
          <p:cNvPr id="145" name="Google Shape;145;p23"/>
          <p:cNvSpPr txBox="1"/>
          <p:nvPr/>
        </p:nvSpPr>
        <p:spPr>
          <a:xfrm>
            <a:off x="5143600" y="3567076"/>
            <a:ext cx="258300" cy="2154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lang="en" sz="800"/>
              <a:t>A</a:t>
            </a:r>
            <a:endParaRPr sz="800"/>
          </a:p>
        </p:txBody>
      </p:sp>
      <p:sp>
        <p:nvSpPr>
          <p:cNvPr id="146" name="Google Shape;146;p23"/>
          <p:cNvSpPr txBox="1"/>
          <p:nvPr/>
        </p:nvSpPr>
        <p:spPr>
          <a:xfrm>
            <a:off x="6038425" y="3567076"/>
            <a:ext cx="258300" cy="2154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lang="en" sz="800"/>
              <a:t>B</a:t>
            </a:r>
            <a:endParaRPr sz="800"/>
          </a:p>
        </p:txBody>
      </p:sp>
      <p:sp>
        <p:nvSpPr>
          <p:cNvPr id="147" name="Google Shape;147;p23"/>
          <p:cNvSpPr txBox="1"/>
          <p:nvPr/>
        </p:nvSpPr>
        <p:spPr>
          <a:xfrm>
            <a:off x="7828075" y="3567076"/>
            <a:ext cx="258300" cy="2154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lang="en" sz="800"/>
              <a:t>D</a:t>
            </a:r>
            <a:endParaRPr sz="800"/>
          </a:p>
        </p:txBody>
      </p:sp>
      <p:sp>
        <p:nvSpPr>
          <p:cNvPr id="148" name="Google Shape;148;p23"/>
          <p:cNvSpPr txBox="1"/>
          <p:nvPr/>
        </p:nvSpPr>
        <p:spPr>
          <a:xfrm>
            <a:off x="6933250" y="3567076"/>
            <a:ext cx="258300" cy="2154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lang="en" sz="800"/>
              <a:t>C</a:t>
            </a:r>
            <a:endParaRPr sz="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4"/>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Real-World On-Path Attackers</a:t>
            </a:r>
            <a:endParaRPr/>
          </a:p>
        </p:txBody>
      </p:sp>
      <p:sp>
        <p:nvSpPr>
          <p:cNvPr id="154" name="Google Shape;154;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55" name="Google Shape;155;p24"/>
          <p:cNvSpPr txBox="1"/>
          <p:nvPr>
            <p:ph idx="1" type="body"/>
          </p:nvPr>
        </p:nvSpPr>
        <p:spPr>
          <a:xfrm>
            <a:off x="198500" y="1246825"/>
            <a:ext cx="8520600" cy="1200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latin typeface="Courier New"/>
                <a:ea typeface="Courier New"/>
                <a:cs typeface="Courier New"/>
                <a:sym typeface="Courier New"/>
              </a:rPr>
              <a:t>tcpdump</a:t>
            </a:r>
            <a:r>
              <a:rPr lang="en"/>
              <a:t>: A program for reading packets on the local network</a:t>
            </a:r>
            <a:endParaRPr/>
          </a:p>
          <a:p>
            <a:pPr indent="-317500" lvl="1" marL="914400" rtl="0" algn="l">
              <a:spcBef>
                <a:spcPts val="0"/>
              </a:spcBef>
              <a:spcAft>
                <a:spcPts val="0"/>
              </a:spcAft>
              <a:buSzPts val="1400"/>
              <a:buChar char="○"/>
            </a:pPr>
            <a:r>
              <a:rPr lang="en"/>
              <a:t>Uses promiscuous mode to read other machines’ packets in broadcast techonlogies</a:t>
            </a:r>
            <a:endParaRPr/>
          </a:p>
          <a:p>
            <a:pPr indent="-342900" lvl="0" marL="457200" rtl="0" algn="l">
              <a:spcBef>
                <a:spcPts val="0"/>
              </a:spcBef>
              <a:spcAft>
                <a:spcPts val="0"/>
              </a:spcAft>
              <a:buSzPts val="1800"/>
              <a:buChar char="●"/>
            </a:pPr>
            <a:r>
              <a:rPr lang="en"/>
              <a:t>Wireshark: A graphical user interface (GUI) for analyzing </a:t>
            </a:r>
            <a:r>
              <a:rPr b="1" lang="en">
                <a:latin typeface="Courier New"/>
                <a:ea typeface="Courier New"/>
                <a:cs typeface="Courier New"/>
                <a:sym typeface="Courier New"/>
              </a:rPr>
              <a:t>tcpdump</a:t>
            </a:r>
            <a:r>
              <a:rPr lang="en"/>
              <a:t> packets</a:t>
            </a:r>
            <a:endParaRPr/>
          </a:p>
        </p:txBody>
      </p:sp>
      <p:pic>
        <p:nvPicPr>
          <p:cNvPr id="156" name="Google Shape;156;p24"/>
          <p:cNvPicPr preferRelativeResize="0"/>
          <p:nvPr/>
        </p:nvPicPr>
        <p:blipFill>
          <a:blip r:embed="rId3">
            <a:alphaModFix/>
          </a:blip>
          <a:stretch>
            <a:fillRect/>
          </a:stretch>
        </p:blipFill>
        <p:spPr>
          <a:xfrm>
            <a:off x="468725" y="2447750"/>
            <a:ext cx="3570724" cy="2351975"/>
          </a:xfrm>
          <a:prstGeom prst="rect">
            <a:avLst/>
          </a:prstGeom>
          <a:noFill/>
          <a:ln>
            <a:noFill/>
          </a:ln>
        </p:spPr>
      </p:pic>
      <p:pic>
        <p:nvPicPr>
          <p:cNvPr id="157" name="Google Shape;157;p24"/>
          <p:cNvPicPr preferRelativeResize="0"/>
          <p:nvPr/>
        </p:nvPicPr>
        <p:blipFill>
          <a:blip r:embed="rId4">
            <a:alphaModFix/>
          </a:blip>
          <a:stretch>
            <a:fillRect/>
          </a:stretch>
        </p:blipFill>
        <p:spPr>
          <a:xfrm>
            <a:off x="4572000" y="2447750"/>
            <a:ext cx="3547008" cy="2351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5"/>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Real-World On-Path Attackers</a:t>
            </a:r>
            <a:endParaRPr/>
          </a:p>
        </p:txBody>
      </p:sp>
      <p:sp>
        <p:nvSpPr>
          <p:cNvPr id="163" name="Google Shape;163;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64" name="Google Shape;164;p25"/>
          <p:cNvSpPr txBox="1"/>
          <p:nvPr>
            <p:ph idx="1" type="body"/>
          </p:nvPr>
        </p:nvSpPr>
        <p:spPr>
          <a:xfrm>
            <a:off x="198500" y="1246825"/>
            <a:ext cx="44958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Some layer 2 (Ethernet) devices can be configured to also send a copy of every packet to the attacker</a:t>
            </a:r>
            <a:endParaRPr/>
          </a:p>
          <a:p>
            <a:pPr indent="-342900" lvl="0" marL="457200" rtl="0" algn="l">
              <a:spcBef>
                <a:spcPts val="0"/>
              </a:spcBef>
              <a:spcAft>
                <a:spcPts val="0"/>
              </a:spcAft>
              <a:buSzPts val="1800"/>
              <a:buChar char="●"/>
            </a:pPr>
            <a:r>
              <a:rPr lang="en"/>
              <a:t>The attacker could also use this device to modify packets (man-in-the-middle attack)</a:t>
            </a:r>
            <a:endParaRPr/>
          </a:p>
          <a:p>
            <a:pPr indent="-342900" lvl="0" marL="457200" rtl="0" algn="l">
              <a:spcBef>
                <a:spcPts val="0"/>
              </a:spcBef>
              <a:spcAft>
                <a:spcPts val="0"/>
              </a:spcAft>
              <a:buSzPts val="1800"/>
              <a:buChar char="●"/>
            </a:pPr>
            <a:r>
              <a:rPr lang="en"/>
              <a:t>Example: DualComm DCGS-2005</a:t>
            </a:r>
            <a:endParaRPr/>
          </a:p>
          <a:p>
            <a:pPr indent="-317500" lvl="1" marL="914400" rtl="0" algn="l">
              <a:spcBef>
                <a:spcPts val="0"/>
              </a:spcBef>
              <a:spcAft>
                <a:spcPts val="0"/>
              </a:spcAft>
              <a:buSzPts val="1400"/>
              <a:buChar char="○"/>
            </a:pPr>
            <a:r>
              <a:rPr lang="en"/>
              <a:t>Newer model: ETAP-2003R</a:t>
            </a:r>
            <a:endParaRPr/>
          </a:p>
          <a:p>
            <a:pPr indent="-317500" lvl="1" marL="914400" rtl="0" algn="l">
              <a:spcBef>
                <a:spcPts val="0"/>
              </a:spcBef>
              <a:spcAft>
                <a:spcPts val="0"/>
              </a:spcAft>
              <a:buSzPts val="1400"/>
              <a:buChar char="○"/>
            </a:pPr>
            <a:r>
              <a:rPr lang="en"/>
              <a:t>Cost: $200</a:t>
            </a:r>
            <a:endParaRPr/>
          </a:p>
          <a:p>
            <a:pPr indent="-317500" lvl="1" marL="914400" rtl="0" algn="l">
              <a:spcBef>
                <a:spcPts val="0"/>
              </a:spcBef>
              <a:spcAft>
                <a:spcPts val="0"/>
              </a:spcAft>
              <a:buSzPts val="1400"/>
              <a:buChar char="○"/>
            </a:pPr>
            <a:r>
              <a:rPr lang="en"/>
              <a:t>Powered with USB (no extra power supply needed)</a:t>
            </a:r>
            <a:endParaRPr/>
          </a:p>
        </p:txBody>
      </p:sp>
      <p:sp>
        <p:nvSpPr>
          <p:cNvPr id="165" name="Google Shape;165;p25"/>
          <p:cNvSpPr/>
          <p:nvPr/>
        </p:nvSpPr>
        <p:spPr>
          <a:xfrm>
            <a:off x="6535525" y="2702188"/>
            <a:ext cx="1791000" cy="639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t>Ethernet Device</a:t>
            </a:r>
            <a:endParaRPr sz="1600"/>
          </a:p>
        </p:txBody>
      </p:sp>
      <p:sp>
        <p:nvSpPr>
          <p:cNvPr id="166" name="Google Shape;166;p25"/>
          <p:cNvSpPr/>
          <p:nvPr/>
        </p:nvSpPr>
        <p:spPr>
          <a:xfrm>
            <a:off x="5049175" y="4157550"/>
            <a:ext cx="1340400" cy="639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t>Attacker</a:t>
            </a:r>
            <a:endParaRPr sz="1600"/>
          </a:p>
        </p:txBody>
      </p:sp>
      <p:sp>
        <p:nvSpPr>
          <p:cNvPr id="167" name="Google Shape;167;p25"/>
          <p:cNvSpPr/>
          <p:nvPr/>
        </p:nvSpPr>
        <p:spPr>
          <a:xfrm>
            <a:off x="6760813" y="4157550"/>
            <a:ext cx="1340400" cy="639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t>Bob</a:t>
            </a:r>
            <a:endParaRPr sz="1600"/>
          </a:p>
        </p:txBody>
      </p:sp>
      <p:sp>
        <p:nvSpPr>
          <p:cNvPr id="168" name="Google Shape;168;p25"/>
          <p:cNvSpPr/>
          <p:nvPr/>
        </p:nvSpPr>
        <p:spPr>
          <a:xfrm>
            <a:off x="6760813" y="1246825"/>
            <a:ext cx="1340400" cy="639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t>Alice</a:t>
            </a:r>
            <a:endParaRPr sz="1600"/>
          </a:p>
        </p:txBody>
      </p:sp>
      <p:cxnSp>
        <p:nvCxnSpPr>
          <p:cNvPr id="169" name="Google Shape;169;p25"/>
          <p:cNvCxnSpPr>
            <a:stCxn id="168" idx="2"/>
            <a:endCxn id="165" idx="0"/>
          </p:cNvCxnSpPr>
          <p:nvPr/>
        </p:nvCxnSpPr>
        <p:spPr>
          <a:xfrm>
            <a:off x="7431013" y="1885825"/>
            <a:ext cx="0" cy="816300"/>
          </a:xfrm>
          <a:prstGeom prst="straightConnector1">
            <a:avLst/>
          </a:prstGeom>
          <a:noFill/>
          <a:ln cap="flat" cmpd="sng" w="9525">
            <a:solidFill>
              <a:schemeClr val="dk2"/>
            </a:solidFill>
            <a:prstDash val="solid"/>
            <a:round/>
            <a:headEnd len="med" w="med" type="none"/>
            <a:tailEnd len="med" w="med" type="triangle"/>
          </a:ln>
        </p:spPr>
      </p:cxnSp>
      <p:sp>
        <p:nvSpPr>
          <p:cNvPr id="170" name="Google Shape;170;p25"/>
          <p:cNvSpPr txBox="1"/>
          <p:nvPr/>
        </p:nvSpPr>
        <p:spPr>
          <a:xfrm>
            <a:off x="7431025" y="1986213"/>
            <a:ext cx="8679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To: Bob</a:t>
            </a:r>
            <a:endParaRPr/>
          </a:p>
          <a:p>
            <a:pPr indent="0" lvl="0" marL="0" rtl="0" algn="l">
              <a:spcBef>
                <a:spcPts val="0"/>
              </a:spcBef>
              <a:spcAft>
                <a:spcPts val="0"/>
              </a:spcAft>
              <a:buNone/>
            </a:pPr>
            <a:r>
              <a:rPr lang="en"/>
              <a:t>“Hi”</a:t>
            </a:r>
            <a:endParaRPr/>
          </a:p>
        </p:txBody>
      </p:sp>
      <p:cxnSp>
        <p:nvCxnSpPr>
          <p:cNvPr id="171" name="Google Shape;171;p25"/>
          <p:cNvCxnSpPr>
            <a:stCxn id="165" idx="2"/>
            <a:endCxn id="167" idx="0"/>
          </p:cNvCxnSpPr>
          <p:nvPr/>
        </p:nvCxnSpPr>
        <p:spPr>
          <a:xfrm>
            <a:off x="7431025" y="3341188"/>
            <a:ext cx="0" cy="816300"/>
          </a:xfrm>
          <a:prstGeom prst="straightConnector1">
            <a:avLst/>
          </a:prstGeom>
          <a:noFill/>
          <a:ln cap="flat" cmpd="sng" w="9525">
            <a:solidFill>
              <a:schemeClr val="dk2"/>
            </a:solidFill>
            <a:prstDash val="solid"/>
            <a:round/>
            <a:headEnd len="med" w="med" type="none"/>
            <a:tailEnd len="med" w="med" type="triangle"/>
          </a:ln>
        </p:spPr>
      </p:cxnSp>
      <p:sp>
        <p:nvSpPr>
          <p:cNvPr id="172" name="Google Shape;172;p25"/>
          <p:cNvSpPr txBox="1"/>
          <p:nvPr/>
        </p:nvSpPr>
        <p:spPr>
          <a:xfrm>
            <a:off x="7431025" y="3441588"/>
            <a:ext cx="8679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To: Bob</a:t>
            </a:r>
            <a:endParaRPr/>
          </a:p>
          <a:p>
            <a:pPr indent="0" lvl="0" marL="0" rtl="0" algn="l">
              <a:spcBef>
                <a:spcPts val="0"/>
              </a:spcBef>
              <a:spcAft>
                <a:spcPts val="0"/>
              </a:spcAft>
              <a:buNone/>
            </a:pPr>
            <a:r>
              <a:rPr lang="en"/>
              <a:t>“Hi”</a:t>
            </a:r>
            <a:endParaRPr/>
          </a:p>
        </p:txBody>
      </p:sp>
      <p:sp>
        <p:nvSpPr>
          <p:cNvPr id="173" name="Google Shape;173;p25"/>
          <p:cNvSpPr txBox="1"/>
          <p:nvPr/>
        </p:nvSpPr>
        <p:spPr>
          <a:xfrm>
            <a:off x="5719525" y="3441563"/>
            <a:ext cx="8679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To: Bob</a:t>
            </a:r>
            <a:endParaRPr/>
          </a:p>
          <a:p>
            <a:pPr indent="0" lvl="0" marL="0" rtl="0" algn="l">
              <a:spcBef>
                <a:spcPts val="0"/>
              </a:spcBef>
              <a:spcAft>
                <a:spcPts val="0"/>
              </a:spcAft>
              <a:buNone/>
            </a:pPr>
            <a:r>
              <a:rPr lang="en"/>
              <a:t>“Hi”</a:t>
            </a:r>
            <a:endParaRPr/>
          </a:p>
        </p:txBody>
      </p:sp>
      <p:cxnSp>
        <p:nvCxnSpPr>
          <p:cNvPr id="174" name="Google Shape;174;p25"/>
          <p:cNvCxnSpPr>
            <a:stCxn id="165" idx="2"/>
            <a:endCxn id="166" idx="0"/>
          </p:cNvCxnSpPr>
          <p:nvPr/>
        </p:nvCxnSpPr>
        <p:spPr>
          <a:xfrm flipH="1">
            <a:off x="5719525" y="3341188"/>
            <a:ext cx="1711500" cy="8163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6"/>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Address Resolution Protocol (ARP)</a:t>
            </a:r>
            <a:endParaRPr/>
          </a:p>
        </p:txBody>
      </p:sp>
      <p:sp>
        <p:nvSpPr>
          <p:cNvPr id="180" name="Google Shape;180;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Review: Layer 2 and Layer 3</a:t>
            </a:r>
            <a:endParaRPr/>
          </a:p>
        </p:txBody>
      </p:sp>
      <p:sp>
        <p:nvSpPr>
          <p:cNvPr id="186" name="Google Shape;186;p27"/>
          <p:cNvSpPr txBox="1"/>
          <p:nvPr>
            <p:ph idx="1" type="body"/>
          </p:nvPr>
        </p:nvSpPr>
        <p:spPr>
          <a:xfrm>
            <a:off x="198500" y="1246825"/>
            <a:ext cx="4566900" cy="36921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Local area network (LAN): A set of machines connected in a local network</a:t>
            </a:r>
            <a:endParaRPr/>
          </a:p>
          <a:p>
            <a:pPr indent="-317500" lvl="1" marL="914400" rtl="0" algn="l">
              <a:spcBef>
                <a:spcPts val="0"/>
              </a:spcBef>
              <a:spcAft>
                <a:spcPts val="0"/>
              </a:spcAft>
              <a:buSzPts val="1400"/>
              <a:buChar char="○"/>
            </a:pPr>
            <a:r>
              <a:rPr lang="en"/>
              <a:t>The MAC identifies devices on layer 2</a:t>
            </a:r>
            <a:endParaRPr/>
          </a:p>
          <a:p>
            <a:pPr indent="-342900" lvl="0" marL="457200" rtl="0" algn="l">
              <a:spcBef>
                <a:spcPts val="0"/>
              </a:spcBef>
              <a:spcAft>
                <a:spcPts val="0"/>
              </a:spcAft>
              <a:buSzPts val="1800"/>
              <a:buChar char="●"/>
            </a:pPr>
            <a:r>
              <a:rPr lang="en"/>
              <a:t>Internet protocol (IP): Many LANs connected together with routers</a:t>
            </a:r>
            <a:endParaRPr/>
          </a:p>
          <a:p>
            <a:pPr indent="-317500" lvl="1" marL="914400" rtl="0" algn="l">
              <a:spcBef>
                <a:spcPts val="0"/>
              </a:spcBef>
              <a:spcAft>
                <a:spcPts val="0"/>
              </a:spcAft>
              <a:buSzPts val="1400"/>
              <a:buChar char="○"/>
            </a:pPr>
            <a:r>
              <a:rPr lang="en"/>
              <a:t>The IP identifies devices on layer 3</a:t>
            </a:r>
            <a:endParaRPr/>
          </a:p>
        </p:txBody>
      </p:sp>
      <p:sp>
        <p:nvSpPr>
          <p:cNvPr id="187" name="Google Shape;187;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88" name="Google Shape;188;p27"/>
          <p:cNvPicPr preferRelativeResize="0"/>
          <p:nvPr/>
        </p:nvPicPr>
        <p:blipFill rotWithShape="1">
          <a:blip r:embed="rId3">
            <a:alphaModFix/>
          </a:blip>
          <a:srcRect b="46006" l="6239" r="80041" t="7148"/>
          <a:stretch/>
        </p:blipFill>
        <p:spPr>
          <a:xfrm>
            <a:off x="5078575" y="1334772"/>
            <a:ext cx="570140" cy="572700"/>
          </a:xfrm>
          <a:prstGeom prst="rect">
            <a:avLst/>
          </a:prstGeom>
          <a:noFill/>
          <a:ln>
            <a:noFill/>
          </a:ln>
        </p:spPr>
      </p:pic>
      <p:cxnSp>
        <p:nvCxnSpPr>
          <p:cNvPr id="189" name="Google Shape;189;p27"/>
          <p:cNvCxnSpPr>
            <a:stCxn id="188" idx="2"/>
          </p:cNvCxnSpPr>
          <p:nvPr/>
        </p:nvCxnSpPr>
        <p:spPr>
          <a:xfrm>
            <a:off x="5363645" y="1907472"/>
            <a:ext cx="0" cy="447600"/>
          </a:xfrm>
          <a:prstGeom prst="straightConnector1">
            <a:avLst/>
          </a:prstGeom>
          <a:noFill/>
          <a:ln cap="flat" cmpd="sng" w="38100">
            <a:solidFill>
              <a:srgbClr val="000000"/>
            </a:solidFill>
            <a:prstDash val="solid"/>
            <a:round/>
            <a:headEnd len="med" w="med" type="none"/>
            <a:tailEnd len="med" w="med" type="none"/>
          </a:ln>
        </p:spPr>
      </p:cxnSp>
      <p:pic>
        <p:nvPicPr>
          <p:cNvPr id="190" name="Google Shape;190;p27"/>
          <p:cNvPicPr preferRelativeResize="0"/>
          <p:nvPr/>
        </p:nvPicPr>
        <p:blipFill rotWithShape="1">
          <a:blip r:embed="rId3">
            <a:alphaModFix/>
          </a:blip>
          <a:srcRect b="46006" l="6239" r="80041" t="7148"/>
          <a:stretch/>
        </p:blipFill>
        <p:spPr>
          <a:xfrm>
            <a:off x="5973400" y="1334772"/>
            <a:ext cx="570140" cy="572700"/>
          </a:xfrm>
          <a:prstGeom prst="rect">
            <a:avLst/>
          </a:prstGeom>
          <a:noFill/>
          <a:ln>
            <a:noFill/>
          </a:ln>
        </p:spPr>
      </p:pic>
      <p:cxnSp>
        <p:nvCxnSpPr>
          <p:cNvPr id="191" name="Google Shape;191;p27"/>
          <p:cNvCxnSpPr>
            <a:stCxn id="190" idx="2"/>
          </p:cNvCxnSpPr>
          <p:nvPr/>
        </p:nvCxnSpPr>
        <p:spPr>
          <a:xfrm>
            <a:off x="6258470" y="1907472"/>
            <a:ext cx="0" cy="447600"/>
          </a:xfrm>
          <a:prstGeom prst="straightConnector1">
            <a:avLst/>
          </a:prstGeom>
          <a:noFill/>
          <a:ln cap="flat" cmpd="sng" w="38100">
            <a:solidFill>
              <a:srgbClr val="000000"/>
            </a:solidFill>
            <a:prstDash val="solid"/>
            <a:round/>
            <a:headEnd len="med" w="med" type="none"/>
            <a:tailEnd len="med" w="med" type="none"/>
          </a:ln>
        </p:spPr>
      </p:cxnSp>
      <p:pic>
        <p:nvPicPr>
          <p:cNvPr id="192" name="Google Shape;192;p27"/>
          <p:cNvPicPr preferRelativeResize="0"/>
          <p:nvPr/>
        </p:nvPicPr>
        <p:blipFill rotWithShape="1">
          <a:blip r:embed="rId3">
            <a:alphaModFix/>
          </a:blip>
          <a:srcRect b="46006" l="6239" r="80041" t="7148"/>
          <a:stretch/>
        </p:blipFill>
        <p:spPr>
          <a:xfrm>
            <a:off x="6868225" y="1334772"/>
            <a:ext cx="570140" cy="572700"/>
          </a:xfrm>
          <a:prstGeom prst="rect">
            <a:avLst/>
          </a:prstGeom>
          <a:noFill/>
          <a:ln>
            <a:noFill/>
          </a:ln>
        </p:spPr>
      </p:pic>
      <p:cxnSp>
        <p:nvCxnSpPr>
          <p:cNvPr id="193" name="Google Shape;193;p27"/>
          <p:cNvCxnSpPr>
            <a:stCxn id="192" idx="2"/>
          </p:cNvCxnSpPr>
          <p:nvPr/>
        </p:nvCxnSpPr>
        <p:spPr>
          <a:xfrm>
            <a:off x="7153295" y="1907472"/>
            <a:ext cx="0" cy="447600"/>
          </a:xfrm>
          <a:prstGeom prst="straightConnector1">
            <a:avLst/>
          </a:prstGeom>
          <a:noFill/>
          <a:ln cap="flat" cmpd="sng" w="38100">
            <a:solidFill>
              <a:srgbClr val="000000"/>
            </a:solidFill>
            <a:prstDash val="solid"/>
            <a:round/>
            <a:headEnd len="med" w="med" type="none"/>
            <a:tailEnd len="med" w="med" type="none"/>
          </a:ln>
        </p:spPr>
      </p:cxnSp>
      <p:pic>
        <p:nvPicPr>
          <p:cNvPr id="194" name="Google Shape;194;p27"/>
          <p:cNvPicPr preferRelativeResize="0"/>
          <p:nvPr/>
        </p:nvPicPr>
        <p:blipFill rotWithShape="1">
          <a:blip r:embed="rId3">
            <a:alphaModFix/>
          </a:blip>
          <a:srcRect b="46006" l="6239" r="80041" t="7148"/>
          <a:stretch/>
        </p:blipFill>
        <p:spPr>
          <a:xfrm>
            <a:off x="7763050" y="1334772"/>
            <a:ext cx="570140" cy="572700"/>
          </a:xfrm>
          <a:prstGeom prst="rect">
            <a:avLst/>
          </a:prstGeom>
          <a:noFill/>
          <a:ln>
            <a:noFill/>
          </a:ln>
        </p:spPr>
      </p:pic>
      <p:cxnSp>
        <p:nvCxnSpPr>
          <p:cNvPr id="195" name="Google Shape;195;p27"/>
          <p:cNvCxnSpPr>
            <a:stCxn id="194" idx="2"/>
          </p:cNvCxnSpPr>
          <p:nvPr/>
        </p:nvCxnSpPr>
        <p:spPr>
          <a:xfrm>
            <a:off x="8048120" y="1907472"/>
            <a:ext cx="0" cy="447600"/>
          </a:xfrm>
          <a:prstGeom prst="straightConnector1">
            <a:avLst/>
          </a:prstGeom>
          <a:noFill/>
          <a:ln cap="flat" cmpd="sng" w="38100">
            <a:solidFill>
              <a:srgbClr val="000000"/>
            </a:solidFill>
            <a:prstDash val="solid"/>
            <a:round/>
            <a:headEnd len="med" w="med" type="none"/>
            <a:tailEnd len="med" w="med" type="none"/>
          </a:ln>
        </p:spPr>
      </p:cxnSp>
      <p:cxnSp>
        <p:nvCxnSpPr>
          <p:cNvPr id="196" name="Google Shape;196;p27"/>
          <p:cNvCxnSpPr/>
          <p:nvPr/>
        </p:nvCxnSpPr>
        <p:spPr>
          <a:xfrm>
            <a:off x="5371338" y="2336200"/>
            <a:ext cx="2669100" cy="0"/>
          </a:xfrm>
          <a:prstGeom prst="straightConnector1">
            <a:avLst/>
          </a:prstGeom>
          <a:noFill/>
          <a:ln cap="flat" cmpd="sng" w="38100">
            <a:solidFill>
              <a:srgbClr val="000000"/>
            </a:solidFill>
            <a:prstDash val="solid"/>
            <a:round/>
            <a:headEnd len="med" w="med" type="none"/>
            <a:tailEnd len="med" w="med" type="none"/>
          </a:ln>
        </p:spPr>
      </p:cxnSp>
      <p:sp>
        <p:nvSpPr>
          <p:cNvPr id="197" name="Google Shape;197;p27"/>
          <p:cNvSpPr txBox="1"/>
          <p:nvPr/>
        </p:nvSpPr>
        <p:spPr>
          <a:xfrm>
            <a:off x="5234500" y="1401126"/>
            <a:ext cx="258300" cy="2154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lang="en" sz="800"/>
              <a:t>A</a:t>
            </a:r>
            <a:endParaRPr sz="800"/>
          </a:p>
        </p:txBody>
      </p:sp>
      <p:sp>
        <p:nvSpPr>
          <p:cNvPr id="198" name="Google Shape;198;p27"/>
          <p:cNvSpPr txBox="1"/>
          <p:nvPr/>
        </p:nvSpPr>
        <p:spPr>
          <a:xfrm>
            <a:off x="6129325" y="1401126"/>
            <a:ext cx="258300" cy="2154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lang="en" sz="800"/>
              <a:t>B</a:t>
            </a:r>
            <a:endParaRPr sz="800"/>
          </a:p>
        </p:txBody>
      </p:sp>
      <p:sp>
        <p:nvSpPr>
          <p:cNvPr id="199" name="Google Shape;199;p27"/>
          <p:cNvSpPr txBox="1"/>
          <p:nvPr/>
        </p:nvSpPr>
        <p:spPr>
          <a:xfrm>
            <a:off x="7918975" y="1401126"/>
            <a:ext cx="258300" cy="2154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lang="en" sz="800"/>
              <a:t>D</a:t>
            </a:r>
            <a:endParaRPr sz="800"/>
          </a:p>
        </p:txBody>
      </p:sp>
      <p:sp>
        <p:nvSpPr>
          <p:cNvPr id="200" name="Google Shape;200;p27"/>
          <p:cNvSpPr txBox="1"/>
          <p:nvPr/>
        </p:nvSpPr>
        <p:spPr>
          <a:xfrm>
            <a:off x="7024150" y="1401126"/>
            <a:ext cx="258300" cy="2154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lang="en" sz="800"/>
              <a:t>C</a:t>
            </a:r>
            <a:endParaRPr sz="800"/>
          </a:p>
        </p:txBody>
      </p:sp>
      <p:pic>
        <p:nvPicPr>
          <p:cNvPr id="201" name="Google Shape;201;p27"/>
          <p:cNvPicPr preferRelativeResize="0"/>
          <p:nvPr/>
        </p:nvPicPr>
        <p:blipFill rotWithShape="1">
          <a:blip r:embed="rId3">
            <a:alphaModFix/>
          </a:blip>
          <a:srcRect b="46006" l="6239" r="80041" t="7148"/>
          <a:stretch/>
        </p:blipFill>
        <p:spPr>
          <a:xfrm>
            <a:off x="5078588" y="4210072"/>
            <a:ext cx="570140" cy="572700"/>
          </a:xfrm>
          <a:prstGeom prst="rect">
            <a:avLst/>
          </a:prstGeom>
          <a:noFill/>
          <a:ln>
            <a:noFill/>
          </a:ln>
        </p:spPr>
      </p:pic>
      <p:cxnSp>
        <p:nvCxnSpPr>
          <p:cNvPr id="202" name="Google Shape;202;p27"/>
          <p:cNvCxnSpPr>
            <a:endCxn id="201" idx="0"/>
          </p:cNvCxnSpPr>
          <p:nvPr/>
        </p:nvCxnSpPr>
        <p:spPr>
          <a:xfrm>
            <a:off x="5363657" y="3762472"/>
            <a:ext cx="0" cy="447600"/>
          </a:xfrm>
          <a:prstGeom prst="straightConnector1">
            <a:avLst/>
          </a:prstGeom>
          <a:noFill/>
          <a:ln cap="flat" cmpd="sng" w="38100">
            <a:solidFill>
              <a:srgbClr val="000000"/>
            </a:solidFill>
            <a:prstDash val="solid"/>
            <a:round/>
            <a:headEnd len="med" w="med" type="none"/>
            <a:tailEnd len="med" w="med" type="none"/>
          </a:ln>
        </p:spPr>
      </p:cxnSp>
      <p:sp>
        <p:nvSpPr>
          <p:cNvPr id="203" name="Google Shape;203;p27"/>
          <p:cNvSpPr txBox="1"/>
          <p:nvPr/>
        </p:nvSpPr>
        <p:spPr>
          <a:xfrm>
            <a:off x="5234513" y="4276426"/>
            <a:ext cx="258300" cy="2154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lang="en" sz="800"/>
              <a:t>E</a:t>
            </a:r>
            <a:endParaRPr sz="800"/>
          </a:p>
        </p:txBody>
      </p:sp>
      <p:pic>
        <p:nvPicPr>
          <p:cNvPr id="204" name="Google Shape;204;p27"/>
          <p:cNvPicPr preferRelativeResize="0"/>
          <p:nvPr/>
        </p:nvPicPr>
        <p:blipFill rotWithShape="1">
          <a:blip r:embed="rId3">
            <a:alphaModFix/>
          </a:blip>
          <a:srcRect b="46006" l="6239" r="80041" t="7148"/>
          <a:stretch/>
        </p:blipFill>
        <p:spPr>
          <a:xfrm>
            <a:off x="5973400" y="4210085"/>
            <a:ext cx="570140" cy="572700"/>
          </a:xfrm>
          <a:prstGeom prst="rect">
            <a:avLst/>
          </a:prstGeom>
          <a:noFill/>
          <a:ln>
            <a:noFill/>
          </a:ln>
        </p:spPr>
      </p:pic>
      <p:cxnSp>
        <p:nvCxnSpPr>
          <p:cNvPr id="205" name="Google Shape;205;p27"/>
          <p:cNvCxnSpPr>
            <a:endCxn id="204" idx="0"/>
          </p:cNvCxnSpPr>
          <p:nvPr/>
        </p:nvCxnSpPr>
        <p:spPr>
          <a:xfrm>
            <a:off x="6258470" y="3762485"/>
            <a:ext cx="0" cy="447600"/>
          </a:xfrm>
          <a:prstGeom prst="straightConnector1">
            <a:avLst/>
          </a:prstGeom>
          <a:noFill/>
          <a:ln cap="flat" cmpd="sng" w="38100">
            <a:solidFill>
              <a:srgbClr val="000000"/>
            </a:solidFill>
            <a:prstDash val="solid"/>
            <a:round/>
            <a:headEnd len="med" w="med" type="none"/>
            <a:tailEnd len="med" w="med" type="none"/>
          </a:ln>
        </p:spPr>
      </p:cxnSp>
      <p:sp>
        <p:nvSpPr>
          <p:cNvPr id="206" name="Google Shape;206;p27"/>
          <p:cNvSpPr txBox="1"/>
          <p:nvPr/>
        </p:nvSpPr>
        <p:spPr>
          <a:xfrm>
            <a:off x="6129325" y="4276439"/>
            <a:ext cx="258300" cy="2154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lang="en" sz="800"/>
              <a:t>F</a:t>
            </a:r>
            <a:endParaRPr sz="800"/>
          </a:p>
        </p:txBody>
      </p:sp>
      <p:pic>
        <p:nvPicPr>
          <p:cNvPr id="207" name="Google Shape;207;p27"/>
          <p:cNvPicPr preferRelativeResize="0"/>
          <p:nvPr/>
        </p:nvPicPr>
        <p:blipFill rotWithShape="1">
          <a:blip r:embed="rId3">
            <a:alphaModFix/>
          </a:blip>
          <a:srcRect b="46006" l="6239" r="80041" t="7148"/>
          <a:stretch/>
        </p:blipFill>
        <p:spPr>
          <a:xfrm>
            <a:off x="6868225" y="4210085"/>
            <a:ext cx="570140" cy="572700"/>
          </a:xfrm>
          <a:prstGeom prst="rect">
            <a:avLst/>
          </a:prstGeom>
          <a:noFill/>
          <a:ln>
            <a:noFill/>
          </a:ln>
        </p:spPr>
      </p:pic>
      <p:cxnSp>
        <p:nvCxnSpPr>
          <p:cNvPr id="208" name="Google Shape;208;p27"/>
          <p:cNvCxnSpPr>
            <a:endCxn id="207" idx="0"/>
          </p:cNvCxnSpPr>
          <p:nvPr/>
        </p:nvCxnSpPr>
        <p:spPr>
          <a:xfrm>
            <a:off x="7153295" y="3762485"/>
            <a:ext cx="0" cy="447600"/>
          </a:xfrm>
          <a:prstGeom prst="straightConnector1">
            <a:avLst/>
          </a:prstGeom>
          <a:noFill/>
          <a:ln cap="flat" cmpd="sng" w="38100">
            <a:solidFill>
              <a:srgbClr val="000000"/>
            </a:solidFill>
            <a:prstDash val="solid"/>
            <a:round/>
            <a:headEnd len="med" w="med" type="none"/>
            <a:tailEnd len="med" w="med" type="none"/>
          </a:ln>
        </p:spPr>
      </p:cxnSp>
      <p:sp>
        <p:nvSpPr>
          <p:cNvPr id="209" name="Google Shape;209;p27"/>
          <p:cNvSpPr txBox="1"/>
          <p:nvPr/>
        </p:nvSpPr>
        <p:spPr>
          <a:xfrm>
            <a:off x="7024150" y="4276439"/>
            <a:ext cx="258300" cy="2154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lang="en" sz="800"/>
              <a:t>G</a:t>
            </a:r>
            <a:endParaRPr sz="800"/>
          </a:p>
        </p:txBody>
      </p:sp>
      <p:pic>
        <p:nvPicPr>
          <p:cNvPr id="210" name="Google Shape;210;p27"/>
          <p:cNvPicPr preferRelativeResize="0"/>
          <p:nvPr/>
        </p:nvPicPr>
        <p:blipFill rotWithShape="1">
          <a:blip r:embed="rId3">
            <a:alphaModFix/>
          </a:blip>
          <a:srcRect b="46006" l="6239" r="80041" t="7148"/>
          <a:stretch/>
        </p:blipFill>
        <p:spPr>
          <a:xfrm>
            <a:off x="7763050" y="4210085"/>
            <a:ext cx="570140" cy="572700"/>
          </a:xfrm>
          <a:prstGeom prst="rect">
            <a:avLst/>
          </a:prstGeom>
          <a:noFill/>
          <a:ln>
            <a:noFill/>
          </a:ln>
        </p:spPr>
      </p:pic>
      <p:cxnSp>
        <p:nvCxnSpPr>
          <p:cNvPr id="211" name="Google Shape;211;p27"/>
          <p:cNvCxnSpPr>
            <a:endCxn id="210" idx="0"/>
          </p:cNvCxnSpPr>
          <p:nvPr/>
        </p:nvCxnSpPr>
        <p:spPr>
          <a:xfrm>
            <a:off x="8048120" y="3762485"/>
            <a:ext cx="0" cy="447600"/>
          </a:xfrm>
          <a:prstGeom prst="straightConnector1">
            <a:avLst/>
          </a:prstGeom>
          <a:noFill/>
          <a:ln cap="flat" cmpd="sng" w="38100">
            <a:solidFill>
              <a:srgbClr val="000000"/>
            </a:solidFill>
            <a:prstDash val="solid"/>
            <a:round/>
            <a:headEnd len="med" w="med" type="none"/>
            <a:tailEnd len="med" w="med" type="none"/>
          </a:ln>
        </p:spPr>
      </p:cxnSp>
      <p:sp>
        <p:nvSpPr>
          <p:cNvPr id="212" name="Google Shape;212;p27"/>
          <p:cNvSpPr txBox="1"/>
          <p:nvPr/>
        </p:nvSpPr>
        <p:spPr>
          <a:xfrm>
            <a:off x="7918975" y="4276439"/>
            <a:ext cx="258300" cy="215400"/>
          </a:xfrm>
          <a:prstGeom prst="rect">
            <a:avLst/>
          </a:prstGeom>
          <a:noFill/>
          <a:ln>
            <a:noFill/>
          </a:ln>
        </p:spPr>
        <p:txBody>
          <a:bodyPr anchorCtr="0" anchor="t" bIns="45700" lIns="45700" spcFirstLastPara="1" rIns="45700" wrap="square" tIns="45700">
            <a:spAutoFit/>
          </a:bodyPr>
          <a:lstStyle/>
          <a:p>
            <a:pPr indent="0" lvl="0" marL="0" rtl="0" algn="ctr">
              <a:spcBef>
                <a:spcPts val="0"/>
              </a:spcBef>
              <a:spcAft>
                <a:spcPts val="0"/>
              </a:spcAft>
              <a:buNone/>
            </a:pPr>
            <a:r>
              <a:rPr lang="en" sz="800"/>
              <a:t>H</a:t>
            </a:r>
            <a:endParaRPr sz="800"/>
          </a:p>
        </p:txBody>
      </p:sp>
      <p:cxnSp>
        <p:nvCxnSpPr>
          <p:cNvPr id="213" name="Google Shape;213;p27"/>
          <p:cNvCxnSpPr/>
          <p:nvPr/>
        </p:nvCxnSpPr>
        <p:spPr>
          <a:xfrm>
            <a:off x="5371350" y="3780666"/>
            <a:ext cx="2669100" cy="0"/>
          </a:xfrm>
          <a:prstGeom prst="straightConnector1">
            <a:avLst/>
          </a:prstGeom>
          <a:noFill/>
          <a:ln cap="flat" cmpd="sng" w="38100">
            <a:solidFill>
              <a:srgbClr val="000000"/>
            </a:solidFill>
            <a:prstDash val="solid"/>
            <a:round/>
            <a:headEnd len="med" w="med" type="none"/>
            <a:tailEnd len="med" w="med" type="none"/>
          </a:ln>
        </p:spPr>
      </p:cxnSp>
      <p:sp>
        <p:nvSpPr>
          <p:cNvPr id="214" name="Google Shape;214;p27"/>
          <p:cNvSpPr/>
          <p:nvPr/>
        </p:nvSpPr>
        <p:spPr>
          <a:xfrm>
            <a:off x="6364350" y="2716888"/>
            <a:ext cx="683100" cy="683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t>Router</a:t>
            </a:r>
            <a:endParaRPr sz="1000"/>
          </a:p>
        </p:txBody>
      </p:sp>
      <p:cxnSp>
        <p:nvCxnSpPr>
          <p:cNvPr id="215" name="Google Shape;215;p27"/>
          <p:cNvCxnSpPr>
            <a:stCxn id="214" idx="0"/>
          </p:cNvCxnSpPr>
          <p:nvPr/>
        </p:nvCxnSpPr>
        <p:spPr>
          <a:xfrm rot="10800000">
            <a:off x="6701700" y="2347588"/>
            <a:ext cx="4200" cy="369300"/>
          </a:xfrm>
          <a:prstGeom prst="straightConnector1">
            <a:avLst/>
          </a:prstGeom>
          <a:noFill/>
          <a:ln cap="flat" cmpd="sng" w="38100">
            <a:solidFill>
              <a:srgbClr val="000000"/>
            </a:solidFill>
            <a:prstDash val="solid"/>
            <a:round/>
            <a:headEnd len="med" w="med" type="none"/>
            <a:tailEnd len="med" w="med" type="none"/>
          </a:ln>
        </p:spPr>
      </p:cxnSp>
      <p:cxnSp>
        <p:nvCxnSpPr>
          <p:cNvPr id="216" name="Google Shape;216;p27"/>
          <p:cNvCxnSpPr>
            <a:endCxn id="214" idx="2"/>
          </p:cNvCxnSpPr>
          <p:nvPr/>
        </p:nvCxnSpPr>
        <p:spPr>
          <a:xfrm rot="10800000">
            <a:off x="6705900" y="3399988"/>
            <a:ext cx="2100" cy="369300"/>
          </a:xfrm>
          <a:prstGeom prst="straightConnector1">
            <a:avLst/>
          </a:prstGeom>
          <a:noFill/>
          <a:ln cap="flat" cmpd="sng" w="38100">
            <a:solidFill>
              <a:srgbClr val="000000"/>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Address Resolution Protocol (ARP)</a:t>
            </a:r>
            <a:endParaRPr/>
          </a:p>
        </p:txBody>
      </p:sp>
      <p:sp>
        <p:nvSpPr>
          <p:cNvPr id="222" name="Google Shape;222;p28"/>
          <p:cNvSpPr txBox="1"/>
          <p:nvPr>
            <p:ph idx="1" type="body"/>
          </p:nvPr>
        </p:nvSpPr>
        <p:spPr>
          <a:xfrm>
            <a:off x="198500" y="1323025"/>
            <a:ext cx="8520600" cy="3713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b="1" lang="en"/>
              <a:t>ARP</a:t>
            </a:r>
            <a:r>
              <a:rPr lang="en"/>
              <a:t>: Translates layer 3 IP addresses to layer 2 MAC addresses</a:t>
            </a:r>
            <a:endParaRPr/>
          </a:p>
          <a:p>
            <a:pPr indent="-317500" lvl="1" marL="914400" rtl="0" algn="l">
              <a:spcBef>
                <a:spcPts val="0"/>
              </a:spcBef>
              <a:spcAft>
                <a:spcPts val="0"/>
              </a:spcAft>
              <a:buSzPts val="1400"/>
              <a:buChar char="○"/>
            </a:pPr>
            <a:r>
              <a:rPr lang="en"/>
              <a:t>Example: Alice wants to send a message to Bob on the local network, but Alice only knows Bob’s IP address (</a:t>
            </a:r>
            <a:r>
              <a:rPr b="1" lang="en">
                <a:latin typeface="Courier New"/>
                <a:ea typeface="Courier New"/>
                <a:cs typeface="Courier New"/>
                <a:sym typeface="Courier New"/>
              </a:rPr>
              <a:t>1.2.3.4</a:t>
            </a:r>
            <a:r>
              <a:rPr lang="en"/>
              <a:t>). To use layer 2 protocols, she must learn Bob’s MAC address.</a:t>
            </a:r>
            <a:endParaRPr/>
          </a:p>
          <a:p>
            <a:pPr indent="-342900" lvl="0" marL="457200" rtl="0" algn="l">
              <a:spcBef>
                <a:spcPts val="0"/>
              </a:spcBef>
              <a:spcAft>
                <a:spcPts val="0"/>
              </a:spcAft>
              <a:buSzPts val="1800"/>
              <a:buChar char="●"/>
            </a:pPr>
            <a:r>
              <a:rPr lang="en"/>
              <a:t>Steps of the protocol</a:t>
            </a:r>
            <a:endParaRPr/>
          </a:p>
          <a:p>
            <a:pPr indent="-260350" lvl="0" marL="914400" rtl="0" algn="l">
              <a:spcBef>
                <a:spcPts val="0"/>
              </a:spcBef>
              <a:spcAft>
                <a:spcPts val="0"/>
              </a:spcAft>
              <a:buSzPts val="1400"/>
              <a:buAutoNum type="arabicPeriod"/>
            </a:pPr>
            <a:r>
              <a:rPr lang="en" sz="1400"/>
              <a:t>Alice checks her cache to see if she already knows Bob’s MAC address.</a:t>
            </a:r>
            <a:endParaRPr sz="1400"/>
          </a:p>
          <a:p>
            <a:pPr indent="-260350" lvl="0" marL="914400" rtl="0" algn="l">
              <a:spcBef>
                <a:spcPts val="0"/>
              </a:spcBef>
              <a:spcAft>
                <a:spcPts val="0"/>
              </a:spcAft>
              <a:buSzPts val="1400"/>
              <a:buAutoNum type="arabicPeriod"/>
            </a:pPr>
            <a:r>
              <a:rPr lang="en" sz="1400"/>
              <a:t>If Bob’s MAC address is not in the cache, Alice </a:t>
            </a:r>
            <a:r>
              <a:rPr b="1" lang="en" sz="1400"/>
              <a:t>broadcasts</a:t>
            </a:r>
            <a:r>
              <a:rPr lang="en" sz="1400"/>
              <a:t> to everyone on the LAN:</a:t>
            </a:r>
            <a:br>
              <a:rPr lang="en" sz="1400"/>
            </a:br>
            <a:r>
              <a:rPr lang="en" sz="1400"/>
              <a:t>“What is the MAC address of </a:t>
            </a:r>
            <a:r>
              <a:rPr b="1" lang="en" sz="1400">
                <a:latin typeface="Courier New"/>
                <a:ea typeface="Courier New"/>
                <a:cs typeface="Courier New"/>
                <a:sym typeface="Courier New"/>
              </a:rPr>
              <a:t>1.2.3.4</a:t>
            </a:r>
            <a:r>
              <a:rPr lang="en" sz="1400"/>
              <a:t>?”</a:t>
            </a:r>
            <a:endParaRPr sz="1400"/>
          </a:p>
          <a:p>
            <a:pPr indent="-260350" lvl="0" marL="914400" rtl="0" algn="l">
              <a:spcBef>
                <a:spcPts val="0"/>
              </a:spcBef>
              <a:spcAft>
                <a:spcPts val="0"/>
              </a:spcAft>
              <a:buSzPts val="1400"/>
              <a:buAutoNum type="arabicPeriod"/>
            </a:pPr>
            <a:r>
              <a:rPr lang="en" sz="1400"/>
              <a:t>Bob responds by sending a message only to Alice: “My IP is </a:t>
            </a:r>
            <a:r>
              <a:rPr b="1" lang="en" sz="1400">
                <a:latin typeface="Courier New"/>
                <a:ea typeface="Courier New"/>
                <a:cs typeface="Courier New"/>
                <a:sym typeface="Courier New"/>
              </a:rPr>
              <a:t>1.2.3.4</a:t>
            </a:r>
            <a:r>
              <a:rPr lang="en" sz="1400"/>
              <a:t> and my MAC address is </a:t>
            </a:r>
            <a:r>
              <a:rPr b="1" lang="en" sz="1400">
                <a:latin typeface="Courier New"/>
                <a:ea typeface="Courier New"/>
                <a:cs typeface="Courier New"/>
                <a:sym typeface="Courier New"/>
              </a:rPr>
              <a:t>ca:fe:f0:0d:be:ef</a:t>
            </a:r>
            <a:r>
              <a:rPr lang="en" sz="1400"/>
              <a:t>.” Everyone else does nothing.</a:t>
            </a:r>
            <a:endParaRPr sz="1400"/>
          </a:p>
          <a:p>
            <a:pPr indent="-260350" lvl="0" marL="914400" rtl="0" algn="l">
              <a:spcBef>
                <a:spcPts val="0"/>
              </a:spcBef>
              <a:spcAft>
                <a:spcPts val="0"/>
              </a:spcAft>
              <a:buSzPts val="1400"/>
              <a:buAutoNum type="arabicPeriod"/>
            </a:pPr>
            <a:r>
              <a:rPr lang="en" sz="1400"/>
              <a:t>Alice caches Bob’s MAC address.</a:t>
            </a:r>
            <a:endParaRPr/>
          </a:p>
        </p:txBody>
      </p:sp>
      <p:sp>
        <p:nvSpPr>
          <p:cNvPr id="223" name="Google Shape;223;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29"/>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Address Resolution Protocol (ARP)</a:t>
            </a:r>
            <a:endParaRPr/>
          </a:p>
        </p:txBody>
      </p:sp>
      <p:sp>
        <p:nvSpPr>
          <p:cNvPr id="229" name="Google Shape;229;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30" name="Google Shape;230;p29"/>
          <p:cNvSpPr/>
          <p:nvPr/>
        </p:nvSpPr>
        <p:spPr>
          <a:xfrm>
            <a:off x="2319500" y="2133900"/>
            <a:ext cx="875700" cy="875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Alice</a:t>
            </a:r>
            <a:endParaRPr/>
          </a:p>
        </p:txBody>
      </p:sp>
      <p:sp>
        <p:nvSpPr>
          <p:cNvPr id="231" name="Google Shape;231;p29"/>
          <p:cNvSpPr/>
          <p:nvPr/>
        </p:nvSpPr>
        <p:spPr>
          <a:xfrm>
            <a:off x="6550800" y="126467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Bob</a:t>
            </a:r>
            <a:endParaRPr/>
          </a:p>
        </p:txBody>
      </p:sp>
      <p:sp>
        <p:nvSpPr>
          <p:cNvPr id="232" name="Google Shape;232;p29"/>
          <p:cNvSpPr/>
          <p:nvPr/>
        </p:nvSpPr>
        <p:spPr>
          <a:xfrm>
            <a:off x="6550800" y="191412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Charlie</a:t>
            </a:r>
            <a:endParaRPr/>
          </a:p>
        </p:txBody>
      </p:sp>
      <p:sp>
        <p:nvSpPr>
          <p:cNvPr id="233" name="Google Shape;233;p29"/>
          <p:cNvSpPr/>
          <p:nvPr/>
        </p:nvSpPr>
        <p:spPr>
          <a:xfrm>
            <a:off x="6550800" y="256357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Dave</a:t>
            </a:r>
            <a:endParaRPr/>
          </a:p>
        </p:txBody>
      </p:sp>
      <p:sp>
        <p:nvSpPr>
          <p:cNvPr id="234" name="Google Shape;234;p29"/>
          <p:cNvSpPr/>
          <p:nvPr/>
        </p:nvSpPr>
        <p:spPr>
          <a:xfrm>
            <a:off x="6550800" y="321302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Router</a:t>
            </a:r>
            <a:endParaRPr/>
          </a:p>
        </p:txBody>
      </p:sp>
      <p:graphicFrame>
        <p:nvGraphicFramePr>
          <p:cNvPr id="235" name="Google Shape;235;p29"/>
          <p:cNvGraphicFramePr/>
          <p:nvPr/>
        </p:nvGraphicFramePr>
        <p:xfrm>
          <a:off x="260500" y="2024388"/>
          <a:ext cx="3000000" cy="3000000"/>
        </p:xfrm>
        <a:graphic>
          <a:graphicData uri="http://schemas.openxmlformats.org/drawingml/2006/table">
            <a:tbl>
              <a:tblPr>
                <a:noFill/>
                <a:tableStyleId>{A017377F-7E10-4B68-B50C-CE744173F523}</a:tableStyleId>
              </a:tblPr>
              <a:tblGrid>
                <a:gridCol w="956825"/>
                <a:gridCol w="956825"/>
              </a:tblGrid>
              <a:tr h="396200">
                <a:tc gridSpan="2">
                  <a:txBody>
                    <a:bodyPr/>
                    <a:lstStyle/>
                    <a:p>
                      <a:pPr indent="0" lvl="0" marL="0" rtl="0" algn="ctr">
                        <a:spcBef>
                          <a:spcPts val="0"/>
                        </a:spcBef>
                        <a:spcAft>
                          <a:spcPts val="0"/>
                        </a:spcAft>
                        <a:buNone/>
                      </a:pPr>
                      <a:r>
                        <a:rPr lang="en"/>
                        <a:t>Alice’s cache</a:t>
                      </a:r>
                      <a:endParaRPr/>
                    </a:p>
                  </a:txBody>
                  <a:tcPr marT="91425" marB="91425" marR="91425" marL="91425"/>
                </a:tc>
                <a:tc hMerge="1"/>
              </a:tr>
              <a:tr h="396200">
                <a:tc>
                  <a:txBody>
                    <a:bodyPr/>
                    <a:lstStyle/>
                    <a:p>
                      <a:pPr indent="0" lvl="0" marL="0" rtl="0" algn="l">
                        <a:spcBef>
                          <a:spcPts val="0"/>
                        </a:spcBef>
                        <a:spcAft>
                          <a:spcPts val="0"/>
                        </a:spcAft>
                        <a:buNone/>
                      </a:pPr>
                      <a:r>
                        <a:rPr lang="en"/>
                        <a:t>IP</a:t>
                      </a:r>
                      <a:endParaRPr/>
                    </a:p>
                  </a:txBody>
                  <a:tcPr marT="91425" marB="91425" marR="91425" marL="91425"/>
                </a:tc>
                <a:tc>
                  <a:txBody>
                    <a:bodyPr/>
                    <a:lstStyle/>
                    <a:p>
                      <a:pPr indent="0" lvl="0" marL="0" rtl="0" algn="l">
                        <a:spcBef>
                          <a:spcPts val="0"/>
                        </a:spcBef>
                        <a:spcAft>
                          <a:spcPts val="0"/>
                        </a:spcAft>
                        <a:buNone/>
                      </a:pPr>
                      <a:r>
                        <a:rPr lang="en"/>
                        <a:t>MAC</a:t>
                      </a:r>
                      <a:endParaRPr/>
                    </a:p>
                  </a:txBody>
                  <a:tcPr marT="91425" marB="91425" marR="91425" marL="91425"/>
                </a:tc>
              </a:tr>
              <a:tr h="3962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grpSp>
        <p:nvGrpSpPr>
          <p:cNvPr id="236" name="Google Shape;236;p29"/>
          <p:cNvGrpSpPr/>
          <p:nvPr/>
        </p:nvGrpSpPr>
        <p:grpSpPr>
          <a:xfrm>
            <a:off x="260500" y="3232225"/>
            <a:ext cx="3108300" cy="1562725"/>
            <a:chOff x="260500" y="3232225"/>
            <a:chExt cx="3108300" cy="1562725"/>
          </a:xfrm>
        </p:grpSpPr>
        <p:cxnSp>
          <p:nvCxnSpPr>
            <p:cNvPr id="237" name="Google Shape;237;p29"/>
            <p:cNvCxnSpPr/>
            <p:nvPr/>
          </p:nvCxnSpPr>
          <p:spPr>
            <a:xfrm rot="10800000">
              <a:off x="972325" y="3232225"/>
              <a:ext cx="0" cy="915300"/>
            </a:xfrm>
            <a:prstGeom prst="straightConnector1">
              <a:avLst/>
            </a:prstGeom>
            <a:noFill/>
            <a:ln cap="flat" cmpd="sng" w="19050">
              <a:solidFill>
                <a:srgbClr val="E69138"/>
              </a:solidFill>
              <a:prstDash val="solid"/>
              <a:round/>
              <a:headEnd len="med" w="med" type="none"/>
              <a:tailEnd len="med" w="med" type="triangle"/>
            </a:ln>
          </p:spPr>
        </p:cxnSp>
        <p:sp>
          <p:nvSpPr>
            <p:cNvPr id="238" name="Google Shape;238;p29"/>
            <p:cNvSpPr txBox="1"/>
            <p:nvPr/>
          </p:nvSpPr>
          <p:spPr>
            <a:xfrm>
              <a:off x="260500" y="3963650"/>
              <a:ext cx="3108300" cy="8313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1. </a:t>
              </a:r>
              <a:r>
                <a:rPr lang="en"/>
                <a:t>Alice checks her cache to see if she already knows the MAC address corresponding to</a:t>
              </a:r>
              <a:r>
                <a:rPr lang="en">
                  <a:solidFill>
                    <a:schemeClr val="dk1"/>
                  </a:solidFill>
                </a:rPr>
                <a:t> </a:t>
              </a:r>
              <a:r>
                <a:rPr b="1" lang="en">
                  <a:solidFill>
                    <a:schemeClr val="dk1"/>
                  </a:solidFill>
                  <a:latin typeface="Courier New"/>
                  <a:ea typeface="Courier New"/>
                  <a:cs typeface="Courier New"/>
                  <a:sym typeface="Courier New"/>
                </a:rPr>
                <a:t>1.2.3.4</a:t>
              </a:r>
              <a:r>
                <a:rPr lang="en"/>
                <a:t>.</a:t>
              </a:r>
              <a:endParaRPr/>
            </a:p>
          </p:txBody>
        </p:sp>
      </p:grpSp>
      <p:sp>
        <p:nvSpPr>
          <p:cNvPr id="239" name="Google Shape;239;p29"/>
          <p:cNvSpPr txBox="1"/>
          <p:nvPr/>
        </p:nvSpPr>
        <p:spPr>
          <a:xfrm>
            <a:off x="260500" y="1220400"/>
            <a:ext cx="3573900" cy="6156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Alice knows Bob’s IP address (</a:t>
            </a:r>
            <a:r>
              <a:rPr b="1" lang="en">
                <a:latin typeface="Courier New"/>
                <a:ea typeface="Courier New"/>
                <a:cs typeface="Courier New"/>
                <a:sym typeface="Courier New"/>
              </a:rPr>
              <a:t>1.2.3.4</a:t>
            </a:r>
            <a:r>
              <a:rPr lang="en"/>
              <a:t>) but wants to learn Bob’s MAC address.</a:t>
            </a:r>
            <a:endParaRPr/>
          </a:p>
        </p:txBody>
      </p:sp>
      <p:sp>
        <p:nvSpPr>
          <p:cNvPr id="240" name="Google Shape;240;p29"/>
          <p:cNvSpPr txBox="1"/>
          <p:nvPr/>
        </p:nvSpPr>
        <p:spPr>
          <a:xfrm>
            <a:off x="3513500" y="3963650"/>
            <a:ext cx="2877000" cy="6156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Since her cache is empty, she must make a request to find out.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0"/>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Address Resolution Protocol (ARP)</a:t>
            </a:r>
            <a:endParaRPr/>
          </a:p>
        </p:txBody>
      </p:sp>
      <p:sp>
        <p:nvSpPr>
          <p:cNvPr id="246" name="Google Shape;246;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47" name="Google Shape;247;p30"/>
          <p:cNvSpPr/>
          <p:nvPr/>
        </p:nvSpPr>
        <p:spPr>
          <a:xfrm>
            <a:off x="2319500" y="2133900"/>
            <a:ext cx="875700" cy="875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Alice</a:t>
            </a:r>
            <a:endParaRPr/>
          </a:p>
        </p:txBody>
      </p:sp>
      <p:sp>
        <p:nvSpPr>
          <p:cNvPr id="248" name="Google Shape;248;p30"/>
          <p:cNvSpPr/>
          <p:nvPr/>
        </p:nvSpPr>
        <p:spPr>
          <a:xfrm>
            <a:off x="6550800" y="126467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Bob</a:t>
            </a:r>
            <a:endParaRPr/>
          </a:p>
        </p:txBody>
      </p:sp>
      <p:sp>
        <p:nvSpPr>
          <p:cNvPr id="249" name="Google Shape;249;p30"/>
          <p:cNvSpPr/>
          <p:nvPr/>
        </p:nvSpPr>
        <p:spPr>
          <a:xfrm>
            <a:off x="6550800" y="191412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Charlie</a:t>
            </a:r>
            <a:endParaRPr/>
          </a:p>
        </p:txBody>
      </p:sp>
      <p:sp>
        <p:nvSpPr>
          <p:cNvPr id="250" name="Google Shape;250;p30"/>
          <p:cNvSpPr/>
          <p:nvPr/>
        </p:nvSpPr>
        <p:spPr>
          <a:xfrm>
            <a:off x="6550800" y="256357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Dave</a:t>
            </a:r>
            <a:endParaRPr/>
          </a:p>
        </p:txBody>
      </p:sp>
      <p:sp>
        <p:nvSpPr>
          <p:cNvPr id="251" name="Google Shape;251;p30"/>
          <p:cNvSpPr/>
          <p:nvPr/>
        </p:nvSpPr>
        <p:spPr>
          <a:xfrm>
            <a:off x="6550800" y="321302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Router</a:t>
            </a:r>
            <a:endParaRPr/>
          </a:p>
        </p:txBody>
      </p:sp>
      <p:graphicFrame>
        <p:nvGraphicFramePr>
          <p:cNvPr id="252" name="Google Shape;252;p30"/>
          <p:cNvGraphicFramePr/>
          <p:nvPr/>
        </p:nvGraphicFramePr>
        <p:xfrm>
          <a:off x="260500" y="2024388"/>
          <a:ext cx="3000000" cy="3000000"/>
        </p:xfrm>
        <a:graphic>
          <a:graphicData uri="http://schemas.openxmlformats.org/drawingml/2006/table">
            <a:tbl>
              <a:tblPr>
                <a:noFill/>
                <a:tableStyleId>{A017377F-7E10-4B68-B50C-CE744173F523}</a:tableStyleId>
              </a:tblPr>
              <a:tblGrid>
                <a:gridCol w="956825"/>
                <a:gridCol w="956825"/>
              </a:tblGrid>
              <a:tr h="396200">
                <a:tc gridSpan="2">
                  <a:txBody>
                    <a:bodyPr/>
                    <a:lstStyle/>
                    <a:p>
                      <a:pPr indent="0" lvl="0" marL="0" rtl="0" algn="ctr">
                        <a:spcBef>
                          <a:spcPts val="0"/>
                        </a:spcBef>
                        <a:spcAft>
                          <a:spcPts val="0"/>
                        </a:spcAft>
                        <a:buNone/>
                      </a:pPr>
                      <a:r>
                        <a:rPr lang="en"/>
                        <a:t>Alice’s cache</a:t>
                      </a:r>
                      <a:endParaRPr/>
                    </a:p>
                  </a:txBody>
                  <a:tcPr marT="91425" marB="91425" marR="91425" marL="91425"/>
                </a:tc>
                <a:tc hMerge="1"/>
              </a:tr>
              <a:tr h="396200">
                <a:tc>
                  <a:txBody>
                    <a:bodyPr/>
                    <a:lstStyle/>
                    <a:p>
                      <a:pPr indent="0" lvl="0" marL="0" rtl="0" algn="l">
                        <a:spcBef>
                          <a:spcPts val="0"/>
                        </a:spcBef>
                        <a:spcAft>
                          <a:spcPts val="0"/>
                        </a:spcAft>
                        <a:buNone/>
                      </a:pPr>
                      <a:r>
                        <a:rPr lang="en"/>
                        <a:t>IP</a:t>
                      </a:r>
                      <a:endParaRPr/>
                    </a:p>
                  </a:txBody>
                  <a:tcPr marT="91425" marB="91425" marR="91425" marL="91425"/>
                </a:tc>
                <a:tc>
                  <a:txBody>
                    <a:bodyPr/>
                    <a:lstStyle/>
                    <a:p>
                      <a:pPr indent="0" lvl="0" marL="0" rtl="0" algn="l">
                        <a:spcBef>
                          <a:spcPts val="0"/>
                        </a:spcBef>
                        <a:spcAft>
                          <a:spcPts val="0"/>
                        </a:spcAft>
                        <a:buNone/>
                      </a:pPr>
                      <a:r>
                        <a:rPr lang="en"/>
                        <a:t>MAC</a:t>
                      </a:r>
                      <a:endParaRPr/>
                    </a:p>
                  </a:txBody>
                  <a:tcPr marT="91425" marB="91425" marR="91425" marL="91425"/>
                </a:tc>
              </a:tr>
              <a:tr h="3962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grpSp>
        <p:nvGrpSpPr>
          <p:cNvPr id="253" name="Google Shape;253;p30"/>
          <p:cNvGrpSpPr/>
          <p:nvPr/>
        </p:nvGrpSpPr>
        <p:grpSpPr>
          <a:xfrm>
            <a:off x="3400550" y="3189625"/>
            <a:ext cx="3053100" cy="1534300"/>
            <a:chOff x="3400550" y="3189625"/>
            <a:chExt cx="3053100" cy="1534300"/>
          </a:xfrm>
        </p:grpSpPr>
        <p:cxnSp>
          <p:nvCxnSpPr>
            <p:cNvPr id="254" name="Google Shape;254;p30"/>
            <p:cNvCxnSpPr/>
            <p:nvPr/>
          </p:nvCxnSpPr>
          <p:spPr>
            <a:xfrm rot="10800000">
              <a:off x="4711975" y="3189625"/>
              <a:ext cx="0" cy="915300"/>
            </a:xfrm>
            <a:prstGeom prst="straightConnector1">
              <a:avLst/>
            </a:prstGeom>
            <a:noFill/>
            <a:ln cap="flat" cmpd="sng" w="19050">
              <a:solidFill>
                <a:srgbClr val="E69138"/>
              </a:solidFill>
              <a:prstDash val="solid"/>
              <a:round/>
              <a:headEnd len="med" w="med" type="none"/>
              <a:tailEnd len="med" w="med" type="triangle"/>
            </a:ln>
          </p:spPr>
        </p:cxnSp>
        <p:sp>
          <p:nvSpPr>
            <p:cNvPr id="255" name="Google Shape;255;p30"/>
            <p:cNvSpPr txBox="1"/>
            <p:nvPr/>
          </p:nvSpPr>
          <p:spPr>
            <a:xfrm>
              <a:off x="3400550" y="3892625"/>
              <a:ext cx="3053100" cy="8313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2. Alice asks everyone else on the local network: </a:t>
              </a:r>
              <a:r>
                <a:rPr lang="en">
                  <a:solidFill>
                    <a:schemeClr val="dk1"/>
                  </a:solidFill>
                </a:rPr>
                <a:t>“What is the MAC address of </a:t>
              </a:r>
              <a:r>
                <a:rPr b="1" lang="en">
                  <a:solidFill>
                    <a:schemeClr val="dk1"/>
                  </a:solidFill>
                  <a:latin typeface="Courier New"/>
                  <a:ea typeface="Courier New"/>
                  <a:cs typeface="Courier New"/>
                  <a:sym typeface="Courier New"/>
                </a:rPr>
                <a:t>1.2.3.4</a:t>
              </a:r>
              <a:r>
                <a:rPr lang="en">
                  <a:solidFill>
                    <a:schemeClr val="dk1"/>
                  </a:solidFill>
                </a:rPr>
                <a:t>?”</a:t>
              </a:r>
              <a:endParaRPr/>
            </a:p>
          </p:txBody>
        </p:sp>
      </p:grpSp>
      <p:sp>
        <p:nvSpPr>
          <p:cNvPr id="256" name="Google Shape;256;p30"/>
          <p:cNvSpPr txBox="1"/>
          <p:nvPr/>
        </p:nvSpPr>
        <p:spPr>
          <a:xfrm>
            <a:off x="260500" y="1220400"/>
            <a:ext cx="3573900" cy="6156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Alice knows Bob’s IP address (</a:t>
            </a:r>
            <a:r>
              <a:rPr b="1" lang="en">
                <a:latin typeface="Courier New"/>
                <a:ea typeface="Courier New"/>
                <a:cs typeface="Courier New"/>
                <a:sym typeface="Courier New"/>
              </a:rPr>
              <a:t>1.2.3.4</a:t>
            </a:r>
            <a:r>
              <a:rPr lang="en"/>
              <a:t>) but wants to learn Bob’s MAC address.</a:t>
            </a:r>
            <a:endParaRPr/>
          </a:p>
        </p:txBody>
      </p:sp>
      <p:grpSp>
        <p:nvGrpSpPr>
          <p:cNvPr id="257" name="Google Shape;257;p30"/>
          <p:cNvGrpSpPr/>
          <p:nvPr/>
        </p:nvGrpSpPr>
        <p:grpSpPr>
          <a:xfrm>
            <a:off x="3195200" y="1461450"/>
            <a:ext cx="3355500" cy="1948500"/>
            <a:chOff x="3195200" y="1461450"/>
            <a:chExt cx="3355500" cy="1948500"/>
          </a:xfrm>
        </p:grpSpPr>
        <p:cxnSp>
          <p:nvCxnSpPr>
            <p:cNvPr id="258" name="Google Shape;258;p30"/>
            <p:cNvCxnSpPr>
              <a:stCxn id="247" idx="3"/>
              <a:endCxn id="248" idx="1"/>
            </p:cNvCxnSpPr>
            <p:nvPr/>
          </p:nvCxnSpPr>
          <p:spPr>
            <a:xfrm flipH="1" rot="10800000">
              <a:off x="3195200" y="1461450"/>
              <a:ext cx="3355500" cy="1110300"/>
            </a:xfrm>
            <a:prstGeom prst="straightConnector1">
              <a:avLst/>
            </a:prstGeom>
            <a:noFill/>
            <a:ln cap="flat" cmpd="sng" w="9525">
              <a:solidFill>
                <a:schemeClr val="dk2"/>
              </a:solidFill>
              <a:prstDash val="solid"/>
              <a:round/>
              <a:headEnd len="med" w="med" type="none"/>
              <a:tailEnd len="med" w="med" type="triangle"/>
            </a:ln>
          </p:spPr>
        </p:cxnSp>
        <p:cxnSp>
          <p:nvCxnSpPr>
            <p:cNvPr id="259" name="Google Shape;259;p30"/>
            <p:cNvCxnSpPr>
              <a:stCxn id="247" idx="3"/>
              <a:endCxn id="249" idx="1"/>
            </p:cNvCxnSpPr>
            <p:nvPr/>
          </p:nvCxnSpPr>
          <p:spPr>
            <a:xfrm flipH="1" rot="10800000">
              <a:off x="3195200" y="2110950"/>
              <a:ext cx="3355500" cy="460800"/>
            </a:xfrm>
            <a:prstGeom prst="straightConnector1">
              <a:avLst/>
            </a:prstGeom>
            <a:noFill/>
            <a:ln cap="flat" cmpd="sng" w="9525">
              <a:solidFill>
                <a:schemeClr val="dk2"/>
              </a:solidFill>
              <a:prstDash val="solid"/>
              <a:round/>
              <a:headEnd len="med" w="med" type="none"/>
              <a:tailEnd len="med" w="med" type="triangle"/>
            </a:ln>
          </p:spPr>
        </p:cxnSp>
        <p:cxnSp>
          <p:nvCxnSpPr>
            <p:cNvPr id="260" name="Google Shape;260;p30"/>
            <p:cNvCxnSpPr>
              <a:stCxn id="247" idx="3"/>
              <a:endCxn id="250" idx="1"/>
            </p:cNvCxnSpPr>
            <p:nvPr/>
          </p:nvCxnSpPr>
          <p:spPr>
            <a:xfrm>
              <a:off x="3195200" y="2571750"/>
              <a:ext cx="3355500" cy="188700"/>
            </a:xfrm>
            <a:prstGeom prst="straightConnector1">
              <a:avLst/>
            </a:prstGeom>
            <a:noFill/>
            <a:ln cap="flat" cmpd="sng" w="9525">
              <a:solidFill>
                <a:schemeClr val="dk2"/>
              </a:solidFill>
              <a:prstDash val="solid"/>
              <a:round/>
              <a:headEnd len="med" w="med" type="none"/>
              <a:tailEnd len="med" w="med" type="triangle"/>
            </a:ln>
          </p:spPr>
        </p:cxnSp>
        <p:cxnSp>
          <p:nvCxnSpPr>
            <p:cNvPr id="261" name="Google Shape;261;p30"/>
            <p:cNvCxnSpPr>
              <a:stCxn id="247" idx="3"/>
              <a:endCxn id="251" idx="1"/>
            </p:cNvCxnSpPr>
            <p:nvPr/>
          </p:nvCxnSpPr>
          <p:spPr>
            <a:xfrm>
              <a:off x="3195200" y="2571750"/>
              <a:ext cx="3355500" cy="838200"/>
            </a:xfrm>
            <a:prstGeom prst="straightConnector1">
              <a:avLst/>
            </a:prstGeom>
            <a:noFill/>
            <a:ln cap="flat" cmpd="sng" w="9525">
              <a:solidFill>
                <a:schemeClr val="dk2"/>
              </a:solidFill>
              <a:prstDash val="solid"/>
              <a:round/>
              <a:headEnd len="med" w="med" type="none"/>
              <a:tailEnd len="med" w="med" type="triangl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Address Resolution Protocol (ARP)</a:t>
            </a:r>
            <a:endParaRPr/>
          </a:p>
        </p:txBody>
      </p:sp>
      <p:sp>
        <p:nvSpPr>
          <p:cNvPr id="267" name="Google Shape;267;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68" name="Google Shape;268;p31"/>
          <p:cNvSpPr/>
          <p:nvPr/>
        </p:nvSpPr>
        <p:spPr>
          <a:xfrm>
            <a:off x="2319500" y="2133900"/>
            <a:ext cx="875700" cy="875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Alice</a:t>
            </a:r>
            <a:endParaRPr/>
          </a:p>
        </p:txBody>
      </p:sp>
      <p:sp>
        <p:nvSpPr>
          <p:cNvPr id="269" name="Google Shape;269;p31"/>
          <p:cNvSpPr/>
          <p:nvPr/>
        </p:nvSpPr>
        <p:spPr>
          <a:xfrm>
            <a:off x="6550800" y="126467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Bob</a:t>
            </a:r>
            <a:endParaRPr/>
          </a:p>
        </p:txBody>
      </p:sp>
      <p:sp>
        <p:nvSpPr>
          <p:cNvPr id="270" name="Google Shape;270;p31"/>
          <p:cNvSpPr/>
          <p:nvPr/>
        </p:nvSpPr>
        <p:spPr>
          <a:xfrm>
            <a:off x="6550800" y="191412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Charlie</a:t>
            </a:r>
            <a:endParaRPr/>
          </a:p>
        </p:txBody>
      </p:sp>
      <p:sp>
        <p:nvSpPr>
          <p:cNvPr id="271" name="Google Shape;271;p31"/>
          <p:cNvSpPr/>
          <p:nvPr/>
        </p:nvSpPr>
        <p:spPr>
          <a:xfrm>
            <a:off x="6550800" y="256357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Dave</a:t>
            </a:r>
            <a:endParaRPr/>
          </a:p>
        </p:txBody>
      </p:sp>
      <p:sp>
        <p:nvSpPr>
          <p:cNvPr id="272" name="Google Shape;272;p31"/>
          <p:cNvSpPr/>
          <p:nvPr/>
        </p:nvSpPr>
        <p:spPr>
          <a:xfrm>
            <a:off x="6550800" y="321302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Router</a:t>
            </a:r>
            <a:endParaRPr/>
          </a:p>
        </p:txBody>
      </p:sp>
      <p:graphicFrame>
        <p:nvGraphicFramePr>
          <p:cNvPr id="273" name="Google Shape;273;p31"/>
          <p:cNvGraphicFramePr/>
          <p:nvPr/>
        </p:nvGraphicFramePr>
        <p:xfrm>
          <a:off x="260500" y="2024388"/>
          <a:ext cx="3000000" cy="3000000"/>
        </p:xfrm>
        <a:graphic>
          <a:graphicData uri="http://schemas.openxmlformats.org/drawingml/2006/table">
            <a:tbl>
              <a:tblPr>
                <a:noFill/>
                <a:tableStyleId>{A017377F-7E10-4B68-B50C-CE744173F523}</a:tableStyleId>
              </a:tblPr>
              <a:tblGrid>
                <a:gridCol w="956825"/>
                <a:gridCol w="956825"/>
              </a:tblGrid>
              <a:tr h="396200">
                <a:tc gridSpan="2">
                  <a:txBody>
                    <a:bodyPr/>
                    <a:lstStyle/>
                    <a:p>
                      <a:pPr indent="0" lvl="0" marL="0" rtl="0" algn="ctr">
                        <a:spcBef>
                          <a:spcPts val="0"/>
                        </a:spcBef>
                        <a:spcAft>
                          <a:spcPts val="0"/>
                        </a:spcAft>
                        <a:buNone/>
                      </a:pPr>
                      <a:r>
                        <a:rPr lang="en"/>
                        <a:t>Alice’s cache</a:t>
                      </a:r>
                      <a:endParaRPr/>
                    </a:p>
                  </a:txBody>
                  <a:tcPr marT="91425" marB="91425" marR="91425" marL="91425"/>
                </a:tc>
                <a:tc hMerge="1"/>
              </a:tr>
              <a:tr h="396200">
                <a:tc>
                  <a:txBody>
                    <a:bodyPr/>
                    <a:lstStyle/>
                    <a:p>
                      <a:pPr indent="0" lvl="0" marL="0" rtl="0" algn="l">
                        <a:spcBef>
                          <a:spcPts val="0"/>
                        </a:spcBef>
                        <a:spcAft>
                          <a:spcPts val="0"/>
                        </a:spcAft>
                        <a:buNone/>
                      </a:pPr>
                      <a:r>
                        <a:rPr lang="en"/>
                        <a:t>IP</a:t>
                      </a:r>
                      <a:endParaRPr/>
                    </a:p>
                  </a:txBody>
                  <a:tcPr marT="91425" marB="91425" marR="91425" marL="91425"/>
                </a:tc>
                <a:tc>
                  <a:txBody>
                    <a:bodyPr/>
                    <a:lstStyle/>
                    <a:p>
                      <a:pPr indent="0" lvl="0" marL="0" rtl="0" algn="l">
                        <a:spcBef>
                          <a:spcPts val="0"/>
                        </a:spcBef>
                        <a:spcAft>
                          <a:spcPts val="0"/>
                        </a:spcAft>
                        <a:buNone/>
                      </a:pPr>
                      <a:r>
                        <a:rPr lang="en"/>
                        <a:t>MAC</a:t>
                      </a:r>
                      <a:endParaRPr/>
                    </a:p>
                  </a:txBody>
                  <a:tcPr marT="91425" marB="91425" marR="91425" marL="91425"/>
                </a:tc>
              </a:tr>
              <a:tr h="3962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grpSp>
        <p:nvGrpSpPr>
          <p:cNvPr id="274" name="Google Shape;274;p31"/>
          <p:cNvGrpSpPr/>
          <p:nvPr/>
        </p:nvGrpSpPr>
        <p:grpSpPr>
          <a:xfrm>
            <a:off x="2524675" y="2526900"/>
            <a:ext cx="3147900" cy="1651350"/>
            <a:chOff x="2524675" y="2526900"/>
            <a:chExt cx="3147900" cy="1651350"/>
          </a:xfrm>
        </p:grpSpPr>
        <p:cxnSp>
          <p:nvCxnSpPr>
            <p:cNvPr id="275" name="Google Shape;275;p31"/>
            <p:cNvCxnSpPr/>
            <p:nvPr/>
          </p:nvCxnSpPr>
          <p:spPr>
            <a:xfrm rot="10800000">
              <a:off x="4285950" y="2526900"/>
              <a:ext cx="0" cy="915300"/>
            </a:xfrm>
            <a:prstGeom prst="straightConnector1">
              <a:avLst/>
            </a:prstGeom>
            <a:noFill/>
            <a:ln cap="flat" cmpd="sng" w="19050">
              <a:solidFill>
                <a:srgbClr val="E69138"/>
              </a:solidFill>
              <a:prstDash val="solid"/>
              <a:round/>
              <a:headEnd len="med" w="med" type="none"/>
              <a:tailEnd len="med" w="med" type="triangle"/>
            </a:ln>
          </p:spPr>
        </p:cxnSp>
        <p:sp>
          <p:nvSpPr>
            <p:cNvPr id="276" name="Google Shape;276;p31"/>
            <p:cNvSpPr txBox="1"/>
            <p:nvPr/>
          </p:nvSpPr>
          <p:spPr>
            <a:xfrm>
              <a:off x="2524675" y="3346950"/>
              <a:ext cx="3147900" cy="8313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3. Bob responds: </a:t>
              </a:r>
              <a:r>
                <a:rPr lang="en">
                  <a:solidFill>
                    <a:schemeClr val="dk1"/>
                  </a:solidFill>
                </a:rPr>
                <a:t>“My IP is </a:t>
              </a:r>
              <a:r>
                <a:rPr b="1" lang="en">
                  <a:solidFill>
                    <a:schemeClr val="dk1"/>
                  </a:solidFill>
                  <a:latin typeface="Courier New"/>
                  <a:ea typeface="Courier New"/>
                  <a:cs typeface="Courier New"/>
                  <a:sym typeface="Courier New"/>
                </a:rPr>
                <a:t>1.2.3.4</a:t>
              </a:r>
              <a:r>
                <a:rPr lang="en">
                  <a:solidFill>
                    <a:schemeClr val="dk1"/>
                  </a:solidFill>
                </a:rPr>
                <a:t> and my MAC address is </a:t>
              </a:r>
              <a:r>
                <a:rPr b="1" lang="en">
                  <a:solidFill>
                    <a:schemeClr val="dk1"/>
                  </a:solidFill>
                  <a:latin typeface="Courier New"/>
                  <a:ea typeface="Courier New"/>
                  <a:cs typeface="Courier New"/>
                  <a:sym typeface="Courier New"/>
                </a:rPr>
                <a:t>ca:fe:f0:0d:be:ef</a:t>
              </a:r>
              <a:r>
                <a:rPr lang="en">
                  <a:solidFill>
                    <a:schemeClr val="dk1"/>
                  </a:solidFill>
                </a:rPr>
                <a:t>.”</a:t>
              </a:r>
              <a:endParaRPr/>
            </a:p>
          </p:txBody>
        </p:sp>
      </p:grpSp>
      <p:sp>
        <p:nvSpPr>
          <p:cNvPr id="277" name="Google Shape;277;p31"/>
          <p:cNvSpPr txBox="1"/>
          <p:nvPr/>
        </p:nvSpPr>
        <p:spPr>
          <a:xfrm>
            <a:off x="260500" y="1220400"/>
            <a:ext cx="3573900" cy="6156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Alice knows Bob’s IP address (</a:t>
            </a:r>
            <a:r>
              <a:rPr b="1" lang="en">
                <a:latin typeface="Courier New"/>
                <a:ea typeface="Courier New"/>
                <a:cs typeface="Courier New"/>
                <a:sym typeface="Courier New"/>
              </a:rPr>
              <a:t>1.2.3.4</a:t>
            </a:r>
            <a:r>
              <a:rPr lang="en"/>
              <a:t>) but wants to learn Bob’s MAC address.</a:t>
            </a:r>
            <a:endParaRPr/>
          </a:p>
        </p:txBody>
      </p:sp>
      <p:cxnSp>
        <p:nvCxnSpPr>
          <p:cNvPr id="278" name="Google Shape;278;p31"/>
          <p:cNvCxnSpPr>
            <a:stCxn id="269" idx="1"/>
            <a:endCxn id="268" idx="3"/>
          </p:cNvCxnSpPr>
          <p:nvPr/>
        </p:nvCxnSpPr>
        <p:spPr>
          <a:xfrm flipH="1">
            <a:off x="3195300" y="1461475"/>
            <a:ext cx="3355500" cy="1110300"/>
          </a:xfrm>
          <a:prstGeom prst="straightConnector1">
            <a:avLst/>
          </a:prstGeom>
          <a:noFill/>
          <a:ln cap="flat" cmpd="sng" w="9525">
            <a:solidFill>
              <a:schemeClr val="dk2"/>
            </a:solidFill>
            <a:prstDash val="solid"/>
            <a:round/>
            <a:headEnd len="med" w="med" type="none"/>
            <a:tailEnd len="med" w="med" type="triangle"/>
          </a:ln>
        </p:spPr>
      </p:cxnSp>
      <p:sp>
        <p:nvSpPr>
          <p:cNvPr id="279" name="Google Shape;279;p31"/>
          <p:cNvSpPr txBox="1"/>
          <p:nvPr/>
        </p:nvSpPr>
        <p:spPr>
          <a:xfrm>
            <a:off x="2789050" y="4122625"/>
            <a:ext cx="3147900" cy="4002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Everybody else ignores the request.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32"/>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Address Resolution Protocol (ARP)</a:t>
            </a:r>
            <a:endParaRPr/>
          </a:p>
        </p:txBody>
      </p:sp>
      <p:sp>
        <p:nvSpPr>
          <p:cNvPr id="285" name="Google Shape;285;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86" name="Google Shape;286;p32"/>
          <p:cNvSpPr/>
          <p:nvPr/>
        </p:nvSpPr>
        <p:spPr>
          <a:xfrm>
            <a:off x="2319500" y="2133900"/>
            <a:ext cx="875700" cy="875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Alice</a:t>
            </a:r>
            <a:endParaRPr/>
          </a:p>
        </p:txBody>
      </p:sp>
      <p:sp>
        <p:nvSpPr>
          <p:cNvPr id="287" name="Google Shape;287;p32"/>
          <p:cNvSpPr/>
          <p:nvPr/>
        </p:nvSpPr>
        <p:spPr>
          <a:xfrm>
            <a:off x="6550800" y="126467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Bob</a:t>
            </a:r>
            <a:endParaRPr/>
          </a:p>
        </p:txBody>
      </p:sp>
      <p:sp>
        <p:nvSpPr>
          <p:cNvPr id="288" name="Google Shape;288;p32"/>
          <p:cNvSpPr/>
          <p:nvPr/>
        </p:nvSpPr>
        <p:spPr>
          <a:xfrm>
            <a:off x="6550800" y="191412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Charlie</a:t>
            </a:r>
            <a:endParaRPr/>
          </a:p>
        </p:txBody>
      </p:sp>
      <p:sp>
        <p:nvSpPr>
          <p:cNvPr id="289" name="Google Shape;289;p32"/>
          <p:cNvSpPr/>
          <p:nvPr/>
        </p:nvSpPr>
        <p:spPr>
          <a:xfrm>
            <a:off x="6550800" y="256357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Dave</a:t>
            </a:r>
            <a:endParaRPr/>
          </a:p>
        </p:txBody>
      </p:sp>
      <p:sp>
        <p:nvSpPr>
          <p:cNvPr id="290" name="Google Shape;290;p32"/>
          <p:cNvSpPr/>
          <p:nvPr/>
        </p:nvSpPr>
        <p:spPr>
          <a:xfrm>
            <a:off x="6550800" y="321302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Router</a:t>
            </a:r>
            <a:endParaRPr/>
          </a:p>
        </p:txBody>
      </p:sp>
      <p:graphicFrame>
        <p:nvGraphicFramePr>
          <p:cNvPr id="291" name="Google Shape;291;p32"/>
          <p:cNvGraphicFramePr/>
          <p:nvPr/>
        </p:nvGraphicFramePr>
        <p:xfrm>
          <a:off x="260500" y="2024388"/>
          <a:ext cx="3000000" cy="3000000"/>
        </p:xfrm>
        <a:graphic>
          <a:graphicData uri="http://schemas.openxmlformats.org/drawingml/2006/table">
            <a:tbl>
              <a:tblPr>
                <a:noFill/>
                <a:tableStyleId>{A017377F-7E10-4B68-B50C-CE744173F523}</a:tableStyleId>
              </a:tblPr>
              <a:tblGrid>
                <a:gridCol w="956825"/>
                <a:gridCol w="956825"/>
              </a:tblGrid>
              <a:tr h="396200">
                <a:tc gridSpan="2">
                  <a:txBody>
                    <a:bodyPr/>
                    <a:lstStyle/>
                    <a:p>
                      <a:pPr indent="0" lvl="0" marL="0" rtl="0" algn="ctr">
                        <a:spcBef>
                          <a:spcPts val="0"/>
                        </a:spcBef>
                        <a:spcAft>
                          <a:spcPts val="0"/>
                        </a:spcAft>
                        <a:buNone/>
                      </a:pPr>
                      <a:r>
                        <a:rPr lang="en"/>
                        <a:t>Alice’s cache</a:t>
                      </a:r>
                      <a:endParaRPr/>
                    </a:p>
                  </a:txBody>
                  <a:tcPr marT="91425" marB="91425" marR="91425" marL="91425"/>
                </a:tc>
                <a:tc hMerge="1"/>
              </a:tr>
              <a:tr h="396200">
                <a:tc>
                  <a:txBody>
                    <a:bodyPr/>
                    <a:lstStyle/>
                    <a:p>
                      <a:pPr indent="0" lvl="0" marL="0" rtl="0" algn="l">
                        <a:spcBef>
                          <a:spcPts val="0"/>
                        </a:spcBef>
                        <a:spcAft>
                          <a:spcPts val="0"/>
                        </a:spcAft>
                        <a:buNone/>
                      </a:pPr>
                      <a:r>
                        <a:rPr lang="en"/>
                        <a:t>IP</a:t>
                      </a:r>
                      <a:endParaRPr/>
                    </a:p>
                  </a:txBody>
                  <a:tcPr marT="91425" marB="91425" marR="91425" marL="91425"/>
                </a:tc>
                <a:tc>
                  <a:txBody>
                    <a:bodyPr/>
                    <a:lstStyle/>
                    <a:p>
                      <a:pPr indent="0" lvl="0" marL="0" rtl="0" algn="l">
                        <a:spcBef>
                          <a:spcPts val="0"/>
                        </a:spcBef>
                        <a:spcAft>
                          <a:spcPts val="0"/>
                        </a:spcAft>
                        <a:buNone/>
                      </a:pPr>
                      <a:r>
                        <a:rPr lang="en"/>
                        <a:t>MAC</a:t>
                      </a:r>
                      <a:endParaRPr/>
                    </a:p>
                  </a:txBody>
                  <a:tcPr marT="91425" marB="91425" marR="91425" marL="91425"/>
                </a:tc>
              </a:tr>
              <a:tr h="396200">
                <a:tc>
                  <a:txBody>
                    <a:bodyPr/>
                    <a:lstStyle/>
                    <a:p>
                      <a:pPr indent="0" lvl="0" marL="0" rtl="0" algn="ctr">
                        <a:spcBef>
                          <a:spcPts val="0"/>
                        </a:spcBef>
                        <a:spcAft>
                          <a:spcPts val="0"/>
                        </a:spcAft>
                        <a:buClr>
                          <a:schemeClr val="dk1"/>
                        </a:buClr>
                        <a:buSzPts val="1100"/>
                        <a:buFont typeface="Arial"/>
                        <a:buNone/>
                      </a:pPr>
                      <a:r>
                        <a:rPr b="1" lang="en">
                          <a:solidFill>
                            <a:schemeClr val="dk1"/>
                          </a:solidFill>
                          <a:latin typeface="Courier New"/>
                          <a:ea typeface="Courier New"/>
                          <a:cs typeface="Courier New"/>
                          <a:sym typeface="Courier New"/>
                        </a:rPr>
                        <a:t>1.2.3.4</a:t>
                      </a:r>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b="1" lang="en" sz="1100">
                          <a:solidFill>
                            <a:schemeClr val="dk1"/>
                          </a:solidFill>
                          <a:latin typeface="Courier New"/>
                          <a:ea typeface="Courier New"/>
                          <a:cs typeface="Courier New"/>
                          <a:sym typeface="Courier New"/>
                        </a:rPr>
                        <a:t>ca:fe:f0:0d:be:ef</a:t>
                      </a:r>
                      <a:endParaRPr sz="1100"/>
                    </a:p>
                  </a:txBody>
                  <a:tcPr marT="91425" marB="91425" marR="91425" marL="91425"/>
                </a:tc>
              </a:tr>
            </a:tbl>
          </a:graphicData>
        </a:graphic>
      </p:graphicFrame>
      <p:grpSp>
        <p:nvGrpSpPr>
          <p:cNvPr id="292" name="Google Shape;292;p32"/>
          <p:cNvGrpSpPr/>
          <p:nvPr/>
        </p:nvGrpSpPr>
        <p:grpSpPr>
          <a:xfrm>
            <a:off x="260500" y="3384625"/>
            <a:ext cx="2319300" cy="1078775"/>
            <a:chOff x="260500" y="3384625"/>
            <a:chExt cx="2319300" cy="1078775"/>
          </a:xfrm>
        </p:grpSpPr>
        <p:cxnSp>
          <p:nvCxnSpPr>
            <p:cNvPr id="293" name="Google Shape;293;p32"/>
            <p:cNvCxnSpPr/>
            <p:nvPr/>
          </p:nvCxnSpPr>
          <p:spPr>
            <a:xfrm rot="10800000">
              <a:off x="972325" y="3384625"/>
              <a:ext cx="0" cy="915300"/>
            </a:xfrm>
            <a:prstGeom prst="straightConnector1">
              <a:avLst/>
            </a:prstGeom>
            <a:noFill/>
            <a:ln cap="flat" cmpd="sng" w="19050">
              <a:solidFill>
                <a:srgbClr val="E69138"/>
              </a:solidFill>
              <a:prstDash val="solid"/>
              <a:round/>
              <a:headEnd len="med" w="med" type="none"/>
              <a:tailEnd len="med" w="med" type="triangle"/>
            </a:ln>
          </p:spPr>
        </p:cxnSp>
        <p:sp>
          <p:nvSpPr>
            <p:cNvPr id="294" name="Google Shape;294;p32"/>
            <p:cNvSpPr txBox="1"/>
            <p:nvPr/>
          </p:nvSpPr>
          <p:spPr>
            <a:xfrm>
              <a:off x="260500" y="3847800"/>
              <a:ext cx="2319300" cy="6156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4. Alice adds Bob’s MAC address to her cache.</a:t>
              </a:r>
              <a:endParaRPr/>
            </a:p>
          </p:txBody>
        </p:sp>
      </p:grpSp>
      <p:sp>
        <p:nvSpPr>
          <p:cNvPr id="295" name="Google Shape;295;p32"/>
          <p:cNvSpPr txBox="1"/>
          <p:nvPr/>
        </p:nvSpPr>
        <p:spPr>
          <a:xfrm>
            <a:off x="260500" y="1220400"/>
            <a:ext cx="3573900" cy="6156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Alice knows Bob’s IP address (</a:t>
            </a:r>
            <a:r>
              <a:rPr b="1" lang="en">
                <a:latin typeface="Courier New"/>
                <a:ea typeface="Courier New"/>
                <a:cs typeface="Courier New"/>
                <a:sym typeface="Courier New"/>
              </a:rPr>
              <a:t>1.2.3.4</a:t>
            </a:r>
            <a:r>
              <a:rPr lang="en"/>
              <a:t>) but wants to learn Bob’s MAC address.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33"/>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Address Resolution Protocol (ARP)</a:t>
            </a:r>
            <a:endParaRPr/>
          </a:p>
        </p:txBody>
      </p:sp>
      <p:sp>
        <p:nvSpPr>
          <p:cNvPr id="301" name="Google Shape;301;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02" name="Google Shape;302;p33"/>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If Bob is outside of the LAN, the router will respond with its MAC address</a:t>
            </a:r>
            <a:endParaRPr/>
          </a:p>
          <a:p>
            <a:pPr indent="-317500" lvl="1" marL="914400" rtl="0" algn="l">
              <a:spcBef>
                <a:spcPts val="0"/>
              </a:spcBef>
              <a:spcAft>
                <a:spcPts val="0"/>
              </a:spcAft>
              <a:buSzPts val="1400"/>
              <a:buChar char="○"/>
            </a:pPr>
            <a:r>
              <a:rPr lang="en"/>
              <a:t>If Alice wants to send a packet to Bob, she sends the packet to the router</a:t>
            </a:r>
            <a:endParaRPr/>
          </a:p>
          <a:p>
            <a:pPr indent="-317500" lvl="1" marL="914400" rtl="0" algn="l">
              <a:spcBef>
                <a:spcPts val="0"/>
              </a:spcBef>
              <a:spcAft>
                <a:spcPts val="0"/>
              </a:spcAft>
              <a:buSzPts val="1400"/>
              <a:buChar char="○"/>
            </a:pPr>
            <a:r>
              <a:rPr lang="en"/>
              <a:t>The router can forward the packet to other LANs to reach Bob</a:t>
            </a:r>
            <a:endParaRPr/>
          </a:p>
          <a:p>
            <a:pPr indent="-317500" lvl="1" marL="914400" rtl="0" algn="l">
              <a:spcBef>
                <a:spcPts val="0"/>
              </a:spcBef>
              <a:spcAft>
                <a:spcPts val="0"/>
              </a:spcAft>
              <a:buSzPts val="1400"/>
              <a:buChar char="○"/>
            </a:pPr>
            <a:r>
              <a:rPr lang="en"/>
              <a:t>Alternatively, if Alice knows what addresses belong to the LAN, she will request the router’s IP</a:t>
            </a:r>
            <a:endParaRPr/>
          </a:p>
          <a:p>
            <a:pPr indent="-342900" lvl="0" marL="457200" rtl="0" algn="l">
              <a:spcBef>
                <a:spcPts val="0"/>
              </a:spcBef>
              <a:spcAft>
                <a:spcPts val="0"/>
              </a:spcAft>
              <a:buSzPts val="1800"/>
              <a:buChar char="●"/>
            </a:pPr>
            <a:r>
              <a:rPr lang="en"/>
              <a:t>All received ARP replies are cached, even if no request was sent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34"/>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Attacks on ARP</a:t>
            </a:r>
            <a:endParaRPr/>
          </a:p>
        </p:txBody>
      </p:sp>
      <p:sp>
        <p:nvSpPr>
          <p:cNvPr id="308" name="Google Shape;308;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09" name="Google Shape;309;p34"/>
          <p:cNvSpPr/>
          <p:nvPr/>
        </p:nvSpPr>
        <p:spPr>
          <a:xfrm>
            <a:off x="2319500" y="2133900"/>
            <a:ext cx="875700" cy="875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Alice</a:t>
            </a:r>
            <a:endParaRPr/>
          </a:p>
        </p:txBody>
      </p:sp>
      <p:sp>
        <p:nvSpPr>
          <p:cNvPr id="310" name="Google Shape;310;p34"/>
          <p:cNvSpPr/>
          <p:nvPr/>
        </p:nvSpPr>
        <p:spPr>
          <a:xfrm>
            <a:off x="6550800" y="126467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Bob</a:t>
            </a:r>
            <a:endParaRPr/>
          </a:p>
        </p:txBody>
      </p:sp>
      <p:sp>
        <p:nvSpPr>
          <p:cNvPr id="311" name="Google Shape;311;p34"/>
          <p:cNvSpPr/>
          <p:nvPr/>
        </p:nvSpPr>
        <p:spPr>
          <a:xfrm>
            <a:off x="6550800" y="191412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Charlie</a:t>
            </a:r>
            <a:endParaRPr/>
          </a:p>
        </p:txBody>
      </p:sp>
      <p:sp>
        <p:nvSpPr>
          <p:cNvPr id="312" name="Google Shape;312;p34"/>
          <p:cNvSpPr/>
          <p:nvPr/>
        </p:nvSpPr>
        <p:spPr>
          <a:xfrm>
            <a:off x="6550800" y="256357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Mallory</a:t>
            </a:r>
            <a:endParaRPr/>
          </a:p>
        </p:txBody>
      </p:sp>
      <p:sp>
        <p:nvSpPr>
          <p:cNvPr id="313" name="Google Shape;313;p34"/>
          <p:cNvSpPr/>
          <p:nvPr/>
        </p:nvSpPr>
        <p:spPr>
          <a:xfrm>
            <a:off x="6550800" y="321302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Router</a:t>
            </a:r>
            <a:endParaRPr/>
          </a:p>
        </p:txBody>
      </p:sp>
      <p:graphicFrame>
        <p:nvGraphicFramePr>
          <p:cNvPr id="314" name="Google Shape;314;p34"/>
          <p:cNvGraphicFramePr/>
          <p:nvPr/>
        </p:nvGraphicFramePr>
        <p:xfrm>
          <a:off x="260500" y="2024388"/>
          <a:ext cx="3000000" cy="3000000"/>
        </p:xfrm>
        <a:graphic>
          <a:graphicData uri="http://schemas.openxmlformats.org/drawingml/2006/table">
            <a:tbl>
              <a:tblPr>
                <a:noFill/>
                <a:tableStyleId>{A017377F-7E10-4B68-B50C-CE744173F523}</a:tableStyleId>
              </a:tblPr>
              <a:tblGrid>
                <a:gridCol w="956825"/>
                <a:gridCol w="956825"/>
              </a:tblGrid>
              <a:tr h="396200">
                <a:tc gridSpan="2">
                  <a:txBody>
                    <a:bodyPr/>
                    <a:lstStyle/>
                    <a:p>
                      <a:pPr indent="0" lvl="0" marL="0" rtl="0" algn="ctr">
                        <a:spcBef>
                          <a:spcPts val="0"/>
                        </a:spcBef>
                        <a:spcAft>
                          <a:spcPts val="0"/>
                        </a:spcAft>
                        <a:buNone/>
                      </a:pPr>
                      <a:r>
                        <a:rPr lang="en"/>
                        <a:t>Alice’s cache</a:t>
                      </a:r>
                      <a:endParaRPr/>
                    </a:p>
                  </a:txBody>
                  <a:tcPr marT="91425" marB="91425" marR="91425" marL="91425"/>
                </a:tc>
                <a:tc hMerge="1"/>
              </a:tr>
              <a:tr h="396200">
                <a:tc>
                  <a:txBody>
                    <a:bodyPr/>
                    <a:lstStyle/>
                    <a:p>
                      <a:pPr indent="0" lvl="0" marL="0" rtl="0" algn="l">
                        <a:spcBef>
                          <a:spcPts val="0"/>
                        </a:spcBef>
                        <a:spcAft>
                          <a:spcPts val="0"/>
                        </a:spcAft>
                        <a:buNone/>
                      </a:pPr>
                      <a:r>
                        <a:rPr lang="en"/>
                        <a:t>IP</a:t>
                      </a:r>
                      <a:endParaRPr/>
                    </a:p>
                  </a:txBody>
                  <a:tcPr marT="91425" marB="91425" marR="91425" marL="91425"/>
                </a:tc>
                <a:tc>
                  <a:txBody>
                    <a:bodyPr/>
                    <a:lstStyle/>
                    <a:p>
                      <a:pPr indent="0" lvl="0" marL="0" rtl="0" algn="l">
                        <a:spcBef>
                          <a:spcPts val="0"/>
                        </a:spcBef>
                        <a:spcAft>
                          <a:spcPts val="0"/>
                        </a:spcAft>
                        <a:buNone/>
                      </a:pPr>
                      <a:r>
                        <a:rPr lang="en"/>
                        <a:t>MAC</a:t>
                      </a:r>
                      <a:endParaRPr/>
                    </a:p>
                  </a:txBody>
                  <a:tcPr marT="91425" marB="91425" marR="91425" marL="91425"/>
                </a:tc>
              </a:tr>
              <a:tr h="3962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grpSp>
        <p:nvGrpSpPr>
          <p:cNvPr id="315" name="Google Shape;315;p34"/>
          <p:cNvGrpSpPr/>
          <p:nvPr/>
        </p:nvGrpSpPr>
        <p:grpSpPr>
          <a:xfrm>
            <a:off x="260500" y="3232225"/>
            <a:ext cx="3108300" cy="1562725"/>
            <a:chOff x="260500" y="3232225"/>
            <a:chExt cx="3108300" cy="1562725"/>
          </a:xfrm>
        </p:grpSpPr>
        <p:cxnSp>
          <p:nvCxnSpPr>
            <p:cNvPr id="316" name="Google Shape;316;p34"/>
            <p:cNvCxnSpPr/>
            <p:nvPr/>
          </p:nvCxnSpPr>
          <p:spPr>
            <a:xfrm rot="10800000">
              <a:off x="972325" y="3232225"/>
              <a:ext cx="0" cy="915300"/>
            </a:xfrm>
            <a:prstGeom prst="straightConnector1">
              <a:avLst/>
            </a:prstGeom>
            <a:noFill/>
            <a:ln cap="flat" cmpd="sng" w="19050">
              <a:solidFill>
                <a:srgbClr val="E69138"/>
              </a:solidFill>
              <a:prstDash val="solid"/>
              <a:round/>
              <a:headEnd len="med" w="med" type="none"/>
              <a:tailEnd len="med" w="med" type="triangle"/>
            </a:ln>
          </p:spPr>
        </p:cxnSp>
        <p:sp>
          <p:nvSpPr>
            <p:cNvPr id="317" name="Google Shape;317;p34"/>
            <p:cNvSpPr txBox="1"/>
            <p:nvPr/>
          </p:nvSpPr>
          <p:spPr>
            <a:xfrm>
              <a:off x="260500" y="3963650"/>
              <a:ext cx="3108300" cy="8313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1. Alice checks her cache to see if she already knows the MAC address corresponding to</a:t>
              </a:r>
              <a:r>
                <a:rPr lang="en">
                  <a:solidFill>
                    <a:schemeClr val="dk1"/>
                  </a:solidFill>
                </a:rPr>
                <a:t> </a:t>
              </a:r>
              <a:r>
                <a:rPr b="1" lang="en">
                  <a:solidFill>
                    <a:schemeClr val="dk1"/>
                  </a:solidFill>
                  <a:latin typeface="Courier New"/>
                  <a:ea typeface="Courier New"/>
                  <a:cs typeface="Courier New"/>
                  <a:sym typeface="Courier New"/>
                </a:rPr>
                <a:t>1.2.3.4</a:t>
              </a:r>
              <a:r>
                <a:rPr lang="en"/>
                <a:t>.</a:t>
              </a:r>
              <a:endParaRPr/>
            </a:p>
          </p:txBody>
        </p:sp>
      </p:grpSp>
      <p:sp>
        <p:nvSpPr>
          <p:cNvPr id="318" name="Google Shape;318;p34"/>
          <p:cNvSpPr txBox="1"/>
          <p:nvPr/>
        </p:nvSpPr>
        <p:spPr>
          <a:xfrm>
            <a:off x="260500" y="1220400"/>
            <a:ext cx="3573900" cy="6156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Alice knows Bob’s IP address (</a:t>
            </a:r>
            <a:r>
              <a:rPr b="1" lang="en">
                <a:latin typeface="Courier New"/>
                <a:ea typeface="Courier New"/>
                <a:cs typeface="Courier New"/>
                <a:sym typeface="Courier New"/>
              </a:rPr>
              <a:t>1.2.3.4</a:t>
            </a:r>
            <a:r>
              <a:rPr lang="en"/>
              <a:t>) but wants to learn Bob’s MAC address.</a:t>
            </a:r>
            <a:endParaRPr/>
          </a:p>
        </p:txBody>
      </p:sp>
      <p:sp>
        <p:nvSpPr>
          <p:cNvPr id="319" name="Google Shape;319;p34"/>
          <p:cNvSpPr txBox="1"/>
          <p:nvPr/>
        </p:nvSpPr>
        <p:spPr>
          <a:xfrm>
            <a:off x="3513500" y="3963650"/>
            <a:ext cx="2877000" cy="6156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Since her cache is empty, she must make a request to find out.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35"/>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Attacks on ARP</a:t>
            </a:r>
            <a:endParaRPr/>
          </a:p>
        </p:txBody>
      </p:sp>
      <p:sp>
        <p:nvSpPr>
          <p:cNvPr id="325" name="Google Shape;325;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26" name="Google Shape;326;p35"/>
          <p:cNvSpPr/>
          <p:nvPr/>
        </p:nvSpPr>
        <p:spPr>
          <a:xfrm>
            <a:off x="2319500" y="2133900"/>
            <a:ext cx="875700" cy="875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Alice</a:t>
            </a:r>
            <a:endParaRPr/>
          </a:p>
        </p:txBody>
      </p:sp>
      <p:sp>
        <p:nvSpPr>
          <p:cNvPr id="327" name="Google Shape;327;p35"/>
          <p:cNvSpPr/>
          <p:nvPr/>
        </p:nvSpPr>
        <p:spPr>
          <a:xfrm>
            <a:off x="6550800" y="126467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Bob</a:t>
            </a:r>
            <a:endParaRPr/>
          </a:p>
        </p:txBody>
      </p:sp>
      <p:sp>
        <p:nvSpPr>
          <p:cNvPr id="328" name="Google Shape;328;p35"/>
          <p:cNvSpPr/>
          <p:nvPr/>
        </p:nvSpPr>
        <p:spPr>
          <a:xfrm>
            <a:off x="6550800" y="191412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Charlie</a:t>
            </a:r>
            <a:endParaRPr/>
          </a:p>
        </p:txBody>
      </p:sp>
      <p:sp>
        <p:nvSpPr>
          <p:cNvPr id="329" name="Google Shape;329;p35"/>
          <p:cNvSpPr/>
          <p:nvPr/>
        </p:nvSpPr>
        <p:spPr>
          <a:xfrm>
            <a:off x="6550800" y="256357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Mallory</a:t>
            </a:r>
            <a:endParaRPr/>
          </a:p>
        </p:txBody>
      </p:sp>
      <p:sp>
        <p:nvSpPr>
          <p:cNvPr id="330" name="Google Shape;330;p35"/>
          <p:cNvSpPr/>
          <p:nvPr/>
        </p:nvSpPr>
        <p:spPr>
          <a:xfrm>
            <a:off x="6550800" y="321302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Router</a:t>
            </a:r>
            <a:endParaRPr/>
          </a:p>
        </p:txBody>
      </p:sp>
      <p:graphicFrame>
        <p:nvGraphicFramePr>
          <p:cNvPr id="331" name="Google Shape;331;p35"/>
          <p:cNvGraphicFramePr/>
          <p:nvPr/>
        </p:nvGraphicFramePr>
        <p:xfrm>
          <a:off x="260500" y="2024388"/>
          <a:ext cx="3000000" cy="3000000"/>
        </p:xfrm>
        <a:graphic>
          <a:graphicData uri="http://schemas.openxmlformats.org/drawingml/2006/table">
            <a:tbl>
              <a:tblPr>
                <a:noFill/>
                <a:tableStyleId>{A017377F-7E10-4B68-B50C-CE744173F523}</a:tableStyleId>
              </a:tblPr>
              <a:tblGrid>
                <a:gridCol w="956825"/>
                <a:gridCol w="956825"/>
              </a:tblGrid>
              <a:tr h="396200">
                <a:tc gridSpan="2">
                  <a:txBody>
                    <a:bodyPr/>
                    <a:lstStyle/>
                    <a:p>
                      <a:pPr indent="0" lvl="0" marL="0" rtl="0" algn="ctr">
                        <a:spcBef>
                          <a:spcPts val="0"/>
                        </a:spcBef>
                        <a:spcAft>
                          <a:spcPts val="0"/>
                        </a:spcAft>
                        <a:buNone/>
                      </a:pPr>
                      <a:r>
                        <a:rPr lang="en"/>
                        <a:t>Alice’s cache</a:t>
                      </a:r>
                      <a:endParaRPr/>
                    </a:p>
                  </a:txBody>
                  <a:tcPr marT="91425" marB="91425" marR="91425" marL="91425"/>
                </a:tc>
                <a:tc hMerge="1"/>
              </a:tr>
              <a:tr h="396200">
                <a:tc>
                  <a:txBody>
                    <a:bodyPr/>
                    <a:lstStyle/>
                    <a:p>
                      <a:pPr indent="0" lvl="0" marL="0" rtl="0" algn="l">
                        <a:spcBef>
                          <a:spcPts val="0"/>
                        </a:spcBef>
                        <a:spcAft>
                          <a:spcPts val="0"/>
                        </a:spcAft>
                        <a:buNone/>
                      </a:pPr>
                      <a:r>
                        <a:rPr lang="en"/>
                        <a:t>IP</a:t>
                      </a:r>
                      <a:endParaRPr/>
                    </a:p>
                  </a:txBody>
                  <a:tcPr marT="91425" marB="91425" marR="91425" marL="91425"/>
                </a:tc>
                <a:tc>
                  <a:txBody>
                    <a:bodyPr/>
                    <a:lstStyle/>
                    <a:p>
                      <a:pPr indent="0" lvl="0" marL="0" rtl="0" algn="l">
                        <a:spcBef>
                          <a:spcPts val="0"/>
                        </a:spcBef>
                        <a:spcAft>
                          <a:spcPts val="0"/>
                        </a:spcAft>
                        <a:buNone/>
                      </a:pPr>
                      <a:r>
                        <a:rPr lang="en"/>
                        <a:t>MAC</a:t>
                      </a:r>
                      <a:endParaRPr/>
                    </a:p>
                  </a:txBody>
                  <a:tcPr marT="91425" marB="91425" marR="91425" marL="91425"/>
                </a:tc>
              </a:tr>
              <a:tr h="3962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332" name="Google Shape;332;p35"/>
          <p:cNvSpPr txBox="1"/>
          <p:nvPr/>
        </p:nvSpPr>
        <p:spPr>
          <a:xfrm>
            <a:off x="260500" y="1220400"/>
            <a:ext cx="3573900" cy="6156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Alice knows Bob’s IP address (</a:t>
            </a:r>
            <a:r>
              <a:rPr b="1" lang="en">
                <a:latin typeface="Courier New"/>
                <a:ea typeface="Courier New"/>
                <a:cs typeface="Courier New"/>
                <a:sym typeface="Courier New"/>
              </a:rPr>
              <a:t>1.2.3.4</a:t>
            </a:r>
            <a:r>
              <a:rPr lang="en"/>
              <a:t>) but wants to learn Bob’s MAC address.</a:t>
            </a:r>
            <a:endParaRPr/>
          </a:p>
        </p:txBody>
      </p:sp>
      <p:grpSp>
        <p:nvGrpSpPr>
          <p:cNvPr id="333" name="Google Shape;333;p35"/>
          <p:cNvGrpSpPr/>
          <p:nvPr/>
        </p:nvGrpSpPr>
        <p:grpSpPr>
          <a:xfrm>
            <a:off x="3400550" y="3189625"/>
            <a:ext cx="3053100" cy="1534300"/>
            <a:chOff x="3400550" y="3189625"/>
            <a:chExt cx="3053100" cy="1534300"/>
          </a:xfrm>
        </p:grpSpPr>
        <p:cxnSp>
          <p:nvCxnSpPr>
            <p:cNvPr id="334" name="Google Shape;334;p35"/>
            <p:cNvCxnSpPr/>
            <p:nvPr/>
          </p:nvCxnSpPr>
          <p:spPr>
            <a:xfrm rot="10800000">
              <a:off x="4711975" y="3189625"/>
              <a:ext cx="0" cy="915300"/>
            </a:xfrm>
            <a:prstGeom prst="straightConnector1">
              <a:avLst/>
            </a:prstGeom>
            <a:noFill/>
            <a:ln cap="flat" cmpd="sng" w="19050">
              <a:solidFill>
                <a:srgbClr val="E69138"/>
              </a:solidFill>
              <a:prstDash val="solid"/>
              <a:round/>
              <a:headEnd len="med" w="med" type="none"/>
              <a:tailEnd len="med" w="med" type="triangle"/>
            </a:ln>
          </p:spPr>
        </p:cxnSp>
        <p:sp>
          <p:nvSpPr>
            <p:cNvPr id="335" name="Google Shape;335;p35"/>
            <p:cNvSpPr txBox="1"/>
            <p:nvPr/>
          </p:nvSpPr>
          <p:spPr>
            <a:xfrm>
              <a:off x="3400550" y="3892625"/>
              <a:ext cx="3053100" cy="8313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2. Alice asks everyone else on the local network: </a:t>
              </a:r>
              <a:r>
                <a:rPr lang="en">
                  <a:solidFill>
                    <a:schemeClr val="dk1"/>
                  </a:solidFill>
                </a:rPr>
                <a:t>“What is the MAC address of </a:t>
              </a:r>
              <a:r>
                <a:rPr b="1" lang="en">
                  <a:solidFill>
                    <a:schemeClr val="dk1"/>
                  </a:solidFill>
                  <a:latin typeface="Courier New"/>
                  <a:ea typeface="Courier New"/>
                  <a:cs typeface="Courier New"/>
                  <a:sym typeface="Courier New"/>
                </a:rPr>
                <a:t>1.2.3.4</a:t>
              </a:r>
              <a:r>
                <a:rPr lang="en">
                  <a:solidFill>
                    <a:schemeClr val="dk1"/>
                  </a:solidFill>
                </a:rPr>
                <a:t>?”</a:t>
              </a:r>
              <a:endParaRPr/>
            </a:p>
          </p:txBody>
        </p:sp>
      </p:grpSp>
      <p:grpSp>
        <p:nvGrpSpPr>
          <p:cNvPr id="336" name="Google Shape;336;p35"/>
          <p:cNvGrpSpPr/>
          <p:nvPr/>
        </p:nvGrpSpPr>
        <p:grpSpPr>
          <a:xfrm>
            <a:off x="3195200" y="1461450"/>
            <a:ext cx="3355500" cy="1948500"/>
            <a:chOff x="3195200" y="1461450"/>
            <a:chExt cx="3355500" cy="1948500"/>
          </a:xfrm>
        </p:grpSpPr>
        <p:cxnSp>
          <p:nvCxnSpPr>
            <p:cNvPr id="337" name="Google Shape;337;p35"/>
            <p:cNvCxnSpPr>
              <a:stCxn id="326" idx="3"/>
              <a:endCxn id="327" idx="1"/>
            </p:cNvCxnSpPr>
            <p:nvPr/>
          </p:nvCxnSpPr>
          <p:spPr>
            <a:xfrm flipH="1" rot="10800000">
              <a:off x="3195200" y="1461450"/>
              <a:ext cx="3355500" cy="1110300"/>
            </a:xfrm>
            <a:prstGeom prst="straightConnector1">
              <a:avLst/>
            </a:prstGeom>
            <a:noFill/>
            <a:ln cap="flat" cmpd="sng" w="9525">
              <a:solidFill>
                <a:schemeClr val="dk2"/>
              </a:solidFill>
              <a:prstDash val="solid"/>
              <a:round/>
              <a:headEnd len="med" w="med" type="none"/>
              <a:tailEnd len="med" w="med" type="triangle"/>
            </a:ln>
          </p:spPr>
        </p:cxnSp>
        <p:cxnSp>
          <p:nvCxnSpPr>
            <p:cNvPr id="338" name="Google Shape;338;p35"/>
            <p:cNvCxnSpPr>
              <a:stCxn id="326" idx="3"/>
              <a:endCxn id="328" idx="1"/>
            </p:cNvCxnSpPr>
            <p:nvPr/>
          </p:nvCxnSpPr>
          <p:spPr>
            <a:xfrm flipH="1" rot="10800000">
              <a:off x="3195200" y="2110950"/>
              <a:ext cx="3355500" cy="460800"/>
            </a:xfrm>
            <a:prstGeom prst="straightConnector1">
              <a:avLst/>
            </a:prstGeom>
            <a:noFill/>
            <a:ln cap="flat" cmpd="sng" w="9525">
              <a:solidFill>
                <a:schemeClr val="dk2"/>
              </a:solidFill>
              <a:prstDash val="solid"/>
              <a:round/>
              <a:headEnd len="med" w="med" type="none"/>
              <a:tailEnd len="med" w="med" type="triangle"/>
            </a:ln>
          </p:spPr>
        </p:cxnSp>
        <p:cxnSp>
          <p:nvCxnSpPr>
            <p:cNvPr id="339" name="Google Shape;339;p35"/>
            <p:cNvCxnSpPr>
              <a:stCxn id="326" idx="3"/>
              <a:endCxn id="329" idx="1"/>
            </p:cNvCxnSpPr>
            <p:nvPr/>
          </p:nvCxnSpPr>
          <p:spPr>
            <a:xfrm>
              <a:off x="3195200" y="2571750"/>
              <a:ext cx="3355500" cy="188700"/>
            </a:xfrm>
            <a:prstGeom prst="straightConnector1">
              <a:avLst/>
            </a:prstGeom>
            <a:noFill/>
            <a:ln cap="flat" cmpd="sng" w="9525">
              <a:solidFill>
                <a:schemeClr val="dk2"/>
              </a:solidFill>
              <a:prstDash val="solid"/>
              <a:round/>
              <a:headEnd len="med" w="med" type="none"/>
              <a:tailEnd len="med" w="med" type="triangle"/>
            </a:ln>
          </p:spPr>
        </p:cxnSp>
        <p:cxnSp>
          <p:nvCxnSpPr>
            <p:cNvPr id="340" name="Google Shape;340;p35"/>
            <p:cNvCxnSpPr>
              <a:stCxn id="326" idx="3"/>
              <a:endCxn id="330" idx="1"/>
            </p:cNvCxnSpPr>
            <p:nvPr/>
          </p:nvCxnSpPr>
          <p:spPr>
            <a:xfrm>
              <a:off x="3195200" y="2571750"/>
              <a:ext cx="3355500" cy="838200"/>
            </a:xfrm>
            <a:prstGeom prst="straightConnector1">
              <a:avLst/>
            </a:prstGeom>
            <a:noFill/>
            <a:ln cap="flat" cmpd="sng" w="9525">
              <a:solidFill>
                <a:schemeClr val="dk2"/>
              </a:solidFill>
              <a:prstDash val="solid"/>
              <a:round/>
              <a:headEnd len="med" w="med" type="none"/>
              <a:tailEnd len="med" w="med" type="triangl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36"/>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Attacks on ARP</a:t>
            </a:r>
            <a:endParaRPr/>
          </a:p>
        </p:txBody>
      </p:sp>
      <p:sp>
        <p:nvSpPr>
          <p:cNvPr id="346" name="Google Shape;346;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47" name="Google Shape;347;p36"/>
          <p:cNvSpPr/>
          <p:nvPr/>
        </p:nvSpPr>
        <p:spPr>
          <a:xfrm>
            <a:off x="2319500" y="2133900"/>
            <a:ext cx="875700" cy="875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Alice</a:t>
            </a:r>
            <a:endParaRPr/>
          </a:p>
        </p:txBody>
      </p:sp>
      <p:sp>
        <p:nvSpPr>
          <p:cNvPr id="348" name="Google Shape;348;p36"/>
          <p:cNvSpPr/>
          <p:nvPr/>
        </p:nvSpPr>
        <p:spPr>
          <a:xfrm>
            <a:off x="6550800" y="126467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Bob</a:t>
            </a:r>
            <a:endParaRPr/>
          </a:p>
        </p:txBody>
      </p:sp>
      <p:sp>
        <p:nvSpPr>
          <p:cNvPr id="349" name="Google Shape;349;p36"/>
          <p:cNvSpPr/>
          <p:nvPr/>
        </p:nvSpPr>
        <p:spPr>
          <a:xfrm>
            <a:off x="6550800" y="191412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Charlie</a:t>
            </a:r>
            <a:endParaRPr/>
          </a:p>
        </p:txBody>
      </p:sp>
      <p:sp>
        <p:nvSpPr>
          <p:cNvPr id="350" name="Google Shape;350;p36"/>
          <p:cNvSpPr/>
          <p:nvPr/>
        </p:nvSpPr>
        <p:spPr>
          <a:xfrm>
            <a:off x="6550800" y="256357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Mallory</a:t>
            </a:r>
            <a:endParaRPr/>
          </a:p>
        </p:txBody>
      </p:sp>
      <p:sp>
        <p:nvSpPr>
          <p:cNvPr id="351" name="Google Shape;351;p36"/>
          <p:cNvSpPr/>
          <p:nvPr/>
        </p:nvSpPr>
        <p:spPr>
          <a:xfrm>
            <a:off x="6550800" y="321302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Router</a:t>
            </a:r>
            <a:endParaRPr/>
          </a:p>
        </p:txBody>
      </p:sp>
      <p:graphicFrame>
        <p:nvGraphicFramePr>
          <p:cNvPr id="352" name="Google Shape;352;p36"/>
          <p:cNvGraphicFramePr/>
          <p:nvPr/>
        </p:nvGraphicFramePr>
        <p:xfrm>
          <a:off x="260500" y="2024388"/>
          <a:ext cx="3000000" cy="3000000"/>
        </p:xfrm>
        <a:graphic>
          <a:graphicData uri="http://schemas.openxmlformats.org/drawingml/2006/table">
            <a:tbl>
              <a:tblPr>
                <a:noFill/>
                <a:tableStyleId>{A017377F-7E10-4B68-B50C-CE744173F523}</a:tableStyleId>
              </a:tblPr>
              <a:tblGrid>
                <a:gridCol w="956825"/>
                <a:gridCol w="956825"/>
              </a:tblGrid>
              <a:tr h="396200">
                <a:tc gridSpan="2">
                  <a:txBody>
                    <a:bodyPr/>
                    <a:lstStyle/>
                    <a:p>
                      <a:pPr indent="0" lvl="0" marL="0" rtl="0" algn="ctr">
                        <a:spcBef>
                          <a:spcPts val="0"/>
                        </a:spcBef>
                        <a:spcAft>
                          <a:spcPts val="0"/>
                        </a:spcAft>
                        <a:buNone/>
                      </a:pPr>
                      <a:r>
                        <a:rPr lang="en"/>
                        <a:t>Alice’s cache</a:t>
                      </a:r>
                      <a:endParaRPr/>
                    </a:p>
                  </a:txBody>
                  <a:tcPr marT="91425" marB="91425" marR="91425" marL="91425"/>
                </a:tc>
                <a:tc hMerge="1"/>
              </a:tr>
              <a:tr h="396200">
                <a:tc>
                  <a:txBody>
                    <a:bodyPr/>
                    <a:lstStyle/>
                    <a:p>
                      <a:pPr indent="0" lvl="0" marL="0" rtl="0" algn="l">
                        <a:spcBef>
                          <a:spcPts val="0"/>
                        </a:spcBef>
                        <a:spcAft>
                          <a:spcPts val="0"/>
                        </a:spcAft>
                        <a:buNone/>
                      </a:pPr>
                      <a:r>
                        <a:rPr lang="en"/>
                        <a:t>IP</a:t>
                      </a:r>
                      <a:endParaRPr/>
                    </a:p>
                  </a:txBody>
                  <a:tcPr marT="91425" marB="91425" marR="91425" marL="91425"/>
                </a:tc>
                <a:tc>
                  <a:txBody>
                    <a:bodyPr/>
                    <a:lstStyle/>
                    <a:p>
                      <a:pPr indent="0" lvl="0" marL="0" rtl="0" algn="l">
                        <a:spcBef>
                          <a:spcPts val="0"/>
                        </a:spcBef>
                        <a:spcAft>
                          <a:spcPts val="0"/>
                        </a:spcAft>
                        <a:buNone/>
                      </a:pPr>
                      <a:r>
                        <a:rPr lang="en"/>
                        <a:t>MAC</a:t>
                      </a:r>
                      <a:endParaRPr/>
                    </a:p>
                  </a:txBody>
                  <a:tcPr marT="91425" marB="91425" marR="91425" marL="91425"/>
                </a:tc>
              </a:tr>
              <a:tr h="3962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grpSp>
        <p:nvGrpSpPr>
          <p:cNvPr id="353" name="Google Shape;353;p36"/>
          <p:cNvGrpSpPr/>
          <p:nvPr/>
        </p:nvGrpSpPr>
        <p:grpSpPr>
          <a:xfrm>
            <a:off x="2709350" y="2907025"/>
            <a:ext cx="3147900" cy="1588975"/>
            <a:chOff x="2709350" y="2907025"/>
            <a:chExt cx="3147900" cy="1588975"/>
          </a:xfrm>
        </p:grpSpPr>
        <p:cxnSp>
          <p:nvCxnSpPr>
            <p:cNvPr id="354" name="Google Shape;354;p36"/>
            <p:cNvCxnSpPr/>
            <p:nvPr/>
          </p:nvCxnSpPr>
          <p:spPr>
            <a:xfrm rot="10800000">
              <a:off x="4711975" y="2907025"/>
              <a:ext cx="0" cy="1197900"/>
            </a:xfrm>
            <a:prstGeom prst="straightConnector1">
              <a:avLst/>
            </a:prstGeom>
            <a:noFill/>
            <a:ln cap="flat" cmpd="sng" w="19050">
              <a:solidFill>
                <a:srgbClr val="E69138"/>
              </a:solidFill>
              <a:prstDash val="solid"/>
              <a:round/>
              <a:headEnd len="med" w="med" type="none"/>
              <a:tailEnd len="med" w="med" type="triangle"/>
            </a:ln>
          </p:spPr>
        </p:cxnSp>
        <p:sp>
          <p:nvSpPr>
            <p:cNvPr id="355" name="Google Shape;355;p36"/>
            <p:cNvSpPr txBox="1"/>
            <p:nvPr/>
          </p:nvSpPr>
          <p:spPr>
            <a:xfrm>
              <a:off x="2709350" y="3449300"/>
              <a:ext cx="3147900" cy="10467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3. Before Bob’s response can arrive, Mallory sends a malicious response: </a:t>
              </a:r>
              <a:r>
                <a:rPr lang="en">
                  <a:solidFill>
                    <a:schemeClr val="dk1"/>
                  </a:solidFill>
                </a:rPr>
                <a:t>“My IP is </a:t>
              </a:r>
              <a:r>
                <a:rPr b="1" lang="en">
                  <a:solidFill>
                    <a:schemeClr val="dk1"/>
                  </a:solidFill>
                  <a:latin typeface="Courier New"/>
                  <a:ea typeface="Courier New"/>
                  <a:cs typeface="Courier New"/>
                  <a:sym typeface="Courier New"/>
                </a:rPr>
                <a:t>1.2.3.4</a:t>
              </a:r>
              <a:r>
                <a:rPr lang="en">
                  <a:solidFill>
                    <a:schemeClr val="dk1"/>
                  </a:solidFill>
                </a:rPr>
                <a:t> and my MAC address is </a:t>
              </a:r>
              <a:r>
                <a:rPr b="1" lang="en">
                  <a:solidFill>
                    <a:schemeClr val="dk1"/>
                  </a:solidFill>
                  <a:latin typeface="Courier New"/>
                  <a:ea typeface="Courier New"/>
                  <a:cs typeface="Courier New"/>
                  <a:sym typeface="Courier New"/>
                </a:rPr>
                <a:t>66:66:66:66:66:66</a:t>
              </a:r>
              <a:r>
                <a:rPr lang="en">
                  <a:solidFill>
                    <a:schemeClr val="dk1"/>
                  </a:solidFill>
                </a:rPr>
                <a:t>.”</a:t>
              </a:r>
              <a:endParaRPr/>
            </a:p>
          </p:txBody>
        </p:sp>
      </p:grpSp>
      <p:sp>
        <p:nvSpPr>
          <p:cNvPr id="356" name="Google Shape;356;p36"/>
          <p:cNvSpPr txBox="1"/>
          <p:nvPr/>
        </p:nvSpPr>
        <p:spPr>
          <a:xfrm>
            <a:off x="260500" y="1220400"/>
            <a:ext cx="3573900" cy="6156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Alice knows Bob’s IP address (</a:t>
            </a:r>
            <a:r>
              <a:rPr b="1" lang="en">
                <a:latin typeface="Courier New"/>
                <a:ea typeface="Courier New"/>
                <a:cs typeface="Courier New"/>
                <a:sym typeface="Courier New"/>
              </a:rPr>
              <a:t>1.2.3.4</a:t>
            </a:r>
            <a:r>
              <a:rPr lang="en"/>
              <a:t>) but wants to learn Bob’s MAC address.</a:t>
            </a:r>
            <a:endParaRPr/>
          </a:p>
        </p:txBody>
      </p:sp>
      <p:cxnSp>
        <p:nvCxnSpPr>
          <p:cNvPr id="357" name="Google Shape;357;p36"/>
          <p:cNvCxnSpPr>
            <a:stCxn id="348" idx="1"/>
          </p:cNvCxnSpPr>
          <p:nvPr/>
        </p:nvCxnSpPr>
        <p:spPr>
          <a:xfrm flipH="1">
            <a:off x="4555200" y="1461475"/>
            <a:ext cx="1995600" cy="672600"/>
          </a:xfrm>
          <a:prstGeom prst="straightConnector1">
            <a:avLst/>
          </a:prstGeom>
          <a:noFill/>
          <a:ln cap="flat" cmpd="sng" w="9525">
            <a:solidFill>
              <a:schemeClr val="dk2"/>
            </a:solidFill>
            <a:prstDash val="solid"/>
            <a:round/>
            <a:headEnd len="med" w="med" type="none"/>
            <a:tailEnd len="med" w="med" type="triangle"/>
          </a:ln>
        </p:spPr>
      </p:cxnSp>
      <p:cxnSp>
        <p:nvCxnSpPr>
          <p:cNvPr id="358" name="Google Shape;358;p36"/>
          <p:cNvCxnSpPr>
            <a:stCxn id="350" idx="1"/>
            <a:endCxn id="347" idx="3"/>
          </p:cNvCxnSpPr>
          <p:nvPr/>
        </p:nvCxnSpPr>
        <p:spPr>
          <a:xfrm rot="10800000">
            <a:off x="3195300" y="2571675"/>
            <a:ext cx="3355500" cy="188700"/>
          </a:xfrm>
          <a:prstGeom prst="straightConnector1">
            <a:avLst/>
          </a:prstGeom>
          <a:noFill/>
          <a:ln cap="flat" cmpd="sng" w="9525">
            <a:solidFill>
              <a:srgbClr val="FF0000"/>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3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Attacks on ARP</a:t>
            </a:r>
            <a:endParaRPr/>
          </a:p>
        </p:txBody>
      </p:sp>
      <p:sp>
        <p:nvSpPr>
          <p:cNvPr id="364" name="Google Shape;364;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65" name="Google Shape;365;p37"/>
          <p:cNvSpPr/>
          <p:nvPr/>
        </p:nvSpPr>
        <p:spPr>
          <a:xfrm>
            <a:off x="2319500" y="2133900"/>
            <a:ext cx="875700" cy="875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Alice</a:t>
            </a:r>
            <a:endParaRPr/>
          </a:p>
        </p:txBody>
      </p:sp>
      <p:sp>
        <p:nvSpPr>
          <p:cNvPr id="366" name="Google Shape;366;p37"/>
          <p:cNvSpPr/>
          <p:nvPr/>
        </p:nvSpPr>
        <p:spPr>
          <a:xfrm>
            <a:off x="6550800" y="126467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Bob</a:t>
            </a:r>
            <a:endParaRPr/>
          </a:p>
        </p:txBody>
      </p:sp>
      <p:sp>
        <p:nvSpPr>
          <p:cNvPr id="367" name="Google Shape;367;p37"/>
          <p:cNvSpPr/>
          <p:nvPr/>
        </p:nvSpPr>
        <p:spPr>
          <a:xfrm>
            <a:off x="6550800" y="191412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Charlie</a:t>
            </a:r>
            <a:endParaRPr/>
          </a:p>
        </p:txBody>
      </p:sp>
      <p:sp>
        <p:nvSpPr>
          <p:cNvPr id="368" name="Google Shape;368;p37"/>
          <p:cNvSpPr/>
          <p:nvPr/>
        </p:nvSpPr>
        <p:spPr>
          <a:xfrm>
            <a:off x="6550800" y="256357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Mallory</a:t>
            </a:r>
            <a:endParaRPr/>
          </a:p>
        </p:txBody>
      </p:sp>
      <p:sp>
        <p:nvSpPr>
          <p:cNvPr id="369" name="Google Shape;369;p37"/>
          <p:cNvSpPr/>
          <p:nvPr/>
        </p:nvSpPr>
        <p:spPr>
          <a:xfrm>
            <a:off x="6550800" y="3213025"/>
            <a:ext cx="8757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Router</a:t>
            </a:r>
            <a:endParaRPr/>
          </a:p>
        </p:txBody>
      </p:sp>
      <p:graphicFrame>
        <p:nvGraphicFramePr>
          <p:cNvPr id="370" name="Google Shape;370;p37"/>
          <p:cNvGraphicFramePr/>
          <p:nvPr/>
        </p:nvGraphicFramePr>
        <p:xfrm>
          <a:off x="260500" y="2024388"/>
          <a:ext cx="3000000" cy="3000000"/>
        </p:xfrm>
        <a:graphic>
          <a:graphicData uri="http://schemas.openxmlformats.org/drawingml/2006/table">
            <a:tbl>
              <a:tblPr>
                <a:noFill/>
                <a:tableStyleId>{A017377F-7E10-4B68-B50C-CE744173F523}</a:tableStyleId>
              </a:tblPr>
              <a:tblGrid>
                <a:gridCol w="956825"/>
                <a:gridCol w="956825"/>
              </a:tblGrid>
              <a:tr h="396200">
                <a:tc gridSpan="2">
                  <a:txBody>
                    <a:bodyPr/>
                    <a:lstStyle/>
                    <a:p>
                      <a:pPr indent="0" lvl="0" marL="0" rtl="0" algn="ctr">
                        <a:spcBef>
                          <a:spcPts val="0"/>
                        </a:spcBef>
                        <a:spcAft>
                          <a:spcPts val="0"/>
                        </a:spcAft>
                        <a:buNone/>
                      </a:pPr>
                      <a:r>
                        <a:rPr lang="en"/>
                        <a:t>Alice’s cache</a:t>
                      </a:r>
                      <a:endParaRPr/>
                    </a:p>
                  </a:txBody>
                  <a:tcPr marT="91425" marB="91425" marR="91425" marL="91425"/>
                </a:tc>
                <a:tc hMerge="1"/>
              </a:tr>
              <a:tr h="396200">
                <a:tc>
                  <a:txBody>
                    <a:bodyPr/>
                    <a:lstStyle/>
                    <a:p>
                      <a:pPr indent="0" lvl="0" marL="0" rtl="0" algn="l">
                        <a:spcBef>
                          <a:spcPts val="0"/>
                        </a:spcBef>
                        <a:spcAft>
                          <a:spcPts val="0"/>
                        </a:spcAft>
                        <a:buNone/>
                      </a:pPr>
                      <a:r>
                        <a:rPr lang="en"/>
                        <a:t>IP</a:t>
                      </a:r>
                      <a:endParaRPr/>
                    </a:p>
                  </a:txBody>
                  <a:tcPr marT="91425" marB="91425" marR="91425" marL="91425"/>
                </a:tc>
                <a:tc>
                  <a:txBody>
                    <a:bodyPr/>
                    <a:lstStyle/>
                    <a:p>
                      <a:pPr indent="0" lvl="0" marL="0" rtl="0" algn="l">
                        <a:spcBef>
                          <a:spcPts val="0"/>
                        </a:spcBef>
                        <a:spcAft>
                          <a:spcPts val="0"/>
                        </a:spcAft>
                        <a:buNone/>
                      </a:pPr>
                      <a:r>
                        <a:rPr lang="en"/>
                        <a:t>MAC</a:t>
                      </a:r>
                      <a:endParaRPr/>
                    </a:p>
                  </a:txBody>
                  <a:tcPr marT="91425" marB="91425" marR="91425" marL="91425"/>
                </a:tc>
              </a:tr>
              <a:tr h="396200">
                <a:tc>
                  <a:txBody>
                    <a:bodyPr/>
                    <a:lstStyle/>
                    <a:p>
                      <a:pPr indent="0" lvl="0" marL="0" rtl="0" algn="ctr">
                        <a:spcBef>
                          <a:spcPts val="0"/>
                        </a:spcBef>
                        <a:spcAft>
                          <a:spcPts val="0"/>
                        </a:spcAft>
                        <a:buClr>
                          <a:schemeClr val="dk1"/>
                        </a:buClr>
                        <a:buSzPts val="1100"/>
                        <a:buFont typeface="Arial"/>
                        <a:buNone/>
                      </a:pPr>
                      <a:r>
                        <a:rPr b="1" lang="en">
                          <a:solidFill>
                            <a:schemeClr val="dk1"/>
                          </a:solidFill>
                          <a:latin typeface="Courier New"/>
                          <a:ea typeface="Courier New"/>
                          <a:cs typeface="Courier New"/>
                          <a:sym typeface="Courier New"/>
                        </a:rPr>
                        <a:t>1.2.3.4</a:t>
                      </a:r>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b="1" lang="en" sz="1100">
                          <a:solidFill>
                            <a:srgbClr val="FF0000"/>
                          </a:solidFill>
                          <a:latin typeface="Courier New"/>
                          <a:ea typeface="Courier New"/>
                          <a:cs typeface="Courier New"/>
                          <a:sym typeface="Courier New"/>
                        </a:rPr>
                        <a:t>66:66:66:66:66:66</a:t>
                      </a:r>
                      <a:endParaRPr sz="1100">
                        <a:solidFill>
                          <a:srgbClr val="FF0000"/>
                        </a:solidFill>
                      </a:endParaRPr>
                    </a:p>
                  </a:txBody>
                  <a:tcPr marT="91425" marB="91425" marR="91425" marL="91425"/>
                </a:tc>
              </a:tr>
            </a:tbl>
          </a:graphicData>
        </a:graphic>
      </p:graphicFrame>
      <p:grpSp>
        <p:nvGrpSpPr>
          <p:cNvPr id="371" name="Google Shape;371;p37"/>
          <p:cNvGrpSpPr/>
          <p:nvPr/>
        </p:nvGrpSpPr>
        <p:grpSpPr>
          <a:xfrm>
            <a:off x="260500" y="3384625"/>
            <a:ext cx="2838000" cy="1078775"/>
            <a:chOff x="260500" y="3384625"/>
            <a:chExt cx="2838000" cy="1078775"/>
          </a:xfrm>
        </p:grpSpPr>
        <p:cxnSp>
          <p:nvCxnSpPr>
            <p:cNvPr id="372" name="Google Shape;372;p37"/>
            <p:cNvCxnSpPr/>
            <p:nvPr/>
          </p:nvCxnSpPr>
          <p:spPr>
            <a:xfrm rot="10800000">
              <a:off x="972325" y="3384625"/>
              <a:ext cx="0" cy="915300"/>
            </a:xfrm>
            <a:prstGeom prst="straightConnector1">
              <a:avLst/>
            </a:prstGeom>
            <a:noFill/>
            <a:ln cap="flat" cmpd="sng" w="19050">
              <a:solidFill>
                <a:srgbClr val="E69138"/>
              </a:solidFill>
              <a:prstDash val="solid"/>
              <a:round/>
              <a:headEnd len="med" w="med" type="none"/>
              <a:tailEnd len="med" w="med" type="triangle"/>
            </a:ln>
          </p:spPr>
        </p:cxnSp>
        <p:sp>
          <p:nvSpPr>
            <p:cNvPr id="373" name="Google Shape;373;p37"/>
            <p:cNvSpPr txBox="1"/>
            <p:nvPr/>
          </p:nvSpPr>
          <p:spPr>
            <a:xfrm>
              <a:off x="260500" y="3847800"/>
              <a:ext cx="2838000" cy="6156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4. Alice adds Mallory’s malicious address to her cache.</a:t>
              </a:r>
              <a:endParaRPr/>
            </a:p>
          </p:txBody>
        </p:sp>
      </p:grpSp>
      <p:sp>
        <p:nvSpPr>
          <p:cNvPr id="374" name="Google Shape;374;p37"/>
          <p:cNvSpPr txBox="1"/>
          <p:nvPr/>
        </p:nvSpPr>
        <p:spPr>
          <a:xfrm>
            <a:off x="260500" y="1220400"/>
            <a:ext cx="3573900" cy="6156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Alice knows Bob’s IP address (</a:t>
            </a:r>
            <a:r>
              <a:rPr b="1" lang="en">
                <a:latin typeface="Courier New"/>
                <a:ea typeface="Courier New"/>
                <a:cs typeface="Courier New"/>
                <a:sym typeface="Courier New"/>
              </a:rPr>
              <a:t>1.2.3.4</a:t>
            </a:r>
            <a:r>
              <a:rPr lang="en"/>
              <a:t>) but wants to learn Bob’s MAC address.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3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Attack: ARP Spoofing</a:t>
            </a:r>
            <a:endParaRPr/>
          </a:p>
        </p:txBody>
      </p:sp>
      <p:sp>
        <p:nvSpPr>
          <p:cNvPr id="380" name="Google Shape;380;p38"/>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Alice has no way of verifying the ARP response</a:t>
            </a:r>
            <a:endParaRPr/>
          </a:p>
          <a:p>
            <a:pPr indent="-317500" lvl="1" marL="914400" rtl="0" algn="l">
              <a:spcBef>
                <a:spcPts val="0"/>
              </a:spcBef>
              <a:spcAft>
                <a:spcPts val="0"/>
              </a:spcAft>
              <a:buSzPts val="1400"/>
              <a:buChar char="○"/>
            </a:pPr>
            <a:r>
              <a:rPr lang="en"/>
              <a:t>Spoofing: Any attacker on the network can claim to have the requested IP address</a:t>
            </a:r>
            <a:endParaRPr/>
          </a:p>
          <a:p>
            <a:pPr indent="-342900" lvl="0" marL="457200" rtl="0" algn="l">
              <a:spcBef>
                <a:spcPts val="0"/>
              </a:spcBef>
              <a:spcAft>
                <a:spcPts val="0"/>
              </a:spcAft>
              <a:buSzPts val="1800"/>
              <a:buChar char="●"/>
            </a:pPr>
            <a:r>
              <a:rPr lang="en"/>
              <a:t>Alice is only expecting one machine to respond, so she will accept the first response</a:t>
            </a:r>
            <a:endParaRPr/>
          </a:p>
          <a:p>
            <a:pPr indent="-317500" lvl="1" marL="914400" rtl="0" algn="l">
              <a:spcBef>
                <a:spcPts val="0"/>
              </a:spcBef>
              <a:spcAft>
                <a:spcPts val="0"/>
              </a:spcAft>
              <a:buSzPts val="1400"/>
              <a:buChar char="○"/>
            </a:pPr>
            <a:r>
              <a:rPr b="1" lang="en"/>
              <a:t>Race condition</a:t>
            </a:r>
            <a:r>
              <a:rPr lang="en"/>
              <a:t>: As long as the attacker responds faster, the requester will accept the attacker’s response</a:t>
            </a:r>
            <a:endParaRPr/>
          </a:p>
          <a:p>
            <a:pPr indent="-342900" lvl="0" marL="457200" rtl="0" algn="l">
              <a:spcBef>
                <a:spcPts val="0"/>
              </a:spcBef>
              <a:spcAft>
                <a:spcPts val="0"/>
              </a:spcAft>
              <a:buSzPts val="1800"/>
              <a:buChar char="●"/>
            </a:pPr>
            <a:r>
              <a:rPr lang="en"/>
              <a:t>ARP spoofing requires Mallory to be in the same LAN as Alice</a:t>
            </a:r>
            <a:endParaRPr/>
          </a:p>
          <a:p>
            <a:pPr indent="-342900" lvl="0" marL="457200" rtl="0" algn="l">
              <a:spcBef>
                <a:spcPts val="0"/>
              </a:spcBef>
              <a:spcAft>
                <a:spcPts val="0"/>
              </a:spcAft>
              <a:buSzPts val="1800"/>
              <a:buChar char="●"/>
            </a:pPr>
            <a:r>
              <a:rPr lang="en"/>
              <a:t>ARP spoofing lets Mallory become a man-in-the-middle (MITM) attacker</a:t>
            </a:r>
            <a:endParaRPr/>
          </a:p>
          <a:p>
            <a:pPr indent="-317500" lvl="1" marL="914400" rtl="0" algn="l">
              <a:spcBef>
                <a:spcPts val="0"/>
              </a:spcBef>
              <a:spcAft>
                <a:spcPts val="0"/>
              </a:spcAft>
              <a:buSzPts val="1400"/>
              <a:buChar char="○"/>
            </a:pPr>
            <a:r>
              <a:rPr lang="en"/>
              <a:t>Alice thinks that Bob’s MAC address is </a:t>
            </a:r>
            <a:r>
              <a:rPr b="1" lang="en">
                <a:latin typeface="Courier New"/>
                <a:ea typeface="Courier New"/>
                <a:cs typeface="Courier New"/>
                <a:sym typeface="Courier New"/>
              </a:rPr>
              <a:t>66:66:66:66:66:66</a:t>
            </a:r>
            <a:r>
              <a:rPr lang="en"/>
              <a:t> (Mallory’s MAC address)</a:t>
            </a:r>
            <a:endParaRPr/>
          </a:p>
          <a:p>
            <a:pPr indent="-317500" lvl="1" marL="914400" rtl="0" algn="l">
              <a:spcBef>
                <a:spcPts val="0"/>
              </a:spcBef>
              <a:spcAft>
                <a:spcPts val="0"/>
              </a:spcAft>
              <a:buSzPts val="1400"/>
              <a:buChar char="○"/>
            </a:pPr>
            <a:r>
              <a:rPr lang="en"/>
              <a:t>When Alice sends a message to Bob, she is actually sending the message to Mallory</a:t>
            </a:r>
            <a:endParaRPr/>
          </a:p>
          <a:p>
            <a:pPr indent="-317500" lvl="1" marL="914400" rtl="0" algn="l">
              <a:spcBef>
                <a:spcPts val="0"/>
              </a:spcBef>
              <a:spcAft>
                <a:spcPts val="0"/>
              </a:spcAft>
              <a:buSzPts val="1400"/>
              <a:buChar char="○"/>
            </a:pPr>
            <a:r>
              <a:rPr lang="en"/>
              <a:t>Mallory can modify the message and then send the modified message to Bob</a:t>
            </a:r>
            <a:endParaRPr/>
          </a:p>
        </p:txBody>
      </p:sp>
      <p:sp>
        <p:nvSpPr>
          <p:cNvPr id="381" name="Google Shape;381;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0">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0">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39"/>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ARP Spoofing: Defenses</a:t>
            </a:r>
            <a:endParaRPr/>
          </a:p>
        </p:txBody>
      </p:sp>
      <p:sp>
        <p:nvSpPr>
          <p:cNvPr id="387" name="Google Shape;387;p39"/>
          <p:cNvSpPr txBox="1"/>
          <p:nvPr>
            <p:ph idx="1" type="body"/>
          </p:nvPr>
        </p:nvSpPr>
        <p:spPr>
          <a:xfrm>
            <a:off x="198500" y="1170625"/>
            <a:ext cx="8520600" cy="38100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
              <a:t>Use </a:t>
            </a:r>
            <a:r>
              <a:rPr b="1" lang="en"/>
              <a:t>switches</a:t>
            </a:r>
            <a:r>
              <a:rPr lang="en"/>
              <a:t> to avoid broadcasts and ARP requests</a:t>
            </a:r>
            <a:endParaRPr/>
          </a:p>
          <a:p>
            <a:pPr indent="-317500" lvl="1" marL="914400" rtl="0" algn="l">
              <a:spcBef>
                <a:spcPts val="0"/>
              </a:spcBef>
              <a:spcAft>
                <a:spcPts val="0"/>
              </a:spcAft>
              <a:buSzPts val="1400"/>
              <a:buChar char="○"/>
            </a:pPr>
            <a:r>
              <a:rPr lang="en"/>
              <a:t>When Alice wants to send a message to Bob, she sends the message to a switch on the LAN</a:t>
            </a:r>
            <a:endParaRPr/>
          </a:p>
          <a:p>
            <a:pPr indent="-317500" lvl="1" marL="914400" rtl="0" algn="l">
              <a:spcBef>
                <a:spcPts val="0"/>
              </a:spcBef>
              <a:spcAft>
                <a:spcPts val="0"/>
              </a:spcAft>
              <a:buSzPts val="1400"/>
              <a:buChar char="○"/>
            </a:pPr>
            <a:r>
              <a:rPr lang="en"/>
              <a:t>The switch maintains a cache of IP/MAC mappings</a:t>
            </a:r>
            <a:endParaRPr/>
          </a:p>
          <a:p>
            <a:pPr indent="-317500" lvl="2" marL="1371600" rtl="0" algn="l">
              <a:spcBef>
                <a:spcPts val="0"/>
              </a:spcBef>
              <a:spcAft>
                <a:spcPts val="0"/>
              </a:spcAft>
              <a:buSzPts val="1400"/>
              <a:buChar char="■"/>
            </a:pPr>
            <a:r>
              <a:rPr lang="en"/>
              <a:t>Since everyone is using the switch, its cache is larger than an individual user’s cache</a:t>
            </a:r>
            <a:endParaRPr/>
          </a:p>
          <a:p>
            <a:pPr indent="-317500" lvl="1" marL="914400" rtl="0" algn="l">
              <a:spcBef>
                <a:spcPts val="0"/>
              </a:spcBef>
              <a:spcAft>
                <a:spcPts val="0"/>
              </a:spcAft>
              <a:buSzPts val="1400"/>
              <a:buChar char="○"/>
            </a:pPr>
            <a:r>
              <a:rPr lang="en"/>
              <a:t>If Bob’s MAC address is in the cache, the switch sends the message directly to Bob</a:t>
            </a:r>
            <a:endParaRPr/>
          </a:p>
          <a:p>
            <a:pPr indent="-317500" lvl="1" marL="914400" rtl="0" algn="l">
              <a:spcBef>
                <a:spcPts val="0"/>
              </a:spcBef>
              <a:spcAft>
                <a:spcPts val="0"/>
              </a:spcAft>
              <a:buSzPts val="1400"/>
              <a:buChar char="○"/>
            </a:pPr>
            <a:r>
              <a:rPr lang="en"/>
              <a:t>Otherwise, the switch broadcasts the message</a:t>
            </a:r>
            <a:endParaRPr/>
          </a:p>
          <a:p>
            <a:pPr indent="-342900" lvl="0" marL="457200" rtl="0" algn="l">
              <a:spcBef>
                <a:spcPts val="0"/>
              </a:spcBef>
              <a:spcAft>
                <a:spcPts val="0"/>
              </a:spcAft>
              <a:buSzPts val="1800"/>
              <a:buChar char="●"/>
            </a:pPr>
            <a:r>
              <a:rPr lang="en"/>
              <a:t>Benefits of switches</a:t>
            </a:r>
            <a:endParaRPr/>
          </a:p>
          <a:p>
            <a:pPr indent="-317500" lvl="1" marL="914400" rtl="0" algn="l">
              <a:spcBef>
                <a:spcPts val="0"/>
              </a:spcBef>
              <a:spcAft>
                <a:spcPts val="0"/>
              </a:spcAft>
              <a:buSzPts val="1400"/>
              <a:buChar char="○"/>
            </a:pPr>
            <a:r>
              <a:rPr lang="en"/>
              <a:t>Security: Reduces the number of messages broadcast to the entire LAN</a:t>
            </a:r>
            <a:endParaRPr/>
          </a:p>
          <a:p>
            <a:pPr indent="-317500" lvl="1" marL="914400" rtl="0" algn="l">
              <a:spcBef>
                <a:spcPts val="0"/>
              </a:spcBef>
              <a:spcAft>
                <a:spcPts val="0"/>
              </a:spcAft>
              <a:buSzPts val="1400"/>
              <a:buChar char="○"/>
            </a:pPr>
            <a:r>
              <a:rPr lang="en"/>
              <a:t>Efficiency: Fewer broadcast requests means more requests can be sent per second</a:t>
            </a:r>
            <a:endParaRPr/>
          </a:p>
          <a:p>
            <a:pPr indent="-317500" lvl="1" marL="914400" rtl="0" algn="l">
              <a:spcBef>
                <a:spcPts val="0"/>
              </a:spcBef>
              <a:spcAft>
                <a:spcPts val="0"/>
              </a:spcAft>
              <a:buSzPts val="1400"/>
              <a:buChar char="○"/>
            </a:pPr>
            <a:r>
              <a:rPr lang="en"/>
              <a:t>Isolation: Smarter switches implement virtual local area networks (VLANs), which split a LAN into several isolated parts</a:t>
            </a:r>
            <a:endParaRPr/>
          </a:p>
          <a:p>
            <a:pPr indent="-317500" lvl="2" marL="1371600" rtl="0" algn="l">
              <a:spcBef>
                <a:spcPts val="0"/>
              </a:spcBef>
              <a:spcAft>
                <a:spcPts val="0"/>
              </a:spcAft>
              <a:buSzPts val="1400"/>
              <a:buChar char="■"/>
            </a:pPr>
            <a:r>
              <a:rPr lang="en"/>
              <a:t>One part of the VLAN cannot directly interact with other parts of the VLAN</a:t>
            </a:r>
            <a:endParaRPr/>
          </a:p>
          <a:p>
            <a:pPr indent="-342900" lvl="0" marL="457200" rtl="0" algn="l">
              <a:spcBef>
                <a:spcPts val="0"/>
              </a:spcBef>
              <a:spcAft>
                <a:spcPts val="0"/>
              </a:spcAft>
              <a:buSzPts val="1800"/>
              <a:buChar char="●"/>
            </a:pPr>
            <a:r>
              <a:rPr lang="en"/>
              <a:t>Tools like </a:t>
            </a:r>
            <a:r>
              <a:rPr b="1" lang="en">
                <a:latin typeface="Courier New"/>
                <a:ea typeface="Courier New"/>
                <a:cs typeface="Courier New"/>
                <a:sym typeface="Courier New"/>
              </a:rPr>
              <a:t>arpwatch</a:t>
            </a:r>
            <a:r>
              <a:rPr lang="en"/>
              <a:t> track ARP responses and make sure that there is no </a:t>
            </a:r>
            <a:r>
              <a:rPr lang="en"/>
              <a:t>suspicious</a:t>
            </a:r>
            <a:r>
              <a:rPr lang="en"/>
              <a:t> activity</a:t>
            </a:r>
            <a:endParaRPr/>
          </a:p>
        </p:txBody>
      </p:sp>
      <p:sp>
        <p:nvSpPr>
          <p:cNvPr id="388" name="Google Shape;388;p3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7">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7">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7">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7">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7">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7">
                                            <p:txEl>
                                              <p:pRg end="11" st="1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40"/>
          <p:cNvSpPr txBox="1"/>
          <p:nvPr>
            <p:ph type="title"/>
          </p:nvPr>
        </p:nvSpPr>
        <p:spPr>
          <a:xfrm>
            <a:off x="311700" y="2150850"/>
            <a:ext cx="8520600" cy="8418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t>Dynamic Host Configuration Protocol (DHCP)</a:t>
            </a:r>
            <a:endParaRPr/>
          </a:p>
        </p:txBody>
      </p:sp>
      <p:sp>
        <p:nvSpPr>
          <p:cNvPr id="394" name="Google Shape;394;p4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4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DHCP: Initial Network Configuration</a:t>
            </a:r>
            <a:endParaRPr/>
          </a:p>
        </p:txBody>
      </p:sp>
      <p:sp>
        <p:nvSpPr>
          <p:cNvPr id="400" name="Google Shape;400;p41"/>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To connect to a network, a user needs:</a:t>
            </a:r>
            <a:endParaRPr/>
          </a:p>
          <a:p>
            <a:pPr indent="-317500" lvl="1" marL="914400" rtl="0" algn="l">
              <a:spcBef>
                <a:spcPts val="0"/>
              </a:spcBef>
              <a:spcAft>
                <a:spcPts val="0"/>
              </a:spcAft>
              <a:buSzPts val="1400"/>
              <a:buChar char="○"/>
            </a:pPr>
            <a:r>
              <a:rPr lang="en"/>
              <a:t>An IP address so that other people can contact the user</a:t>
            </a:r>
            <a:endParaRPr/>
          </a:p>
          <a:p>
            <a:pPr indent="-317500" lvl="1" marL="914400" rtl="0" algn="l">
              <a:spcBef>
                <a:spcPts val="0"/>
              </a:spcBef>
              <a:spcAft>
                <a:spcPts val="0"/>
              </a:spcAft>
              <a:buSzPts val="1400"/>
              <a:buChar char="○"/>
            </a:pPr>
            <a:r>
              <a:rPr lang="en"/>
              <a:t>The IP address of the DNS server (we’ll see this soon)</a:t>
            </a:r>
            <a:endParaRPr/>
          </a:p>
          <a:p>
            <a:pPr indent="-317500" lvl="1" marL="914400" rtl="0" algn="l">
              <a:spcBef>
                <a:spcPts val="0"/>
              </a:spcBef>
              <a:spcAft>
                <a:spcPts val="0"/>
              </a:spcAft>
              <a:buSzPts val="1400"/>
              <a:buChar char="○"/>
            </a:pPr>
            <a:r>
              <a:rPr lang="en"/>
              <a:t>The IP address of the router (gateway) so that the user can contact machines outside of the LAN</a:t>
            </a:r>
            <a:endParaRPr/>
          </a:p>
          <a:p>
            <a:pPr indent="-342900" lvl="0" marL="457200" rtl="0" algn="l">
              <a:spcBef>
                <a:spcPts val="0"/>
              </a:spcBef>
              <a:spcAft>
                <a:spcPts val="0"/>
              </a:spcAft>
              <a:buSzPts val="1800"/>
              <a:buChar char="●"/>
            </a:pPr>
            <a:r>
              <a:rPr lang="en"/>
              <a:t>The first time a user connects, they don’t have this information yet</a:t>
            </a:r>
            <a:endParaRPr/>
          </a:p>
          <a:p>
            <a:pPr indent="-317500" lvl="1" marL="914400" rtl="0" algn="l">
              <a:spcBef>
                <a:spcPts val="0"/>
              </a:spcBef>
              <a:spcAft>
                <a:spcPts val="0"/>
              </a:spcAft>
              <a:buSzPts val="1400"/>
              <a:buChar char="○"/>
            </a:pPr>
            <a:r>
              <a:rPr lang="en"/>
              <a:t>The user also doesn’t know who to ask for this information</a:t>
            </a:r>
            <a:endParaRPr/>
          </a:p>
          <a:p>
            <a:pPr indent="-342900" lvl="0" marL="457200" rtl="0" algn="l">
              <a:spcBef>
                <a:spcPts val="0"/>
              </a:spcBef>
              <a:spcAft>
                <a:spcPts val="0"/>
              </a:spcAft>
              <a:buSzPts val="1800"/>
              <a:buChar char="●"/>
            </a:pPr>
            <a:r>
              <a:rPr b="1" lang="en"/>
              <a:t>DHCP</a:t>
            </a:r>
            <a:r>
              <a:rPr lang="en"/>
              <a:t> gives the user a configuration when they first join the network</a:t>
            </a:r>
            <a:endParaRPr/>
          </a:p>
        </p:txBody>
      </p:sp>
      <p:sp>
        <p:nvSpPr>
          <p:cNvPr id="401" name="Google Shape;401;p4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42"/>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Steps of the DHCP Handshake</a:t>
            </a:r>
            <a:endParaRPr/>
          </a:p>
        </p:txBody>
      </p:sp>
      <p:sp>
        <p:nvSpPr>
          <p:cNvPr id="407" name="Google Shape;407;p42"/>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AutoNum type="arabicPeriod"/>
            </a:pPr>
            <a:r>
              <a:rPr b="1" lang="en"/>
              <a:t>Client Discover:</a:t>
            </a:r>
            <a:r>
              <a:rPr lang="en"/>
              <a:t> The client broadcasts a request for a configuration</a:t>
            </a:r>
            <a:endParaRPr/>
          </a:p>
          <a:p>
            <a:pPr indent="-342900" lvl="0" marL="457200" rtl="0" algn="l">
              <a:spcBef>
                <a:spcPts val="0"/>
              </a:spcBef>
              <a:spcAft>
                <a:spcPts val="0"/>
              </a:spcAft>
              <a:buSzPts val="1800"/>
              <a:buAutoNum type="arabicPeriod"/>
            </a:pPr>
            <a:r>
              <a:rPr b="1" lang="en"/>
              <a:t>DHCP Offer</a:t>
            </a:r>
            <a:r>
              <a:rPr lang="en"/>
              <a:t>: Any DHCP server can respond with a configuration offer</a:t>
            </a:r>
            <a:endParaRPr/>
          </a:p>
          <a:p>
            <a:pPr indent="-317500" lvl="1" marL="914400" rtl="0" algn="l">
              <a:spcBef>
                <a:spcPts val="0"/>
              </a:spcBef>
              <a:spcAft>
                <a:spcPts val="0"/>
              </a:spcAft>
              <a:buSzPts val="1400"/>
              <a:buChar char="○"/>
            </a:pPr>
            <a:r>
              <a:rPr lang="en"/>
              <a:t>Usually only one DHCP server responds</a:t>
            </a:r>
            <a:endParaRPr/>
          </a:p>
          <a:p>
            <a:pPr indent="-317500" lvl="1" marL="914400" rtl="0" algn="l">
              <a:spcBef>
                <a:spcPts val="0"/>
              </a:spcBef>
              <a:spcAft>
                <a:spcPts val="0"/>
              </a:spcAft>
              <a:buSzPts val="1400"/>
              <a:buChar char="○"/>
            </a:pPr>
            <a:r>
              <a:rPr lang="en"/>
              <a:t>The offer includes an IP address for the client, the DNS server’s IP address, and the (gateway) router’s IP address</a:t>
            </a:r>
            <a:endParaRPr/>
          </a:p>
          <a:p>
            <a:pPr indent="-317500" lvl="1" marL="914400" rtl="0" algn="l">
              <a:spcBef>
                <a:spcPts val="0"/>
              </a:spcBef>
              <a:spcAft>
                <a:spcPts val="0"/>
              </a:spcAft>
              <a:buSzPts val="1400"/>
              <a:buChar char="○"/>
            </a:pPr>
            <a:r>
              <a:rPr lang="en"/>
              <a:t>The offer also has an expiration time (how long the user can use this configuration)</a:t>
            </a:r>
            <a:endParaRPr/>
          </a:p>
          <a:p>
            <a:pPr indent="-342900" lvl="0" marL="457200" rtl="0" algn="l">
              <a:spcBef>
                <a:spcPts val="0"/>
              </a:spcBef>
              <a:spcAft>
                <a:spcPts val="0"/>
              </a:spcAft>
              <a:buSzPts val="1800"/>
              <a:buAutoNum type="arabicPeriod"/>
            </a:pPr>
            <a:r>
              <a:rPr b="1" lang="en"/>
              <a:t>Client Request</a:t>
            </a:r>
            <a:r>
              <a:rPr lang="en"/>
              <a:t>: The client broadcasts which configuration it has chosen</a:t>
            </a:r>
            <a:endParaRPr/>
          </a:p>
          <a:p>
            <a:pPr indent="-317500" lvl="1" marL="914400" rtl="0" algn="l">
              <a:spcBef>
                <a:spcPts val="0"/>
              </a:spcBef>
              <a:spcAft>
                <a:spcPts val="0"/>
              </a:spcAft>
              <a:buSzPts val="1400"/>
              <a:buChar char="○"/>
            </a:pPr>
            <a:r>
              <a:rPr lang="en"/>
              <a:t>If multiple DHCP servers made offers, the ones that were not chosen </a:t>
            </a:r>
            <a:r>
              <a:rPr lang="en"/>
              <a:t>discard their offer</a:t>
            </a:r>
            <a:endParaRPr/>
          </a:p>
          <a:p>
            <a:pPr indent="-317500" lvl="1" marL="914400" rtl="0" algn="l">
              <a:spcBef>
                <a:spcPts val="0"/>
              </a:spcBef>
              <a:spcAft>
                <a:spcPts val="0"/>
              </a:spcAft>
              <a:buSzPts val="1400"/>
              <a:buChar char="○"/>
            </a:pPr>
            <a:r>
              <a:rPr lang="en"/>
              <a:t>The chosen DHCP server gives the offer to the client</a:t>
            </a:r>
            <a:endParaRPr/>
          </a:p>
          <a:p>
            <a:pPr indent="-342900" lvl="0" marL="457200" rtl="0" algn="l">
              <a:spcBef>
                <a:spcPts val="0"/>
              </a:spcBef>
              <a:spcAft>
                <a:spcPts val="0"/>
              </a:spcAft>
              <a:buSzPts val="1800"/>
              <a:buAutoNum type="arabicPeriod"/>
            </a:pPr>
            <a:r>
              <a:rPr b="1" lang="en"/>
              <a:t>DHCP Acknowledgement</a:t>
            </a:r>
            <a:r>
              <a:rPr lang="en"/>
              <a:t>: The chosen server confirms that its configuration has been given to the client</a:t>
            </a:r>
            <a:endParaRPr/>
          </a:p>
        </p:txBody>
      </p:sp>
      <p:sp>
        <p:nvSpPr>
          <p:cNvPr id="408" name="Google Shape;408;p4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7">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7">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7">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43"/>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Dynamic Host Configuration Protocol (DHCP)</a:t>
            </a:r>
            <a:endParaRPr/>
          </a:p>
        </p:txBody>
      </p:sp>
      <p:sp>
        <p:nvSpPr>
          <p:cNvPr id="414" name="Google Shape;414;p4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15" name="Google Shape;415;p43"/>
          <p:cNvSpPr/>
          <p:nvPr/>
        </p:nvSpPr>
        <p:spPr>
          <a:xfrm>
            <a:off x="2319500" y="2133900"/>
            <a:ext cx="875700" cy="875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Alice</a:t>
            </a:r>
            <a:endParaRPr/>
          </a:p>
        </p:txBody>
      </p:sp>
      <p:sp>
        <p:nvSpPr>
          <p:cNvPr id="416" name="Google Shape;416;p43"/>
          <p:cNvSpPr/>
          <p:nvPr/>
        </p:nvSpPr>
        <p:spPr>
          <a:xfrm>
            <a:off x="6017400" y="1264675"/>
            <a:ext cx="15063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Bob</a:t>
            </a:r>
            <a:endParaRPr/>
          </a:p>
        </p:txBody>
      </p:sp>
      <p:sp>
        <p:nvSpPr>
          <p:cNvPr id="417" name="Google Shape;417;p43"/>
          <p:cNvSpPr/>
          <p:nvPr/>
        </p:nvSpPr>
        <p:spPr>
          <a:xfrm>
            <a:off x="6017400" y="1914125"/>
            <a:ext cx="15063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DHCP Server 1</a:t>
            </a:r>
            <a:endParaRPr/>
          </a:p>
        </p:txBody>
      </p:sp>
      <p:sp>
        <p:nvSpPr>
          <p:cNvPr id="418" name="Google Shape;418;p43"/>
          <p:cNvSpPr/>
          <p:nvPr/>
        </p:nvSpPr>
        <p:spPr>
          <a:xfrm>
            <a:off x="6017400" y="2563575"/>
            <a:ext cx="15063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DHCP Server 2</a:t>
            </a:r>
            <a:endParaRPr/>
          </a:p>
        </p:txBody>
      </p:sp>
      <p:sp>
        <p:nvSpPr>
          <p:cNvPr id="419" name="Google Shape;419;p43"/>
          <p:cNvSpPr/>
          <p:nvPr/>
        </p:nvSpPr>
        <p:spPr>
          <a:xfrm>
            <a:off x="6017400" y="3213025"/>
            <a:ext cx="15063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Router</a:t>
            </a:r>
            <a:endParaRPr/>
          </a:p>
        </p:txBody>
      </p:sp>
      <p:graphicFrame>
        <p:nvGraphicFramePr>
          <p:cNvPr id="420" name="Google Shape;420;p43"/>
          <p:cNvGraphicFramePr/>
          <p:nvPr/>
        </p:nvGraphicFramePr>
        <p:xfrm>
          <a:off x="260500" y="2024388"/>
          <a:ext cx="3000000" cy="3000000"/>
        </p:xfrm>
        <a:graphic>
          <a:graphicData uri="http://schemas.openxmlformats.org/drawingml/2006/table">
            <a:tbl>
              <a:tblPr>
                <a:noFill/>
                <a:tableStyleId>{A017377F-7E10-4B68-B50C-CE744173F523}</a:tableStyleId>
              </a:tblPr>
              <a:tblGrid>
                <a:gridCol w="1025225"/>
                <a:gridCol w="888425"/>
              </a:tblGrid>
              <a:tr h="396200">
                <a:tc gridSpan="2">
                  <a:txBody>
                    <a:bodyPr/>
                    <a:lstStyle/>
                    <a:p>
                      <a:pPr indent="0" lvl="0" marL="0" rtl="0" algn="ctr">
                        <a:spcBef>
                          <a:spcPts val="0"/>
                        </a:spcBef>
                        <a:spcAft>
                          <a:spcPts val="0"/>
                        </a:spcAft>
                        <a:buNone/>
                      </a:pPr>
                      <a:r>
                        <a:rPr lang="en" sz="1200"/>
                        <a:t>Alice’s configuration</a:t>
                      </a:r>
                      <a:endParaRPr sz="1200"/>
                    </a:p>
                  </a:txBody>
                  <a:tcPr marT="91425" marB="91425" marR="91425" marL="91425"/>
                </a:tc>
                <a:tc hMerge="1"/>
              </a:tr>
              <a:tr h="396200">
                <a:tc>
                  <a:txBody>
                    <a:bodyPr/>
                    <a:lstStyle/>
                    <a:p>
                      <a:pPr indent="0" lvl="0" marL="0" rtl="0" algn="l">
                        <a:spcBef>
                          <a:spcPts val="0"/>
                        </a:spcBef>
                        <a:spcAft>
                          <a:spcPts val="0"/>
                        </a:spcAft>
                        <a:buNone/>
                      </a:pPr>
                      <a:r>
                        <a:rPr lang="en" sz="1200"/>
                        <a:t>My IP</a:t>
                      </a:r>
                      <a:endParaRPr sz="1200"/>
                    </a:p>
                  </a:txBody>
                  <a:tcPr marT="91425" marB="91425" marR="91425" marL="91425"/>
                </a:tc>
                <a:tc>
                  <a:txBody>
                    <a:bodyPr/>
                    <a:lstStyle/>
                    <a:p>
                      <a:pPr indent="0" lvl="0" marL="0" rtl="0" algn="l">
                        <a:spcBef>
                          <a:spcPts val="0"/>
                        </a:spcBef>
                        <a:spcAft>
                          <a:spcPts val="0"/>
                        </a:spcAft>
                        <a:buNone/>
                      </a:pPr>
                      <a:r>
                        <a:rPr lang="en" sz="1200"/>
                        <a:t>???</a:t>
                      </a:r>
                      <a:endParaRPr sz="1200"/>
                    </a:p>
                  </a:txBody>
                  <a:tcPr marT="91425" marB="91425" marR="91425" marL="91425"/>
                </a:tc>
              </a:tr>
              <a:tr h="329750">
                <a:tc>
                  <a:txBody>
                    <a:bodyPr/>
                    <a:lstStyle/>
                    <a:p>
                      <a:pPr indent="0" lvl="0" marL="0" rtl="0" algn="l">
                        <a:spcBef>
                          <a:spcPts val="0"/>
                        </a:spcBef>
                        <a:spcAft>
                          <a:spcPts val="0"/>
                        </a:spcAft>
                        <a:buNone/>
                      </a:pPr>
                      <a:r>
                        <a:rPr lang="en" sz="1200"/>
                        <a:t>DNS Server</a:t>
                      </a:r>
                      <a:endParaRPr sz="1200"/>
                    </a:p>
                  </a:txBody>
                  <a:tcPr marT="91425" marB="91425" marR="91425" marL="91425"/>
                </a:tc>
                <a:tc>
                  <a:txBody>
                    <a:bodyPr/>
                    <a:lstStyle/>
                    <a:p>
                      <a:pPr indent="0" lvl="0" marL="0" rtl="0" algn="l">
                        <a:spcBef>
                          <a:spcPts val="0"/>
                        </a:spcBef>
                        <a:spcAft>
                          <a:spcPts val="0"/>
                        </a:spcAft>
                        <a:buNone/>
                      </a:pPr>
                      <a:r>
                        <a:rPr lang="en" sz="1200"/>
                        <a:t>???</a:t>
                      </a:r>
                      <a:endParaRPr sz="1200"/>
                    </a:p>
                  </a:txBody>
                  <a:tcPr marT="91425" marB="91425" marR="91425" marL="91425"/>
                </a:tc>
              </a:tr>
              <a:tr h="396200">
                <a:tc>
                  <a:txBody>
                    <a:bodyPr/>
                    <a:lstStyle/>
                    <a:p>
                      <a:pPr indent="0" lvl="0" marL="0" rtl="0" algn="l">
                        <a:spcBef>
                          <a:spcPts val="0"/>
                        </a:spcBef>
                        <a:spcAft>
                          <a:spcPts val="0"/>
                        </a:spcAft>
                        <a:buNone/>
                      </a:pPr>
                      <a:r>
                        <a:rPr lang="en" sz="1200"/>
                        <a:t>Gateway</a:t>
                      </a:r>
                      <a:endParaRPr sz="1200"/>
                    </a:p>
                  </a:txBody>
                  <a:tcPr marT="91425" marB="91425" marR="91425" marL="91425"/>
                </a:tc>
                <a:tc>
                  <a:txBody>
                    <a:bodyPr/>
                    <a:lstStyle/>
                    <a:p>
                      <a:pPr indent="0" lvl="0" marL="0" rtl="0" algn="l">
                        <a:spcBef>
                          <a:spcPts val="0"/>
                        </a:spcBef>
                        <a:spcAft>
                          <a:spcPts val="0"/>
                        </a:spcAft>
                        <a:buNone/>
                      </a:pPr>
                      <a:r>
                        <a:rPr lang="en" sz="1200"/>
                        <a:t>???</a:t>
                      </a:r>
                      <a:endParaRPr sz="1200"/>
                    </a:p>
                  </a:txBody>
                  <a:tcPr marT="91425" marB="91425" marR="91425" marL="91425"/>
                </a:tc>
              </a:tr>
            </a:tbl>
          </a:graphicData>
        </a:graphic>
      </p:graphicFrame>
      <p:sp>
        <p:nvSpPr>
          <p:cNvPr id="421" name="Google Shape;421;p43"/>
          <p:cNvSpPr txBox="1"/>
          <p:nvPr/>
        </p:nvSpPr>
        <p:spPr>
          <a:xfrm>
            <a:off x="260500" y="3675875"/>
            <a:ext cx="3573900" cy="6156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Alice wants to connect to the network, but she’s missing a configuration.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44"/>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Dynamic Host Configuration Protocol (DHCP)</a:t>
            </a:r>
            <a:endParaRPr/>
          </a:p>
        </p:txBody>
      </p:sp>
      <p:sp>
        <p:nvSpPr>
          <p:cNvPr id="427" name="Google Shape;427;p4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28" name="Google Shape;428;p44"/>
          <p:cNvSpPr/>
          <p:nvPr/>
        </p:nvSpPr>
        <p:spPr>
          <a:xfrm>
            <a:off x="2319500" y="2133900"/>
            <a:ext cx="875700" cy="875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Alice</a:t>
            </a:r>
            <a:endParaRPr/>
          </a:p>
        </p:txBody>
      </p:sp>
      <p:graphicFrame>
        <p:nvGraphicFramePr>
          <p:cNvPr id="429" name="Google Shape;429;p44"/>
          <p:cNvGraphicFramePr/>
          <p:nvPr/>
        </p:nvGraphicFramePr>
        <p:xfrm>
          <a:off x="260500" y="2024388"/>
          <a:ext cx="3000000" cy="3000000"/>
        </p:xfrm>
        <a:graphic>
          <a:graphicData uri="http://schemas.openxmlformats.org/drawingml/2006/table">
            <a:tbl>
              <a:tblPr>
                <a:noFill/>
                <a:tableStyleId>{A017377F-7E10-4B68-B50C-CE744173F523}</a:tableStyleId>
              </a:tblPr>
              <a:tblGrid>
                <a:gridCol w="1025225"/>
                <a:gridCol w="888425"/>
              </a:tblGrid>
              <a:tr h="396200">
                <a:tc gridSpan="2">
                  <a:txBody>
                    <a:bodyPr/>
                    <a:lstStyle/>
                    <a:p>
                      <a:pPr indent="0" lvl="0" marL="0" rtl="0" algn="ctr">
                        <a:spcBef>
                          <a:spcPts val="0"/>
                        </a:spcBef>
                        <a:spcAft>
                          <a:spcPts val="0"/>
                        </a:spcAft>
                        <a:buNone/>
                      </a:pPr>
                      <a:r>
                        <a:rPr lang="en" sz="1200"/>
                        <a:t>Alice’s configuration</a:t>
                      </a:r>
                      <a:endParaRPr sz="1200"/>
                    </a:p>
                  </a:txBody>
                  <a:tcPr marT="91425" marB="91425" marR="91425" marL="91425"/>
                </a:tc>
                <a:tc hMerge="1"/>
              </a:tr>
              <a:tr h="396200">
                <a:tc>
                  <a:txBody>
                    <a:bodyPr/>
                    <a:lstStyle/>
                    <a:p>
                      <a:pPr indent="0" lvl="0" marL="0" rtl="0" algn="l">
                        <a:spcBef>
                          <a:spcPts val="0"/>
                        </a:spcBef>
                        <a:spcAft>
                          <a:spcPts val="0"/>
                        </a:spcAft>
                        <a:buNone/>
                      </a:pPr>
                      <a:r>
                        <a:rPr lang="en" sz="1200"/>
                        <a:t>My IP</a:t>
                      </a:r>
                      <a:endParaRPr sz="1200"/>
                    </a:p>
                  </a:txBody>
                  <a:tcPr marT="91425" marB="91425" marR="91425" marL="91425"/>
                </a:tc>
                <a:tc>
                  <a:txBody>
                    <a:bodyPr/>
                    <a:lstStyle/>
                    <a:p>
                      <a:pPr indent="0" lvl="0" marL="0" rtl="0" algn="l">
                        <a:spcBef>
                          <a:spcPts val="0"/>
                        </a:spcBef>
                        <a:spcAft>
                          <a:spcPts val="0"/>
                        </a:spcAft>
                        <a:buNone/>
                      </a:pPr>
                      <a:r>
                        <a:rPr lang="en" sz="1200"/>
                        <a:t>???</a:t>
                      </a:r>
                      <a:endParaRPr sz="1200"/>
                    </a:p>
                  </a:txBody>
                  <a:tcPr marT="91425" marB="91425" marR="91425" marL="91425"/>
                </a:tc>
              </a:tr>
              <a:tr h="329750">
                <a:tc>
                  <a:txBody>
                    <a:bodyPr/>
                    <a:lstStyle/>
                    <a:p>
                      <a:pPr indent="0" lvl="0" marL="0" rtl="0" algn="l">
                        <a:spcBef>
                          <a:spcPts val="0"/>
                        </a:spcBef>
                        <a:spcAft>
                          <a:spcPts val="0"/>
                        </a:spcAft>
                        <a:buNone/>
                      </a:pPr>
                      <a:r>
                        <a:rPr lang="en" sz="1200"/>
                        <a:t>DNS Server</a:t>
                      </a:r>
                      <a:endParaRPr sz="1200"/>
                    </a:p>
                  </a:txBody>
                  <a:tcPr marT="91425" marB="91425" marR="91425" marL="91425"/>
                </a:tc>
                <a:tc>
                  <a:txBody>
                    <a:bodyPr/>
                    <a:lstStyle/>
                    <a:p>
                      <a:pPr indent="0" lvl="0" marL="0" rtl="0" algn="l">
                        <a:spcBef>
                          <a:spcPts val="0"/>
                        </a:spcBef>
                        <a:spcAft>
                          <a:spcPts val="0"/>
                        </a:spcAft>
                        <a:buNone/>
                      </a:pPr>
                      <a:r>
                        <a:rPr lang="en" sz="1200"/>
                        <a:t>???</a:t>
                      </a:r>
                      <a:endParaRPr sz="1200"/>
                    </a:p>
                  </a:txBody>
                  <a:tcPr marT="91425" marB="91425" marR="91425" marL="91425"/>
                </a:tc>
              </a:tr>
              <a:tr h="396200">
                <a:tc>
                  <a:txBody>
                    <a:bodyPr/>
                    <a:lstStyle/>
                    <a:p>
                      <a:pPr indent="0" lvl="0" marL="0" rtl="0" algn="l">
                        <a:spcBef>
                          <a:spcPts val="0"/>
                        </a:spcBef>
                        <a:spcAft>
                          <a:spcPts val="0"/>
                        </a:spcAft>
                        <a:buNone/>
                      </a:pPr>
                      <a:r>
                        <a:rPr lang="en" sz="1200"/>
                        <a:t>Gateway</a:t>
                      </a:r>
                      <a:endParaRPr sz="1200"/>
                    </a:p>
                  </a:txBody>
                  <a:tcPr marT="91425" marB="91425" marR="91425" marL="91425"/>
                </a:tc>
                <a:tc>
                  <a:txBody>
                    <a:bodyPr/>
                    <a:lstStyle/>
                    <a:p>
                      <a:pPr indent="0" lvl="0" marL="0" rtl="0" algn="l">
                        <a:spcBef>
                          <a:spcPts val="0"/>
                        </a:spcBef>
                        <a:spcAft>
                          <a:spcPts val="0"/>
                        </a:spcAft>
                        <a:buNone/>
                      </a:pPr>
                      <a:r>
                        <a:rPr lang="en" sz="1200"/>
                        <a:t>???</a:t>
                      </a:r>
                      <a:endParaRPr sz="1200"/>
                    </a:p>
                  </a:txBody>
                  <a:tcPr marT="91425" marB="91425" marR="91425" marL="91425"/>
                </a:tc>
              </a:tr>
            </a:tbl>
          </a:graphicData>
        </a:graphic>
      </p:graphicFrame>
      <p:grpSp>
        <p:nvGrpSpPr>
          <p:cNvPr id="430" name="Google Shape;430;p44"/>
          <p:cNvGrpSpPr/>
          <p:nvPr/>
        </p:nvGrpSpPr>
        <p:grpSpPr>
          <a:xfrm>
            <a:off x="3400550" y="3189625"/>
            <a:ext cx="3309300" cy="1318600"/>
            <a:chOff x="3400550" y="3189625"/>
            <a:chExt cx="3309300" cy="1318600"/>
          </a:xfrm>
        </p:grpSpPr>
        <p:cxnSp>
          <p:nvCxnSpPr>
            <p:cNvPr id="431" name="Google Shape;431;p44"/>
            <p:cNvCxnSpPr/>
            <p:nvPr/>
          </p:nvCxnSpPr>
          <p:spPr>
            <a:xfrm rot="10800000">
              <a:off x="4711975" y="3189625"/>
              <a:ext cx="0" cy="915300"/>
            </a:xfrm>
            <a:prstGeom prst="straightConnector1">
              <a:avLst/>
            </a:prstGeom>
            <a:noFill/>
            <a:ln cap="flat" cmpd="sng" w="19050">
              <a:solidFill>
                <a:srgbClr val="E69138"/>
              </a:solidFill>
              <a:prstDash val="solid"/>
              <a:round/>
              <a:headEnd len="med" w="med" type="none"/>
              <a:tailEnd len="med" w="med" type="triangle"/>
            </a:ln>
          </p:spPr>
        </p:cxnSp>
        <p:sp>
          <p:nvSpPr>
            <p:cNvPr id="432" name="Google Shape;432;p44"/>
            <p:cNvSpPr txBox="1"/>
            <p:nvPr/>
          </p:nvSpPr>
          <p:spPr>
            <a:xfrm>
              <a:off x="3400550" y="3892625"/>
              <a:ext cx="3309300" cy="6156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1. </a:t>
              </a:r>
              <a:r>
                <a:rPr b="1" lang="en"/>
                <a:t>Client Discover</a:t>
              </a:r>
              <a:r>
                <a:rPr lang="en"/>
                <a:t>: Alice broadcasts a request for a configuration.</a:t>
              </a:r>
              <a:endParaRPr/>
            </a:p>
          </p:txBody>
        </p:sp>
      </p:grpSp>
      <p:grpSp>
        <p:nvGrpSpPr>
          <p:cNvPr id="433" name="Google Shape;433;p44"/>
          <p:cNvGrpSpPr/>
          <p:nvPr/>
        </p:nvGrpSpPr>
        <p:grpSpPr>
          <a:xfrm>
            <a:off x="3195200" y="1461450"/>
            <a:ext cx="2822100" cy="1948500"/>
            <a:chOff x="3195200" y="1461450"/>
            <a:chExt cx="2822100" cy="1948500"/>
          </a:xfrm>
        </p:grpSpPr>
        <p:cxnSp>
          <p:nvCxnSpPr>
            <p:cNvPr id="434" name="Google Shape;434;p44"/>
            <p:cNvCxnSpPr>
              <a:stCxn id="428" idx="3"/>
              <a:endCxn id="435" idx="1"/>
            </p:cNvCxnSpPr>
            <p:nvPr/>
          </p:nvCxnSpPr>
          <p:spPr>
            <a:xfrm flipH="1" rot="10800000">
              <a:off x="3195200" y="1461450"/>
              <a:ext cx="2822100" cy="1110300"/>
            </a:xfrm>
            <a:prstGeom prst="straightConnector1">
              <a:avLst/>
            </a:prstGeom>
            <a:noFill/>
            <a:ln cap="flat" cmpd="sng" w="9525">
              <a:solidFill>
                <a:schemeClr val="dk2"/>
              </a:solidFill>
              <a:prstDash val="solid"/>
              <a:round/>
              <a:headEnd len="med" w="med" type="none"/>
              <a:tailEnd len="med" w="med" type="triangle"/>
            </a:ln>
          </p:spPr>
        </p:cxnSp>
        <p:cxnSp>
          <p:nvCxnSpPr>
            <p:cNvPr id="436" name="Google Shape;436;p44"/>
            <p:cNvCxnSpPr>
              <a:stCxn id="428" idx="3"/>
              <a:endCxn id="437" idx="1"/>
            </p:cNvCxnSpPr>
            <p:nvPr/>
          </p:nvCxnSpPr>
          <p:spPr>
            <a:xfrm flipH="1" rot="10800000">
              <a:off x="3195200" y="2110950"/>
              <a:ext cx="2822100" cy="460800"/>
            </a:xfrm>
            <a:prstGeom prst="straightConnector1">
              <a:avLst/>
            </a:prstGeom>
            <a:noFill/>
            <a:ln cap="flat" cmpd="sng" w="9525">
              <a:solidFill>
                <a:schemeClr val="dk2"/>
              </a:solidFill>
              <a:prstDash val="solid"/>
              <a:round/>
              <a:headEnd len="med" w="med" type="none"/>
              <a:tailEnd len="med" w="med" type="triangle"/>
            </a:ln>
          </p:spPr>
        </p:cxnSp>
        <p:cxnSp>
          <p:nvCxnSpPr>
            <p:cNvPr id="438" name="Google Shape;438;p44"/>
            <p:cNvCxnSpPr>
              <a:stCxn id="428" idx="3"/>
              <a:endCxn id="439" idx="1"/>
            </p:cNvCxnSpPr>
            <p:nvPr/>
          </p:nvCxnSpPr>
          <p:spPr>
            <a:xfrm>
              <a:off x="3195200" y="2571750"/>
              <a:ext cx="2822100" cy="188700"/>
            </a:xfrm>
            <a:prstGeom prst="straightConnector1">
              <a:avLst/>
            </a:prstGeom>
            <a:noFill/>
            <a:ln cap="flat" cmpd="sng" w="9525">
              <a:solidFill>
                <a:schemeClr val="dk2"/>
              </a:solidFill>
              <a:prstDash val="solid"/>
              <a:round/>
              <a:headEnd len="med" w="med" type="none"/>
              <a:tailEnd len="med" w="med" type="triangle"/>
            </a:ln>
          </p:spPr>
        </p:cxnSp>
        <p:cxnSp>
          <p:nvCxnSpPr>
            <p:cNvPr id="440" name="Google Shape;440;p44"/>
            <p:cNvCxnSpPr>
              <a:stCxn id="428" idx="3"/>
              <a:endCxn id="441" idx="1"/>
            </p:cNvCxnSpPr>
            <p:nvPr/>
          </p:nvCxnSpPr>
          <p:spPr>
            <a:xfrm>
              <a:off x="3195200" y="2571750"/>
              <a:ext cx="2822100" cy="838200"/>
            </a:xfrm>
            <a:prstGeom prst="straightConnector1">
              <a:avLst/>
            </a:prstGeom>
            <a:noFill/>
            <a:ln cap="flat" cmpd="sng" w="9525">
              <a:solidFill>
                <a:schemeClr val="dk2"/>
              </a:solidFill>
              <a:prstDash val="solid"/>
              <a:round/>
              <a:headEnd len="med" w="med" type="none"/>
              <a:tailEnd len="med" w="med" type="triangle"/>
            </a:ln>
          </p:spPr>
        </p:cxnSp>
      </p:grpSp>
      <p:sp>
        <p:nvSpPr>
          <p:cNvPr id="435" name="Google Shape;435;p44"/>
          <p:cNvSpPr/>
          <p:nvPr/>
        </p:nvSpPr>
        <p:spPr>
          <a:xfrm>
            <a:off x="6017400" y="1264675"/>
            <a:ext cx="15063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Bob</a:t>
            </a:r>
            <a:endParaRPr/>
          </a:p>
        </p:txBody>
      </p:sp>
      <p:sp>
        <p:nvSpPr>
          <p:cNvPr id="437" name="Google Shape;437;p44"/>
          <p:cNvSpPr/>
          <p:nvPr/>
        </p:nvSpPr>
        <p:spPr>
          <a:xfrm>
            <a:off x="6017400" y="1914125"/>
            <a:ext cx="15063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DHCP Server 1</a:t>
            </a:r>
            <a:endParaRPr/>
          </a:p>
        </p:txBody>
      </p:sp>
      <p:sp>
        <p:nvSpPr>
          <p:cNvPr id="439" name="Google Shape;439;p44"/>
          <p:cNvSpPr/>
          <p:nvPr/>
        </p:nvSpPr>
        <p:spPr>
          <a:xfrm>
            <a:off x="6017400" y="2563575"/>
            <a:ext cx="15063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DHCP Server 2</a:t>
            </a:r>
            <a:endParaRPr/>
          </a:p>
        </p:txBody>
      </p:sp>
      <p:sp>
        <p:nvSpPr>
          <p:cNvPr id="441" name="Google Shape;441;p44"/>
          <p:cNvSpPr/>
          <p:nvPr/>
        </p:nvSpPr>
        <p:spPr>
          <a:xfrm>
            <a:off x="6017400" y="3213025"/>
            <a:ext cx="15063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Router</a:t>
            </a:r>
            <a:endParaRPr/>
          </a:p>
        </p:txBody>
      </p:sp>
      <p:sp>
        <p:nvSpPr>
          <p:cNvPr id="442" name="Google Shape;442;p44"/>
          <p:cNvSpPr txBox="1"/>
          <p:nvPr/>
        </p:nvSpPr>
        <p:spPr>
          <a:xfrm>
            <a:off x="3583825" y="1430613"/>
            <a:ext cx="18813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rPr>
              <a:t>“Can anyone give me a configuration?”</a:t>
            </a:r>
            <a:endParaRPr sz="1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45"/>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Dynamic Host Configuration Protocol (DHCP)</a:t>
            </a:r>
            <a:endParaRPr/>
          </a:p>
        </p:txBody>
      </p:sp>
      <p:sp>
        <p:nvSpPr>
          <p:cNvPr id="448" name="Google Shape;448;p4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49" name="Google Shape;449;p45"/>
          <p:cNvSpPr/>
          <p:nvPr/>
        </p:nvSpPr>
        <p:spPr>
          <a:xfrm>
            <a:off x="2319500" y="2133900"/>
            <a:ext cx="875700" cy="875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Alice</a:t>
            </a:r>
            <a:endParaRPr/>
          </a:p>
        </p:txBody>
      </p:sp>
      <p:graphicFrame>
        <p:nvGraphicFramePr>
          <p:cNvPr id="450" name="Google Shape;450;p45"/>
          <p:cNvGraphicFramePr/>
          <p:nvPr/>
        </p:nvGraphicFramePr>
        <p:xfrm>
          <a:off x="260500" y="2024388"/>
          <a:ext cx="3000000" cy="3000000"/>
        </p:xfrm>
        <a:graphic>
          <a:graphicData uri="http://schemas.openxmlformats.org/drawingml/2006/table">
            <a:tbl>
              <a:tblPr>
                <a:noFill/>
                <a:tableStyleId>{A017377F-7E10-4B68-B50C-CE744173F523}</a:tableStyleId>
              </a:tblPr>
              <a:tblGrid>
                <a:gridCol w="1025225"/>
                <a:gridCol w="888425"/>
              </a:tblGrid>
              <a:tr h="396200">
                <a:tc gridSpan="2">
                  <a:txBody>
                    <a:bodyPr/>
                    <a:lstStyle/>
                    <a:p>
                      <a:pPr indent="0" lvl="0" marL="0" rtl="0" algn="ctr">
                        <a:spcBef>
                          <a:spcPts val="0"/>
                        </a:spcBef>
                        <a:spcAft>
                          <a:spcPts val="0"/>
                        </a:spcAft>
                        <a:buNone/>
                      </a:pPr>
                      <a:r>
                        <a:rPr lang="en" sz="1200"/>
                        <a:t>Alice’s configuration</a:t>
                      </a:r>
                      <a:endParaRPr sz="1200"/>
                    </a:p>
                  </a:txBody>
                  <a:tcPr marT="91425" marB="91425" marR="91425" marL="91425"/>
                </a:tc>
                <a:tc hMerge="1"/>
              </a:tr>
              <a:tr h="396200">
                <a:tc>
                  <a:txBody>
                    <a:bodyPr/>
                    <a:lstStyle/>
                    <a:p>
                      <a:pPr indent="0" lvl="0" marL="0" rtl="0" algn="l">
                        <a:spcBef>
                          <a:spcPts val="0"/>
                        </a:spcBef>
                        <a:spcAft>
                          <a:spcPts val="0"/>
                        </a:spcAft>
                        <a:buNone/>
                      </a:pPr>
                      <a:r>
                        <a:rPr lang="en" sz="1200"/>
                        <a:t>My IP</a:t>
                      </a:r>
                      <a:endParaRPr sz="1200"/>
                    </a:p>
                  </a:txBody>
                  <a:tcPr marT="91425" marB="91425" marR="91425" marL="91425"/>
                </a:tc>
                <a:tc>
                  <a:txBody>
                    <a:bodyPr/>
                    <a:lstStyle/>
                    <a:p>
                      <a:pPr indent="0" lvl="0" marL="0" rtl="0" algn="l">
                        <a:spcBef>
                          <a:spcPts val="0"/>
                        </a:spcBef>
                        <a:spcAft>
                          <a:spcPts val="0"/>
                        </a:spcAft>
                        <a:buNone/>
                      </a:pPr>
                      <a:r>
                        <a:rPr lang="en" sz="1200"/>
                        <a:t>???</a:t>
                      </a:r>
                      <a:endParaRPr sz="1200"/>
                    </a:p>
                  </a:txBody>
                  <a:tcPr marT="91425" marB="91425" marR="91425" marL="91425"/>
                </a:tc>
              </a:tr>
              <a:tr h="329750">
                <a:tc>
                  <a:txBody>
                    <a:bodyPr/>
                    <a:lstStyle/>
                    <a:p>
                      <a:pPr indent="0" lvl="0" marL="0" rtl="0" algn="l">
                        <a:spcBef>
                          <a:spcPts val="0"/>
                        </a:spcBef>
                        <a:spcAft>
                          <a:spcPts val="0"/>
                        </a:spcAft>
                        <a:buNone/>
                      </a:pPr>
                      <a:r>
                        <a:rPr lang="en" sz="1200"/>
                        <a:t>DNS Server</a:t>
                      </a:r>
                      <a:endParaRPr sz="1200"/>
                    </a:p>
                  </a:txBody>
                  <a:tcPr marT="91425" marB="91425" marR="91425" marL="91425"/>
                </a:tc>
                <a:tc>
                  <a:txBody>
                    <a:bodyPr/>
                    <a:lstStyle/>
                    <a:p>
                      <a:pPr indent="0" lvl="0" marL="0" rtl="0" algn="l">
                        <a:spcBef>
                          <a:spcPts val="0"/>
                        </a:spcBef>
                        <a:spcAft>
                          <a:spcPts val="0"/>
                        </a:spcAft>
                        <a:buNone/>
                      </a:pPr>
                      <a:r>
                        <a:rPr lang="en" sz="1200"/>
                        <a:t>???</a:t>
                      </a:r>
                      <a:endParaRPr sz="1200"/>
                    </a:p>
                  </a:txBody>
                  <a:tcPr marT="91425" marB="91425" marR="91425" marL="91425"/>
                </a:tc>
              </a:tr>
              <a:tr h="396200">
                <a:tc>
                  <a:txBody>
                    <a:bodyPr/>
                    <a:lstStyle/>
                    <a:p>
                      <a:pPr indent="0" lvl="0" marL="0" rtl="0" algn="l">
                        <a:spcBef>
                          <a:spcPts val="0"/>
                        </a:spcBef>
                        <a:spcAft>
                          <a:spcPts val="0"/>
                        </a:spcAft>
                        <a:buNone/>
                      </a:pPr>
                      <a:r>
                        <a:rPr lang="en" sz="1200"/>
                        <a:t>Gateway</a:t>
                      </a:r>
                      <a:endParaRPr sz="1200"/>
                    </a:p>
                  </a:txBody>
                  <a:tcPr marT="91425" marB="91425" marR="91425" marL="91425"/>
                </a:tc>
                <a:tc>
                  <a:txBody>
                    <a:bodyPr/>
                    <a:lstStyle/>
                    <a:p>
                      <a:pPr indent="0" lvl="0" marL="0" rtl="0" algn="l">
                        <a:spcBef>
                          <a:spcPts val="0"/>
                        </a:spcBef>
                        <a:spcAft>
                          <a:spcPts val="0"/>
                        </a:spcAft>
                        <a:buNone/>
                      </a:pPr>
                      <a:r>
                        <a:rPr lang="en" sz="1200"/>
                        <a:t>???</a:t>
                      </a:r>
                      <a:endParaRPr sz="1200"/>
                    </a:p>
                  </a:txBody>
                  <a:tcPr marT="91425" marB="91425" marR="91425" marL="91425"/>
                </a:tc>
              </a:tr>
            </a:tbl>
          </a:graphicData>
        </a:graphic>
      </p:graphicFrame>
      <p:grpSp>
        <p:nvGrpSpPr>
          <p:cNvPr id="451" name="Google Shape;451;p45"/>
          <p:cNvGrpSpPr/>
          <p:nvPr/>
        </p:nvGrpSpPr>
        <p:grpSpPr>
          <a:xfrm>
            <a:off x="3400550" y="3474625"/>
            <a:ext cx="3309300" cy="1338400"/>
            <a:chOff x="3400550" y="3474625"/>
            <a:chExt cx="3309300" cy="1338400"/>
          </a:xfrm>
        </p:grpSpPr>
        <p:cxnSp>
          <p:nvCxnSpPr>
            <p:cNvPr id="452" name="Google Shape;452;p45"/>
            <p:cNvCxnSpPr/>
            <p:nvPr/>
          </p:nvCxnSpPr>
          <p:spPr>
            <a:xfrm rot="10800000">
              <a:off x="4711975" y="3474625"/>
              <a:ext cx="0" cy="935100"/>
            </a:xfrm>
            <a:prstGeom prst="straightConnector1">
              <a:avLst/>
            </a:prstGeom>
            <a:noFill/>
            <a:ln cap="flat" cmpd="sng" w="19050">
              <a:solidFill>
                <a:srgbClr val="E69138"/>
              </a:solidFill>
              <a:prstDash val="solid"/>
              <a:round/>
              <a:headEnd len="med" w="med" type="none"/>
              <a:tailEnd len="med" w="med" type="triangle"/>
            </a:ln>
          </p:spPr>
        </p:cxnSp>
        <p:sp>
          <p:nvSpPr>
            <p:cNvPr id="453" name="Google Shape;453;p45"/>
            <p:cNvSpPr txBox="1"/>
            <p:nvPr/>
          </p:nvSpPr>
          <p:spPr>
            <a:xfrm>
              <a:off x="3400550" y="4197425"/>
              <a:ext cx="3309300" cy="6156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2. </a:t>
              </a:r>
              <a:r>
                <a:rPr b="1" lang="en"/>
                <a:t>DHCP Offer</a:t>
              </a:r>
              <a:r>
                <a:rPr lang="en"/>
                <a:t>: Any DHCP server can reply with an offer for Alice.</a:t>
              </a:r>
              <a:endParaRPr/>
            </a:p>
          </p:txBody>
        </p:sp>
      </p:grpSp>
      <p:grpSp>
        <p:nvGrpSpPr>
          <p:cNvPr id="454" name="Google Shape;454;p45"/>
          <p:cNvGrpSpPr/>
          <p:nvPr/>
        </p:nvGrpSpPr>
        <p:grpSpPr>
          <a:xfrm>
            <a:off x="3195200" y="1677425"/>
            <a:ext cx="2822100" cy="894325"/>
            <a:chOff x="3195200" y="1677425"/>
            <a:chExt cx="2822100" cy="894325"/>
          </a:xfrm>
        </p:grpSpPr>
        <p:cxnSp>
          <p:nvCxnSpPr>
            <p:cNvPr id="455" name="Google Shape;455;p45"/>
            <p:cNvCxnSpPr>
              <a:stCxn id="456" idx="1"/>
              <a:endCxn id="449" idx="3"/>
            </p:cNvCxnSpPr>
            <p:nvPr/>
          </p:nvCxnSpPr>
          <p:spPr>
            <a:xfrm flipH="1">
              <a:off x="3195200" y="2110950"/>
              <a:ext cx="2822100" cy="460800"/>
            </a:xfrm>
            <a:prstGeom prst="straightConnector1">
              <a:avLst/>
            </a:prstGeom>
            <a:noFill/>
            <a:ln cap="flat" cmpd="sng" w="9525">
              <a:solidFill>
                <a:schemeClr val="dk2"/>
              </a:solidFill>
              <a:prstDash val="solid"/>
              <a:round/>
              <a:headEnd len="med" w="med" type="none"/>
              <a:tailEnd len="med" w="med" type="triangle"/>
            </a:ln>
          </p:spPr>
        </p:cxnSp>
        <p:sp>
          <p:nvSpPr>
            <p:cNvPr id="457" name="Google Shape;457;p45"/>
            <p:cNvSpPr txBox="1"/>
            <p:nvPr/>
          </p:nvSpPr>
          <p:spPr>
            <a:xfrm>
              <a:off x="3727450" y="1677425"/>
              <a:ext cx="18813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t>“You can use IP </a:t>
              </a:r>
              <a:r>
                <a:rPr i="1" lang="en" sz="1200"/>
                <a:t>x</a:t>
              </a:r>
              <a:r>
                <a:rPr lang="en" sz="1200"/>
                <a:t>, DNS server </a:t>
              </a:r>
              <a:r>
                <a:rPr i="1" lang="en" sz="1200"/>
                <a:t>y</a:t>
              </a:r>
              <a:r>
                <a:rPr lang="en" sz="1200"/>
                <a:t>, and gateway </a:t>
              </a:r>
              <a:r>
                <a:rPr i="1" lang="en" sz="1200"/>
                <a:t>z</a:t>
              </a:r>
              <a:r>
                <a:rPr lang="en" sz="1200"/>
                <a:t>”</a:t>
              </a:r>
              <a:endParaRPr sz="1200"/>
            </a:p>
          </p:txBody>
        </p:sp>
      </p:grpSp>
      <p:grpSp>
        <p:nvGrpSpPr>
          <p:cNvPr id="458" name="Google Shape;458;p45"/>
          <p:cNvGrpSpPr/>
          <p:nvPr/>
        </p:nvGrpSpPr>
        <p:grpSpPr>
          <a:xfrm>
            <a:off x="3195200" y="2571750"/>
            <a:ext cx="2822100" cy="622125"/>
            <a:chOff x="3195200" y="2571750"/>
            <a:chExt cx="2822100" cy="622125"/>
          </a:xfrm>
        </p:grpSpPr>
        <p:cxnSp>
          <p:nvCxnSpPr>
            <p:cNvPr id="459" name="Google Shape;459;p45"/>
            <p:cNvCxnSpPr>
              <a:stCxn id="460" idx="1"/>
              <a:endCxn id="449" idx="3"/>
            </p:cNvCxnSpPr>
            <p:nvPr/>
          </p:nvCxnSpPr>
          <p:spPr>
            <a:xfrm rot="10800000">
              <a:off x="3195200" y="2571750"/>
              <a:ext cx="2822100" cy="188700"/>
            </a:xfrm>
            <a:prstGeom prst="straightConnector1">
              <a:avLst/>
            </a:prstGeom>
            <a:noFill/>
            <a:ln cap="flat" cmpd="sng" w="9525">
              <a:solidFill>
                <a:schemeClr val="dk2"/>
              </a:solidFill>
              <a:prstDash val="solid"/>
              <a:round/>
              <a:headEnd len="med" w="med" type="none"/>
              <a:tailEnd len="med" w="med" type="triangle"/>
            </a:ln>
          </p:spPr>
        </p:cxnSp>
        <p:sp>
          <p:nvSpPr>
            <p:cNvPr id="461" name="Google Shape;461;p45"/>
            <p:cNvSpPr txBox="1"/>
            <p:nvPr/>
          </p:nvSpPr>
          <p:spPr>
            <a:xfrm>
              <a:off x="3727450" y="2639775"/>
              <a:ext cx="18813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rPr>
                <a:t>“You can use IP </a:t>
              </a:r>
              <a:r>
                <a:rPr i="1" lang="en" sz="1200">
                  <a:solidFill>
                    <a:schemeClr val="dk1"/>
                  </a:solidFill>
                </a:rPr>
                <a:t>a</a:t>
              </a:r>
              <a:r>
                <a:rPr lang="en" sz="1200">
                  <a:solidFill>
                    <a:schemeClr val="dk1"/>
                  </a:solidFill>
                </a:rPr>
                <a:t>, DNS server </a:t>
              </a:r>
              <a:r>
                <a:rPr i="1" lang="en" sz="1200">
                  <a:solidFill>
                    <a:schemeClr val="dk1"/>
                  </a:solidFill>
                </a:rPr>
                <a:t>b</a:t>
              </a:r>
              <a:r>
                <a:rPr lang="en" sz="1200">
                  <a:solidFill>
                    <a:schemeClr val="dk1"/>
                  </a:solidFill>
                </a:rPr>
                <a:t>, and gateway </a:t>
              </a:r>
              <a:r>
                <a:rPr i="1" lang="en" sz="1200">
                  <a:solidFill>
                    <a:schemeClr val="dk1"/>
                  </a:solidFill>
                </a:rPr>
                <a:t>c</a:t>
              </a:r>
              <a:r>
                <a:rPr lang="en" sz="1200">
                  <a:solidFill>
                    <a:schemeClr val="dk1"/>
                  </a:solidFill>
                </a:rPr>
                <a:t>”</a:t>
              </a:r>
              <a:endParaRPr sz="1200"/>
            </a:p>
          </p:txBody>
        </p:sp>
      </p:grpSp>
      <p:sp>
        <p:nvSpPr>
          <p:cNvPr id="462" name="Google Shape;462;p45"/>
          <p:cNvSpPr/>
          <p:nvPr/>
        </p:nvSpPr>
        <p:spPr>
          <a:xfrm>
            <a:off x="6017400" y="1264675"/>
            <a:ext cx="15063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Bob</a:t>
            </a:r>
            <a:endParaRPr/>
          </a:p>
        </p:txBody>
      </p:sp>
      <p:sp>
        <p:nvSpPr>
          <p:cNvPr id="463" name="Google Shape;463;p45"/>
          <p:cNvSpPr/>
          <p:nvPr/>
        </p:nvSpPr>
        <p:spPr>
          <a:xfrm>
            <a:off x="6017400" y="1914125"/>
            <a:ext cx="15063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DHCP Server 1</a:t>
            </a:r>
            <a:endParaRPr/>
          </a:p>
        </p:txBody>
      </p:sp>
      <p:sp>
        <p:nvSpPr>
          <p:cNvPr id="464" name="Google Shape;464;p45"/>
          <p:cNvSpPr/>
          <p:nvPr/>
        </p:nvSpPr>
        <p:spPr>
          <a:xfrm>
            <a:off x="6017400" y="2563575"/>
            <a:ext cx="15063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DHCP Server 2</a:t>
            </a:r>
            <a:endParaRPr/>
          </a:p>
        </p:txBody>
      </p:sp>
      <p:sp>
        <p:nvSpPr>
          <p:cNvPr id="465" name="Google Shape;465;p45"/>
          <p:cNvSpPr/>
          <p:nvPr/>
        </p:nvSpPr>
        <p:spPr>
          <a:xfrm>
            <a:off x="6017400" y="3213025"/>
            <a:ext cx="15063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Router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46"/>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Dynamic Host Configuration Protocol (DHCP)</a:t>
            </a:r>
            <a:endParaRPr/>
          </a:p>
        </p:txBody>
      </p:sp>
      <p:sp>
        <p:nvSpPr>
          <p:cNvPr id="471" name="Google Shape;471;p4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72" name="Google Shape;472;p46"/>
          <p:cNvSpPr/>
          <p:nvPr/>
        </p:nvSpPr>
        <p:spPr>
          <a:xfrm>
            <a:off x="2319500" y="2133900"/>
            <a:ext cx="875700" cy="875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Alice</a:t>
            </a:r>
            <a:endParaRPr/>
          </a:p>
        </p:txBody>
      </p:sp>
      <p:graphicFrame>
        <p:nvGraphicFramePr>
          <p:cNvPr id="473" name="Google Shape;473;p46"/>
          <p:cNvGraphicFramePr/>
          <p:nvPr/>
        </p:nvGraphicFramePr>
        <p:xfrm>
          <a:off x="260500" y="2024388"/>
          <a:ext cx="3000000" cy="3000000"/>
        </p:xfrm>
        <a:graphic>
          <a:graphicData uri="http://schemas.openxmlformats.org/drawingml/2006/table">
            <a:tbl>
              <a:tblPr>
                <a:noFill/>
                <a:tableStyleId>{A017377F-7E10-4B68-B50C-CE744173F523}</a:tableStyleId>
              </a:tblPr>
              <a:tblGrid>
                <a:gridCol w="1025225"/>
                <a:gridCol w="888425"/>
              </a:tblGrid>
              <a:tr h="396200">
                <a:tc gridSpan="2">
                  <a:txBody>
                    <a:bodyPr/>
                    <a:lstStyle/>
                    <a:p>
                      <a:pPr indent="0" lvl="0" marL="0" rtl="0" algn="ctr">
                        <a:spcBef>
                          <a:spcPts val="0"/>
                        </a:spcBef>
                        <a:spcAft>
                          <a:spcPts val="0"/>
                        </a:spcAft>
                        <a:buNone/>
                      </a:pPr>
                      <a:r>
                        <a:rPr lang="en" sz="1200"/>
                        <a:t>Alice’s configuration</a:t>
                      </a:r>
                      <a:endParaRPr sz="1200"/>
                    </a:p>
                  </a:txBody>
                  <a:tcPr marT="91425" marB="91425" marR="91425" marL="91425"/>
                </a:tc>
                <a:tc hMerge="1"/>
              </a:tr>
              <a:tr h="396200">
                <a:tc>
                  <a:txBody>
                    <a:bodyPr/>
                    <a:lstStyle/>
                    <a:p>
                      <a:pPr indent="0" lvl="0" marL="0" rtl="0" algn="l">
                        <a:spcBef>
                          <a:spcPts val="0"/>
                        </a:spcBef>
                        <a:spcAft>
                          <a:spcPts val="0"/>
                        </a:spcAft>
                        <a:buNone/>
                      </a:pPr>
                      <a:r>
                        <a:rPr lang="en" sz="1200"/>
                        <a:t>My IP</a:t>
                      </a:r>
                      <a:endParaRPr sz="1200"/>
                    </a:p>
                  </a:txBody>
                  <a:tcPr marT="91425" marB="91425" marR="91425" marL="91425"/>
                </a:tc>
                <a:tc>
                  <a:txBody>
                    <a:bodyPr/>
                    <a:lstStyle/>
                    <a:p>
                      <a:pPr indent="0" lvl="0" marL="0" rtl="0" algn="l">
                        <a:spcBef>
                          <a:spcPts val="0"/>
                        </a:spcBef>
                        <a:spcAft>
                          <a:spcPts val="0"/>
                        </a:spcAft>
                        <a:buNone/>
                      </a:pPr>
                      <a:r>
                        <a:rPr lang="en" sz="1200"/>
                        <a:t>???</a:t>
                      </a:r>
                      <a:endParaRPr sz="1200"/>
                    </a:p>
                  </a:txBody>
                  <a:tcPr marT="91425" marB="91425" marR="91425" marL="91425"/>
                </a:tc>
              </a:tr>
              <a:tr h="329750">
                <a:tc>
                  <a:txBody>
                    <a:bodyPr/>
                    <a:lstStyle/>
                    <a:p>
                      <a:pPr indent="0" lvl="0" marL="0" rtl="0" algn="l">
                        <a:spcBef>
                          <a:spcPts val="0"/>
                        </a:spcBef>
                        <a:spcAft>
                          <a:spcPts val="0"/>
                        </a:spcAft>
                        <a:buNone/>
                      </a:pPr>
                      <a:r>
                        <a:rPr lang="en" sz="1200"/>
                        <a:t>DNS Server</a:t>
                      </a:r>
                      <a:endParaRPr sz="1200"/>
                    </a:p>
                  </a:txBody>
                  <a:tcPr marT="91425" marB="91425" marR="91425" marL="91425"/>
                </a:tc>
                <a:tc>
                  <a:txBody>
                    <a:bodyPr/>
                    <a:lstStyle/>
                    <a:p>
                      <a:pPr indent="0" lvl="0" marL="0" rtl="0" algn="l">
                        <a:spcBef>
                          <a:spcPts val="0"/>
                        </a:spcBef>
                        <a:spcAft>
                          <a:spcPts val="0"/>
                        </a:spcAft>
                        <a:buNone/>
                      </a:pPr>
                      <a:r>
                        <a:rPr lang="en" sz="1200"/>
                        <a:t>???</a:t>
                      </a:r>
                      <a:endParaRPr sz="1200"/>
                    </a:p>
                  </a:txBody>
                  <a:tcPr marT="91425" marB="91425" marR="91425" marL="91425"/>
                </a:tc>
              </a:tr>
              <a:tr h="396200">
                <a:tc>
                  <a:txBody>
                    <a:bodyPr/>
                    <a:lstStyle/>
                    <a:p>
                      <a:pPr indent="0" lvl="0" marL="0" rtl="0" algn="l">
                        <a:spcBef>
                          <a:spcPts val="0"/>
                        </a:spcBef>
                        <a:spcAft>
                          <a:spcPts val="0"/>
                        </a:spcAft>
                        <a:buNone/>
                      </a:pPr>
                      <a:r>
                        <a:rPr lang="en" sz="1200"/>
                        <a:t>Gateway</a:t>
                      </a:r>
                      <a:endParaRPr sz="1200"/>
                    </a:p>
                  </a:txBody>
                  <a:tcPr marT="91425" marB="91425" marR="91425" marL="91425"/>
                </a:tc>
                <a:tc>
                  <a:txBody>
                    <a:bodyPr/>
                    <a:lstStyle/>
                    <a:p>
                      <a:pPr indent="0" lvl="0" marL="0" rtl="0" algn="l">
                        <a:spcBef>
                          <a:spcPts val="0"/>
                        </a:spcBef>
                        <a:spcAft>
                          <a:spcPts val="0"/>
                        </a:spcAft>
                        <a:buNone/>
                      </a:pPr>
                      <a:r>
                        <a:rPr lang="en" sz="1200"/>
                        <a:t>???</a:t>
                      </a:r>
                      <a:endParaRPr sz="1200"/>
                    </a:p>
                  </a:txBody>
                  <a:tcPr marT="91425" marB="91425" marR="91425" marL="91425"/>
                </a:tc>
              </a:tr>
            </a:tbl>
          </a:graphicData>
        </a:graphic>
      </p:graphicFrame>
      <p:grpSp>
        <p:nvGrpSpPr>
          <p:cNvPr id="474" name="Google Shape;474;p46"/>
          <p:cNvGrpSpPr/>
          <p:nvPr/>
        </p:nvGrpSpPr>
        <p:grpSpPr>
          <a:xfrm>
            <a:off x="3400550" y="3189625"/>
            <a:ext cx="3309300" cy="1318600"/>
            <a:chOff x="3400550" y="3189625"/>
            <a:chExt cx="3309300" cy="1318600"/>
          </a:xfrm>
        </p:grpSpPr>
        <p:cxnSp>
          <p:nvCxnSpPr>
            <p:cNvPr id="475" name="Google Shape;475;p46"/>
            <p:cNvCxnSpPr/>
            <p:nvPr/>
          </p:nvCxnSpPr>
          <p:spPr>
            <a:xfrm rot="10800000">
              <a:off x="4711975" y="3189625"/>
              <a:ext cx="0" cy="915300"/>
            </a:xfrm>
            <a:prstGeom prst="straightConnector1">
              <a:avLst/>
            </a:prstGeom>
            <a:noFill/>
            <a:ln cap="flat" cmpd="sng" w="19050">
              <a:solidFill>
                <a:srgbClr val="E69138"/>
              </a:solidFill>
              <a:prstDash val="solid"/>
              <a:round/>
              <a:headEnd len="med" w="med" type="none"/>
              <a:tailEnd len="med" w="med" type="triangle"/>
            </a:ln>
          </p:spPr>
        </p:cxnSp>
        <p:sp>
          <p:nvSpPr>
            <p:cNvPr id="476" name="Google Shape;476;p46"/>
            <p:cNvSpPr txBox="1"/>
            <p:nvPr/>
          </p:nvSpPr>
          <p:spPr>
            <a:xfrm>
              <a:off x="3400550" y="3892625"/>
              <a:ext cx="3309300" cy="6156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3</a:t>
              </a:r>
              <a:r>
                <a:rPr lang="en"/>
                <a:t>. </a:t>
              </a:r>
              <a:r>
                <a:rPr b="1" lang="en"/>
                <a:t>Client Request</a:t>
              </a:r>
              <a:r>
                <a:rPr lang="en"/>
                <a:t>: Alice broadcasts which configuration she has chosen.</a:t>
              </a:r>
              <a:endParaRPr/>
            </a:p>
          </p:txBody>
        </p:sp>
      </p:grpSp>
      <p:sp>
        <p:nvSpPr>
          <p:cNvPr id="477" name="Google Shape;477;p46"/>
          <p:cNvSpPr/>
          <p:nvPr/>
        </p:nvSpPr>
        <p:spPr>
          <a:xfrm>
            <a:off x="6017400" y="1264675"/>
            <a:ext cx="15063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Bob</a:t>
            </a:r>
            <a:endParaRPr/>
          </a:p>
        </p:txBody>
      </p:sp>
      <p:sp>
        <p:nvSpPr>
          <p:cNvPr id="478" name="Google Shape;478;p46"/>
          <p:cNvSpPr/>
          <p:nvPr/>
        </p:nvSpPr>
        <p:spPr>
          <a:xfrm>
            <a:off x="6017400" y="1914125"/>
            <a:ext cx="15063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DHCP Server 1</a:t>
            </a:r>
            <a:endParaRPr/>
          </a:p>
        </p:txBody>
      </p:sp>
      <p:sp>
        <p:nvSpPr>
          <p:cNvPr id="479" name="Google Shape;479;p46"/>
          <p:cNvSpPr/>
          <p:nvPr/>
        </p:nvSpPr>
        <p:spPr>
          <a:xfrm>
            <a:off x="6017400" y="2563575"/>
            <a:ext cx="15063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DHCP Server 2</a:t>
            </a:r>
            <a:endParaRPr/>
          </a:p>
        </p:txBody>
      </p:sp>
      <p:sp>
        <p:nvSpPr>
          <p:cNvPr id="480" name="Google Shape;480;p46"/>
          <p:cNvSpPr/>
          <p:nvPr/>
        </p:nvSpPr>
        <p:spPr>
          <a:xfrm>
            <a:off x="6017400" y="3213025"/>
            <a:ext cx="15063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Router</a:t>
            </a:r>
            <a:endParaRPr/>
          </a:p>
        </p:txBody>
      </p:sp>
      <p:grpSp>
        <p:nvGrpSpPr>
          <p:cNvPr id="481" name="Google Shape;481;p46"/>
          <p:cNvGrpSpPr/>
          <p:nvPr/>
        </p:nvGrpSpPr>
        <p:grpSpPr>
          <a:xfrm>
            <a:off x="3195200" y="1430613"/>
            <a:ext cx="2822100" cy="1979338"/>
            <a:chOff x="3195200" y="1430613"/>
            <a:chExt cx="2822100" cy="1979338"/>
          </a:xfrm>
        </p:grpSpPr>
        <p:cxnSp>
          <p:nvCxnSpPr>
            <p:cNvPr id="482" name="Google Shape;482;p46"/>
            <p:cNvCxnSpPr>
              <a:stCxn id="472" idx="3"/>
              <a:endCxn id="477" idx="1"/>
            </p:cNvCxnSpPr>
            <p:nvPr/>
          </p:nvCxnSpPr>
          <p:spPr>
            <a:xfrm flipH="1" rot="10800000">
              <a:off x="3195200" y="1461450"/>
              <a:ext cx="2822100" cy="1110300"/>
            </a:xfrm>
            <a:prstGeom prst="straightConnector1">
              <a:avLst/>
            </a:prstGeom>
            <a:noFill/>
            <a:ln cap="flat" cmpd="sng" w="9525">
              <a:solidFill>
                <a:schemeClr val="dk2"/>
              </a:solidFill>
              <a:prstDash val="solid"/>
              <a:round/>
              <a:headEnd len="med" w="med" type="none"/>
              <a:tailEnd len="med" w="med" type="triangle"/>
            </a:ln>
          </p:spPr>
        </p:cxnSp>
        <p:cxnSp>
          <p:nvCxnSpPr>
            <p:cNvPr id="483" name="Google Shape;483;p46"/>
            <p:cNvCxnSpPr>
              <a:stCxn id="472" idx="3"/>
              <a:endCxn id="478" idx="1"/>
            </p:cNvCxnSpPr>
            <p:nvPr/>
          </p:nvCxnSpPr>
          <p:spPr>
            <a:xfrm flipH="1" rot="10800000">
              <a:off x="3195200" y="2110950"/>
              <a:ext cx="2822100" cy="460800"/>
            </a:xfrm>
            <a:prstGeom prst="straightConnector1">
              <a:avLst/>
            </a:prstGeom>
            <a:noFill/>
            <a:ln cap="flat" cmpd="sng" w="9525">
              <a:solidFill>
                <a:schemeClr val="dk2"/>
              </a:solidFill>
              <a:prstDash val="solid"/>
              <a:round/>
              <a:headEnd len="med" w="med" type="none"/>
              <a:tailEnd len="med" w="med" type="triangle"/>
            </a:ln>
          </p:spPr>
        </p:cxnSp>
        <p:cxnSp>
          <p:nvCxnSpPr>
            <p:cNvPr id="484" name="Google Shape;484;p46"/>
            <p:cNvCxnSpPr>
              <a:stCxn id="472" idx="3"/>
              <a:endCxn id="479" idx="1"/>
            </p:cNvCxnSpPr>
            <p:nvPr/>
          </p:nvCxnSpPr>
          <p:spPr>
            <a:xfrm>
              <a:off x="3195200" y="2571750"/>
              <a:ext cx="2822100" cy="188700"/>
            </a:xfrm>
            <a:prstGeom prst="straightConnector1">
              <a:avLst/>
            </a:prstGeom>
            <a:noFill/>
            <a:ln cap="flat" cmpd="sng" w="9525">
              <a:solidFill>
                <a:schemeClr val="dk2"/>
              </a:solidFill>
              <a:prstDash val="solid"/>
              <a:round/>
              <a:headEnd len="med" w="med" type="none"/>
              <a:tailEnd len="med" w="med" type="triangle"/>
            </a:ln>
          </p:spPr>
        </p:cxnSp>
        <p:cxnSp>
          <p:nvCxnSpPr>
            <p:cNvPr id="485" name="Google Shape;485;p46"/>
            <p:cNvCxnSpPr>
              <a:stCxn id="472" idx="3"/>
              <a:endCxn id="480" idx="1"/>
            </p:cNvCxnSpPr>
            <p:nvPr/>
          </p:nvCxnSpPr>
          <p:spPr>
            <a:xfrm>
              <a:off x="3195200" y="2571750"/>
              <a:ext cx="2822100" cy="838200"/>
            </a:xfrm>
            <a:prstGeom prst="straightConnector1">
              <a:avLst/>
            </a:prstGeom>
            <a:noFill/>
            <a:ln cap="flat" cmpd="sng" w="9525">
              <a:solidFill>
                <a:schemeClr val="dk2"/>
              </a:solidFill>
              <a:prstDash val="solid"/>
              <a:round/>
              <a:headEnd len="med" w="med" type="none"/>
              <a:tailEnd len="med" w="med" type="triangle"/>
            </a:ln>
          </p:spPr>
        </p:cxnSp>
        <p:sp>
          <p:nvSpPr>
            <p:cNvPr id="486" name="Google Shape;486;p46"/>
            <p:cNvSpPr txBox="1"/>
            <p:nvPr/>
          </p:nvSpPr>
          <p:spPr>
            <a:xfrm>
              <a:off x="3583825" y="1430613"/>
              <a:ext cx="18813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rPr>
                <a:t>“I’ll use DHCP Server 1”</a:t>
              </a:r>
              <a:endParaRPr sz="1200"/>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4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Dynamic Host Configuration Protocol (DHCP)</a:t>
            </a:r>
            <a:endParaRPr/>
          </a:p>
        </p:txBody>
      </p:sp>
      <p:sp>
        <p:nvSpPr>
          <p:cNvPr id="492" name="Google Shape;492;p4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93" name="Google Shape;493;p47"/>
          <p:cNvSpPr/>
          <p:nvPr/>
        </p:nvSpPr>
        <p:spPr>
          <a:xfrm>
            <a:off x="2319500" y="2133900"/>
            <a:ext cx="875700" cy="875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Alice</a:t>
            </a:r>
            <a:endParaRPr/>
          </a:p>
        </p:txBody>
      </p:sp>
      <p:graphicFrame>
        <p:nvGraphicFramePr>
          <p:cNvPr id="494" name="Google Shape;494;p47"/>
          <p:cNvGraphicFramePr/>
          <p:nvPr/>
        </p:nvGraphicFramePr>
        <p:xfrm>
          <a:off x="260500" y="2024388"/>
          <a:ext cx="3000000" cy="3000000"/>
        </p:xfrm>
        <a:graphic>
          <a:graphicData uri="http://schemas.openxmlformats.org/drawingml/2006/table">
            <a:tbl>
              <a:tblPr>
                <a:noFill/>
                <a:tableStyleId>{A017377F-7E10-4B68-B50C-CE744173F523}</a:tableStyleId>
              </a:tblPr>
              <a:tblGrid>
                <a:gridCol w="1025225"/>
                <a:gridCol w="888425"/>
              </a:tblGrid>
              <a:tr h="396200">
                <a:tc gridSpan="2">
                  <a:txBody>
                    <a:bodyPr/>
                    <a:lstStyle/>
                    <a:p>
                      <a:pPr indent="0" lvl="0" marL="0" rtl="0" algn="ctr">
                        <a:spcBef>
                          <a:spcPts val="0"/>
                        </a:spcBef>
                        <a:spcAft>
                          <a:spcPts val="0"/>
                        </a:spcAft>
                        <a:buNone/>
                      </a:pPr>
                      <a:r>
                        <a:rPr lang="en" sz="1200"/>
                        <a:t>Alice’s configuration</a:t>
                      </a:r>
                      <a:endParaRPr sz="1200"/>
                    </a:p>
                  </a:txBody>
                  <a:tcPr marT="91425" marB="91425" marR="91425" marL="91425"/>
                </a:tc>
                <a:tc hMerge="1"/>
              </a:tr>
              <a:tr h="396200">
                <a:tc>
                  <a:txBody>
                    <a:bodyPr/>
                    <a:lstStyle/>
                    <a:p>
                      <a:pPr indent="0" lvl="0" marL="0" rtl="0" algn="l">
                        <a:spcBef>
                          <a:spcPts val="0"/>
                        </a:spcBef>
                        <a:spcAft>
                          <a:spcPts val="0"/>
                        </a:spcAft>
                        <a:buNone/>
                      </a:pPr>
                      <a:r>
                        <a:rPr lang="en" sz="1200"/>
                        <a:t>My IP</a:t>
                      </a:r>
                      <a:endParaRPr sz="1200"/>
                    </a:p>
                  </a:txBody>
                  <a:tcPr marT="91425" marB="91425" marR="91425" marL="91425"/>
                </a:tc>
                <a:tc>
                  <a:txBody>
                    <a:bodyPr/>
                    <a:lstStyle/>
                    <a:p>
                      <a:pPr indent="0" lvl="0" marL="0" rtl="0" algn="l">
                        <a:spcBef>
                          <a:spcPts val="0"/>
                        </a:spcBef>
                        <a:spcAft>
                          <a:spcPts val="0"/>
                        </a:spcAft>
                        <a:buNone/>
                      </a:pPr>
                      <a:r>
                        <a:rPr lang="en" sz="1200"/>
                        <a:t>x</a:t>
                      </a:r>
                      <a:endParaRPr sz="1200"/>
                    </a:p>
                  </a:txBody>
                  <a:tcPr marT="91425" marB="91425" marR="91425" marL="91425"/>
                </a:tc>
              </a:tr>
              <a:tr h="329750">
                <a:tc>
                  <a:txBody>
                    <a:bodyPr/>
                    <a:lstStyle/>
                    <a:p>
                      <a:pPr indent="0" lvl="0" marL="0" rtl="0" algn="l">
                        <a:spcBef>
                          <a:spcPts val="0"/>
                        </a:spcBef>
                        <a:spcAft>
                          <a:spcPts val="0"/>
                        </a:spcAft>
                        <a:buNone/>
                      </a:pPr>
                      <a:r>
                        <a:rPr lang="en" sz="1200"/>
                        <a:t>DNS Server</a:t>
                      </a:r>
                      <a:endParaRPr sz="1200"/>
                    </a:p>
                  </a:txBody>
                  <a:tcPr marT="91425" marB="91425" marR="91425" marL="91425"/>
                </a:tc>
                <a:tc>
                  <a:txBody>
                    <a:bodyPr/>
                    <a:lstStyle/>
                    <a:p>
                      <a:pPr indent="0" lvl="0" marL="0" rtl="0" algn="l">
                        <a:spcBef>
                          <a:spcPts val="0"/>
                        </a:spcBef>
                        <a:spcAft>
                          <a:spcPts val="0"/>
                        </a:spcAft>
                        <a:buNone/>
                      </a:pPr>
                      <a:r>
                        <a:rPr lang="en" sz="1200"/>
                        <a:t>y</a:t>
                      </a:r>
                      <a:endParaRPr sz="1200"/>
                    </a:p>
                  </a:txBody>
                  <a:tcPr marT="91425" marB="91425" marR="91425" marL="91425"/>
                </a:tc>
              </a:tr>
              <a:tr h="396200">
                <a:tc>
                  <a:txBody>
                    <a:bodyPr/>
                    <a:lstStyle/>
                    <a:p>
                      <a:pPr indent="0" lvl="0" marL="0" rtl="0" algn="l">
                        <a:spcBef>
                          <a:spcPts val="0"/>
                        </a:spcBef>
                        <a:spcAft>
                          <a:spcPts val="0"/>
                        </a:spcAft>
                        <a:buNone/>
                      </a:pPr>
                      <a:r>
                        <a:rPr lang="en" sz="1200"/>
                        <a:t>Gateway</a:t>
                      </a:r>
                      <a:endParaRPr sz="1200"/>
                    </a:p>
                  </a:txBody>
                  <a:tcPr marT="91425" marB="91425" marR="91425" marL="91425"/>
                </a:tc>
                <a:tc>
                  <a:txBody>
                    <a:bodyPr/>
                    <a:lstStyle/>
                    <a:p>
                      <a:pPr indent="0" lvl="0" marL="0" rtl="0" algn="l">
                        <a:spcBef>
                          <a:spcPts val="0"/>
                        </a:spcBef>
                        <a:spcAft>
                          <a:spcPts val="0"/>
                        </a:spcAft>
                        <a:buNone/>
                      </a:pPr>
                      <a:r>
                        <a:rPr lang="en" sz="1200"/>
                        <a:t>z</a:t>
                      </a:r>
                      <a:endParaRPr sz="1200"/>
                    </a:p>
                  </a:txBody>
                  <a:tcPr marT="91425" marB="91425" marR="91425" marL="91425"/>
                </a:tc>
              </a:tr>
            </a:tbl>
          </a:graphicData>
        </a:graphic>
      </p:graphicFrame>
      <p:grpSp>
        <p:nvGrpSpPr>
          <p:cNvPr id="495" name="Google Shape;495;p47"/>
          <p:cNvGrpSpPr/>
          <p:nvPr/>
        </p:nvGrpSpPr>
        <p:grpSpPr>
          <a:xfrm>
            <a:off x="3400550" y="2578525"/>
            <a:ext cx="3309300" cy="2145400"/>
            <a:chOff x="3400550" y="2578525"/>
            <a:chExt cx="3309300" cy="2145400"/>
          </a:xfrm>
        </p:grpSpPr>
        <p:cxnSp>
          <p:nvCxnSpPr>
            <p:cNvPr id="496" name="Google Shape;496;p47"/>
            <p:cNvCxnSpPr/>
            <p:nvPr/>
          </p:nvCxnSpPr>
          <p:spPr>
            <a:xfrm rot="10800000">
              <a:off x="4711975" y="2578525"/>
              <a:ext cx="0" cy="1526400"/>
            </a:xfrm>
            <a:prstGeom prst="straightConnector1">
              <a:avLst/>
            </a:prstGeom>
            <a:noFill/>
            <a:ln cap="flat" cmpd="sng" w="19050">
              <a:solidFill>
                <a:srgbClr val="E69138"/>
              </a:solidFill>
              <a:prstDash val="solid"/>
              <a:round/>
              <a:headEnd len="med" w="med" type="none"/>
              <a:tailEnd len="med" w="med" type="triangle"/>
            </a:ln>
          </p:spPr>
        </p:cxnSp>
        <p:sp>
          <p:nvSpPr>
            <p:cNvPr id="497" name="Google Shape;497;p47"/>
            <p:cNvSpPr txBox="1"/>
            <p:nvPr/>
          </p:nvSpPr>
          <p:spPr>
            <a:xfrm>
              <a:off x="3400550" y="3892625"/>
              <a:ext cx="3309300" cy="8313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4. </a:t>
              </a:r>
              <a:r>
                <a:rPr b="1" lang="en"/>
                <a:t>DHCP Acknowledgement</a:t>
              </a:r>
              <a:r>
                <a:rPr lang="en"/>
                <a:t>: The chosen DHCP server confirms that the configuration has been set for Alice.</a:t>
              </a:r>
              <a:endParaRPr/>
            </a:p>
          </p:txBody>
        </p:sp>
      </p:grpSp>
      <p:sp>
        <p:nvSpPr>
          <p:cNvPr id="498" name="Google Shape;498;p47"/>
          <p:cNvSpPr/>
          <p:nvPr/>
        </p:nvSpPr>
        <p:spPr>
          <a:xfrm>
            <a:off x="6017400" y="1264675"/>
            <a:ext cx="15063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Bob</a:t>
            </a:r>
            <a:endParaRPr/>
          </a:p>
        </p:txBody>
      </p:sp>
      <p:sp>
        <p:nvSpPr>
          <p:cNvPr id="499" name="Google Shape;499;p47"/>
          <p:cNvSpPr/>
          <p:nvPr/>
        </p:nvSpPr>
        <p:spPr>
          <a:xfrm>
            <a:off x="6017400" y="1914125"/>
            <a:ext cx="15063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DHCP Server 1</a:t>
            </a:r>
            <a:endParaRPr/>
          </a:p>
        </p:txBody>
      </p:sp>
      <p:sp>
        <p:nvSpPr>
          <p:cNvPr id="500" name="Google Shape;500;p47"/>
          <p:cNvSpPr/>
          <p:nvPr/>
        </p:nvSpPr>
        <p:spPr>
          <a:xfrm>
            <a:off x="6017400" y="2563575"/>
            <a:ext cx="15063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DHCP Server 2</a:t>
            </a:r>
            <a:endParaRPr/>
          </a:p>
        </p:txBody>
      </p:sp>
      <p:sp>
        <p:nvSpPr>
          <p:cNvPr id="501" name="Google Shape;501;p47"/>
          <p:cNvSpPr/>
          <p:nvPr/>
        </p:nvSpPr>
        <p:spPr>
          <a:xfrm>
            <a:off x="6017400" y="3213025"/>
            <a:ext cx="1506300" cy="393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Router</a:t>
            </a:r>
            <a:endParaRPr/>
          </a:p>
        </p:txBody>
      </p:sp>
      <p:cxnSp>
        <p:nvCxnSpPr>
          <p:cNvPr id="502" name="Google Shape;502;p47"/>
          <p:cNvCxnSpPr>
            <a:stCxn id="499" idx="1"/>
            <a:endCxn id="493" idx="3"/>
          </p:cNvCxnSpPr>
          <p:nvPr/>
        </p:nvCxnSpPr>
        <p:spPr>
          <a:xfrm flipH="1">
            <a:off x="3195300" y="2110925"/>
            <a:ext cx="2822100" cy="460800"/>
          </a:xfrm>
          <a:prstGeom prst="straightConnector1">
            <a:avLst/>
          </a:prstGeom>
          <a:noFill/>
          <a:ln cap="flat" cmpd="sng" w="9525">
            <a:solidFill>
              <a:schemeClr val="dk2"/>
            </a:solidFill>
            <a:prstDash val="solid"/>
            <a:round/>
            <a:headEnd len="med" w="med" type="none"/>
            <a:tailEnd len="med" w="med" type="triangle"/>
          </a:ln>
        </p:spPr>
      </p:cxnSp>
      <p:sp>
        <p:nvSpPr>
          <p:cNvPr id="503" name="Google Shape;503;p47"/>
          <p:cNvSpPr txBox="1"/>
          <p:nvPr/>
        </p:nvSpPr>
        <p:spPr>
          <a:xfrm>
            <a:off x="7523700" y="1741475"/>
            <a:ext cx="13947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t>Reserved for Alice: IP </a:t>
            </a:r>
            <a:r>
              <a:rPr i="1" lang="en" sz="1200"/>
              <a:t>x</a:t>
            </a:r>
            <a:r>
              <a:rPr lang="en" sz="1200"/>
              <a:t>, DNS </a:t>
            </a:r>
            <a:r>
              <a:rPr i="1" lang="en" sz="1200"/>
              <a:t>y</a:t>
            </a:r>
            <a:r>
              <a:rPr lang="en" sz="1200"/>
              <a:t>, gateway </a:t>
            </a:r>
            <a:r>
              <a:rPr i="1" lang="en" sz="1200"/>
              <a:t>z</a:t>
            </a:r>
            <a:endParaRPr i="1" sz="1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4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DHCP Attacks</a:t>
            </a:r>
            <a:endParaRPr/>
          </a:p>
        </p:txBody>
      </p:sp>
      <p:sp>
        <p:nvSpPr>
          <p:cNvPr id="509" name="Google Shape;509;p48"/>
          <p:cNvSpPr txBox="1"/>
          <p:nvPr>
            <p:ph idx="1" type="body"/>
          </p:nvPr>
        </p:nvSpPr>
        <p:spPr>
          <a:xfrm>
            <a:off x="198500" y="1246825"/>
            <a:ext cx="88227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Alice has no way of verifying the DHCP response</a:t>
            </a:r>
            <a:endParaRPr/>
          </a:p>
          <a:p>
            <a:pPr indent="-317500" lvl="1" marL="914400" rtl="0" algn="l">
              <a:spcBef>
                <a:spcPts val="0"/>
              </a:spcBef>
              <a:spcAft>
                <a:spcPts val="0"/>
              </a:spcAft>
              <a:buSzPts val="1400"/>
              <a:buChar char="○"/>
            </a:pPr>
            <a:r>
              <a:rPr lang="en"/>
              <a:t>Spoofing: Any attacker on the network can claim to have a configuration</a:t>
            </a:r>
            <a:endParaRPr/>
          </a:p>
          <a:p>
            <a:pPr indent="-342900" lvl="0" marL="457200" rtl="0" algn="l">
              <a:spcBef>
                <a:spcPts val="0"/>
              </a:spcBef>
              <a:spcAft>
                <a:spcPts val="0"/>
              </a:spcAft>
              <a:buSzPts val="1800"/>
              <a:buChar char="●"/>
            </a:pPr>
            <a:r>
              <a:rPr lang="en"/>
              <a:t>Alice usually expects only one DHCP server to respond, so she will accept the first response</a:t>
            </a:r>
            <a:endParaRPr/>
          </a:p>
          <a:p>
            <a:pPr indent="-317500" lvl="1" marL="914400" rtl="0" algn="l">
              <a:spcBef>
                <a:spcPts val="0"/>
              </a:spcBef>
              <a:spcAft>
                <a:spcPts val="0"/>
              </a:spcAft>
              <a:buSzPts val="1400"/>
              <a:buChar char="○"/>
            </a:pPr>
            <a:r>
              <a:rPr b="1" lang="en"/>
              <a:t>Race condition</a:t>
            </a:r>
            <a:r>
              <a:rPr lang="en"/>
              <a:t>: As long as the attacker responds faster, Alice will accept the attacker’s response</a:t>
            </a:r>
            <a:endParaRPr/>
          </a:p>
          <a:p>
            <a:pPr indent="-342900" lvl="0" marL="457200" rtl="0" algn="l">
              <a:spcBef>
                <a:spcPts val="0"/>
              </a:spcBef>
              <a:spcAft>
                <a:spcPts val="0"/>
              </a:spcAft>
              <a:buSzPts val="1800"/>
              <a:buChar char="●"/>
            </a:pPr>
            <a:r>
              <a:rPr lang="en"/>
              <a:t>DHCP attacks require Mallory to be in the same LAN as Alice</a:t>
            </a:r>
            <a:endParaRPr/>
          </a:p>
          <a:p>
            <a:pPr indent="-342900" lvl="0" marL="457200" rtl="0" algn="l">
              <a:spcBef>
                <a:spcPts val="0"/>
              </a:spcBef>
              <a:spcAft>
                <a:spcPts val="0"/>
              </a:spcAft>
              <a:buSzPts val="1800"/>
              <a:buChar char="●"/>
            </a:pPr>
            <a:r>
              <a:rPr lang="en"/>
              <a:t>DHCP attacks let </a:t>
            </a:r>
            <a:r>
              <a:rPr lang="en"/>
              <a:t>Mallory become a man-in-the-middle (MITM) attacker</a:t>
            </a:r>
            <a:endParaRPr/>
          </a:p>
          <a:p>
            <a:pPr indent="-317500" lvl="1" marL="914400" rtl="0" algn="l">
              <a:spcBef>
                <a:spcPts val="0"/>
              </a:spcBef>
              <a:spcAft>
                <a:spcPts val="0"/>
              </a:spcAft>
              <a:buSzPts val="1400"/>
              <a:buChar char="○"/>
            </a:pPr>
            <a:r>
              <a:rPr lang="en"/>
              <a:t>Mallory claims the gateway router’s address is Mallory’s address</a:t>
            </a:r>
            <a:endParaRPr/>
          </a:p>
          <a:p>
            <a:pPr indent="-317500" lvl="2" marL="1371600" rtl="0" algn="l">
              <a:spcBef>
                <a:spcPts val="0"/>
              </a:spcBef>
              <a:spcAft>
                <a:spcPts val="0"/>
              </a:spcAft>
              <a:buSzPts val="1400"/>
              <a:buChar char="■"/>
            </a:pPr>
            <a:r>
              <a:rPr lang="en"/>
              <a:t>When Alice sends a message to the rest of the Internet, she actually sends it to Mallory</a:t>
            </a:r>
            <a:endParaRPr/>
          </a:p>
          <a:p>
            <a:pPr indent="-317500" lvl="2" marL="1371600" rtl="0" algn="l">
              <a:spcBef>
                <a:spcPts val="0"/>
              </a:spcBef>
              <a:spcAft>
                <a:spcPts val="0"/>
              </a:spcAft>
              <a:buSzPts val="1400"/>
              <a:buChar char="■"/>
            </a:pPr>
            <a:r>
              <a:rPr lang="en"/>
              <a:t>Mallory can modify the message before sending it to its destination</a:t>
            </a:r>
            <a:endParaRPr/>
          </a:p>
          <a:p>
            <a:pPr indent="-317500" lvl="1" marL="914400" rtl="0" algn="l">
              <a:spcBef>
                <a:spcPts val="0"/>
              </a:spcBef>
              <a:spcAft>
                <a:spcPts val="0"/>
              </a:spcAft>
              <a:buSzPts val="1400"/>
              <a:buChar char="○"/>
            </a:pPr>
            <a:r>
              <a:rPr lang="en"/>
              <a:t>Mallory can also claim the DNS server’s address is Mallory’s address</a:t>
            </a:r>
            <a:endParaRPr/>
          </a:p>
        </p:txBody>
      </p:sp>
      <p:sp>
        <p:nvSpPr>
          <p:cNvPr id="510" name="Google Shape;510;p4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9">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9">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9">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9">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9">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49"/>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ARP and DHCP</a:t>
            </a:r>
            <a:endParaRPr/>
          </a:p>
        </p:txBody>
      </p:sp>
      <p:sp>
        <p:nvSpPr>
          <p:cNvPr id="516" name="Google Shape;516;p49"/>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The attacks on ARP and DHCP are very similar</a:t>
            </a:r>
            <a:endParaRPr/>
          </a:p>
          <a:p>
            <a:pPr indent="-317500" lvl="1" marL="914400" rtl="0" algn="l">
              <a:spcBef>
                <a:spcPts val="0"/>
              </a:spcBef>
              <a:spcAft>
                <a:spcPts val="0"/>
              </a:spcAft>
              <a:buSzPts val="1400"/>
              <a:buChar char="○"/>
            </a:pPr>
            <a:r>
              <a:rPr lang="en"/>
              <a:t>Spoofing: The attacker claims to have an answer</a:t>
            </a:r>
            <a:endParaRPr/>
          </a:p>
          <a:p>
            <a:pPr indent="-317500" lvl="1" marL="914400" rtl="0" algn="l">
              <a:spcBef>
                <a:spcPts val="0"/>
              </a:spcBef>
              <a:spcAft>
                <a:spcPts val="0"/>
              </a:spcAft>
              <a:buSzPts val="1400"/>
              <a:buChar char="○"/>
            </a:pPr>
            <a:r>
              <a:rPr lang="en"/>
              <a:t>Race condition: The requester accepts the first response. As long as the attacker’s response arrives first, it is accepted</a:t>
            </a:r>
            <a:endParaRPr/>
          </a:p>
          <a:p>
            <a:pPr indent="-342900" lvl="0" marL="457200" rtl="0" algn="l">
              <a:spcBef>
                <a:spcPts val="0"/>
              </a:spcBef>
              <a:spcAft>
                <a:spcPts val="0"/>
              </a:spcAft>
              <a:buSzPts val="1800"/>
              <a:buChar char="●"/>
            </a:pPr>
            <a:r>
              <a:rPr lang="en"/>
              <a:t>Main vulnerabilities</a:t>
            </a:r>
            <a:endParaRPr/>
          </a:p>
          <a:p>
            <a:pPr indent="-317500" lvl="1" marL="914400" rtl="0" algn="l">
              <a:spcBef>
                <a:spcPts val="0"/>
              </a:spcBef>
              <a:spcAft>
                <a:spcPts val="0"/>
              </a:spcAft>
              <a:buSzPts val="1400"/>
              <a:buChar char="○"/>
            </a:pPr>
            <a:r>
              <a:rPr lang="en"/>
              <a:t>Broadcast protocols: Requests are sent to everyone on the LAN, so the attacker can see every request</a:t>
            </a:r>
            <a:endParaRPr/>
          </a:p>
          <a:p>
            <a:pPr indent="-317500" lvl="1" marL="914400" rtl="0" algn="l">
              <a:spcBef>
                <a:spcPts val="0"/>
              </a:spcBef>
              <a:spcAft>
                <a:spcPts val="0"/>
              </a:spcAft>
              <a:buSzPts val="1400"/>
              <a:buChar char="○"/>
            </a:pPr>
            <a:r>
              <a:rPr lang="en"/>
              <a:t>No trust anchor: There is no way to verify that responses are legitimate</a:t>
            </a:r>
            <a:endParaRPr/>
          </a:p>
        </p:txBody>
      </p:sp>
      <p:sp>
        <p:nvSpPr>
          <p:cNvPr id="517" name="Google Shape;517;p4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6">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50"/>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DHCP Defenses</a:t>
            </a:r>
            <a:endParaRPr/>
          </a:p>
        </p:txBody>
      </p:sp>
      <p:sp>
        <p:nvSpPr>
          <p:cNvPr id="523" name="Google Shape;523;p50"/>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DHCP is hard to defend against</a:t>
            </a:r>
            <a:endParaRPr/>
          </a:p>
          <a:p>
            <a:pPr indent="-317500" lvl="1" marL="914400" rtl="0" algn="l">
              <a:spcBef>
                <a:spcPts val="0"/>
              </a:spcBef>
              <a:spcAft>
                <a:spcPts val="0"/>
              </a:spcAft>
              <a:buSzPts val="1400"/>
              <a:buChar char="○"/>
            </a:pPr>
            <a:r>
              <a:rPr lang="en"/>
              <a:t>No root of trust: When we first connect, there’s nobody we can trust</a:t>
            </a:r>
            <a:endParaRPr/>
          </a:p>
          <a:p>
            <a:pPr indent="-342900" lvl="0" marL="457200" rtl="0" algn="l">
              <a:spcBef>
                <a:spcPts val="0"/>
              </a:spcBef>
              <a:spcAft>
                <a:spcPts val="0"/>
              </a:spcAft>
              <a:buSzPts val="1800"/>
              <a:buChar char="●"/>
            </a:pPr>
            <a:r>
              <a:rPr lang="en"/>
              <a:t>Instead, we rely on defenses provided in higher layers</a:t>
            </a:r>
            <a:endParaRPr/>
          </a:p>
          <a:p>
            <a:pPr indent="0" lvl="0" marL="0" rtl="0" algn="l">
              <a:spcBef>
                <a:spcPts val="1200"/>
              </a:spcBef>
              <a:spcAft>
                <a:spcPts val="1200"/>
              </a:spcAft>
              <a:buNone/>
            </a:pPr>
            <a:r>
              <a:t/>
            </a:r>
            <a:endParaRPr/>
          </a:p>
        </p:txBody>
      </p:sp>
      <p:sp>
        <p:nvSpPr>
          <p:cNvPr id="524" name="Google Shape;524;p5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3">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pic>
        <p:nvPicPr>
          <p:cNvPr id="529" name="Google Shape;529;p51"/>
          <p:cNvPicPr preferRelativeResize="0"/>
          <p:nvPr/>
        </p:nvPicPr>
        <p:blipFill rotWithShape="1">
          <a:blip r:embed="rId3">
            <a:alphaModFix/>
          </a:blip>
          <a:srcRect b="7201" l="0" r="0" t="0"/>
          <a:stretch/>
        </p:blipFill>
        <p:spPr>
          <a:xfrm>
            <a:off x="2428075" y="2571750"/>
            <a:ext cx="4177034" cy="2571751"/>
          </a:xfrm>
          <a:prstGeom prst="rect">
            <a:avLst/>
          </a:prstGeom>
          <a:noFill/>
          <a:ln>
            <a:noFill/>
          </a:ln>
        </p:spPr>
      </p:pic>
      <p:sp>
        <p:nvSpPr>
          <p:cNvPr id="530" name="Google Shape;530;p51"/>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Wireless Local Networks</a:t>
            </a:r>
            <a:endParaRPr/>
          </a:p>
        </p:txBody>
      </p:sp>
      <p:sp>
        <p:nvSpPr>
          <p:cNvPr id="531" name="Google Shape;531;p5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52"/>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Wi-Fi </a:t>
            </a:r>
            <a:endParaRPr/>
          </a:p>
        </p:txBody>
      </p:sp>
      <p:sp>
        <p:nvSpPr>
          <p:cNvPr id="537" name="Google Shape;537;p52"/>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Wi-Fi</a:t>
            </a:r>
            <a:r>
              <a:rPr lang="en"/>
              <a:t>: A layer 2 protocol that wirelessly connects machines in a LAN</a:t>
            </a:r>
            <a:endParaRPr/>
          </a:p>
          <a:p>
            <a:pPr indent="-317500" lvl="1" marL="914400" rtl="0" algn="l">
              <a:spcBef>
                <a:spcPts val="0"/>
              </a:spcBef>
              <a:spcAft>
                <a:spcPts val="0"/>
              </a:spcAft>
              <a:buSzPts val="1400"/>
              <a:buChar char="○"/>
            </a:pPr>
            <a:r>
              <a:rPr lang="en"/>
              <a:t>Alternative is Ethernet, which uses wires to connect machines in a LAN</a:t>
            </a:r>
            <a:endParaRPr/>
          </a:p>
          <a:p>
            <a:pPr indent="-342900" lvl="0" marL="457200" rtl="0" algn="l">
              <a:spcBef>
                <a:spcPts val="0"/>
              </a:spcBef>
              <a:spcAft>
                <a:spcPts val="0"/>
              </a:spcAft>
              <a:buSzPts val="1800"/>
              <a:buChar char="●"/>
            </a:pPr>
            <a:r>
              <a:rPr lang="en"/>
              <a:t>Parts of a Wi-Fi network</a:t>
            </a:r>
            <a:endParaRPr/>
          </a:p>
          <a:p>
            <a:pPr indent="-317500" lvl="1" marL="914400" rtl="0" algn="l">
              <a:spcBef>
                <a:spcPts val="0"/>
              </a:spcBef>
              <a:spcAft>
                <a:spcPts val="0"/>
              </a:spcAft>
              <a:buSzPts val="1400"/>
              <a:buChar char="○"/>
            </a:pPr>
            <a:r>
              <a:rPr b="1" lang="en"/>
              <a:t>Access point</a:t>
            </a:r>
            <a:r>
              <a:rPr lang="en"/>
              <a:t>: A machine that will help you connect to the network</a:t>
            </a:r>
            <a:endParaRPr/>
          </a:p>
          <a:p>
            <a:pPr indent="-317500" lvl="1" marL="914400" rtl="0" algn="l">
              <a:spcBef>
                <a:spcPts val="0"/>
              </a:spcBef>
              <a:spcAft>
                <a:spcPts val="0"/>
              </a:spcAft>
              <a:buSzPts val="1400"/>
              <a:buChar char="○"/>
            </a:pPr>
            <a:r>
              <a:rPr b="1" lang="en"/>
              <a:t>SSID</a:t>
            </a:r>
            <a:r>
              <a:rPr lang="en"/>
              <a:t> (service set identifier): The name of the Wi-Fi network</a:t>
            </a:r>
            <a:endParaRPr/>
          </a:p>
          <a:p>
            <a:pPr indent="-317500" lvl="1" marL="914400" rtl="0" algn="l">
              <a:spcBef>
                <a:spcPts val="0"/>
              </a:spcBef>
              <a:spcAft>
                <a:spcPts val="0"/>
              </a:spcAft>
              <a:buSzPts val="1400"/>
              <a:buChar char="○"/>
            </a:pPr>
            <a:r>
              <a:rPr lang="en"/>
              <a:t>Password: Optionally, a password to secure Wi-Fi communications</a:t>
            </a:r>
            <a:endParaRPr/>
          </a:p>
        </p:txBody>
      </p:sp>
      <p:sp>
        <p:nvSpPr>
          <p:cNvPr id="538" name="Google Shape;538;p5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7">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53"/>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WPA2</a:t>
            </a:r>
            <a:endParaRPr/>
          </a:p>
        </p:txBody>
      </p:sp>
      <p:sp>
        <p:nvSpPr>
          <p:cNvPr id="544" name="Google Shape;544;p53"/>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Char char="●"/>
            </a:pPr>
            <a:r>
              <a:rPr b="1" lang="en"/>
              <a:t>Wi-Fi Protected Access 2</a:t>
            </a:r>
            <a:r>
              <a:rPr lang="en"/>
              <a:t> (</a:t>
            </a:r>
            <a:r>
              <a:rPr b="1" lang="en"/>
              <a:t>WPA2</a:t>
            </a:r>
            <a:r>
              <a:rPr lang="en"/>
              <a:t>): A protocol for securing Wi-Fi network communications with cryptography</a:t>
            </a:r>
            <a:endParaRPr/>
          </a:p>
          <a:p>
            <a:pPr indent="-342900" lvl="0" marL="457200" rtl="0" algn="l">
              <a:lnSpc>
                <a:spcPct val="115000"/>
              </a:lnSpc>
              <a:spcBef>
                <a:spcPts val="0"/>
              </a:spcBef>
              <a:spcAft>
                <a:spcPts val="0"/>
              </a:spcAft>
              <a:buSzPts val="1800"/>
              <a:buChar char="●"/>
            </a:pPr>
            <a:r>
              <a:rPr lang="en"/>
              <a:t>Design goals</a:t>
            </a:r>
            <a:endParaRPr/>
          </a:p>
          <a:p>
            <a:pPr indent="-317500" lvl="1" marL="914400" rtl="0" algn="l">
              <a:lnSpc>
                <a:spcPct val="115000"/>
              </a:lnSpc>
              <a:spcBef>
                <a:spcPts val="0"/>
              </a:spcBef>
              <a:spcAft>
                <a:spcPts val="0"/>
              </a:spcAft>
              <a:buSzPts val="1400"/>
              <a:buChar char="○"/>
            </a:pPr>
            <a:r>
              <a:rPr lang="en"/>
              <a:t>Everyone with the Wi-Fi password can join the network</a:t>
            </a:r>
            <a:endParaRPr/>
          </a:p>
          <a:p>
            <a:pPr indent="-317500" lvl="1" marL="914400" rtl="0" algn="l">
              <a:lnSpc>
                <a:spcPct val="115000"/>
              </a:lnSpc>
              <a:spcBef>
                <a:spcPts val="0"/>
              </a:spcBef>
              <a:spcAft>
                <a:spcPts val="0"/>
              </a:spcAft>
              <a:buSzPts val="1400"/>
              <a:buChar char="○"/>
            </a:pPr>
            <a:r>
              <a:rPr lang="en"/>
              <a:t>Messages sent over the network are encrypted with keys</a:t>
            </a:r>
            <a:endParaRPr/>
          </a:p>
          <a:p>
            <a:pPr indent="-317500" lvl="1" marL="914400" rtl="0" algn="l">
              <a:lnSpc>
                <a:spcPct val="115000"/>
              </a:lnSpc>
              <a:spcBef>
                <a:spcPts val="0"/>
              </a:spcBef>
              <a:spcAft>
                <a:spcPts val="0"/>
              </a:spcAft>
              <a:buSzPts val="1400"/>
              <a:buChar char="○"/>
            </a:pPr>
            <a:r>
              <a:rPr lang="en"/>
              <a:t>An attacker who does not know the Wi-Fi password cannot learn the keys</a:t>
            </a:r>
            <a:endParaRPr/>
          </a:p>
        </p:txBody>
      </p:sp>
      <p:sp>
        <p:nvSpPr>
          <p:cNvPr id="545" name="Google Shape;545;p5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4">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54"/>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WPA Handshake</a:t>
            </a:r>
            <a:endParaRPr/>
          </a:p>
        </p:txBody>
      </p:sp>
      <p:sp>
        <p:nvSpPr>
          <p:cNvPr id="551" name="Google Shape;551;p54"/>
          <p:cNvSpPr txBox="1"/>
          <p:nvPr>
            <p:ph idx="4294967295" type="body"/>
          </p:nvPr>
        </p:nvSpPr>
        <p:spPr>
          <a:xfrm>
            <a:off x="198500" y="1246825"/>
            <a:ext cx="5142600" cy="555600"/>
          </a:xfrm>
          <a:prstGeom prst="rect">
            <a:avLst/>
          </a:prstGeom>
        </p:spPr>
        <p:txBody>
          <a:bodyPr anchorCtr="0" anchor="t" bIns="0" lIns="91425" spcFirstLastPara="1" rIns="91425" wrap="square" tIns="91425">
            <a:spAutoFit/>
          </a:bodyPr>
          <a:lstStyle/>
          <a:p>
            <a:pPr indent="-317500" lvl="0" marL="457200" rtl="0" algn="l">
              <a:spcBef>
                <a:spcPts val="0"/>
              </a:spcBef>
              <a:spcAft>
                <a:spcPts val="0"/>
              </a:spcAft>
              <a:buSzPts val="1400"/>
              <a:buAutoNum type="arabicPeriod"/>
            </a:pPr>
            <a:r>
              <a:rPr lang="en" sz="1400"/>
              <a:t>The client sends an authentication request to the access point</a:t>
            </a:r>
            <a:endParaRPr sz="1400"/>
          </a:p>
        </p:txBody>
      </p:sp>
      <p:sp>
        <p:nvSpPr>
          <p:cNvPr id="552" name="Google Shape;552;p5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553" name="Google Shape;553;p54"/>
          <p:cNvSpPr/>
          <p:nvPr/>
        </p:nvSpPr>
        <p:spPr>
          <a:xfrm>
            <a:off x="5376075" y="943900"/>
            <a:ext cx="3768000" cy="236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54" name="Google Shape;554;p54"/>
          <p:cNvCxnSpPr/>
          <p:nvPr/>
        </p:nvCxnSpPr>
        <p:spPr>
          <a:xfrm>
            <a:off x="6086671" y="499543"/>
            <a:ext cx="0" cy="4537800"/>
          </a:xfrm>
          <a:prstGeom prst="straightConnector1">
            <a:avLst/>
          </a:prstGeom>
          <a:noFill/>
          <a:ln cap="flat" cmpd="sng" w="19050">
            <a:solidFill>
              <a:srgbClr val="000000"/>
            </a:solidFill>
            <a:prstDash val="solid"/>
            <a:round/>
            <a:headEnd len="med" w="med" type="none"/>
            <a:tailEnd len="med" w="med" type="none"/>
          </a:ln>
        </p:spPr>
      </p:cxnSp>
      <p:sp>
        <p:nvSpPr>
          <p:cNvPr id="555" name="Google Shape;555;p54"/>
          <p:cNvSpPr/>
          <p:nvPr/>
        </p:nvSpPr>
        <p:spPr>
          <a:xfrm>
            <a:off x="5587794" y="94800"/>
            <a:ext cx="998100" cy="351600"/>
          </a:xfrm>
          <a:prstGeom prst="roundRect">
            <a:avLst>
              <a:gd fmla="val 16667"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Calibri"/>
                <a:ea typeface="Calibri"/>
                <a:cs typeface="Calibri"/>
                <a:sym typeface="Calibri"/>
              </a:rPr>
              <a:t>Client</a:t>
            </a:r>
            <a:endParaRPr sz="1200">
              <a:latin typeface="Calibri"/>
              <a:ea typeface="Calibri"/>
              <a:cs typeface="Calibri"/>
              <a:sym typeface="Calibri"/>
            </a:endParaRPr>
          </a:p>
        </p:txBody>
      </p:sp>
      <p:sp>
        <p:nvSpPr>
          <p:cNvPr id="556" name="Google Shape;556;p54"/>
          <p:cNvSpPr/>
          <p:nvPr/>
        </p:nvSpPr>
        <p:spPr>
          <a:xfrm>
            <a:off x="7334413" y="94800"/>
            <a:ext cx="998100" cy="351600"/>
          </a:xfrm>
          <a:prstGeom prst="roundRect">
            <a:avLst>
              <a:gd fmla="val 16667"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Calibri"/>
                <a:ea typeface="Calibri"/>
                <a:cs typeface="Calibri"/>
                <a:sym typeface="Calibri"/>
              </a:rPr>
              <a:t>Access Point</a:t>
            </a:r>
            <a:endParaRPr sz="1200">
              <a:latin typeface="Calibri"/>
              <a:ea typeface="Calibri"/>
              <a:cs typeface="Calibri"/>
              <a:sym typeface="Calibri"/>
            </a:endParaRPr>
          </a:p>
        </p:txBody>
      </p:sp>
      <p:cxnSp>
        <p:nvCxnSpPr>
          <p:cNvPr id="557" name="Google Shape;557;p54"/>
          <p:cNvCxnSpPr/>
          <p:nvPr/>
        </p:nvCxnSpPr>
        <p:spPr>
          <a:xfrm>
            <a:off x="7833291" y="499543"/>
            <a:ext cx="0" cy="4537800"/>
          </a:xfrm>
          <a:prstGeom prst="straightConnector1">
            <a:avLst/>
          </a:prstGeom>
          <a:noFill/>
          <a:ln cap="flat" cmpd="sng" w="19050">
            <a:solidFill>
              <a:srgbClr val="000000"/>
            </a:solidFill>
            <a:prstDash val="solid"/>
            <a:round/>
            <a:headEnd len="med" w="med" type="none"/>
            <a:tailEnd len="med" w="med" type="none"/>
          </a:ln>
        </p:spPr>
      </p:cxnSp>
      <p:grpSp>
        <p:nvGrpSpPr>
          <p:cNvPr id="558" name="Google Shape;558;p54"/>
          <p:cNvGrpSpPr/>
          <p:nvPr/>
        </p:nvGrpSpPr>
        <p:grpSpPr>
          <a:xfrm>
            <a:off x="5417329" y="1056610"/>
            <a:ext cx="1338699" cy="578970"/>
            <a:chOff x="886575" y="1072025"/>
            <a:chExt cx="1586700" cy="555900"/>
          </a:xfrm>
        </p:grpSpPr>
        <p:sp>
          <p:nvSpPr>
            <p:cNvPr id="559" name="Google Shape;559;p54"/>
            <p:cNvSpPr/>
            <p:nvPr/>
          </p:nvSpPr>
          <p:spPr>
            <a:xfrm>
              <a:off x="1599375" y="1072025"/>
              <a:ext cx="161100" cy="5559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60" name="Google Shape;560;p54"/>
            <p:cNvSpPr/>
            <p:nvPr/>
          </p:nvSpPr>
          <p:spPr>
            <a:xfrm>
              <a:off x="886575" y="1148225"/>
              <a:ext cx="1586700" cy="403500"/>
            </a:xfrm>
            <a:prstGeom prst="roundRect">
              <a:avLst>
                <a:gd fmla="val 16667" name="adj"/>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Calibri"/>
                  <a:ea typeface="Calibri"/>
                  <a:cs typeface="Calibri"/>
                  <a:sym typeface="Calibri"/>
                </a:rPr>
                <a:t>Derive </a:t>
              </a:r>
              <a:r>
                <a:rPr lang="en" sz="1200">
                  <a:solidFill>
                    <a:srgbClr val="0000FF"/>
                  </a:solidFill>
                  <a:latin typeface="Calibri"/>
                  <a:ea typeface="Calibri"/>
                  <a:cs typeface="Calibri"/>
                  <a:sym typeface="Calibri"/>
                </a:rPr>
                <a:t>PSK</a:t>
              </a:r>
              <a:r>
                <a:rPr lang="en" sz="1200">
                  <a:latin typeface="Calibri"/>
                  <a:ea typeface="Calibri"/>
                  <a:cs typeface="Calibri"/>
                  <a:sym typeface="Calibri"/>
                </a:rPr>
                <a:t> from wifi password</a:t>
              </a:r>
              <a:endParaRPr sz="1200">
                <a:latin typeface="Calibri"/>
                <a:ea typeface="Calibri"/>
                <a:cs typeface="Calibri"/>
                <a:sym typeface="Calibri"/>
              </a:endParaRPr>
            </a:p>
          </p:txBody>
        </p:sp>
      </p:grpSp>
      <p:grpSp>
        <p:nvGrpSpPr>
          <p:cNvPr id="561" name="Google Shape;561;p54"/>
          <p:cNvGrpSpPr/>
          <p:nvPr/>
        </p:nvGrpSpPr>
        <p:grpSpPr>
          <a:xfrm>
            <a:off x="7163948" y="1056610"/>
            <a:ext cx="1338699" cy="578970"/>
            <a:chOff x="886575" y="1072025"/>
            <a:chExt cx="1586700" cy="555900"/>
          </a:xfrm>
        </p:grpSpPr>
        <p:sp>
          <p:nvSpPr>
            <p:cNvPr id="562" name="Google Shape;562;p54"/>
            <p:cNvSpPr/>
            <p:nvPr/>
          </p:nvSpPr>
          <p:spPr>
            <a:xfrm>
              <a:off x="1599375" y="1072025"/>
              <a:ext cx="161100" cy="5559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63" name="Google Shape;563;p54"/>
            <p:cNvSpPr/>
            <p:nvPr/>
          </p:nvSpPr>
          <p:spPr>
            <a:xfrm>
              <a:off x="886575" y="1148225"/>
              <a:ext cx="1586700" cy="403500"/>
            </a:xfrm>
            <a:prstGeom prst="roundRect">
              <a:avLst>
                <a:gd fmla="val 16667" name="adj"/>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Calibri"/>
                  <a:ea typeface="Calibri"/>
                  <a:cs typeface="Calibri"/>
                  <a:sym typeface="Calibri"/>
                </a:rPr>
                <a:t>Derive </a:t>
              </a:r>
              <a:r>
                <a:rPr lang="en" sz="1200">
                  <a:solidFill>
                    <a:srgbClr val="0000FF"/>
                  </a:solidFill>
                  <a:latin typeface="Calibri"/>
                  <a:ea typeface="Calibri"/>
                  <a:cs typeface="Calibri"/>
                  <a:sym typeface="Calibri"/>
                </a:rPr>
                <a:t>PSK</a:t>
              </a:r>
              <a:r>
                <a:rPr lang="en" sz="1200">
                  <a:latin typeface="Calibri"/>
                  <a:ea typeface="Calibri"/>
                  <a:cs typeface="Calibri"/>
                  <a:sym typeface="Calibri"/>
                </a:rPr>
                <a:t> from wifi password</a:t>
              </a:r>
              <a:endParaRPr sz="1200">
                <a:latin typeface="Calibri"/>
                <a:ea typeface="Calibri"/>
                <a:cs typeface="Calibri"/>
                <a:sym typeface="Calibri"/>
              </a:endParaRPr>
            </a:p>
          </p:txBody>
        </p:sp>
      </p:grpSp>
      <p:grpSp>
        <p:nvGrpSpPr>
          <p:cNvPr id="564" name="Google Shape;564;p54"/>
          <p:cNvGrpSpPr/>
          <p:nvPr/>
        </p:nvGrpSpPr>
        <p:grpSpPr>
          <a:xfrm>
            <a:off x="6097225" y="399750"/>
            <a:ext cx="1725300" cy="668400"/>
            <a:chOff x="6097225" y="399750"/>
            <a:chExt cx="1725300" cy="668400"/>
          </a:xfrm>
        </p:grpSpPr>
        <p:cxnSp>
          <p:nvCxnSpPr>
            <p:cNvPr id="565" name="Google Shape;565;p54"/>
            <p:cNvCxnSpPr/>
            <p:nvPr/>
          </p:nvCxnSpPr>
          <p:spPr>
            <a:xfrm>
              <a:off x="6136492" y="672980"/>
              <a:ext cx="1660800" cy="339600"/>
            </a:xfrm>
            <a:prstGeom prst="straightConnector1">
              <a:avLst/>
            </a:prstGeom>
            <a:noFill/>
            <a:ln cap="flat" cmpd="sng" w="19050">
              <a:solidFill>
                <a:srgbClr val="000000"/>
              </a:solidFill>
              <a:prstDash val="solid"/>
              <a:round/>
              <a:headEnd len="med" w="med" type="none"/>
              <a:tailEnd len="med" w="med" type="triangle"/>
            </a:ln>
          </p:spPr>
        </p:cxnSp>
        <p:sp>
          <p:nvSpPr>
            <p:cNvPr id="566" name="Google Shape;566;p54"/>
            <p:cNvSpPr txBox="1"/>
            <p:nvPr/>
          </p:nvSpPr>
          <p:spPr>
            <a:xfrm rot="684440">
              <a:off x="6111976" y="564497"/>
              <a:ext cx="1695799" cy="338907"/>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Calibri"/>
                  <a:ea typeface="Calibri"/>
                  <a:cs typeface="Calibri"/>
                  <a:sym typeface="Calibri"/>
                </a:rPr>
                <a:t>Authentication Request</a:t>
              </a:r>
              <a:endParaRPr sz="1200">
                <a:latin typeface="Calibri"/>
                <a:ea typeface="Calibri"/>
                <a:cs typeface="Calibri"/>
                <a:sym typeface="Calibri"/>
              </a:endParaRPr>
            </a:p>
          </p:txBody>
        </p:sp>
      </p:grpSp>
      <p:grpSp>
        <p:nvGrpSpPr>
          <p:cNvPr id="567" name="Google Shape;567;p54"/>
          <p:cNvGrpSpPr/>
          <p:nvPr/>
        </p:nvGrpSpPr>
        <p:grpSpPr>
          <a:xfrm>
            <a:off x="6123745" y="1375140"/>
            <a:ext cx="1666489" cy="665872"/>
            <a:chOff x="6123745" y="1375140"/>
            <a:chExt cx="1666489" cy="665872"/>
          </a:xfrm>
        </p:grpSpPr>
        <p:cxnSp>
          <p:nvCxnSpPr>
            <p:cNvPr id="568" name="Google Shape;568;p54"/>
            <p:cNvCxnSpPr/>
            <p:nvPr/>
          </p:nvCxnSpPr>
          <p:spPr>
            <a:xfrm flipH="1">
              <a:off x="6123745" y="1723912"/>
              <a:ext cx="1646100" cy="317100"/>
            </a:xfrm>
            <a:prstGeom prst="straightConnector1">
              <a:avLst/>
            </a:prstGeom>
            <a:noFill/>
            <a:ln cap="flat" cmpd="sng" w="19050">
              <a:solidFill>
                <a:srgbClr val="000000"/>
              </a:solidFill>
              <a:prstDash val="solid"/>
              <a:round/>
              <a:headEnd len="med" w="med" type="none"/>
              <a:tailEnd len="med" w="med" type="triangle"/>
            </a:ln>
          </p:spPr>
        </p:cxnSp>
        <p:sp>
          <p:nvSpPr>
            <p:cNvPr id="569" name="Google Shape;569;p54"/>
            <p:cNvSpPr txBox="1"/>
            <p:nvPr/>
          </p:nvSpPr>
          <p:spPr>
            <a:xfrm rot="-650908">
              <a:off x="6145627" y="1525739"/>
              <a:ext cx="1629013" cy="33930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0000"/>
                  </a:solidFill>
                  <a:latin typeface="Calibri"/>
                  <a:ea typeface="Calibri"/>
                  <a:cs typeface="Calibri"/>
                  <a:sym typeface="Calibri"/>
                </a:rPr>
                <a:t>ANonce</a:t>
              </a:r>
              <a:endParaRPr>
                <a:solidFill>
                  <a:srgbClr val="FF0000"/>
                </a:solidFill>
                <a:latin typeface="Calibri"/>
                <a:ea typeface="Calibri"/>
                <a:cs typeface="Calibri"/>
                <a:sym typeface="Calibri"/>
              </a:endParaRPr>
            </a:p>
          </p:txBody>
        </p:sp>
      </p:grpSp>
      <p:grpSp>
        <p:nvGrpSpPr>
          <p:cNvPr id="570" name="Google Shape;570;p54"/>
          <p:cNvGrpSpPr/>
          <p:nvPr/>
        </p:nvGrpSpPr>
        <p:grpSpPr>
          <a:xfrm>
            <a:off x="6129875" y="1789796"/>
            <a:ext cx="1660200" cy="649085"/>
            <a:chOff x="6129875" y="1789796"/>
            <a:chExt cx="1660200" cy="649085"/>
          </a:xfrm>
        </p:grpSpPr>
        <p:cxnSp>
          <p:nvCxnSpPr>
            <p:cNvPr id="571" name="Google Shape;571;p54"/>
            <p:cNvCxnSpPr/>
            <p:nvPr/>
          </p:nvCxnSpPr>
          <p:spPr>
            <a:xfrm>
              <a:off x="6143701" y="2121781"/>
              <a:ext cx="1646100" cy="317100"/>
            </a:xfrm>
            <a:prstGeom prst="straightConnector1">
              <a:avLst/>
            </a:prstGeom>
            <a:noFill/>
            <a:ln cap="flat" cmpd="sng" w="19050">
              <a:solidFill>
                <a:srgbClr val="000000"/>
              </a:solidFill>
              <a:prstDash val="solid"/>
              <a:round/>
              <a:headEnd len="med" w="med" type="none"/>
              <a:tailEnd len="med" w="med" type="triangle"/>
            </a:ln>
          </p:spPr>
        </p:cxnSp>
        <p:sp>
          <p:nvSpPr>
            <p:cNvPr id="572" name="Google Shape;572;p54"/>
            <p:cNvSpPr txBox="1"/>
            <p:nvPr/>
          </p:nvSpPr>
          <p:spPr>
            <a:xfrm flipH="1" rot="650908">
              <a:off x="6145469" y="1940396"/>
              <a:ext cx="1629013" cy="33930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0000"/>
                  </a:solidFill>
                  <a:latin typeface="Calibri"/>
                  <a:ea typeface="Calibri"/>
                  <a:cs typeface="Calibri"/>
                  <a:sym typeface="Calibri"/>
                </a:rPr>
                <a:t>SNonce</a:t>
              </a:r>
              <a:endParaRPr>
                <a:solidFill>
                  <a:srgbClr val="FF0000"/>
                </a:solidFill>
                <a:latin typeface="Calibri"/>
                <a:ea typeface="Calibri"/>
                <a:cs typeface="Calibri"/>
                <a:sym typeface="Calibri"/>
              </a:endParaRPr>
            </a:p>
          </p:txBody>
        </p:sp>
      </p:grpSp>
      <p:grpSp>
        <p:nvGrpSpPr>
          <p:cNvPr id="573" name="Google Shape;573;p54"/>
          <p:cNvGrpSpPr/>
          <p:nvPr/>
        </p:nvGrpSpPr>
        <p:grpSpPr>
          <a:xfrm>
            <a:off x="5417325" y="2519650"/>
            <a:ext cx="1338900" cy="765300"/>
            <a:chOff x="5417325" y="2519650"/>
            <a:chExt cx="1338900" cy="765300"/>
          </a:xfrm>
        </p:grpSpPr>
        <p:sp>
          <p:nvSpPr>
            <p:cNvPr id="574" name="Google Shape;574;p54"/>
            <p:cNvSpPr/>
            <p:nvPr/>
          </p:nvSpPr>
          <p:spPr>
            <a:xfrm>
              <a:off x="6018712" y="2519650"/>
              <a:ext cx="136200" cy="7653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75" name="Google Shape;575;p54"/>
            <p:cNvSpPr/>
            <p:nvPr/>
          </p:nvSpPr>
          <p:spPr>
            <a:xfrm>
              <a:off x="5417325" y="2584496"/>
              <a:ext cx="1338900" cy="633900"/>
            </a:xfrm>
            <a:prstGeom prst="roundRect">
              <a:avLst>
                <a:gd fmla="val 16667" name="adj"/>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Calibri"/>
                  <a:ea typeface="Calibri"/>
                  <a:cs typeface="Calibri"/>
                  <a:sym typeface="Calibri"/>
                </a:rPr>
                <a:t>Derive </a:t>
              </a:r>
              <a:r>
                <a:rPr lang="en" sz="1200">
                  <a:solidFill>
                    <a:srgbClr val="9900FF"/>
                  </a:solidFill>
                  <a:latin typeface="Calibri"/>
                  <a:ea typeface="Calibri"/>
                  <a:cs typeface="Calibri"/>
                  <a:sym typeface="Calibri"/>
                </a:rPr>
                <a:t>PTK</a:t>
              </a:r>
              <a:r>
                <a:rPr lang="en" sz="1200">
                  <a:latin typeface="Calibri"/>
                  <a:ea typeface="Calibri"/>
                  <a:cs typeface="Calibri"/>
                  <a:sym typeface="Calibri"/>
                </a:rPr>
                <a:t> from </a:t>
              </a:r>
              <a:r>
                <a:rPr lang="en" sz="1200">
                  <a:solidFill>
                    <a:srgbClr val="0000FF"/>
                  </a:solidFill>
                  <a:latin typeface="Calibri"/>
                  <a:ea typeface="Calibri"/>
                  <a:cs typeface="Calibri"/>
                  <a:sym typeface="Calibri"/>
                </a:rPr>
                <a:t>PSK</a:t>
              </a:r>
              <a:r>
                <a:rPr lang="en" sz="1200">
                  <a:latin typeface="Calibri"/>
                  <a:ea typeface="Calibri"/>
                  <a:cs typeface="Calibri"/>
                  <a:sym typeface="Calibri"/>
                </a:rPr>
                <a:t>, </a:t>
              </a:r>
              <a:r>
                <a:rPr lang="en" sz="1200">
                  <a:solidFill>
                    <a:srgbClr val="FF0000"/>
                  </a:solidFill>
                  <a:latin typeface="Calibri"/>
                  <a:ea typeface="Calibri"/>
                  <a:cs typeface="Calibri"/>
                  <a:sym typeface="Calibri"/>
                </a:rPr>
                <a:t>nonces</a:t>
              </a:r>
              <a:r>
                <a:rPr lang="en" sz="1200">
                  <a:latin typeface="Calibri"/>
                  <a:ea typeface="Calibri"/>
                  <a:cs typeface="Calibri"/>
                  <a:sym typeface="Calibri"/>
                </a:rPr>
                <a:t>, MAC addresses</a:t>
              </a:r>
              <a:endParaRPr sz="1200">
                <a:latin typeface="Calibri"/>
                <a:ea typeface="Calibri"/>
                <a:cs typeface="Calibri"/>
                <a:sym typeface="Calibri"/>
              </a:endParaRPr>
            </a:p>
          </p:txBody>
        </p:sp>
      </p:grpSp>
      <p:grpSp>
        <p:nvGrpSpPr>
          <p:cNvPr id="576" name="Google Shape;576;p54"/>
          <p:cNvGrpSpPr/>
          <p:nvPr/>
        </p:nvGrpSpPr>
        <p:grpSpPr>
          <a:xfrm>
            <a:off x="7163944" y="2519650"/>
            <a:ext cx="1338900" cy="765300"/>
            <a:chOff x="7163944" y="2519650"/>
            <a:chExt cx="1338900" cy="765300"/>
          </a:xfrm>
        </p:grpSpPr>
        <p:sp>
          <p:nvSpPr>
            <p:cNvPr id="577" name="Google Shape;577;p54"/>
            <p:cNvSpPr/>
            <p:nvPr/>
          </p:nvSpPr>
          <p:spPr>
            <a:xfrm>
              <a:off x="7765331" y="2519650"/>
              <a:ext cx="136200" cy="7653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78" name="Google Shape;578;p54"/>
            <p:cNvSpPr/>
            <p:nvPr/>
          </p:nvSpPr>
          <p:spPr>
            <a:xfrm>
              <a:off x="7163944" y="2584496"/>
              <a:ext cx="1338900" cy="633900"/>
            </a:xfrm>
            <a:prstGeom prst="roundRect">
              <a:avLst>
                <a:gd fmla="val 16667" name="adj"/>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000000"/>
                  </a:solidFill>
                  <a:latin typeface="Calibri"/>
                  <a:ea typeface="Calibri"/>
                  <a:cs typeface="Calibri"/>
                  <a:sym typeface="Calibri"/>
                </a:rPr>
                <a:t>Derive </a:t>
              </a:r>
              <a:r>
                <a:rPr lang="en" sz="1200">
                  <a:solidFill>
                    <a:srgbClr val="9900FF"/>
                  </a:solidFill>
                  <a:latin typeface="Calibri"/>
                  <a:ea typeface="Calibri"/>
                  <a:cs typeface="Calibri"/>
                  <a:sym typeface="Calibri"/>
                </a:rPr>
                <a:t>PTK</a:t>
              </a:r>
              <a:r>
                <a:rPr lang="en" sz="1200">
                  <a:solidFill>
                    <a:srgbClr val="000000"/>
                  </a:solidFill>
                  <a:latin typeface="Calibri"/>
                  <a:ea typeface="Calibri"/>
                  <a:cs typeface="Calibri"/>
                  <a:sym typeface="Calibri"/>
                </a:rPr>
                <a:t> from </a:t>
              </a:r>
              <a:r>
                <a:rPr lang="en" sz="1200">
                  <a:solidFill>
                    <a:srgbClr val="0000FF"/>
                  </a:solidFill>
                  <a:latin typeface="Calibri"/>
                  <a:ea typeface="Calibri"/>
                  <a:cs typeface="Calibri"/>
                  <a:sym typeface="Calibri"/>
                </a:rPr>
                <a:t>PSK</a:t>
              </a:r>
              <a:r>
                <a:rPr lang="en" sz="1200">
                  <a:solidFill>
                    <a:srgbClr val="000000"/>
                  </a:solidFill>
                  <a:latin typeface="Calibri"/>
                  <a:ea typeface="Calibri"/>
                  <a:cs typeface="Calibri"/>
                  <a:sym typeface="Calibri"/>
                </a:rPr>
                <a:t>, </a:t>
              </a:r>
              <a:r>
                <a:rPr lang="en" sz="1200">
                  <a:solidFill>
                    <a:srgbClr val="FF0000"/>
                  </a:solidFill>
                  <a:latin typeface="Calibri"/>
                  <a:ea typeface="Calibri"/>
                  <a:cs typeface="Calibri"/>
                  <a:sym typeface="Calibri"/>
                </a:rPr>
                <a:t>nonces</a:t>
              </a:r>
              <a:r>
                <a:rPr lang="en" sz="1200">
                  <a:solidFill>
                    <a:srgbClr val="000000"/>
                  </a:solidFill>
                  <a:latin typeface="Calibri"/>
                  <a:ea typeface="Calibri"/>
                  <a:cs typeface="Calibri"/>
                  <a:sym typeface="Calibri"/>
                </a:rPr>
                <a:t>, MAC addresses</a:t>
              </a:r>
              <a:endParaRPr sz="1200">
                <a:latin typeface="Calibri"/>
                <a:ea typeface="Calibri"/>
                <a:cs typeface="Calibri"/>
                <a:sym typeface="Calibri"/>
              </a:endParaRPr>
            </a:p>
          </p:txBody>
        </p:sp>
      </p:grpSp>
      <p:grpSp>
        <p:nvGrpSpPr>
          <p:cNvPr id="579" name="Google Shape;579;p54"/>
          <p:cNvGrpSpPr/>
          <p:nvPr/>
        </p:nvGrpSpPr>
        <p:grpSpPr>
          <a:xfrm>
            <a:off x="6123745" y="3067101"/>
            <a:ext cx="1666351" cy="640500"/>
            <a:chOff x="6123745" y="3067101"/>
            <a:chExt cx="1666351" cy="640500"/>
          </a:xfrm>
        </p:grpSpPr>
        <p:cxnSp>
          <p:nvCxnSpPr>
            <p:cNvPr id="580" name="Google Shape;580;p54"/>
            <p:cNvCxnSpPr/>
            <p:nvPr/>
          </p:nvCxnSpPr>
          <p:spPr>
            <a:xfrm flipH="1">
              <a:off x="6123745" y="3381699"/>
              <a:ext cx="1646100" cy="317100"/>
            </a:xfrm>
            <a:prstGeom prst="straightConnector1">
              <a:avLst/>
            </a:prstGeom>
            <a:noFill/>
            <a:ln cap="flat" cmpd="sng" w="19050">
              <a:solidFill>
                <a:srgbClr val="000000"/>
              </a:solidFill>
              <a:prstDash val="solid"/>
              <a:round/>
              <a:headEnd len="med" w="med" type="none"/>
              <a:tailEnd len="med" w="med" type="triangle"/>
            </a:ln>
          </p:spPr>
        </p:cxnSp>
        <p:sp>
          <p:nvSpPr>
            <p:cNvPr id="581" name="Google Shape;581;p54"/>
            <p:cNvSpPr txBox="1"/>
            <p:nvPr/>
          </p:nvSpPr>
          <p:spPr>
            <a:xfrm rot="-650908">
              <a:off x="6145490" y="3217701"/>
              <a:ext cx="1629013" cy="33930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MIC</a:t>
              </a:r>
              <a:endParaRPr>
                <a:latin typeface="Calibri"/>
                <a:ea typeface="Calibri"/>
                <a:cs typeface="Calibri"/>
                <a:sym typeface="Calibri"/>
              </a:endParaRPr>
            </a:p>
          </p:txBody>
        </p:sp>
      </p:grpSp>
      <p:grpSp>
        <p:nvGrpSpPr>
          <p:cNvPr id="582" name="Google Shape;582;p54"/>
          <p:cNvGrpSpPr/>
          <p:nvPr/>
        </p:nvGrpSpPr>
        <p:grpSpPr>
          <a:xfrm>
            <a:off x="6129875" y="3490132"/>
            <a:ext cx="1660200" cy="640500"/>
            <a:chOff x="6129875" y="3490132"/>
            <a:chExt cx="1660200" cy="640500"/>
          </a:xfrm>
        </p:grpSpPr>
        <p:cxnSp>
          <p:nvCxnSpPr>
            <p:cNvPr id="583" name="Google Shape;583;p54"/>
            <p:cNvCxnSpPr/>
            <p:nvPr/>
          </p:nvCxnSpPr>
          <p:spPr>
            <a:xfrm>
              <a:off x="6143701" y="3779567"/>
              <a:ext cx="1646100" cy="317100"/>
            </a:xfrm>
            <a:prstGeom prst="straightConnector1">
              <a:avLst/>
            </a:prstGeom>
            <a:noFill/>
            <a:ln cap="flat" cmpd="sng" w="19050">
              <a:solidFill>
                <a:srgbClr val="000000"/>
              </a:solidFill>
              <a:prstDash val="solid"/>
              <a:round/>
              <a:headEnd len="med" w="med" type="none"/>
              <a:tailEnd len="med" w="med" type="triangle"/>
            </a:ln>
          </p:spPr>
        </p:cxnSp>
        <p:sp>
          <p:nvSpPr>
            <p:cNvPr id="584" name="Google Shape;584;p54"/>
            <p:cNvSpPr txBox="1"/>
            <p:nvPr/>
          </p:nvSpPr>
          <p:spPr>
            <a:xfrm flipH="1" rot="650908">
              <a:off x="6145469" y="3640732"/>
              <a:ext cx="1629013" cy="33930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MIC</a:t>
              </a:r>
              <a:endParaRPr>
                <a:latin typeface="Calibri"/>
                <a:ea typeface="Calibri"/>
                <a:cs typeface="Calibri"/>
                <a:sym typeface="Calibri"/>
              </a:endParaRPr>
            </a:p>
          </p:txBody>
        </p:sp>
      </p:grpSp>
      <p:grpSp>
        <p:nvGrpSpPr>
          <p:cNvPr id="585" name="Google Shape;585;p54"/>
          <p:cNvGrpSpPr/>
          <p:nvPr/>
        </p:nvGrpSpPr>
        <p:grpSpPr>
          <a:xfrm>
            <a:off x="6123745" y="3887120"/>
            <a:ext cx="1666339" cy="640500"/>
            <a:chOff x="6123745" y="3887120"/>
            <a:chExt cx="1666339" cy="640500"/>
          </a:xfrm>
        </p:grpSpPr>
        <p:cxnSp>
          <p:nvCxnSpPr>
            <p:cNvPr id="586" name="Google Shape;586;p54"/>
            <p:cNvCxnSpPr/>
            <p:nvPr/>
          </p:nvCxnSpPr>
          <p:spPr>
            <a:xfrm flipH="1">
              <a:off x="6123745" y="4210518"/>
              <a:ext cx="1646100" cy="317100"/>
            </a:xfrm>
            <a:prstGeom prst="straightConnector1">
              <a:avLst/>
            </a:prstGeom>
            <a:noFill/>
            <a:ln cap="flat" cmpd="sng" w="19050">
              <a:solidFill>
                <a:srgbClr val="000000"/>
              </a:solidFill>
              <a:prstDash val="solid"/>
              <a:round/>
              <a:headEnd len="med" w="med" type="none"/>
              <a:tailEnd len="med" w="med" type="triangle"/>
            </a:ln>
          </p:spPr>
        </p:cxnSp>
        <p:sp>
          <p:nvSpPr>
            <p:cNvPr id="587" name="Google Shape;587;p54"/>
            <p:cNvSpPr txBox="1"/>
            <p:nvPr/>
          </p:nvSpPr>
          <p:spPr>
            <a:xfrm rot="-650908">
              <a:off x="6145477" y="4037720"/>
              <a:ext cx="1629013" cy="33930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38761D"/>
                  </a:solidFill>
                  <a:latin typeface="Calibri"/>
                  <a:ea typeface="Calibri"/>
                  <a:cs typeface="Calibri"/>
                  <a:sym typeface="Calibri"/>
                </a:rPr>
                <a:t>GTK</a:t>
              </a:r>
              <a:endParaRPr>
                <a:solidFill>
                  <a:srgbClr val="38761D"/>
                </a:solidFill>
                <a:latin typeface="Calibri"/>
                <a:ea typeface="Calibri"/>
                <a:cs typeface="Calibri"/>
                <a:sym typeface="Calibri"/>
              </a:endParaRPr>
            </a:p>
          </p:txBody>
        </p:sp>
      </p:grpSp>
      <p:grpSp>
        <p:nvGrpSpPr>
          <p:cNvPr id="588" name="Google Shape;588;p54"/>
          <p:cNvGrpSpPr/>
          <p:nvPr/>
        </p:nvGrpSpPr>
        <p:grpSpPr>
          <a:xfrm>
            <a:off x="6129875" y="4284964"/>
            <a:ext cx="1660200" cy="640522"/>
            <a:chOff x="6129875" y="4284964"/>
            <a:chExt cx="1660200" cy="640522"/>
          </a:xfrm>
        </p:grpSpPr>
        <p:cxnSp>
          <p:nvCxnSpPr>
            <p:cNvPr id="589" name="Google Shape;589;p54"/>
            <p:cNvCxnSpPr/>
            <p:nvPr/>
          </p:nvCxnSpPr>
          <p:spPr>
            <a:xfrm>
              <a:off x="6143701" y="4608386"/>
              <a:ext cx="1646100" cy="317100"/>
            </a:xfrm>
            <a:prstGeom prst="straightConnector1">
              <a:avLst/>
            </a:prstGeom>
            <a:noFill/>
            <a:ln cap="flat" cmpd="sng" w="19050">
              <a:solidFill>
                <a:srgbClr val="000000"/>
              </a:solidFill>
              <a:prstDash val="solid"/>
              <a:round/>
              <a:headEnd len="med" w="med" type="none"/>
              <a:tailEnd len="med" w="med" type="triangle"/>
            </a:ln>
          </p:spPr>
        </p:cxnSp>
        <p:sp>
          <p:nvSpPr>
            <p:cNvPr id="590" name="Google Shape;590;p54"/>
            <p:cNvSpPr txBox="1"/>
            <p:nvPr/>
          </p:nvSpPr>
          <p:spPr>
            <a:xfrm flipH="1" rot="650908">
              <a:off x="6145469" y="4435563"/>
              <a:ext cx="1629013" cy="33930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ACK</a:t>
              </a:r>
              <a:endParaRPr>
                <a:latin typeface="Calibri"/>
                <a:ea typeface="Calibri"/>
                <a:cs typeface="Calibri"/>
                <a:sym typeface="Calibri"/>
              </a:endParaRPr>
            </a:p>
          </p:txBody>
        </p:sp>
      </p:grpSp>
      <p:sp>
        <p:nvSpPr>
          <p:cNvPr id="591" name="Google Shape;591;p54"/>
          <p:cNvSpPr txBox="1"/>
          <p:nvPr>
            <p:ph idx="4294967295" type="body"/>
          </p:nvPr>
        </p:nvSpPr>
        <p:spPr>
          <a:xfrm>
            <a:off x="198500" y="1802425"/>
            <a:ext cx="5142600" cy="555600"/>
          </a:xfrm>
          <a:prstGeom prst="rect">
            <a:avLst/>
          </a:prstGeom>
        </p:spPr>
        <p:txBody>
          <a:bodyPr anchorCtr="0" anchor="t" bIns="0" lIns="91425" spcFirstLastPara="1" rIns="91425" wrap="square" tIns="91425">
            <a:spAutoFit/>
          </a:bodyPr>
          <a:lstStyle/>
          <a:p>
            <a:pPr indent="-317500" lvl="0" marL="457200" rtl="0" algn="l">
              <a:spcBef>
                <a:spcPts val="0"/>
              </a:spcBef>
              <a:spcAft>
                <a:spcPts val="0"/>
              </a:spcAft>
              <a:buSzPts val="1400"/>
              <a:buAutoNum type="arabicPeriod" startAt="2"/>
            </a:pPr>
            <a:r>
              <a:rPr lang="en" sz="1400"/>
              <a:t>Both use the password to derive the </a:t>
            </a:r>
            <a:r>
              <a:rPr i="1" lang="en" sz="1400">
                <a:solidFill>
                  <a:srgbClr val="0000FF"/>
                </a:solidFill>
              </a:rPr>
              <a:t>PSK</a:t>
            </a:r>
            <a:r>
              <a:rPr lang="en" sz="1400">
                <a:solidFill>
                  <a:srgbClr val="0000FF"/>
                </a:solidFill>
              </a:rPr>
              <a:t> (pre-shared key)</a:t>
            </a:r>
            <a:endParaRPr sz="1400"/>
          </a:p>
        </p:txBody>
      </p:sp>
      <p:sp>
        <p:nvSpPr>
          <p:cNvPr id="592" name="Google Shape;592;p54"/>
          <p:cNvSpPr txBox="1"/>
          <p:nvPr>
            <p:ph idx="4294967295" type="body"/>
          </p:nvPr>
        </p:nvSpPr>
        <p:spPr>
          <a:xfrm>
            <a:off x="198500" y="2358025"/>
            <a:ext cx="5142600" cy="307800"/>
          </a:xfrm>
          <a:prstGeom prst="rect">
            <a:avLst/>
          </a:prstGeom>
        </p:spPr>
        <p:txBody>
          <a:bodyPr anchorCtr="0" anchor="t" bIns="0" lIns="91425" spcFirstLastPara="1" rIns="91425" wrap="square" tIns="91425">
            <a:spAutoFit/>
          </a:bodyPr>
          <a:lstStyle/>
          <a:p>
            <a:pPr indent="-317500" lvl="0" marL="457200" rtl="0" algn="l">
              <a:spcBef>
                <a:spcPts val="0"/>
              </a:spcBef>
              <a:spcAft>
                <a:spcPts val="0"/>
              </a:spcAft>
              <a:buSzPts val="1400"/>
              <a:buAutoNum type="arabicPeriod" startAt="3"/>
            </a:pPr>
            <a:r>
              <a:rPr lang="en" sz="1400"/>
              <a:t>Both exchange random </a:t>
            </a:r>
            <a:r>
              <a:rPr lang="en" sz="1400">
                <a:solidFill>
                  <a:srgbClr val="FF0000"/>
                </a:solidFill>
              </a:rPr>
              <a:t>nonces</a:t>
            </a:r>
            <a:endParaRPr sz="1400"/>
          </a:p>
        </p:txBody>
      </p:sp>
      <p:sp>
        <p:nvSpPr>
          <p:cNvPr id="593" name="Google Shape;593;p54"/>
          <p:cNvSpPr txBox="1"/>
          <p:nvPr>
            <p:ph idx="4294967295" type="body"/>
          </p:nvPr>
        </p:nvSpPr>
        <p:spPr>
          <a:xfrm>
            <a:off x="198500" y="2665125"/>
            <a:ext cx="5142600" cy="555600"/>
          </a:xfrm>
          <a:prstGeom prst="rect">
            <a:avLst/>
          </a:prstGeom>
        </p:spPr>
        <p:txBody>
          <a:bodyPr anchorCtr="0" anchor="t" bIns="0" lIns="91425" spcFirstLastPara="1" rIns="91425" wrap="square" tIns="91425">
            <a:spAutoFit/>
          </a:bodyPr>
          <a:lstStyle/>
          <a:p>
            <a:pPr indent="-317500" lvl="0" marL="457200" rtl="0" algn="l">
              <a:spcBef>
                <a:spcPts val="0"/>
              </a:spcBef>
              <a:spcAft>
                <a:spcPts val="0"/>
              </a:spcAft>
              <a:buSzPts val="1400"/>
              <a:buAutoNum type="arabicPeriod" startAt="4"/>
            </a:pPr>
            <a:r>
              <a:rPr lang="en" sz="1400"/>
              <a:t>Both use the </a:t>
            </a:r>
            <a:r>
              <a:rPr i="1" lang="en" sz="1400">
                <a:solidFill>
                  <a:srgbClr val="0000FF"/>
                </a:solidFill>
              </a:rPr>
              <a:t>PSK</a:t>
            </a:r>
            <a:r>
              <a:rPr lang="en" sz="1400"/>
              <a:t>, </a:t>
            </a:r>
            <a:r>
              <a:rPr lang="en" sz="1400">
                <a:solidFill>
                  <a:srgbClr val="FF0000"/>
                </a:solidFill>
              </a:rPr>
              <a:t>nonces</a:t>
            </a:r>
            <a:r>
              <a:rPr lang="en" sz="1400"/>
              <a:t>, and MAC addresses to derive the </a:t>
            </a:r>
            <a:r>
              <a:rPr i="1" lang="en" sz="1400">
                <a:solidFill>
                  <a:srgbClr val="9900FF"/>
                </a:solidFill>
              </a:rPr>
              <a:t>PTK</a:t>
            </a:r>
            <a:r>
              <a:rPr lang="en" sz="1400">
                <a:solidFill>
                  <a:srgbClr val="9900FF"/>
                </a:solidFill>
              </a:rPr>
              <a:t> (pairwise transport keys)</a:t>
            </a:r>
            <a:endParaRPr sz="1400"/>
          </a:p>
        </p:txBody>
      </p:sp>
      <p:sp>
        <p:nvSpPr>
          <p:cNvPr id="594" name="Google Shape;594;p54"/>
          <p:cNvSpPr txBox="1"/>
          <p:nvPr>
            <p:ph idx="4294967295" type="body"/>
          </p:nvPr>
        </p:nvSpPr>
        <p:spPr>
          <a:xfrm>
            <a:off x="198500" y="3221425"/>
            <a:ext cx="5142600" cy="803400"/>
          </a:xfrm>
          <a:prstGeom prst="rect">
            <a:avLst/>
          </a:prstGeom>
        </p:spPr>
        <p:txBody>
          <a:bodyPr anchorCtr="0" anchor="t" bIns="0" lIns="91425" spcFirstLastPara="1" rIns="91425" wrap="square" tIns="91425">
            <a:spAutoFit/>
          </a:bodyPr>
          <a:lstStyle/>
          <a:p>
            <a:pPr indent="-317500" lvl="0" marL="457200" rtl="0" algn="l">
              <a:spcBef>
                <a:spcPts val="0"/>
              </a:spcBef>
              <a:spcAft>
                <a:spcPts val="0"/>
              </a:spcAft>
              <a:buSzPts val="1400"/>
              <a:buAutoNum type="arabicPeriod" startAt="5"/>
            </a:pPr>
            <a:r>
              <a:rPr lang="en" sz="1400"/>
              <a:t>Both exchange MICs (these are MACs from the crypto unit) to ensure no one has tampered with the nonces, and that the PTK was correctly derived</a:t>
            </a:r>
            <a:endParaRPr sz="1400"/>
          </a:p>
        </p:txBody>
      </p:sp>
      <p:sp>
        <p:nvSpPr>
          <p:cNvPr id="595" name="Google Shape;595;p54"/>
          <p:cNvSpPr txBox="1"/>
          <p:nvPr>
            <p:ph idx="4294967295" type="body"/>
          </p:nvPr>
        </p:nvSpPr>
        <p:spPr>
          <a:xfrm>
            <a:off x="198500" y="4025525"/>
            <a:ext cx="5142600" cy="803400"/>
          </a:xfrm>
          <a:prstGeom prst="rect">
            <a:avLst/>
          </a:prstGeom>
        </p:spPr>
        <p:txBody>
          <a:bodyPr anchorCtr="0" anchor="t" bIns="0" lIns="91425" spcFirstLastPara="1" rIns="91425" wrap="square" tIns="91425">
            <a:spAutoFit/>
          </a:bodyPr>
          <a:lstStyle/>
          <a:p>
            <a:pPr indent="-317500" lvl="0" marL="457200" rtl="0" algn="l">
              <a:spcBef>
                <a:spcPts val="0"/>
              </a:spcBef>
              <a:spcAft>
                <a:spcPts val="0"/>
              </a:spcAft>
              <a:buSzPts val="1400"/>
              <a:buAutoNum type="arabicPeriod" startAt="6"/>
            </a:pPr>
            <a:r>
              <a:rPr lang="en" sz="1400"/>
              <a:t>The access point encrypts and sends the </a:t>
            </a:r>
            <a:r>
              <a:rPr i="1" lang="en" sz="1400">
                <a:solidFill>
                  <a:srgbClr val="38761D"/>
                </a:solidFill>
              </a:rPr>
              <a:t>GTK</a:t>
            </a:r>
            <a:r>
              <a:rPr lang="en" sz="1400">
                <a:solidFill>
                  <a:srgbClr val="38761D"/>
                </a:solidFill>
              </a:rPr>
              <a:t> (group temporal key)</a:t>
            </a:r>
            <a:r>
              <a:rPr lang="en" sz="1400"/>
              <a:t> to the client, used for broadcasts that anyone can decrypt</a:t>
            </a:r>
            <a:endParaRPr sz="1400"/>
          </a:p>
        </p:txBody>
      </p:sp>
      <p:sp>
        <p:nvSpPr>
          <p:cNvPr id="596" name="Google Shape;596;p54"/>
          <p:cNvSpPr txBox="1"/>
          <p:nvPr>
            <p:ph idx="4294967295" type="body"/>
          </p:nvPr>
        </p:nvSpPr>
        <p:spPr>
          <a:xfrm>
            <a:off x="198500" y="4828925"/>
            <a:ext cx="5142600" cy="307800"/>
          </a:xfrm>
          <a:prstGeom prst="rect">
            <a:avLst/>
          </a:prstGeom>
        </p:spPr>
        <p:txBody>
          <a:bodyPr anchorCtr="0" anchor="t" bIns="0" lIns="91425" spcFirstLastPara="1" rIns="91425" wrap="square" tIns="91425">
            <a:spAutoFit/>
          </a:bodyPr>
          <a:lstStyle/>
          <a:p>
            <a:pPr indent="-317500" lvl="0" marL="457200" rtl="0" algn="l">
              <a:spcBef>
                <a:spcPts val="0"/>
              </a:spcBef>
              <a:spcAft>
                <a:spcPts val="0"/>
              </a:spcAft>
              <a:buSzPts val="1400"/>
              <a:buAutoNum type="arabicPeriod" startAt="7"/>
            </a:pPr>
            <a:r>
              <a:rPr lang="en" sz="1400"/>
              <a:t>The client acknowledges receiving the GTK</a:t>
            </a:r>
            <a:endParaRPr sz="1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58"/>
                                        </p:tgtEl>
                                        <p:attrNameLst>
                                          <p:attrName>style.visibility</p:attrName>
                                        </p:attrNameLst>
                                      </p:cBhvr>
                                      <p:to>
                                        <p:strVal val="visible"/>
                                      </p:to>
                                    </p:set>
                                  </p:childTnLst>
                                </p:cTn>
                              </p:par>
                              <p:par>
                                <p:cTn fill="hold" nodeType="withEffect" presetClass="entr" presetID="10" presetSubtype="0">
                                  <p:stCondLst>
                                    <p:cond delay="0"/>
                                  </p:stCondLst>
                                  <p:childTnLst>
                                    <p:set>
                                      <p:cBhvr>
                                        <p:cTn dur="1" fill="hold">
                                          <p:stCondLst>
                                            <p:cond delay="0"/>
                                          </p:stCondLst>
                                        </p:cTn>
                                        <p:tgtEl>
                                          <p:spTgt spid="561"/>
                                        </p:tgtEl>
                                        <p:attrNameLst>
                                          <p:attrName>style.visibility</p:attrName>
                                        </p:attrNameLst>
                                      </p:cBhvr>
                                      <p:to>
                                        <p:strVal val="visible"/>
                                      </p:to>
                                    </p:set>
                                    <p:animEffect filter="fade" transition="in">
                                      <p:cBhvr>
                                        <p:cTn dur="1"/>
                                        <p:tgtEl>
                                          <p:spTgt spid="56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8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p55"/>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WPA Handshake</a:t>
            </a:r>
            <a:endParaRPr/>
          </a:p>
          <a:p>
            <a:pPr indent="0" lvl="0" marL="0" rtl="0" algn="l">
              <a:spcBef>
                <a:spcPts val="0"/>
              </a:spcBef>
              <a:spcAft>
                <a:spcPts val="0"/>
              </a:spcAft>
              <a:buNone/>
            </a:pPr>
            <a:r>
              <a:t/>
            </a:r>
            <a:endParaRPr/>
          </a:p>
        </p:txBody>
      </p:sp>
      <p:sp>
        <p:nvSpPr>
          <p:cNvPr id="602" name="Google Shape;602;p55"/>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Both sides derive secret keys for communication</a:t>
            </a:r>
            <a:endParaRPr/>
          </a:p>
          <a:p>
            <a:pPr indent="-317500" lvl="1" marL="914400" rtl="0" algn="l">
              <a:spcBef>
                <a:spcPts val="0"/>
              </a:spcBef>
              <a:spcAft>
                <a:spcPts val="0"/>
              </a:spcAft>
              <a:buSzPts val="1400"/>
              <a:buChar char="○"/>
            </a:pPr>
            <a:r>
              <a:rPr lang="en"/>
              <a:t>Wi-Fi password → </a:t>
            </a:r>
            <a:r>
              <a:rPr i="1" lang="en">
                <a:solidFill>
                  <a:srgbClr val="0000FF"/>
                </a:solidFill>
              </a:rPr>
              <a:t>PSK</a:t>
            </a:r>
            <a:endParaRPr i="1">
              <a:solidFill>
                <a:srgbClr val="0000FF"/>
              </a:solidFill>
            </a:endParaRPr>
          </a:p>
          <a:p>
            <a:pPr indent="-317500" lvl="1" marL="914400" rtl="0" algn="l">
              <a:spcBef>
                <a:spcPts val="0"/>
              </a:spcBef>
              <a:spcAft>
                <a:spcPts val="0"/>
              </a:spcAft>
              <a:buSzPts val="1400"/>
              <a:buChar char="○"/>
            </a:pPr>
            <a:r>
              <a:rPr i="1" lang="en">
                <a:solidFill>
                  <a:srgbClr val="0000FF"/>
                </a:solidFill>
              </a:rPr>
              <a:t>PSK</a:t>
            </a:r>
            <a:r>
              <a:rPr lang="en"/>
              <a:t> + </a:t>
            </a:r>
            <a:r>
              <a:rPr lang="en">
                <a:solidFill>
                  <a:srgbClr val="FF0000"/>
                </a:solidFill>
              </a:rPr>
              <a:t>nonces</a:t>
            </a:r>
            <a:r>
              <a:rPr lang="en"/>
              <a:t> + MAC addresses → </a:t>
            </a:r>
            <a:r>
              <a:rPr i="1" lang="en">
                <a:solidFill>
                  <a:srgbClr val="9900FF"/>
                </a:solidFill>
              </a:rPr>
              <a:t>PTK</a:t>
            </a:r>
            <a:endParaRPr i="1">
              <a:solidFill>
                <a:srgbClr val="9900FF"/>
              </a:solidFill>
            </a:endParaRPr>
          </a:p>
          <a:p>
            <a:pPr indent="-317500" lvl="1" marL="914400" rtl="0" algn="l">
              <a:spcBef>
                <a:spcPts val="0"/>
              </a:spcBef>
              <a:spcAft>
                <a:spcPts val="0"/>
              </a:spcAft>
              <a:buSzPts val="1400"/>
              <a:buChar char="○"/>
            </a:pPr>
            <a:r>
              <a:rPr lang="en"/>
              <a:t>The </a:t>
            </a:r>
            <a:r>
              <a:rPr i="1" lang="en">
                <a:solidFill>
                  <a:srgbClr val="9900FF"/>
                </a:solidFill>
              </a:rPr>
              <a:t>PTK</a:t>
            </a:r>
            <a:r>
              <a:rPr lang="en"/>
              <a:t> is used to encrypt and authenticate all future communication</a:t>
            </a:r>
            <a:endParaRPr/>
          </a:p>
          <a:p>
            <a:pPr indent="-317500" lvl="1" marL="914400" rtl="0" algn="l">
              <a:spcBef>
                <a:spcPts val="0"/>
              </a:spcBef>
              <a:spcAft>
                <a:spcPts val="0"/>
              </a:spcAft>
              <a:buSzPts val="1400"/>
              <a:buChar char="○"/>
            </a:pPr>
            <a:r>
              <a:rPr lang="en"/>
              <a:t>Note: The PTK is different for every user, because of the nonces</a:t>
            </a:r>
            <a:endParaRPr/>
          </a:p>
          <a:p>
            <a:pPr indent="-342900" lvl="0" marL="457200" rtl="0" algn="l">
              <a:spcBef>
                <a:spcPts val="0"/>
              </a:spcBef>
              <a:spcAft>
                <a:spcPts val="0"/>
              </a:spcAft>
              <a:buSzPts val="1800"/>
              <a:buChar char="●"/>
            </a:pPr>
            <a:r>
              <a:rPr lang="en"/>
              <a:t>The access point encrypts and sends the </a:t>
            </a:r>
            <a:r>
              <a:rPr i="1" lang="en">
                <a:solidFill>
                  <a:srgbClr val="38761D"/>
                </a:solidFill>
              </a:rPr>
              <a:t>GTK</a:t>
            </a:r>
            <a:r>
              <a:rPr lang="en"/>
              <a:t> to the client</a:t>
            </a:r>
            <a:endParaRPr/>
          </a:p>
          <a:p>
            <a:pPr indent="-317500" lvl="1" marL="914400" rtl="0" algn="l">
              <a:spcBef>
                <a:spcPts val="0"/>
              </a:spcBef>
              <a:spcAft>
                <a:spcPts val="0"/>
              </a:spcAft>
              <a:buSzPts val="1400"/>
              <a:buChar char="○"/>
            </a:pPr>
            <a:r>
              <a:rPr lang="en"/>
              <a:t>The GTK is used for messages broadcast to the entire network</a:t>
            </a:r>
            <a:endParaRPr/>
          </a:p>
          <a:p>
            <a:pPr indent="-317500" lvl="1" marL="914400" rtl="0" algn="l">
              <a:spcBef>
                <a:spcPts val="0"/>
              </a:spcBef>
              <a:spcAft>
                <a:spcPts val="0"/>
              </a:spcAft>
              <a:buSzPts val="1400"/>
              <a:buChar char="○"/>
            </a:pPr>
            <a:r>
              <a:rPr lang="en"/>
              <a:t>Everyone on the network uses the same GTK</a:t>
            </a:r>
            <a:endParaRPr/>
          </a:p>
          <a:p>
            <a:pPr indent="-342900" lvl="0" marL="457200" rtl="0" algn="l">
              <a:spcBef>
                <a:spcPts val="0"/>
              </a:spcBef>
              <a:spcAft>
                <a:spcPts val="0"/>
              </a:spcAft>
              <a:buSzPts val="1800"/>
              <a:buChar char="●"/>
            </a:pPr>
            <a:r>
              <a:rPr lang="en"/>
              <a:t>The optimized version of the handshake decreases the number of messages sent back and forth</a:t>
            </a:r>
            <a:endParaRPr/>
          </a:p>
        </p:txBody>
      </p:sp>
      <p:sp>
        <p:nvSpPr>
          <p:cNvPr id="603" name="Google Shape;603;p5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2">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2">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2">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56"/>
          <p:cNvSpPr/>
          <p:nvPr/>
        </p:nvSpPr>
        <p:spPr>
          <a:xfrm>
            <a:off x="5376075" y="943900"/>
            <a:ext cx="3768000" cy="236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56"/>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Optimized WPA 4-Way Handshake</a:t>
            </a:r>
            <a:endParaRPr/>
          </a:p>
        </p:txBody>
      </p:sp>
      <p:sp>
        <p:nvSpPr>
          <p:cNvPr id="610" name="Google Shape;610;p5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cxnSp>
        <p:nvCxnSpPr>
          <p:cNvPr id="611" name="Google Shape;611;p56"/>
          <p:cNvCxnSpPr/>
          <p:nvPr/>
        </p:nvCxnSpPr>
        <p:spPr>
          <a:xfrm>
            <a:off x="5970474" y="556773"/>
            <a:ext cx="0" cy="4402200"/>
          </a:xfrm>
          <a:prstGeom prst="straightConnector1">
            <a:avLst/>
          </a:prstGeom>
          <a:noFill/>
          <a:ln cap="flat" cmpd="sng" w="19050">
            <a:solidFill>
              <a:srgbClr val="000000"/>
            </a:solidFill>
            <a:prstDash val="solid"/>
            <a:round/>
            <a:headEnd len="med" w="med" type="none"/>
            <a:tailEnd len="med" w="med" type="none"/>
          </a:ln>
        </p:spPr>
      </p:cxnSp>
      <p:cxnSp>
        <p:nvCxnSpPr>
          <p:cNvPr id="612" name="Google Shape;612;p56"/>
          <p:cNvCxnSpPr/>
          <p:nvPr/>
        </p:nvCxnSpPr>
        <p:spPr>
          <a:xfrm>
            <a:off x="7998465" y="556773"/>
            <a:ext cx="0" cy="4402200"/>
          </a:xfrm>
          <a:prstGeom prst="straightConnector1">
            <a:avLst/>
          </a:prstGeom>
          <a:noFill/>
          <a:ln cap="flat" cmpd="sng" w="19050">
            <a:solidFill>
              <a:srgbClr val="000000"/>
            </a:solidFill>
            <a:prstDash val="solid"/>
            <a:round/>
            <a:headEnd len="med" w="med" type="none"/>
            <a:tailEnd len="med" w="med" type="none"/>
          </a:ln>
        </p:spPr>
      </p:cxnSp>
      <p:sp>
        <p:nvSpPr>
          <p:cNvPr id="613" name="Google Shape;613;p56"/>
          <p:cNvSpPr/>
          <p:nvPr/>
        </p:nvSpPr>
        <p:spPr>
          <a:xfrm>
            <a:off x="5391231" y="164125"/>
            <a:ext cx="1158600" cy="340500"/>
          </a:xfrm>
          <a:prstGeom prst="roundRect">
            <a:avLst>
              <a:gd fmla="val 16667"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Calibri"/>
                <a:ea typeface="Calibri"/>
                <a:cs typeface="Calibri"/>
                <a:sym typeface="Calibri"/>
              </a:rPr>
              <a:t>Client</a:t>
            </a:r>
            <a:endParaRPr sz="1200">
              <a:latin typeface="Calibri"/>
              <a:ea typeface="Calibri"/>
              <a:cs typeface="Calibri"/>
              <a:sym typeface="Calibri"/>
            </a:endParaRPr>
          </a:p>
        </p:txBody>
      </p:sp>
      <p:sp>
        <p:nvSpPr>
          <p:cNvPr id="614" name="Google Shape;614;p56"/>
          <p:cNvSpPr/>
          <p:nvPr/>
        </p:nvSpPr>
        <p:spPr>
          <a:xfrm>
            <a:off x="7419221" y="164125"/>
            <a:ext cx="1158600" cy="340500"/>
          </a:xfrm>
          <a:prstGeom prst="roundRect">
            <a:avLst>
              <a:gd fmla="val 16667"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Calibri"/>
                <a:ea typeface="Calibri"/>
                <a:cs typeface="Calibri"/>
                <a:sym typeface="Calibri"/>
              </a:rPr>
              <a:t>Access Point</a:t>
            </a:r>
            <a:endParaRPr sz="1200">
              <a:latin typeface="Calibri"/>
              <a:ea typeface="Calibri"/>
              <a:cs typeface="Calibri"/>
              <a:sym typeface="Calibri"/>
            </a:endParaRPr>
          </a:p>
        </p:txBody>
      </p:sp>
      <p:grpSp>
        <p:nvGrpSpPr>
          <p:cNvPr id="615" name="Google Shape;615;p56"/>
          <p:cNvGrpSpPr/>
          <p:nvPr/>
        </p:nvGrpSpPr>
        <p:grpSpPr>
          <a:xfrm>
            <a:off x="5193291" y="1097326"/>
            <a:ext cx="1554331" cy="561737"/>
            <a:chOff x="886575" y="1072025"/>
            <a:chExt cx="1586700" cy="555900"/>
          </a:xfrm>
        </p:grpSpPr>
        <p:sp>
          <p:nvSpPr>
            <p:cNvPr id="616" name="Google Shape;616;p56"/>
            <p:cNvSpPr/>
            <p:nvPr/>
          </p:nvSpPr>
          <p:spPr>
            <a:xfrm>
              <a:off x="1599375" y="1072025"/>
              <a:ext cx="161100" cy="5559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17" name="Google Shape;617;p56"/>
            <p:cNvSpPr/>
            <p:nvPr/>
          </p:nvSpPr>
          <p:spPr>
            <a:xfrm>
              <a:off x="886575" y="1148225"/>
              <a:ext cx="1586700" cy="403500"/>
            </a:xfrm>
            <a:prstGeom prst="roundRect">
              <a:avLst>
                <a:gd fmla="val 16667" name="adj"/>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Calibri"/>
                  <a:ea typeface="Calibri"/>
                  <a:cs typeface="Calibri"/>
                  <a:sym typeface="Calibri"/>
                </a:rPr>
                <a:t>Derive </a:t>
              </a:r>
              <a:r>
                <a:rPr lang="en" sz="1200">
                  <a:solidFill>
                    <a:srgbClr val="0000FF"/>
                  </a:solidFill>
                  <a:latin typeface="Calibri"/>
                  <a:ea typeface="Calibri"/>
                  <a:cs typeface="Calibri"/>
                  <a:sym typeface="Calibri"/>
                </a:rPr>
                <a:t>PSK</a:t>
              </a:r>
              <a:r>
                <a:rPr lang="en" sz="1200">
                  <a:latin typeface="Calibri"/>
                  <a:ea typeface="Calibri"/>
                  <a:cs typeface="Calibri"/>
                  <a:sym typeface="Calibri"/>
                </a:rPr>
                <a:t> from wifi password</a:t>
              </a:r>
              <a:endParaRPr sz="1200">
                <a:latin typeface="Calibri"/>
                <a:ea typeface="Calibri"/>
                <a:cs typeface="Calibri"/>
                <a:sym typeface="Calibri"/>
              </a:endParaRPr>
            </a:p>
          </p:txBody>
        </p:sp>
      </p:grpSp>
      <p:grpSp>
        <p:nvGrpSpPr>
          <p:cNvPr id="618" name="Google Shape;618;p56"/>
          <p:cNvGrpSpPr/>
          <p:nvPr/>
        </p:nvGrpSpPr>
        <p:grpSpPr>
          <a:xfrm>
            <a:off x="7221281" y="1097326"/>
            <a:ext cx="1554331" cy="561737"/>
            <a:chOff x="886575" y="1072025"/>
            <a:chExt cx="1586700" cy="555900"/>
          </a:xfrm>
        </p:grpSpPr>
        <p:sp>
          <p:nvSpPr>
            <p:cNvPr id="619" name="Google Shape;619;p56"/>
            <p:cNvSpPr/>
            <p:nvPr/>
          </p:nvSpPr>
          <p:spPr>
            <a:xfrm>
              <a:off x="1599375" y="1072025"/>
              <a:ext cx="161100" cy="5559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20" name="Google Shape;620;p56"/>
            <p:cNvSpPr/>
            <p:nvPr/>
          </p:nvSpPr>
          <p:spPr>
            <a:xfrm>
              <a:off x="886575" y="1148225"/>
              <a:ext cx="1586700" cy="403500"/>
            </a:xfrm>
            <a:prstGeom prst="roundRect">
              <a:avLst>
                <a:gd fmla="val 16667" name="adj"/>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Calibri"/>
                  <a:ea typeface="Calibri"/>
                  <a:cs typeface="Calibri"/>
                  <a:sym typeface="Calibri"/>
                </a:rPr>
                <a:t>Derive </a:t>
              </a:r>
              <a:r>
                <a:rPr lang="en" sz="1200">
                  <a:solidFill>
                    <a:srgbClr val="0000FF"/>
                  </a:solidFill>
                  <a:latin typeface="Calibri"/>
                  <a:ea typeface="Calibri"/>
                  <a:cs typeface="Calibri"/>
                  <a:sym typeface="Calibri"/>
                </a:rPr>
                <a:t>PSK</a:t>
              </a:r>
              <a:r>
                <a:rPr lang="en" sz="1200">
                  <a:latin typeface="Calibri"/>
                  <a:ea typeface="Calibri"/>
                  <a:cs typeface="Calibri"/>
                  <a:sym typeface="Calibri"/>
                </a:rPr>
                <a:t> from wifi password</a:t>
              </a:r>
              <a:endParaRPr sz="1200">
                <a:latin typeface="Calibri"/>
                <a:ea typeface="Calibri"/>
                <a:cs typeface="Calibri"/>
                <a:sym typeface="Calibri"/>
              </a:endParaRPr>
            </a:p>
          </p:txBody>
        </p:sp>
      </p:grpSp>
      <p:grpSp>
        <p:nvGrpSpPr>
          <p:cNvPr id="621" name="Google Shape;621;p56"/>
          <p:cNvGrpSpPr/>
          <p:nvPr/>
        </p:nvGrpSpPr>
        <p:grpSpPr>
          <a:xfrm>
            <a:off x="6028320" y="383775"/>
            <a:ext cx="2042930" cy="670652"/>
            <a:chOff x="6028320" y="383775"/>
            <a:chExt cx="2042930" cy="670652"/>
          </a:xfrm>
        </p:grpSpPr>
        <p:cxnSp>
          <p:nvCxnSpPr>
            <p:cNvPr id="622" name="Google Shape;622;p56"/>
            <p:cNvCxnSpPr/>
            <p:nvPr/>
          </p:nvCxnSpPr>
          <p:spPr>
            <a:xfrm>
              <a:off x="6028320" y="725027"/>
              <a:ext cx="1928100" cy="329400"/>
            </a:xfrm>
            <a:prstGeom prst="straightConnector1">
              <a:avLst/>
            </a:prstGeom>
            <a:noFill/>
            <a:ln cap="flat" cmpd="sng" w="19050">
              <a:solidFill>
                <a:srgbClr val="000000"/>
              </a:solidFill>
              <a:prstDash val="solid"/>
              <a:round/>
              <a:headEnd len="med" w="med" type="none"/>
              <a:tailEnd len="med" w="med" type="triangle"/>
            </a:ln>
          </p:spPr>
        </p:cxnSp>
        <p:sp>
          <p:nvSpPr>
            <p:cNvPr id="623" name="Google Shape;623;p56"/>
            <p:cNvSpPr txBox="1"/>
            <p:nvPr/>
          </p:nvSpPr>
          <p:spPr>
            <a:xfrm rot="574767">
              <a:off x="6094126" y="542285"/>
              <a:ext cx="1954149" cy="331581"/>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alibri"/>
                  <a:ea typeface="Calibri"/>
                  <a:cs typeface="Calibri"/>
                  <a:sym typeface="Calibri"/>
                </a:rPr>
                <a:t>Authentication Request</a:t>
              </a:r>
              <a:endParaRPr>
                <a:latin typeface="Calibri"/>
                <a:ea typeface="Calibri"/>
                <a:cs typeface="Calibri"/>
                <a:sym typeface="Calibri"/>
              </a:endParaRPr>
            </a:p>
          </p:txBody>
        </p:sp>
      </p:grpSp>
      <p:grpSp>
        <p:nvGrpSpPr>
          <p:cNvPr id="624" name="Google Shape;624;p56"/>
          <p:cNvGrpSpPr/>
          <p:nvPr/>
        </p:nvGrpSpPr>
        <p:grpSpPr>
          <a:xfrm>
            <a:off x="6013198" y="1404064"/>
            <a:ext cx="1934824" cy="648289"/>
            <a:chOff x="6013198" y="1404064"/>
            <a:chExt cx="1934824" cy="648289"/>
          </a:xfrm>
        </p:grpSpPr>
        <p:cxnSp>
          <p:nvCxnSpPr>
            <p:cNvPr id="625" name="Google Shape;625;p56"/>
            <p:cNvCxnSpPr/>
            <p:nvPr/>
          </p:nvCxnSpPr>
          <p:spPr>
            <a:xfrm flipH="1">
              <a:off x="6013198" y="1744553"/>
              <a:ext cx="1911600" cy="307800"/>
            </a:xfrm>
            <a:prstGeom prst="straightConnector1">
              <a:avLst/>
            </a:prstGeom>
            <a:noFill/>
            <a:ln cap="flat" cmpd="sng" w="19050">
              <a:solidFill>
                <a:srgbClr val="000000"/>
              </a:solidFill>
              <a:prstDash val="solid"/>
              <a:round/>
              <a:headEnd len="med" w="med" type="none"/>
              <a:tailEnd len="med" w="med" type="triangle"/>
            </a:ln>
          </p:spPr>
        </p:cxnSp>
        <p:sp>
          <p:nvSpPr>
            <p:cNvPr id="626" name="Google Shape;626;p56"/>
            <p:cNvSpPr txBox="1"/>
            <p:nvPr/>
          </p:nvSpPr>
          <p:spPr>
            <a:xfrm rot="-545655">
              <a:off x="6043950" y="1548987"/>
              <a:ext cx="1880944" cy="33145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0000"/>
                  </a:solidFill>
                  <a:latin typeface="Calibri"/>
                  <a:ea typeface="Calibri"/>
                  <a:cs typeface="Calibri"/>
                  <a:sym typeface="Calibri"/>
                </a:rPr>
                <a:t>ANonce</a:t>
              </a:r>
              <a:endParaRPr>
                <a:solidFill>
                  <a:srgbClr val="FF0000"/>
                </a:solidFill>
                <a:latin typeface="Calibri"/>
                <a:ea typeface="Calibri"/>
                <a:cs typeface="Calibri"/>
                <a:sym typeface="Calibri"/>
              </a:endParaRPr>
            </a:p>
          </p:txBody>
        </p:sp>
      </p:grpSp>
      <p:grpSp>
        <p:nvGrpSpPr>
          <p:cNvPr id="627" name="Google Shape;627;p56"/>
          <p:cNvGrpSpPr/>
          <p:nvPr/>
        </p:nvGrpSpPr>
        <p:grpSpPr>
          <a:xfrm>
            <a:off x="6013468" y="2655944"/>
            <a:ext cx="1934824" cy="648289"/>
            <a:chOff x="6013468" y="2655944"/>
            <a:chExt cx="1934824" cy="648289"/>
          </a:xfrm>
        </p:grpSpPr>
        <p:cxnSp>
          <p:nvCxnSpPr>
            <p:cNvPr id="628" name="Google Shape;628;p56"/>
            <p:cNvCxnSpPr/>
            <p:nvPr/>
          </p:nvCxnSpPr>
          <p:spPr>
            <a:xfrm>
              <a:off x="6036692" y="2996433"/>
              <a:ext cx="1911600" cy="307800"/>
            </a:xfrm>
            <a:prstGeom prst="straightConnector1">
              <a:avLst/>
            </a:prstGeom>
            <a:noFill/>
            <a:ln cap="flat" cmpd="sng" w="19050">
              <a:solidFill>
                <a:srgbClr val="000000"/>
              </a:solidFill>
              <a:prstDash val="solid"/>
              <a:round/>
              <a:headEnd len="med" w="med" type="none"/>
              <a:tailEnd len="med" w="med" type="triangle"/>
            </a:ln>
          </p:spPr>
        </p:cxnSp>
        <p:sp>
          <p:nvSpPr>
            <p:cNvPr id="629" name="Google Shape;629;p56"/>
            <p:cNvSpPr txBox="1"/>
            <p:nvPr/>
          </p:nvSpPr>
          <p:spPr>
            <a:xfrm flipH="1" rot="545655">
              <a:off x="6036596" y="2800867"/>
              <a:ext cx="1880944" cy="33145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0000"/>
                  </a:solidFill>
                  <a:latin typeface="Calibri"/>
                  <a:ea typeface="Calibri"/>
                  <a:cs typeface="Calibri"/>
                  <a:sym typeface="Calibri"/>
                </a:rPr>
                <a:t>SNonce</a:t>
              </a:r>
              <a:r>
                <a:rPr lang="en">
                  <a:latin typeface="Calibri"/>
                  <a:ea typeface="Calibri"/>
                  <a:cs typeface="Calibri"/>
                  <a:sym typeface="Calibri"/>
                </a:rPr>
                <a:t> + MIC</a:t>
              </a:r>
              <a:endParaRPr>
                <a:latin typeface="Calibri"/>
                <a:ea typeface="Calibri"/>
                <a:cs typeface="Calibri"/>
                <a:sym typeface="Calibri"/>
              </a:endParaRPr>
            </a:p>
          </p:txBody>
        </p:sp>
      </p:grpSp>
      <p:grpSp>
        <p:nvGrpSpPr>
          <p:cNvPr id="630" name="Google Shape;630;p56"/>
          <p:cNvGrpSpPr/>
          <p:nvPr/>
        </p:nvGrpSpPr>
        <p:grpSpPr>
          <a:xfrm>
            <a:off x="5193300" y="2145411"/>
            <a:ext cx="1554300" cy="742500"/>
            <a:chOff x="5193300" y="2145411"/>
            <a:chExt cx="1554300" cy="742500"/>
          </a:xfrm>
        </p:grpSpPr>
        <p:sp>
          <p:nvSpPr>
            <p:cNvPr id="631" name="Google Shape;631;p56"/>
            <p:cNvSpPr/>
            <p:nvPr/>
          </p:nvSpPr>
          <p:spPr>
            <a:xfrm>
              <a:off x="5891567" y="2145411"/>
              <a:ext cx="157800" cy="7425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32" name="Google Shape;632;p56"/>
            <p:cNvSpPr/>
            <p:nvPr/>
          </p:nvSpPr>
          <p:spPr>
            <a:xfrm>
              <a:off x="5193300" y="2208319"/>
              <a:ext cx="1554300" cy="614700"/>
            </a:xfrm>
            <a:prstGeom prst="roundRect">
              <a:avLst>
                <a:gd fmla="val 16667" name="adj"/>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Calibri"/>
                  <a:ea typeface="Calibri"/>
                  <a:cs typeface="Calibri"/>
                  <a:sym typeface="Calibri"/>
                </a:rPr>
                <a:t>Derive </a:t>
              </a:r>
              <a:r>
                <a:rPr lang="en" sz="1200">
                  <a:solidFill>
                    <a:srgbClr val="9900FF"/>
                  </a:solidFill>
                  <a:latin typeface="Calibri"/>
                  <a:ea typeface="Calibri"/>
                  <a:cs typeface="Calibri"/>
                  <a:sym typeface="Calibri"/>
                </a:rPr>
                <a:t>PTK</a:t>
              </a:r>
              <a:r>
                <a:rPr lang="en" sz="1200">
                  <a:latin typeface="Calibri"/>
                  <a:ea typeface="Calibri"/>
                  <a:cs typeface="Calibri"/>
                  <a:sym typeface="Calibri"/>
                </a:rPr>
                <a:t> from </a:t>
              </a:r>
              <a:r>
                <a:rPr lang="en" sz="1200">
                  <a:solidFill>
                    <a:srgbClr val="0000FF"/>
                  </a:solidFill>
                  <a:latin typeface="Calibri"/>
                  <a:ea typeface="Calibri"/>
                  <a:cs typeface="Calibri"/>
                  <a:sym typeface="Calibri"/>
                </a:rPr>
                <a:t>PSK</a:t>
              </a:r>
              <a:r>
                <a:rPr lang="en" sz="1200">
                  <a:latin typeface="Calibri"/>
                  <a:ea typeface="Calibri"/>
                  <a:cs typeface="Calibri"/>
                  <a:sym typeface="Calibri"/>
                </a:rPr>
                <a:t>, </a:t>
              </a:r>
              <a:r>
                <a:rPr lang="en" sz="1200">
                  <a:solidFill>
                    <a:srgbClr val="FF0000"/>
                  </a:solidFill>
                  <a:latin typeface="Calibri"/>
                  <a:ea typeface="Calibri"/>
                  <a:cs typeface="Calibri"/>
                  <a:sym typeface="Calibri"/>
                </a:rPr>
                <a:t>nonces</a:t>
              </a:r>
              <a:r>
                <a:rPr lang="en" sz="1200">
                  <a:latin typeface="Calibri"/>
                  <a:ea typeface="Calibri"/>
                  <a:cs typeface="Calibri"/>
                  <a:sym typeface="Calibri"/>
                </a:rPr>
                <a:t>, MAC addresses</a:t>
              </a:r>
              <a:endParaRPr sz="1200">
                <a:latin typeface="Calibri"/>
                <a:ea typeface="Calibri"/>
                <a:cs typeface="Calibri"/>
                <a:sym typeface="Calibri"/>
              </a:endParaRPr>
            </a:p>
          </p:txBody>
        </p:sp>
      </p:grpSp>
      <p:grpSp>
        <p:nvGrpSpPr>
          <p:cNvPr id="633" name="Google Shape;633;p56"/>
          <p:cNvGrpSpPr/>
          <p:nvPr/>
        </p:nvGrpSpPr>
        <p:grpSpPr>
          <a:xfrm>
            <a:off x="7221290" y="3382412"/>
            <a:ext cx="1554300" cy="742500"/>
            <a:chOff x="7221290" y="3382412"/>
            <a:chExt cx="1554300" cy="742500"/>
          </a:xfrm>
        </p:grpSpPr>
        <p:sp>
          <p:nvSpPr>
            <p:cNvPr id="634" name="Google Shape;634;p56"/>
            <p:cNvSpPr/>
            <p:nvPr/>
          </p:nvSpPr>
          <p:spPr>
            <a:xfrm>
              <a:off x="7919557" y="3382412"/>
              <a:ext cx="157800" cy="7425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35" name="Google Shape;635;p56"/>
            <p:cNvSpPr/>
            <p:nvPr/>
          </p:nvSpPr>
          <p:spPr>
            <a:xfrm>
              <a:off x="7221290" y="3445320"/>
              <a:ext cx="1554300" cy="614700"/>
            </a:xfrm>
            <a:prstGeom prst="roundRect">
              <a:avLst>
                <a:gd fmla="val 16667" name="adj"/>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000000"/>
                  </a:solidFill>
                  <a:latin typeface="Calibri"/>
                  <a:ea typeface="Calibri"/>
                  <a:cs typeface="Calibri"/>
                  <a:sym typeface="Calibri"/>
                </a:rPr>
                <a:t>Derive </a:t>
              </a:r>
              <a:r>
                <a:rPr lang="en" sz="1200">
                  <a:solidFill>
                    <a:srgbClr val="9900FF"/>
                  </a:solidFill>
                  <a:latin typeface="Calibri"/>
                  <a:ea typeface="Calibri"/>
                  <a:cs typeface="Calibri"/>
                  <a:sym typeface="Calibri"/>
                </a:rPr>
                <a:t>PTK</a:t>
              </a:r>
              <a:r>
                <a:rPr lang="en" sz="1200">
                  <a:solidFill>
                    <a:srgbClr val="000000"/>
                  </a:solidFill>
                  <a:latin typeface="Calibri"/>
                  <a:ea typeface="Calibri"/>
                  <a:cs typeface="Calibri"/>
                  <a:sym typeface="Calibri"/>
                </a:rPr>
                <a:t> from </a:t>
              </a:r>
              <a:r>
                <a:rPr lang="en" sz="1200">
                  <a:solidFill>
                    <a:srgbClr val="0000FF"/>
                  </a:solidFill>
                  <a:latin typeface="Calibri"/>
                  <a:ea typeface="Calibri"/>
                  <a:cs typeface="Calibri"/>
                  <a:sym typeface="Calibri"/>
                </a:rPr>
                <a:t>PSK</a:t>
              </a:r>
              <a:r>
                <a:rPr lang="en" sz="1200">
                  <a:solidFill>
                    <a:srgbClr val="000000"/>
                  </a:solidFill>
                  <a:latin typeface="Calibri"/>
                  <a:ea typeface="Calibri"/>
                  <a:cs typeface="Calibri"/>
                  <a:sym typeface="Calibri"/>
                </a:rPr>
                <a:t>, </a:t>
              </a:r>
              <a:r>
                <a:rPr lang="en" sz="1200">
                  <a:solidFill>
                    <a:srgbClr val="FF0000"/>
                  </a:solidFill>
                  <a:latin typeface="Calibri"/>
                  <a:ea typeface="Calibri"/>
                  <a:cs typeface="Calibri"/>
                  <a:sym typeface="Calibri"/>
                </a:rPr>
                <a:t>nonces</a:t>
              </a:r>
              <a:r>
                <a:rPr lang="en" sz="1200">
                  <a:solidFill>
                    <a:srgbClr val="000000"/>
                  </a:solidFill>
                  <a:latin typeface="Calibri"/>
                  <a:ea typeface="Calibri"/>
                  <a:cs typeface="Calibri"/>
                  <a:sym typeface="Calibri"/>
                </a:rPr>
                <a:t>, MAC addresses</a:t>
              </a:r>
              <a:endParaRPr sz="1200">
                <a:latin typeface="Calibri"/>
                <a:ea typeface="Calibri"/>
                <a:cs typeface="Calibri"/>
                <a:sym typeface="Calibri"/>
              </a:endParaRPr>
            </a:p>
          </p:txBody>
        </p:sp>
      </p:grpSp>
      <p:grpSp>
        <p:nvGrpSpPr>
          <p:cNvPr id="636" name="Google Shape;636;p56"/>
          <p:cNvGrpSpPr/>
          <p:nvPr/>
        </p:nvGrpSpPr>
        <p:grpSpPr>
          <a:xfrm>
            <a:off x="6013198" y="3853010"/>
            <a:ext cx="1934874" cy="621300"/>
            <a:chOff x="6013198" y="3853010"/>
            <a:chExt cx="1934874" cy="621300"/>
          </a:xfrm>
        </p:grpSpPr>
        <p:cxnSp>
          <p:nvCxnSpPr>
            <p:cNvPr id="637" name="Google Shape;637;p56"/>
            <p:cNvCxnSpPr/>
            <p:nvPr/>
          </p:nvCxnSpPr>
          <p:spPr>
            <a:xfrm flipH="1">
              <a:off x="6013198" y="4156850"/>
              <a:ext cx="1911600" cy="307800"/>
            </a:xfrm>
            <a:prstGeom prst="straightConnector1">
              <a:avLst/>
            </a:prstGeom>
            <a:noFill/>
            <a:ln cap="flat" cmpd="sng" w="19050">
              <a:solidFill>
                <a:srgbClr val="000000"/>
              </a:solidFill>
              <a:prstDash val="solid"/>
              <a:round/>
              <a:headEnd len="med" w="med" type="none"/>
              <a:tailEnd len="med" w="med" type="triangle"/>
            </a:ln>
          </p:spPr>
        </p:cxnSp>
        <p:sp>
          <p:nvSpPr>
            <p:cNvPr id="638" name="Google Shape;638;p56"/>
            <p:cNvSpPr txBox="1"/>
            <p:nvPr/>
          </p:nvSpPr>
          <p:spPr>
            <a:xfrm rot="-545655">
              <a:off x="6044000" y="3997933"/>
              <a:ext cx="1880944" cy="33145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MIC + </a:t>
              </a:r>
              <a:r>
                <a:rPr lang="en">
                  <a:solidFill>
                    <a:srgbClr val="38761D"/>
                  </a:solidFill>
                  <a:latin typeface="Calibri"/>
                  <a:ea typeface="Calibri"/>
                  <a:cs typeface="Calibri"/>
                  <a:sym typeface="Calibri"/>
                </a:rPr>
                <a:t>GTK</a:t>
              </a:r>
              <a:endParaRPr>
                <a:solidFill>
                  <a:srgbClr val="38761D"/>
                </a:solidFill>
                <a:latin typeface="Calibri"/>
                <a:ea typeface="Calibri"/>
                <a:cs typeface="Calibri"/>
                <a:sym typeface="Calibri"/>
              </a:endParaRPr>
            </a:p>
          </p:txBody>
        </p:sp>
      </p:grpSp>
      <p:grpSp>
        <p:nvGrpSpPr>
          <p:cNvPr id="639" name="Google Shape;639;p56"/>
          <p:cNvGrpSpPr/>
          <p:nvPr/>
        </p:nvGrpSpPr>
        <p:grpSpPr>
          <a:xfrm>
            <a:off x="6020868" y="4203064"/>
            <a:ext cx="1927424" cy="647564"/>
            <a:chOff x="6020868" y="4203064"/>
            <a:chExt cx="1927424" cy="647564"/>
          </a:xfrm>
        </p:grpSpPr>
        <p:cxnSp>
          <p:nvCxnSpPr>
            <p:cNvPr id="640" name="Google Shape;640;p56"/>
            <p:cNvCxnSpPr/>
            <p:nvPr/>
          </p:nvCxnSpPr>
          <p:spPr>
            <a:xfrm>
              <a:off x="6036692" y="4542828"/>
              <a:ext cx="1911600" cy="307800"/>
            </a:xfrm>
            <a:prstGeom prst="straightConnector1">
              <a:avLst/>
            </a:prstGeom>
            <a:noFill/>
            <a:ln cap="flat" cmpd="sng" w="19050">
              <a:solidFill>
                <a:srgbClr val="000000"/>
              </a:solidFill>
              <a:prstDash val="solid"/>
              <a:round/>
              <a:headEnd len="med" w="med" type="none"/>
              <a:tailEnd len="med" w="med" type="triangle"/>
            </a:ln>
          </p:spPr>
        </p:cxnSp>
        <p:sp>
          <p:nvSpPr>
            <p:cNvPr id="641" name="Google Shape;641;p56"/>
            <p:cNvSpPr txBox="1"/>
            <p:nvPr/>
          </p:nvSpPr>
          <p:spPr>
            <a:xfrm flipH="1" rot="545655">
              <a:off x="6043996" y="4347987"/>
              <a:ext cx="1880944" cy="33145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ACK</a:t>
              </a:r>
              <a:endParaRPr>
                <a:latin typeface="Calibri"/>
                <a:ea typeface="Calibri"/>
                <a:cs typeface="Calibri"/>
                <a:sym typeface="Calibri"/>
              </a:endParaRPr>
            </a:p>
          </p:txBody>
        </p:sp>
      </p:grpSp>
      <p:sp>
        <p:nvSpPr>
          <p:cNvPr id="642" name="Google Shape;642;p56"/>
          <p:cNvSpPr txBox="1"/>
          <p:nvPr>
            <p:ph idx="1" type="body"/>
          </p:nvPr>
        </p:nvSpPr>
        <p:spPr>
          <a:xfrm>
            <a:off x="198500" y="1246825"/>
            <a:ext cx="5142600" cy="555600"/>
          </a:xfrm>
          <a:prstGeom prst="rect">
            <a:avLst/>
          </a:prstGeom>
        </p:spPr>
        <p:txBody>
          <a:bodyPr anchorCtr="0" anchor="t" bIns="0" lIns="91425" spcFirstLastPara="1" rIns="91425" wrap="square" tIns="91425">
            <a:spAutoFit/>
          </a:bodyPr>
          <a:lstStyle/>
          <a:p>
            <a:pPr indent="-317500" lvl="0" marL="457200" rtl="0" algn="l">
              <a:spcBef>
                <a:spcPts val="0"/>
              </a:spcBef>
              <a:spcAft>
                <a:spcPts val="0"/>
              </a:spcAft>
              <a:buSzPts val="1400"/>
              <a:buAutoNum type="arabicPeriod"/>
            </a:pPr>
            <a:r>
              <a:rPr lang="en" sz="1400"/>
              <a:t>The client sends an authentication request to the access point</a:t>
            </a:r>
            <a:endParaRPr sz="1400"/>
          </a:p>
        </p:txBody>
      </p:sp>
      <p:sp>
        <p:nvSpPr>
          <p:cNvPr id="643" name="Google Shape;643;p56"/>
          <p:cNvSpPr txBox="1"/>
          <p:nvPr>
            <p:ph idx="1" type="body"/>
          </p:nvPr>
        </p:nvSpPr>
        <p:spPr>
          <a:xfrm>
            <a:off x="198500" y="1802425"/>
            <a:ext cx="5142600" cy="555600"/>
          </a:xfrm>
          <a:prstGeom prst="rect">
            <a:avLst/>
          </a:prstGeom>
        </p:spPr>
        <p:txBody>
          <a:bodyPr anchorCtr="0" anchor="t" bIns="0" lIns="91425" spcFirstLastPara="1" rIns="91425" wrap="square" tIns="91425">
            <a:spAutoFit/>
          </a:bodyPr>
          <a:lstStyle/>
          <a:p>
            <a:pPr indent="-317500" lvl="0" marL="457200" rtl="0" algn="l">
              <a:spcBef>
                <a:spcPts val="0"/>
              </a:spcBef>
              <a:spcAft>
                <a:spcPts val="0"/>
              </a:spcAft>
              <a:buSzPts val="1400"/>
              <a:buAutoNum type="arabicPeriod" startAt="2"/>
            </a:pPr>
            <a:r>
              <a:rPr lang="en" sz="1400"/>
              <a:t>Both use the password to derive the </a:t>
            </a:r>
            <a:r>
              <a:rPr i="1" lang="en" sz="1400">
                <a:solidFill>
                  <a:srgbClr val="0000FF"/>
                </a:solidFill>
              </a:rPr>
              <a:t>PSK</a:t>
            </a:r>
            <a:r>
              <a:rPr lang="en" sz="1400">
                <a:solidFill>
                  <a:srgbClr val="0000FF"/>
                </a:solidFill>
              </a:rPr>
              <a:t> (pre-shared key)</a:t>
            </a:r>
            <a:endParaRPr sz="1400"/>
          </a:p>
        </p:txBody>
      </p:sp>
      <p:sp>
        <p:nvSpPr>
          <p:cNvPr id="644" name="Google Shape;644;p56"/>
          <p:cNvSpPr txBox="1"/>
          <p:nvPr>
            <p:ph idx="1" type="body"/>
          </p:nvPr>
        </p:nvSpPr>
        <p:spPr>
          <a:xfrm>
            <a:off x="198500" y="2358025"/>
            <a:ext cx="5142600" cy="307800"/>
          </a:xfrm>
          <a:prstGeom prst="rect">
            <a:avLst/>
          </a:prstGeom>
        </p:spPr>
        <p:txBody>
          <a:bodyPr anchorCtr="0" anchor="t" bIns="0" lIns="91425" spcFirstLastPara="1" rIns="91425" wrap="square" tIns="91425">
            <a:spAutoFit/>
          </a:bodyPr>
          <a:lstStyle/>
          <a:p>
            <a:pPr indent="-317500" lvl="0" marL="457200" rtl="0" algn="l">
              <a:spcBef>
                <a:spcPts val="0"/>
              </a:spcBef>
              <a:spcAft>
                <a:spcPts val="0"/>
              </a:spcAft>
              <a:buSzPts val="1400"/>
              <a:buAutoNum type="arabicPeriod" startAt="3"/>
            </a:pPr>
            <a:r>
              <a:rPr lang="en" sz="1400"/>
              <a:t>The AP sends </a:t>
            </a:r>
            <a:r>
              <a:rPr i="1" lang="en" sz="1400">
                <a:solidFill>
                  <a:srgbClr val="FF0000"/>
                </a:solidFill>
              </a:rPr>
              <a:t>ANonce</a:t>
            </a:r>
            <a:r>
              <a:rPr lang="en" sz="1400"/>
              <a:t> to the client</a:t>
            </a:r>
            <a:endParaRPr sz="1400"/>
          </a:p>
        </p:txBody>
      </p:sp>
      <p:sp>
        <p:nvSpPr>
          <p:cNvPr id="645" name="Google Shape;645;p56"/>
          <p:cNvSpPr txBox="1"/>
          <p:nvPr>
            <p:ph idx="1" type="body"/>
          </p:nvPr>
        </p:nvSpPr>
        <p:spPr>
          <a:xfrm>
            <a:off x="198500" y="2663700"/>
            <a:ext cx="5142600" cy="803400"/>
          </a:xfrm>
          <a:prstGeom prst="rect">
            <a:avLst/>
          </a:prstGeom>
        </p:spPr>
        <p:txBody>
          <a:bodyPr anchorCtr="0" anchor="t" bIns="0" lIns="91425" spcFirstLastPara="1" rIns="91425" wrap="square" tIns="91425">
            <a:spAutoFit/>
          </a:bodyPr>
          <a:lstStyle/>
          <a:p>
            <a:pPr indent="-317500" lvl="0" marL="457200" rtl="0" algn="l">
              <a:spcBef>
                <a:spcPts val="0"/>
              </a:spcBef>
              <a:spcAft>
                <a:spcPts val="0"/>
              </a:spcAft>
              <a:buSzPts val="1400"/>
              <a:buAutoNum type="arabicPeriod" startAt="4"/>
            </a:pPr>
            <a:r>
              <a:rPr lang="en" sz="1400"/>
              <a:t>The client generates </a:t>
            </a:r>
            <a:r>
              <a:rPr i="1" lang="en" sz="1400">
                <a:solidFill>
                  <a:srgbClr val="FF0000"/>
                </a:solidFill>
              </a:rPr>
              <a:t>SNonce</a:t>
            </a:r>
            <a:r>
              <a:rPr lang="en" sz="1400"/>
              <a:t>, uses the </a:t>
            </a:r>
            <a:r>
              <a:rPr i="1" lang="en" sz="1400">
                <a:solidFill>
                  <a:srgbClr val="0000FF"/>
                </a:solidFill>
              </a:rPr>
              <a:t>PSK</a:t>
            </a:r>
            <a:r>
              <a:rPr lang="en" sz="1400"/>
              <a:t>, </a:t>
            </a:r>
            <a:r>
              <a:rPr lang="en" sz="1400">
                <a:solidFill>
                  <a:srgbClr val="FF0000"/>
                </a:solidFill>
              </a:rPr>
              <a:t>nonces</a:t>
            </a:r>
            <a:r>
              <a:rPr lang="en" sz="1400"/>
              <a:t>, and MAC addresses to derive the </a:t>
            </a:r>
            <a:r>
              <a:rPr i="1" lang="en" sz="1400">
                <a:solidFill>
                  <a:srgbClr val="9900FF"/>
                </a:solidFill>
              </a:rPr>
              <a:t>PTK</a:t>
            </a:r>
            <a:r>
              <a:rPr lang="en" sz="1400">
                <a:solidFill>
                  <a:srgbClr val="9900FF"/>
                </a:solidFill>
              </a:rPr>
              <a:t> (pairwise transport keys)</a:t>
            </a:r>
            <a:endParaRPr sz="1400"/>
          </a:p>
        </p:txBody>
      </p:sp>
      <p:sp>
        <p:nvSpPr>
          <p:cNvPr id="646" name="Google Shape;646;p56"/>
          <p:cNvSpPr txBox="1"/>
          <p:nvPr>
            <p:ph idx="1" type="body"/>
          </p:nvPr>
        </p:nvSpPr>
        <p:spPr>
          <a:xfrm>
            <a:off x="198500" y="3496038"/>
            <a:ext cx="5142600" cy="307800"/>
          </a:xfrm>
          <a:prstGeom prst="rect">
            <a:avLst/>
          </a:prstGeom>
        </p:spPr>
        <p:txBody>
          <a:bodyPr anchorCtr="0" anchor="t" bIns="0" lIns="91425" spcFirstLastPara="1" rIns="91425" wrap="square" tIns="91425">
            <a:spAutoFit/>
          </a:bodyPr>
          <a:lstStyle/>
          <a:p>
            <a:pPr indent="-317500" lvl="0" marL="457200" rtl="0" algn="l">
              <a:spcBef>
                <a:spcPts val="0"/>
              </a:spcBef>
              <a:spcAft>
                <a:spcPts val="0"/>
              </a:spcAft>
              <a:buSzPts val="1400"/>
              <a:buAutoNum type="arabicPeriod" startAt="5"/>
            </a:pPr>
            <a:r>
              <a:rPr lang="en" sz="1400"/>
              <a:t>The client sends </a:t>
            </a:r>
            <a:r>
              <a:rPr i="1" lang="en" sz="1400">
                <a:solidFill>
                  <a:srgbClr val="FF0000"/>
                </a:solidFill>
              </a:rPr>
              <a:t>SNonce</a:t>
            </a:r>
            <a:r>
              <a:rPr lang="en" sz="1400"/>
              <a:t> and its MIC to the AP</a:t>
            </a:r>
            <a:endParaRPr sz="1400"/>
          </a:p>
        </p:txBody>
      </p:sp>
      <p:sp>
        <p:nvSpPr>
          <p:cNvPr id="647" name="Google Shape;647;p56"/>
          <p:cNvSpPr txBox="1"/>
          <p:nvPr>
            <p:ph idx="1" type="body"/>
          </p:nvPr>
        </p:nvSpPr>
        <p:spPr>
          <a:xfrm>
            <a:off x="198500" y="3772775"/>
            <a:ext cx="5142600" cy="555600"/>
          </a:xfrm>
          <a:prstGeom prst="rect">
            <a:avLst/>
          </a:prstGeom>
        </p:spPr>
        <p:txBody>
          <a:bodyPr anchorCtr="0" anchor="t" bIns="0" lIns="91425" spcFirstLastPara="1" rIns="91425" wrap="square" tIns="91425">
            <a:spAutoFit/>
          </a:bodyPr>
          <a:lstStyle/>
          <a:p>
            <a:pPr indent="-317500" lvl="0" marL="457200" rtl="0" algn="l">
              <a:spcBef>
                <a:spcPts val="0"/>
              </a:spcBef>
              <a:spcAft>
                <a:spcPts val="0"/>
              </a:spcAft>
              <a:buSzPts val="1400"/>
              <a:buAutoNum type="arabicPeriod" startAt="6"/>
            </a:pPr>
            <a:r>
              <a:rPr lang="en" sz="1400"/>
              <a:t>The AP uses the </a:t>
            </a:r>
            <a:r>
              <a:rPr i="1" lang="en" sz="1400">
                <a:solidFill>
                  <a:srgbClr val="0000FF"/>
                </a:solidFill>
              </a:rPr>
              <a:t>PSK</a:t>
            </a:r>
            <a:r>
              <a:rPr lang="en" sz="1400"/>
              <a:t>, </a:t>
            </a:r>
            <a:r>
              <a:rPr lang="en" sz="1400">
                <a:solidFill>
                  <a:srgbClr val="FF0000"/>
                </a:solidFill>
              </a:rPr>
              <a:t>nonces</a:t>
            </a:r>
            <a:r>
              <a:rPr lang="en" sz="1400"/>
              <a:t>, and MAC addresses to derive the </a:t>
            </a:r>
            <a:r>
              <a:rPr i="1" lang="en" sz="1400">
                <a:solidFill>
                  <a:srgbClr val="9900FF"/>
                </a:solidFill>
              </a:rPr>
              <a:t>PTK</a:t>
            </a:r>
            <a:r>
              <a:rPr lang="en" sz="1400">
                <a:solidFill>
                  <a:srgbClr val="9900FF"/>
                </a:solidFill>
              </a:rPr>
              <a:t> (pairwise transport keys)</a:t>
            </a:r>
            <a:endParaRPr sz="1400"/>
          </a:p>
        </p:txBody>
      </p:sp>
      <p:sp>
        <p:nvSpPr>
          <p:cNvPr id="648" name="Google Shape;648;p56"/>
          <p:cNvSpPr txBox="1"/>
          <p:nvPr>
            <p:ph idx="1" type="body"/>
          </p:nvPr>
        </p:nvSpPr>
        <p:spPr>
          <a:xfrm>
            <a:off x="198500" y="4328375"/>
            <a:ext cx="5142600" cy="307800"/>
          </a:xfrm>
          <a:prstGeom prst="rect">
            <a:avLst/>
          </a:prstGeom>
        </p:spPr>
        <p:txBody>
          <a:bodyPr anchorCtr="0" anchor="t" bIns="0" lIns="91425" spcFirstLastPara="1" rIns="91425" wrap="square" tIns="91425">
            <a:spAutoFit/>
          </a:bodyPr>
          <a:lstStyle/>
          <a:p>
            <a:pPr indent="-317500" lvl="0" marL="457200" rtl="0" algn="l">
              <a:spcBef>
                <a:spcPts val="0"/>
              </a:spcBef>
              <a:spcAft>
                <a:spcPts val="0"/>
              </a:spcAft>
              <a:buSzPts val="1400"/>
              <a:buAutoNum type="arabicPeriod" startAt="7"/>
            </a:pPr>
            <a:r>
              <a:rPr lang="en" sz="1400"/>
              <a:t>The AP sends its MIC and </a:t>
            </a:r>
            <a:r>
              <a:rPr i="1" lang="en" sz="1400">
                <a:solidFill>
                  <a:srgbClr val="38761D"/>
                </a:solidFill>
              </a:rPr>
              <a:t>GTK</a:t>
            </a:r>
            <a:r>
              <a:rPr lang="en" sz="1400"/>
              <a:t> to the client</a:t>
            </a:r>
            <a:endParaRPr sz="1400"/>
          </a:p>
        </p:txBody>
      </p:sp>
      <p:sp>
        <p:nvSpPr>
          <p:cNvPr id="649" name="Google Shape;649;p56"/>
          <p:cNvSpPr txBox="1"/>
          <p:nvPr>
            <p:ph idx="1" type="body"/>
          </p:nvPr>
        </p:nvSpPr>
        <p:spPr>
          <a:xfrm>
            <a:off x="198500" y="4634050"/>
            <a:ext cx="5142600" cy="307800"/>
          </a:xfrm>
          <a:prstGeom prst="rect">
            <a:avLst/>
          </a:prstGeom>
        </p:spPr>
        <p:txBody>
          <a:bodyPr anchorCtr="0" anchor="t" bIns="0" lIns="91425" spcFirstLastPara="1" rIns="91425" wrap="square" tIns="91425">
            <a:spAutoFit/>
          </a:bodyPr>
          <a:lstStyle/>
          <a:p>
            <a:pPr indent="-317500" lvl="0" marL="457200" rtl="0" algn="l">
              <a:spcBef>
                <a:spcPts val="0"/>
              </a:spcBef>
              <a:spcAft>
                <a:spcPts val="0"/>
              </a:spcAft>
              <a:buSzPts val="1400"/>
              <a:buAutoNum type="arabicPeriod" startAt="8"/>
            </a:pPr>
            <a:r>
              <a:rPr lang="en" sz="1400"/>
              <a:t>The client acknowledges receiving the GTK</a:t>
            </a:r>
            <a:endParaRPr sz="1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57"/>
          <p:cNvSpPr txBox="1"/>
          <p:nvPr>
            <p:ph idx="1" type="body"/>
          </p:nvPr>
        </p:nvSpPr>
        <p:spPr>
          <a:xfrm>
            <a:off x="198500" y="1246825"/>
            <a:ext cx="47292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Rogue AP</a:t>
            </a:r>
            <a:r>
              <a:rPr lang="en"/>
              <a:t>: Pretend to be an AP, and offer your own </a:t>
            </a:r>
            <a:r>
              <a:rPr i="1" lang="en">
                <a:solidFill>
                  <a:srgbClr val="FF0000"/>
                </a:solidFill>
              </a:rPr>
              <a:t>ANonce</a:t>
            </a:r>
            <a:r>
              <a:rPr lang="en"/>
              <a:t> to the client</a:t>
            </a:r>
            <a:endParaRPr/>
          </a:p>
          <a:p>
            <a:pPr indent="-317500" lvl="1" marL="914400" rtl="0" algn="l">
              <a:spcBef>
                <a:spcPts val="0"/>
              </a:spcBef>
              <a:spcAft>
                <a:spcPts val="0"/>
              </a:spcAft>
              <a:buSzPts val="1400"/>
              <a:buChar char="○"/>
            </a:pPr>
            <a:r>
              <a:rPr lang="en"/>
              <a:t>If you know the password/PSK, you can complete the 4-way handshake with the client and become a MITM!</a:t>
            </a:r>
            <a:endParaRPr/>
          </a:p>
        </p:txBody>
      </p:sp>
      <p:sp>
        <p:nvSpPr>
          <p:cNvPr id="655" name="Google Shape;655;p5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WPA-PSK Attacks</a:t>
            </a:r>
            <a:endParaRPr/>
          </a:p>
        </p:txBody>
      </p:sp>
      <p:sp>
        <p:nvSpPr>
          <p:cNvPr id="656" name="Google Shape;656;p5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657" name="Google Shape;657;p57"/>
          <p:cNvSpPr/>
          <p:nvPr/>
        </p:nvSpPr>
        <p:spPr>
          <a:xfrm>
            <a:off x="5376075" y="943900"/>
            <a:ext cx="3768000" cy="236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58" name="Google Shape;658;p57"/>
          <p:cNvCxnSpPr/>
          <p:nvPr/>
        </p:nvCxnSpPr>
        <p:spPr>
          <a:xfrm>
            <a:off x="6086671" y="499543"/>
            <a:ext cx="0" cy="4537800"/>
          </a:xfrm>
          <a:prstGeom prst="straightConnector1">
            <a:avLst/>
          </a:prstGeom>
          <a:noFill/>
          <a:ln cap="flat" cmpd="sng" w="19050">
            <a:solidFill>
              <a:srgbClr val="000000"/>
            </a:solidFill>
            <a:prstDash val="solid"/>
            <a:round/>
            <a:headEnd len="med" w="med" type="none"/>
            <a:tailEnd len="med" w="med" type="none"/>
          </a:ln>
        </p:spPr>
      </p:cxnSp>
      <p:sp>
        <p:nvSpPr>
          <p:cNvPr id="659" name="Google Shape;659;p57"/>
          <p:cNvSpPr/>
          <p:nvPr/>
        </p:nvSpPr>
        <p:spPr>
          <a:xfrm>
            <a:off x="5587794" y="94800"/>
            <a:ext cx="998100" cy="351600"/>
          </a:xfrm>
          <a:prstGeom prst="roundRect">
            <a:avLst>
              <a:gd fmla="val 16667"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Calibri"/>
                <a:ea typeface="Calibri"/>
                <a:cs typeface="Calibri"/>
                <a:sym typeface="Calibri"/>
              </a:rPr>
              <a:t>Client</a:t>
            </a:r>
            <a:endParaRPr sz="1200">
              <a:latin typeface="Calibri"/>
              <a:ea typeface="Calibri"/>
              <a:cs typeface="Calibri"/>
              <a:sym typeface="Calibri"/>
            </a:endParaRPr>
          </a:p>
        </p:txBody>
      </p:sp>
      <p:sp>
        <p:nvSpPr>
          <p:cNvPr id="660" name="Google Shape;660;p57"/>
          <p:cNvSpPr/>
          <p:nvPr/>
        </p:nvSpPr>
        <p:spPr>
          <a:xfrm>
            <a:off x="7334413" y="94800"/>
            <a:ext cx="998100" cy="351600"/>
          </a:xfrm>
          <a:prstGeom prst="roundRect">
            <a:avLst>
              <a:gd fmla="val 16667"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Calibri"/>
                <a:ea typeface="Calibri"/>
                <a:cs typeface="Calibri"/>
                <a:sym typeface="Calibri"/>
              </a:rPr>
              <a:t>Access Point</a:t>
            </a:r>
            <a:endParaRPr sz="1200">
              <a:latin typeface="Calibri"/>
              <a:ea typeface="Calibri"/>
              <a:cs typeface="Calibri"/>
              <a:sym typeface="Calibri"/>
            </a:endParaRPr>
          </a:p>
        </p:txBody>
      </p:sp>
      <p:cxnSp>
        <p:nvCxnSpPr>
          <p:cNvPr id="661" name="Google Shape;661;p57"/>
          <p:cNvCxnSpPr/>
          <p:nvPr/>
        </p:nvCxnSpPr>
        <p:spPr>
          <a:xfrm>
            <a:off x="7833291" y="499543"/>
            <a:ext cx="0" cy="4537800"/>
          </a:xfrm>
          <a:prstGeom prst="straightConnector1">
            <a:avLst/>
          </a:prstGeom>
          <a:noFill/>
          <a:ln cap="flat" cmpd="sng" w="19050">
            <a:solidFill>
              <a:srgbClr val="000000"/>
            </a:solidFill>
            <a:prstDash val="solid"/>
            <a:round/>
            <a:headEnd len="med" w="med" type="none"/>
            <a:tailEnd len="med" w="med" type="none"/>
          </a:ln>
        </p:spPr>
      </p:cxnSp>
      <p:grpSp>
        <p:nvGrpSpPr>
          <p:cNvPr id="662" name="Google Shape;662;p57"/>
          <p:cNvGrpSpPr/>
          <p:nvPr/>
        </p:nvGrpSpPr>
        <p:grpSpPr>
          <a:xfrm>
            <a:off x="5417329" y="1056610"/>
            <a:ext cx="1338699" cy="578970"/>
            <a:chOff x="886575" y="1072025"/>
            <a:chExt cx="1586700" cy="555900"/>
          </a:xfrm>
        </p:grpSpPr>
        <p:sp>
          <p:nvSpPr>
            <p:cNvPr id="663" name="Google Shape;663;p57"/>
            <p:cNvSpPr/>
            <p:nvPr/>
          </p:nvSpPr>
          <p:spPr>
            <a:xfrm>
              <a:off x="1599375" y="1072025"/>
              <a:ext cx="161100" cy="5559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64" name="Google Shape;664;p57"/>
            <p:cNvSpPr/>
            <p:nvPr/>
          </p:nvSpPr>
          <p:spPr>
            <a:xfrm>
              <a:off x="886575" y="1148225"/>
              <a:ext cx="1586700" cy="403500"/>
            </a:xfrm>
            <a:prstGeom prst="roundRect">
              <a:avLst>
                <a:gd fmla="val 16667" name="adj"/>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Calibri"/>
                  <a:ea typeface="Calibri"/>
                  <a:cs typeface="Calibri"/>
                  <a:sym typeface="Calibri"/>
                </a:rPr>
                <a:t>Derive </a:t>
              </a:r>
              <a:r>
                <a:rPr lang="en" sz="1200">
                  <a:solidFill>
                    <a:srgbClr val="0000FF"/>
                  </a:solidFill>
                  <a:latin typeface="Calibri"/>
                  <a:ea typeface="Calibri"/>
                  <a:cs typeface="Calibri"/>
                  <a:sym typeface="Calibri"/>
                </a:rPr>
                <a:t>PSK</a:t>
              </a:r>
              <a:r>
                <a:rPr lang="en" sz="1200">
                  <a:latin typeface="Calibri"/>
                  <a:ea typeface="Calibri"/>
                  <a:cs typeface="Calibri"/>
                  <a:sym typeface="Calibri"/>
                </a:rPr>
                <a:t> from wifi password</a:t>
              </a:r>
              <a:endParaRPr sz="1200">
                <a:latin typeface="Calibri"/>
                <a:ea typeface="Calibri"/>
                <a:cs typeface="Calibri"/>
                <a:sym typeface="Calibri"/>
              </a:endParaRPr>
            </a:p>
          </p:txBody>
        </p:sp>
      </p:grpSp>
      <p:grpSp>
        <p:nvGrpSpPr>
          <p:cNvPr id="665" name="Google Shape;665;p57"/>
          <p:cNvGrpSpPr/>
          <p:nvPr/>
        </p:nvGrpSpPr>
        <p:grpSpPr>
          <a:xfrm>
            <a:off x="7163948" y="1056610"/>
            <a:ext cx="1338699" cy="578970"/>
            <a:chOff x="886575" y="1072025"/>
            <a:chExt cx="1586700" cy="555900"/>
          </a:xfrm>
        </p:grpSpPr>
        <p:sp>
          <p:nvSpPr>
            <p:cNvPr id="666" name="Google Shape;666;p57"/>
            <p:cNvSpPr/>
            <p:nvPr/>
          </p:nvSpPr>
          <p:spPr>
            <a:xfrm>
              <a:off x="1599375" y="1072025"/>
              <a:ext cx="161100" cy="5559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67" name="Google Shape;667;p57"/>
            <p:cNvSpPr/>
            <p:nvPr/>
          </p:nvSpPr>
          <p:spPr>
            <a:xfrm>
              <a:off x="886575" y="1148225"/>
              <a:ext cx="1586700" cy="403500"/>
            </a:xfrm>
            <a:prstGeom prst="roundRect">
              <a:avLst>
                <a:gd fmla="val 16667" name="adj"/>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Calibri"/>
                  <a:ea typeface="Calibri"/>
                  <a:cs typeface="Calibri"/>
                  <a:sym typeface="Calibri"/>
                </a:rPr>
                <a:t>Derive </a:t>
              </a:r>
              <a:r>
                <a:rPr lang="en" sz="1200">
                  <a:solidFill>
                    <a:srgbClr val="0000FF"/>
                  </a:solidFill>
                  <a:latin typeface="Calibri"/>
                  <a:ea typeface="Calibri"/>
                  <a:cs typeface="Calibri"/>
                  <a:sym typeface="Calibri"/>
                </a:rPr>
                <a:t>PSK</a:t>
              </a:r>
              <a:r>
                <a:rPr lang="en" sz="1200">
                  <a:latin typeface="Calibri"/>
                  <a:ea typeface="Calibri"/>
                  <a:cs typeface="Calibri"/>
                  <a:sym typeface="Calibri"/>
                </a:rPr>
                <a:t> from wifi password</a:t>
              </a:r>
              <a:endParaRPr sz="1200">
                <a:latin typeface="Calibri"/>
                <a:ea typeface="Calibri"/>
                <a:cs typeface="Calibri"/>
                <a:sym typeface="Calibri"/>
              </a:endParaRPr>
            </a:p>
          </p:txBody>
        </p:sp>
      </p:grpSp>
      <p:grpSp>
        <p:nvGrpSpPr>
          <p:cNvPr id="668" name="Google Shape;668;p57"/>
          <p:cNvGrpSpPr/>
          <p:nvPr/>
        </p:nvGrpSpPr>
        <p:grpSpPr>
          <a:xfrm>
            <a:off x="6097225" y="399750"/>
            <a:ext cx="1725300" cy="668400"/>
            <a:chOff x="6097225" y="399750"/>
            <a:chExt cx="1725300" cy="668400"/>
          </a:xfrm>
        </p:grpSpPr>
        <p:cxnSp>
          <p:nvCxnSpPr>
            <p:cNvPr id="669" name="Google Shape;669;p57"/>
            <p:cNvCxnSpPr/>
            <p:nvPr/>
          </p:nvCxnSpPr>
          <p:spPr>
            <a:xfrm>
              <a:off x="6136492" y="672980"/>
              <a:ext cx="1660800" cy="339600"/>
            </a:xfrm>
            <a:prstGeom prst="straightConnector1">
              <a:avLst/>
            </a:prstGeom>
            <a:noFill/>
            <a:ln cap="flat" cmpd="sng" w="19050">
              <a:solidFill>
                <a:srgbClr val="000000"/>
              </a:solidFill>
              <a:prstDash val="solid"/>
              <a:round/>
              <a:headEnd len="med" w="med" type="none"/>
              <a:tailEnd len="med" w="med" type="triangle"/>
            </a:ln>
          </p:spPr>
        </p:cxnSp>
        <p:sp>
          <p:nvSpPr>
            <p:cNvPr id="670" name="Google Shape;670;p57"/>
            <p:cNvSpPr txBox="1"/>
            <p:nvPr/>
          </p:nvSpPr>
          <p:spPr>
            <a:xfrm rot="684440">
              <a:off x="6111976" y="564497"/>
              <a:ext cx="1695799" cy="338907"/>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Calibri"/>
                  <a:ea typeface="Calibri"/>
                  <a:cs typeface="Calibri"/>
                  <a:sym typeface="Calibri"/>
                </a:rPr>
                <a:t>Authentication Request</a:t>
              </a:r>
              <a:endParaRPr sz="1200">
                <a:latin typeface="Calibri"/>
                <a:ea typeface="Calibri"/>
                <a:cs typeface="Calibri"/>
                <a:sym typeface="Calibri"/>
              </a:endParaRPr>
            </a:p>
          </p:txBody>
        </p:sp>
      </p:grpSp>
      <p:grpSp>
        <p:nvGrpSpPr>
          <p:cNvPr id="671" name="Google Shape;671;p57"/>
          <p:cNvGrpSpPr/>
          <p:nvPr/>
        </p:nvGrpSpPr>
        <p:grpSpPr>
          <a:xfrm>
            <a:off x="6123745" y="1375140"/>
            <a:ext cx="1666489" cy="665872"/>
            <a:chOff x="6123745" y="1375140"/>
            <a:chExt cx="1666489" cy="665872"/>
          </a:xfrm>
        </p:grpSpPr>
        <p:cxnSp>
          <p:nvCxnSpPr>
            <p:cNvPr id="672" name="Google Shape;672;p57"/>
            <p:cNvCxnSpPr/>
            <p:nvPr/>
          </p:nvCxnSpPr>
          <p:spPr>
            <a:xfrm flipH="1">
              <a:off x="6123745" y="1723912"/>
              <a:ext cx="1646100" cy="317100"/>
            </a:xfrm>
            <a:prstGeom prst="straightConnector1">
              <a:avLst/>
            </a:prstGeom>
            <a:noFill/>
            <a:ln cap="flat" cmpd="sng" w="19050">
              <a:solidFill>
                <a:srgbClr val="000000"/>
              </a:solidFill>
              <a:prstDash val="solid"/>
              <a:round/>
              <a:headEnd len="med" w="med" type="none"/>
              <a:tailEnd len="med" w="med" type="triangle"/>
            </a:ln>
          </p:spPr>
        </p:cxnSp>
        <p:sp>
          <p:nvSpPr>
            <p:cNvPr id="673" name="Google Shape;673;p57"/>
            <p:cNvSpPr txBox="1"/>
            <p:nvPr/>
          </p:nvSpPr>
          <p:spPr>
            <a:xfrm rot="-650908">
              <a:off x="6145627" y="1525739"/>
              <a:ext cx="1629013" cy="33930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0000"/>
                  </a:solidFill>
                  <a:latin typeface="Calibri"/>
                  <a:ea typeface="Calibri"/>
                  <a:cs typeface="Calibri"/>
                  <a:sym typeface="Calibri"/>
                </a:rPr>
                <a:t>ANonce</a:t>
              </a:r>
              <a:endParaRPr>
                <a:solidFill>
                  <a:srgbClr val="FF0000"/>
                </a:solidFill>
                <a:latin typeface="Calibri"/>
                <a:ea typeface="Calibri"/>
                <a:cs typeface="Calibri"/>
                <a:sym typeface="Calibri"/>
              </a:endParaRPr>
            </a:p>
          </p:txBody>
        </p:sp>
      </p:grpSp>
      <p:grpSp>
        <p:nvGrpSpPr>
          <p:cNvPr id="674" name="Google Shape;674;p57"/>
          <p:cNvGrpSpPr/>
          <p:nvPr/>
        </p:nvGrpSpPr>
        <p:grpSpPr>
          <a:xfrm>
            <a:off x="6129875" y="1789796"/>
            <a:ext cx="1660200" cy="649085"/>
            <a:chOff x="6129875" y="1789796"/>
            <a:chExt cx="1660200" cy="649085"/>
          </a:xfrm>
        </p:grpSpPr>
        <p:cxnSp>
          <p:nvCxnSpPr>
            <p:cNvPr id="675" name="Google Shape;675;p57"/>
            <p:cNvCxnSpPr/>
            <p:nvPr/>
          </p:nvCxnSpPr>
          <p:spPr>
            <a:xfrm>
              <a:off x="6143701" y="2121781"/>
              <a:ext cx="1646100" cy="317100"/>
            </a:xfrm>
            <a:prstGeom prst="straightConnector1">
              <a:avLst/>
            </a:prstGeom>
            <a:noFill/>
            <a:ln cap="flat" cmpd="sng" w="19050">
              <a:solidFill>
                <a:srgbClr val="000000"/>
              </a:solidFill>
              <a:prstDash val="solid"/>
              <a:round/>
              <a:headEnd len="med" w="med" type="none"/>
              <a:tailEnd len="med" w="med" type="triangle"/>
            </a:ln>
          </p:spPr>
        </p:cxnSp>
        <p:sp>
          <p:nvSpPr>
            <p:cNvPr id="676" name="Google Shape;676;p57"/>
            <p:cNvSpPr txBox="1"/>
            <p:nvPr/>
          </p:nvSpPr>
          <p:spPr>
            <a:xfrm flipH="1" rot="650908">
              <a:off x="6145469" y="1940396"/>
              <a:ext cx="1629013" cy="33930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0000"/>
                  </a:solidFill>
                  <a:latin typeface="Calibri"/>
                  <a:ea typeface="Calibri"/>
                  <a:cs typeface="Calibri"/>
                  <a:sym typeface="Calibri"/>
                </a:rPr>
                <a:t>SNonce</a:t>
              </a:r>
              <a:endParaRPr>
                <a:solidFill>
                  <a:srgbClr val="FF0000"/>
                </a:solidFill>
                <a:latin typeface="Calibri"/>
                <a:ea typeface="Calibri"/>
                <a:cs typeface="Calibri"/>
                <a:sym typeface="Calibri"/>
              </a:endParaRPr>
            </a:p>
          </p:txBody>
        </p:sp>
      </p:grpSp>
      <p:grpSp>
        <p:nvGrpSpPr>
          <p:cNvPr id="677" name="Google Shape;677;p57"/>
          <p:cNvGrpSpPr/>
          <p:nvPr/>
        </p:nvGrpSpPr>
        <p:grpSpPr>
          <a:xfrm>
            <a:off x="5417325" y="2519650"/>
            <a:ext cx="1338900" cy="765300"/>
            <a:chOff x="5417325" y="2519650"/>
            <a:chExt cx="1338900" cy="765300"/>
          </a:xfrm>
        </p:grpSpPr>
        <p:sp>
          <p:nvSpPr>
            <p:cNvPr id="678" name="Google Shape;678;p57"/>
            <p:cNvSpPr/>
            <p:nvPr/>
          </p:nvSpPr>
          <p:spPr>
            <a:xfrm>
              <a:off x="6018712" y="2519650"/>
              <a:ext cx="136200" cy="7653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79" name="Google Shape;679;p57"/>
            <p:cNvSpPr/>
            <p:nvPr/>
          </p:nvSpPr>
          <p:spPr>
            <a:xfrm>
              <a:off x="5417325" y="2584496"/>
              <a:ext cx="1338900" cy="633900"/>
            </a:xfrm>
            <a:prstGeom prst="roundRect">
              <a:avLst>
                <a:gd fmla="val 16667" name="adj"/>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Calibri"/>
                  <a:ea typeface="Calibri"/>
                  <a:cs typeface="Calibri"/>
                  <a:sym typeface="Calibri"/>
                </a:rPr>
                <a:t>Derive </a:t>
              </a:r>
              <a:r>
                <a:rPr lang="en" sz="1200">
                  <a:solidFill>
                    <a:srgbClr val="9900FF"/>
                  </a:solidFill>
                  <a:latin typeface="Calibri"/>
                  <a:ea typeface="Calibri"/>
                  <a:cs typeface="Calibri"/>
                  <a:sym typeface="Calibri"/>
                </a:rPr>
                <a:t>PTK</a:t>
              </a:r>
              <a:r>
                <a:rPr lang="en" sz="1200">
                  <a:latin typeface="Calibri"/>
                  <a:ea typeface="Calibri"/>
                  <a:cs typeface="Calibri"/>
                  <a:sym typeface="Calibri"/>
                </a:rPr>
                <a:t> from </a:t>
              </a:r>
              <a:r>
                <a:rPr lang="en" sz="1200">
                  <a:solidFill>
                    <a:srgbClr val="0000FF"/>
                  </a:solidFill>
                  <a:latin typeface="Calibri"/>
                  <a:ea typeface="Calibri"/>
                  <a:cs typeface="Calibri"/>
                  <a:sym typeface="Calibri"/>
                </a:rPr>
                <a:t>PSK</a:t>
              </a:r>
              <a:r>
                <a:rPr lang="en" sz="1200">
                  <a:latin typeface="Calibri"/>
                  <a:ea typeface="Calibri"/>
                  <a:cs typeface="Calibri"/>
                  <a:sym typeface="Calibri"/>
                </a:rPr>
                <a:t>, </a:t>
              </a:r>
              <a:r>
                <a:rPr lang="en" sz="1200">
                  <a:solidFill>
                    <a:srgbClr val="FF0000"/>
                  </a:solidFill>
                  <a:latin typeface="Calibri"/>
                  <a:ea typeface="Calibri"/>
                  <a:cs typeface="Calibri"/>
                  <a:sym typeface="Calibri"/>
                </a:rPr>
                <a:t>nonces</a:t>
              </a:r>
              <a:r>
                <a:rPr lang="en" sz="1200">
                  <a:latin typeface="Calibri"/>
                  <a:ea typeface="Calibri"/>
                  <a:cs typeface="Calibri"/>
                  <a:sym typeface="Calibri"/>
                </a:rPr>
                <a:t>, MAC addresses</a:t>
              </a:r>
              <a:endParaRPr sz="1200">
                <a:latin typeface="Calibri"/>
                <a:ea typeface="Calibri"/>
                <a:cs typeface="Calibri"/>
                <a:sym typeface="Calibri"/>
              </a:endParaRPr>
            </a:p>
          </p:txBody>
        </p:sp>
      </p:grpSp>
      <p:grpSp>
        <p:nvGrpSpPr>
          <p:cNvPr id="680" name="Google Shape;680;p57"/>
          <p:cNvGrpSpPr/>
          <p:nvPr/>
        </p:nvGrpSpPr>
        <p:grpSpPr>
          <a:xfrm>
            <a:off x="7163944" y="2519650"/>
            <a:ext cx="1338900" cy="765300"/>
            <a:chOff x="7163944" y="2519650"/>
            <a:chExt cx="1338900" cy="765300"/>
          </a:xfrm>
        </p:grpSpPr>
        <p:sp>
          <p:nvSpPr>
            <p:cNvPr id="681" name="Google Shape;681;p57"/>
            <p:cNvSpPr/>
            <p:nvPr/>
          </p:nvSpPr>
          <p:spPr>
            <a:xfrm>
              <a:off x="7765331" y="2519650"/>
              <a:ext cx="136200" cy="7653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82" name="Google Shape;682;p57"/>
            <p:cNvSpPr/>
            <p:nvPr/>
          </p:nvSpPr>
          <p:spPr>
            <a:xfrm>
              <a:off x="7163944" y="2584496"/>
              <a:ext cx="1338900" cy="633900"/>
            </a:xfrm>
            <a:prstGeom prst="roundRect">
              <a:avLst>
                <a:gd fmla="val 16667" name="adj"/>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000000"/>
                  </a:solidFill>
                  <a:latin typeface="Calibri"/>
                  <a:ea typeface="Calibri"/>
                  <a:cs typeface="Calibri"/>
                  <a:sym typeface="Calibri"/>
                </a:rPr>
                <a:t>Derive </a:t>
              </a:r>
              <a:r>
                <a:rPr lang="en" sz="1200">
                  <a:solidFill>
                    <a:srgbClr val="9900FF"/>
                  </a:solidFill>
                  <a:latin typeface="Calibri"/>
                  <a:ea typeface="Calibri"/>
                  <a:cs typeface="Calibri"/>
                  <a:sym typeface="Calibri"/>
                </a:rPr>
                <a:t>PTK</a:t>
              </a:r>
              <a:r>
                <a:rPr lang="en" sz="1200">
                  <a:solidFill>
                    <a:srgbClr val="000000"/>
                  </a:solidFill>
                  <a:latin typeface="Calibri"/>
                  <a:ea typeface="Calibri"/>
                  <a:cs typeface="Calibri"/>
                  <a:sym typeface="Calibri"/>
                </a:rPr>
                <a:t> from </a:t>
              </a:r>
              <a:r>
                <a:rPr lang="en" sz="1200">
                  <a:solidFill>
                    <a:srgbClr val="0000FF"/>
                  </a:solidFill>
                  <a:latin typeface="Calibri"/>
                  <a:ea typeface="Calibri"/>
                  <a:cs typeface="Calibri"/>
                  <a:sym typeface="Calibri"/>
                </a:rPr>
                <a:t>PSK</a:t>
              </a:r>
              <a:r>
                <a:rPr lang="en" sz="1200">
                  <a:solidFill>
                    <a:srgbClr val="000000"/>
                  </a:solidFill>
                  <a:latin typeface="Calibri"/>
                  <a:ea typeface="Calibri"/>
                  <a:cs typeface="Calibri"/>
                  <a:sym typeface="Calibri"/>
                </a:rPr>
                <a:t>, </a:t>
              </a:r>
              <a:r>
                <a:rPr lang="en" sz="1200">
                  <a:solidFill>
                    <a:srgbClr val="FF0000"/>
                  </a:solidFill>
                  <a:latin typeface="Calibri"/>
                  <a:ea typeface="Calibri"/>
                  <a:cs typeface="Calibri"/>
                  <a:sym typeface="Calibri"/>
                </a:rPr>
                <a:t>nonces</a:t>
              </a:r>
              <a:r>
                <a:rPr lang="en" sz="1200">
                  <a:solidFill>
                    <a:srgbClr val="000000"/>
                  </a:solidFill>
                  <a:latin typeface="Calibri"/>
                  <a:ea typeface="Calibri"/>
                  <a:cs typeface="Calibri"/>
                  <a:sym typeface="Calibri"/>
                </a:rPr>
                <a:t>, MAC addresses</a:t>
              </a:r>
              <a:endParaRPr sz="1200">
                <a:latin typeface="Calibri"/>
                <a:ea typeface="Calibri"/>
                <a:cs typeface="Calibri"/>
                <a:sym typeface="Calibri"/>
              </a:endParaRPr>
            </a:p>
          </p:txBody>
        </p:sp>
      </p:grpSp>
      <p:grpSp>
        <p:nvGrpSpPr>
          <p:cNvPr id="683" name="Google Shape;683;p57"/>
          <p:cNvGrpSpPr/>
          <p:nvPr/>
        </p:nvGrpSpPr>
        <p:grpSpPr>
          <a:xfrm>
            <a:off x="6123745" y="3067101"/>
            <a:ext cx="1666351" cy="640500"/>
            <a:chOff x="6123745" y="3067101"/>
            <a:chExt cx="1666351" cy="640500"/>
          </a:xfrm>
        </p:grpSpPr>
        <p:cxnSp>
          <p:nvCxnSpPr>
            <p:cNvPr id="684" name="Google Shape;684;p57"/>
            <p:cNvCxnSpPr/>
            <p:nvPr/>
          </p:nvCxnSpPr>
          <p:spPr>
            <a:xfrm flipH="1">
              <a:off x="6123745" y="3381699"/>
              <a:ext cx="1646100" cy="317100"/>
            </a:xfrm>
            <a:prstGeom prst="straightConnector1">
              <a:avLst/>
            </a:prstGeom>
            <a:noFill/>
            <a:ln cap="flat" cmpd="sng" w="19050">
              <a:solidFill>
                <a:srgbClr val="000000"/>
              </a:solidFill>
              <a:prstDash val="solid"/>
              <a:round/>
              <a:headEnd len="med" w="med" type="none"/>
              <a:tailEnd len="med" w="med" type="triangle"/>
            </a:ln>
          </p:spPr>
        </p:cxnSp>
        <p:sp>
          <p:nvSpPr>
            <p:cNvPr id="685" name="Google Shape;685;p57"/>
            <p:cNvSpPr txBox="1"/>
            <p:nvPr/>
          </p:nvSpPr>
          <p:spPr>
            <a:xfrm rot="-650908">
              <a:off x="6145490" y="3217701"/>
              <a:ext cx="1629013" cy="33930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MIC</a:t>
              </a:r>
              <a:endParaRPr>
                <a:latin typeface="Calibri"/>
                <a:ea typeface="Calibri"/>
                <a:cs typeface="Calibri"/>
                <a:sym typeface="Calibri"/>
              </a:endParaRPr>
            </a:p>
          </p:txBody>
        </p:sp>
      </p:grpSp>
      <p:grpSp>
        <p:nvGrpSpPr>
          <p:cNvPr id="686" name="Google Shape;686;p57"/>
          <p:cNvGrpSpPr/>
          <p:nvPr/>
        </p:nvGrpSpPr>
        <p:grpSpPr>
          <a:xfrm>
            <a:off x="6129875" y="3490132"/>
            <a:ext cx="1660200" cy="640500"/>
            <a:chOff x="6129875" y="3490132"/>
            <a:chExt cx="1660200" cy="640500"/>
          </a:xfrm>
        </p:grpSpPr>
        <p:cxnSp>
          <p:nvCxnSpPr>
            <p:cNvPr id="687" name="Google Shape;687;p57"/>
            <p:cNvCxnSpPr/>
            <p:nvPr/>
          </p:nvCxnSpPr>
          <p:spPr>
            <a:xfrm>
              <a:off x="6143701" y="3779567"/>
              <a:ext cx="1646100" cy="317100"/>
            </a:xfrm>
            <a:prstGeom prst="straightConnector1">
              <a:avLst/>
            </a:prstGeom>
            <a:noFill/>
            <a:ln cap="flat" cmpd="sng" w="19050">
              <a:solidFill>
                <a:srgbClr val="000000"/>
              </a:solidFill>
              <a:prstDash val="solid"/>
              <a:round/>
              <a:headEnd len="med" w="med" type="none"/>
              <a:tailEnd len="med" w="med" type="triangle"/>
            </a:ln>
          </p:spPr>
        </p:cxnSp>
        <p:sp>
          <p:nvSpPr>
            <p:cNvPr id="688" name="Google Shape;688;p57"/>
            <p:cNvSpPr txBox="1"/>
            <p:nvPr/>
          </p:nvSpPr>
          <p:spPr>
            <a:xfrm flipH="1" rot="650908">
              <a:off x="6145469" y="3640732"/>
              <a:ext cx="1629013" cy="33930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MIC</a:t>
              </a:r>
              <a:endParaRPr>
                <a:latin typeface="Calibri"/>
                <a:ea typeface="Calibri"/>
                <a:cs typeface="Calibri"/>
                <a:sym typeface="Calibri"/>
              </a:endParaRPr>
            </a:p>
          </p:txBody>
        </p:sp>
      </p:grpSp>
      <p:grpSp>
        <p:nvGrpSpPr>
          <p:cNvPr id="689" name="Google Shape;689;p57"/>
          <p:cNvGrpSpPr/>
          <p:nvPr/>
        </p:nvGrpSpPr>
        <p:grpSpPr>
          <a:xfrm>
            <a:off x="6123745" y="3887120"/>
            <a:ext cx="1666339" cy="640500"/>
            <a:chOff x="6123745" y="3887120"/>
            <a:chExt cx="1666339" cy="640500"/>
          </a:xfrm>
        </p:grpSpPr>
        <p:cxnSp>
          <p:nvCxnSpPr>
            <p:cNvPr id="690" name="Google Shape;690;p57"/>
            <p:cNvCxnSpPr/>
            <p:nvPr/>
          </p:nvCxnSpPr>
          <p:spPr>
            <a:xfrm flipH="1">
              <a:off x="6123745" y="4210518"/>
              <a:ext cx="1646100" cy="317100"/>
            </a:xfrm>
            <a:prstGeom prst="straightConnector1">
              <a:avLst/>
            </a:prstGeom>
            <a:noFill/>
            <a:ln cap="flat" cmpd="sng" w="19050">
              <a:solidFill>
                <a:srgbClr val="000000"/>
              </a:solidFill>
              <a:prstDash val="solid"/>
              <a:round/>
              <a:headEnd len="med" w="med" type="none"/>
              <a:tailEnd len="med" w="med" type="triangle"/>
            </a:ln>
          </p:spPr>
        </p:cxnSp>
        <p:sp>
          <p:nvSpPr>
            <p:cNvPr id="691" name="Google Shape;691;p57"/>
            <p:cNvSpPr txBox="1"/>
            <p:nvPr/>
          </p:nvSpPr>
          <p:spPr>
            <a:xfrm rot="-650908">
              <a:off x="6145477" y="4037720"/>
              <a:ext cx="1629013" cy="33930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38761D"/>
                  </a:solidFill>
                  <a:latin typeface="Calibri"/>
                  <a:ea typeface="Calibri"/>
                  <a:cs typeface="Calibri"/>
                  <a:sym typeface="Calibri"/>
                </a:rPr>
                <a:t>GTK</a:t>
              </a:r>
              <a:endParaRPr>
                <a:solidFill>
                  <a:srgbClr val="38761D"/>
                </a:solidFill>
                <a:latin typeface="Calibri"/>
                <a:ea typeface="Calibri"/>
                <a:cs typeface="Calibri"/>
                <a:sym typeface="Calibri"/>
              </a:endParaRPr>
            </a:p>
          </p:txBody>
        </p:sp>
      </p:grpSp>
      <p:grpSp>
        <p:nvGrpSpPr>
          <p:cNvPr id="692" name="Google Shape;692;p57"/>
          <p:cNvGrpSpPr/>
          <p:nvPr/>
        </p:nvGrpSpPr>
        <p:grpSpPr>
          <a:xfrm>
            <a:off x="6129875" y="4284964"/>
            <a:ext cx="1660200" cy="640522"/>
            <a:chOff x="6129875" y="4284964"/>
            <a:chExt cx="1660200" cy="640522"/>
          </a:xfrm>
        </p:grpSpPr>
        <p:cxnSp>
          <p:nvCxnSpPr>
            <p:cNvPr id="693" name="Google Shape;693;p57"/>
            <p:cNvCxnSpPr/>
            <p:nvPr/>
          </p:nvCxnSpPr>
          <p:spPr>
            <a:xfrm>
              <a:off x="6143701" y="4608386"/>
              <a:ext cx="1646100" cy="317100"/>
            </a:xfrm>
            <a:prstGeom prst="straightConnector1">
              <a:avLst/>
            </a:prstGeom>
            <a:noFill/>
            <a:ln cap="flat" cmpd="sng" w="19050">
              <a:solidFill>
                <a:srgbClr val="000000"/>
              </a:solidFill>
              <a:prstDash val="solid"/>
              <a:round/>
              <a:headEnd len="med" w="med" type="none"/>
              <a:tailEnd len="med" w="med" type="triangle"/>
            </a:ln>
          </p:spPr>
        </p:cxnSp>
        <p:sp>
          <p:nvSpPr>
            <p:cNvPr id="694" name="Google Shape;694;p57"/>
            <p:cNvSpPr txBox="1"/>
            <p:nvPr/>
          </p:nvSpPr>
          <p:spPr>
            <a:xfrm flipH="1" rot="650908">
              <a:off x="6145469" y="4435563"/>
              <a:ext cx="1629013" cy="33930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ACK</a:t>
              </a:r>
              <a:endParaRPr>
                <a:latin typeface="Calibri"/>
                <a:ea typeface="Calibri"/>
                <a:cs typeface="Calibri"/>
                <a:sym typeface="Calibr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5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54">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 name="Shape 698"/>
        <p:cNvGrpSpPr/>
        <p:nvPr/>
      </p:nvGrpSpPr>
      <p:grpSpPr>
        <a:xfrm>
          <a:off x="0" y="0"/>
          <a:ext cx="0" cy="0"/>
          <a:chOff x="0" y="0"/>
          <a:chExt cx="0" cy="0"/>
        </a:xfrm>
      </p:grpSpPr>
      <p:sp>
        <p:nvSpPr>
          <p:cNvPr id="699" name="Google Shape;699;p58"/>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Offline brute-force attack</a:t>
            </a:r>
            <a:r>
              <a:rPr lang="en"/>
              <a:t>: People tend to choose bad passwords, and you have enough information to know if you guessed the password correctly</a:t>
            </a:r>
            <a:endParaRPr/>
          </a:p>
          <a:p>
            <a:pPr indent="-317500" lvl="1" marL="914400" rtl="0" algn="l">
              <a:spcBef>
                <a:spcPts val="0"/>
              </a:spcBef>
              <a:spcAft>
                <a:spcPts val="0"/>
              </a:spcAft>
              <a:buSzPts val="1400"/>
              <a:buChar char="○"/>
            </a:pPr>
            <a:r>
              <a:rPr lang="en"/>
              <a:t>Nonces are sent unencrypted, and client and AP MAC addresses are public</a:t>
            </a:r>
            <a:endParaRPr/>
          </a:p>
          <a:p>
            <a:pPr indent="-317500" lvl="1" marL="914400" rtl="0" algn="l">
              <a:spcBef>
                <a:spcPts val="0"/>
              </a:spcBef>
              <a:spcAft>
                <a:spcPts val="0"/>
              </a:spcAft>
              <a:buSzPts val="1400"/>
              <a:buChar char="○"/>
            </a:pPr>
            <a:r>
              <a:rPr lang="en"/>
              <a:t>Eavesdropper guesses a password and derives:</a:t>
            </a:r>
            <a:endParaRPr/>
          </a:p>
          <a:p>
            <a:pPr indent="-317500" lvl="2" marL="1371600" rtl="0" algn="l">
              <a:spcBef>
                <a:spcPts val="0"/>
              </a:spcBef>
              <a:spcAft>
                <a:spcPts val="0"/>
              </a:spcAft>
              <a:buSzPts val="1400"/>
              <a:buChar char="■"/>
            </a:pPr>
            <a:r>
              <a:rPr lang="en"/>
              <a:t>Wi-Fi password → </a:t>
            </a:r>
            <a:r>
              <a:rPr i="1" lang="en">
                <a:solidFill>
                  <a:srgbClr val="0000FF"/>
                </a:solidFill>
              </a:rPr>
              <a:t>PSK</a:t>
            </a:r>
            <a:endParaRPr i="1"/>
          </a:p>
          <a:p>
            <a:pPr indent="-317500" lvl="2" marL="1371600" rtl="0" algn="l">
              <a:spcBef>
                <a:spcPts val="0"/>
              </a:spcBef>
              <a:spcAft>
                <a:spcPts val="0"/>
              </a:spcAft>
              <a:buSzPts val="1400"/>
              <a:buChar char="■"/>
            </a:pPr>
            <a:r>
              <a:rPr i="1" lang="en">
                <a:solidFill>
                  <a:srgbClr val="0000FF"/>
                </a:solidFill>
              </a:rPr>
              <a:t>PSK</a:t>
            </a:r>
            <a:r>
              <a:rPr lang="en"/>
              <a:t> + </a:t>
            </a:r>
            <a:r>
              <a:rPr lang="en">
                <a:solidFill>
                  <a:srgbClr val="FF0000"/>
                </a:solidFill>
              </a:rPr>
              <a:t>nonces</a:t>
            </a:r>
            <a:r>
              <a:rPr lang="en"/>
              <a:t> + MAC addresses → </a:t>
            </a:r>
            <a:r>
              <a:rPr i="1" lang="en">
                <a:solidFill>
                  <a:srgbClr val="9900FF"/>
                </a:solidFill>
              </a:rPr>
              <a:t>PTK</a:t>
            </a:r>
            <a:endParaRPr i="1">
              <a:solidFill>
                <a:srgbClr val="9900FF"/>
              </a:solidFill>
            </a:endParaRPr>
          </a:p>
          <a:p>
            <a:pPr indent="-317500" lvl="2" marL="1371600" rtl="0" algn="l">
              <a:spcBef>
                <a:spcPts val="0"/>
              </a:spcBef>
              <a:spcAft>
                <a:spcPts val="0"/>
              </a:spcAft>
              <a:buSzPts val="1400"/>
              <a:buChar char="■"/>
            </a:pPr>
            <a:r>
              <a:rPr lang="en"/>
              <a:t>Eavesdropper checks that the MIC from the guess matches the MIC that was sent</a:t>
            </a:r>
            <a:endParaRPr/>
          </a:p>
        </p:txBody>
      </p:sp>
      <p:sp>
        <p:nvSpPr>
          <p:cNvPr id="700" name="Google Shape;700;p5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WPA-PSK Attacks</a:t>
            </a:r>
            <a:endParaRPr/>
          </a:p>
        </p:txBody>
      </p:sp>
      <p:sp>
        <p:nvSpPr>
          <p:cNvPr id="701" name="Google Shape;701;p5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02" name="Google Shape;702;p58"/>
          <p:cNvSpPr/>
          <p:nvPr/>
        </p:nvSpPr>
        <p:spPr>
          <a:xfrm>
            <a:off x="5376075" y="943900"/>
            <a:ext cx="3768000" cy="236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03" name="Google Shape;703;p58"/>
          <p:cNvCxnSpPr/>
          <p:nvPr/>
        </p:nvCxnSpPr>
        <p:spPr>
          <a:xfrm>
            <a:off x="6086671" y="499543"/>
            <a:ext cx="0" cy="4537800"/>
          </a:xfrm>
          <a:prstGeom prst="straightConnector1">
            <a:avLst/>
          </a:prstGeom>
          <a:noFill/>
          <a:ln cap="flat" cmpd="sng" w="19050">
            <a:solidFill>
              <a:srgbClr val="000000"/>
            </a:solidFill>
            <a:prstDash val="solid"/>
            <a:round/>
            <a:headEnd len="med" w="med" type="none"/>
            <a:tailEnd len="med" w="med" type="none"/>
          </a:ln>
        </p:spPr>
      </p:cxnSp>
      <p:sp>
        <p:nvSpPr>
          <p:cNvPr id="704" name="Google Shape;704;p58"/>
          <p:cNvSpPr/>
          <p:nvPr/>
        </p:nvSpPr>
        <p:spPr>
          <a:xfrm>
            <a:off x="5587794" y="94800"/>
            <a:ext cx="998100" cy="351600"/>
          </a:xfrm>
          <a:prstGeom prst="roundRect">
            <a:avLst>
              <a:gd fmla="val 16667"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Calibri"/>
                <a:ea typeface="Calibri"/>
                <a:cs typeface="Calibri"/>
                <a:sym typeface="Calibri"/>
              </a:rPr>
              <a:t>Client</a:t>
            </a:r>
            <a:endParaRPr sz="1200">
              <a:latin typeface="Calibri"/>
              <a:ea typeface="Calibri"/>
              <a:cs typeface="Calibri"/>
              <a:sym typeface="Calibri"/>
            </a:endParaRPr>
          </a:p>
        </p:txBody>
      </p:sp>
      <p:sp>
        <p:nvSpPr>
          <p:cNvPr id="705" name="Google Shape;705;p58"/>
          <p:cNvSpPr/>
          <p:nvPr/>
        </p:nvSpPr>
        <p:spPr>
          <a:xfrm>
            <a:off x="7334413" y="94800"/>
            <a:ext cx="998100" cy="351600"/>
          </a:xfrm>
          <a:prstGeom prst="roundRect">
            <a:avLst>
              <a:gd fmla="val 16667"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Calibri"/>
                <a:ea typeface="Calibri"/>
                <a:cs typeface="Calibri"/>
                <a:sym typeface="Calibri"/>
              </a:rPr>
              <a:t>Access Point</a:t>
            </a:r>
            <a:endParaRPr sz="1200">
              <a:latin typeface="Calibri"/>
              <a:ea typeface="Calibri"/>
              <a:cs typeface="Calibri"/>
              <a:sym typeface="Calibri"/>
            </a:endParaRPr>
          </a:p>
        </p:txBody>
      </p:sp>
      <p:cxnSp>
        <p:nvCxnSpPr>
          <p:cNvPr id="706" name="Google Shape;706;p58"/>
          <p:cNvCxnSpPr/>
          <p:nvPr/>
        </p:nvCxnSpPr>
        <p:spPr>
          <a:xfrm>
            <a:off x="7833291" y="499543"/>
            <a:ext cx="0" cy="4537800"/>
          </a:xfrm>
          <a:prstGeom prst="straightConnector1">
            <a:avLst/>
          </a:prstGeom>
          <a:noFill/>
          <a:ln cap="flat" cmpd="sng" w="19050">
            <a:solidFill>
              <a:srgbClr val="000000"/>
            </a:solidFill>
            <a:prstDash val="solid"/>
            <a:round/>
            <a:headEnd len="med" w="med" type="none"/>
            <a:tailEnd len="med" w="med" type="none"/>
          </a:ln>
        </p:spPr>
      </p:cxnSp>
      <p:grpSp>
        <p:nvGrpSpPr>
          <p:cNvPr id="707" name="Google Shape;707;p58"/>
          <p:cNvGrpSpPr/>
          <p:nvPr/>
        </p:nvGrpSpPr>
        <p:grpSpPr>
          <a:xfrm>
            <a:off x="5417329" y="1056610"/>
            <a:ext cx="1338699" cy="578970"/>
            <a:chOff x="886575" y="1072025"/>
            <a:chExt cx="1586700" cy="555900"/>
          </a:xfrm>
        </p:grpSpPr>
        <p:sp>
          <p:nvSpPr>
            <p:cNvPr id="708" name="Google Shape;708;p58"/>
            <p:cNvSpPr/>
            <p:nvPr/>
          </p:nvSpPr>
          <p:spPr>
            <a:xfrm>
              <a:off x="1599375" y="1072025"/>
              <a:ext cx="161100" cy="5559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09" name="Google Shape;709;p58"/>
            <p:cNvSpPr/>
            <p:nvPr/>
          </p:nvSpPr>
          <p:spPr>
            <a:xfrm>
              <a:off x="886575" y="1148225"/>
              <a:ext cx="1586700" cy="403500"/>
            </a:xfrm>
            <a:prstGeom prst="roundRect">
              <a:avLst>
                <a:gd fmla="val 16667" name="adj"/>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Calibri"/>
                  <a:ea typeface="Calibri"/>
                  <a:cs typeface="Calibri"/>
                  <a:sym typeface="Calibri"/>
                </a:rPr>
                <a:t>Derive </a:t>
              </a:r>
              <a:r>
                <a:rPr lang="en" sz="1200">
                  <a:solidFill>
                    <a:srgbClr val="0000FF"/>
                  </a:solidFill>
                  <a:latin typeface="Calibri"/>
                  <a:ea typeface="Calibri"/>
                  <a:cs typeface="Calibri"/>
                  <a:sym typeface="Calibri"/>
                </a:rPr>
                <a:t>PSK</a:t>
              </a:r>
              <a:r>
                <a:rPr lang="en" sz="1200">
                  <a:latin typeface="Calibri"/>
                  <a:ea typeface="Calibri"/>
                  <a:cs typeface="Calibri"/>
                  <a:sym typeface="Calibri"/>
                </a:rPr>
                <a:t> from wifi password</a:t>
              </a:r>
              <a:endParaRPr sz="1200">
                <a:latin typeface="Calibri"/>
                <a:ea typeface="Calibri"/>
                <a:cs typeface="Calibri"/>
                <a:sym typeface="Calibri"/>
              </a:endParaRPr>
            </a:p>
          </p:txBody>
        </p:sp>
      </p:grpSp>
      <p:grpSp>
        <p:nvGrpSpPr>
          <p:cNvPr id="710" name="Google Shape;710;p58"/>
          <p:cNvGrpSpPr/>
          <p:nvPr/>
        </p:nvGrpSpPr>
        <p:grpSpPr>
          <a:xfrm>
            <a:off x="7163948" y="1056610"/>
            <a:ext cx="1338699" cy="578970"/>
            <a:chOff x="886575" y="1072025"/>
            <a:chExt cx="1586700" cy="555900"/>
          </a:xfrm>
        </p:grpSpPr>
        <p:sp>
          <p:nvSpPr>
            <p:cNvPr id="711" name="Google Shape;711;p58"/>
            <p:cNvSpPr/>
            <p:nvPr/>
          </p:nvSpPr>
          <p:spPr>
            <a:xfrm>
              <a:off x="1599375" y="1072025"/>
              <a:ext cx="161100" cy="5559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12" name="Google Shape;712;p58"/>
            <p:cNvSpPr/>
            <p:nvPr/>
          </p:nvSpPr>
          <p:spPr>
            <a:xfrm>
              <a:off x="886575" y="1148225"/>
              <a:ext cx="1586700" cy="403500"/>
            </a:xfrm>
            <a:prstGeom prst="roundRect">
              <a:avLst>
                <a:gd fmla="val 16667" name="adj"/>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Calibri"/>
                  <a:ea typeface="Calibri"/>
                  <a:cs typeface="Calibri"/>
                  <a:sym typeface="Calibri"/>
                </a:rPr>
                <a:t>Derive </a:t>
              </a:r>
              <a:r>
                <a:rPr lang="en" sz="1200">
                  <a:solidFill>
                    <a:srgbClr val="0000FF"/>
                  </a:solidFill>
                  <a:latin typeface="Calibri"/>
                  <a:ea typeface="Calibri"/>
                  <a:cs typeface="Calibri"/>
                  <a:sym typeface="Calibri"/>
                </a:rPr>
                <a:t>PSK</a:t>
              </a:r>
              <a:r>
                <a:rPr lang="en" sz="1200">
                  <a:latin typeface="Calibri"/>
                  <a:ea typeface="Calibri"/>
                  <a:cs typeface="Calibri"/>
                  <a:sym typeface="Calibri"/>
                </a:rPr>
                <a:t> from wifi password</a:t>
              </a:r>
              <a:endParaRPr sz="1200">
                <a:latin typeface="Calibri"/>
                <a:ea typeface="Calibri"/>
                <a:cs typeface="Calibri"/>
                <a:sym typeface="Calibri"/>
              </a:endParaRPr>
            </a:p>
          </p:txBody>
        </p:sp>
      </p:grpSp>
      <p:grpSp>
        <p:nvGrpSpPr>
          <p:cNvPr id="713" name="Google Shape;713;p58"/>
          <p:cNvGrpSpPr/>
          <p:nvPr/>
        </p:nvGrpSpPr>
        <p:grpSpPr>
          <a:xfrm>
            <a:off x="6097225" y="399750"/>
            <a:ext cx="1725300" cy="668400"/>
            <a:chOff x="6097225" y="399750"/>
            <a:chExt cx="1725300" cy="668400"/>
          </a:xfrm>
        </p:grpSpPr>
        <p:cxnSp>
          <p:nvCxnSpPr>
            <p:cNvPr id="714" name="Google Shape;714;p58"/>
            <p:cNvCxnSpPr/>
            <p:nvPr/>
          </p:nvCxnSpPr>
          <p:spPr>
            <a:xfrm>
              <a:off x="6136492" y="672980"/>
              <a:ext cx="1660800" cy="339600"/>
            </a:xfrm>
            <a:prstGeom prst="straightConnector1">
              <a:avLst/>
            </a:prstGeom>
            <a:noFill/>
            <a:ln cap="flat" cmpd="sng" w="19050">
              <a:solidFill>
                <a:srgbClr val="000000"/>
              </a:solidFill>
              <a:prstDash val="solid"/>
              <a:round/>
              <a:headEnd len="med" w="med" type="none"/>
              <a:tailEnd len="med" w="med" type="triangle"/>
            </a:ln>
          </p:spPr>
        </p:cxnSp>
        <p:sp>
          <p:nvSpPr>
            <p:cNvPr id="715" name="Google Shape;715;p58"/>
            <p:cNvSpPr txBox="1"/>
            <p:nvPr/>
          </p:nvSpPr>
          <p:spPr>
            <a:xfrm rot="684440">
              <a:off x="6111976" y="564497"/>
              <a:ext cx="1695799" cy="338907"/>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Calibri"/>
                  <a:ea typeface="Calibri"/>
                  <a:cs typeface="Calibri"/>
                  <a:sym typeface="Calibri"/>
                </a:rPr>
                <a:t>Authentication Request</a:t>
              </a:r>
              <a:endParaRPr sz="1200">
                <a:latin typeface="Calibri"/>
                <a:ea typeface="Calibri"/>
                <a:cs typeface="Calibri"/>
                <a:sym typeface="Calibri"/>
              </a:endParaRPr>
            </a:p>
          </p:txBody>
        </p:sp>
      </p:grpSp>
      <p:grpSp>
        <p:nvGrpSpPr>
          <p:cNvPr id="716" name="Google Shape;716;p58"/>
          <p:cNvGrpSpPr/>
          <p:nvPr/>
        </p:nvGrpSpPr>
        <p:grpSpPr>
          <a:xfrm>
            <a:off x="6123745" y="1375140"/>
            <a:ext cx="1666489" cy="665872"/>
            <a:chOff x="6123745" y="1375140"/>
            <a:chExt cx="1666489" cy="665872"/>
          </a:xfrm>
        </p:grpSpPr>
        <p:cxnSp>
          <p:nvCxnSpPr>
            <p:cNvPr id="717" name="Google Shape;717;p58"/>
            <p:cNvCxnSpPr/>
            <p:nvPr/>
          </p:nvCxnSpPr>
          <p:spPr>
            <a:xfrm flipH="1">
              <a:off x="6123745" y="1723912"/>
              <a:ext cx="1646100" cy="317100"/>
            </a:xfrm>
            <a:prstGeom prst="straightConnector1">
              <a:avLst/>
            </a:prstGeom>
            <a:noFill/>
            <a:ln cap="flat" cmpd="sng" w="19050">
              <a:solidFill>
                <a:srgbClr val="000000"/>
              </a:solidFill>
              <a:prstDash val="solid"/>
              <a:round/>
              <a:headEnd len="med" w="med" type="none"/>
              <a:tailEnd len="med" w="med" type="triangle"/>
            </a:ln>
          </p:spPr>
        </p:cxnSp>
        <p:sp>
          <p:nvSpPr>
            <p:cNvPr id="718" name="Google Shape;718;p58"/>
            <p:cNvSpPr txBox="1"/>
            <p:nvPr/>
          </p:nvSpPr>
          <p:spPr>
            <a:xfrm rot="-650908">
              <a:off x="6145627" y="1525739"/>
              <a:ext cx="1629013" cy="33930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0000"/>
                  </a:solidFill>
                  <a:latin typeface="Calibri"/>
                  <a:ea typeface="Calibri"/>
                  <a:cs typeface="Calibri"/>
                  <a:sym typeface="Calibri"/>
                </a:rPr>
                <a:t>ANonce</a:t>
              </a:r>
              <a:endParaRPr>
                <a:solidFill>
                  <a:srgbClr val="FF0000"/>
                </a:solidFill>
                <a:latin typeface="Calibri"/>
                <a:ea typeface="Calibri"/>
                <a:cs typeface="Calibri"/>
                <a:sym typeface="Calibri"/>
              </a:endParaRPr>
            </a:p>
          </p:txBody>
        </p:sp>
      </p:grpSp>
      <p:grpSp>
        <p:nvGrpSpPr>
          <p:cNvPr id="719" name="Google Shape;719;p58"/>
          <p:cNvGrpSpPr/>
          <p:nvPr/>
        </p:nvGrpSpPr>
        <p:grpSpPr>
          <a:xfrm>
            <a:off x="6129875" y="1789796"/>
            <a:ext cx="1660200" cy="649085"/>
            <a:chOff x="6129875" y="1789796"/>
            <a:chExt cx="1660200" cy="649085"/>
          </a:xfrm>
        </p:grpSpPr>
        <p:cxnSp>
          <p:nvCxnSpPr>
            <p:cNvPr id="720" name="Google Shape;720;p58"/>
            <p:cNvCxnSpPr/>
            <p:nvPr/>
          </p:nvCxnSpPr>
          <p:spPr>
            <a:xfrm>
              <a:off x="6143701" y="2121781"/>
              <a:ext cx="1646100" cy="317100"/>
            </a:xfrm>
            <a:prstGeom prst="straightConnector1">
              <a:avLst/>
            </a:prstGeom>
            <a:noFill/>
            <a:ln cap="flat" cmpd="sng" w="19050">
              <a:solidFill>
                <a:srgbClr val="000000"/>
              </a:solidFill>
              <a:prstDash val="solid"/>
              <a:round/>
              <a:headEnd len="med" w="med" type="none"/>
              <a:tailEnd len="med" w="med" type="triangle"/>
            </a:ln>
          </p:spPr>
        </p:cxnSp>
        <p:sp>
          <p:nvSpPr>
            <p:cNvPr id="721" name="Google Shape;721;p58"/>
            <p:cNvSpPr txBox="1"/>
            <p:nvPr/>
          </p:nvSpPr>
          <p:spPr>
            <a:xfrm flipH="1" rot="650908">
              <a:off x="6145469" y="1940396"/>
              <a:ext cx="1629013" cy="33930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0000"/>
                  </a:solidFill>
                  <a:latin typeface="Calibri"/>
                  <a:ea typeface="Calibri"/>
                  <a:cs typeface="Calibri"/>
                  <a:sym typeface="Calibri"/>
                </a:rPr>
                <a:t>SNonce</a:t>
              </a:r>
              <a:endParaRPr>
                <a:solidFill>
                  <a:srgbClr val="FF0000"/>
                </a:solidFill>
                <a:latin typeface="Calibri"/>
                <a:ea typeface="Calibri"/>
                <a:cs typeface="Calibri"/>
                <a:sym typeface="Calibri"/>
              </a:endParaRPr>
            </a:p>
          </p:txBody>
        </p:sp>
      </p:grpSp>
      <p:grpSp>
        <p:nvGrpSpPr>
          <p:cNvPr id="722" name="Google Shape;722;p58"/>
          <p:cNvGrpSpPr/>
          <p:nvPr/>
        </p:nvGrpSpPr>
        <p:grpSpPr>
          <a:xfrm>
            <a:off x="5417325" y="2519650"/>
            <a:ext cx="1338900" cy="765300"/>
            <a:chOff x="5417325" y="2519650"/>
            <a:chExt cx="1338900" cy="765300"/>
          </a:xfrm>
        </p:grpSpPr>
        <p:sp>
          <p:nvSpPr>
            <p:cNvPr id="723" name="Google Shape;723;p58"/>
            <p:cNvSpPr/>
            <p:nvPr/>
          </p:nvSpPr>
          <p:spPr>
            <a:xfrm>
              <a:off x="6018712" y="2519650"/>
              <a:ext cx="136200" cy="7653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24" name="Google Shape;724;p58"/>
            <p:cNvSpPr/>
            <p:nvPr/>
          </p:nvSpPr>
          <p:spPr>
            <a:xfrm>
              <a:off x="5417325" y="2584496"/>
              <a:ext cx="1338900" cy="633900"/>
            </a:xfrm>
            <a:prstGeom prst="roundRect">
              <a:avLst>
                <a:gd fmla="val 16667" name="adj"/>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Calibri"/>
                  <a:ea typeface="Calibri"/>
                  <a:cs typeface="Calibri"/>
                  <a:sym typeface="Calibri"/>
                </a:rPr>
                <a:t>Derive </a:t>
              </a:r>
              <a:r>
                <a:rPr lang="en" sz="1200">
                  <a:solidFill>
                    <a:srgbClr val="9900FF"/>
                  </a:solidFill>
                  <a:latin typeface="Calibri"/>
                  <a:ea typeface="Calibri"/>
                  <a:cs typeface="Calibri"/>
                  <a:sym typeface="Calibri"/>
                </a:rPr>
                <a:t>PTK</a:t>
              </a:r>
              <a:r>
                <a:rPr lang="en" sz="1200">
                  <a:latin typeface="Calibri"/>
                  <a:ea typeface="Calibri"/>
                  <a:cs typeface="Calibri"/>
                  <a:sym typeface="Calibri"/>
                </a:rPr>
                <a:t> from </a:t>
              </a:r>
              <a:r>
                <a:rPr lang="en" sz="1200">
                  <a:solidFill>
                    <a:srgbClr val="0000FF"/>
                  </a:solidFill>
                  <a:latin typeface="Calibri"/>
                  <a:ea typeface="Calibri"/>
                  <a:cs typeface="Calibri"/>
                  <a:sym typeface="Calibri"/>
                </a:rPr>
                <a:t>PSK</a:t>
              </a:r>
              <a:r>
                <a:rPr lang="en" sz="1200">
                  <a:latin typeface="Calibri"/>
                  <a:ea typeface="Calibri"/>
                  <a:cs typeface="Calibri"/>
                  <a:sym typeface="Calibri"/>
                </a:rPr>
                <a:t>, </a:t>
              </a:r>
              <a:r>
                <a:rPr lang="en" sz="1200">
                  <a:solidFill>
                    <a:srgbClr val="FF0000"/>
                  </a:solidFill>
                  <a:latin typeface="Calibri"/>
                  <a:ea typeface="Calibri"/>
                  <a:cs typeface="Calibri"/>
                  <a:sym typeface="Calibri"/>
                </a:rPr>
                <a:t>nonces</a:t>
              </a:r>
              <a:r>
                <a:rPr lang="en" sz="1200">
                  <a:latin typeface="Calibri"/>
                  <a:ea typeface="Calibri"/>
                  <a:cs typeface="Calibri"/>
                  <a:sym typeface="Calibri"/>
                </a:rPr>
                <a:t>, MAC addresses</a:t>
              </a:r>
              <a:endParaRPr sz="1200">
                <a:latin typeface="Calibri"/>
                <a:ea typeface="Calibri"/>
                <a:cs typeface="Calibri"/>
                <a:sym typeface="Calibri"/>
              </a:endParaRPr>
            </a:p>
          </p:txBody>
        </p:sp>
      </p:grpSp>
      <p:grpSp>
        <p:nvGrpSpPr>
          <p:cNvPr id="725" name="Google Shape;725;p58"/>
          <p:cNvGrpSpPr/>
          <p:nvPr/>
        </p:nvGrpSpPr>
        <p:grpSpPr>
          <a:xfrm>
            <a:off x="7163944" y="2519650"/>
            <a:ext cx="1338900" cy="765300"/>
            <a:chOff x="7163944" y="2519650"/>
            <a:chExt cx="1338900" cy="765300"/>
          </a:xfrm>
        </p:grpSpPr>
        <p:sp>
          <p:nvSpPr>
            <p:cNvPr id="726" name="Google Shape;726;p58"/>
            <p:cNvSpPr/>
            <p:nvPr/>
          </p:nvSpPr>
          <p:spPr>
            <a:xfrm>
              <a:off x="7765331" y="2519650"/>
              <a:ext cx="136200" cy="7653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27" name="Google Shape;727;p58"/>
            <p:cNvSpPr/>
            <p:nvPr/>
          </p:nvSpPr>
          <p:spPr>
            <a:xfrm>
              <a:off x="7163944" y="2584496"/>
              <a:ext cx="1338900" cy="633900"/>
            </a:xfrm>
            <a:prstGeom prst="roundRect">
              <a:avLst>
                <a:gd fmla="val 16667" name="adj"/>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000000"/>
                  </a:solidFill>
                  <a:latin typeface="Calibri"/>
                  <a:ea typeface="Calibri"/>
                  <a:cs typeface="Calibri"/>
                  <a:sym typeface="Calibri"/>
                </a:rPr>
                <a:t>Derive </a:t>
              </a:r>
              <a:r>
                <a:rPr lang="en" sz="1200">
                  <a:solidFill>
                    <a:srgbClr val="9900FF"/>
                  </a:solidFill>
                  <a:latin typeface="Calibri"/>
                  <a:ea typeface="Calibri"/>
                  <a:cs typeface="Calibri"/>
                  <a:sym typeface="Calibri"/>
                </a:rPr>
                <a:t>PTK</a:t>
              </a:r>
              <a:r>
                <a:rPr lang="en" sz="1200">
                  <a:solidFill>
                    <a:srgbClr val="000000"/>
                  </a:solidFill>
                  <a:latin typeface="Calibri"/>
                  <a:ea typeface="Calibri"/>
                  <a:cs typeface="Calibri"/>
                  <a:sym typeface="Calibri"/>
                </a:rPr>
                <a:t> from </a:t>
              </a:r>
              <a:r>
                <a:rPr lang="en" sz="1200">
                  <a:solidFill>
                    <a:srgbClr val="0000FF"/>
                  </a:solidFill>
                  <a:latin typeface="Calibri"/>
                  <a:ea typeface="Calibri"/>
                  <a:cs typeface="Calibri"/>
                  <a:sym typeface="Calibri"/>
                </a:rPr>
                <a:t>PSK</a:t>
              </a:r>
              <a:r>
                <a:rPr lang="en" sz="1200">
                  <a:solidFill>
                    <a:srgbClr val="000000"/>
                  </a:solidFill>
                  <a:latin typeface="Calibri"/>
                  <a:ea typeface="Calibri"/>
                  <a:cs typeface="Calibri"/>
                  <a:sym typeface="Calibri"/>
                </a:rPr>
                <a:t>, </a:t>
              </a:r>
              <a:r>
                <a:rPr lang="en" sz="1200">
                  <a:solidFill>
                    <a:srgbClr val="FF0000"/>
                  </a:solidFill>
                  <a:latin typeface="Calibri"/>
                  <a:ea typeface="Calibri"/>
                  <a:cs typeface="Calibri"/>
                  <a:sym typeface="Calibri"/>
                </a:rPr>
                <a:t>nonces</a:t>
              </a:r>
              <a:r>
                <a:rPr lang="en" sz="1200">
                  <a:solidFill>
                    <a:srgbClr val="000000"/>
                  </a:solidFill>
                  <a:latin typeface="Calibri"/>
                  <a:ea typeface="Calibri"/>
                  <a:cs typeface="Calibri"/>
                  <a:sym typeface="Calibri"/>
                </a:rPr>
                <a:t>, MAC addresses</a:t>
              </a:r>
              <a:endParaRPr sz="1200">
                <a:latin typeface="Calibri"/>
                <a:ea typeface="Calibri"/>
                <a:cs typeface="Calibri"/>
                <a:sym typeface="Calibri"/>
              </a:endParaRPr>
            </a:p>
          </p:txBody>
        </p:sp>
      </p:grpSp>
      <p:grpSp>
        <p:nvGrpSpPr>
          <p:cNvPr id="728" name="Google Shape;728;p58"/>
          <p:cNvGrpSpPr/>
          <p:nvPr/>
        </p:nvGrpSpPr>
        <p:grpSpPr>
          <a:xfrm>
            <a:off x="6123745" y="3067101"/>
            <a:ext cx="1666351" cy="640500"/>
            <a:chOff x="6123745" y="3067101"/>
            <a:chExt cx="1666351" cy="640500"/>
          </a:xfrm>
        </p:grpSpPr>
        <p:cxnSp>
          <p:nvCxnSpPr>
            <p:cNvPr id="729" name="Google Shape;729;p58"/>
            <p:cNvCxnSpPr/>
            <p:nvPr/>
          </p:nvCxnSpPr>
          <p:spPr>
            <a:xfrm flipH="1">
              <a:off x="6123745" y="3381699"/>
              <a:ext cx="1646100" cy="317100"/>
            </a:xfrm>
            <a:prstGeom prst="straightConnector1">
              <a:avLst/>
            </a:prstGeom>
            <a:noFill/>
            <a:ln cap="flat" cmpd="sng" w="19050">
              <a:solidFill>
                <a:srgbClr val="000000"/>
              </a:solidFill>
              <a:prstDash val="solid"/>
              <a:round/>
              <a:headEnd len="med" w="med" type="none"/>
              <a:tailEnd len="med" w="med" type="triangle"/>
            </a:ln>
          </p:spPr>
        </p:cxnSp>
        <p:sp>
          <p:nvSpPr>
            <p:cNvPr id="730" name="Google Shape;730;p58"/>
            <p:cNvSpPr txBox="1"/>
            <p:nvPr/>
          </p:nvSpPr>
          <p:spPr>
            <a:xfrm rot="-650908">
              <a:off x="6145490" y="3217701"/>
              <a:ext cx="1629013" cy="33930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MIC</a:t>
              </a:r>
              <a:endParaRPr>
                <a:latin typeface="Calibri"/>
                <a:ea typeface="Calibri"/>
                <a:cs typeface="Calibri"/>
                <a:sym typeface="Calibri"/>
              </a:endParaRPr>
            </a:p>
          </p:txBody>
        </p:sp>
      </p:grpSp>
      <p:grpSp>
        <p:nvGrpSpPr>
          <p:cNvPr id="731" name="Google Shape;731;p58"/>
          <p:cNvGrpSpPr/>
          <p:nvPr/>
        </p:nvGrpSpPr>
        <p:grpSpPr>
          <a:xfrm>
            <a:off x="6129875" y="3490132"/>
            <a:ext cx="1660200" cy="640500"/>
            <a:chOff x="6129875" y="3490132"/>
            <a:chExt cx="1660200" cy="640500"/>
          </a:xfrm>
        </p:grpSpPr>
        <p:cxnSp>
          <p:nvCxnSpPr>
            <p:cNvPr id="732" name="Google Shape;732;p58"/>
            <p:cNvCxnSpPr/>
            <p:nvPr/>
          </p:nvCxnSpPr>
          <p:spPr>
            <a:xfrm>
              <a:off x="6143701" y="3779567"/>
              <a:ext cx="1646100" cy="317100"/>
            </a:xfrm>
            <a:prstGeom prst="straightConnector1">
              <a:avLst/>
            </a:prstGeom>
            <a:noFill/>
            <a:ln cap="flat" cmpd="sng" w="19050">
              <a:solidFill>
                <a:srgbClr val="000000"/>
              </a:solidFill>
              <a:prstDash val="solid"/>
              <a:round/>
              <a:headEnd len="med" w="med" type="none"/>
              <a:tailEnd len="med" w="med" type="triangle"/>
            </a:ln>
          </p:spPr>
        </p:cxnSp>
        <p:sp>
          <p:nvSpPr>
            <p:cNvPr id="733" name="Google Shape;733;p58"/>
            <p:cNvSpPr txBox="1"/>
            <p:nvPr/>
          </p:nvSpPr>
          <p:spPr>
            <a:xfrm flipH="1" rot="650908">
              <a:off x="6145469" y="3640732"/>
              <a:ext cx="1629013" cy="33930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MIC</a:t>
              </a:r>
              <a:endParaRPr>
                <a:latin typeface="Calibri"/>
                <a:ea typeface="Calibri"/>
                <a:cs typeface="Calibri"/>
                <a:sym typeface="Calibri"/>
              </a:endParaRPr>
            </a:p>
          </p:txBody>
        </p:sp>
      </p:grpSp>
      <p:grpSp>
        <p:nvGrpSpPr>
          <p:cNvPr id="734" name="Google Shape;734;p58"/>
          <p:cNvGrpSpPr/>
          <p:nvPr/>
        </p:nvGrpSpPr>
        <p:grpSpPr>
          <a:xfrm>
            <a:off x="6123745" y="3887120"/>
            <a:ext cx="1666339" cy="640500"/>
            <a:chOff x="6123745" y="3887120"/>
            <a:chExt cx="1666339" cy="640500"/>
          </a:xfrm>
        </p:grpSpPr>
        <p:cxnSp>
          <p:nvCxnSpPr>
            <p:cNvPr id="735" name="Google Shape;735;p58"/>
            <p:cNvCxnSpPr/>
            <p:nvPr/>
          </p:nvCxnSpPr>
          <p:spPr>
            <a:xfrm flipH="1">
              <a:off x="6123745" y="4210518"/>
              <a:ext cx="1646100" cy="317100"/>
            </a:xfrm>
            <a:prstGeom prst="straightConnector1">
              <a:avLst/>
            </a:prstGeom>
            <a:noFill/>
            <a:ln cap="flat" cmpd="sng" w="19050">
              <a:solidFill>
                <a:srgbClr val="000000"/>
              </a:solidFill>
              <a:prstDash val="solid"/>
              <a:round/>
              <a:headEnd len="med" w="med" type="none"/>
              <a:tailEnd len="med" w="med" type="triangle"/>
            </a:ln>
          </p:spPr>
        </p:cxnSp>
        <p:sp>
          <p:nvSpPr>
            <p:cNvPr id="736" name="Google Shape;736;p58"/>
            <p:cNvSpPr txBox="1"/>
            <p:nvPr/>
          </p:nvSpPr>
          <p:spPr>
            <a:xfrm rot="-650908">
              <a:off x="6145477" y="4037720"/>
              <a:ext cx="1629013" cy="33930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38761D"/>
                  </a:solidFill>
                  <a:latin typeface="Calibri"/>
                  <a:ea typeface="Calibri"/>
                  <a:cs typeface="Calibri"/>
                  <a:sym typeface="Calibri"/>
                </a:rPr>
                <a:t>GTK</a:t>
              </a:r>
              <a:endParaRPr>
                <a:solidFill>
                  <a:srgbClr val="38761D"/>
                </a:solidFill>
                <a:latin typeface="Calibri"/>
                <a:ea typeface="Calibri"/>
                <a:cs typeface="Calibri"/>
                <a:sym typeface="Calibri"/>
              </a:endParaRPr>
            </a:p>
          </p:txBody>
        </p:sp>
      </p:grpSp>
      <p:grpSp>
        <p:nvGrpSpPr>
          <p:cNvPr id="737" name="Google Shape;737;p58"/>
          <p:cNvGrpSpPr/>
          <p:nvPr/>
        </p:nvGrpSpPr>
        <p:grpSpPr>
          <a:xfrm>
            <a:off x="6129875" y="4284964"/>
            <a:ext cx="1660200" cy="640522"/>
            <a:chOff x="6129875" y="4284964"/>
            <a:chExt cx="1660200" cy="640522"/>
          </a:xfrm>
        </p:grpSpPr>
        <p:cxnSp>
          <p:nvCxnSpPr>
            <p:cNvPr id="738" name="Google Shape;738;p58"/>
            <p:cNvCxnSpPr/>
            <p:nvPr/>
          </p:nvCxnSpPr>
          <p:spPr>
            <a:xfrm>
              <a:off x="6143701" y="4608386"/>
              <a:ext cx="1646100" cy="317100"/>
            </a:xfrm>
            <a:prstGeom prst="straightConnector1">
              <a:avLst/>
            </a:prstGeom>
            <a:noFill/>
            <a:ln cap="flat" cmpd="sng" w="19050">
              <a:solidFill>
                <a:srgbClr val="000000"/>
              </a:solidFill>
              <a:prstDash val="solid"/>
              <a:round/>
              <a:headEnd len="med" w="med" type="none"/>
              <a:tailEnd len="med" w="med" type="triangle"/>
            </a:ln>
          </p:spPr>
        </p:cxnSp>
        <p:sp>
          <p:nvSpPr>
            <p:cNvPr id="739" name="Google Shape;739;p58"/>
            <p:cNvSpPr txBox="1"/>
            <p:nvPr/>
          </p:nvSpPr>
          <p:spPr>
            <a:xfrm flipH="1" rot="650908">
              <a:off x="6145469" y="4435563"/>
              <a:ext cx="1629013" cy="33930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ACK</a:t>
              </a:r>
              <a:endParaRPr>
                <a:latin typeface="Calibri"/>
                <a:ea typeface="Calibri"/>
                <a:cs typeface="Calibri"/>
                <a:sym typeface="Calibr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9">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3" name="Shape 743"/>
        <p:cNvGrpSpPr/>
        <p:nvPr/>
      </p:nvGrpSpPr>
      <p:grpSpPr>
        <a:xfrm>
          <a:off x="0" y="0"/>
          <a:ext cx="0" cy="0"/>
          <a:chOff x="0" y="0"/>
          <a:chExt cx="0" cy="0"/>
        </a:xfrm>
      </p:grpSpPr>
      <p:sp>
        <p:nvSpPr>
          <p:cNvPr id="744" name="Google Shape;744;p59"/>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No forward secrecy</a:t>
            </a:r>
            <a:r>
              <a:rPr lang="en"/>
              <a:t>: An eavesdropper who records the values of </a:t>
            </a:r>
            <a:r>
              <a:rPr i="1" lang="en">
                <a:solidFill>
                  <a:srgbClr val="FF0000"/>
                </a:solidFill>
              </a:rPr>
              <a:t>ANonce</a:t>
            </a:r>
            <a:r>
              <a:rPr lang="en"/>
              <a:t> and </a:t>
            </a:r>
            <a:r>
              <a:rPr i="1" lang="en">
                <a:solidFill>
                  <a:srgbClr val="FF0000"/>
                </a:solidFill>
              </a:rPr>
              <a:t>SNonce</a:t>
            </a:r>
            <a:r>
              <a:rPr lang="en"/>
              <a:t> can derive the key if they later learn the password or </a:t>
            </a:r>
            <a:r>
              <a:rPr i="1" lang="en">
                <a:solidFill>
                  <a:srgbClr val="0000FF"/>
                </a:solidFill>
              </a:rPr>
              <a:t>PSK</a:t>
            </a:r>
            <a:endParaRPr i="1">
              <a:solidFill>
                <a:srgbClr val="0000FF"/>
              </a:solidFill>
            </a:endParaRPr>
          </a:p>
          <a:p>
            <a:pPr indent="-317500" lvl="1" marL="914400" rtl="0" algn="l">
              <a:spcBef>
                <a:spcPts val="0"/>
              </a:spcBef>
              <a:spcAft>
                <a:spcPts val="0"/>
              </a:spcAft>
              <a:buSzPts val="1400"/>
              <a:buChar char="○"/>
            </a:pPr>
            <a:r>
              <a:rPr lang="en"/>
              <a:t>Compare to Diffie-Hellman: An eavesdropper can’t learn the key even if the record </a:t>
            </a:r>
            <a:r>
              <a:rPr i="1" lang="en"/>
              <a:t>g</a:t>
            </a:r>
            <a:r>
              <a:rPr baseline="30000" i="1" lang="en"/>
              <a:t>a</a:t>
            </a:r>
            <a:r>
              <a:rPr lang="en"/>
              <a:t> and </a:t>
            </a:r>
            <a:r>
              <a:rPr i="1" lang="en"/>
              <a:t>g</a:t>
            </a:r>
            <a:r>
              <a:rPr baseline="30000" i="1" lang="en"/>
              <a:t>b</a:t>
            </a:r>
            <a:r>
              <a:rPr lang="en"/>
              <a:t> and later compromise Alice’s computer</a:t>
            </a:r>
            <a:endParaRPr/>
          </a:p>
        </p:txBody>
      </p:sp>
      <p:sp>
        <p:nvSpPr>
          <p:cNvPr id="745" name="Google Shape;745;p59"/>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WPA-PSK Attacks</a:t>
            </a:r>
            <a:endParaRPr/>
          </a:p>
        </p:txBody>
      </p:sp>
      <p:sp>
        <p:nvSpPr>
          <p:cNvPr id="746" name="Google Shape;746;p5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47" name="Google Shape;747;p59"/>
          <p:cNvSpPr/>
          <p:nvPr/>
        </p:nvSpPr>
        <p:spPr>
          <a:xfrm>
            <a:off x="5376075" y="943900"/>
            <a:ext cx="3768000" cy="236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48" name="Google Shape;748;p59"/>
          <p:cNvCxnSpPr/>
          <p:nvPr/>
        </p:nvCxnSpPr>
        <p:spPr>
          <a:xfrm>
            <a:off x="6086671" y="499543"/>
            <a:ext cx="0" cy="4537800"/>
          </a:xfrm>
          <a:prstGeom prst="straightConnector1">
            <a:avLst/>
          </a:prstGeom>
          <a:noFill/>
          <a:ln cap="flat" cmpd="sng" w="19050">
            <a:solidFill>
              <a:srgbClr val="000000"/>
            </a:solidFill>
            <a:prstDash val="solid"/>
            <a:round/>
            <a:headEnd len="med" w="med" type="none"/>
            <a:tailEnd len="med" w="med" type="none"/>
          </a:ln>
        </p:spPr>
      </p:cxnSp>
      <p:sp>
        <p:nvSpPr>
          <p:cNvPr id="749" name="Google Shape;749;p59"/>
          <p:cNvSpPr/>
          <p:nvPr/>
        </p:nvSpPr>
        <p:spPr>
          <a:xfrm>
            <a:off x="5587794" y="94800"/>
            <a:ext cx="998100" cy="351600"/>
          </a:xfrm>
          <a:prstGeom prst="roundRect">
            <a:avLst>
              <a:gd fmla="val 16667"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Calibri"/>
                <a:ea typeface="Calibri"/>
                <a:cs typeface="Calibri"/>
                <a:sym typeface="Calibri"/>
              </a:rPr>
              <a:t>Client</a:t>
            </a:r>
            <a:endParaRPr sz="1200">
              <a:latin typeface="Calibri"/>
              <a:ea typeface="Calibri"/>
              <a:cs typeface="Calibri"/>
              <a:sym typeface="Calibri"/>
            </a:endParaRPr>
          </a:p>
        </p:txBody>
      </p:sp>
      <p:sp>
        <p:nvSpPr>
          <p:cNvPr id="750" name="Google Shape;750;p59"/>
          <p:cNvSpPr/>
          <p:nvPr/>
        </p:nvSpPr>
        <p:spPr>
          <a:xfrm>
            <a:off x="7334413" y="94800"/>
            <a:ext cx="998100" cy="351600"/>
          </a:xfrm>
          <a:prstGeom prst="roundRect">
            <a:avLst>
              <a:gd fmla="val 16667"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Calibri"/>
                <a:ea typeface="Calibri"/>
                <a:cs typeface="Calibri"/>
                <a:sym typeface="Calibri"/>
              </a:rPr>
              <a:t>Access Point</a:t>
            </a:r>
            <a:endParaRPr sz="1200">
              <a:latin typeface="Calibri"/>
              <a:ea typeface="Calibri"/>
              <a:cs typeface="Calibri"/>
              <a:sym typeface="Calibri"/>
            </a:endParaRPr>
          </a:p>
        </p:txBody>
      </p:sp>
      <p:cxnSp>
        <p:nvCxnSpPr>
          <p:cNvPr id="751" name="Google Shape;751;p59"/>
          <p:cNvCxnSpPr/>
          <p:nvPr/>
        </p:nvCxnSpPr>
        <p:spPr>
          <a:xfrm>
            <a:off x="7833291" y="499543"/>
            <a:ext cx="0" cy="4537800"/>
          </a:xfrm>
          <a:prstGeom prst="straightConnector1">
            <a:avLst/>
          </a:prstGeom>
          <a:noFill/>
          <a:ln cap="flat" cmpd="sng" w="19050">
            <a:solidFill>
              <a:srgbClr val="000000"/>
            </a:solidFill>
            <a:prstDash val="solid"/>
            <a:round/>
            <a:headEnd len="med" w="med" type="none"/>
            <a:tailEnd len="med" w="med" type="none"/>
          </a:ln>
        </p:spPr>
      </p:cxnSp>
      <p:grpSp>
        <p:nvGrpSpPr>
          <p:cNvPr id="752" name="Google Shape;752;p59"/>
          <p:cNvGrpSpPr/>
          <p:nvPr/>
        </p:nvGrpSpPr>
        <p:grpSpPr>
          <a:xfrm>
            <a:off x="5417329" y="1056610"/>
            <a:ext cx="1338699" cy="578970"/>
            <a:chOff x="886575" y="1072025"/>
            <a:chExt cx="1586700" cy="555900"/>
          </a:xfrm>
        </p:grpSpPr>
        <p:sp>
          <p:nvSpPr>
            <p:cNvPr id="753" name="Google Shape;753;p59"/>
            <p:cNvSpPr/>
            <p:nvPr/>
          </p:nvSpPr>
          <p:spPr>
            <a:xfrm>
              <a:off x="1599375" y="1072025"/>
              <a:ext cx="161100" cy="5559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54" name="Google Shape;754;p59"/>
            <p:cNvSpPr/>
            <p:nvPr/>
          </p:nvSpPr>
          <p:spPr>
            <a:xfrm>
              <a:off x="886575" y="1148225"/>
              <a:ext cx="1586700" cy="403500"/>
            </a:xfrm>
            <a:prstGeom prst="roundRect">
              <a:avLst>
                <a:gd fmla="val 16667" name="adj"/>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Calibri"/>
                  <a:ea typeface="Calibri"/>
                  <a:cs typeface="Calibri"/>
                  <a:sym typeface="Calibri"/>
                </a:rPr>
                <a:t>Derive </a:t>
              </a:r>
              <a:r>
                <a:rPr lang="en" sz="1200">
                  <a:solidFill>
                    <a:srgbClr val="0000FF"/>
                  </a:solidFill>
                  <a:latin typeface="Calibri"/>
                  <a:ea typeface="Calibri"/>
                  <a:cs typeface="Calibri"/>
                  <a:sym typeface="Calibri"/>
                </a:rPr>
                <a:t>PSK</a:t>
              </a:r>
              <a:r>
                <a:rPr lang="en" sz="1200">
                  <a:latin typeface="Calibri"/>
                  <a:ea typeface="Calibri"/>
                  <a:cs typeface="Calibri"/>
                  <a:sym typeface="Calibri"/>
                </a:rPr>
                <a:t> from wifi password</a:t>
              </a:r>
              <a:endParaRPr sz="1200">
                <a:latin typeface="Calibri"/>
                <a:ea typeface="Calibri"/>
                <a:cs typeface="Calibri"/>
                <a:sym typeface="Calibri"/>
              </a:endParaRPr>
            </a:p>
          </p:txBody>
        </p:sp>
      </p:grpSp>
      <p:grpSp>
        <p:nvGrpSpPr>
          <p:cNvPr id="755" name="Google Shape;755;p59"/>
          <p:cNvGrpSpPr/>
          <p:nvPr/>
        </p:nvGrpSpPr>
        <p:grpSpPr>
          <a:xfrm>
            <a:off x="7163948" y="1056610"/>
            <a:ext cx="1338699" cy="578970"/>
            <a:chOff x="886575" y="1072025"/>
            <a:chExt cx="1586700" cy="555900"/>
          </a:xfrm>
        </p:grpSpPr>
        <p:sp>
          <p:nvSpPr>
            <p:cNvPr id="756" name="Google Shape;756;p59"/>
            <p:cNvSpPr/>
            <p:nvPr/>
          </p:nvSpPr>
          <p:spPr>
            <a:xfrm>
              <a:off x="1599375" y="1072025"/>
              <a:ext cx="161100" cy="5559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57" name="Google Shape;757;p59"/>
            <p:cNvSpPr/>
            <p:nvPr/>
          </p:nvSpPr>
          <p:spPr>
            <a:xfrm>
              <a:off x="886575" y="1148225"/>
              <a:ext cx="1586700" cy="403500"/>
            </a:xfrm>
            <a:prstGeom prst="roundRect">
              <a:avLst>
                <a:gd fmla="val 16667" name="adj"/>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Calibri"/>
                  <a:ea typeface="Calibri"/>
                  <a:cs typeface="Calibri"/>
                  <a:sym typeface="Calibri"/>
                </a:rPr>
                <a:t>Derive </a:t>
              </a:r>
              <a:r>
                <a:rPr lang="en" sz="1200">
                  <a:solidFill>
                    <a:srgbClr val="0000FF"/>
                  </a:solidFill>
                  <a:latin typeface="Calibri"/>
                  <a:ea typeface="Calibri"/>
                  <a:cs typeface="Calibri"/>
                  <a:sym typeface="Calibri"/>
                </a:rPr>
                <a:t>PSK</a:t>
              </a:r>
              <a:r>
                <a:rPr lang="en" sz="1200">
                  <a:latin typeface="Calibri"/>
                  <a:ea typeface="Calibri"/>
                  <a:cs typeface="Calibri"/>
                  <a:sym typeface="Calibri"/>
                </a:rPr>
                <a:t> from wifi password</a:t>
              </a:r>
              <a:endParaRPr sz="1200">
                <a:latin typeface="Calibri"/>
                <a:ea typeface="Calibri"/>
                <a:cs typeface="Calibri"/>
                <a:sym typeface="Calibri"/>
              </a:endParaRPr>
            </a:p>
          </p:txBody>
        </p:sp>
      </p:grpSp>
      <p:grpSp>
        <p:nvGrpSpPr>
          <p:cNvPr id="758" name="Google Shape;758;p59"/>
          <p:cNvGrpSpPr/>
          <p:nvPr/>
        </p:nvGrpSpPr>
        <p:grpSpPr>
          <a:xfrm>
            <a:off x="6097225" y="399750"/>
            <a:ext cx="1725300" cy="668400"/>
            <a:chOff x="6097225" y="399750"/>
            <a:chExt cx="1725300" cy="668400"/>
          </a:xfrm>
        </p:grpSpPr>
        <p:cxnSp>
          <p:nvCxnSpPr>
            <p:cNvPr id="759" name="Google Shape;759;p59"/>
            <p:cNvCxnSpPr/>
            <p:nvPr/>
          </p:nvCxnSpPr>
          <p:spPr>
            <a:xfrm>
              <a:off x="6136492" y="672980"/>
              <a:ext cx="1660800" cy="339600"/>
            </a:xfrm>
            <a:prstGeom prst="straightConnector1">
              <a:avLst/>
            </a:prstGeom>
            <a:noFill/>
            <a:ln cap="flat" cmpd="sng" w="19050">
              <a:solidFill>
                <a:srgbClr val="000000"/>
              </a:solidFill>
              <a:prstDash val="solid"/>
              <a:round/>
              <a:headEnd len="med" w="med" type="none"/>
              <a:tailEnd len="med" w="med" type="triangle"/>
            </a:ln>
          </p:spPr>
        </p:cxnSp>
        <p:sp>
          <p:nvSpPr>
            <p:cNvPr id="760" name="Google Shape;760;p59"/>
            <p:cNvSpPr txBox="1"/>
            <p:nvPr/>
          </p:nvSpPr>
          <p:spPr>
            <a:xfrm rot="684440">
              <a:off x="6111976" y="564497"/>
              <a:ext cx="1695799" cy="338907"/>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Calibri"/>
                  <a:ea typeface="Calibri"/>
                  <a:cs typeface="Calibri"/>
                  <a:sym typeface="Calibri"/>
                </a:rPr>
                <a:t>Authentication Request</a:t>
              </a:r>
              <a:endParaRPr sz="1200">
                <a:latin typeface="Calibri"/>
                <a:ea typeface="Calibri"/>
                <a:cs typeface="Calibri"/>
                <a:sym typeface="Calibri"/>
              </a:endParaRPr>
            </a:p>
          </p:txBody>
        </p:sp>
      </p:grpSp>
      <p:grpSp>
        <p:nvGrpSpPr>
          <p:cNvPr id="761" name="Google Shape;761;p59"/>
          <p:cNvGrpSpPr/>
          <p:nvPr/>
        </p:nvGrpSpPr>
        <p:grpSpPr>
          <a:xfrm>
            <a:off x="6123745" y="1375140"/>
            <a:ext cx="1666489" cy="665872"/>
            <a:chOff x="6123745" y="1375140"/>
            <a:chExt cx="1666489" cy="665872"/>
          </a:xfrm>
        </p:grpSpPr>
        <p:cxnSp>
          <p:nvCxnSpPr>
            <p:cNvPr id="762" name="Google Shape;762;p59"/>
            <p:cNvCxnSpPr/>
            <p:nvPr/>
          </p:nvCxnSpPr>
          <p:spPr>
            <a:xfrm flipH="1">
              <a:off x="6123745" y="1723912"/>
              <a:ext cx="1646100" cy="317100"/>
            </a:xfrm>
            <a:prstGeom prst="straightConnector1">
              <a:avLst/>
            </a:prstGeom>
            <a:noFill/>
            <a:ln cap="flat" cmpd="sng" w="19050">
              <a:solidFill>
                <a:srgbClr val="000000"/>
              </a:solidFill>
              <a:prstDash val="solid"/>
              <a:round/>
              <a:headEnd len="med" w="med" type="none"/>
              <a:tailEnd len="med" w="med" type="triangle"/>
            </a:ln>
          </p:spPr>
        </p:cxnSp>
        <p:sp>
          <p:nvSpPr>
            <p:cNvPr id="763" name="Google Shape;763;p59"/>
            <p:cNvSpPr txBox="1"/>
            <p:nvPr/>
          </p:nvSpPr>
          <p:spPr>
            <a:xfrm rot="-650908">
              <a:off x="6145627" y="1525739"/>
              <a:ext cx="1629013" cy="33930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0000"/>
                  </a:solidFill>
                  <a:latin typeface="Calibri"/>
                  <a:ea typeface="Calibri"/>
                  <a:cs typeface="Calibri"/>
                  <a:sym typeface="Calibri"/>
                </a:rPr>
                <a:t>ANonce</a:t>
              </a:r>
              <a:endParaRPr>
                <a:solidFill>
                  <a:srgbClr val="FF0000"/>
                </a:solidFill>
                <a:latin typeface="Calibri"/>
                <a:ea typeface="Calibri"/>
                <a:cs typeface="Calibri"/>
                <a:sym typeface="Calibri"/>
              </a:endParaRPr>
            </a:p>
          </p:txBody>
        </p:sp>
      </p:grpSp>
      <p:grpSp>
        <p:nvGrpSpPr>
          <p:cNvPr id="764" name="Google Shape;764;p59"/>
          <p:cNvGrpSpPr/>
          <p:nvPr/>
        </p:nvGrpSpPr>
        <p:grpSpPr>
          <a:xfrm>
            <a:off x="6129875" y="1789796"/>
            <a:ext cx="1660200" cy="649085"/>
            <a:chOff x="6129875" y="1789796"/>
            <a:chExt cx="1660200" cy="649085"/>
          </a:xfrm>
        </p:grpSpPr>
        <p:cxnSp>
          <p:nvCxnSpPr>
            <p:cNvPr id="765" name="Google Shape;765;p59"/>
            <p:cNvCxnSpPr/>
            <p:nvPr/>
          </p:nvCxnSpPr>
          <p:spPr>
            <a:xfrm>
              <a:off x="6143701" y="2121781"/>
              <a:ext cx="1646100" cy="317100"/>
            </a:xfrm>
            <a:prstGeom prst="straightConnector1">
              <a:avLst/>
            </a:prstGeom>
            <a:noFill/>
            <a:ln cap="flat" cmpd="sng" w="19050">
              <a:solidFill>
                <a:srgbClr val="000000"/>
              </a:solidFill>
              <a:prstDash val="solid"/>
              <a:round/>
              <a:headEnd len="med" w="med" type="none"/>
              <a:tailEnd len="med" w="med" type="triangle"/>
            </a:ln>
          </p:spPr>
        </p:cxnSp>
        <p:sp>
          <p:nvSpPr>
            <p:cNvPr id="766" name="Google Shape;766;p59"/>
            <p:cNvSpPr txBox="1"/>
            <p:nvPr/>
          </p:nvSpPr>
          <p:spPr>
            <a:xfrm flipH="1" rot="650908">
              <a:off x="6145469" y="1940396"/>
              <a:ext cx="1629013" cy="33930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0000"/>
                  </a:solidFill>
                  <a:latin typeface="Calibri"/>
                  <a:ea typeface="Calibri"/>
                  <a:cs typeface="Calibri"/>
                  <a:sym typeface="Calibri"/>
                </a:rPr>
                <a:t>SNonce</a:t>
              </a:r>
              <a:endParaRPr>
                <a:solidFill>
                  <a:srgbClr val="FF0000"/>
                </a:solidFill>
                <a:latin typeface="Calibri"/>
                <a:ea typeface="Calibri"/>
                <a:cs typeface="Calibri"/>
                <a:sym typeface="Calibri"/>
              </a:endParaRPr>
            </a:p>
          </p:txBody>
        </p:sp>
      </p:grpSp>
      <p:grpSp>
        <p:nvGrpSpPr>
          <p:cNvPr id="767" name="Google Shape;767;p59"/>
          <p:cNvGrpSpPr/>
          <p:nvPr/>
        </p:nvGrpSpPr>
        <p:grpSpPr>
          <a:xfrm>
            <a:off x="5417325" y="2519650"/>
            <a:ext cx="1338900" cy="765300"/>
            <a:chOff x="5417325" y="2519650"/>
            <a:chExt cx="1338900" cy="765300"/>
          </a:xfrm>
        </p:grpSpPr>
        <p:sp>
          <p:nvSpPr>
            <p:cNvPr id="768" name="Google Shape;768;p59"/>
            <p:cNvSpPr/>
            <p:nvPr/>
          </p:nvSpPr>
          <p:spPr>
            <a:xfrm>
              <a:off x="6018712" y="2519650"/>
              <a:ext cx="136200" cy="7653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69" name="Google Shape;769;p59"/>
            <p:cNvSpPr/>
            <p:nvPr/>
          </p:nvSpPr>
          <p:spPr>
            <a:xfrm>
              <a:off x="5417325" y="2584496"/>
              <a:ext cx="1338900" cy="633900"/>
            </a:xfrm>
            <a:prstGeom prst="roundRect">
              <a:avLst>
                <a:gd fmla="val 16667" name="adj"/>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Calibri"/>
                  <a:ea typeface="Calibri"/>
                  <a:cs typeface="Calibri"/>
                  <a:sym typeface="Calibri"/>
                </a:rPr>
                <a:t>Derive </a:t>
              </a:r>
              <a:r>
                <a:rPr lang="en" sz="1200">
                  <a:solidFill>
                    <a:srgbClr val="9900FF"/>
                  </a:solidFill>
                  <a:latin typeface="Calibri"/>
                  <a:ea typeface="Calibri"/>
                  <a:cs typeface="Calibri"/>
                  <a:sym typeface="Calibri"/>
                </a:rPr>
                <a:t>PTK</a:t>
              </a:r>
              <a:r>
                <a:rPr lang="en" sz="1200">
                  <a:latin typeface="Calibri"/>
                  <a:ea typeface="Calibri"/>
                  <a:cs typeface="Calibri"/>
                  <a:sym typeface="Calibri"/>
                </a:rPr>
                <a:t> from </a:t>
              </a:r>
              <a:r>
                <a:rPr lang="en" sz="1200">
                  <a:solidFill>
                    <a:srgbClr val="0000FF"/>
                  </a:solidFill>
                  <a:latin typeface="Calibri"/>
                  <a:ea typeface="Calibri"/>
                  <a:cs typeface="Calibri"/>
                  <a:sym typeface="Calibri"/>
                </a:rPr>
                <a:t>PSK</a:t>
              </a:r>
              <a:r>
                <a:rPr lang="en" sz="1200">
                  <a:latin typeface="Calibri"/>
                  <a:ea typeface="Calibri"/>
                  <a:cs typeface="Calibri"/>
                  <a:sym typeface="Calibri"/>
                </a:rPr>
                <a:t>, </a:t>
              </a:r>
              <a:r>
                <a:rPr lang="en" sz="1200">
                  <a:solidFill>
                    <a:srgbClr val="FF0000"/>
                  </a:solidFill>
                  <a:latin typeface="Calibri"/>
                  <a:ea typeface="Calibri"/>
                  <a:cs typeface="Calibri"/>
                  <a:sym typeface="Calibri"/>
                </a:rPr>
                <a:t>nonces</a:t>
              </a:r>
              <a:r>
                <a:rPr lang="en" sz="1200">
                  <a:latin typeface="Calibri"/>
                  <a:ea typeface="Calibri"/>
                  <a:cs typeface="Calibri"/>
                  <a:sym typeface="Calibri"/>
                </a:rPr>
                <a:t>, MAC addresses</a:t>
              </a:r>
              <a:endParaRPr sz="1200">
                <a:latin typeface="Calibri"/>
                <a:ea typeface="Calibri"/>
                <a:cs typeface="Calibri"/>
                <a:sym typeface="Calibri"/>
              </a:endParaRPr>
            </a:p>
          </p:txBody>
        </p:sp>
      </p:grpSp>
      <p:grpSp>
        <p:nvGrpSpPr>
          <p:cNvPr id="770" name="Google Shape;770;p59"/>
          <p:cNvGrpSpPr/>
          <p:nvPr/>
        </p:nvGrpSpPr>
        <p:grpSpPr>
          <a:xfrm>
            <a:off x="7163944" y="2519650"/>
            <a:ext cx="1338900" cy="765300"/>
            <a:chOff x="7163944" y="2519650"/>
            <a:chExt cx="1338900" cy="765300"/>
          </a:xfrm>
        </p:grpSpPr>
        <p:sp>
          <p:nvSpPr>
            <p:cNvPr id="771" name="Google Shape;771;p59"/>
            <p:cNvSpPr/>
            <p:nvPr/>
          </p:nvSpPr>
          <p:spPr>
            <a:xfrm>
              <a:off x="7765331" y="2519650"/>
              <a:ext cx="136200" cy="7653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72" name="Google Shape;772;p59"/>
            <p:cNvSpPr/>
            <p:nvPr/>
          </p:nvSpPr>
          <p:spPr>
            <a:xfrm>
              <a:off x="7163944" y="2584496"/>
              <a:ext cx="1338900" cy="633900"/>
            </a:xfrm>
            <a:prstGeom prst="roundRect">
              <a:avLst>
                <a:gd fmla="val 16667" name="adj"/>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000000"/>
                  </a:solidFill>
                  <a:latin typeface="Calibri"/>
                  <a:ea typeface="Calibri"/>
                  <a:cs typeface="Calibri"/>
                  <a:sym typeface="Calibri"/>
                </a:rPr>
                <a:t>Derive </a:t>
              </a:r>
              <a:r>
                <a:rPr lang="en" sz="1200">
                  <a:solidFill>
                    <a:srgbClr val="9900FF"/>
                  </a:solidFill>
                  <a:latin typeface="Calibri"/>
                  <a:ea typeface="Calibri"/>
                  <a:cs typeface="Calibri"/>
                  <a:sym typeface="Calibri"/>
                </a:rPr>
                <a:t>PTK</a:t>
              </a:r>
              <a:r>
                <a:rPr lang="en" sz="1200">
                  <a:solidFill>
                    <a:srgbClr val="000000"/>
                  </a:solidFill>
                  <a:latin typeface="Calibri"/>
                  <a:ea typeface="Calibri"/>
                  <a:cs typeface="Calibri"/>
                  <a:sym typeface="Calibri"/>
                </a:rPr>
                <a:t> from </a:t>
              </a:r>
              <a:r>
                <a:rPr lang="en" sz="1200">
                  <a:solidFill>
                    <a:srgbClr val="0000FF"/>
                  </a:solidFill>
                  <a:latin typeface="Calibri"/>
                  <a:ea typeface="Calibri"/>
                  <a:cs typeface="Calibri"/>
                  <a:sym typeface="Calibri"/>
                </a:rPr>
                <a:t>PSK</a:t>
              </a:r>
              <a:r>
                <a:rPr lang="en" sz="1200">
                  <a:solidFill>
                    <a:srgbClr val="000000"/>
                  </a:solidFill>
                  <a:latin typeface="Calibri"/>
                  <a:ea typeface="Calibri"/>
                  <a:cs typeface="Calibri"/>
                  <a:sym typeface="Calibri"/>
                </a:rPr>
                <a:t>, </a:t>
              </a:r>
              <a:r>
                <a:rPr lang="en" sz="1200">
                  <a:solidFill>
                    <a:srgbClr val="FF0000"/>
                  </a:solidFill>
                  <a:latin typeface="Calibri"/>
                  <a:ea typeface="Calibri"/>
                  <a:cs typeface="Calibri"/>
                  <a:sym typeface="Calibri"/>
                </a:rPr>
                <a:t>nonces</a:t>
              </a:r>
              <a:r>
                <a:rPr lang="en" sz="1200">
                  <a:solidFill>
                    <a:srgbClr val="000000"/>
                  </a:solidFill>
                  <a:latin typeface="Calibri"/>
                  <a:ea typeface="Calibri"/>
                  <a:cs typeface="Calibri"/>
                  <a:sym typeface="Calibri"/>
                </a:rPr>
                <a:t>, MAC addresses</a:t>
              </a:r>
              <a:endParaRPr sz="1200">
                <a:latin typeface="Calibri"/>
                <a:ea typeface="Calibri"/>
                <a:cs typeface="Calibri"/>
                <a:sym typeface="Calibri"/>
              </a:endParaRPr>
            </a:p>
          </p:txBody>
        </p:sp>
      </p:grpSp>
      <p:grpSp>
        <p:nvGrpSpPr>
          <p:cNvPr id="773" name="Google Shape;773;p59"/>
          <p:cNvGrpSpPr/>
          <p:nvPr/>
        </p:nvGrpSpPr>
        <p:grpSpPr>
          <a:xfrm>
            <a:off x="6123745" y="3067101"/>
            <a:ext cx="1666351" cy="640500"/>
            <a:chOff x="6123745" y="3067101"/>
            <a:chExt cx="1666351" cy="640500"/>
          </a:xfrm>
        </p:grpSpPr>
        <p:cxnSp>
          <p:nvCxnSpPr>
            <p:cNvPr id="774" name="Google Shape;774;p59"/>
            <p:cNvCxnSpPr/>
            <p:nvPr/>
          </p:nvCxnSpPr>
          <p:spPr>
            <a:xfrm flipH="1">
              <a:off x="6123745" y="3381699"/>
              <a:ext cx="1646100" cy="317100"/>
            </a:xfrm>
            <a:prstGeom prst="straightConnector1">
              <a:avLst/>
            </a:prstGeom>
            <a:noFill/>
            <a:ln cap="flat" cmpd="sng" w="19050">
              <a:solidFill>
                <a:srgbClr val="000000"/>
              </a:solidFill>
              <a:prstDash val="solid"/>
              <a:round/>
              <a:headEnd len="med" w="med" type="none"/>
              <a:tailEnd len="med" w="med" type="triangle"/>
            </a:ln>
          </p:spPr>
        </p:cxnSp>
        <p:sp>
          <p:nvSpPr>
            <p:cNvPr id="775" name="Google Shape;775;p59"/>
            <p:cNvSpPr txBox="1"/>
            <p:nvPr/>
          </p:nvSpPr>
          <p:spPr>
            <a:xfrm rot="-650908">
              <a:off x="6145490" y="3217701"/>
              <a:ext cx="1629013" cy="33930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MIC</a:t>
              </a:r>
              <a:endParaRPr>
                <a:latin typeface="Calibri"/>
                <a:ea typeface="Calibri"/>
                <a:cs typeface="Calibri"/>
                <a:sym typeface="Calibri"/>
              </a:endParaRPr>
            </a:p>
          </p:txBody>
        </p:sp>
      </p:grpSp>
      <p:grpSp>
        <p:nvGrpSpPr>
          <p:cNvPr id="776" name="Google Shape;776;p59"/>
          <p:cNvGrpSpPr/>
          <p:nvPr/>
        </p:nvGrpSpPr>
        <p:grpSpPr>
          <a:xfrm>
            <a:off x="6129875" y="3490132"/>
            <a:ext cx="1660200" cy="640500"/>
            <a:chOff x="6129875" y="3490132"/>
            <a:chExt cx="1660200" cy="640500"/>
          </a:xfrm>
        </p:grpSpPr>
        <p:cxnSp>
          <p:nvCxnSpPr>
            <p:cNvPr id="777" name="Google Shape;777;p59"/>
            <p:cNvCxnSpPr/>
            <p:nvPr/>
          </p:nvCxnSpPr>
          <p:spPr>
            <a:xfrm>
              <a:off x="6143701" y="3779567"/>
              <a:ext cx="1646100" cy="317100"/>
            </a:xfrm>
            <a:prstGeom prst="straightConnector1">
              <a:avLst/>
            </a:prstGeom>
            <a:noFill/>
            <a:ln cap="flat" cmpd="sng" w="19050">
              <a:solidFill>
                <a:srgbClr val="000000"/>
              </a:solidFill>
              <a:prstDash val="solid"/>
              <a:round/>
              <a:headEnd len="med" w="med" type="none"/>
              <a:tailEnd len="med" w="med" type="triangle"/>
            </a:ln>
          </p:spPr>
        </p:cxnSp>
        <p:sp>
          <p:nvSpPr>
            <p:cNvPr id="778" name="Google Shape;778;p59"/>
            <p:cNvSpPr txBox="1"/>
            <p:nvPr/>
          </p:nvSpPr>
          <p:spPr>
            <a:xfrm flipH="1" rot="650908">
              <a:off x="6145469" y="3640732"/>
              <a:ext cx="1629013" cy="33930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MIC</a:t>
              </a:r>
              <a:endParaRPr>
                <a:latin typeface="Calibri"/>
                <a:ea typeface="Calibri"/>
                <a:cs typeface="Calibri"/>
                <a:sym typeface="Calibri"/>
              </a:endParaRPr>
            </a:p>
          </p:txBody>
        </p:sp>
      </p:grpSp>
      <p:grpSp>
        <p:nvGrpSpPr>
          <p:cNvPr id="779" name="Google Shape;779;p59"/>
          <p:cNvGrpSpPr/>
          <p:nvPr/>
        </p:nvGrpSpPr>
        <p:grpSpPr>
          <a:xfrm>
            <a:off x="6123745" y="3887120"/>
            <a:ext cx="1666339" cy="640500"/>
            <a:chOff x="6123745" y="3887120"/>
            <a:chExt cx="1666339" cy="640500"/>
          </a:xfrm>
        </p:grpSpPr>
        <p:cxnSp>
          <p:nvCxnSpPr>
            <p:cNvPr id="780" name="Google Shape;780;p59"/>
            <p:cNvCxnSpPr/>
            <p:nvPr/>
          </p:nvCxnSpPr>
          <p:spPr>
            <a:xfrm flipH="1">
              <a:off x="6123745" y="4210518"/>
              <a:ext cx="1646100" cy="317100"/>
            </a:xfrm>
            <a:prstGeom prst="straightConnector1">
              <a:avLst/>
            </a:prstGeom>
            <a:noFill/>
            <a:ln cap="flat" cmpd="sng" w="19050">
              <a:solidFill>
                <a:srgbClr val="000000"/>
              </a:solidFill>
              <a:prstDash val="solid"/>
              <a:round/>
              <a:headEnd len="med" w="med" type="none"/>
              <a:tailEnd len="med" w="med" type="triangle"/>
            </a:ln>
          </p:spPr>
        </p:cxnSp>
        <p:sp>
          <p:nvSpPr>
            <p:cNvPr id="781" name="Google Shape;781;p59"/>
            <p:cNvSpPr txBox="1"/>
            <p:nvPr/>
          </p:nvSpPr>
          <p:spPr>
            <a:xfrm rot="-650908">
              <a:off x="6145477" y="4037720"/>
              <a:ext cx="1629013" cy="33930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38761D"/>
                  </a:solidFill>
                  <a:latin typeface="Calibri"/>
                  <a:ea typeface="Calibri"/>
                  <a:cs typeface="Calibri"/>
                  <a:sym typeface="Calibri"/>
                </a:rPr>
                <a:t>GTK</a:t>
              </a:r>
              <a:endParaRPr>
                <a:solidFill>
                  <a:srgbClr val="38761D"/>
                </a:solidFill>
                <a:latin typeface="Calibri"/>
                <a:ea typeface="Calibri"/>
                <a:cs typeface="Calibri"/>
                <a:sym typeface="Calibri"/>
              </a:endParaRPr>
            </a:p>
          </p:txBody>
        </p:sp>
      </p:grpSp>
      <p:grpSp>
        <p:nvGrpSpPr>
          <p:cNvPr id="782" name="Google Shape;782;p59"/>
          <p:cNvGrpSpPr/>
          <p:nvPr/>
        </p:nvGrpSpPr>
        <p:grpSpPr>
          <a:xfrm>
            <a:off x="6129875" y="4284964"/>
            <a:ext cx="1660200" cy="640522"/>
            <a:chOff x="6129875" y="4284964"/>
            <a:chExt cx="1660200" cy="640522"/>
          </a:xfrm>
        </p:grpSpPr>
        <p:cxnSp>
          <p:nvCxnSpPr>
            <p:cNvPr id="783" name="Google Shape;783;p59"/>
            <p:cNvCxnSpPr/>
            <p:nvPr/>
          </p:nvCxnSpPr>
          <p:spPr>
            <a:xfrm>
              <a:off x="6143701" y="4608386"/>
              <a:ext cx="1646100" cy="317100"/>
            </a:xfrm>
            <a:prstGeom prst="straightConnector1">
              <a:avLst/>
            </a:prstGeom>
            <a:noFill/>
            <a:ln cap="flat" cmpd="sng" w="19050">
              <a:solidFill>
                <a:srgbClr val="000000"/>
              </a:solidFill>
              <a:prstDash val="solid"/>
              <a:round/>
              <a:headEnd len="med" w="med" type="none"/>
              <a:tailEnd len="med" w="med" type="triangle"/>
            </a:ln>
          </p:spPr>
        </p:cxnSp>
        <p:sp>
          <p:nvSpPr>
            <p:cNvPr id="784" name="Google Shape;784;p59"/>
            <p:cNvSpPr txBox="1"/>
            <p:nvPr/>
          </p:nvSpPr>
          <p:spPr>
            <a:xfrm flipH="1" rot="650908">
              <a:off x="6145469" y="4435563"/>
              <a:ext cx="1629013" cy="33930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ACK</a:t>
              </a:r>
              <a:endParaRPr>
                <a:latin typeface="Calibri"/>
                <a:ea typeface="Calibri"/>
                <a:cs typeface="Calibri"/>
                <a:sym typeface="Calibr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4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44">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sp>
        <p:nvSpPr>
          <p:cNvPr id="789" name="Google Shape;789;p60"/>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WPA-Enterprise</a:t>
            </a:r>
            <a:endParaRPr/>
          </a:p>
        </p:txBody>
      </p:sp>
      <p:sp>
        <p:nvSpPr>
          <p:cNvPr id="790" name="Google Shape;790;p60"/>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Core issue: Every client starts with the same </a:t>
            </a:r>
            <a:r>
              <a:rPr i="1" lang="en">
                <a:solidFill>
                  <a:srgbClr val="0000FF"/>
                </a:solidFill>
              </a:rPr>
              <a:t>PSK</a:t>
            </a:r>
            <a:r>
              <a:rPr lang="en"/>
              <a:t> to derive the </a:t>
            </a:r>
            <a:r>
              <a:rPr i="1" lang="en">
                <a:solidFill>
                  <a:srgbClr val="9900FF"/>
                </a:solidFill>
              </a:rPr>
              <a:t>PTK</a:t>
            </a:r>
            <a:endParaRPr i="1">
              <a:solidFill>
                <a:srgbClr val="9900FF"/>
              </a:solidFill>
            </a:endParaRPr>
          </a:p>
          <a:p>
            <a:pPr indent="-317500" lvl="1" marL="914400" rtl="0" algn="l">
              <a:spcBef>
                <a:spcPts val="0"/>
              </a:spcBef>
              <a:spcAft>
                <a:spcPts val="0"/>
              </a:spcAft>
              <a:buSzPts val="1400"/>
              <a:buChar char="○"/>
            </a:pPr>
            <a:r>
              <a:rPr lang="en"/>
              <a:t>Fix: Have each user use their own username and password, instead</a:t>
            </a:r>
            <a:endParaRPr/>
          </a:p>
          <a:p>
            <a:pPr indent="-317500" lvl="2" marL="1371600" rtl="0" algn="l">
              <a:spcBef>
                <a:spcPts val="0"/>
              </a:spcBef>
              <a:spcAft>
                <a:spcPts val="0"/>
              </a:spcAft>
              <a:buSzPts val="1400"/>
              <a:buChar char="■"/>
            </a:pPr>
            <a:r>
              <a:rPr lang="en"/>
              <a:t>This is the model that AirBears2 and </a:t>
            </a:r>
            <a:r>
              <a:rPr lang="en"/>
              <a:t>eduroam</a:t>
            </a:r>
            <a:r>
              <a:rPr lang="en"/>
              <a:t> use!</a:t>
            </a:r>
            <a:endParaRPr/>
          </a:p>
          <a:p>
            <a:pPr indent="-342900" lvl="0" marL="457200" rtl="0" algn="l">
              <a:spcBef>
                <a:spcPts val="0"/>
              </a:spcBef>
              <a:spcAft>
                <a:spcPts val="0"/>
              </a:spcAft>
              <a:buSzPts val="1800"/>
              <a:buChar char="●"/>
            </a:pPr>
            <a:r>
              <a:rPr lang="en"/>
              <a:t>Instead of using a PSK</a:t>
            </a:r>
            <a:r>
              <a:rPr lang="en"/>
              <a:t>, use a randomly generated key by an authentication server</a:t>
            </a:r>
            <a:endParaRPr/>
          </a:p>
          <a:p>
            <a:pPr indent="-317500" lvl="1" marL="914400" rtl="0" algn="l">
              <a:spcBef>
                <a:spcPts val="0"/>
              </a:spcBef>
              <a:spcAft>
                <a:spcPts val="0"/>
              </a:spcAft>
              <a:buSzPts val="1400"/>
              <a:buChar char="○"/>
            </a:pPr>
            <a:r>
              <a:rPr lang="en"/>
              <a:t>For your client to trust the authentication server, you accept a digital certificate</a:t>
            </a:r>
            <a:endParaRPr/>
          </a:p>
          <a:p>
            <a:pPr indent="-317500" lvl="1" marL="914400" rtl="0" algn="l">
              <a:spcBef>
                <a:spcPts val="0"/>
              </a:spcBef>
              <a:spcAft>
                <a:spcPts val="0"/>
              </a:spcAft>
              <a:buSzPts val="1400"/>
              <a:buChar char="○"/>
            </a:pPr>
            <a:r>
              <a:rPr lang="en"/>
              <a:t>Form a secure channel to the authentication server, which lets you enter your username and password</a:t>
            </a:r>
            <a:endParaRPr/>
          </a:p>
          <a:p>
            <a:pPr indent="-317500" lvl="1" marL="914400" rtl="0" algn="l">
              <a:spcBef>
                <a:spcPts val="0"/>
              </a:spcBef>
              <a:spcAft>
                <a:spcPts val="0"/>
              </a:spcAft>
              <a:buSzPts val="1400"/>
              <a:buChar char="○"/>
            </a:pPr>
            <a:r>
              <a:rPr lang="en"/>
              <a:t>If the username and password are correct, the authentication server sends a one-time key to use instead of a PSK to both the client and the AP (also over a secure channel) </a:t>
            </a:r>
            <a:endParaRPr/>
          </a:p>
          <a:p>
            <a:pPr indent="-342900" lvl="0" marL="457200" rtl="0" algn="l">
              <a:spcBef>
                <a:spcPts val="0"/>
              </a:spcBef>
              <a:spcAft>
                <a:spcPts val="0"/>
              </a:spcAft>
              <a:buSzPts val="1800"/>
              <a:buChar char="●"/>
            </a:pPr>
            <a:r>
              <a:rPr lang="en"/>
              <a:t>The rest of the handshake proceeds normally</a:t>
            </a:r>
            <a:endParaRPr/>
          </a:p>
        </p:txBody>
      </p:sp>
      <p:sp>
        <p:nvSpPr>
          <p:cNvPr id="791" name="Google Shape;791;p6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0">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5" name="Shape 795"/>
        <p:cNvGrpSpPr/>
        <p:nvPr/>
      </p:nvGrpSpPr>
      <p:grpSpPr>
        <a:xfrm>
          <a:off x="0" y="0"/>
          <a:ext cx="0" cy="0"/>
          <a:chOff x="0" y="0"/>
          <a:chExt cx="0" cy="0"/>
        </a:xfrm>
      </p:grpSpPr>
      <p:sp>
        <p:nvSpPr>
          <p:cNvPr id="796" name="Google Shape;796;p6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WPA-Enterprise Attacks</a:t>
            </a:r>
            <a:endParaRPr/>
          </a:p>
        </p:txBody>
      </p:sp>
      <p:sp>
        <p:nvSpPr>
          <p:cNvPr id="797" name="Google Shape;797;p61"/>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WPA Enterprise defends against the previous attacks</a:t>
            </a:r>
            <a:endParaRPr/>
          </a:p>
          <a:p>
            <a:pPr indent="-317500" lvl="1" marL="914400" rtl="0" algn="l">
              <a:spcBef>
                <a:spcPts val="0"/>
              </a:spcBef>
              <a:spcAft>
                <a:spcPts val="0"/>
              </a:spcAft>
              <a:buSzPts val="1400"/>
              <a:buChar char="○"/>
            </a:pPr>
            <a:r>
              <a:rPr b="1" lang="en"/>
              <a:t>Rogue AP attack</a:t>
            </a:r>
            <a:r>
              <a:rPr lang="en"/>
              <a:t>: The APs must authenticate themselves to the server, which the attacker can’t do</a:t>
            </a:r>
            <a:endParaRPr/>
          </a:p>
          <a:p>
            <a:pPr indent="-317500" lvl="1" marL="914400" rtl="0" algn="l">
              <a:spcBef>
                <a:spcPts val="0"/>
              </a:spcBef>
              <a:spcAft>
                <a:spcPts val="0"/>
              </a:spcAft>
              <a:buSzPts val="1400"/>
              <a:buChar char="○"/>
            </a:pPr>
            <a:r>
              <a:rPr b="1" lang="en"/>
              <a:t>Brute-force attack</a:t>
            </a:r>
            <a:r>
              <a:rPr lang="en"/>
              <a:t>: The generated PSK replacement is long and random, too long to brute-force</a:t>
            </a:r>
            <a:endParaRPr/>
          </a:p>
          <a:p>
            <a:pPr indent="-317500" lvl="1" marL="914400" rtl="0" algn="l">
              <a:spcBef>
                <a:spcPts val="0"/>
              </a:spcBef>
              <a:spcAft>
                <a:spcPts val="0"/>
              </a:spcAft>
              <a:buSzPts val="1400"/>
              <a:buChar char="○"/>
            </a:pPr>
            <a:r>
              <a:rPr b="1" lang="en"/>
              <a:t>No forward secrecy</a:t>
            </a:r>
            <a:r>
              <a:rPr lang="en"/>
              <a:t>: The generated </a:t>
            </a:r>
            <a:r>
              <a:rPr lang="en"/>
              <a:t>PSK replacement</a:t>
            </a:r>
            <a:r>
              <a:rPr lang="en"/>
              <a:t> is used once and then discarded, so no information is retained that allows the PTK to be recovered later</a:t>
            </a:r>
            <a:endParaRPr/>
          </a:p>
          <a:p>
            <a:pPr indent="-342900" lvl="0" marL="457200" rtl="0" algn="l">
              <a:spcBef>
                <a:spcPts val="0"/>
              </a:spcBef>
              <a:spcAft>
                <a:spcPts val="0"/>
              </a:spcAft>
              <a:buSzPts val="1800"/>
              <a:buChar char="●"/>
            </a:pPr>
            <a:r>
              <a:rPr lang="en"/>
              <a:t>However, it is still vulnerable to higher-layer attacks such as ARP or DHCP spoofing</a:t>
            </a:r>
            <a:endParaRPr/>
          </a:p>
          <a:p>
            <a:pPr indent="-317500" lvl="1" marL="914400" rtl="0" algn="l">
              <a:spcBef>
                <a:spcPts val="0"/>
              </a:spcBef>
              <a:spcAft>
                <a:spcPts val="0"/>
              </a:spcAft>
              <a:buSzPts val="1400"/>
              <a:buChar char="○"/>
            </a:pPr>
            <a:r>
              <a:rPr lang="en"/>
              <a:t>WPA is really a layer 1 protocol, so it can’t provide defenses for this!</a:t>
            </a:r>
            <a:endParaRPr/>
          </a:p>
        </p:txBody>
      </p:sp>
      <p:sp>
        <p:nvSpPr>
          <p:cNvPr id="798" name="Google Shape;798;p6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7">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sp>
        <p:nvSpPr>
          <p:cNvPr id="803" name="Google Shape;803;p62"/>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Summary</a:t>
            </a:r>
            <a:endParaRPr/>
          </a:p>
        </p:txBody>
      </p:sp>
      <p:sp>
        <p:nvSpPr>
          <p:cNvPr id="804" name="Google Shape;804;p62"/>
          <p:cNvSpPr txBox="1"/>
          <p:nvPr>
            <p:ph idx="1" type="body"/>
          </p:nvPr>
        </p:nvSpPr>
        <p:spPr>
          <a:xfrm>
            <a:off x="198500" y="1246825"/>
            <a:ext cx="8520600" cy="37656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
              <a:t>Classes of attackers:</a:t>
            </a:r>
            <a:endParaRPr/>
          </a:p>
          <a:p>
            <a:pPr indent="-317500" lvl="1" marL="914400" rtl="0" algn="l">
              <a:spcBef>
                <a:spcPts val="0"/>
              </a:spcBef>
              <a:spcAft>
                <a:spcPts val="0"/>
              </a:spcAft>
              <a:buSzPts val="1400"/>
              <a:buChar char="○"/>
            </a:pPr>
            <a:r>
              <a:rPr lang="en"/>
              <a:t>Off-path: Can’t see, modify, or drop packets</a:t>
            </a:r>
            <a:endParaRPr/>
          </a:p>
          <a:p>
            <a:pPr indent="-317500" lvl="1" marL="914400" rtl="0" algn="l">
              <a:spcBef>
                <a:spcPts val="0"/>
              </a:spcBef>
              <a:spcAft>
                <a:spcPts val="0"/>
              </a:spcAft>
              <a:buSzPts val="1400"/>
              <a:buChar char="○"/>
            </a:pPr>
            <a:r>
              <a:rPr lang="en"/>
              <a:t>On-path: Can see packets, but can’t modify or drop packets</a:t>
            </a:r>
            <a:endParaRPr/>
          </a:p>
          <a:p>
            <a:pPr indent="-317500" lvl="1" marL="914400" rtl="0" algn="l">
              <a:spcBef>
                <a:spcPts val="0"/>
              </a:spcBef>
              <a:spcAft>
                <a:spcPts val="0"/>
              </a:spcAft>
              <a:buSzPts val="1400"/>
              <a:buChar char="○"/>
            </a:pPr>
            <a:r>
              <a:rPr lang="en"/>
              <a:t>MITM: Can see, modify, and drop packets</a:t>
            </a:r>
            <a:endParaRPr/>
          </a:p>
          <a:p>
            <a:pPr indent="-342900" lvl="0" marL="457200" rtl="0" algn="l">
              <a:spcBef>
                <a:spcPts val="0"/>
              </a:spcBef>
              <a:spcAft>
                <a:spcPts val="0"/>
              </a:spcAft>
              <a:buSzPts val="1800"/>
              <a:buChar char="●"/>
            </a:pPr>
            <a:r>
              <a:rPr lang="en"/>
              <a:t>ARP: A protocol to translate local IP addresses to MAC addresses</a:t>
            </a:r>
            <a:endParaRPr/>
          </a:p>
          <a:p>
            <a:pPr indent="-317500" lvl="1" marL="914400" rtl="0" algn="l">
              <a:spcBef>
                <a:spcPts val="0"/>
              </a:spcBef>
              <a:spcAft>
                <a:spcPts val="0"/>
              </a:spcAft>
              <a:buSzPts val="1400"/>
              <a:buChar char="○"/>
            </a:pPr>
            <a:r>
              <a:rPr lang="en"/>
              <a:t>Ask everyone on the network, “Who has the IP 1.2.3.4?”</a:t>
            </a:r>
            <a:endParaRPr/>
          </a:p>
          <a:p>
            <a:pPr indent="-317500" lvl="1" marL="914400" rtl="0" algn="l">
              <a:spcBef>
                <a:spcPts val="0"/>
              </a:spcBef>
              <a:spcAft>
                <a:spcPts val="0"/>
              </a:spcAft>
              <a:buSzPts val="1400"/>
              <a:buChar char="○"/>
            </a:pPr>
            <a:r>
              <a:rPr lang="en"/>
              <a:t>Attack: The attacker can respond instead of the true device with 1.2.3.4, and packets will get routed to the attacker!</a:t>
            </a:r>
            <a:endParaRPr/>
          </a:p>
          <a:p>
            <a:pPr indent="-317500" lvl="1" marL="914400" rtl="0" algn="l">
              <a:spcBef>
                <a:spcPts val="0"/>
              </a:spcBef>
              <a:spcAft>
                <a:spcPts val="0"/>
              </a:spcAft>
              <a:buSzPts val="1400"/>
              <a:buChar char="○"/>
            </a:pPr>
            <a:r>
              <a:rPr lang="en"/>
              <a:t>Defense: Switches</a:t>
            </a:r>
            <a:endParaRPr/>
          </a:p>
          <a:p>
            <a:pPr indent="-317500" lvl="1" marL="914400" rtl="0" algn="l">
              <a:spcBef>
                <a:spcPts val="0"/>
              </a:spcBef>
              <a:spcAft>
                <a:spcPts val="0"/>
              </a:spcAft>
              <a:buSzPts val="1400"/>
              <a:buChar char="○"/>
            </a:pPr>
            <a:r>
              <a:rPr lang="en"/>
              <a:t>Defense: Rely on higher layers</a:t>
            </a:r>
            <a:endParaRPr/>
          </a:p>
          <a:p>
            <a:pPr indent="-342900" lvl="0" marL="457200" rtl="0" algn="l">
              <a:spcBef>
                <a:spcPts val="0"/>
              </a:spcBef>
              <a:spcAft>
                <a:spcPts val="0"/>
              </a:spcAft>
              <a:buSzPts val="1800"/>
              <a:buChar char="●"/>
            </a:pPr>
            <a:r>
              <a:rPr lang="en"/>
              <a:t>DHCP: A </a:t>
            </a:r>
            <a:r>
              <a:rPr lang="en"/>
              <a:t>protocol</a:t>
            </a:r>
            <a:r>
              <a:rPr lang="en"/>
              <a:t> for a new client to </a:t>
            </a:r>
            <a:r>
              <a:rPr lang="en"/>
              <a:t>receive</a:t>
            </a:r>
            <a:r>
              <a:rPr lang="en"/>
              <a:t> a network configuration</a:t>
            </a:r>
            <a:endParaRPr/>
          </a:p>
          <a:p>
            <a:pPr indent="-317500" lvl="1" marL="914400" rtl="0" algn="l">
              <a:spcBef>
                <a:spcPts val="0"/>
              </a:spcBef>
              <a:spcAft>
                <a:spcPts val="0"/>
              </a:spcAft>
              <a:buSzPts val="1400"/>
              <a:buChar char="○"/>
            </a:pPr>
            <a:r>
              <a:rPr lang="en"/>
              <a:t>Ask everyone on the network, “What is the network configuration to use?”</a:t>
            </a:r>
            <a:endParaRPr/>
          </a:p>
          <a:p>
            <a:pPr indent="-317500" lvl="1" marL="914400" rtl="0" algn="l">
              <a:spcBef>
                <a:spcPts val="0"/>
              </a:spcBef>
              <a:spcAft>
                <a:spcPts val="0"/>
              </a:spcAft>
              <a:buSzPts val="1400"/>
              <a:buChar char="○"/>
            </a:pPr>
            <a:r>
              <a:rPr lang="en"/>
              <a:t>Attack: The attacker can respond with a malicious configuration</a:t>
            </a:r>
            <a:endParaRPr/>
          </a:p>
          <a:p>
            <a:pPr indent="-317500" lvl="1" marL="914400" rtl="0" algn="l">
              <a:spcBef>
                <a:spcPts val="0"/>
              </a:spcBef>
              <a:spcAft>
                <a:spcPts val="0"/>
              </a:spcAft>
              <a:buSzPts val="1400"/>
              <a:buChar char="○"/>
            </a:pPr>
            <a:r>
              <a:rPr lang="en"/>
              <a:t>Defense: Rely on higher layers</a:t>
            </a:r>
            <a:endParaRPr/>
          </a:p>
        </p:txBody>
      </p:sp>
      <p:sp>
        <p:nvSpPr>
          <p:cNvPr id="805" name="Google Shape;805;p6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sp>
        <p:nvSpPr>
          <p:cNvPr id="810" name="Google Shape;810;p63"/>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Summary</a:t>
            </a:r>
            <a:endParaRPr/>
          </a:p>
        </p:txBody>
      </p:sp>
      <p:sp>
        <p:nvSpPr>
          <p:cNvPr id="811" name="Google Shape;811;p63"/>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WPA: A protocol to encrypt Wi-Fi connections at layer 1</a:t>
            </a:r>
            <a:endParaRPr/>
          </a:p>
          <a:p>
            <a:pPr indent="-317500" lvl="1" marL="914400" rtl="0" algn="l">
              <a:spcBef>
                <a:spcPts val="0"/>
              </a:spcBef>
              <a:spcAft>
                <a:spcPts val="0"/>
              </a:spcAft>
              <a:buSzPts val="1400"/>
              <a:buChar char="○"/>
            </a:pPr>
            <a:r>
              <a:rPr lang="en"/>
              <a:t>Messages between the client and the AP are encrypted with keys</a:t>
            </a:r>
            <a:endParaRPr/>
          </a:p>
          <a:p>
            <a:pPr indent="-317500" lvl="1" marL="914400" rtl="0" algn="l">
              <a:spcBef>
                <a:spcPts val="0"/>
              </a:spcBef>
              <a:spcAft>
                <a:spcPts val="0"/>
              </a:spcAft>
              <a:buSzPts val="1400"/>
              <a:buChar char="○"/>
            </a:pPr>
            <a:r>
              <a:rPr lang="en"/>
              <a:t>Handshake uses MICs (cryptographic MACs) to verify that both parties have the same PSK and nonces</a:t>
            </a:r>
            <a:endParaRPr/>
          </a:p>
          <a:p>
            <a:pPr indent="-317500" lvl="1" marL="914400" rtl="0" algn="l">
              <a:spcBef>
                <a:spcPts val="0"/>
              </a:spcBef>
              <a:spcAft>
                <a:spcPts val="0"/>
              </a:spcAft>
              <a:buSzPts val="1400"/>
              <a:buChar char="○"/>
            </a:pPr>
            <a:r>
              <a:rPr lang="en"/>
              <a:t>WPA-PSK: Use a password to derive a PSK, which is used in a handshake to arrive at a key</a:t>
            </a:r>
            <a:endParaRPr/>
          </a:p>
          <a:p>
            <a:pPr indent="-317500" lvl="2" marL="1371600" rtl="0" algn="l">
              <a:spcBef>
                <a:spcPts val="0"/>
              </a:spcBef>
              <a:spcAft>
                <a:spcPts val="0"/>
              </a:spcAft>
              <a:buSzPts val="1400"/>
              <a:buChar char="■"/>
            </a:pPr>
            <a:r>
              <a:rPr lang="en"/>
              <a:t>Attack: Attacker can pretend to be an AP</a:t>
            </a:r>
            <a:endParaRPr/>
          </a:p>
          <a:p>
            <a:pPr indent="-317500" lvl="2" marL="1371600" rtl="0" algn="l">
              <a:spcBef>
                <a:spcPts val="0"/>
              </a:spcBef>
              <a:spcAft>
                <a:spcPts val="0"/>
              </a:spcAft>
              <a:buSzPts val="1400"/>
              <a:buChar char="■"/>
            </a:pPr>
            <a:r>
              <a:rPr lang="en"/>
              <a:t>Attack: Brute-force the password after recording a handshake</a:t>
            </a:r>
            <a:endParaRPr/>
          </a:p>
          <a:p>
            <a:pPr indent="-317500" lvl="2" marL="1371600" rtl="0" algn="l">
              <a:spcBef>
                <a:spcPts val="0"/>
              </a:spcBef>
              <a:spcAft>
                <a:spcPts val="0"/>
              </a:spcAft>
              <a:buSzPts val="1400"/>
              <a:buChar char="■"/>
            </a:pPr>
            <a:r>
              <a:rPr lang="en"/>
              <a:t>Vulnerability: No forward secrecy</a:t>
            </a:r>
            <a:endParaRPr/>
          </a:p>
          <a:p>
            <a:pPr indent="-317500" lvl="1" marL="914400" rtl="0" algn="l">
              <a:spcBef>
                <a:spcPts val="0"/>
              </a:spcBef>
              <a:spcAft>
                <a:spcPts val="0"/>
              </a:spcAft>
              <a:buSzPts val="1400"/>
              <a:buChar char="○"/>
            </a:pPr>
            <a:r>
              <a:rPr lang="en"/>
              <a:t>WPA-Enterprise: Use a third party to provide a one-time “replacement PSK,” used in the same handshake</a:t>
            </a:r>
            <a:endParaRPr/>
          </a:p>
          <a:p>
            <a:pPr indent="-317500" lvl="2" marL="1371600" rtl="0" algn="l">
              <a:spcBef>
                <a:spcPts val="0"/>
              </a:spcBef>
              <a:spcAft>
                <a:spcPts val="0"/>
              </a:spcAft>
              <a:buSzPts val="1400"/>
              <a:buChar char="■"/>
            </a:pPr>
            <a:r>
              <a:rPr lang="en"/>
              <a:t>Solves the attacks on WPA-PSK</a:t>
            </a:r>
            <a:endParaRPr/>
          </a:p>
        </p:txBody>
      </p:sp>
      <p:sp>
        <p:nvSpPr>
          <p:cNvPr id="812" name="Google Shape;812;p6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CS 161">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