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  <p:sldMasterId id="2147483672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309" r:id="rId62"/>
    <p:sldId id="310" r:id="rId63"/>
    <p:sldId id="311" r:id="rId64"/>
    <p:sldId id="312" r:id="rId65"/>
    <p:sldId id="313" r:id="rId66"/>
    <p:sldId id="314" r:id="rId67"/>
    <p:sldId id="315" r:id="rId68"/>
    <p:sldId id="316" r:id="rId69"/>
    <p:sldId id="317" r:id="rId70"/>
    <p:sldId id="318" r:id="rId71"/>
    <p:sldId id="319" r:id="rId72"/>
    <p:sldId id="320" r:id="rId73"/>
    <p:sldId id="321" r:id="rId74"/>
    <p:sldId id="322" r:id="rId75"/>
    <p:sldId id="323" r:id="rId76"/>
    <p:sldId id="324" r:id="rId77"/>
    <p:sldId id="325" r:id="rId78"/>
    <p:sldId id="326" r:id="rId79"/>
    <p:sldId id="327" r:id="rId80"/>
    <p:sldId id="328" r:id="rId81"/>
    <p:sldId id="329" r:id="rId82"/>
    <p:sldId id="330" r:id="rId83"/>
    <p:sldId id="331" r:id="rId84"/>
    <p:sldId id="332" r:id="rId85"/>
    <p:sldId id="333" r:id="rId86"/>
    <p:sldId id="334" r:id="rId87"/>
    <p:sldId id="335" r:id="rId88"/>
    <p:sldId id="336" r:id="rId89"/>
    <p:sldId id="337" r:id="rId90"/>
    <p:sldId id="338" r:id="rId91"/>
    <p:sldId id="339" r:id="rId92"/>
    <p:sldId id="340" r:id="rId93"/>
    <p:sldId id="341" r:id="rId94"/>
    <p:sldId id="342" r:id="rId95"/>
    <p:sldId id="343" r:id="rId96"/>
    <p:sldId id="344" r:id="rId97"/>
    <p:sldId id="345" r:id="rId98"/>
    <p:sldId id="346" r:id="rId99"/>
    <p:sldId id="347" r:id="rId100"/>
    <p:sldId id="348" r:id="rId101"/>
    <p:sldId id="349" r:id="rId102"/>
    <p:sldId id="350" r:id="rId103"/>
    <p:sldId id="351" r:id="rId104"/>
    <p:sldId id="352" r:id="rId105"/>
    <p:sldId id="353" r:id="rId106"/>
    <p:sldId id="354" r:id="rId107"/>
    <p:sldId id="355" r:id="rId108"/>
    <p:sldId id="356" r:id="rId109"/>
    <p:sldId id="357" r:id="rId110"/>
    <p:sldId id="358" r:id="rId111"/>
    <p:sldId id="359" r:id="rId112"/>
    <p:sldId id="360" r:id="rId113"/>
    <p:sldId id="361" r:id="rId114"/>
    <p:sldId id="362" r:id="rId115"/>
    <p:sldId id="363" r:id="rId116"/>
    <p:sldId id="364" r:id="rId117"/>
    <p:sldId id="365" r:id="rId118"/>
    <p:sldId id="366" r:id="rId119"/>
    <p:sldId id="367" r:id="rId120"/>
    <p:sldId id="368" r:id="rId121"/>
    <p:sldId id="369" r:id="rId122"/>
    <p:sldId id="370" r:id="rId123"/>
    <p:sldId id="371" r:id="rId124"/>
    <p:sldId id="372" r:id="rId125"/>
    <p:sldId id="373" r:id="rId126"/>
    <p:sldId id="374" r:id="rId127"/>
    <p:sldId id="375" r:id="rId128"/>
    <p:sldId id="376" r:id="rId129"/>
    <p:sldId id="377" r:id="rId130"/>
    <p:sldId id="378" r:id="rId131"/>
    <p:sldId id="379" r:id="rId132"/>
    <p:sldId id="380" r:id="rId133"/>
    <p:sldId id="381" r:id="rId134"/>
  </p:sldIdLst>
  <p:sldSz cy="5143500" cx="9144000"/>
  <p:notesSz cx="6858000" cy="9144000"/>
  <p:embeddedFontLst>
    <p:embeddedFont>
      <p:font typeface="Lato"/>
      <p:regular r:id="rId135"/>
      <p:bold r:id="rId136"/>
      <p:italic r:id="rId137"/>
      <p:boldItalic r:id="rId138"/>
    </p:embeddedFont>
    <p:embeddedFont>
      <p:font typeface="Source Code Pro"/>
      <p:regular r:id="rId139"/>
      <p:bold r:id="rId140"/>
      <p:italic r:id="rId141"/>
      <p:boldItalic r:id="rId142"/>
    </p:embeddedFont>
    <p:embeddedFont>
      <p:font typeface="Roboto Mono"/>
      <p:regular r:id="rId143"/>
      <p:bold r:id="rId144"/>
      <p:italic r:id="rId145"/>
      <p:boldItalic r:id="rId1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1C1E9E6-89CA-4BAF-8028-6A5AB0D5BB02}">
  <a:tblStyle styleId="{C1C1E9E6-89CA-4BAF-8028-6A5AB0D5BB0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2.xml"/><Relationship Id="rId42" Type="http://schemas.openxmlformats.org/officeDocument/2006/relationships/slide" Target="slides/slide34.xml"/><Relationship Id="rId41" Type="http://schemas.openxmlformats.org/officeDocument/2006/relationships/slide" Target="slides/slide33.xml"/><Relationship Id="rId44" Type="http://schemas.openxmlformats.org/officeDocument/2006/relationships/slide" Target="slides/slide36.xml"/><Relationship Id="rId43" Type="http://schemas.openxmlformats.org/officeDocument/2006/relationships/slide" Target="slides/slide35.xml"/><Relationship Id="rId46" Type="http://schemas.openxmlformats.org/officeDocument/2006/relationships/slide" Target="slides/slide38.xml"/><Relationship Id="rId45" Type="http://schemas.openxmlformats.org/officeDocument/2006/relationships/slide" Target="slides/slide37.xml"/><Relationship Id="rId107" Type="http://schemas.openxmlformats.org/officeDocument/2006/relationships/slide" Target="slides/slide99.xml"/><Relationship Id="rId106" Type="http://schemas.openxmlformats.org/officeDocument/2006/relationships/slide" Target="slides/slide98.xml"/><Relationship Id="rId105" Type="http://schemas.openxmlformats.org/officeDocument/2006/relationships/slide" Target="slides/slide97.xml"/><Relationship Id="rId104" Type="http://schemas.openxmlformats.org/officeDocument/2006/relationships/slide" Target="slides/slide96.xml"/><Relationship Id="rId109" Type="http://schemas.openxmlformats.org/officeDocument/2006/relationships/slide" Target="slides/slide101.xml"/><Relationship Id="rId108" Type="http://schemas.openxmlformats.org/officeDocument/2006/relationships/slide" Target="slides/slide100.xml"/><Relationship Id="rId48" Type="http://schemas.openxmlformats.org/officeDocument/2006/relationships/slide" Target="slides/slide40.xml"/><Relationship Id="rId47" Type="http://schemas.openxmlformats.org/officeDocument/2006/relationships/slide" Target="slides/slide39.xml"/><Relationship Id="rId49" Type="http://schemas.openxmlformats.org/officeDocument/2006/relationships/slide" Target="slides/slide41.xml"/><Relationship Id="rId103" Type="http://schemas.openxmlformats.org/officeDocument/2006/relationships/slide" Target="slides/slide95.xml"/><Relationship Id="rId102" Type="http://schemas.openxmlformats.org/officeDocument/2006/relationships/slide" Target="slides/slide94.xml"/><Relationship Id="rId101" Type="http://schemas.openxmlformats.org/officeDocument/2006/relationships/slide" Target="slides/slide93.xml"/><Relationship Id="rId100" Type="http://schemas.openxmlformats.org/officeDocument/2006/relationships/slide" Target="slides/slide92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9" Type="http://schemas.openxmlformats.org/officeDocument/2006/relationships/slide" Target="slides/slide31.xml"/><Relationship Id="rId38" Type="http://schemas.openxmlformats.org/officeDocument/2006/relationships/slide" Target="slides/slide30.xml"/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29" Type="http://schemas.openxmlformats.org/officeDocument/2006/relationships/slide" Target="slides/slide121.xml"/><Relationship Id="rId128" Type="http://schemas.openxmlformats.org/officeDocument/2006/relationships/slide" Target="slides/slide120.xml"/><Relationship Id="rId127" Type="http://schemas.openxmlformats.org/officeDocument/2006/relationships/slide" Target="slides/slide119.xml"/><Relationship Id="rId126" Type="http://schemas.openxmlformats.org/officeDocument/2006/relationships/slide" Target="slides/slide118.xml"/><Relationship Id="rId26" Type="http://schemas.openxmlformats.org/officeDocument/2006/relationships/slide" Target="slides/slide18.xml"/><Relationship Id="rId121" Type="http://schemas.openxmlformats.org/officeDocument/2006/relationships/slide" Target="slides/slide113.xml"/><Relationship Id="rId25" Type="http://schemas.openxmlformats.org/officeDocument/2006/relationships/slide" Target="slides/slide17.xml"/><Relationship Id="rId120" Type="http://schemas.openxmlformats.org/officeDocument/2006/relationships/slide" Target="slides/slide112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125" Type="http://schemas.openxmlformats.org/officeDocument/2006/relationships/slide" Target="slides/slide117.xml"/><Relationship Id="rId29" Type="http://schemas.openxmlformats.org/officeDocument/2006/relationships/slide" Target="slides/slide21.xml"/><Relationship Id="rId124" Type="http://schemas.openxmlformats.org/officeDocument/2006/relationships/slide" Target="slides/slide116.xml"/><Relationship Id="rId123" Type="http://schemas.openxmlformats.org/officeDocument/2006/relationships/slide" Target="slides/slide115.xml"/><Relationship Id="rId122" Type="http://schemas.openxmlformats.org/officeDocument/2006/relationships/slide" Target="slides/slide114.xml"/><Relationship Id="rId95" Type="http://schemas.openxmlformats.org/officeDocument/2006/relationships/slide" Target="slides/slide87.xml"/><Relationship Id="rId94" Type="http://schemas.openxmlformats.org/officeDocument/2006/relationships/slide" Target="slides/slide86.xml"/><Relationship Id="rId97" Type="http://schemas.openxmlformats.org/officeDocument/2006/relationships/slide" Target="slides/slide89.xml"/><Relationship Id="rId96" Type="http://schemas.openxmlformats.org/officeDocument/2006/relationships/slide" Target="slides/slide88.xml"/><Relationship Id="rId11" Type="http://schemas.openxmlformats.org/officeDocument/2006/relationships/slide" Target="slides/slide3.xml"/><Relationship Id="rId99" Type="http://schemas.openxmlformats.org/officeDocument/2006/relationships/slide" Target="slides/slide91.xml"/><Relationship Id="rId10" Type="http://schemas.openxmlformats.org/officeDocument/2006/relationships/slide" Target="slides/slide2.xml"/><Relationship Id="rId98" Type="http://schemas.openxmlformats.org/officeDocument/2006/relationships/slide" Target="slides/slide90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91" Type="http://schemas.openxmlformats.org/officeDocument/2006/relationships/slide" Target="slides/slide83.xml"/><Relationship Id="rId90" Type="http://schemas.openxmlformats.org/officeDocument/2006/relationships/slide" Target="slides/slide82.xml"/><Relationship Id="rId93" Type="http://schemas.openxmlformats.org/officeDocument/2006/relationships/slide" Target="slides/slide85.xml"/><Relationship Id="rId92" Type="http://schemas.openxmlformats.org/officeDocument/2006/relationships/slide" Target="slides/slide84.xml"/><Relationship Id="rId118" Type="http://schemas.openxmlformats.org/officeDocument/2006/relationships/slide" Target="slides/slide110.xml"/><Relationship Id="rId117" Type="http://schemas.openxmlformats.org/officeDocument/2006/relationships/slide" Target="slides/slide109.xml"/><Relationship Id="rId116" Type="http://schemas.openxmlformats.org/officeDocument/2006/relationships/slide" Target="slides/slide108.xml"/><Relationship Id="rId115" Type="http://schemas.openxmlformats.org/officeDocument/2006/relationships/slide" Target="slides/slide107.xml"/><Relationship Id="rId119" Type="http://schemas.openxmlformats.org/officeDocument/2006/relationships/slide" Target="slides/slide111.xml"/><Relationship Id="rId15" Type="http://schemas.openxmlformats.org/officeDocument/2006/relationships/slide" Target="slides/slide7.xml"/><Relationship Id="rId110" Type="http://schemas.openxmlformats.org/officeDocument/2006/relationships/slide" Target="slides/slide102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14" Type="http://schemas.openxmlformats.org/officeDocument/2006/relationships/slide" Target="slides/slide106.xml"/><Relationship Id="rId18" Type="http://schemas.openxmlformats.org/officeDocument/2006/relationships/slide" Target="slides/slide10.xml"/><Relationship Id="rId113" Type="http://schemas.openxmlformats.org/officeDocument/2006/relationships/slide" Target="slides/slide105.xml"/><Relationship Id="rId112" Type="http://schemas.openxmlformats.org/officeDocument/2006/relationships/slide" Target="slides/slide104.xml"/><Relationship Id="rId111" Type="http://schemas.openxmlformats.org/officeDocument/2006/relationships/slide" Target="slides/slide103.xml"/><Relationship Id="rId84" Type="http://schemas.openxmlformats.org/officeDocument/2006/relationships/slide" Target="slides/slide76.xml"/><Relationship Id="rId83" Type="http://schemas.openxmlformats.org/officeDocument/2006/relationships/slide" Target="slides/slide75.xml"/><Relationship Id="rId86" Type="http://schemas.openxmlformats.org/officeDocument/2006/relationships/slide" Target="slides/slide78.xml"/><Relationship Id="rId85" Type="http://schemas.openxmlformats.org/officeDocument/2006/relationships/slide" Target="slides/slide77.xml"/><Relationship Id="rId88" Type="http://schemas.openxmlformats.org/officeDocument/2006/relationships/slide" Target="slides/slide80.xml"/><Relationship Id="rId87" Type="http://schemas.openxmlformats.org/officeDocument/2006/relationships/slide" Target="slides/slide79.xml"/><Relationship Id="rId89" Type="http://schemas.openxmlformats.org/officeDocument/2006/relationships/slide" Target="slides/slide81.xml"/><Relationship Id="rId80" Type="http://schemas.openxmlformats.org/officeDocument/2006/relationships/slide" Target="slides/slide72.xml"/><Relationship Id="rId82" Type="http://schemas.openxmlformats.org/officeDocument/2006/relationships/slide" Target="slides/slide74.xml"/><Relationship Id="rId81" Type="http://schemas.openxmlformats.org/officeDocument/2006/relationships/slide" Target="slides/slide73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143" Type="http://schemas.openxmlformats.org/officeDocument/2006/relationships/font" Target="fonts/RobotoMono-regular.fntdata"/><Relationship Id="rId142" Type="http://schemas.openxmlformats.org/officeDocument/2006/relationships/font" Target="fonts/SourceCodePro-boldItalic.fntdata"/><Relationship Id="rId141" Type="http://schemas.openxmlformats.org/officeDocument/2006/relationships/font" Target="fonts/SourceCodePro-italic.fntdata"/><Relationship Id="rId140" Type="http://schemas.openxmlformats.org/officeDocument/2006/relationships/font" Target="fonts/SourceCodePro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146" Type="http://schemas.openxmlformats.org/officeDocument/2006/relationships/font" Target="fonts/RobotoMono-boldItalic.fntdata"/><Relationship Id="rId7" Type="http://schemas.openxmlformats.org/officeDocument/2006/relationships/slideMaster" Target="slideMasters/slideMaster3.xml"/><Relationship Id="rId145" Type="http://schemas.openxmlformats.org/officeDocument/2006/relationships/font" Target="fonts/RobotoMono-italic.fntdata"/><Relationship Id="rId8" Type="http://schemas.openxmlformats.org/officeDocument/2006/relationships/notesMaster" Target="notesMasters/notesMaster1.xml"/><Relationship Id="rId144" Type="http://schemas.openxmlformats.org/officeDocument/2006/relationships/font" Target="fonts/RobotoMono-bold.fntdata"/><Relationship Id="rId73" Type="http://schemas.openxmlformats.org/officeDocument/2006/relationships/slide" Target="slides/slide65.xml"/><Relationship Id="rId72" Type="http://schemas.openxmlformats.org/officeDocument/2006/relationships/slide" Target="slides/slide64.xml"/><Relationship Id="rId75" Type="http://schemas.openxmlformats.org/officeDocument/2006/relationships/slide" Target="slides/slide67.xml"/><Relationship Id="rId74" Type="http://schemas.openxmlformats.org/officeDocument/2006/relationships/slide" Target="slides/slide66.xml"/><Relationship Id="rId77" Type="http://schemas.openxmlformats.org/officeDocument/2006/relationships/slide" Target="slides/slide69.xml"/><Relationship Id="rId76" Type="http://schemas.openxmlformats.org/officeDocument/2006/relationships/slide" Target="slides/slide68.xml"/><Relationship Id="rId79" Type="http://schemas.openxmlformats.org/officeDocument/2006/relationships/slide" Target="slides/slide71.xml"/><Relationship Id="rId78" Type="http://schemas.openxmlformats.org/officeDocument/2006/relationships/slide" Target="slides/slide70.xml"/><Relationship Id="rId71" Type="http://schemas.openxmlformats.org/officeDocument/2006/relationships/slide" Target="slides/slide63.xml"/><Relationship Id="rId70" Type="http://schemas.openxmlformats.org/officeDocument/2006/relationships/slide" Target="slides/slide62.xml"/><Relationship Id="rId139" Type="http://schemas.openxmlformats.org/officeDocument/2006/relationships/font" Target="fonts/SourceCodePro-regular.fntdata"/><Relationship Id="rId138" Type="http://schemas.openxmlformats.org/officeDocument/2006/relationships/font" Target="fonts/Lato-boldItalic.fntdata"/><Relationship Id="rId137" Type="http://schemas.openxmlformats.org/officeDocument/2006/relationships/font" Target="fonts/Lato-italic.fntdata"/><Relationship Id="rId132" Type="http://schemas.openxmlformats.org/officeDocument/2006/relationships/slide" Target="slides/slide124.xml"/><Relationship Id="rId131" Type="http://schemas.openxmlformats.org/officeDocument/2006/relationships/slide" Target="slides/slide123.xml"/><Relationship Id="rId130" Type="http://schemas.openxmlformats.org/officeDocument/2006/relationships/slide" Target="slides/slide122.xml"/><Relationship Id="rId136" Type="http://schemas.openxmlformats.org/officeDocument/2006/relationships/font" Target="fonts/Lato-bold.fntdata"/><Relationship Id="rId135" Type="http://schemas.openxmlformats.org/officeDocument/2006/relationships/font" Target="fonts/Lato-regular.fntdata"/><Relationship Id="rId134" Type="http://schemas.openxmlformats.org/officeDocument/2006/relationships/slide" Target="slides/slide126.xml"/><Relationship Id="rId133" Type="http://schemas.openxmlformats.org/officeDocument/2006/relationships/slide" Target="slides/slide125.xml"/><Relationship Id="rId62" Type="http://schemas.openxmlformats.org/officeDocument/2006/relationships/slide" Target="slides/slide54.xml"/><Relationship Id="rId61" Type="http://schemas.openxmlformats.org/officeDocument/2006/relationships/slide" Target="slides/slide53.xml"/><Relationship Id="rId64" Type="http://schemas.openxmlformats.org/officeDocument/2006/relationships/slide" Target="slides/slide56.xml"/><Relationship Id="rId63" Type="http://schemas.openxmlformats.org/officeDocument/2006/relationships/slide" Target="slides/slide55.xml"/><Relationship Id="rId66" Type="http://schemas.openxmlformats.org/officeDocument/2006/relationships/slide" Target="slides/slide58.xml"/><Relationship Id="rId65" Type="http://schemas.openxmlformats.org/officeDocument/2006/relationships/slide" Target="slides/slide57.xml"/><Relationship Id="rId68" Type="http://schemas.openxmlformats.org/officeDocument/2006/relationships/slide" Target="slides/slide60.xml"/><Relationship Id="rId67" Type="http://schemas.openxmlformats.org/officeDocument/2006/relationships/slide" Target="slides/slide59.xml"/><Relationship Id="rId60" Type="http://schemas.openxmlformats.org/officeDocument/2006/relationships/slide" Target="slides/slide52.xml"/><Relationship Id="rId69" Type="http://schemas.openxmlformats.org/officeDocument/2006/relationships/slide" Target="slides/slide61.xml"/><Relationship Id="rId51" Type="http://schemas.openxmlformats.org/officeDocument/2006/relationships/slide" Target="slides/slide43.xml"/><Relationship Id="rId50" Type="http://schemas.openxmlformats.org/officeDocument/2006/relationships/slide" Target="slides/slide42.xml"/><Relationship Id="rId53" Type="http://schemas.openxmlformats.org/officeDocument/2006/relationships/slide" Target="slides/slide45.xml"/><Relationship Id="rId52" Type="http://schemas.openxmlformats.org/officeDocument/2006/relationships/slide" Target="slides/slide44.xml"/><Relationship Id="rId55" Type="http://schemas.openxmlformats.org/officeDocument/2006/relationships/slide" Target="slides/slide47.xml"/><Relationship Id="rId54" Type="http://schemas.openxmlformats.org/officeDocument/2006/relationships/slide" Target="slides/slide46.xml"/><Relationship Id="rId57" Type="http://schemas.openxmlformats.org/officeDocument/2006/relationships/slide" Target="slides/slide49.xml"/><Relationship Id="rId56" Type="http://schemas.openxmlformats.org/officeDocument/2006/relationships/slide" Target="slides/slide48.xml"/><Relationship Id="rId59" Type="http://schemas.openxmlformats.org/officeDocument/2006/relationships/slide" Target="slides/slide51.xml"/><Relationship Id="rId58" Type="http://schemas.openxmlformats.org/officeDocument/2006/relationships/slide" Target="slides/slide5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0e7a9b619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0e7a9b619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0f1285bd1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0f1285bd1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0f1285bda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0f1285bda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0f1285bda7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0f1285bda7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3eeba845ef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3eeba845e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0f1285bda7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0f1285bda7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0f1285bda7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0f1285bda7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0f1285bda7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0f1285bda7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0f1285bda7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0f1285bda7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494869cee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494869cee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b05e1596c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b05e1596c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0f1285bda7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0f1285bda7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0f1285bda7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0f1285bda7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494869cee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494869ce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0f1285bda7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0f1285bda7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0f1285bda7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0f1285bda7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f1285bda7_2_16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f1285bda7_2_1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0f1285bda7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10f1285bda7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0f1285bda7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0f1285bda7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0f1285bda7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0f1285bda7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0f1285bda7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10f1285bda7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0f1285bda7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0f1285bda7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0f1285bda7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10f1285bda7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0f1285bda7_0_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0f1285bda7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0f1285bda7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10f1285bda7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0f1285bda7_0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10f1285bda7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0f1285bda7_0_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0f1285bda7_0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0f1285bda7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10f1285bda7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1494869cf6d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1494869cf6d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0f1285bda7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10f1285bda7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0f1285bda7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10f1285bda7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10f1285bda7_2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10f1285bda7_2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10f1285bda7_2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10f1285bda7_2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10f1285bda7_2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10f1285bda7_2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0f1285bda7_2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10f1285bda7_2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10f1285bda7_2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10f1285bda7_2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10f1285bda7_2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10f1285bda7_2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0f1285bda7_2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10f1285bda7_2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10f1285bda7_2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10f1285bda7_2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10f1285bda7_2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10f1285bda7_2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0f1285bda7_2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0f1285bda7_2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2689c3ee9c0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2689c3ee9c0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10f1285bda7_2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10f1285bda7_2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10f1285bda7_2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10f1285bda7_2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0f1285bda7_2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10f1285bda7_2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10f1285bda7_2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10f1285bda7_2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10f1285bda7_2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10f1285bda7_2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10f1285bda7_2_6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10f1285bda7_2_6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10f1285bda7_2_6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10f1285bda7_2_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10f1285bda7_2_6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10f1285bda7_2_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10f1285bda7_2_6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10f1285bda7_2_6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10f1285bda7_2_6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10f1285bda7_2_6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10f1285bda7_2_6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10f1285bda7_2_6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10f1285bda7_2_6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10f1285bda7_2_6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10f1285bda7_2_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10f1285bda7_2_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10f1285bda7_2_6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10f1285bda7_2_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10f1285bda7_2_6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10f1285bda7_2_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2662078cf2a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2662078cf2a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2662078cf2a_2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2662078cf2a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2662078cf2a_2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2662078cf2a_2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2662078cf2a_2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2662078cf2a_2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2662078cf2a_2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2662078cf2a_2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2662078cf2a_2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2662078cf2a_2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2662078cf2a_2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2662078cf2a_2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2662078cf2a_2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2662078cf2a_2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2662078cf2a_2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2662078cf2a_2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2662078cf2a_2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2662078cf2a_2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2662078cf2a_2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2662078cf2a_2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2662078cf2a_2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2662078cf2a_2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2662078cf2a_2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2662078cf2a_2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2662078cf2a_2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2662078cf2a_2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2662078cf2a_2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2662078cf2a_2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2662078cf2a_2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2662078cf2a_2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2662078cf2a_2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2662078cf2a_2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2662078cf2a_2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2662078cf2a_2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2662078cf2a_2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2662078cf2a_2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2662078cf2a_2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2662078cf2a_2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2662078cf2a_2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2662078cf2a_2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662078cf2a_2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662078cf2a_2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2662078cf2a_2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2662078cf2a_2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2662078cf2a_2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2662078cf2a_2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2662078cf2a_2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2662078cf2a_2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2662078cf2a_2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2662078cf2a_2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2662078cf2a_2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2662078cf2a_2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2662078cf2a_2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Google Shape;822;g2662078cf2a_2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2662078cf2a_2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2662078cf2a_2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2662078cf2a_2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2662078cf2a_2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2662078cf2a_2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" name="Google Shape;846;g2662078cf2a_2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2662078cf2a_2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" name="Google Shape;854;g2662078cf2a_2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135a1de1646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135a1de1646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135a1de1646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135a1de1646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10f1285bda7_2_10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10f1285bda7_2_10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10f1285bda7_2_10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10f1285bda7_2_10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10f1285bda7_2_10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" name="Google Shape;902;g10f1285bda7_2_1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10f1285bda7_2_10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10f1285bda7_2_10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10f1285bda7_2_10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10f1285bda7_2_10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10f1285bda7_2_10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10f1285bda7_2_1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10f1285bda7_2_10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10f1285bda7_2_10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10f1285bda7_2_10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g10f1285bda7_2_10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10f1285bda7_2_10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10f1285bda7_2_1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10f1285bda7_2_10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g10f1285bda7_2_10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g10f1285bda7_2_1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0" name="Google Shape;1000;g10f1285bda7_2_1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10f1285bda7_2_1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10f1285bda7_2_1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g10f1285bda7_2_1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6" name="Google Shape;1026;g10f1285bda7_2_1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10f1285bda7_2_13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10f1285bda7_2_1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10f1285bda7_2_13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10f1285bda7_2_1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g10f1285bda7_2_1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5" name="Google Shape;1065;g10f1285bda7_2_1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10f1285bda7_2_1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10f1285bda7_2_1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10f1285bda7_2_1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" name="Google Shape;1091;g10f1285bda7_2_1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10f1285bda7_2_14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10f1285bda7_2_1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10f1285bda7_2_1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10f1285bda7_2_1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g10f1285bda7_2_1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0" name="Google Shape;1130;g10f1285bda7_2_1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g10f1285bda7_2_14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3" name="Google Shape;1143;g10f1285bda7_2_1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g10f1285bda7_2_14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6" name="Google Shape;1156;g10f1285bda7_2_1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0f1285bda7_2_14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9" name="Google Shape;1169;g10f1285bda7_2_1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g10f1285bda7_2_14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10f1285bda7_2_1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g10f1285bda7_2_15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g10f1285bda7_2_1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g10f1285bda7_2_15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8" name="Google Shape;1208;g10f1285bda7_2_1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10f1285bda7_2_1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10f1285bda7_2_1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g135a1de1646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4" name="Google Shape;1234;g135a1de1646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g135a1de1646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7" name="Google Shape;1247;g135a1de1646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135a1de1646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135a1de1646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135a1de1646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135a1de1646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g135a1de1646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6" name="Google Shape;1286;g135a1de1646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g135a1de1646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9" name="Google Shape;1299;g135a1de1646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g135a1de1646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2" name="Google Shape;1312;g135a1de1646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5763" y="1089050"/>
            <a:ext cx="2560320" cy="276514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title"/>
          </p:nvPr>
        </p:nvSpPr>
        <p:spPr>
          <a:xfrm>
            <a:off x="3291850" y="12913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291850" y="19315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2" type="subTitle"/>
          </p:nvPr>
        </p:nvSpPr>
        <p:spPr>
          <a:xfrm>
            <a:off x="3291850" y="25717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3" type="subTitle"/>
          </p:nvPr>
        </p:nvSpPr>
        <p:spPr>
          <a:xfrm>
            <a:off x="3291850" y="32119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4" name="Google Shape;14;p2"/>
          <p:cNvCxnSpPr/>
          <p:nvPr/>
        </p:nvCxnSpPr>
        <p:spPr>
          <a:xfrm>
            <a:off x="3291850" y="2571750"/>
            <a:ext cx="54864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" name="Google Shape;15;p2"/>
          <p:cNvSpPr/>
          <p:nvPr/>
        </p:nvSpPr>
        <p:spPr>
          <a:xfrm>
            <a:off x="0" y="4837176"/>
            <a:ext cx="9144000" cy="29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  <p15:guide id="2" pos="1958">
          <p15:clr>
            <a:srgbClr val="FA7B17"/>
          </p15:clr>
        </p15:guide>
        <p15:guide id="3" pos="1037">
          <p15:clr>
            <a:srgbClr val="FA7B17"/>
          </p15:clr>
        </p15:guide>
        <p15:guide id="4" pos="5647">
          <p15:clr>
            <a:srgbClr val="FA7B17"/>
          </p15:clr>
        </p15:guide>
        <p15:guide id="5" pos="3802">
          <p15:clr>
            <a:srgbClr val="FA7B17"/>
          </p15:clr>
        </p15:guide>
        <p15:guide id="6" pos="113">
          <p15:clr>
            <a:srgbClr val="FA7B17"/>
          </p15:clr>
        </p15:guide>
        <p15:guide id="7" orient="horz" pos="2428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" name="Google Shape;20;p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15">
          <p15:clr>
            <a:srgbClr val="FA7B17"/>
          </p15:clr>
        </p15:guide>
        <p15:guide id="2" pos="5645">
          <p15:clr>
            <a:srgbClr val="FA7B17"/>
          </p15:clr>
        </p15:guide>
        <p15:guide id="3" pos="1498">
          <p15:clr>
            <a:srgbClr val="FA7B17"/>
          </p15:clr>
        </p15:guide>
        <p15:guide id="4" pos="4205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" name="Google Shape;25;p5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0" name="Google Shape;30;p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96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5763" y="1089050"/>
            <a:ext cx="2560320" cy="2765146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291850" y="12913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subTitle"/>
          </p:nvPr>
        </p:nvSpPr>
        <p:spPr>
          <a:xfrm>
            <a:off x="3291850" y="19315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10"/>
          <p:cNvSpPr txBox="1"/>
          <p:nvPr>
            <p:ph idx="2" type="subTitle"/>
          </p:nvPr>
        </p:nvSpPr>
        <p:spPr>
          <a:xfrm>
            <a:off x="3291850" y="25717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5" name="Google Shape;45;p10"/>
          <p:cNvSpPr txBox="1"/>
          <p:nvPr>
            <p:ph idx="3" type="subTitle"/>
          </p:nvPr>
        </p:nvSpPr>
        <p:spPr>
          <a:xfrm>
            <a:off x="3291850" y="32119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46" name="Google Shape;46;p10"/>
          <p:cNvCxnSpPr/>
          <p:nvPr/>
        </p:nvCxnSpPr>
        <p:spPr>
          <a:xfrm>
            <a:off x="3291850" y="2571750"/>
            <a:ext cx="54864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" name="Google Shape;47;p10"/>
          <p:cNvSpPr/>
          <p:nvPr/>
        </p:nvSpPr>
        <p:spPr>
          <a:xfrm>
            <a:off x="0" y="4837176"/>
            <a:ext cx="9144000" cy="29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  <p15:guide id="2" pos="1958">
          <p15:clr>
            <a:srgbClr val="FA7B17"/>
          </p15:clr>
        </p15:guide>
        <p15:guide id="3" pos="1037">
          <p15:clr>
            <a:srgbClr val="FA7B17"/>
          </p15:clr>
        </p15:guide>
        <p15:guide id="4" pos="5647">
          <p15:clr>
            <a:srgbClr val="FA7B17"/>
          </p15:clr>
        </p15:guide>
        <p15:guide id="5" pos="3802">
          <p15:clr>
            <a:srgbClr val="FA7B17"/>
          </p15:clr>
        </p15:guide>
        <p15:guide id="6" pos="113">
          <p15:clr>
            <a:srgbClr val="FA7B17"/>
          </p15:clr>
        </p15:guide>
        <p15:guide id="7" orient="horz" pos="2428">
          <p15:clr>
            <a:srgbClr val="FA7B17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2" name="Google Shape;52;p12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15">
          <p15:clr>
            <a:srgbClr val="FA7B17"/>
          </p15:clr>
        </p15:guide>
        <p15:guide id="2" pos="5645">
          <p15:clr>
            <a:srgbClr val="FA7B17"/>
          </p15:clr>
        </p15:guide>
        <p15:guide id="3" pos="1498">
          <p15:clr>
            <a:srgbClr val="FA7B17"/>
          </p15:clr>
        </p15:guide>
        <p15:guide id="4" pos="4205">
          <p15:clr>
            <a:srgbClr val="FA7B17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7" name="Google Shape;57;p1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62" name="Google Shape;62;p1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96">
          <p15:clr>
            <a:srgbClr val="FA7B17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5763" y="1089050"/>
            <a:ext cx="2560320" cy="2765146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8"/>
          <p:cNvSpPr txBox="1"/>
          <p:nvPr>
            <p:ph type="title"/>
          </p:nvPr>
        </p:nvSpPr>
        <p:spPr>
          <a:xfrm>
            <a:off x="3291850" y="12913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" type="subTitle"/>
          </p:nvPr>
        </p:nvSpPr>
        <p:spPr>
          <a:xfrm>
            <a:off x="3291850" y="19315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6" name="Google Shape;76;p18"/>
          <p:cNvSpPr txBox="1"/>
          <p:nvPr>
            <p:ph idx="2" type="subTitle"/>
          </p:nvPr>
        </p:nvSpPr>
        <p:spPr>
          <a:xfrm>
            <a:off x="3291850" y="25717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7" name="Google Shape;77;p18"/>
          <p:cNvSpPr txBox="1"/>
          <p:nvPr>
            <p:ph idx="3" type="subTitle"/>
          </p:nvPr>
        </p:nvSpPr>
        <p:spPr>
          <a:xfrm>
            <a:off x="3291850" y="32119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78" name="Google Shape;78;p18"/>
          <p:cNvCxnSpPr/>
          <p:nvPr/>
        </p:nvCxnSpPr>
        <p:spPr>
          <a:xfrm>
            <a:off x="3291850" y="2571750"/>
            <a:ext cx="54864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8"/>
          <p:cNvSpPr/>
          <p:nvPr/>
        </p:nvSpPr>
        <p:spPr>
          <a:xfrm>
            <a:off x="0" y="4837176"/>
            <a:ext cx="9144000" cy="29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  <p15:guide id="2" pos="1958">
          <p15:clr>
            <a:srgbClr val="FA7B17"/>
          </p15:clr>
        </p15:guide>
        <p15:guide id="3" pos="1037">
          <p15:clr>
            <a:srgbClr val="FA7B17"/>
          </p15:clr>
        </p15:guide>
        <p15:guide id="4" pos="5647">
          <p15:clr>
            <a:srgbClr val="FA7B17"/>
          </p15:clr>
        </p15:guide>
        <p15:guide id="5" pos="3802">
          <p15:clr>
            <a:srgbClr val="FA7B17"/>
          </p15:clr>
        </p15:guide>
        <p15:guide id="6" pos="113">
          <p15:clr>
            <a:srgbClr val="FA7B17"/>
          </p15:clr>
        </p15:guide>
        <p15:guide id="7" orient="horz" pos="2428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4" name="Google Shape;84;p2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2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15">
          <p15:clr>
            <a:srgbClr val="FA7B17"/>
          </p15:clr>
        </p15:guide>
        <p15:guide id="2" pos="5645">
          <p15:clr>
            <a:srgbClr val="FA7B17"/>
          </p15:clr>
        </p15:guide>
        <p15:guide id="3" pos="1498">
          <p15:clr>
            <a:srgbClr val="FA7B17"/>
          </p15:clr>
        </p15:guide>
        <p15:guide id="4" pos="4205">
          <p15:clr>
            <a:srgbClr val="FA7B17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9" name="Google Shape;89;p21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93" name="Google Shape;93;p22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94" name="Google Shape;94;p22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96" name="Google Shape;96;p22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96">
          <p15:clr>
            <a:srgbClr val="FA7B17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3" name="Google Shape;103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2100" lvl="1" marL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2100" lvl="2" marL="1371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2100" lvl="3" marL="1828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2100" lvl="4" marL="2286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2100" lvl="5" marL="2743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2100" lvl="6" marL="3200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2100" lvl="7" marL="3657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2100" lvl="8" marL="4114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9" name="Google Shape;39;p9"/>
          <p:cNvSpPr txBox="1"/>
          <p:nvPr>
            <p:ph idx="1" type="body"/>
          </p:nvPr>
        </p:nvSpPr>
        <p:spPr>
          <a:xfrm>
            <a:off x="311700" y="1152475"/>
            <a:ext cx="8520600" cy="3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2100" lvl="1" marL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2100" lvl="2" marL="1371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2100" lvl="3" marL="1828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2100" lvl="4" marL="2286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2100" lvl="5" marL="2743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2100" lvl="6" marL="3200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2100" lvl="7" marL="3657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2100" lvl="8" marL="4114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1" name="Google Shape;71;p17"/>
          <p:cNvSpPr txBox="1"/>
          <p:nvPr>
            <p:ph idx="1" type="body"/>
          </p:nvPr>
        </p:nvSpPr>
        <p:spPr>
          <a:xfrm>
            <a:off x="311700" y="1152475"/>
            <a:ext cx="8520600" cy="3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2100" lvl="1" marL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2100" lvl="2" marL="1371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2100" lvl="3" marL="1828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2100" lvl="4" marL="2286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2100" lvl="5" marL="2743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2100" lvl="6" marL="3200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2100" lvl="7" marL="3657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2100" lvl="8" marL="4114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mailto:cs162@eecs.berkeley.edu" TargetMode="External"/><Relationship Id="rId4" Type="http://schemas.openxmlformats.org/officeDocument/2006/relationships/hyperlink" Target="https://docs.google.com/forms/d/e/1FAIpQLSf9Fbjos9gfLY4p5PSKhUTxLgp8MPKtXhdz6-Ug2I0baeMMCA/viewform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ocs.google.com/presentation/u/0/d/1RQNOycNqHSqYzJCirmBp06ILkBzFDvRh6aHPcEEDqhg/edit" TargetMode="External"/><Relationship Id="rId4" Type="http://schemas.openxmlformats.org/officeDocument/2006/relationships/hyperlink" Target="https://cs162.org/ladder/" TargetMode="External"/><Relationship Id="rId5" Type="http://schemas.openxmlformats.org/officeDocument/2006/relationships/hyperlink" Target="https://inst.eecs.berkeley.edu/~cs61c/fa21/resources/" TargetMode="External"/><Relationship Id="rId6" Type="http://schemas.openxmlformats.org/officeDocument/2006/relationships/hyperlink" Target="https://pythontutor.com/c.html#mode=edit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sourceware.org/gdb/current/onlinedocs/gdb/" TargetMode="External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man7.org/linux/man-pages/man3/strdup.3.html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man7.org/linux/man-pages/man3/strdup.3.html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5.xml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 txBox="1"/>
          <p:nvPr>
            <p:ph type="title"/>
          </p:nvPr>
        </p:nvSpPr>
        <p:spPr>
          <a:xfrm>
            <a:off x="3291850" y="12913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 0</a:t>
            </a:r>
            <a:endParaRPr/>
          </a:p>
        </p:txBody>
      </p:sp>
      <p:sp>
        <p:nvSpPr>
          <p:cNvPr id="110" name="Google Shape;110;p26"/>
          <p:cNvSpPr txBox="1"/>
          <p:nvPr>
            <p:ph idx="1" type="subTitle"/>
          </p:nvPr>
        </p:nvSpPr>
        <p:spPr>
          <a:xfrm>
            <a:off x="3291850" y="19315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C, x86</a:t>
            </a:r>
            <a:endParaRPr/>
          </a:p>
        </p:txBody>
      </p:sp>
      <p:sp>
        <p:nvSpPr>
          <p:cNvPr id="111" name="Google Shape;111;p26"/>
          <p:cNvSpPr txBox="1"/>
          <p:nvPr>
            <p:ph idx="2" type="subTitle"/>
          </p:nvPr>
        </p:nvSpPr>
        <p:spPr>
          <a:xfrm>
            <a:off x="3291850" y="25717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01/19/24</a:t>
            </a:r>
            <a:endParaRPr/>
          </a:p>
        </p:txBody>
      </p:sp>
      <p:sp>
        <p:nvSpPr>
          <p:cNvPr id="112" name="Google Shape;112;p26"/>
          <p:cNvSpPr txBox="1"/>
          <p:nvPr>
            <p:ph idx="3" type="subTitle"/>
          </p:nvPr>
        </p:nvSpPr>
        <p:spPr>
          <a:xfrm>
            <a:off x="3291850" y="32119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Staff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"/>
          <p:cNvSpPr txBox="1"/>
          <p:nvPr>
            <p:ph idx="1" type="body"/>
          </p:nvPr>
        </p:nvSpPr>
        <p:spPr>
          <a:xfrm>
            <a:off x="182850" y="3641746"/>
            <a:ext cx="8778300" cy="13884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Announcements</a:t>
            </a:r>
            <a:endParaRPr/>
          </a:p>
        </p:txBody>
      </p:sp>
      <p:graphicFrame>
        <p:nvGraphicFramePr>
          <p:cNvPr id="119" name="Google Shape;119;p27"/>
          <p:cNvGraphicFramePr/>
          <p:nvPr/>
        </p:nvGraphicFramePr>
        <p:xfrm>
          <a:off x="182825" y="823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54050"/>
                <a:gridCol w="1254050"/>
                <a:gridCol w="1254050"/>
                <a:gridCol w="1254050"/>
                <a:gridCol w="1254050"/>
                <a:gridCol w="1254050"/>
                <a:gridCol w="12540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Sunday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Monday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Tuesday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Wednesday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Thursday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Friday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Saturday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8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Homework 0 Release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00000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00000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00000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FDEE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8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rgbClr val="00000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Project 0 Release</a:t>
                      </a:r>
                      <a:endParaRPr sz="800">
                        <a:solidFill>
                          <a:srgbClr val="000000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Homework 0 Due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Homework 1 Release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000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Early Drop Deadline</a:t>
                      </a:r>
                      <a:endParaRPr sz="800">
                        <a:solidFill>
                          <a:srgbClr val="FF0000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rgbClr val="00000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Group Formation Form Due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8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Project 0 Due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Project 1 Release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8"/>
          <p:cNvSpPr txBox="1"/>
          <p:nvPr>
            <p:ph idx="1" type="body"/>
          </p:nvPr>
        </p:nvSpPr>
        <p:spPr>
          <a:xfrm>
            <a:off x="182850" y="815540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Contact staff through Ed.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Use </a:t>
            </a:r>
            <a:r>
              <a:rPr lang="en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cs162@eecs.berkeley.edu</a:t>
            </a:r>
            <a:r>
              <a:rPr lang="en"/>
              <a:t> to reach head TAs and professor if Ed is insufficient.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Only use individual emails for private matters.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3</a:t>
            </a:r>
            <a:r>
              <a:rPr b="1" lang="en"/>
              <a:t> midterms </a:t>
            </a:r>
            <a:r>
              <a:rPr lang="en"/>
              <a:t>(check website for date and time).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No conflicts allowed. There will be no alternate exams offered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Slip day policy: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We provide 4 HW slip days and 5 Project slip days which are meant for emergencies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u="sng">
                <a:solidFill>
                  <a:schemeClr val="hlink"/>
                </a:solidFill>
                <a:hlinkClick r:id="rId4"/>
              </a:rPr>
              <a:t>Extension form </a:t>
            </a:r>
            <a:r>
              <a:rPr lang="en"/>
              <a:t> available for DSP and those with extenuating circumstances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Form is also accessible from the course website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Discussions 0 and 1 are </a:t>
            </a:r>
            <a:r>
              <a:rPr b="1" lang="en"/>
              <a:t>optional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Feel free to attend different TAs’ sections to find a teaching style that suits you best.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Attendance for discussion 2 and onward are </a:t>
            </a:r>
            <a:r>
              <a:rPr b="1" lang="en"/>
              <a:t>mandatory</a:t>
            </a:r>
            <a:r>
              <a:rPr lang="en"/>
              <a:t>. Preference forms will be available soon.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Follow office hours policies of filling out a </a:t>
            </a:r>
            <a:r>
              <a:rPr b="1" lang="en"/>
              <a:t>detailed ticket</a:t>
            </a:r>
            <a:r>
              <a:rPr lang="en"/>
              <a:t> and being present in the OH room (Soda 347) when your ticket is taken.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All OH will be </a:t>
            </a:r>
            <a:r>
              <a:rPr b="1" lang="en"/>
              <a:t>in person</a:t>
            </a:r>
            <a:r>
              <a:rPr lang="en"/>
              <a:t>. 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Take advantage of empty office hours by </a:t>
            </a:r>
            <a:r>
              <a:rPr b="1" lang="en"/>
              <a:t>starting assignments early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 your questions on Ed in the appropriate threads.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No private debugging posts allowed.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Important Policies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0"/>
          <p:cNvSpPr txBox="1"/>
          <p:nvPr>
            <p:ph idx="1" type="body"/>
          </p:nvPr>
        </p:nvSpPr>
        <p:spPr>
          <a:xfrm>
            <a:off x="182850" y="823875"/>
            <a:ext cx="49224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u="sng">
                <a:solidFill>
                  <a:schemeClr val="hlink"/>
                </a:solidFill>
                <a:hlinkClick r:id="rId3"/>
              </a:rPr>
              <a:t>C Review Session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u="sng">
                <a:solidFill>
                  <a:schemeClr val="hlink"/>
                </a:solidFill>
                <a:hlinkClick r:id="rId4"/>
              </a:rPr>
              <a:t>CS 162 Ladder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Overview of C and 61C topics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u="sng">
                <a:solidFill>
                  <a:schemeClr val="hlink"/>
                </a:solidFill>
                <a:hlinkClick r:id="rId5"/>
              </a:rPr>
              <a:t>CS 61C Resources Page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C staff notes, GDB reference card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u="sng">
                <a:solidFill>
                  <a:schemeClr val="hlink"/>
                </a:solidFill>
                <a:hlinkClick r:id="rId6"/>
              </a:rPr>
              <a:t>Python Tutor C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Just like CS 61A’s Python Tutor, but for C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3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/>
          <p:nvPr>
            <p:ph idx="4294967295"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</a:t>
            </a:r>
            <a:endParaRPr/>
          </a:p>
        </p:txBody>
      </p:sp>
      <p:sp>
        <p:nvSpPr>
          <p:cNvPr id="142" name="Google Shape;142;p31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is </a:t>
            </a:r>
            <a:r>
              <a:rPr b="1" lang="en"/>
              <a:t>statically typed</a:t>
            </a:r>
            <a:r>
              <a:rPr lang="en"/>
              <a:t> (i.e. types are known at compile time).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is </a:t>
            </a:r>
            <a:r>
              <a:rPr b="1" lang="en"/>
              <a:t>weakly typed</a:t>
            </a:r>
            <a:r>
              <a:rPr lang="en"/>
              <a:t> (i.e. can cast between any types).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Primitive types are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/>
              <a:t>,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short</a:t>
            </a:r>
            <a:r>
              <a:rPr lang="en"/>
              <a:t>,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/>
              <a:t>,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long</a:t>
            </a:r>
            <a:r>
              <a:rPr lang="en"/>
              <a:t>,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float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Arrays are contiguous pieces of memory of a homogenous type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Denoted with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[]</a:t>
            </a:r>
            <a:r>
              <a:rPr lang="en"/>
              <a:t> (e.g.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int []</a:t>
            </a:r>
            <a:r>
              <a:rPr lang="en"/>
              <a:t> for an array of integers).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String</a:t>
            </a:r>
            <a:r>
              <a:rPr lang="en"/>
              <a:t> is an array of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/>
              <a:t>s with last element being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 compound types using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/>
              <a:t>s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Also contiguous in memory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Pointers</a:t>
            </a:r>
            <a:r>
              <a:rPr lang="en"/>
              <a:t> are references that hold the address of an object in memory.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Essentially just unsigned integers.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Prefix a pointer with * to return the value at the memory address that the pointer is holding.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Prefix a variable with &amp; to return the memory address of the variable.</a:t>
            </a:r>
            <a:endParaRPr/>
          </a:p>
        </p:txBody>
      </p:sp>
      <p:sp>
        <p:nvSpPr>
          <p:cNvPr id="143" name="Google Shape;143;p31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44" name="Google Shape;144;p31"/>
          <p:cNvGraphicFramePr/>
          <p:nvPr/>
        </p:nvGraphicFramePr>
        <p:xfrm>
          <a:off x="4663325" y="10974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03600"/>
                <a:gridCol w="382850"/>
                <a:gridCol w="419450"/>
                <a:gridCol w="419450"/>
                <a:gridCol w="522025"/>
                <a:gridCol w="1650400"/>
              </a:tblGrid>
              <a:tr h="46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Little Endian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+3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+2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+1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+0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</a:tr>
              <a:tr h="46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0x7FFFFFFC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00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00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00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08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int a = 8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</a:tr>
              <a:tr h="46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0x7FFFFFF8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FF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FF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FF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FF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int b = -1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</a:tr>
              <a:tr h="46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0x7FFFFFF4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7F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FF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FF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FC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int *p = &amp;a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</a:tr>
              <a:tr h="46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0x7FFFFFF0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27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CE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00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'O'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27, CE are garbage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46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0x7FFFFFEC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'T'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'N'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'</a:t>
                      </a: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'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'</a:t>
                      </a: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P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'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char s[] = "PINTO"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46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0x7FFFFFE8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00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00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00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02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struct point {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  int x;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  int y;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};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struct point pt = {16, 2}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</a:tr>
              <a:tr h="46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0x7FFFFFE4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00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00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00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10</a:t>
                      </a:r>
                      <a:endParaRPr sz="8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2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Typical C program is divided into five segments.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Text</a:t>
            </a:r>
            <a:r>
              <a:rPr lang="en"/>
              <a:t> contains machine code of the compiled program.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(Un)initialized data </a:t>
            </a:r>
            <a:r>
              <a:rPr lang="en"/>
              <a:t> contains (un)initialized global/static memory.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Heap</a:t>
            </a:r>
            <a:r>
              <a:rPr lang="en"/>
              <a:t> contains dynamically allocated memory.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Stack</a:t>
            </a:r>
            <a:r>
              <a:rPr lang="en"/>
              <a:t> contains local </a:t>
            </a:r>
            <a:r>
              <a:rPr lang="en"/>
              <a:t>variables</a:t>
            </a:r>
            <a:r>
              <a:rPr lang="en"/>
              <a:t> and arguments.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Initialized strings and global constants may be stored in read-only segments (.rodata).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 of memory as a giant array with elements of one byte.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Memory addresses = indices of array.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Heap memory needs to be explicitly managed by the user.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Allocate memory using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malloc</a:t>
            </a:r>
            <a:r>
              <a:rPr lang="en"/>
              <a:t>,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calloc</a:t>
            </a:r>
            <a:r>
              <a:rPr lang="en"/>
              <a:t>,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realloc</a:t>
            </a:r>
            <a:r>
              <a:rPr lang="en"/>
              <a:t> which return a pointer to a chunk of memory.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Release memory using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free</a:t>
            </a:r>
            <a:r>
              <a:rPr lang="en"/>
              <a:t>.</a:t>
            </a:r>
            <a:endParaRPr/>
          </a:p>
        </p:txBody>
      </p:sp>
      <p:sp>
        <p:nvSpPr>
          <p:cNvPr id="150" name="Google Shape;150;p32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3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</a:t>
            </a:r>
            <a:endParaRPr/>
          </a:p>
        </p:txBody>
      </p:sp>
      <p:graphicFrame>
        <p:nvGraphicFramePr>
          <p:cNvPr id="152" name="Google Shape;152;p32"/>
          <p:cNvGraphicFramePr/>
          <p:nvPr/>
        </p:nvGraphicFramePr>
        <p:xfrm>
          <a:off x="5286225" y="102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147075"/>
                <a:gridCol w="1904925"/>
              </a:tblGrid>
              <a:tr h="3810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High Address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Command Line Arguments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↓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↑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Heap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Uninitialized Data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Initialized Data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Low Address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Text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Need to learn how to use it for 162 even if you skidded by 61C without it.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Staff will not help during OH unless you are able to use GDB.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General workflow of using GDB.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Compile program using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-g</a:t>
            </a:r>
            <a:r>
              <a:rPr lang="en"/>
              <a:t> flag.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Start GDB using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gdb &lt;executable name&gt;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Set breakpoints using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break &lt;line number&gt;</a:t>
            </a:r>
            <a:r>
              <a:rPr lang="en"/>
              <a:t>. Can also break at functions using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break &lt;function name&gt;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Run program with run. If the program takes in arguments, pass in those after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run</a:t>
            </a:r>
            <a:r>
              <a:rPr lang="en"/>
              <a:t> (i.e.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run arg1 arg2 …</a:t>
            </a:r>
            <a:r>
              <a:rPr lang="en"/>
              <a:t>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Once breakpoint is hit, examine variables using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print</a:t>
            </a:r>
            <a:r>
              <a:rPr lang="en"/>
              <a:t>. Other commands like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display</a:t>
            </a:r>
            <a:r>
              <a:rPr lang="en"/>
              <a:t>,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watch</a:t>
            </a:r>
            <a:r>
              <a:rPr lang="en"/>
              <a:t>, and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set</a:t>
            </a:r>
            <a:r>
              <a:rPr lang="en"/>
              <a:t> are also useful.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Use GDB frequently to become familiar with the commands.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Check out </a:t>
            </a:r>
            <a:r>
              <a:rPr lang="en" u="sng">
                <a:solidFill>
                  <a:schemeClr val="hlink"/>
                </a:solidFill>
                <a:hlinkClick r:id="rId3"/>
              </a:rPr>
              <a:t>GDB manual</a:t>
            </a:r>
            <a:r>
              <a:rPr lang="en"/>
              <a:t> for more details.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3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GNU Debugger (GDB)</a:t>
            </a:r>
            <a:endParaRPr/>
          </a:p>
        </p:txBody>
      </p:sp>
      <p:pic>
        <p:nvPicPr>
          <p:cNvPr id="160" name="Google Shape;16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8225" y="1867375"/>
            <a:ext cx="3387999" cy="211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>
                <a:solidFill>
                  <a:srgbClr val="000000"/>
                </a:solidFill>
              </a:rPr>
              <a:t>Consider a valid double pointer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char** dbl_char</a:t>
            </a:r>
            <a:r>
              <a:rPr lang="en">
                <a:solidFill>
                  <a:srgbClr val="000000"/>
                </a:solidFill>
              </a:rPr>
              <a:t> in a 32-bit system. What is returned by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sizeof(*dbl_char)</a:t>
            </a:r>
            <a:r>
              <a:rPr lang="en">
                <a:solidFill>
                  <a:srgbClr val="000000"/>
                </a:solidFill>
              </a:rPr>
              <a:t>?</a:t>
            </a:r>
            <a:br>
              <a:rPr lang="en">
                <a:solidFill>
                  <a:srgbClr val="1155CC"/>
                </a:solidFill>
              </a:rPr>
            </a:br>
            <a:r>
              <a:rPr lang="en">
                <a:solidFill>
                  <a:srgbClr val="000000"/>
                </a:solidFill>
              </a:rPr>
              <a:t>Bonus question: Does sizeof(*dbl\_char) error if dbl_char == NULL?</a:t>
            </a:r>
            <a:br>
              <a:rPr lang="en">
                <a:solidFill>
                  <a:srgbClr val="1155CC"/>
                </a:solidFill>
              </a:rPr>
            </a:br>
            <a:endParaRPr>
              <a:solidFill>
                <a:srgbClr val="1155CC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>
                <a:solidFill>
                  <a:srgbClr val="000000"/>
                </a:solidFill>
              </a:rPr>
              <a:t>Consider strings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char* a = "162 is the best"</a:t>
            </a:r>
            <a:r>
              <a:rPr lang="en">
                <a:solidFill>
                  <a:srgbClr val="000000"/>
                </a:solidFill>
              </a:rPr>
              <a:t> and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 b[] = "162 is the best"</a:t>
            </a:r>
            <a:r>
              <a:rPr lang="en">
                <a:solidFill>
                  <a:srgbClr val="000000"/>
                </a:solidFill>
              </a:rPr>
              <a:t>. Are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lang="en">
                <a:solidFill>
                  <a:srgbClr val="000000"/>
                </a:solidFill>
              </a:rPr>
              <a:t> and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</a:t>
            </a:r>
            <a:r>
              <a:rPr lang="en">
                <a:solidFill>
                  <a:srgbClr val="000000"/>
                </a:solidFill>
              </a:rPr>
              <a:t> different?</a:t>
            </a:r>
            <a:br>
              <a:rPr lang="en">
                <a:solidFill>
                  <a:srgbClr val="000000"/>
                </a:solidFill>
              </a:rPr>
            </a:br>
            <a:br>
              <a:rPr lang="en"/>
            </a:b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Consider the following struct declaration: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 point {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int x;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int y;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};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 out a few differences between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 point p;			     and		     struct point* p;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printf("%d", p.x = 1);		    		     printf("%d", p-&gt;x = 1);	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endParaRPr/>
          </a:p>
        </p:txBody>
      </p:sp>
      <p:sp>
        <p:nvSpPr>
          <p:cNvPr id="166" name="Google Shape;166;p3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5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Consider a valid double pointer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char** dbl_char</a:t>
            </a:r>
            <a:r>
              <a:rPr b="1" lang="en">
                <a:solidFill>
                  <a:srgbClr val="1155CC"/>
                </a:solidFill>
              </a:rPr>
              <a:t> in a 32-bit system. What is returned by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sizeof(*dbl_char)</a:t>
            </a:r>
            <a:r>
              <a:rPr b="1" lang="en">
                <a:solidFill>
                  <a:srgbClr val="1155CC"/>
                </a:solidFill>
              </a:rPr>
              <a:t>?</a:t>
            </a:r>
            <a:br>
              <a:rPr b="1" lang="en">
                <a:solidFill>
                  <a:srgbClr val="1155CC"/>
                </a:solidFill>
              </a:rPr>
            </a:br>
            <a:r>
              <a:rPr b="1" lang="en">
                <a:solidFill>
                  <a:srgbClr val="1155CC"/>
                </a:solidFill>
              </a:rPr>
              <a:t>Dereferencing a double pointer gives a single pointer. 32-bit systems have 32-bit = 4 byte memory addresses.</a:t>
            </a:r>
            <a:endParaRPr b="1">
              <a:solidFill>
                <a:srgbClr val="1155CC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Bonus question: Does sizeof(*dbl_char) error if dbl_char == NULL?</a:t>
            </a:r>
            <a:br>
              <a:rPr lang="en">
                <a:solidFill>
                  <a:srgbClr val="1155CC"/>
                </a:solidFill>
              </a:rPr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>
                <a:solidFill>
                  <a:srgbClr val="000000"/>
                </a:solidFill>
              </a:rPr>
              <a:t>Consider strings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char* a = "162 is the best"</a:t>
            </a:r>
            <a:r>
              <a:rPr lang="en">
                <a:solidFill>
                  <a:srgbClr val="000000"/>
                </a:solidFill>
              </a:rPr>
              <a:t> and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 b[] = "162 is the best"</a:t>
            </a:r>
            <a:r>
              <a:rPr lang="en">
                <a:solidFill>
                  <a:srgbClr val="000000"/>
                </a:solidFill>
              </a:rPr>
              <a:t>. Are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lang="en">
                <a:solidFill>
                  <a:srgbClr val="000000"/>
                </a:solidFill>
              </a:rPr>
              <a:t> and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</a:t>
            </a:r>
            <a:r>
              <a:rPr lang="en">
                <a:solidFill>
                  <a:srgbClr val="000000"/>
                </a:solidFill>
              </a:rPr>
              <a:t> different?</a:t>
            </a:r>
            <a:br>
              <a:rPr lang="en">
                <a:solidFill>
                  <a:srgbClr val="000000"/>
                </a:solidFill>
              </a:rPr>
            </a:br>
            <a:br>
              <a:rPr lang="en"/>
            </a:b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Consider the following struct declaration: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 point {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int x;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int y;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};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 out a few differences between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 point p;			     and		     struct point* p;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printf("%d", p.x = 1);		    		     printf("%d", p-&gt;x = 1);</a:t>
            </a:r>
            <a:br>
              <a:rPr lang="en"/>
            </a:br>
            <a:endParaRPr/>
          </a:p>
        </p:txBody>
      </p:sp>
      <p:sp>
        <p:nvSpPr>
          <p:cNvPr id="172" name="Google Shape;172;p3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6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AutoNum type="arabicPeriod"/>
            </a:pPr>
            <a:r>
              <a:rPr lang="en">
                <a:solidFill>
                  <a:srgbClr val="000000"/>
                </a:solidFill>
              </a:rPr>
              <a:t>Consider a valid double pointer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char** dbl_char</a:t>
            </a:r>
            <a:r>
              <a:rPr lang="en">
                <a:solidFill>
                  <a:srgbClr val="000000"/>
                </a:solidFill>
              </a:rPr>
              <a:t> in a 32-bit system. What is returned by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sizeof(*dbl_char)</a:t>
            </a:r>
            <a:r>
              <a:rPr lang="en">
                <a:solidFill>
                  <a:srgbClr val="000000"/>
                </a:solidFill>
              </a:rPr>
              <a:t>?</a:t>
            </a:r>
            <a:br>
              <a:rPr lang="en">
                <a:solidFill>
                  <a:srgbClr val="000000"/>
                </a:solidFill>
              </a:rPr>
            </a:br>
            <a:r>
              <a:rPr lang="en">
                <a:solidFill>
                  <a:srgbClr val="000000"/>
                </a:solidFill>
              </a:rPr>
              <a:t>Dereferencing a double pointer gives a single pointer. 32-bit systems have 32-bit = 4 byte memory addresses.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Bonus question: Does sizeof(*dbl_char) error if dbl_char == NULL?                    No, since type sizes are known at compile time.</a:t>
            </a:r>
            <a:endParaRPr b="1">
              <a:solidFill>
                <a:srgbClr val="1155CC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>
                <a:solidFill>
                  <a:srgbClr val="000000"/>
                </a:solidFill>
              </a:rPr>
              <a:t>Consider strings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char* a = "162 is the best"</a:t>
            </a:r>
            <a:r>
              <a:rPr lang="en">
                <a:solidFill>
                  <a:srgbClr val="000000"/>
                </a:solidFill>
              </a:rPr>
              <a:t> and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 b[] = "162 is the best"</a:t>
            </a:r>
            <a:r>
              <a:rPr lang="en">
                <a:solidFill>
                  <a:srgbClr val="000000"/>
                </a:solidFill>
              </a:rPr>
              <a:t>. Are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lang="en">
                <a:solidFill>
                  <a:srgbClr val="000000"/>
                </a:solidFill>
              </a:rPr>
              <a:t> and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</a:t>
            </a:r>
            <a:r>
              <a:rPr lang="en">
                <a:solidFill>
                  <a:srgbClr val="000000"/>
                </a:solidFill>
              </a:rPr>
              <a:t> different?</a:t>
            </a:r>
            <a:br>
              <a:rPr lang="en">
                <a:solidFill>
                  <a:srgbClr val="000000"/>
                </a:solidFill>
              </a:rPr>
            </a:br>
            <a:br>
              <a:rPr lang="en"/>
            </a:b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Consider the following struct declaration: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 point {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int x;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int y;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};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 out a few differences between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 point p;			     and		     struct point* p;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printf("%d", p.x = 1);		    		     printf("%d", p-&gt;x = 1);</a:t>
            </a:r>
            <a:br>
              <a:rPr lang="en"/>
            </a:br>
            <a:endParaRPr/>
          </a:p>
        </p:txBody>
      </p:sp>
      <p:sp>
        <p:nvSpPr>
          <p:cNvPr id="178" name="Google Shape;178;p3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7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Consider a valid double pointer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char** dbl_char</a:t>
            </a:r>
            <a:r>
              <a:rPr lang="en"/>
              <a:t> in a 32-bit system. What is returned by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sizeof(*dbl_char)</a:t>
            </a:r>
            <a:r>
              <a:rPr lang="en"/>
              <a:t>?</a:t>
            </a:r>
            <a:br>
              <a:rPr lang="en"/>
            </a:br>
            <a:r>
              <a:rPr lang="en"/>
              <a:t>Dereferencing a double pointer gives a single pointer. 32-bit systems have 32-bit = 4 byte memory addresses.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Bonus question: Does sizeof(*dbl_char) error if dbl_char == NULL?                    No, since type sizes are known at compile time.</a:t>
            </a:r>
            <a:br>
              <a:rPr lang="en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Consider strings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char* a = "162 is the best"</a:t>
            </a:r>
            <a:r>
              <a:rPr b="1" lang="en">
                <a:solidFill>
                  <a:srgbClr val="1155CC"/>
                </a:solidFill>
              </a:rPr>
              <a:t> and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 b[] = "162 is the best"</a:t>
            </a:r>
            <a:r>
              <a:rPr b="1" lang="en">
                <a:solidFill>
                  <a:srgbClr val="1155CC"/>
                </a:solidFill>
              </a:rPr>
              <a:t>. Are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b="1" lang="en">
                <a:solidFill>
                  <a:srgbClr val="1155CC"/>
                </a:solidFill>
              </a:rPr>
              <a:t> and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</a:t>
            </a:r>
            <a:r>
              <a:rPr b="1" lang="en">
                <a:solidFill>
                  <a:srgbClr val="1155CC"/>
                </a:solidFill>
              </a:rPr>
              <a:t> different?</a:t>
            </a:r>
            <a:br>
              <a:rPr b="1" lang="en">
                <a:solidFill>
                  <a:srgbClr val="1155CC"/>
                </a:solidFill>
              </a:rPr>
            </a:br>
            <a:r>
              <a:rPr b="1" lang="en">
                <a:solidFill>
                  <a:srgbClr val="1155CC"/>
                </a:solidFill>
              </a:rPr>
              <a:t>Yes.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b="1" lang="en">
                <a:solidFill>
                  <a:srgbClr val="1155CC"/>
                </a:solidFill>
              </a:rPr>
              <a:t> points to a string literal in the read-only segment (.rodata) while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</a:t>
            </a:r>
            <a:r>
              <a:rPr b="1" lang="en">
                <a:solidFill>
                  <a:srgbClr val="1155CC"/>
                </a:solidFill>
              </a:rPr>
              <a:t> resides on the stack.</a:t>
            </a:r>
            <a:br>
              <a:rPr lang="en"/>
            </a:b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Consider the following struct declaration: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 point {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int x;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int y;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};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 out a few differences between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 point p;			     and		     struct point* p;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printf("%d", p.x = 1);		    		     printf("%d", p-&gt;x = 1);</a:t>
            </a:r>
            <a:br>
              <a:rPr lang="en"/>
            </a:br>
            <a:endParaRPr/>
          </a:p>
        </p:txBody>
      </p:sp>
      <p:sp>
        <p:nvSpPr>
          <p:cNvPr id="184" name="Google Shape;184;p3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8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Consider a valid double pointer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char** dbl_char</a:t>
            </a:r>
            <a:r>
              <a:rPr lang="en"/>
              <a:t> in a 32-bit system. What is returned by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sizeof(*dbl_char)</a:t>
            </a:r>
            <a:r>
              <a:rPr lang="en"/>
              <a:t>?</a:t>
            </a:r>
            <a:br>
              <a:rPr lang="en"/>
            </a:br>
            <a:r>
              <a:rPr lang="en"/>
              <a:t>Dereferencing a double pointer gives a single pointer. 32-bit systems have 32-bit = 4 byte memory addresses.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Bonus question: Does sizeof(*dbl_char) error if dbl_char == NULL?                    No, since type sizes are known at compile time.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Consider strings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char* a = "162 is the best"</a:t>
            </a:r>
            <a:r>
              <a:rPr lang="en"/>
              <a:t> and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char b[] = "162 is the best"</a:t>
            </a:r>
            <a:r>
              <a:rPr lang="en"/>
              <a:t>. Are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lang="en"/>
              <a:t> and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</a:t>
            </a:r>
            <a:r>
              <a:rPr lang="en"/>
              <a:t> different?</a:t>
            </a:r>
            <a:br>
              <a:rPr lang="en"/>
            </a:br>
            <a:r>
              <a:rPr lang="en"/>
              <a:t>Yes.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lang="en"/>
              <a:t> points to a string literal in the read-only segment (.rodata) while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</a:t>
            </a:r>
            <a:r>
              <a:rPr lang="en"/>
              <a:t> resides on the stack.</a:t>
            </a:r>
            <a:br>
              <a:rPr lang="en"/>
            </a:b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Consider the following struct declaration:</a:t>
            </a:r>
            <a:endParaRPr b="1">
              <a:solidFill>
                <a:srgbClr val="1155CC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struct point {</a:t>
            </a:r>
            <a:endParaRPr b="1">
              <a:solidFill>
                <a:srgbClr val="1155CC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    int x;</a:t>
            </a:r>
            <a:endParaRPr b="1">
              <a:solidFill>
                <a:srgbClr val="1155CC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    int y;</a:t>
            </a:r>
            <a:endParaRPr b="1">
              <a:solidFill>
                <a:srgbClr val="1155CC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};</a:t>
            </a:r>
            <a:endParaRPr b="1">
              <a:solidFill>
                <a:srgbClr val="1155CC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155CC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Point out a few differences between</a:t>
            </a:r>
            <a:endParaRPr b="1">
              <a:solidFill>
                <a:srgbClr val="1155CC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struct point p;			     and		     struct point* p;</a:t>
            </a:r>
            <a:endParaRPr b="1">
              <a:solidFill>
                <a:srgbClr val="1155CC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printf("%d", p.x = 1);		    		     printf("%d", p-&gt;x = 1);</a:t>
            </a:r>
            <a:endParaRPr b="1">
              <a:solidFill>
                <a:srgbClr val="1155CC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155CC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The first one allocates struct point that is the size of two ints. On the other hand, the second one puts a single pointer to a struct point on the stack, which is the size of a single int. Also, the second one will likely segfault, since the pointer is uninitialized.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190" name="Google Shape;190;p3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9"/>
          <p:cNvSpPr txBox="1"/>
          <p:nvPr>
            <p:ph idx="1" type="body"/>
          </p:nvPr>
        </p:nvSpPr>
        <p:spPr>
          <a:xfrm>
            <a:off x="182850" y="822975"/>
            <a:ext cx="3062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sz="800">
              <a:solidFill>
                <a:srgbClr val="A3151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"lib.h"</a:t>
            </a:r>
            <a:endParaRPr sz="800">
              <a:solidFill>
                <a:srgbClr val="A3151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helper_args_t helper_args;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helper_args.string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helper_args.target 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'/'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result = helper_func(&amp;helper_args);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"%s\n"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result);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App.c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build the program on a 64-bit machine as follows.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 gcc -c app.c -o app.o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 gcc -c lib.c -o lib.o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 gcc app.o lib.o -o app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What is the size of a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helper_args_t</a:t>
            </a:r>
            <a:r>
              <a:rPr lang="en"/>
              <a:t> struct?</a:t>
            </a:r>
            <a:endParaRPr/>
          </a:p>
        </p:txBody>
      </p:sp>
      <p:sp>
        <p:nvSpPr>
          <p:cNvPr id="196" name="Google Shape;196;p39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typedef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helper_args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#ifdef ABC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aux;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#endif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string;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target;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 helper_args_t;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helper_func(helper_args_t* args);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lib.h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Suppose you add a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#define ABC</a:t>
            </a:r>
            <a:r>
              <a:rPr lang="en"/>
              <a:t> at the top of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lib.h</a:t>
            </a:r>
            <a:r>
              <a:rPr lang="en"/>
              <a:t>. What is the size of a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helper_args_t</a:t>
            </a:r>
            <a:r>
              <a:rPr lang="en"/>
              <a:t> struct?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97" name="Google Shape;197;p3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Headers</a:t>
            </a:r>
            <a:endParaRPr/>
          </a:p>
        </p:txBody>
      </p:sp>
      <p:sp>
        <p:nvSpPr>
          <p:cNvPr id="198" name="Google Shape;198;p39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"lib.h"</a:t>
            </a:r>
            <a:endParaRPr sz="800">
              <a:solidFill>
                <a:srgbClr val="A3151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helper_func(helper_args_t* args)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=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 args-&gt;string[i] !=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'\0'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(args-&gt;string[i] == args-&gt;target)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&amp;args-&gt;string[i +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args-&gt;string;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lib.c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0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sz="800">
              <a:solidFill>
                <a:srgbClr val="A3151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"lib.h"</a:t>
            </a:r>
            <a:endParaRPr sz="800">
              <a:solidFill>
                <a:srgbClr val="A3151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helper_args_t helper_args;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helper_args.string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helper_args.target 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'/'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result = helper_func(&amp;helper_args);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"%s\n"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result);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App.c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What is the size of a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helper_args_t</a:t>
            </a:r>
            <a:r>
              <a:rPr b="1" lang="en">
                <a:solidFill>
                  <a:srgbClr val="1155CC"/>
                </a:solidFill>
              </a:rPr>
              <a:t> struct?</a:t>
            </a:r>
            <a:endParaRPr b="1">
              <a:solidFill>
                <a:srgbClr val="1155CC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16 bytes. Only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char* string </a:t>
            </a:r>
            <a:r>
              <a:rPr b="1" lang="en">
                <a:solidFill>
                  <a:srgbClr val="1155CC"/>
                </a:solidFill>
              </a:rPr>
              <a:t>and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 target</a:t>
            </a:r>
            <a:r>
              <a:rPr b="1" lang="en">
                <a:solidFill>
                  <a:srgbClr val="1155CC"/>
                </a:solidFill>
              </a:rPr>
              <a:t> meaning 9 bytes but GCC pads structs.</a:t>
            </a:r>
            <a:endParaRPr b="1">
              <a:solidFill>
                <a:srgbClr val="1155CC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204" name="Google Shape;204;p40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typedef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helper_args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#ifdef ABC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aux;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#endif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* string;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 target;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 helper_args_t;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helper_func(helper_args_t* args);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lib.h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Suppose you add a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#define ABC</a:t>
            </a:r>
            <a:r>
              <a:rPr lang="en"/>
              <a:t> at the top of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lib.h</a:t>
            </a:r>
            <a:r>
              <a:rPr lang="en"/>
              <a:t>. What is the size of a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helper_args_t</a:t>
            </a:r>
            <a:r>
              <a:rPr lang="en"/>
              <a:t> struct?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05" name="Google Shape;205;p4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Headers</a:t>
            </a:r>
            <a:endParaRPr/>
          </a:p>
        </p:txBody>
      </p:sp>
      <p:sp>
        <p:nvSpPr>
          <p:cNvPr id="206" name="Google Shape;206;p40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"lib.h"</a:t>
            </a:r>
            <a:endParaRPr sz="800">
              <a:solidFill>
                <a:srgbClr val="A3151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helper_func(helper_args_t* args)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=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 args-&gt;string[i] !=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'\0'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(args-&gt;string[i] == args-&gt;target)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&amp;args-&gt;string[i +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args-&gt;string;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lib.c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1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sz="800">
              <a:solidFill>
                <a:srgbClr val="A3151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"lib.h"</a:t>
            </a:r>
            <a:endParaRPr sz="800">
              <a:solidFill>
                <a:srgbClr val="A3151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helper_args_t helper_args;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helper_args.string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helper_args.target 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'/'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result = helper_func(&amp;helper_args);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"%s\n"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result);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App.c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AutoNum type="arabicPeriod"/>
            </a:pPr>
            <a:r>
              <a:rPr lang="en">
                <a:solidFill>
                  <a:srgbClr val="000000"/>
                </a:solidFill>
              </a:rPr>
              <a:t>What is the size of a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helper_args_t</a:t>
            </a:r>
            <a:r>
              <a:rPr lang="en">
                <a:solidFill>
                  <a:srgbClr val="000000"/>
                </a:solidFill>
              </a:rPr>
              <a:t> struct?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16 bytes. Only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char* string </a:t>
            </a:r>
            <a:r>
              <a:rPr lang="en">
                <a:solidFill>
                  <a:srgbClr val="000000"/>
                </a:solidFill>
              </a:rPr>
              <a:t>and </a:t>
            </a:r>
            <a:r>
              <a:rPr lang="en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 target</a:t>
            </a:r>
            <a:r>
              <a:rPr lang="en">
                <a:solidFill>
                  <a:srgbClr val="000000"/>
                </a:solidFill>
              </a:rPr>
              <a:t> meaning 9 bytes but GCC pads structs.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12" name="Google Shape;212;p41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typedef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helper_args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#ifdef ABC</a:t>
            </a:r>
            <a:endParaRPr b="1"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* aux;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#endif</a:t>
            </a:r>
            <a:endParaRPr b="1"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* string;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 target;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 helper_args_t;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helper_func(helper_args_t* args);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lib.h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 startAt="2"/>
            </a:pPr>
            <a:r>
              <a:rPr b="1" lang="en">
                <a:solidFill>
                  <a:srgbClr val="1155CC"/>
                </a:solidFill>
              </a:rPr>
              <a:t>Suppose you add a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#define ABC</a:t>
            </a:r>
            <a:r>
              <a:rPr b="1" lang="en">
                <a:solidFill>
                  <a:srgbClr val="1155CC"/>
                </a:solidFill>
              </a:rPr>
              <a:t> at the top of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lib.h</a:t>
            </a:r>
            <a:r>
              <a:rPr b="1" lang="en">
                <a:solidFill>
                  <a:srgbClr val="1155CC"/>
                </a:solidFill>
              </a:rPr>
              <a:t>. What is the size of a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helper_args_t</a:t>
            </a:r>
            <a:r>
              <a:rPr b="1" lang="en">
                <a:solidFill>
                  <a:srgbClr val="1155CC"/>
                </a:solidFill>
              </a:rPr>
              <a:t> struct?</a:t>
            </a:r>
            <a:endParaRPr b="1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24 bytes. Additional 8 bytes from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char* aux</a:t>
            </a:r>
            <a:r>
              <a:rPr b="1" lang="en">
                <a:solidFill>
                  <a:srgbClr val="1155CC"/>
                </a:solidFill>
              </a:rPr>
              <a:t> since </a:t>
            </a: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ABC</a:t>
            </a:r>
            <a:r>
              <a:rPr b="1" lang="en">
                <a:solidFill>
                  <a:srgbClr val="1155CC"/>
                </a:solidFill>
              </a:rPr>
              <a:t> is defined.</a:t>
            </a:r>
            <a:endParaRPr b="1" sz="800">
              <a:solidFill>
                <a:srgbClr val="1155CC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3" name="Google Shape;213;p4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Headers</a:t>
            </a:r>
            <a:endParaRPr/>
          </a:p>
        </p:txBody>
      </p:sp>
      <p:sp>
        <p:nvSpPr>
          <p:cNvPr id="214" name="Google Shape;214;p41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"lib.h"</a:t>
            </a:r>
            <a:endParaRPr sz="800">
              <a:solidFill>
                <a:srgbClr val="A3151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helper_func(helper_args_t* args)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=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 args-&gt;string[i] !=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'\0'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(args-&gt;string[i] == args-&gt;target)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&amp;args-&gt;string[i +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args-&gt;string;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lib.c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2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sz="800">
              <a:solidFill>
                <a:srgbClr val="A3151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"lib.h"</a:t>
            </a:r>
            <a:endParaRPr sz="800">
              <a:solidFill>
                <a:srgbClr val="A3151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helper_args_t helper_args;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helper_args.string = argv[</a:t>
            </a:r>
            <a:r>
              <a:rPr b="1"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helper_args.target 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'/'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result = helper_func(&amp;helper_args);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"%s\n"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result);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App.c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AutoNum type="arabicPeriod" startAt="3"/>
            </a:pPr>
            <a:r>
              <a:rPr lang="en"/>
              <a:t>Suppose you build the program in a different way with the original files  (i.e. none of the changes from previous questions apply).</a:t>
            </a:r>
            <a:br>
              <a:rPr lang="en" sz="800"/>
            </a:b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gcc -DABC -c app.c -o app.o</a:t>
            </a:r>
            <a:b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gcc -c lib.c -o lib.o</a:t>
            </a:r>
            <a:b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gcc app.o lib.o -o app</a:t>
            </a:r>
            <a:br>
              <a:rPr lang="en" sz="800"/>
            </a:br>
            <a:r>
              <a:rPr lang="en"/>
              <a:t>The program will now exhibit undefined behavior. Why?</a:t>
            </a:r>
            <a:endParaRPr sz="800"/>
          </a:p>
        </p:txBody>
      </p:sp>
      <p:sp>
        <p:nvSpPr>
          <p:cNvPr id="220" name="Google Shape;220;p42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typedef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helper_args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#ifdef ABC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aux;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#endif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string;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target;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 helper_args_t;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helper_func(helper_args_t* args);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lib.h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1" name="Google Shape;221;p4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Headers</a:t>
            </a:r>
            <a:endParaRPr/>
          </a:p>
        </p:txBody>
      </p:sp>
      <p:sp>
        <p:nvSpPr>
          <p:cNvPr id="222" name="Google Shape;222;p42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"lib.h"</a:t>
            </a:r>
            <a:endParaRPr sz="800">
              <a:solidFill>
                <a:srgbClr val="A3151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helper_func(helper_args_t* args)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=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 args-&gt;string[i] !=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'\0'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(args-&gt;string[i] == args-&gt;target)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&amp;args-&gt;string[i +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args-&gt;string;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lib.c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3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sz="800">
              <a:solidFill>
                <a:srgbClr val="A3151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"lib.h"</a:t>
            </a:r>
            <a:endParaRPr sz="800">
              <a:solidFill>
                <a:srgbClr val="A3151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helper_args_t helper_args;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helper_args.string = argv[</a:t>
            </a:r>
            <a:r>
              <a:rPr b="1"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helper_args.target 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'/'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result = helper_func(&amp;helper_args);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"%s\n"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result);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App.c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AutoNum type="arabicPeriod" startAt="3"/>
            </a:pPr>
            <a:r>
              <a:rPr lang="en"/>
              <a:t>Suppose you build the program in a different way with the original files  (i.e. none of the changes from previous questions apply).</a:t>
            </a:r>
            <a:br>
              <a:rPr lang="en" sz="800"/>
            </a:b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gcc -DABC -c app.c -o app.o</a:t>
            </a:r>
            <a:b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gcc -c lib.c -o lib.o</a:t>
            </a:r>
            <a:b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gcc app.o lib.o -o app</a:t>
            </a:r>
            <a:br>
              <a:rPr lang="en" sz="800"/>
            </a:br>
            <a:r>
              <a:rPr lang="en"/>
              <a:t>The program will now exhibit undefined behavior. Why?</a:t>
            </a:r>
            <a:endParaRPr sz="800"/>
          </a:p>
        </p:txBody>
      </p:sp>
      <p:sp>
        <p:nvSpPr>
          <p:cNvPr id="228" name="Google Shape;228;p43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typedef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helper_args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#ifdef ABC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aux;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#endif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string;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target;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 helper_args_t;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helper_func(helper_args_t* args);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lib.h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app.c</a:t>
            </a:r>
            <a:r>
              <a:rPr lang="en"/>
              <a:t> is compiled with ABC defined but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lib.c</a:t>
            </a:r>
            <a:r>
              <a:rPr lang="en"/>
              <a:t> is not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main</a:t>
            </a:r>
            <a:r>
              <a:rPr lang="en"/>
              <a:t> stored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argv[0]</a:t>
            </a:r>
            <a:r>
              <a:rPr lang="en"/>
              <a:t> at address of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helper_args</a:t>
            </a:r>
            <a:r>
              <a:rPr lang="en"/>
              <a:t> + 8 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helper_func</a:t>
            </a:r>
            <a:r>
              <a:rPr lang="en"/>
              <a:t> access address of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args</a:t>
            </a:r>
            <a:r>
              <a:rPr lang="en"/>
              <a:t> when accessing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args-&gt;string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First 8 bytes of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args</a:t>
            </a:r>
            <a:r>
              <a:rPr lang="en"/>
              <a:t> which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helper_func</a:t>
            </a:r>
            <a:r>
              <a:rPr lang="en"/>
              <a:t> is accessing is garbage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9" name="Google Shape;229;p4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Headers</a:t>
            </a:r>
            <a:endParaRPr/>
          </a:p>
        </p:txBody>
      </p:sp>
      <p:sp>
        <p:nvSpPr>
          <p:cNvPr id="230" name="Google Shape;230;p43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"lib.h"</a:t>
            </a:r>
            <a:endParaRPr sz="800">
              <a:solidFill>
                <a:srgbClr val="A31515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helper_func(helper_args_t* args)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=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 args-&gt;string[i] !=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'\0'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(args-&gt;string[i] == args-&gt;target)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&amp;args-&gt;string[i +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args-&gt;string;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lib.c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4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swap(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 = a[i];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a[i] = a[j];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a[j] = 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partition(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pivot = a[l];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 = l, j = r+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++i;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(a[i] &lt;= pivot &amp;&amp; i &lt;=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--j;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(a[j] &gt; pivot);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&gt;= j)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break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swap(a, i,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swap(a, l,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6" name="Google Shape;236;p44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sort(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(l &lt;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 = partition(a, l,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l, j-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j+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 =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(argc &gt;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"IU is the best singer!"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"Unsorted: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sort(a,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strlen(a) -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"Sorted  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Sorted  : "    !Tabeeeeeghiinnorssstty"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"IU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Segmentation fault (core dumped)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7" name="Google Shape;237;p4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Debugging Segmentation Faults</a:t>
            </a:r>
            <a:endParaRPr/>
          </a:p>
        </p:txBody>
      </p:sp>
      <p:sp>
        <p:nvSpPr>
          <p:cNvPr id="238" name="Google Shape;238;p44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We want to debug the program using GDB. How should we compile the program?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5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swap(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 = a[i];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a[i] = a[j];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a[j] = 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partition(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pivot = a[l];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 = l, j = r+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++i;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(a[i] &lt;= pivot &amp;&amp; i &lt;=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--j;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(a[j] &gt; pivot);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&gt;= j)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break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swap(a, i,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swap(a, l,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44" name="Google Shape;244;p45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sort(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(l &lt;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 = partition(a, l,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l, j-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j+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 =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(argc &gt;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"IU is the best singer!"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"Unsorted: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sort(a,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strlen(a) -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"Sorted  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Sorted  : "    !Tabeeeeeghiinnorssstty"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"IU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Segmentation fault (core dumped)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45" name="Google Shape;245;p4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Debugging Segmentation Faults</a:t>
            </a:r>
            <a:endParaRPr/>
          </a:p>
        </p:txBody>
      </p:sp>
      <p:sp>
        <p:nvSpPr>
          <p:cNvPr id="246" name="Google Shape;246;p45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We want to debug the program using GDB. How should we compile the program?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gcc -g singer.c -o singer</a:t>
            </a:r>
            <a:br>
              <a:rPr lang="en"/>
            </a:br>
            <a:r>
              <a:rPr lang="en"/>
              <a:t>Need a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-g</a:t>
            </a:r>
            <a:r>
              <a:rPr lang="en"/>
              <a:t> flag for debugging.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6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swap(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 = a[i];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a[i] = a[j];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a[j] = 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partition(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pivot = a[l];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 = l, j = r+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++i;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(a[i] &lt;= pivot &amp;&amp; i &lt;=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--j;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(a[j] &gt; pivot);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&gt;= j)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break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swap(a, i,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swap(a, l,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2" name="Google Shape;252;p46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sort(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(l &lt;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 = partition(a, l,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l, j-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j+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 =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(argc &gt;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"IU is the best singer!"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"Unsorted: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sort(a,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strlen(a) -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"Sorted  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Sorted  : "    !Tabeeeeeghiinnorssstty"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"IU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Segmentation fault (core dumped)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3" name="Google Shape;253;p4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Debugging Segmentation Faults</a:t>
            </a:r>
            <a:endParaRPr/>
          </a:p>
        </p:txBody>
      </p:sp>
      <p:sp>
        <p:nvSpPr>
          <p:cNvPr id="254" name="Google Shape;254;p46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When running the program without any arguments, what line does the segfault happen? Describe the memory operations happening in that line.</a:t>
            </a:r>
            <a:br>
              <a:rPr lang="en"/>
            </a:b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7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swap(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 = a[i];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a[i] = a[j];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a[j] = 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partition(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pivot = a[l];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 = l, j = r+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++i;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(a[i] &lt;= pivot &amp;&amp; i &lt;=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--j;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(a[j] &gt; pivot);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&gt;= j)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break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swap(a, i,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swap(a, l,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0" name="Google Shape;260;p47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sort(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(l &lt;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 = partition(a, l,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l, j-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j+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 =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(argc &gt;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"IU is the best singer!"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"Unsorted: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sort(a,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strlen(a) -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"Sorted  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Sorted  : "    !Tabeeeeeghiinnorssstty"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"IU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Segmentation fault (core dumped)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1" name="Google Shape;261;p47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When running the program without any arguments, what line does the segfault happen? Describe the memory operations happening in that line.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Find segfaulting line by letting the program run until it encounters the fault.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gcc -g singer.c -o 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gdb 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(gdb) run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Starting program: /home/runner/intro/singer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"IU is the best char!"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Program received signal SIGSEGV, Segmentation fault.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0x00005646308006c8 in swap (a=0x564630800904 "IU is the best singer!", i=1, j=21)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at 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singer.c:6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6     a[i] = a[j];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69138"/>
                </a:solidFill>
              </a:rPr>
              <a:t>Ignore “warning: Error disabling address space randomization: Operation not permitted” if using Replit.</a:t>
            </a:r>
            <a:endParaRPr>
              <a:solidFill>
                <a:srgbClr val="E69138"/>
              </a:solidFill>
            </a:endParaRPr>
          </a:p>
        </p:txBody>
      </p:sp>
      <p:sp>
        <p:nvSpPr>
          <p:cNvPr id="262" name="Google Shape;262;p4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Debugging Segmentation Faults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8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swap(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 = a[i];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a[i] = a[j];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a[j] = 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partition(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pivot = a[l];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 = l, j = r+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++i;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(a[i] &lt;= pivot &amp;&amp; i &lt;=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--j;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(a[j] &gt; pivot);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&gt;= j)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break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swap(a, i,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swap(a, l,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8" name="Google Shape;268;p48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sort(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(l &lt;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 = partition(a, l,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l, j-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j+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 =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(argc &gt;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"IU is the best singer!"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"Unsorted: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sort(a,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strlen(a) -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"Sorted  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Sorted  : "    !Tabeeeeeghiinnorssstty"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"IU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Segmentation fault (core dumped)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9" name="Google Shape;269;p48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When running the program without any arguments, what line does the segfault happen? Describe the memory operations happening in that line.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Use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backtrace</a:t>
            </a:r>
            <a:r>
              <a:rPr lang="en"/>
              <a:t> for more comprehensive breakdown.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(gdb) backtrace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#0  0x00005646308006c8 in swap (a=0x564630800904 "IU is the best singer!", i=1, j=21)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at singer.c:6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#1  0x0000564630800773 in partition (a=0x564630800904 "IU is the best singer!", l=0, r=21)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at singer.c:26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#2  0x00005646308007bd in sort (a=0x564630800904 "IU is the best singer!", l=0, r=21)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at singer.c:36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#3  0x0000564630800861 in main (argc=1, argv=0x7ffd04ac7098) at singer.c:51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0" name="Google Shape;270;p4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Debugging Segmentation Faults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9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swap(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 = a[i];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a[i] = a[j];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a[j] = 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partition(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pivot = a[l];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 = l, j = r+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++i;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(a[i] &lt;= pivot &amp;&amp; i &lt;=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--j;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(a[j] &gt; pivot);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&gt;= j)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break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swap(a, i,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swap(a, l,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6" name="Google Shape;276;p49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sort(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(l &lt;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 = partition(a, l,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l, j-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j+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 =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(argc &gt;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"IU is the best singer!"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"Unsorted: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sort(a,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strlen(a) -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"Sorted  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Sorted  : "    !Tabeeeeeghiinnorssstty"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"IU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Segmentation fault (core dumped)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7" name="Google Shape;277;p49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When running the program without any arguments, what line does the segfault happen? Describe the memory operations happening in that line.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Two memory operations</a:t>
            </a:r>
            <a:endParaRPr/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Read from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a[j].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Write to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a[i]</a:t>
            </a:r>
            <a:r>
              <a:rPr lang="en"/>
              <a:t>.</a:t>
            </a:r>
            <a:endParaRPr/>
          </a:p>
        </p:txBody>
      </p:sp>
      <p:sp>
        <p:nvSpPr>
          <p:cNvPr id="278" name="Google Shape;278;p4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Debugging Segmentation Faults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0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swap(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 = a[i];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a[i] = a[j];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a[j] = 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partition(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pivot = a[l];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 = l, j = r+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++i;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(a[i] &lt;= pivot &amp;&amp; i &lt;=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--j;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(a[j] &gt; pivot);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&gt;= j)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break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swap(a, i,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swap(a, l,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4" name="Google Shape;284;p50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sort(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(l &lt;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 = partition(a, l,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l, j-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j+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 =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(argc &gt;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"IU is the best singer!"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"Unsorted: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sort(a,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strlen(a) -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"Sorted  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Sorted  : "    !Tabeeeeeghiinnorssstty"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"IU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Segmentation fault (core dumped)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5" name="Google Shape;285;p50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Run the program with and without an argument and observe the memory addresses of a in the segfaulting line. Why are the memory addresses so different?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5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Debugging Segmentation Faults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1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swap(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 = a[i];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a[i] = a[j];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a[j] = 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partition(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pivot = a[l];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 = l, j = r+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++i;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(a[i] &lt;= pivot &amp;&amp; i &lt;=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--j;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(a[j] &gt; pivot);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&gt;= j)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break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swap(a, i,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swap(a, l,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2" name="Google Shape;292;p51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sort(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(l &lt;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 = partition(a, l,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l, j-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j+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 =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(argc &gt;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"IU is the best singer!"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"Unsorted: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sort(a,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strlen(a) -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"Sorted  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Sorted  : "    !Tabeeeeeghiinnorssstty"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"IU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Segmentation fault (core dumped)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3" name="Google Shape;293;p51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Run the program with and without an argument and observe the memory addresses of a in the segfaulting line. Why are the memory addresses so different?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Break at line 6 using GDB.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gdb 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(gdb) break 6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Breakpoint 1 at 0x6ab: file singer.c, line 6.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(gdb) run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Starting program: /home/runner/intro/singer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"IU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Breakpoint 1, swap (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a=0x5624e4600904 "IU is the best singer!", i=1, j=21)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at singer.c:6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6     a[i] = a[j];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(gdb) print a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8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 = 0x5624e4600904</a:t>
            </a:r>
            <a:r>
              <a:rPr lang="en" sz="8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"IU is the best singer!"</a:t>
            </a:r>
            <a:endParaRPr sz="8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5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Debugging Segmentation Faults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2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swap(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 = a[i];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a[i] = a[j];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a[j] = 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partition(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pivot = a[l];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 = l, j = r+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++i;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(a[i] &lt;= pivot &amp;&amp; i &lt;=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--j;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(a[j] &gt; pivot);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&gt;= j)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break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swap(a, i,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swap(a, l,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0" name="Google Shape;300;p52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sort(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(l &lt;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 = partition(a, l,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l, j-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j+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 =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(argc &gt;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"IU is the best singer!"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"Unsorted: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sort(a,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strlen(a) -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"Sorted  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Sorted  : "    !Tabeeeeeghiinnorssstty"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"IU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Segmentation fault (core dumped)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1" name="Google Shape;301;p52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AutoNum type="arabicPeriod" startAt="3"/>
            </a:pPr>
            <a:r>
              <a:rPr lang="en">
                <a:solidFill>
                  <a:srgbClr val="000000"/>
                </a:solidFill>
              </a:rPr>
              <a:t>Run the program with and without an argument and observe the memory addresses of a in the segfaulting line. Why are the memory addresses so different?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Break at line 6 using GDB.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(gdb) run "Taeyeon is the best singer!"</a:t>
            </a:r>
            <a:endParaRPr sz="8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The program being debugged has been started already.</a:t>
            </a:r>
            <a:endParaRPr sz="8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Start it from the beginning? (y or n) y</a:t>
            </a:r>
            <a:endParaRPr sz="8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Starting program: /home/runner/intro/asuna "Taeyeon is the best singer!"</a:t>
            </a:r>
            <a:endParaRPr sz="8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Unsorted: "Taeyeon is the best singer!"</a:t>
            </a:r>
            <a:endParaRPr sz="8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Breakpoint 1, swap (</a:t>
            </a:r>
            <a:endParaRPr sz="8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a=0x7ffcce01bfe5 "Taeyeon is the best singer!", i=1, j=26)</a:t>
            </a:r>
            <a:endParaRPr sz="8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at asuna.c:6</a:t>
            </a:r>
            <a:endParaRPr sz="8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(gdb) print a</a:t>
            </a:r>
            <a:endParaRPr sz="8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$2 = 0x7ffcce01bfe5</a:t>
            </a:r>
            <a:r>
              <a:rPr lang="en" sz="8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"Taeyeon is the best singer!"</a:t>
            </a:r>
            <a:endParaRPr b="1" sz="8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02" name="Google Shape;302;p5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Debugging Segmentation Faults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3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swap(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 = a[i];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a[i] = a[j];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a[j] = 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partition(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pivot = a[l];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 = l, j = r+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++i;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(a[i] &lt;= pivot &amp;&amp; i &lt;=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--j;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(a[j] &gt; pivot);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&gt;= j)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break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swap(a, i,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swap(a, l,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8" name="Google Shape;308;p53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sort(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(l &lt;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 = partition(a, l,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l, j-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j+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 =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(argc &gt;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"IU is the best singer!"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"Unsorted: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sort(a,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strlen(a) -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"Sorted  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Sorted  : "    !Tabeeeeeghiinnorssstty"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"IU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Segmentation fault (core dumped)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9" name="Google Shape;309;p53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Run the program with and without an argument and observe the memory addresses of a in the segfaulting line. Why are the memory addresses so different?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No argument: 0x5624e4600904</a:t>
            </a:r>
            <a:endParaRPr/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Statically defined strings stored in read-only segment (.rodata).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With argument: 0x7ffcce01bfe5</a:t>
            </a:r>
            <a:endParaRPr/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Arguments are passed in through the stack.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5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Debugging Segmentation Faults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4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swap(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 = a[i];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a[i] = a[j];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a[j] = 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partition(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pivot = a[l];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 = l, j = r+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++i;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(a[i] &lt;= pivot &amp;&amp; i &lt;=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--j;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(a[j] &gt; pivot);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&gt;= j)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break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swap(a, i,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swap(a, l,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6" name="Google Shape;316;p54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sort(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(l &lt;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 = partition(a, l,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l, j-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j+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 =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(argc &gt;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    a = </a:t>
            </a:r>
            <a:r>
              <a:rPr b="1"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"IU is the best singer!"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"Unsorted: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sort(a,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strlen(a) -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"Sorted  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Sorted  : "    !Tabeeeeeghiinnorssstty"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"IU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Segmentation fault (core dumped)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7" name="Google Shape;317;p54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How should the code be changed to fix the segfault?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5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Debugging Segmentation Faults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5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swap(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 = a[i];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a[i] = a[j];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a[j] = 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partition(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pivot = a[l];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 = l, j = r+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++i;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(a[i] &lt;= pivot &amp;&amp; i &lt;=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--j;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(a[j] &gt; pivot);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&gt;= j)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break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swap(a, i,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swap(a, l,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4" name="Google Shape;324;p55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sort(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(l &lt;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 = partition(a, l,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l, j-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j+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 =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(argc &gt;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    a = </a:t>
            </a:r>
            <a:r>
              <a:rPr b="1"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"IU is the best singer!"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"Unsorted: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sort(a,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strlen(a) -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"Sorted  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Sorted  : "    !Tabeeeeeghiinnorssstty"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"IU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Segmentation fault (core dumped)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5" name="Google Shape;325;p55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How should the code be changed to fix the segfault?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Write to a[i] is the problem since it’s in read-only data → need to put a in writable memory.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Allocate memory on the heap and put the default string on there.</a:t>
            </a:r>
            <a:endParaRPr/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Accomplish with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malloc</a:t>
            </a:r>
            <a:r>
              <a:rPr lang="en"/>
              <a:t> followed by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strcpy</a:t>
            </a:r>
            <a:r>
              <a:rPr lang="en"/>
              <a:t>.</a:t>
            </a:r>
            <a:endParaRPr/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Equivalently, use </a:t>
            </a:r>
            <a:r>
              <a:rPr lang="en" u="sng">
                <a:solidFill>
                  <a:schemeClr val="hlink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3"/>
              </a:rPr>
              <a:t>strdup</a:t>
            </a:r>
            <a:r>
              <a:rPr lang="en"/>
              <a:t>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Replace line 48.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5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Debugging Segmentation Faults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6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swap(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 = a[i];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a[i] = a[j];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a[j] = 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partition(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pivot = a[l];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 = l, j = r+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++i;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(a[i] &lt;= pivot &amp;&amp; i &lt;=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--j;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(a[j] &gt; pivot);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(i &gt;= j)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break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swap(a, i,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swap(a, l, j);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2" name="Google Shape;332;p56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sort(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(l &lt; r){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j = partition(a, l,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l, j-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sort(a, j+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r);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argc,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** argv){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* a =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(argc &gt;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a = argv[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a = strdup(</a:t>
            </a:r>
            <a:r>
              <a:rPr b="1"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"IU is the best singer!"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"Unsorted: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sort(a,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strlen(a) - </a:t>
            </a:r>
            <a:r>
              <a:rPr lang="en" sz="800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 sz="800">
                <a:solidFill>
                  <a:srgbClr val="A31515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"Sorted  : \"%s\"\n"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, a);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"Taeyeon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Sorted  : "    !Tabeeeeeghiinnorssstty"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&gt; ./singer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Unsorted: "IU is the best singer!"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Segmentation fault (core dumped)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3" name="Google Shape;333;p56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How should the code be changed to fix the segfault?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Write to a[i] is the problem since it’s in read-only data → need to put a in writable memory.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Allocate memory on the heap and put the default string on there.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Accomplish with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malloc</a:t>
            </a:r>
            <a:r>
              <a:rPr lang="en"/>
              <a:t> followed by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strcpy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Equivalently, use </a:t>
            </a:r>
            <a:r>
              <a:rPr lang="en" u="sng">
                <a:solidFill>
                  <a:schemeClr val="hlink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3"/>
              </a:rPr>
              <a:t>strdup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Replace line 48.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34" name="Google Shape;334;p5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Debugging Segmentation Faults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x86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8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Registers</a:t>
            </a:r>
            <a:r>
              <a:rPr lang="en"/>
              <a:t> are small storage spaces directly on the processor.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Allows for fast memory access.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General purpose registers (GPR)</a:t>
            </a:r>
            <a:r>
              <a:rPr lang="en"/>
              <a:t> store both data and addresses.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x86 has 8, RISC-V has 32 (x0-x31).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Started as 16-bits, extend to 32-bit using e prefix (e.g. EAX for AX).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Access 8-bit LSB by replacing last letter with l (e.g. AL for AX).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Access 8-bit MSB by replacing last letter with h (e.g. AH for AX) only for AX, BX, CX, DX.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Instruction pointer register</a:t>
            </a:r>
            <a:r>
              <a:rPr lang="en"/>
              <a:t> holds address of next instruction to execute.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Called ip which can be extended with e prefix like a GPR.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Can’t be read/modified like a GPR using regular memory instructions.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58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5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Registers</a:t>
            </a:r>
            <a:endParaRPr/>
          </a:p>
        </p:txBody>
      </p:sp>
      <p:graphicFrame>
        <p:nvGraphicFramePr>
          <p:cNvPr id="347" name="Google Shape;347;p58"/>
          <p:cNvGraphicFramePr/>
          <p:nvPr/>
        </p:nvGraphicFramePr>
        <p:xfrm>
          <a:off x="4663325" y="120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459875"/>
                <a:gridCol w="1191350"/>
                <a:gridCol w="2646575"/>
              </a:tblGrid>
              <a:tr h="305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Purpose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9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Accumulator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I/O port access, arithmetic, interrupt calls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9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Base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Base pointer for memory access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9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Counter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Loop counting, bit shifts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9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Data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I/O port access, arithmetic, interrupt calls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9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Pointer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Top address of stack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9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Base Pointer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Base address of stack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9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SI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Source Index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Source for stream operations (e.g. string)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9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DI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Destination Index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Destination for stream operations (e.g. string)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9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</a:t>
            </a:r>
            <a:r>
              <a:rPr b="1" lang="en"/>
              <a:t>AT&amp;T Syntax </a:t>
            </a:r>
            <a:r>
              <a:rPr lang="en"/>
              <a:t>not Intel which is used by GCC.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Prefix registers with </a:t>
            </a:r>
            <a:r>
              <a:rPr b="1" lang="en"/>
              <a:t>%</a:t>
            </a:r>
            <a:r>
              <a:rPr lang="en"/>
              <a:t> (e.g.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/>
              <a:t>), constants with </a:t>
            </a:r>
            <a:r>
              <a:rPr b="1" lang="en"/>
              <a:t>$</a:t>
            </a:r>
            <a:r>
              <a:rPr lang="en"/>
              <a:t> (e.g.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/>
              <a:t>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General structure is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inst src, dest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Address memory with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offset(base, index, scale)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base</a:t>
            </a:r>
            <a:r>
              <a:rPr lang="en"/>
              <a:t>,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index</a:t>
            </a:r>
            <a:r>
              <a:rPr lang="en"/>
              <a:t> = registers,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offset</a:t>
            </a:r>
            <a:r>
              <a:rPr lang="en"/>
              <a:t> = any integer,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scale</a:t>
            </a:r>
            <a:r>
              <a:rPr lang="en"/>
              <a:t>= 1, 2, 4, or 8.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Accesses data at address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base + index * scale + offset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All parameters optional but will see base and offset usually.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Using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lea</a:t>
            </a:r>
            <a:r>
              <a:rPr lang="en"/>
              <a:t> instruction will operate on the address itself not contents.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Suffix instructions to signify operand size.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Not always necessary but should use them regardless.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59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5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Syntax</a:t>
            </a:r>
            <a:endParaRPr/>
          </a:p>
        </p:txBody>
      </p:sp>
      <p:graphicFrame>
        <p:nvGraphicFramePr>
          <p:cNvPr id="355" name="Google Shape;355;p59"/>
          <p:cNvGraphicFramePr/>
          <p:nvPr/>
        </p:nvGraphicFramePr>
        <p:xfrm>
          <a:off x="4663313" y="11028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277800"/>
                <a:gridCol w="2020000"/>
              </a:tblGrid>
              <a:tr h="486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mov 8(%ebx), %eax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Move contents from address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+ 8 into 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486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mov %ecx, -4(%esi, %ebx, 8)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Move contents in ECX into address ESI + 8 * EBX - 4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486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lea 8(%ebx), %eax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Puts EBX + 8 into 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</a:tbl>
          </a:graphicData>
        </a:graphic>
      </p:graphicFrame>
      <p:graphicFrame>
        <p:nvGraphicFramePr>
          <p:cNvPr id="356" name="Google Shape;356;p59"/>
          <p:cNvGraphicFramePr/>
          <p:nvPr/>
        </p:nvGraphicFramePr>
        <p:xfrm>
          <a:off x="4663313" y="29694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277800"/>
                <a:gridCol w="2020000"/>
              </a:tblGrid>
              <a:tr h="486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movb $0, (%esp)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Zero out a single byte from 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486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movw $0, (%esp)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Zero out two bytes from 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486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movl $0, (%esp)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Zero out four bytes from 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60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Calling convention</a:t>
            </a:r>
            <a:r>
              <a:rPr lang="en"/>
              <a:t> is a procedure for how to call and return from functions.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Specifies stack management, argument passing, register saving, etc.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One set of rule </a:t>
            </a:r>
            <a:r>
              <a:rPr i="1" lang="en"/>
              <a:t>each</a:t>
            </a:r>
            <a:r>
              <a:rPr lang="en"/>
              <a:t> for the </a:t>
            </a:r>
            <a:r>
              <a:rPr b="1" lang="en"/>
              <a:t>caller</a:t>
            </a:r>
            <a:r>
              <a:rPr lang="en"/>
              <a:t> and </a:t>
            </a:r>
            <a:r>
              <a:rPr b="1" lang="en"/>
              <a:t>callee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Many different calling conventions, will use the one defined in </a:t>
            </a:r>
            <a:r>
              <a:rPr b="1" lang="en"/>
              <a:t>i386 System V ABI</a:t>
            </a:r>
            <a:r>
              <a:rPr lang="en"/>
              <a:t> in this class.</a:t>
            </a:r>
            <a:endParaRPr/>
          </a:p>
        </p:txBody>
      </p:sp>
      <p:sp>
        <p:nvSpPr>
          <p:cNvPr id="362" name="Google Shape;362;p6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1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6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369" name="Google Shape;369;p61"/>
          <p:cNvGraphicFramePr/>
          <p:nvPr/>
        </p:nvGraphicFramePr>
        <p:xfrm>
          <a:off x="5656050" y="10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312350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Existing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</a:tbl>
          </a:graphicData>
        </a:graphic>
      </p:graphicFrame>
      <p:graphicFrame>
        <p:nvGraphicFramePr>
          <p:cNvPr id="370" name="Google Shape;370;p61"/>
          <p:cNvGraphicFramePr/>
          <p:nvPr/>
        </p:nvGraphicFramePr>
        <p:xfrm>
          <a:off x="4727875" y="8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28175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62"/>
          <p:cNvSpPr txBox="1"/>
          <p:nvPr>
            <p:ph idx="1" type="body"/>
          </p:nvPr>
        </p:nvSpPr>
        <p:spPr>
          <a:xfrm>
            <a:off x="182850" y="889584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calling the function (i.e. </a:t>
            </a:r>
            <a:r>
              <a:rPr b="1" lang="en"/>
              <a:t>prologue</a:t>
            </a:r>
            <a:r>
              <a:rPr lang="en"/>
              <a:t>), 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Save caller-saved GPRs (EAX, ECX, EDX) onto the stack </a:t>
            </a:r>
            <a:r>
              <a:rPr b="1" i="1" lang="en">
                <a:solidFill>
                  <a:srgbClr val="1155CC"/>
                </a:solidFill>
              </a:rPr>
              <a:t>if needed after the function call</a:t>
            </a:r>
            <a:r>
              <a:rPr b="1" lang="en">
                <a:solidFill>
                  <a:srgbClr val="1155CC"/>
                </a:solidFill>
              </a:rPr>
              <a:t>.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376" name="Google Shape;376;p62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6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378" name="Google Shape;378;p62"/>
          <p:cNvGraphicFramePr/>
          <p:nvPr/>
        </p:nvGraphicFramePr>
        <p:xfrm>
          <a:off x="5656050" y="10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312350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Existing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Caller-Saved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</a:tbl>
          </a:graphicData>
        </a:graphic>
      </p:graphicFrame>
      <p:graphicFrame>
        <p:nvGraphicFramePr>
          <p:cNvPr id="379" name="Google Shape;379;p62"/>
          <p:cNvGraphicFramePr/>
          <p:nvPr/>
        </p:nvGraphicFramePr>
        <p:xfrm>
          <a:off x="4727875" y="8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28175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6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calling the function (i.e. </a:t>
            </a:r>
            <a:r>
              <a:rPr b="1" lang="en"/>
              <a:t>prologue</a:t>
            </a:r>
            <a:r>
              <a:rPr lang="en"/>
              <a:t>), 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Save caller-saved GPRs (EAX, ECX, EDX) onto the stack </a:t>
            </a:r>
            <a:r>
              <a:rPr i="1" lang="en"/>
              <a:t>if needed after the function call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Push parameters onto the stack in reverse order. Add necessary padding </a:t>
            </a:r>
            <a:r>
              <a:rPr b="1" i="1" lang="en">
                <a:solidFill>
                  <a:srgbClr val="1155CC"/>
                </a:solidFill>
              </a:rPr>
              <a:t>before the parameters</a:t>
            </a:r>
            <a:r>
              <a:rPr b="1" lang="en">
                <a:solidFill>
                  <a:srgbClr val="1155CC"/>
                </a:solidFill>
              </a:rPr>
              <a:t> to ensure a 16-byte alignment.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385" name="Google Shape;385;p6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6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387" name="Google Shape;387;p63"/>
          <p:cNvGraphicFramePr/>
          <p:nvPr/>
        </p:nvGraphicFramePr>
        <p:xfrm>
          <a:off x="5656050" y="10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312350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Existing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Caller-Saved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Function Parameters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</a:tbl>
          </a:graphicData>
        </a:graphic>
      </p:graphicFrame>
      <p:graphicFrame>
        <p:nvGraphicFramePr>
          <p:cNvPr id="388" name="Google Shape;388;p63"/>
          <p:cNvGraphicFramePr/>
          <p:nvPr/>
        </p:nvGraphicFramePr>
        <p:xfrm>
          <a:off x="4727875" y="8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28175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89" name="Google Shape;389;p63"/>
          <p:cNvSpPr txBox="1"/>
          <p:nvPr/>
        </p:nvSpPr>
        <p:spPr>
          <a:xfrm>
            <a:off x="4606025" y="3009850"/>
            <a:ext cx="4412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(16 Byte aligned)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6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calling the function (i.e. </a:t>
            </a:r>
            <a:r>
              <a:rPr b="1" lang="en"/>
              <a:t>prologue</a:t>
            </a:r>
            <a:r>
              <a:rPr lang="en"/>
              <a:t>), 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Save caller-saved GPRs (EAX, ECX, EDX) onto the stack </a:t>
            </a:r>
            <a:r>
              <a:rPr i="1" lang="en"/>
              <a:t>if needed after the function call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Push parameters onto the stack in reverse order. Add necessary padding </a:t>
            </a:r>
            <a:r>
              <a:rPr i="1" lang="en"/>
              <a:t>before the parameters</a:t>
            </a:r>
            <a:r>
              <a:rPr lang="en"/>
              <a:t> to ensure a 16-byte alignment.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Call function by pushing the return address onto the stack and jumping to the function.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395" name="Google Shape;395;p6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6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397" name="Google Shape;397;p64"/>
          <p:cNvGraphicFramePr/>
          <p:nvPr/>
        </p:nvGraphicFramePr>
        <p:xfrm>
          <a:off x="5656050" y="10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312350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Existing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Caller-Saved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Function Parameters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</a:tbl>
          </a:graphicData>
        </a:graphic>
      </p:graphicFrame>
      <p:graphicFrame>
        <p:nvGraphicFramePr>
          <p:cNvPr id="398" name="Google Shape;398;p64"/>
          <p:cNvGraphicFramePr/>
          <p:nvPr/>
        </p:nvGraphicFramePr>
        <p:xfrm>
          <a:off x="4727875" y="8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28175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6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executing any function logic (i.e. prologue),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Push EBP onto the stack and set EBP to be the new ESP.</a:t>
            </a:r>
            <a:endParaRPr>
              <a:solidFill>
                <a:srgbClr val="1155CC"/>
              </a:solidFill>
            </a:endParaRPr>
          </a:p>
        </p:txBody>
      </p:sp>
      <p:sp>
        <p:nvSpPr>
          <p:cNvPr id="404" name="Google Shape;404;p6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6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406" name="Google Shape;406;p65"/>
          <p:cNvGraphicFramePr/>
          <p:nvPr/>
        </p:nvGraphicFramePr>
        <p:xfrm>
          <a:off x="5656050" y="10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312350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Existing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Caller-Saved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Function Parameters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2CC"/>
                    </a:solidFill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</a:tbl>
          </a:graphicData>
        </a:graphic>
      </p:graphicFrame>
      <p:graphicFrame>
        <p:nvGraphicFramePr>
          <p:cNvPr id="407" name="Google Shape;407;p65"/>
          <p:cNvGraphicFramePr/>
          <p:nvPr/>
        </p:nvGraphicFramePr>
        <p:xfrm>
          <a:off x="4727875" y="8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28175"/>
              </a:tblGrid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EBP, 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66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executing any function logic (i.e. prologue),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Push EBP onto the stack and set EBP to be the new ESP.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Allocate stack space for local variables.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413" name="Google Shape;413;p66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6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415" name="Google Shape;415;p66"/>
          <p:cNvGraphicFramePr/>
          <p:nvPr/>
        </p:nvGraphicFramePr>
        <p:xfrm>
          <a:off x="5656050" y="10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312350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Existing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Caller-Saved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Function Parameters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Local Variables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2CC"/>
                    </a:solidFill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</a:tbl>
          </a:graphicData>
        </a:graphic>
      </p:graphicFrame>
      <p:graphicFrame>
        <p:nvGraphicFramePr>
          <p:cNvPr id="416" name="Google Shape;416;p66"/>
          <p:cNvGraphicFramePr/>
          <p:nvPr/>
        </p:nvGraphicFramePr>
        <p:xfrm>
          <a:off x="4727875" y="8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28175"/>
              </a:tblGrid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7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67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6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8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executing any function logic (i.e. prologue),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Push EBP onto the stack and set EBP to be the new ESP.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Allocate stack space for local variables.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Save callee-saved GPRs (EBX, EDI, ESI) onto the stack </a:t>
            </a:r>
            <a:r>
              <a:rPr b="1" i="1" lang="en">
                <a:solidFill>
                  <a:srgbClr val="1155CC"/>
                </a:solidFill>
              </a:rPr>
              <a:t>if used during the function logic</a:t>
            </a:r>
            <a:r>
              <a:rPr b="1" lang="en">
                <a:solidFill>
                  <a:srgbClr val="1155CC"/>
                </a:solidFill>
              </a:rPr>
              <a:t>.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429" name="Google Shape;429;p68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6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431" name="Google Shape;431;p68"/>
          <p:cNvGraphicFramePr/>
          <p:nvPr/>
        </p:nvGraphicFramePr>
        <p:xfrm>
          <a:off x="5656050" y="10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312350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Existing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Caller-Saved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Function Parameters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Local Variables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Callee-Saved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2CC"/>
                    </a:solidFill>
                  </a:tcPr>
                </a:tc>
              </a:tr>
              <a:tr h="243700">
                <a:tc vMerge="1"/>
              </a:tr>
            </a:tbl>
          </a:graphicData>
        </a:graphic>
      </p:graphicFrame>
      <p:graphicFrame>
        <p:nvGraphicFramePr>
          <p:cNvPr id="432" name="Google Shape;432;p68"/>
          <p:cNvGraphicFramePr/>
          <p:nvPr/>
        </p:nvGraphicFramePr>
        <p:xfrm>
          <a:off x="4727875" y="8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28175"/>
              </a:tblGrid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9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executing any function logic (i.e. prologue),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Push EBP onto the stack and set EBP to be the new ESP.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Allocate stack space for local variables.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Save callee-saved GPRs (EBX, EDI, ESI) onto the stack </a:t>
            </a:r>
            <a:r>
              <a:rPr i="1" lang="en"/>
              <a:t>if used during the function logic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Perform function logic.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438" name="Google Shape;438;p69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6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440" name="Google Shape;440;p69"/>
          <p:cNvGraphicFramePr/>
          <p:nvPr/>
        </p:nvGraphicFramePr>
        <p:xfrm>
          <a:off x="5656050" y="10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312350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Existing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Caller-Saved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Function Parameters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Local Variables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Callee-Saved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43700">
                <a:tc vMerge="1"/>
              </a:tr>
            </a:tbl>
          </a:graphicData>
        </a:graphic>
      </p:graphicFrame>
      <p:graphicFrame>
        <p:nvGraphicFramePr>
          <p:cNvPr id="441" name="Google Shape;441;p69"/>
          <p:cNvGraphicFramePr/>
          <p:nvPr/>
        </p:nvGraphicFramePr>
        <p:xfrm>
          <a:off x="4727875" y="8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28175"/>
              </a:tblGrid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70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executing any function logic (i.e. prologue),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Push EBP onto the stack and set EBP to be the new ESP.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Allocate stack space for local variables.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Save callee-saved GPRs (EBX, EDI, ESI) onto the stack </a:t>
            </a:r>
            <a:r>
              <a:rPr i="1" lang="en"/>
              <a:t>if used during the function logic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 function logic.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returning (i.e. </a:t>
            </a:r>
            <a:r>
              <a:rPr b="1" lang="en"/>
              <a:t>epilogue</a:t>
            </a:r>
            <a:r>
              <a:rPr lang="en"/>
              <a:t>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Store return value in EAX.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447" name="Google Shape;447;p70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7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449" name="Google Shape;449;p70"/>
          <p:cNvGraphicFramePr/>
          <p:nvPr/>
        </p:nvGraphicFramePr>
        <p:xfrm>
          <a:off x="5656050" y="10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312350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Existing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Caller-Saved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Function Parameters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Local Variables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Callee-Saved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43700">
                <a:tc vMerge="1"/>
              </a:tr>
            </a:tbl>
          </a:graphicData>
        </a:graphic>
      </p:graphicFrame>
      <p:graphicFrame>
        <p:nvGraphicFramePr>
          <p:cNvPr id="450" name="Google Shape;450;p70"/>
          <p:cNvGraphicFramePr/>
          <p:nvPr/>
        </p:nvGraphicFramePr>
        <p:xfrm>
          <a:off x="4727875" y="8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28175"/>
              </a:tblGrid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71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executing any function logic (i.e. prologue),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Push EBP onto the stack and set EBP to be the new ESP.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Allocate stack space for local variables.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Save callee-saved GPRs (EBX, EDI, ESI) onto the stack </a:t>
            </a:r>
            <a:r>
              <a:rPr i="1" lang="en"/>
              <a:t>if used during the function logic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 function logic.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returning (i.e. </a:t>
            </a:r>
            <a:r>
              <a:rPr b="1" lang="en"/>
              <a:t>epilogue</a:t>
            </a:r>
            <a:r>
              <a:rPr lang="en"/>
              <a:t>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Store return value in EAX.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Restore callee-saved GPRs if any from the prologue.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456" name="Google Shape;456;p71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7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458" name="Google Shape;458;p71"/>
          <p:cNvGraphicFramePr/>
          <p:nvPr/>
        </p:nvGraphicFramePr>
        <p:xfrm>
          <a:off x="4727875" y="8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28175"/>
              </a:tblGrid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459" name="Google Shape;459;p71"/>
          <p:cNvGraphicFramePr/>
          <p:nvPr/>
        </p:nvGraphicFramePr>
        <p:xfrm>
          <a:off x="5656050" y="10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312350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Existing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Caller-Saved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Function Parameters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Local Variables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Callee-Saved GPRs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B7B7B7"/>
                    </a:solidFill>
                  </a:tcPr>
                </a:tc>
              </a:tr>
              <a:tr h="243700"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72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executing any function logic (i.e. prologue),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Push EBP onto the stack and set EBP to be the new ESP.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Allocate stack space for local variables.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Save callee-saved GPRs (EBX, EDI, ESI) onto the stack </a:t>
            </a:r>
            <a:r>
              <a:rPr i="1" lang="en"/>
              <a:t>if used during the function logic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 function logic.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returning (i.e. </a:t>
            </a:r>
            <a:r>
              <a:rPr b="1" lang="en"/>
              <a:t>epilogue</a:t>
            </a:r>
            <a:r>
              <a:rPr lang="en"/>
              <a:t>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Store return value in EAX.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Restore callee-saved GPRs if any from the </a:t>
            </a:r>
            <a:r>
              <a:rPr lang="en"/>
              <a:t>prologue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Deallocate local variables.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465" name="Google Shape;465;p72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7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467" name="Google Shape;467;p72"/>
          <p:cNvGraphicFramePr/>
          <p:nvPr/>
        </p:nvGraphicFramePr>
        <p:xfrm>
          <a:off x="4727875" y="8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28175"/>
              </a:tblGrid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EBP, 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468" name="Google Shape;468;p72"/>
          <p:cNvGraphicFramePr/>
          <p:nvPr/>
        </p:nvGraphicFramePr>
        <p:xfrm>
          <a:off x="5656050" y="10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312350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Existing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Caller-Saved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Function Parameters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Local Variables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B7B7B7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Callee-Saved GPRs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executing any function logic (i.e. prologue),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Push EBP onto the stack and set EBP to be the new ESP.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Allocate stack space for local variables.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Save callee-saved GPRs (EBX, EDI, ESI) onto the stack </a:t>
            </a:r>
            <a:r>
              <a:rPr i="1" lang="en"/>
              <a:t>if used during the function logic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 function logic.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returning (i.e. </a:t>
            </a:r>
            <a:r>
              <a:rPr b="1" lang="en"/>
              <a:t>epilogue</a:t>
            </a:r>
            <a:r>
              <a:rPr lang="en"/>
              <a:t>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Store return value in EAX.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Restore callee-saved GPRs if any from the prologue.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Deallocate local variables.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Restore caller’s EBP from stack.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474" name="Google Shape;474;p7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7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476" name="Google Shape;476;p73"/>
          <p:cNvGraphicFramePr/>
          <p:nvPr/>
        </p:nvGraphicFramePr>
        <p:xfrm>
          <a:off x="4727875" y="8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28175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477" name="Google Shape;477;p73"/>
          <p:cNvGraphicFramePr/>
          <p:nvPr/>
        </p:nvGraphicFramePr>
        <p:xfrm>
          <a:off x="5656050" y="10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312350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Existing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Caller-Saved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Function Parameters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EBP of Caller Stack Frame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B7B7B7"/>
                    </a:solidFill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Local Variables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Callee-Saved GPRs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7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executing any function logic (i.e. prologue),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Push EBP onto the stack and set EBP to be the new ESP.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Allocate stack space for local variables.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Save callee-saved GPRs (EBX, EDI, ESI) onto the stack </a:t>
            </a:r>
            <a:r>
              <a:rPr i="1" lang="en"/>
              <a:t>if used during the function logic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 function logic.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returning (i.e. </a:t>
            </a:r>
            <a:r>
              <a:rPr b="1" lang="en"/>
              <a:t>epilogue</a:t>
            </a:r>
            <a:r>
              <a:rPr lang="en"/>
              <a:t>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Store return value in EAX.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Restore callee-saved GPRs if any from the prologue.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Deallocate local variables.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Restore caller’s EBP from stack.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Return from function call by popping the return address pushed by the caller in its prologue and jumping to it.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483" name="Google Shape;483;p7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7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485" name="Google Shape;485;p74"/>
          <p:cNvGraphicFramePr/>
          <p:nvPr/>
        </p:nvGraphicFramePr>
        <p:xfrm>
          <a:off x="4727875" y="8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28175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486" name="Google Shape;486;p74"/>
          <p:cNvGraphicFramePr/>
          <p:nvPr/>
        </p:nvGraphicFramePr>
        <p:xfrm>
          <a:off x="5656050" y="10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312350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Existing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Caller-Saved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Function Parameters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Address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B7B7B7"/>
                    </a:solidFill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EBP of Caller Stack Frame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Local Variables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Callee-Saved GPRs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7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calling the function (i.e. </a:t>
            </a:r>
            <a:r>
              <a:rPr b="1" lang="en"/>
              <a:t>prologue</a:t>
            </a:r>
            <a:r>
              <a:rPr lang="en"/>
              <a:t>), 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Save caller-saved GPRs (EAX, ECX, EDX) onto the stack </a:t>
            </a:r>
            <a:r>
              <a:rPr i="1" lang="en"/>
              <a:t>if needed after the function call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Push parameters onto the stack in reverse order. Add necessary padding </a:t>
            </a:r>
            <a:r>
              <a:rPr i="1" lang="en"/>
              <a:t>before the parameters</a:t>
            </a:r>
            <a:r>
              <a:rPr lang="en"/>
              <a:t> to ensure a 16-byte alignment.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 function by pushing the return address onto the stack and jumping to the function.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function call returns (i.e. </a:t>
            </a:r>
            <a:r>
              <a:rPr b="1" lang="en"/>
              <a:t>epilogue</a:t>
            </a:r>
            <a:r>
              <a:rPr lang="en"/>
              <a:t>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Remove parameters from the stack.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492" name="Google Shape;492;p7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7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494" name="Google Shape;494;p75"/>
          <p:cNvGraphicFramePr/>
          <p:nvPr/>
        </p:nvGraphicFramePr>
        <p:xfrm>
          <a:off x="4727875" y="8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28175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495" name="Google Shape;495;p75"/>
          <p:cNvGraphicFramePr/>
          <p:nvPr/>
        </p:nvGraphicFramePr>
        <p:xfrm>
          <a:off x="5656050" y="10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312350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Existing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Caller-Saved GPRs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B7B7B7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Function Parameters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Address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EBP of Caller Stack Frame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Local Variables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Callee-Saved GPRs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76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calling the function (i.e. </a:t>
            </a:r>
            <a:r>
              <a:rPr b="1" lang="en"/>
              <a:t>prologue</a:t>
            </a:r>
            <a:r>
              <a:rPr lang="en"/>
              <a:t>), 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Save caller-saved GPRs (EAX, ECX, EDX) onto the stack </a:t>
            </a:r>
            <a:r>
              <a:rPr i="1" lang="en"/>
              <a:t>if needed after the function call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Push parameters onto the stack in reverse order. Add necessary padding </a:t>
            </a:r>
            <a:r>
              <a:rPr i="1" lang="en"/>
              <a:t>before the parameters</a:t>
            </a:r>
            <a:r>
              <a:rPr lang="en"/>
              <a:t> to ensure a 16-byte alignment.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 function by pushing the return address onto the stack and jumping to the function.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function call returns (i.e. </a:t>
            </a:r>
            <a:r>
              <a:rPr b="1" lang="en"/>
              <a:t>epilogue</a:t>
            </a:r>
            <a:r>
              <a:rPr lang="en"/>
              <a:t>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Remove parameters from the stack.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Restore caller-saved GPRs if any from the prologue.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501" name="Google Shape;501;p76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7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503" name="Google Shape;503;p76"/>
          <p:cNvGraphicFramePr/>
          <p:nvPr/>
        </p:nvGraphicFramePr>
        <p:xfrm>
          <a:off x="4727875" y="8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928175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125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504" name="Google Shape;504;p76"/>
          <p:cNvGraphicFramePr/>
          <p:nvPr/>
        </p:nvGraphicFramePr>
        <p:xfrm>
          <a:off x="5656050" y="10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2312350"/>
              </a:tblGrid>
              <a:tr h="244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Existing Caller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Caller-Saved GPRs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4125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Function Parameters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 vMerge="1"/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Address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EBP of Caller Stack Frame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Local Variables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 vMerge="1"/>
              </a:tr>
              <a:tr h="243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Callee-Saved GPRs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B7B7B7"/>
                    </a:solidFill>
                  </a:tcPr>
                </a:tc>
              </a:tr>
              <a:tr h="243700"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77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calling the function (i.e. </a:t>
            </a:r>
            <a:r>
              <a:rPr b="1" lang="en"/>
              <a:t>prologue</a:t>
            </a:r>
            <a:r>
              <a:rPr lang="en"/>
              <a:t>), 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Save caller-saved GPRs (EAX, ECX, EDX) onto the stack </a:t>
            </a:r>
            <a:r>
              <a:rPr i="1" lang="en"/>
              <a:t>if needed after the function call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Push parameters onto the stack in reverse order. Add necessary padding </a:t>
            </a:r>
            <a:r>
              <a:rPr i="1" lang="en"/>
              <a:t>before the parameters</a:t>
            </a:r>
            <a:r>
              <a:rPr lang="en"/>
              <a:t> to ensure a 16-byte alignment.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 function by pushing the return address onto the stack and jumping to the function.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function call returns (i.e. </a:t>
            </a:r>
            <a:r>
              <a:rPr b="1" lang="en"/>
              <a:t>epilogue</a:t>
            </a:r>
            <a:r>
              <a:rPr lang="en"/>
              <a:t>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Remove parameters from the stack.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Restore caller-saved GPRs if any from the prologue.</a:t>
            </a:r>
            <a:endParaRPr/>
          </a:p>
        </p:txBody>
      </p:sp>
      <p:sp>
        <p:nvSpPr>
          <p:cNvPr id="510" name="Google Shape;510;p77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Callee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executing any function logic (i.e. prologue),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Push EBP onto the stack and set EBP to be the new ESP.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Allocate stack space for local variables.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Save callee-saved GPRs (EBX, EDI, ESI) onto the stack </a:t>
            </a:r>
            <a:r>
              <a:rPr i="1" lang="en"/>
              <a:t>if used during the function logic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 function logic.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returning (i.e. </a:t>
            </a:r>
            <a:r>
              <a:rPr b="1" lang="en"/>
              <a:t>epilogue</a:t>
            </a:r>
            <a:r>
              <a:rPr lang="en"/>
              <a:t>),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Store return value in EAX.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Restore callee-saved GPRs if any from the prologue.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Deallocate local variables.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Restore caller’s EBP from stack.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Return from function call by popping the return address pushed by the caller in its prologue and jumping to it.</a:t>
            </a:r>
            <a:endParaRPr/>
          </a:p>
        </p:txBody>
      </p:sp>
      <p:sp>
        <p:nvSpPr>
          <p:cNvPr id="511" name="Google Shape;511;p7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78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7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graphicFrame>
        <p:nvGraphicFramePr>
          <p:cNvPr id="518" name="Google Shape;518;p78"/>
          <p:cNvGraphicFramePr/>
          <p:nvPr/>
        </p:nvGraphicFramePr>
        <p:xfrm>
          <a:off x="1843713" y="1275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138875"/>
                <a:gridCol w="2909575"/>
                <a:gridCol w="1408125"/>
              </a:tblGrid>
              <a:tr h="548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Instruction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Purpose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Effective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486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pushl src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Push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src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 onto stack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subl $4, %esp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movl src, (%esp)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</a:tr>
              <a:tr h="486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popl dest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Pop from stack into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dest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movl (%esp), dest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addl $4, %esp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</a:tr>
              <a:tr h="486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call addr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Push return address onto stack and jump to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addr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pushl %eip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jump addr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</a:tr>
              <a:tr h="486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leave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Restore EBP and ESP to previous 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movl %ebp, %esp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popl %ebp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</a:tr>
              <a:tr h="486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Pop return address from stack and jump to it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popl %eip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45700" marB="45700" marR="45700" marL="45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9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Between SP and BP, which has a higher memory address?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Write three different ways to clear the EAX register (i.e. store a 0).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True or False: Right before the caller jumps to the desired function, the stack must be 16-byte aligned.</a:t>
            </a:r>
            <a:endParaRPr/>
          </a:p>
        </p:txBody>
      </p:sp>
      <p:sp>
        <p:nvSpPr>
          <p:cNvPr id="524" name="Google Shape;524;p7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80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Between SP and BP, which has a higher memory address?</a:t>
            </a:r>
            <a:br>
              <a:rPr b="1" lang="en">
                <a:solidFill>
                  <a:srgbClr val="1155CC"/>
                </a:solidFill>
              </a:rPr>
            </a:br>
            <a:r>
              <a:rPr b="1" lang="en">
                <a:solidFill>
                  <a:srgbClr val="1155CC"/>
                </a:solidFill>
              </a:rPr>
              <a:t>BP. Stack grows downwards → top of the stack (SP) moves towards lower addresses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Write three different ways to clear the EAX register (i.e. store a 0).</a:t>
            </a:r>
            <a:br>
              <a:rPr lang="en"/>
            </a:b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True or False: Right before the caller jumps to the desired function, the stack must be 16-byte aligned.</a:t>
            </a:r>
            <a:endParaRPr/>
          </a:p>
        </p:txBody>
      </p:sp>
      <p:sp>
        <p:nvSpPr>
          <p:cNvPr id="530" name="Google Shape;530;p8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81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Between SP and BP, which has a higher memory address?</a:t>
            </a:r>
            <a:br>
              <a:rPr lang="en"/>
            </a:br>
            <a:r>
              <a:rPr lang="en"/>
              <a:t>BP. Stack grows downwards → top of the stack (SP) moves towards lower addresses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Write three different ways to clear the EAX register (i.e. store a 0).</a:t>
            </a:r>
            <a:br>
              <a:rPr b="1" lang="en">
                <a:solidFill>
                  <a:srgbClr val="1155CC"/>
                </a:solidFill>
              </a:rPr>
            </a:br>
            <a:r>
              <a:rPr b="1" lang="en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 $0, %eax		subl %eax, %eax		xorl %eax, %eax</a:t>
            </a:r>
            <a:endParaRPr b="1">
              <a:solidFill>
                <a:srgbClr val="1155CC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True or False: Right before the caller jumps to the desired function, the stack must be 16-byte aligned.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8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82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Between SP and BP, which has a higher memory address?</a:t>
            </a:r>
            <a:br>
              <a:rPr lang="en"/>
            </a:br>
            <a:r>
              <a:rPr lang="en"/>
              <a:t>BP. Stack grows downwards → top of the stack (SP) moves towards lower addresses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Write three different ways to clear the EAX register (i.e. store a 0).</a:t>
            </a:r>
            <a:br>
              <a:rPr lang="en"/>
            </a:b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$0, %eax		subl %eax, %eax		xorl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True or False: Right before the caller jumps to the desired function, the stack must be 16-byte aligned.</a:t>
            </a:r>
            <a:br>
              <a:rPr b="1" lang="en">
                <a:solidFill>
                  <a:srgbClr val="1155CC"/>
                </a:solidFill>
              </a:rPr>
            </a:br>
            <a:r>
              <a:rPr b="1" lang="en">
                <a:solidFill>
                  <a:srgbClr val="1155CC"/>
                </a:solidFill>
              </a:rPr>
              <a:t>False. Stack needs to be 16-byte aligned </a:t>
            </a:r>
            <a:r>
              <a:rPr b="1" i="1" lang="en">
                <a:solidFill>
                  <a:srgbClr val="1155CC"/>
                </a:solidFill>
              </a:rPr>
              <a:t>after parameters have been pushed</a:t>
            </a:r>
            <a:r>
              <a:rPr b="1" lang="en">
                <a:solidFill>
                  <a:srgbClr val="1155CC"/>
                </a:solidFill>
              </a:rPr>
              <a:t> onto the stack. Return address is pushed right before jumping.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542" name="Google Shape;542;p8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83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What is the memory address of a relative to the base pointer?</a:t>
            </a:r>
            <a:endParaRPr/>
          </a:p>
        </p:txBody>
      </p:sp>
      <p:sp>
        <p:nvSpPr>
          <p:cNvPr id="548" name="Google Shape;548;p83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49" name="Google Shape;549;p8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550" name="Google Shape;550;p83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28        cmpl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29        jne     .L4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30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31        imull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32        imull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33        jmp     .L5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34 .L4: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35        addl    $1,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40 .L2: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41        cmpl    $333,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42        jle     .L7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43        movl    $0,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44 .L5: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45        leave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46        ret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84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What is the memory address of </a:t>
            </a:r>
            <a:r>
              <a:rPr b="1" lang="en"/>
              <a:t>a</a:t>
            </a:r>
            <a:r>
              <a:rPr lang="en"/>
              <a:t>, relative to the base pointer?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bytes below the base pointer (i.e. EBP - 4).</a:t>
            </a:r>
            <a:endParaRPr/>
          </a:p>
        </p:txBody>
      </p:sp>
      <p:sp>
        <p:nvSpPr>
          <p:cNvPr id="556" name="Google Shape;556;p84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$1, -4(%ebp)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57" name="Google Shape;557;p8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558" name="Google Shape;558;p84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28        cmpl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29        jne     .L4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30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31        imull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32        imull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33        jmp     .L5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34 .L4: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35        addl    $1,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40 .L2: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41        cmpl    $333,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42        jle     .L7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43        movl    $0,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44 .L5: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45        leave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46        ret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85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What is the end condition for the outer loop using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lang="en"/>
              <a:t>?</a:t>
            </a:r>
            <a:endParaRPr/>
          </a:p>
        </p:txBody>
      </p:sp>
      <p:sp>
        <p:nvSpPr>
          <p:cNvPr id="564" name="Google Shape;564;p8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565" name="Google Shape;565;p85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66" name="Google Shape;566;p85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28        cmpl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29        jne     .L4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30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31        imull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32        imull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33        jmp     .L5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34 .L4: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35        addl    $1,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40 .L2: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41        cmpl    $333,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42        jle     .L7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43        movl    $0,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44 .L5: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45        leave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46        ret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86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What is the end condition for the outer loop using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lang="en"/>
              <a:t>?</a:t>
            </a:r>
            <a:br>
              <a:rPr lang="en"/>
            </a:b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lang="en"/>
              <a:t> must be greater than 333.</a:t>
            </a:r>
            <a:endParaRPr/>
          </a:p>
        </p:txBody>
      </p:sp>
      <p:sp>
        <p:nvSpPr>
          <p:cNvPr id="572" name="Google Shape;572;p8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573" name="Google Shape;573;p86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74" name="Google Shape;574;p86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28        cmpl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29        jne     .L4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30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31        imull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32        imull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33        jmp     .L5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34 .L4: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35        addl    $1,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40 .L2: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41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cmpl    $333, -4(%ebp)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42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jle     .L7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43        movl    $0,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44 .L5: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45        leave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46        ret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87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580" name="Google Shape;580;p8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581" name="Google Shape;581;p87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82" name="Google Shape;582;p87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28        cmpl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29        jne     .L4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30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31        imull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32        imull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33        jmp     .L5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34 .L4: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35        addl    $1,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40 .L2: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41        cmpl    $333,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42        jle     .L7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43        movl    $0,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44 .L5: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45        leave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46        ret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88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588" name="Google Shape;588;p8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589" name="Google Shape;589;p88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590" name="Google Shape;590;p88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591" name="Google Shape;591;p88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592" name="Google Shape;592;p88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93" name="Google Shape;593;p88"/>
          <p:cNvSpPr txBox="1"/>
          <p:nvPr/>
        </p:nvSpPr>
        <p:spPr>
          <a:xfrm>
            <a:off x="176400" y="4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.L2: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41        cmpl    $333, -4(%ebp)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42        jle     .L7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43        movl    $0, %eax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94" name="Google Shape;594;p88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89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600" name="Google Shape;600;p8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601" name="Google Shape;601;p89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602" name="Google Shape;602;p89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03" name="Google Shape;603;p89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04" name="Google Shape;604;p89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05" name="Google Shape;605;p89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90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611" name="Google Shape;611;p9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612" name="Google Shape;612;p90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9        imull   %eax,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613" name="Google Shape;613;p90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14" name="Google Shape;614;p90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15" name="Google Shape;615;p90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16" name="Google Shape;616;p90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91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622" name="Google Shape;622;p9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623" name="Google Shape;623;p91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 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10       movl    %eax, -12(%ebp)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624" name="Google Shape;624;p91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a2 = 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25" name="Google Shape;625;p91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26" name="Google Shape;626;p91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27" name="Google Shape;627;p91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92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633" name="Google Shape;633;p9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634" name="Google Shape;634;p92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 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       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635" name="Google Shape;635;p92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a2 = 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36" name="Google Shape;636;p92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37" name="Google Shape;637;p92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38" name="Google Shape;638;p92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93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644" name="Google Shape;644;p9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645" name="Google Shape;645;p93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 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       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646" name="Google Shape;646;p93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 = 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a2 = 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47" name="Google Shape;647;p93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48" name="Google Shape;648;p93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49" name="Google Shape;649;p93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94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655" name="Google Shape;655;p9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656" name="Google Shape;656;p94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 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       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657" name="Google Shape;657;p94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 = 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a2 = 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58" name="Google Shape;658;p94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59" name="Google Shape;659;p94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60" name="Google Shape;660;p94"/>
          <p:cNvSpPr txBox="1"/>
          <p:nvPr/>
        </p:nvSpPr>
        <p:spPr>
          <a:xfrm>
            <a:off x="176400" y="41438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61" name="Google Shape;661;p94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95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667" name="Google Shape;667;p9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668" name="Google Shape;668;p95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 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       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669" name="Google Shape;669;p95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 = 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a2 = 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70" name="Google Shape;670;p95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b*b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71" name="Google Shape;671;p95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72" name="Google Shape;672;p95"/>
          <p:cNvSpPr txBox="1"/>
          <p:nvPr/>
        </p:nvSpPr>
        <p:spPr>
          <a:xfrm>
            <a:off x="176400" y="41438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73" name="Google Shape;673;p95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96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679" name="Google Shape;679;p9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680" name="Google Shape;680;p96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 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       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681" name="Google Shape;681;p96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 = 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a2 = 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b2 = b*b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82" name="Google Shape;682;p96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b*b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83" name="Google Shape;683;p96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84" name="Google Shape;684;p96"/>
          <p:cNvSpPr txBox="1"/>
          <p:nvPr/>
        </p:nvSpPr>
        <p:spPr>
          <a:xfrm>
            <a:off x="176400" y="41438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85" name="Google Shape;685;p96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97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691" name="Google Shape;691;p9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692" name="Google Shape;692;p97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 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       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693" name="Google Shape;693;p97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 = 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a2 = 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b2 = b*b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94" name="Google Shape;694;p97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695" name="Google Shape;695;p97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96" name="Google Shape;696;p97"/>
          <p:cNvSpPr txBox="1"/>
          <p:nvPr/>
        </p:nvSpPr>
        <p:spPr>
          <a:xfrm>
            <a:off x="176400" y="41438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97" name="Google Shape;697;p97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98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703" name="Google Shape;703;p9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704" name="Google Shape;704;p98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 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       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705" name="Google Shape;705;p98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 = 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a2 = 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b2 = b*b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06" name="Google Shape;706;p98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1000-a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07" name="Google Shape;707;p98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08" name="Google Shape;708;p98"/>
          <p:cNvSpPr txBox="1"/>
          <p:nvPr/>
        </p:nvSpPr>
        <p:spPr>
          <a:xfrm>
            <a:off x="176400" y="41438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09" name="Google Shape;709;p98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99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715" name="Google Shape;715;p9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716" name="Google Shape;716;p99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 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       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717" name="Google Shape;717;p99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 = 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a2 = 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b2 = b*b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18" name="Google Shape;718;p99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1000-a-b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19" name="Google Shape;719;p99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20" name="Google Shape;720;p99"/>
          <p:cNvSpPr txBox="1"/>
          <p:nvPr/>
        </p:nvSpPr>
        <p:spPr>
          <a:xfrm>
            <a:off x="176400" y="41438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21" name="Google Shape;721;p99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100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727" name="Google Shape;727;p10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728" name="Google Shape;728;p100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 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       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729" name="Google Shape;729;p100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 = 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a2 = 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b2 = b*b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c=1000-a-b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30" name="Google Shape;730;p100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1000-a-b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31" name="Google Shape;731;p100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32" name="Google Shape;732;p100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01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738" name="Google Shape;738;p10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739" name="Google Shape;739;p101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 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       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740" name="Google Shape;740;p101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 = 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a2 = 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b2 = b*b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c=1000-a-b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41" name="Google Shape;741;p101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1000-a-b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42" name="Google Shape;742;p101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43" name="Google Shape;743;p101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02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749" name="Google Shape;749;p10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750" name="Google Shape;750;p102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 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       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751" name="Google Shape;751;p102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 = 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a2 = 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b2 = b*b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c=1000-a-b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52" name="Google Shape;752;p102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53" name="Google Shape;753;p102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54" name="Google Shape;754;p102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103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760" name="Google Shape;760;p10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761" name="Google Shape;761;p103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 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       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762" name="Google Shape;762;p103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 = 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a2 = 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b2 = b*b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c=1000-a-b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63" name="Google Shape;763;p103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c*c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64" name="Google Shape;764;p103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65" name="Google Shape;765;p103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104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endParaRPr/>
          </a:p>
        </p:txBody>
      </p:sp>
      <p:sp>
        <p:nvSpPr>
          <p:cNvPr id="771" name="Google Shape;771;p10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772" name="Google Shape;772;p104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 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       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773" name="Google Shape;773;p104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 = 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a2 = 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b2 = b*b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c=1000-a-b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c2=c*c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74" name="Google Shape;774;p104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c*c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75" name="Google Shape;775;p104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76" name="Google Shape;776;p104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10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782" name="Google Shape;782;p105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memory addresses the local variables (a2, b, b2, c, c2) relative to the base pointer?</a:t>
            </a:r>
            <a:br>
              <a:rPr lang="en"/>
            </a:b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a2</a:t>
            </a:r>
            <a:r>
              <a:rPr lang="en"/>
              <a:t> = EBP - 12</a:t>
            </a:r>
            <a:br>
              <a:rPr lang="en"/>
            </a:b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</a:t>
            </a:r>
            <a:r>
              <a:rPr lang="en"/>
              <a:t> = EBP - 8</a:t>
            </a:r>
            <a:br>
              <a:rPr lang="en"/>
            </a:b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b2</a:t>
            </a:r>
            <a:r>
              <a:rPr lang="en"/>
              <a:t> = EBP - 16</a:t>
            </a:r>
            <a:br>
              <a:rPr lang="en"/>
            </a:b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</a:t>
            </a:r>
            <a:r>
              <a:rPr lang="en"/>
              <a:t> = EBP - 20</a:t>
            </a:r>
            <a:br>
              <a:rPr lang="en"/>
            </a:b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c2</a:t>
            </a:r>
            <a:r>
              <a:rPr lang="en"/>
              <a:t> = EBP - 24</a:t>
            </a:r>
            <a:endParaRPr/>
          </a:p>
        </p:txBody>
      </p:sp>
      <p:sp>
        <p:nvSpPr>
          <p:cNvPr id="783" name="Google Shape;783;p105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movl    %eax, -12(%ebp)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%eax, -8(%ebp)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%eax, -16(%ebp)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%eax, -20(%ebp)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%eax, -24(%ebp)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aphicFrame>
        <p:nvGraphicFramePr>
          <p:cNvPr id="784" name="Google Shape;784;p105"/>
          <p:cNvGraphicFramePr/>
          <p:nvPr/>
        </p:nvGraphicFramePr>
        <p:xfrm>
          <a:off x="6325263" y="99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2281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 = 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a2 = a*a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b2 = b*b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c=1000-a-b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c2=c*c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85" name="Google Shape;785;p105"/>
          <p:cNvGraphicFramePr/>
          <p:nvPr/>
        </p:nvGraphicFramePr>
        <p:xfrm>
          <a:off x="7785650" y="2277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518925"/>
                <a:gridCol w="70925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c*c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786" name="Google Shape;786;p105"/>
          <p:cNvGraphicFramePr/>
          <p:nvPr/>
        </p:nvGraphicFramePr>
        <p:xfrm>
          <a:off x="5778263" y="82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-28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87" name="Google Shape;787;p105"/>
          <p:cNvSpPr txBox="1"/>
          <p:nvPr/>
        </p:nvSpPr>
        <p:spPr>
          <a:xfrm>
            <a:off x="6151625" y="4805600"/>
            <a:ext cx="301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Stack visual credit: TA Diana!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106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Fill in the missing code.</a:t>
            </a:r>
            <a:endParaRPr/>
          </a:p>
        </p:txBody>
      </p:sp>
      <p:sp>
        <p:nvSpPr>
          <p:cNvPr id="793" name="Google Shape;793;p10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794" name="Google Shape;794;p106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95" name="Google Shape;795;p106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28        cmpl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29        jne     .L4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30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31        imull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32        imull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33        jmp     .L5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34 .L4: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35        addl    $1,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40 .L2: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41        cmpl    $333,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42        jle     .L7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43        movl    $0,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44 .L5: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45        leave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46        ret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07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</a:t>
            </a:r>
            <a:r>
              <a:rPr b="1"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 &lt;= 333; a++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Fill in the missing code.</a:t>
            </a:r>
            <a:endParaRPr/>
          </a:p>
        </p:txBody>
      </p:sp>
      <p:sp>
        <p:nvSpPr>
          <p:cNvPr id="801" name="Google Shape;801;p10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802" name="Google Shape;802;p107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03" name="Google Shape;803;p107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28        cmpl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29        jne     .L4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30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31        imull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32        imull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33        jmp     .L5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34 .L4: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35        addl    $1,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39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addl    $1, -4(%ebp)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40 .L2: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41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cmpl    $333, -4(%ebp)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42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jle     .L7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43        movl    $0,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44 .L5: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45        leave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46        ret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108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a &lt;= 333; a++)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</a:t>
            </a:r>
            <a:r>
              <a:rPr b="1"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 * a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________________)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Fill in the missing code.</a:t>
            </a:r>
            <a:endParaRPr/>
          </a:p>
        </p:txBody>
      </p:sp>
      <p:sp>
        <p:nvSpPr>
          <p:cNvPr id="809" name="Google Shape;809;p108"/>
          <p:cNvSpPr txBox="1"/>
          <p:nvPr>
            <p:ph idx="2" type="body"/>
          </p:nvPr>
        </p:nvSpPr>
        <p:spPr>
          <a:xfrm>
            <a:off x="3154675" y="822975"/>
            <a:ext cx="2834700" cy="4271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-4(%ebp),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imull   %eax,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movl    %eax, -12(%ebp)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10" name="Google Shape;810;p10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811" name="Google Shape;811;p108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28        cmpl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29        jne     .L4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30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31        imull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32        imull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33        jmp     .L5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34 .L4: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35        addl    $1,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40 .L2: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41        cmpl    $333,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42        jle     .L7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43        movl    $0,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44 .L5: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45        leave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46        ret</a:t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09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a &lt;= 333; a++)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a * a;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</a:t>
            </a:r>
            <a:r>
              <a:rPr b="1"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a; b &lt;= 666; b++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Fill in the missing code.</a:t>
            </a:r>
            <a:endParaRPr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17" name="Google Shape;817;p109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-4(%ebp),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%eax, -8(%ebp)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18" name="Google Shape;818;p10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819" name="Google Shape;819;p109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28        cmpl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29        jne     .L4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30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31        imull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32        imull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33        jmp     .L5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34 .L4: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35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addl    $1, -8(%ebp)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37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cmpl    $666, -8(%ebp)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38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jle     .L6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40 .L2: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41        cmpl    $333,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42        jle     .L7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43        movl    $0,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44 .L5: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45        leave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46        ret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110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a &lt;= 333; a++)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a * a;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a; b &lt;= 666; b++)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</a:t>
            </a:r>
            <a:r>
              <a:rPr b="1"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b * b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____________;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Fill in the missing code.</a:t>
            </a:r>
            <a:endParaRPr/>
          </a:p>
        </p:txBody>
      </p:sp>
      <p:sp>
        <p:nvSpPr>
          <p:cNvPr id="825" name="Google Shape;825;p11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826" name="Google Shape;826;p110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-8(%ebp),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%eax, -16(%ebp)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27" name="Google Shape;827;p110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28        cmpl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29        jne     .L4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30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31        imull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32        imull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33        jmp     .L5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34 .L4: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35        addl    $1,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40 .L2: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41        cmpl    $333,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42        jle     .L7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43        movl    $0,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44 .L5: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45        leave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46        ret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111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a &lt;= 333; a++)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a * a;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a; b &lt;= 666; b++)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b * b;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</a:t>
            </a:r>
            <a:r>
              <a:rPr b="1"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1000 - a - b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Fill in the missing code.</a:t>
            </a:r>
            <a:endParaRPr/>
          </a:p>
        </p:txBody>
      </p:sp>
      <p:sp>
        <p:nvSpPr>
          <p:cNvPr id="833" name="Google Shape;833;p11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834" name="Google Shape;834;p111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$1000,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subl    -4(%ebp),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subl    -8(%ebp),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%eax, -20(%ebp)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35" name="Google Shape;835;p111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28        cmpl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29        jne     .L4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30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31        imull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32        imull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33        jmp     .L5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34 .L4: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35        addl    $1,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40 .L2: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41        cmpl    $333,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42        jle     .L7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43        movl    $0,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44 .L5: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45        leave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46        ret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112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a &lt;= 333; a++)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a * a;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a; b &lt;= 666; b++)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b * b;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1000 - a - b;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</a:t>
            </a:r>
            <a:r>
              <a:rPr b="1"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 * c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Fill in the missing code.</a:t>
            </a:r>
            <a:endParaRPr/>
          </a:p>
        </p:txBody>
      </p:sp>
      <p:sp>
        <p:nvSpPr>
          <p:cNvPr id="841" name="Google Shape;841;p11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842" name="Google Shape;842;p112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-20(%ebp),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%eax, -24(%ebp)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43" name="Google Shape;843;p112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28        cmpl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29        jne     .L4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30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31        imull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32        imull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33        jmp     .L5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34 .L4: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35        addl    $1,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40 .L2: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41        cmpl    $333,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42        jle     .L7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43        movl    $0,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44 .L5: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45        leave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46        ret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13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a &lt;= 333; a++)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a * a;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a; b &lt;= 666; b++)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b * b;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1000 - a - b;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c * c;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a2 + b2 == c2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_________;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Fill in the missing code.</a:t>
            </a:r>
            <a:endParaRPr/>
          </a:p>
        </p:txBody>
      </p:sp>
      <p:sp>
        <p:nvSpPr>
          <p:cNvPr id="849" name="Google Shape;849;p11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850" name="Google Shape;850;p113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-12(%ebp), %edx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-16(%ebp),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addl    %edx,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51" name="Google Shape;851;p113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28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cmpl    %eax, -24(%ebp)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29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jne     .L4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30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31        imull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32        imull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33        jmp     .L5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34 .L4: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35        addl    $1,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40 .L2: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41        cmpl    $333,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42        jle     .L7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43        movl    $0,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44 .L5: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45        leave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46        ret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14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a &lt;= 333; a++)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a2 = a * a;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a; b &lt;= 666; b++)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b2 = b * b;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 = 1000 - a - b;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c2 = c * c;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(a2 + b2 == c2)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 * b * c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Fill in the missing code.</a:t>
            </a:r>
            <a:endParaRPr/>
          </a:p>
        </p:txBody>
      </p:sp>
      <p:sp>
        <p:nvSpPr>
          <p:cNvPr id="857" name="Google Shape;857;p11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Engineering</a:t>
            </a:r>
            <a:endParaRPr/>
          </a:p>
        </p:txBody>
      </p:sp>
      <p:sp>
        <p:nvSpPr>
          <p:cNvPr id="858" name="Google Shape;858;p114"/>
          <p:cNvSpPr txBox="1"/>
          <p:nvPr>
            <p:ph idx="2" type="body"/>
          </p:nvPr>
        </p:nvSpPr>
        <p:spPr>
          <a:xfrm>
            <a:off x="3154675" y="822975"/>
            <a:ext cx="2834700" cy="42501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 main: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        pushl  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        movl    %esp, %ebp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        subl    $32, %esp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5        movl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6        jmp     .L2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7 .L7: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8 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movl    %eax, -12(%ebp)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11       movl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12       movl    %eax,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13       jmp     .L3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14 .L6: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15       movl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16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17       movl    %eax, -16(%ebp)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18       movl    $1000,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19       subl    -4(%ebp),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20       subl    -8(%ebp),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21       movl    %eax, -20(%ebp)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22       movl    -20(%ebp),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23       imull   %eax,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24       movl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25       movl    -12(%ebp), %edx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26       movl    -16(%ebp),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27       addl    %edx,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59" name="Google Shape;859;p114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28        cmpl    %eax, -24(%ebp)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29        jne     .L4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30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movl    -4(%ebp),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31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imull   -8(%ebp),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32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imull   -20(%ebp), %eax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33        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jmp     .L5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34 .L4: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35        addl    $1,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36 .L3: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37        cmpl    $666, -8(%ebp)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38        jle     .L6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39        addl    $1,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40 .L2: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41        cmpl    $333, -4(%ebp)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42        jle     .L7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43        movl    $0, %eax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44 .L5: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45        leave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46        ret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115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865" name="Google Shape;865;p115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Which lines of code correspond to a caller/callee prologue?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66" name="Google Shape;866;p11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867" name="Google Shape;867;p115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68" name="Google Shape;868;p115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69" name="Google Shape;869;p115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116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b="1" lang="en"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b="1" lang="en"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 b="1">
              <a:solidFill>
                <a:srgbClr val="4864AA"/>
              </a:solidFill>
              <a:highlight>
                <a:srgbClr val="FCE5CD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 b="1">
              <a:solidFill>
                <a:srgbClr val="0000FF"/>
              </a:solidFill>
              <a:highlight>
                <a:srgbClr val="FCE5CD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 b="1">
              <a:solidFill>
                <a:srgbClr val="0000FF"/>
              </a:solidFill>
              <a:highlight>
                <a:srgbClr val="FCE5CD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b="1" lang="en"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b="1" lang="en">
                <a:solidFill>
                  <a:srgbClr val="4864AA"/>
                </a:solidFill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 b="1">
              <a:solidFill>
                <a:srgbClr val="4864AA"/>
              </a:solidFill>
              <a:highlight>
                <a:srgbClr val="F4CCCC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b="1" lang="en"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4864AA"/>
                </a:solidFill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b="1" lang="en"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 b="1">
              <a:solidFill>
                <a:srgbClr val="4864AA"/>
              </a:solidFill>
              <a:highlight>
                <a:srgbClr val="F4CCCC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b="1" lang="en"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b="1" lang="en">
                <a:solidFill>
                  <a:srgbClr val="4864AA"/>
                </a:solidFill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 b="1">
              <a:solidFill>
                <a:srgbClr val="4864AA"/>
              </a:solidFill>
              <a:highlight>
                <a:srgbClr val="F4CCCC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b="1" lang="en"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b="1" lang="en"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highlight>
                  <a:srgbClr val="F4CC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 b="1">
              <a:solidFill>
                <a:srgbClr val="4864AA"/>
              </a:solidFill>
              <a:highlight>
                <a:srgbClr val="F4CCCC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 b="1">
              <a:solidFill>
                <a:srgbClr val="4864AA"/>
              </a:solidFill>
              <a:highlight>
                <a:srgbClr val="D9EAD3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b="1" lang="en">
                <a:solidFill>
                  <a:srgbClr val="3030C0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 b="1">
              <a:solidFill>
                <a:srgbClr val="3030C0"/>
              </a:solidFill>
              <a:highlight>
                <a:srgbClr val="D9EAD3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b="1" lang="en">
                <a:solidFill>
                  <a:srgbClr val="3030C0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 b="1">
              <a:solidFill>
                <a:srgbClr val="3030C0"/>
              </a:solidFill>
              <a:highlight>
                <a:srgbClr val="D9EAD3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75" name="Google Shape;875;p116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b="1" lang="en">
                <a:solidFill>
                  <a:srgbClr val="3030C0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 b="1">
              <a:highlight>
                <a:srgbClr val="D9EAD3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highlight>
                  <a:srgbClr val="FFF2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FFF2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b="1" lang="en">
                <a:highlight>
                  <a:srgbClr val="FFF2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highlight>
                  <a:srgbClr val="FFF2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b="1" lang="en">
                <a:highlight>
                  <a:srgbClr val="FFF2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highlight>
                  <a:srgbClr val="FFF2CC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 b="1">
              <a:solidFill>
                <a:srgbClr val="4864AA"/>
              </a:solidFill>
              <a:highlight>
                <a:srgbClr val="FFF2CC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b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>
                <a:highlight>
                  <a:srgbClr val="C9DAF8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highlight>
                  <a:srgbClr val="C9DAF8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highlight>
                  <a:srgbClr val="C9DAF8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highlight>
                  <a:srgbClr val="C9DAF8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highlight>
                  <a:srgbClr val="C9DAF8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highlight>
                  <a:srgbClr val="C9DAF8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highlight>
                  <a:srgbClr val="C9DAF8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highlight>
                  <a:srgbClr val="C9DAF8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highlight>
                <a:srgbClr val="C9DAF8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C9DAF8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highlight>
                  <a:srgbClr val="C9DAF8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highlight>
                <a:srgbClr val="C9DAF8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C9DAF8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highlight>
                  <a:srgbClr val="C9DAF8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highlight>
                <a:srgbClr val="C9DAF8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Which lines of code correspond to a caller/callee prologue?</a:t>
            </a:r>
            <a:br>
              <a:rPr lang="en"/>
            </a:b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foo</a:t>
            </a:r>
            <a:r>
              <a:rPr lang="en"/>
              <a:t>/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r>
              <a:rPr lang="en"/>
              <a:t> as caller/callee</a:t>
            </a:r>
            <a:br>
              <a:rPr lang="en"/>
            </a:br>
            <a:r>
              <a:rPr lang="en"/>
              <a:t>    </a:t>
            </a:r>
            <a:r>
              <a:rPr lang="en">
                <a:highlight>
                  <a:srgbClr val="D9EAD3"/>
                </a:highlight>
              </a:rPr>
              <a:t>24-27 = caller prologue</a:t>
            </a:r>
            <a:br>
              <a:rPr lang="en"/>
            </a:br>
            <a:r>
              <a:rPr lang="en"/>
              <a:t>    </a:t>
            </a:r>
            <a:r>
              <a:rPr lang="en">
                <a:highlight>
                  <a:srgbClr val="FFF2CC"/>
                </a:highlight>
              </a:rPr>
              <a:t>29 = caller epilogue</a:t>
            </a:r>
            <a:br>
              <a:rPr lang="en"/>
            </a:br>
            <a:r>
              <a:rPr lang="en"/>
              <a:t>    </a:t>
            </a:r>
            <a:r>
              <a:rPr lang="en">
                <a:highlight>
                  <a:srgbClr val="D9D2E9"/>
                </a:highlight>
              </a:rPr>
              <a:t>4-6 = callee prologue</a:t>
            </a:r>
            <a:endParaRPr>
              <a:highlight>
                <a:srgbClr val="D9D2E9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</a:t>
            </a:r>
            <a:r>
              <a:rPr lang="en">
                <a:highlight>
                  <a:srgbClr val="FCE5CD"/>
                </a:highlight>
              </a:rPr>
              <a:t>13-15 = callee epilogue</a:t>
            </a:r>
            <a:endParaRPr>
              <a:highlight>
                <a:srgbClr val="FCE5CD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foo</a:t>
            </a:r>
            <a:r>
              <a:rPr lang="en"/>
              <a:t> as callee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</a:t>
            </a:r>
            <a:r>
              <a:rPr lang="en">
                <a:highlight>
                  <a:srgbClr val="F4CCCC"/>
                </a:highlight>
              </a:rPr>
              <a:t>17-20 = callee prologue</a:t>
            </a:r>
            <a:endParaRPr>
              <a:highlight>
                <a:srgbClr val="F4CCCC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</a:t>
            </a:r>
            <a:r>
              <a:rPr lang="en">
                <a:highlight>
                  <a:srgbClr val="C9DAF8"/>
                </a:highlight>
              </a:rPr>
              <a:t>33-35 = callee epilogue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76" name="Google Shape;876;p11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877" name="Google Shape;877;p116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116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79" name="Google Shape;879;p116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117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b="1" lang="en">
                <a:solidFill>
                  <a:srgbClr val="4864AA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 b="1">
              <a:solidFill>
                <a:srgbClr val="4864AA"/>
              </a:solidFill>
              <a:highlight>
                <a:srgbClr val="D9EAD3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885" name="Google Shape;885;p117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>
                <a:highlight>
                  <a:srgbClr val="FFFFFE"/>
                </a:highlight>
              </a:rPr>
              <a:t>What does line 19 do in </a:t>
            </a:r>
            <a:r>
              <a:rPr lang="en">
                <a:highlight>
                  <a:srgbClr val="FFFFFE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r>
              <a:rPr lang="en">
                <a:highlight>
                  <a:srgbClr val="FFFFFE"/>
                </a:highlight>
              </a:rPr>
              <a:t>? Why is it necessary?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86" name="Google Shape;886;p11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887" name="Google Shape;887;p117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117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89" name="Google Shape;889;p117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118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b="1" lang="en">
                <a:solidFill>
                  <a:srgbClr val="4864AA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 b="1">
              <a:solidFill>
                <a:srgbClr val="4864AA"/>
              </a:solidFill>
              <a:highlight>
                <a:srgbClr val="D9EAD3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b="1" lang="en"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b="1" lang="en">
                <a:solidFill>
                  <a:srgbClr val="4864AA"/>
                </a:solidFill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b="1" lang="en"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b="1" lang="en">
                <a:solidFill>
                  <a:srgbClr val="4864AA"/>
                </a:solidFill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b="1" lang="en"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b="1" lang="en">
                <a:solidFill>
                  <a:srgbClr val="4864AA"/>
                </a:solidFill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 b="1">
              <a:solidFill>
                <a:srgbClr val="4864AA"/>
              </a:solidFill>
              <a:highlight>
                <a:srgbClr val="FCE5CD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895" name="Google Shape;895;p118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b="1" lang="en"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4864AA"/>
                </a:solidFill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b="1" lang="en"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highlight>
                  <a:srgbClr val="FCE5CD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 b="1">
              <a:solidFill>
                <a:srgbClr val="4864AA"/>
              </a:solidFill>
              <a:highlight>
                <a:srgbClr val="FCE5CD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>
                <a:highlight>
                  <a:srgbClr val="FFFFFE"/>
                </a:highlight>
              </a:rPr>
              <a:t>What does line 19 do in </a:t>
            </a:r>
            <a:r>
              <a:rPr lang="en">
                <a:highlight>
                  <a:srgbClr val="FFFFFE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r>
              <a:rPr lang="en">
                <a:highlight>
                  <a:srgbClr val="FFFFFE"/>
                </a:highlight>
              </a:rPr>
              <a:t>? Why is it necessary?</a:t>
            </a:r>
            <a:br>
              <a:rPr lang="en">
                <a:highlight>
                  <a:srgbClr val="FFFFFE"/>
                </a:highlight>
              </a:rPr>
            </a:br>
            <a:r>
              <a:rPr lang="en">
                <a:highlight>
                  <a:srgbClr val="FFFFFE"/>
                </a:highlight>
              </a:rPr>
              <a:t>Saves EBX register since it’s callee-saved and </a:t>
            </a:r>
            <a:r>
              <a:rPr lang="en">
                <a:highlight>
                  <a:srgbClr val="FFFFFE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foo</a:t>
            </a:r>
            <a:r>
              <a:rPr lang="en">
                <a:highlight>
                  <a:srgbClr val="FFFFFE"/>
                </a:highlight>
              </a:rPr>
              <a:t> uses it. Doesn’t matter that </a:t>
            </a:r>
            <a:r>
              <a:rPr lang="en">
                <a:highlight>
                  <a:srgbClr val="FFFFFE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r>
              <a:rPr lang="en">
                <a:highlight>
                  <a:srgbClr val="FFFFFE"/>
                </a:highlight>
              </a:rPr>
              <a:t> never uses EBX.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96" name="Google Shape;896;p11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897" name="Google Shape;897;p118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8" name="Google Shape;898;p118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99" name="Google Shape;899;p118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119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905" name="Google Shape;905;p119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Why is EDX not saved by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foo</a:t>
            </a:r>
            <a:r>
              <a:rPr lang="en"/>
              <a:t> before calling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r>
              <a:rPr lang="en"/>
              <a:t> despite the register being overwritten in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r>
              <a:rPr lang="en"/>
              <a:t>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06" name="Google Shape;906;p11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907" name="Google Shape;907;p119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" name="Google Shape;908;p119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09" name="Google Shape;909;p119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120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098658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b="1" lang="en">
                <a:solidFill>
                  <a:srgbClr val="4864AA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b="1" lang="en">
                <a:solidFill>
                  <a:srgbClr val="4864AA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 b="1">
              <a:solidFill>
                <a:srgbClr val="4864AA"/>
              </a:solidFill>
              <a:highlight>
                <a:srgbClr val="D9EAD3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b="1" lang="en">
                <a:solidFill>
                  <a:srgbClr val="4864AA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b="1" lang="en">
                <a:solidFill>
                  <a:srgbClr val="4864AA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b="1" lang="en"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b="1" lang="en">
                <a:solidFill>
                  <a:srgbClr val="4864AA"/>
                </a:solidFill>
                <a:highlight>
                  <a:srgbClr val="D9EAD3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 b="1">
              <a:solidFill>
                <a:srgbClr val="4864AA"/>
              </a:solidFill>
              <a:highlight>
                <a:srgbClr val="D9EAD3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915" name="Google Shape;915;p120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Why is EDX not saved by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foo</a:t>
            </a:r>
            <a:r>
              <a:rPr lang="en"/>
              <a:t> before calling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r>
              <a:rPr lang="en"/>
              <a:t> despite the register being overwritten in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r>
              <a:rPr lang="en"/>
              <a:t>?</a:t>
            </a:r>
            <a:br>
              <a:rPr lang="en"/>
            </a:br>
            <a:r>
              <a:rPr lang="en">
                <a:highlight>
                  <a:srgbClr val="FFFFFE"/>
                </a:highlight>
              </a:rPr>
              <a:t>EDX does not need to persist after the function call.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16" name="Google Shape;916;p12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917" name="Google Shape;917;p120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120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19" name="Google Shape;919;p120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121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925" name="Google Shape;925;p121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26" name="Google Shape;926;p12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927" name="Google Shape;927;p121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928" name="Google Shape;928;p121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929" name="Google Shape;929;p121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30" name="Google Shape;930;p121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931" name="Google Shape;931;p121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32" name="Google Shape;932;p121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122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938" name="Google Shape;938;p122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39" name="Google Shape;939;p12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940" name="Google Shape;940;p122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941" name="Google Shape;941;p122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942" name="Google Shape;942;p122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43" name="Google Shape;943;p122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944" name="Google Shape;944;p122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45" name="Google Shape;945;p122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123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951" name="Google Shape;951;p123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52" name="Google Shape;952;p12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953" name="Google Shape;953;p123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954" name="Google Shape;954;p123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955" name="Google Shape;955;p123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56" name="Google Shape;956;p123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957" name="Google Shape;957;p123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58" name="Google Shape;958;p123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124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964" name="Google Shape;964;p124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65" name="Google Shape;965;p12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966" name="Google Shape;966;p124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967" name="Google Shape;967;p124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EBP, 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68" name="Google Shape;968;p124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969" name="Google Shape;969;p124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970" name="Google Shape;970;p124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71" name="Google Shape;971;p124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125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977" name="Google Shape;977;p125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78" name="Google Shape;978;p12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979" name="Google Shape;979;p125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980" name="Google Shape;980;p125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81" name="Google Shape;981;p125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982" name="Google Shape;982;p125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983" name="Google Shape;983;p125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84" name="Google Shape;984;p125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126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990" name="Google Shape;990;p126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91" name="Google Shape;991;p12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992" name="Google Shape;992;p126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993" name="Google Shape;993;p126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94" name="Google Shape;994;p126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995" name="Google Shape;995;p126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996" name="Google Shape;996;p126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97" name="Google Shape;997;p126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127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098658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003" name="Google Shape;1003;p127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04" name="Google Shape;1004;p12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005" name="Google Shape;1005;p127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006" name="Google Shape;1006;p127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07" name="Google Shape;1007;p127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008" name="Google Shape;1008;p127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009" name="Google Shape;1009;p127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10" name="Google Shape;1010;p127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128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098658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016" name="Google Shape;1016;p128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17" name="Google Shape;1017;p12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018" name="Google Shape;1018;p128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019" name="Google Shape;1019;p128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20" name="Google Shape;1020;p128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021" name="Google Shape;1021;p128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022" name="Google Shape;1022;p128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23" name="Google Shape;1023;p128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129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029" name="Google Shape;1029;p129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30" name="Google Shape;1030;p12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031" name="Google Shape;1031;p129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032" name="Google Shape;1032;p129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33" name="Google Shape;1033;p129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034" name="Google Shape;1034;p129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035" name="Google Shape;1035;p129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36" name="Google Shape;1036;p129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130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042" name="Google Shape;1042;p130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43" name="Google Shape;1043;p13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044" name="Google Shape;1044;p130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045" name="Google Shape;1045;p130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46" name="Google Shape;1046;p130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047" name="Google Shape;1047;p130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048" name="Google Shape;1048;p130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49" name="Google Shape;1049;p130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131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b="1" lang="en">
                <a:solidFill>
                  <a:srgbClr val="3030C0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 b="1">
              <a:solidFill>
                <a:srgbClr val="3030C0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055" name="Google Shape;1055;p131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56" name="Google Shape;1056;p13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057" name="Google Shape;1057;p131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058" name="Google Shape;1058;p131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59" name="Google Shape;1059;p131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060" name="Google Shape;1060;p131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061" name="Google Shape;1061;p131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62" name="Google Shape;1062;p131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132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b="1" lang="en">
                <a:solidFill>
                  <a:srgbClr val="3030C0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 b="1">
              <a:highlight>
                <a:srgbClr val="D9D2E9"/>
              </a:highlight>
            </a:endParaRPr>
          </a:p>
        </p:txBody>
      </p:sp>
      <p:sp>
        <p:nvSpPr>
          <p:cNvPr id="1068" name="Google Shape;1068;p132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69" name="Google Shape;1069;p13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070" name="Google Shape;1070;p132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071" name="Google Shape;1071;p132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72" name="Google Shape;1072;p132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073" name="Google Shape;1073;p132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074" name="Google Shape;1074;p132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75" name="Google Shape;1075;p132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133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081" name="Google Shape;1081;p133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b="1" lang="en">
                <a:solidFill>
                  <a:srgbClr val="3030C0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 b="1"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82" name="Google Shape;1082;p13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083" name="Google Shape;1083;p133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084" name="Google Shape;1084;p133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85" name="Google Shape;1085;p133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086" name="Google Shape;1086;p133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087" name="Google Shape;1087;p133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88" name="Google Shape;1088;p133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134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094" name="Google Shape;1094;p134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008080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 b="1">
              <a:solidFill>
                <a:srgbClr val="008080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95" name="Google Shape;1095;p13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096" name="Google Shape;1096;p134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097" name="Google Shape;1097;p134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98" name="Google Shape;1098;p134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099" name="Google Shape;1099;p134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foo</a:t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100" name="Google Shape;1100;p134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01" name="Google Shape;1101;p134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135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107" name="Google Shape;1107;p135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08" name="Google Shape;1108;p13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109" name="Google Shape;1109;p135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110" name="Google Shape;1110;p135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11" name="Google Shape;1111;p135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112" name="Google Shape;1112;p135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foo</a:t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foo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113" name="Google Shape;1113;p135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14" name="Google Shape;1114;p135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136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120" name="Google Shape;1120;p136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21" name="Google Shape;1121;p13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122" name="Google Shape;1122;p136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123" name="Google Shape;1123;p136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EBP, 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24" name="Google Shape;1124;p136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125" name="Google Shape;1125;p136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foo</a:t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foo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126" name="Google Shape;1126;p136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27" name="Google Shape;1127;p136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p137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133" name="Google Shape;1133;p137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34" name="Google Shape;1134;p13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135" name="Google Shape;1135;p137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136" name="Google Shape;1136;p137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37" name="Google Shape;1137;p137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138" name="Google Shape;1138;p137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foo</a:t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foo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</a:tbl>
          </a:graphicData>
        </a:graphic>
      </p:graphicFrame>
      <p:sp>
        <p:nvSpPr>
          <p:cNvPr id="1139" name="Google Shape;1139;p137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40" name="Google Shape;1140;p137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138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098658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146" name="Google Shape;1146;p138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47" name="Google Shape;1147;p13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148" name="Google Shape;1148;p138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149" name="Google Shape;1149;p138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50" name="Google Shape;1150;p138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151" name="Google Shape;1151;p138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foo</a:t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foo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</a:tbl>
          </a:graphicData>
        </a:graphic>
      </p:graphicFrame>
      <p:sp>
        <p:nvSpPr>
          <p:cNvPr id="1152" name="Google Shape;1152;p138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53" name="Google Shape;1153;p138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139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098658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159" name="Google Shape;1159;p139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60" name="Google Shape;1160;p13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161" name="Google Shape;1161;p139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162" name="Google Shape;1162;p139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63" name="Google Shape;1163;p139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164" name="Google Shape;1164;p139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foo</a:t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foo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</a:tbl>
          </a:graphicData>
        </a:graphic>
      </p:graphicFrame>
      <p:sp>
        <p:nvSpPr>
          <p:cNvPr id="1165" name="Google Shape;1165;p139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66" name="Google Shape;1166;p139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140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172" name="Google Shape;1172;p140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73" name="Google Shape;1173;p14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174" name="Google Shape;1174;p140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175" name="Google Shape;1175;p140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76" name="Google Shape;1176;p140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177" name="Google Shape;1177;p140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foo</a:t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foo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</a:tbl>
          </a:graphicData>
        </a:graphic>
      </p:graphicFrame>
      <p:sp>
        <p:nvSpPr>
          <p:cNvPr id="1178" name="Google Shape;1178;p140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79" name="Google Shape;1179;p140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41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098658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185" name="Google Shape;1185;p141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86" name="Google Shape;1186;p14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187" name="Google Shape;1187;p141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188" name="Google Shape;1188;p141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89" name="Google Shape;1189;p141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190" name="Google Shape;1190;p141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foo</a:t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foo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</a:tbl>
          </a:graphicData>
        </a:graphic>
      </p:graphicFrame>
      <p:sp>
        <p:nvSpPr>
          <p:cNvPr id="1191" name="Google Shape;1191;p141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92" name="Google Shape;1192;p141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42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b="1" lang="en">
                <a:solidFill>
                  <a:srgbClr val="098658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b="1"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198" name="Google Shape;1198;p142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99" name="Google Shape;1199;p14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200" name="Google Shape;1200;p142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201" name="Google Shape;1201;p142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02" name="Google Shape;1202;p142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203" name="Google Shape;1203;p142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foo</a:t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foo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</a:tbl>
          </a:graphicData>
        </a:graphic>
      </p:graphicFrame>
      <p:sp>
        <p:nvSpPr>
          <p:cNvPr id="1204" name="Google Shape;1204;p142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05" name="Google Shape;1205;p142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143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b="1" lang="en">
                <a:solidFill>
                  <a:srgbClr val="098658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211" name="Google Shape;1211;p143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12" name="Google Shape;1212;p14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213" name="Google Shape;1213;p143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214" name="Google Shape;1214;p143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15" name="Google Shape;1215;p143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216" name="Google Shape;1216;p143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foo</a:t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foo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</a:tbl>
          </a:graphicData>
        </a:graphic>
      </p:graphicFrame>
      <p:sp>
        <p:nvSpPr>
          <p:cNvPr id="1217" name="Google Shape;1217;p143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18" name="Google Shape;1218;p143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144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b="1"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 b="1"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224" name="Google Shape;1224;p144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25" name="Google Shape;1225;p14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226" name="Google Shape;1226;p144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227" name="Google Shape;1227;p144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28" name="Google Shape;1228;p144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229" name="Google Shape;1229;p144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foo</a:t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foo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CFE2F3"/>
                    </a:solidFill>
                  </a:tcPr>
                </a:tc>
              </a:tr>
            </a:tbl>
          </a:graphicData>
        </a:graphic>
      </p:graphicFrame>
      <p:sp>
        <p:nvSpPr>
          <p:cNvPr id="1230" name="Google Shape;1230;p144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31" name="Google Shape;1231;p144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145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 b="1"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237" name="Google Shape;1237;p145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38" name="Google Shape;1238;p14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239" name="Google Shape;1239;p145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240" name="Google Shape;1240;p145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41" name="Google Shape;1241;p145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242" name="Google Shape;1242;p145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foo</a:t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foo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243" name="Google Shape;1243;p145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44" name="Google Shape;1244;p145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8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p146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 b="1"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250" name="Google Shape;1250;p146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51" name="Google Shape;1251;p14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252" name="Google Shape;1252;p146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253" name="Google Shape;1253;p146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         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54" name="Google Shape;1254;p146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255" name="Google Shape;1255;p146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foo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256" name="Google Shape;1256;p146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57" name="Google Shape;1257;p146"/>
          <p:cNvSpPr txBox="1"/>
          <p:nvPr/>
        </p:nvSpPr>
        <p:spPr>
          <a:xfrm>
            <a:off x="2857500" y="776100"/>
            <a:ext cx="300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147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 b="1"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263" name="Google Shape;1263;p147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64" name="Google Shape;1264;p14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265" name="Google Shape;1265;p147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266" name="Google Shape;1266;p147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67" name="Google Shape;1267;p147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268" name="Google Shape;1268;p147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269" name="Google Shape;1269;p147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70" name="Google Shape;1270;p147"/>
          <p:cNvSpPr txBox="1"/>
          <p:nvPr/>
        </p:nvSpPr>
        <p:spPr>
          <a:xfrm>
            <a:off x="2857500" y="776100"/>
            <a:ext cx="747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148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 b="1"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276" name="Google Shape;1276;p148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77" name="Google Shape;1277;p14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278" name="Google Shape;1278;p148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279" name="Google Shape;1279;p148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80" name="Google Shape;1280;p148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 + 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281" name="Google Shape;1281;p148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282" name="Google Shape;1282;p148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83" name="Google Shape;1283;p148"/>
          <p:cNvSpPr txBox="1"/>
          <p:nvPr/>
        </p:nvSpPr>
        <p:spPr>
          <a:xfrm>
            <a:off x="2857500" y="776100"/>
            <a:ext cx="747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49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 b="1"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289" name="Google Shape;1289;p149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90" name="Google Shape;1290;p14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291" name="Google Shape;1291;p149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292" name="Google Shape;1292;p149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93" name="Google Shape;1293;p149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 + 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foo’s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294" name="Google Shape;1294;p149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295" name="Google Shape;1295;p149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96" name="Google Shape;1296;p149"/>
          <p:cNvSpPr txBox="1"/>
          <p:nvPr/>
        </p:nvSpPr>
        <p:spPr>
          <a:xfrm>
            <a:off x="2857500" y="776100"/>
            <a:ext cx="747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150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 b="1"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302" name="Google Shape;1302;p150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03" name="Google Shape;1303;p15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304" name="Google Shape;1304;p150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305" name="Google Shape;1305;p150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06" name="Google Shape;1306;p150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 + 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foo’s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307" name="Google Shape;1307;p150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308" name="Google Shape;1308;p150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09" name="Google Shape;1309;p150"/>
          <p:cNvSpPr txBox="1"/>
          <p:nvPr/>
        </p:nvSpPr>
        <p:spPr>
          <a:xfrm>
            <a:off x="2857500" y="776100"/>
            <a:ext cx="747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151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call.s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.zero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>
              <a:solidFill>
                <a:srgbClr val="098658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b="1"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</a:t>
            </a: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b="1"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 b="1"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foo: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%edx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subl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$5</a:t>
            </a:r>
            <a:endParaRPr>
              <a:solidFill>
                <a:srgbClr val="3030C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$4</a:t>
            </a:r>
            <a:endParaRPr/>
          </a:p>
        </p:txBody>
      </p:sp>
      <p:sp>
        <p:nvSpPr>
          <p:cNvPr id="1315" name="Google Shape;1315;p151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pushl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call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bar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303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$16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%esp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%eax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>
                <a:solidFill>
                  <a:srgbClr val="008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endParaRPr>
              <a:solidFill>
                <a:srgbClr val="00808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nop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-</a:t>
            </a:r>
            <a:r>
              <a:rPr lang="en">
                <a:solidFill>
                  <a:srgbClr val="09865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%ebp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), </a:t>
            </a:r>
            <a:r>
              <a:rPr lang="en">
                <a:solidFill>
                  <a:srgbClr val="4864A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%ebx</a:t>
            </a:r>
            <a:endParaRPr>
              <a:solidFill>
                <a:srgbClr val="4864A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leave</a:t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>
                <a:solidFill>
                  <a:srgbClr val="0000FF"/>
                </a:solidFill>
                <a:highlight>
                  <a:srgbClr val="D9D2E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</a:t>
            </a:r>
            <a:endParaRPr>
              <a:solidFill>
                <a:srgbClr val="0000FF"/>
              </a:solidFill>
              <a:highlight>
                <a:srgbClr val="D9D2E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Draw the stack frame with ESP and EBP  and contents of EAX, EBX, EDX registers.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16" name="Google Shape;1316;p15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Frame</a:t>
            </a:r>
            <a:endParaRPr/>
          </a:p>
        </p:txBody>
      </p:sp>
      <p:sp>
        <p:nvSpPr>
          <p:cNvPr id="1317" name="Google Shape;1317;p151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318" name="Google Shape;1318;p151"/>
          <p:cNvGraphicFramePr/>
          <p:nvPr/>
        </p:nvGraphicFramePr>
        <p:xfrm>
          <a:off x="6126488" y="92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635300"/>
              </a:tblGrid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ESP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19" name="Google Shape;1319;p151"/>
          <p:cNvGraphicFramePr/>
          <p:nvPr/>
        </p:nvGraphicFramePr>
        <p:xfrm>
          <a:off x="3454525" y="3222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815175"/>
                <a:gridCol w="1419800"/>
              </a:tblGrid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 + a + 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9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EBX of foo’s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35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EDX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1320" name="Google Shape;1320;p151"/>
          <p:cNvGraphicFramePr/>
          <p:nvPr/>
        </p:nvGraphicFramePr>
        <p:xfrm>
          <a:off x="6761813" y="103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{C1C1E9E6-89CA-4BAF-8028-6A5AB0D5BB02}</a:tableStyleId>
              </a:tblPr>
              <a:tblGrid>
                <a:gridCol w="1564075"/>
              </a:tblGrid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Stack Frame of </a:t>
                      </a: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Padding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 vMerge="1"/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EAD3"/>
                    </a:solidFill>
                  </a:tcPr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Return Addr of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foo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’s Caller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18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321" name="Google Shape;1321;p151"/>
          <p:cNvSpPr txBox="1"/>
          <p:nvPr/>
        </p:nvSpPr>
        <p:spPr>
          <a:xfrm>
            <a:off x="-42325" y="928475"/>
            <a:ext cx="486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17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18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19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20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21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22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23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24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25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26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22" name="Google Shape;1322;p151"/>
          <p:cNvSpPr txBox="1"/>
          <p:nvPr/>
        </p:nvSpPr>
        <p:spPr>
          <a:xfrm>
            <a:off x="2857500" y="776100"/>
            <a:ext cx="747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27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28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29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31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32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33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34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35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S 16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DEEE2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S 162 Discussio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DEEE2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S 162 Discussio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DEEE2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