
<file path=[Content_Types].xml><?xml version="1.0" encoding="utf-8"?>
<Types xmlns="http://schemas.openxmlformats.org/package/2006/content-types"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8"/>
  </p:notesMasterIdLst>
  <p:handoutMasterIdLst>
    <p:handoutMasterId r:id="rId39"/>
  </p:handoutMasterIdLst>
  <p:sldIdLst>
    <p:sldId id="256" r:id="rId2"/>
    <p:sldId id="1868" r:id="rId3"/>
    <p:sldId id="1869" r:id="rId4"/>
    <p:sldId id="1777" r:id="rId5"/>
    <p:sldId id="1851" r:id="rId6"/>
    <p:sldId id="1852" r:id="rId7"/>
    <p:sldId id="1853" r:id="rId8"/>
    <p:sldId id="1854" r:id="rId9"/>
    <p:sldId id="1855" r:id="rId10"/>
    <p:sldId id="1856" r:id="rId11"/>
    <p:sldId id="1857" r:id="rId12"/>
    <p:sldId id="1858" r:id="rId13"/>
    <p:sldId id="1859" r:id="rId14"/>
    <p:sldId id="1903" r:id="rId15"/>
    <p:sldId id="1863" r:id="rId16"/>
    <p:sldId id="1860" r:id="rId17"/>
    <p:sldId id="1861" r:id="rId18"/>
    <p:sldId id="1862" r:id="rId19"/>
    <p:sldId id="1864" r:id="rId20"/>
    <p:sldId id="1865" r:id="rId21"/>
    <p:sldId id="1866" r:id="rId22"/>
    <p:sldId id="1867" r:id="rId23"/>
    <p:sldId id="1841" r:id="rId24"/>
    <p:sldId id="1764" r:id="rId25"/>
    <p:sldId id="1765" r:id="rId26"/>
    <p:sldId id="1766" r:id="rId27"/>
    <p:sldId id="1767" r:id="rId28"/>
    <p:sldId id="1768" r:id="rId29"/>
    <p:sldId id="1769" r:id="rId30"/>
    <p:sldId id="1770" r:id="rId31"/>
    <p:sldId id="1771" r:id="rId32"/>
    <p:sldId id="1772" r:id="rId33"/>
    <p:sldId id="1773" r:id="rId34"/>
    <p:sldId id="1774" r:id="rId35"/>
    <p:sldId id="1775" r:id="rId36"/>
    <p:sldId id="1901" r:id="rId37"/>
  </p:sldIdLst>
  <p:sldSz cx="12192000" cy="6858000"/>
  <p:notesSz cx="9601200" cy="73152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0000"/>
    <a:srgbClr val="FFFFAA"/>
    <a:srgbClr val="2A40E2"/>
    <a:srgbClr val="BCFFBC"/>
    <a:srgbClr val="F430AB"/>
    <a:srgbClr val="A18623"/>
    <a:srgbClr val="9E7800"/>
    <a:srgbClr val="C49500"/>
    <a:srgbClr val="E6E703"/>
    <a:srgbClr val="72AA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969"/>
    <p:restoredTop sz="95005" autoAdjust="0"/>
  </p:normalViewPr>
  <p:slideViewPr>
    <p:cSldViewPr>
      <p:cViewPr varScale="1">
        <p:scale>
          <a:sx n="88" d="100"/>
          <a:sy n="88" d="100"/>
        </p:scale>
        <p:origin x="60" y="32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811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4387622" y="6956427"/>
            <a:ext cx="827553" cy="274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268" tIns="46975" rIns="92268" bIns="46975">
            <a:spAutoFit/>
          </a:bodyPr>
          <a:lstStyle/>
          <a:p>
            <a:pPr algn="ctr" defTabSz="917113">
              <a:lnSpc>
                <a:spcPct val="90000"/>
              </a:lnSpc>
            </a:pPr>
            <a:r>
              <a:rPr lang="en-US" sz="1300" b="0">
                <a:latin typeface="Gill Sans Light" charset="0"/>
                <a:cs typeface="Gill Sans Light" charset="0"/>
              </a:rPr>
              <a:t>Page </a:t>
            </a:r>
            <a:fld id="{073744B8-EF17-EB47-B355-93F8159194C2}" type="slidenum">
              <a:rPr lang="en-US" sz="1300" b="0">
                <a:latin typeface="Gill Sans Light" charset="0"/>
                <a:cs typeface="Gill Sans Light" charset="0"/>
              </a:rPr>
              <a:pPr algn="ctr" defTabSz="917113">
                <a:lnSpc>
                  <a:spcPct val="90000"/>
                </a:lnSpc>
              </a:pPr>
              <a:t>‹#›</a:t>
            </a:fld>
            <a:endParaRPr lang="en-US" sz="1300" b="0">
              <a:latin typeface="Gill Sans Light" charset="0"/>
              <a:cs typeface="Gill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74449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4373194" y="6956427"/>
            <a:ext cx="856407" cy="274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268" tIns="46975" rIns="92268" bIns="46975">
            <a:spAutoFit/>
          </a:bodyPr>
          <a:lstStyle/>
          <a:p>
            <a:pPr algn="ctr" defTabSz="917113">
              <a:lnSpc>
                <a:spcPct val="90000"/>
              </a:lnSpc>
            </a:pPr>
            <a:r>
              <a:rPr lang="en-US" sz="1300" b="0"/>
              <a:t>Page </a:t>
            </a:r>
            <a:fld id="{6D259941-7246-4245-A40C-55C6F952DF9E}" type="slidenum">
              <a:rPr lang="en-US" sz="1300" b="0"/>
              <a:pPr algn="ctr" defTabSz="917113">
                <a:lnSpc>
                  <a:spcPct val="90000"/>
                </a:lnSpc>
              </a:pPr>
              <a:t>‹#›</a:t>
            </a:fld>
            <a:endParaRPr lang="en-US" sz="1300" b="0"/>
          </a:p>
        </p:txBody>
      </p:sp>
      <p:sp>
        <p:nvSpPr>
          <p:cNvPr id="65539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362200" y="547688"/>
            <a:ext cx="4876800" cy="27447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81115" y="3475043"/>
            <a:ext cx="7038975" cy="329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622" tIns="46975" rIns="95622" bIns="4697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Body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851077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ＭＳ Ｐゴシック" charset="0"/>
      </a:defRPr>
    </a:lvl1pPr>
    <a:lvl2pPr marL="4572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2pPr>
    <a:lvl3pPr marL="9144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3pPr>
    <a:lvl4pPr marL="13716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4pPr>
    <a:lvl5pPr marL="18288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62200" y="547688"/>
            <a:ext cx="4876800" cy="2744787"/>
          </a:xfrm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Comic Sans MS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176042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738711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173925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627187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253654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539468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729228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879344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867531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629806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966770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519655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611566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774881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557538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6300168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813725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457660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566319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779679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227326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137570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293580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/>
              <a:t>Example: one program, touches 50 pages (each equally likely). Have only 40 physical page frames.</a:t>
            </a:r>
          </a:p>
          <a:p>
            <a:r>
              <a:rPr lang="en-US" altLang="en-US"/>
              <a:t>How bad is this?</a:t>
            </a:r>
          </a:p>
          <a:p>
            <a:r>
              <a:rPr lang="en-US" altLang="en-US"/>
              <a:t>  - Does your program run at 80% speed?</a:t>
            </a:r>
          </a:p>
          <a:p>
            <a:r>
              <a:rPr lang="en-US" altLang="en-US"/>
              <a:t>  - Does your program run at 20% speed?</a:t>
            </a:r>
          </a:p>
          <a:p>
            <a:r>
              <a:rPr lang="en-US" altLang="en-US"/>
              <a:t>Performance is really bad</a:t>
            </a:r>
          </a:p>
          <a:p>
            <a:r>
              <a:rPr lang="en-US" altLang="en-US"/>
              <a:t>If we have enough pages, 200 ns/ref, but if too few pages, assume every 5</a:t>
            </a:r>
            <a:r>
              <a:rPr lang="en-US" altLang="en-US" baseline="30000"/>
              <a:t>th</a:t>
            </a:r>
            <a:r>
              <a:rPr lang="en-US" altLang="en-US"/>
              <a:t> page reference causes a page fault</a:t>
            </a:r>
          </a:p>
          <a:p>
            <a:r>
              <a:rPr lang="en-US" altLang="en-US"/>
              <a:t>= 4 refs x 200 ns</a:t>
            </a:r>
          </a:p>
          <a:p>
            <a:r>
              <a:rPr lang="en-US" altLang="en-US"/>
              <a:t>  1 page fault x 10 ms for disk I/O</a:t>
            </a:r>
          </a:p>
          <a:p>
            <a:r>
              <a:rPr lang="en-US" altLang="en-US"/>
              <a:t>= 5 refs, 10 ms + 800 ns =&gt; 2 ms/ref (not 100 MIPS, but 500 IPS! Factor of 10,000)</a:t>
            </a:r>
          </a:p>
          <a:p>
            <a:r>
              <a:rPr lang="en-US" altLang="en-US"/>
              <a:t>Machine appears to have stopped!</a:t>
            </a:r>
          </a:p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277808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605860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88250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11852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30069191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latin typeface="Gill Sans" charset="0"/>
                <a:ea typeface="Gill Sans" charset="0"/>
                <a:cs typeface="Gill Sans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b="0" i="0">
                <a:latin typeface="Gill Sans Light" charset="0"/>
                <a:ea typeface="Gill Sans Light" charset="0"/>
                <a:cs typeface="Gill Sans Light" charset="0"/>
              </a:defRPr>
            </a:lvl1pPr>
            <a:lvl2pPr>
              <a:defRPr b="0" i="0">
                <a:latin typeface="Gill Sans Light" charset="0"/>
                <a:ea typeface="Gill Sans Light" charset="0"/>
                <a:cs typeface="Gill Sans Light" charset="0"/>
              </a:defRPr>
            </a:lvl2pPr>
            <a:lvl3pPr>
              <a:defRPr b="0" i="0">
                <a:latin typeface="Gill Sans Light" charset="0"/>
                <a:ea typeface="Gill Sans Light" charset="0"/>
                <a:cs typeface="Gill Sans Light" charset="0"/>
              </a:defRPr>
            </a:lvl3pPr>
            <a:lvl4pPr>
              <a:defRPr b="0" i="0">
                <a:latin typeface="Gill Sans Light" charset="0"/>
                <a:ea typeface="Gill Sans Light" charset="0"/>
                <a:cs typeface="Gill Sans Light" charset="0"/>
              </a:defRPr>
            </a:lvl4pPr>
            <a:lvl5pPr>
              <a:defRPr b="0" i="0">
                <a:latin typeface="Gill Sans Light" charset="0"/>
                <a:ea typeface="Gill Sans Light" charset="0"/>
                <a:cs typeface="Gill Sans Ligh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9218968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545881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914400"/>
            <a:ext cx="5181600" cy="5105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181600" cy="5105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236857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1304875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63878328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7646209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631323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50095112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211204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152400"/>
            <a:ext cx="26416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152400"/>
            <a:ext cx="7721600" cy="5867400"/>
          </a:xfrm>
        </p:spPr>
        <p:txBody>
          <a:bodyPr vert="eaVer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919027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50400" cy="533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12800" y="914400"/>
            <a:ext cx="5181600" cy="51054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181600" cy="51054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692831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20800" y="152400"/>
            <a:ext cx="9550400" cy="5334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Slide 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2800" y="914400"/>
            <a:ext cx="10566400" cy="51054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Body Text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28" name="Rectangle 4"/>
          <p:cNvSpPr>
            <a:spLocks noChangeArrowheads="1"/>
          </p:cNvSpPr>
          <p:nvPr userDrawn="1"/>
        </p:nvSpPr>
        <p:spPr bwMode="auto">
          <a:xfrm>
            <a:off x="10761661" y="6551613"/>
            <a:ext cx="987431" cy="305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>
            <a:spAutoFit/>
          </a:bodyPr>
          <a:lstStyle/>
          <a:p>
            <a:pPr algn="ctr"/>
            <a:r>
              <a:rPr lang="en-US" sz="1400" b="0" dirty="0" err="1">
                <a:solidFill>
                  <a:srgbClr val="2A40E2"/>
                </a:solidFill>
                <a:latin typeface="Gill Sans" charset="0"/>
                <a:cs typeface="Gill Sans" charset="0"/>
              </a:rPr>
              <a:t>Lec</a:t>
            </a:r>
            <a:r>
              <a:rPr lang="en-US" sz="1400" b="0" dirty="0">
                <a:solidFill>
                  <a:srgbClr val="2A40E2"/>
                </a:solidFill>
                <a:latin typeface="Gill Sans" charset="0"/>
                <a:cs typeface="Gill Sans" charset="0"/>
              </a:rPr>
              <a:t> </a:t>
            </a:r>
            <a:r>
              <a:rPr lang="en-US" sz="1400" b="0" dirty="0" smtClean="0">
                <a:solidFill>
                  <a:srgbClr val="2A40E2"/>
                </a:solidFill>
                <a:latin typeface="Gill Sans" charset="0"/>
                <a:cs typeface="Gill Sans" charset="0"/>
              </a:rPr>
              <a:t>18.</a:t>
            </a:r>
            <a:fld id="{8B82DB86-37F9-954E-8F10-00623E1FD261}" type="slidenum">
              <a:rPr lang="en-US" sz="1400" b="0" smtClean="0">
                <a:solidFill>
                  <a:srgbClr val="2A40E2"/>
                </a:solidFill>
                <a:latin typeface="Gill Sans" charset="0"/>
                <a:cs typeface="Gill Sans" charset="0"/>
              </a:rPr>
              <a:pPr algn="ctr"/>
              <a:t>‹#›</a:t>
            </a:fld>
            <a:endParaRPr lang="en-US" sz="1400" b="0" dirty="0">
              <a:solidFill>
                <a:srgbClr val="2A40E2"/>
              </a:solidFill>
              <a:latin typeface="Gill Sans" charset="0"/>
              <a:cs typeface="Gill Sans" charset="0"/>
            </a:endParaRPr>
          </a:p>
        </p:txBody>
      </p:sp>
      <p:sp>
        <p:nvSpPr>
          <p:cNvPr id="1029" name="Text Box 5"/>
          <p:cNvSpPr txBox="1">
            <a:spLocks noChangeArrowheads="1"/>
          </p:cNvSpPr>
          <p:nvPr/>
        </p:nvSpPr>
        <p:spPr bwMode="auto">
          <a:xfrm>
            <a:off x="1" y="6550025"/>
            <a:ext cx="780961" cy="307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>
              <a:defRPr/>
            </a:pPr>
            <a:r>
              <a:rPr lang="en-US" sz="1400" b="0" dirty="0" smtClean="0">
                <a:solidFill>
                  <a:srgbClr val="2A40E2"/>
                </a:solidFill>
                <a:latin typeface="Gill Sans" charset="0"/>
                <a:ea typeface="Gill Sans" charset="0"/>
                <a:cs typeface="Gill Sans" charset="0"/>
              </a:rPr>
              <a:t>3/21/24</a:t>
            </a:r>
            <a:endParaRPr lang="en-US" sz="1400" b="0" dirty="0">
              <a:solidFill>
                <a:srgbClr val="2A40E2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030" name="Line 6"/>
          <p:cNvSpPr>
            <a:spLocks noChangeShapeType="1"/>
          </p:cNvSpPr>
          <p:nvPr userDrawn="1"/>
        </p:nvSpPr>
        <p:spPr bwMode="auto">
          <a:xfrm>
            <a:off x="1320800" y="685800"/>
            <a:ext cx="9550400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ea typeface="Arial" charset="0"/>
              <a:cs typeface="Arial" charset="0"/>
            </a:endParaRPr>
          </a:p>
        </p:txBody>
      </p:sp>
      <p:sp>
        <p:nvSpPr>
          <p:cNvPr id="1031" name="Text Box 7"/>
          <p:cNvSpPr txBox="1">
            <a:spLocks noChangeArrowheads="1"/>
          </p:cNvSpPr>
          <p:nvPr userDrawn="1"/>
        </p:nvSpPr>
        <p:spPr bwMode="auto">
          <a:xfrm>
            <a:off x="4387851" y="6550025"/>
            <a:ext cx="3366605" cy="307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charset="0"/>
                <a:ea typeface="ＭＳ Ｐゴシック" charset="0"/>
                <a:cs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en-US" sz="1400" b="0" dirty="0" err="1" smtClean="0">
                <a:solidFill>
                  <a:srgbClr val="2A40E2"/>
                </a:solidFill>
                <a:latin typeface="Gill Sans" charset="0"/>
                <a:cs typeface="Gill Sans" charset="0"/>
              </a:rPr>
              <a:t>Kubiatowicz</a:t>
            </a:r>
            <a:r>
              <a:rPr lang="en-US" sz="1400" b="0" dirty="0" smtClean="0">
                <a:solidFill>
                  <a:srgbClr val="2A40E2"/>
                </a:solidFill>
                <a:latin typeface="Gill Sans" charset="0"/>
                <a:cs typeface="Gill Sans" charset="0"/>
              </a:rPr>
              <a:t> </a:t>
            </a:r>
            <a:r>
              <a:rPr lang="en-US" sz="1400" b="0" dirty="0">
                <a:solidFill>
                  <a:srgbClr val="2A40E2"/>
                </a:solidFill>
                <a:latin typeface="Gill Sans" charset="0"/>
                <a:cs typeface="Gill Sans" charset="0"/>
              </a:rPr>
              <a:t>CS162 © UCB Spring </a:t>
            </a:r>
            <a:r>
              <a:rPr lang="en-US" sz="1400" b="0" dirty="0" smtClean="0">
                <a:solidFill>
                  <a:srgbClr val="2A40E2"/>
                </a:solidFill>
                <a:latin typeface="Gill Sans" charset="0"/>
                <a:cs typeface="Gill Sans" charset="0"/>
              </a:rPr>
              <a:t>2024</a:t>
            </a:r>
            <a:endParaRPr lang="en-US" sz="1400" b="0" dirty="0">
              <a:solidFill>
                <a:srgbClr val="2A40E2"/>
              </a:solidFill>
              <a:latin typeface="Gill Sans" charset="0"/>
              <a:cs typeface="Gill Sans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9pPr>
    </p:titleStyle>
    <p:bodyStyle>
      <a:lvl1pPr marL="285750" indent="-2857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400">
          <a:solidFill>
            <a:schemeClr val="tx1"/>
          </a:solidFill>
          <a:latin typeface="Gill Sans" charset="0"/>
          <a:ea typeface="ＭＳ Ｐゴシック" charset="0"/>
          <a:cs typeface="Gill Sans" charset="0"/>
        </a:defRPr>
      </a:lvl1pPr>
      <a:lvl2pPr marL="6858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2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2pPr>
      <a:lvl3pPr marL="11430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3pPr>
      <a:lvl4pPr marL="1543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4pPr>
      <a:lvl5pPr marL="20002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5pPr>
      <a:lvl6pPr marL="24574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6pPr>
      <a:lvl7pPr marL="29146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7pPr>
      <a:lvl8pPr marL="33718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8pPr>
      <a:lvl9pPr marL="3829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38200" y="1295400"/>
            <a:ext cx="10439400" cy="2057400"/>
          </a:xfrm>
        </p:spPr>
        <p:txBody>
          <a:bodyPr/>
          <a:lstStyle/>
          <a:p>
            <a:pPr>
              <a:defRPr/>
            </a:pPr>
            <a:r>
              <a:rPr lang="en-US" sz="3000" dirty="0"/>
              <a:t>CS162</a:t>
            </a:r>
            <a:br>
              <a:rPr lang="en-US" sz="3000" dirty="0"/>
            </a:br>
            <a:r>
              <a:rPr lang="en-US" sz="3000" dirty="0"/>
              <a:t>Operating Systems and</a:t>
            </a:r>
            <a:br>
              <a:rPr lang="en-US" sz="3000" dirty="0"/>
            </a:br>
            <a:r>
              <a:rPr lang="en-US" sz="3000" dirty="0"/>
              <a:t>Systems Programming</a:t>
            </a:r>
            <a:br>
              <a:rPr lang="en-US" sz="3000" dirty="0"/>
            </a:br>
            <a:r>
              <a:rPr lang="en-US" sz="3000" dirty="0"/>
              <a:t>Lecture </a:t>
            </a:r>
            <a:r>
              <a:rPr lang="en-US" sz="3000" dirty="0" smtClean="0"/>
              <a:t>18</a:t>
            </a:r>
            <a:r>
              <a:rPr lang="en-US" sz="3000" dirty="0"/>
              <a:t/>
            </a:r>
            <a:br>
              <a:rPr lang="en-US" sz="3000" dirty="0"/>
            </a:br>
            <a:r>
              <a:rPr lang="en-US" sz="3000" dirty="0"/>
              <a:t/>
            </a:r>
            <a:br>
              <a:rPr lang="en-US" sz="3000" dirty="0"/>
            </a:br>
            <a:r>
              <a:rPr lang="en-US" sz="3000" dirty="0"/>
              <a:t>Demand </a:t>
            </a:r>
            <a:r>
              <a:rPr lang="en-US" sz="3000" dirty="0" smtClean="0"/>
              <a:t>Paging (Finished</a:t>
            </a:r>
            <a:r>
              <a:rPr lang="en-US" sz="3000" dirty="0" smtClean="0"/>
              <a:t>),</a:t>
            </a:r>
            <a:br>
              <a:rPr lang="en-US" sz="3000" dirty="0" smtClean="0"/>
            </a:br>
            <a:r>
              <a:rPr lang="en-US" sz="3000" dirty="0" smtClean="0"/>
              <a:t>General I/O</a:t>
            </a:r>
            <a:endParaRPr lang="en-US" sz="3000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4191000"/>
            <a:ext cx="8001000" cy="1447800"/>
          </a:xfrm>
        </p:spPr>
        <p:txBody>
          <a:bodyPr/>
          <a:lstStyle/>
          <a:p>
            <a:pPr marL="285750" indent="-285750">
              <a:defRPr/>
            </a:pPr>
            <a:r>
              <a:rPr lang="en-US" altLang="en-US" dirty="0">
                <a:ea typeface="Gill Sans" charset="0"/>
              </a:rPr>
              <a:t>March </a:t>
            </a:r>
            <a:r>
              <a:rPr lang="en-US" altLang="en-US" dirty="0" smtClean="0">
                <a:ea typeface="Gill Sans" charset="0"/>
              </a:rPr>
              <a:t>21</a:t>
            </a:r>
            <a:r>
              <a:rPr lang="en-US" altLang="en-US" baseline="30000" dirty="0" smtClean="0">
                <a:ea typeface="Gill Sans" charset="0"/>
              </a:rPr>
              <a:t>th</a:t>
            </a:r>
            <a:r>
              <a:rPr lang="en-US" altLang="en-US" dirty="0" smtClean="0">
                <a:ea typeface="Gill Sans" charset="0"/>
              </a:rPr>
              <a:t>, 2024</a:t>
            </a:r>
            <a:endParaRPr lang="en-US" altLang="en-US" dirty="0">
              <a:ea typeface="Gill Sans" charset="0"/>
            </a:endParaRPr>
          </a:p>
          <a:p>
            <a:pPr marL="285750" indent="-285750">
              <a:defRPr/>
            </a:pPr>
            <a:r>
              <a:rPr lang="en-US" altLang="en-US" dirty="0">
                <a:ea typeface="Gill Sans" charset="0"/>
              </a:rPr>
              <a:t>Prof. </a:t>
            </a:r>
            <a:r>
              <a:rPr lang="en-US" altLang="en-US" dirty="0" smtClean="0">
                <a:ea typeface="Gill Sans" charset="0"/>
              </a:rPr>
              <a:t>John </a:t>
            </a:r>
            <a:r>
              <a:rPr lang="en-US" altLang="en-US" dirty="0" err="1">
                <a:ea typeface="Gill Sans" charset="0"/>
              </a:rPr>
              <a:t>Kubiatowicz</a:t>
            </a:r>
            <a:endParaRPr lang="en-US" altLang="en-US" dirty="0">
              <a:ea typeface="Gill Sans" charset="0"/>
            </a:endParaRPr>
          </a:p>
          <a:p>
            <a:pPr marL="285750" indent="-285750">
              <a:defRPr/>
            </a:pPr>
            <a:r>
              <a:rPr lang="en-US" altLang="en-US" dirty="0">
                <a:ea typeface="Gill Sans" charset="0"/>
              </a:rPr>
              <a:t>http://cs162.eecs.Berkeley.edu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itle 1"/>
          <p:cNvSpPr>
            <a:spLocks noGrp="1"/>
          </p:cNvSpPr>
          <p:nvPr>
            <p:ph type="title"/>
          </p:nvPr>
        </p:nvSpPr>
        <p:spPr>
          <a:xfrm>
            <a:off x="2209800" y="152400"/>
            <a:ext cx="7467600" cy="533400"/>
          </a:xfrm>
        </p:spPr>
        <p:txBody>
          <a:bodyPr/>
          <a:lstStyle/>
          <a:p>
            <a:r>
              <a:rPr lang="en-US" altLang="en-US" dirty="0" smtClean="0"/>
              <a:t>Recall: Page </a:t>
            </a:r>
            <a:r>
              <a:rPr lang="en-US" altLang="en-US" dirty="0"/>
              <a:t>Fault </a:t>
            </a:r>
            <a:r>
              <a:rPr lang="en-US" altLang="en-US" dirty="0">
                <a:sym typeface="Symbol" panose="05050102010706020507" pitchFamily="18" charset="2"/>
              </a:rPr>
              <a:t> Demand Paging</a:t>
            </a:r>
            <a:endParaRPr lang="en-US" altLang="en-US" dirty="0"/>
          </a:p>
        </p:txBody>
      </p:sp>
      <p:sp>
        <p:nvSpPr>
          <p:cNvPr id="47106" name="TextBox 3"/>
          <p:cNvSpPr txBox="1">
            <a:spLocks noChangeArrowheads="1"/>
          </p:cNvSpPr>
          <p:nvPr/>
        </p:nvSpPr>
        <p:spPr bwMode="auto">
          <a:xfrm>
            <a:off x="3581401" y="990600"/>
            <a:ext cx="168507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b="0" i="1">
                <a:latin typeface="Gill Sans Light"/>
                <a:cs typeface="Gill Sans Light"/>
              </a:rPr>
              <a:t>virtual address</a:t>
            </a:r>
          </a:p>
        </p:txBody>
      </p:sp>
      <p:sp>
        <p:nvSpPr>
          <p:cNvPr id="47107" name="Rectangle 4"/>
          <p:cNvSpPr>
            <a:spLocks noChangeArrowheads="1"/>
          </p:cNvSpPr>
          <p:nvPr/>
        </p:nvSpPr>
        <p:spPr bwMode="auto">
          <a:xfrm>
            <a:off x="8763000" y="1219200"/>
            <a:ext cx="1066800" cy="2895600"/>
          </a:xfrm>
          <a:prstGeom prst="rect">
            <a:avLst/>
          </a:prstGeom>
          <a:solidFill>
            <a:srgbClr val="FFFFAA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Gill Sans Light"/>
              <a:cs typeface="Gill Sans Light"/>
            </a:endParaRPr>
          </a:p>
        </p:txBody>
      </p:sp>
      <p:sp>
        <p:nvSpPr>
          <p:cNvPr id="47108" name="Rectangle 5"/>
          <p:cNvSpPr>
            <a:spLocks noChangeArrowheads="1"/>
          </p:cNvSpPr>
          <p:nvPr/>
        </p:nvSpPr>
        <p:spPr bwMode="auto">
          <a:xfrm>
            <a:off x="8763000" y="1600200"/>
            <a:ext cx="1066800" cy="381000"/>
          </a:xfrm>
          <a:prstGeom prst="rect">
            <a:avLst/>
          </a:prstGeom>
          <a:solidFill>
            <a:srgbClr val="FFFFAA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Gill Sans Light"/>
              <a:cs typeface="Gill Sans Light"/>
            </a:endParaRPr>
          </a:p>
        </p:txBody>
      </p:sp>
      <p:sp>
        <p:nvSpPr>
          <p:cNvPr id="47109" name="Rectangle 6"/>
          <p:cNvSpPr>
            <a:spLocks noChangeArrowheads="1"/>
          </p:cNvSpPr>
          <p:nvPr/>
        </p:nvSpPr>
        <p:spPr bwMode="auto">
          <a:xfrm>
            <a:off x="8763000" y="1981200"/>
            <a:ext cx="1066800" cy="381000"/>
          </a:xfrm>
          <a:prstGeom prst="rect">
            <a:avLst/>
          </a:prstGeom>
          <a:solidFill>
            <a:srgbClr val="FFFFAA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Gill Sans Light"/>
              <a:cs typeface="Gill Sans Light"/>
            </a:endParaRPr>
          </a:p>
        </p:txBody>
      </p:sp>
      <p:sp>
        <p:nvSpPr>
          <p:cNvPr id="47110" name="Rectangle 7"/>
          <p:cNvSpPr>
            <a:spLocks noChangeArrowheads="1"/>
          </p:cNvSpPr>
          <p:nvPr/>
        </p:nvSpPr>
        <p:spPr bwMode="auto">
          <a:xfrm>
            <a:off x="8763000" y="3733800"/>
            <a:ext cx="1066800" cy="381000"/>
          </a:xfrm>
          <a:prstGeom prst="rect">
            <a:avLst/>
          </a:prstGeom>
          <a:solidFill>
            <a:srgbClr val="FFFFAA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Gill Sans Light"/>
              <a:cs typeface="Gill Sans Light"/>
            </a:endParaRPr>
          </a:p>
        </p:txBody>
      </p:sp>
      <p:sp>
        <p:nvSpPr>
          <p:cNvPr id="47111" name="Rectangle 8"/>
          <p:cNvSpPr>
            <a:spLocks noChangeArrowheads="1"/>
          </p:cNvSpPr>
          <p:nvPr/>
        </p:nvSpPr>
        <p:spPr bwMode="auto">
          <a:xfrm>
            <a:off x="4876800" y="1371600"/>
            <a:ext cx="990600" cy="609600"/>
          </a:xfrm>
          <a:prstGeom prst="rect">
            <a:avLst/>
          </a:prstGeom>
          <a:solidFill>
            <a:srgbClr val="FFFFAA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b="0">
                <a:latin typeface="Gill Sans Light"/>
                <a:cs typeface="Gill Sans Light"/>
              </a:rPr>
              <a:t>MMU</a:t>
            </a:r>
          </a:p>
        </p:txBody>
      </p:sp>
      <p:sp>
        <p:nvSpPr>
          <p:cNvPr id="47112" name="Rectangle 9"/>
          <p:cNvSpPr>
            <a:spLocks noChangeArrowheads="1"/>
          </p:cNvSpPr>
          <p:nvPr/>
        </p:nvSpPr>
        <p:spPr bwMode="auto">
          <a:xfrm>
            <a:off x="6629400" y="1295400"/>
            <a:ext cx="762000" cy="1219200"/>
          </a:xfrm>
          <a:prstGeom prst="rect">
            <a:avLst/>
          </a:prstGeom>
          <a:solidFill>
            <a:srgbClr val="FFFFAA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b="0">
                <a:latin typeface="Gill Sans Light"/>
                <a:cs typeface="Gill Sans Light"/>
              </a:rPr>
              <a:t>PT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6248400" y="1676400"/>
            <a:ext cx="2667000" cy="990600"/>
            <a:chOff x="4724400" y="1676400"/>
            <a:chExt cx="2667000" cy="990600"/>
          </a:xfrm>
        </p:grpSpPr>
        <p:cxnSp>
          <p:nvCxnSpPr>
            <p:cNvPr id="47114" name="Straight Connector 15"/>
            <p:cNvCxnSpPr>
              <a:cxnSpLocks noChangeShapeType="1"/>
            </p:cNvCxnSpPr>
            <p:nvPr/>
          </p:nvCxnSpPr>
          <p:spPr bwMode="auto">
            <a:xfrm>
              <a:off x="4724400" y="2667000"/>
              <a:ext cx="13716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47115" name="Straight Connector 17"/>
            <p:cNvCxnSpPr>
              <a:cxnSpLocks noChangeShapeType="1"/>
            </p:cNvCxnSpPr>
            <p:nvPr/>
          </p:nvCxnSpPr>
          <p:spPr bwMode="auto">
            <a:xfrm flipV="1">
              <a:off x="4724400" y="1676400"/>
              <a:ext cx="0" cy="9906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47116" name="Straight Connector 19"/>
            <p:cNvCxnSpPr>
              <a:cxnSpLocks noChangeShapeType="1"/>
              <a:endCxn id="47124" idx="2"/>
            </p:cNvCxnSpPr>
            <p:nvPr/>
          </p:nvCxnSpPr>
          <p:spPr bwMode="auto">
            <a:xfrm flipV="1">
              <a:off x="6096000" y="2152650"/>
              <a:ext cx="1295400" cy="51435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med" len="med"/>
              <a:tailEnd type="arrow" w="med" len="med"/>
            </a:ln>
          </p:spPr>
        </p:cxnSp>
      </p:grpSp>
      <p:sp>
        <p:nvSpPr>
          <p:cNvPr id="47118" name="TextBox 30"/>
          <p:cNvSpPr txBox="1">
            <a:spLocks noChangeArrowheads="1"/>
          </p:cNvSpPr>
          <p:nvPr/>
        </p:nvSpPr>
        <p:spPr bwMode="auto">
          <a:xfrm>
            <a:off x="2514600" y="1447800"/>
            <a:ext cx="1353256" cy="40011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b="0">
                <a:latin typeface="Gill Sans Light"/>
                <a:cs typeface="Gill Sans Light"/>
              </a:rPr>
              <a:t>instruction</a:t>
            </a:r>
          </a:p>
        </p:txBody>
      </p:sp>
      <p:cxnSp>
        <p:nvCxnSpPr>
          <p:cNvPr id="33" name="Straight Arrow Connector 32"/>
          <p:cNvCxnSpPr>
            <a:cxnSpLocks noChangeShapeType="1"/>
            <a:stCxn id="47118" idx="3"/>
          </p:cNvCxnSpPr>
          <p:nvPr/>
        </p:nvCxnSpPr>
        <p:spPr bwMode="auto">
          <a:xfrm>
            <a:off x="3760128" y="1647856"/>
            <a:ext cx="1116672" cy="28545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47120" name="TextBox 37"/>
          <p:cNvSpPr txBox="1">
            <a:spLocks noChangeArrowheads="1"/>
          </p:cNvSpPr>
          <p:nvPr/>
        </p:nvSpPr>
        <p:spPr bwMode="auto">
          <a:xfrm>
            <a:off x="7086601" y="914400"/>
            <a:ext cx="190308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b="0" i="1">
                <a:latin typeface="Gill Sans Light"/>
                <a:cs typeface="Gill Sans Light"/>
              </a:rPr>
              <a:t>physical address</a:t>
            </a:r>
          </a:p>
        </p:txBody>
      </p:sp>
      <p:sp>
        <p:nvSpPr>
          <p:cNvPr id="47121" name="TextBox 38"/>
          <p:cNvSpPr txBox="1">
            <a:spLocks noChangeArrowheads="1"/>
          </p:cNvSpPr>
          <p:nvPr/>
        </p:nvSpPr>
        <p:spPr bwMode="auto">
          <a:xfrm>
            <a:off x="5867400" y="1295400"/>
            <a:ext cx="75373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 dirty="0">
                <a:latin typeface="Gill Sans Light"/>
                <a:cs typeface="Gill Sans Light"/>
              </a:rPr>
              <a:t>page#</a:t>
            </a:r>
          </a:p>
        </p:txBody>
      </p:sp>
      <p:sp>
        <p:nvSpPr>
          <p:cNvPr id="47122" name="TextBox 39"/>
          <p:cNvSpPr txBox="1">
            <a:spLocks noChangeArrowheads="1"/>
          </p:cNvSpPr>
          <p:nvPr/>
        </p:nvSpPr>
        <p:spPr bwMode="auto">
          <a:xfrm>
            <a:off x="7848601" y="1524000"/>
            <a:ext cx="82426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 dirty="0">
                <a:latin typeface="Gill Sans Light"/>
                <a:cs typeface="Gill Sans Light"/>
              </a:rPr>
              <a:t>frame#</a:t>
            </a:r>
          </a:p>
        </p:txBody>
      </p:sp>
      <p:sp>
        <p:nvSpPr>
          <p:cNvPr id="47123" name="TextBox 40"/>
          <p:cNvSpPr txBox="1">
            <a:spLocks noChangeArrowheads="1"/>
          </p:cNvSpPr>
          <p:nvPr/>
        </p:nvSpPr>
        <p:spPr bwMode="auto">
          <a:xfrm>
            <a:off x="7848600" y="2024063"/>
            <a:ext cx="68429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 dirty="0">
                <a:latin typeface="Gill Sans Light"/>
                <a:cs typeface="Gill Sans Light"/>
              </a:rPr>
              <a:t>offset</a:t>
            </a:r>
          </a:p>
        </p:txBody>
      </p:sp>
      <p:sp>
        <p:nvSpPr>
          <p:cNvPr id="47124" name="Cube 41"/>
          <p:cNvSpPr>
            <a:spLocks noChangeArrowheads="1"/>
          </p:cNvSpPr>
          <p:nvPr/>
        </p:nvSpPr>
        <p:spPr bwMode="auto">
          <a:xfrm>
            <a:off x="8915400" y="2057400"/>
            <a:ext cx="457200" cy="152400"/>
          </a:xfrm>
          <a:prstGeom prst="cube">
            <a:avLst>
              <a:gd name="adj" fmla="val 25000"/>
            </a:avLst>
          </a:prstGeom>
          <a:solidFill>
            <a:srgbClr val="FF6600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Gill Sans Light"/>
              <a:cs typeface="Gill Sans Light"/>
            </a:endParaRPr>
          </a:p>
        </p:txBody>
      </p:sp>
      <p:grpSp>
        <p:nvGrpSpPr>
          <p:cNvPr id="88" name="Group 87"/>
          <p:cNvGrpSpPr>
            <a:grpSpLocks/>
          </p:cNvGrpSpPr>
          <p:nvPr/>
        </p:nvGrpSpPr>
        <p:grpSpPr bwMode="auto">
          <a:xfrm>
            <a:off x="4153228" y="1981200"/>
            <a:ext cx="1881146" cy="533400"/>
            <a:chOff x="2629228" y="1981200"/>
            <a:chExt cx="1881147" cy="533400"/>
          </a:xfrm>
        </p:grpSpPr>
        <p:sp>
          <p:nvSpPr>
            <p:cNvPr id="47157" name="TextBox 42"/>
            <p:cNvSpPr txBox="1">
              <a:spLocks noChangeArrowheads="1"/>
            </p:cNvSpPr>
            <p:nvPr/>
          </p:nvSpPr>
          <p:spPr bwMode="auto">
            <a:xfrm>
              <a:off x="3200400" y="2114490"/>
              <a:ext cx="1309975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2000" b="0">
                  <a:solidFill>
                    <a:srgbClr val="FF0000"/>
                  </a:solidFill>
                  <a:latin typeface="Gill Sans Light"/>
                  <a:cs typeface="Gill Sans Light"/>
                </a:rPr>
                <a:t>page fault</a:t>
              </a:r>
            </a:p>
          </p:txBody>
        </p:sp>
        <p:cxnSp>
          <p:nvCxnSpPr>
            <p:cNvPr id="47158" name="Straight Arrow Connector 44"/>
            <p:cNvCxnSpPr>
              <a:cxnSpLocks noChangeShapeType="1"/>
              <a:endCxn id="47153" idx="3"/>
            </p:cNvCxnSpPr>
            <p:nvPr/>
          </p:nvCxnSpPr>
          <p:spPr bwMode="auto">
            <a:xfrm flipH="1">
              <a:off x="2629228" y="1981200"/>
              <a:ext cx="1104574" cy="447705"/>
            </a:xfrm>
            <a:prstGeom prst="straightConnector1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arrow" w="med" len="med"/>
            </a:ln>
          </p:spPr>
        </p:cxnSp>
      </p:grpSp>
      <p:grpSp>
        <p:nvGrpSpPr>
          <p:cNvPr id="53" name="Group 52"/>
          <p:cNvGrpSpPr>
            <a:grpSpLocks/>
          </p:cNvGrpSpPr>
          <p:nvPr/>
        </p:nvGrpSpPr>
        <p:grpSpPr bwMode="auto">
          <a:xfrm>
            <a:off x="2971800" y="1295400"/>
            <a:ext cx="533400" cy="838200"/>
            <a:chOff x="1447800" y="1295400"/>
            <a:chExt cx="533400" cy="838200"/>
          </a:xfrm>
        </p:grpSpPr>
        <p:cxnSp>
          <p:nvCxnSpPr>
            <p:cNvPr id="47155" name="Straight Connector 50"/>
            <p:cNvCxnSpPr>
              <a:cxnSpLocks noChangeShapeType="1"/>
            </p:cNvCxnSpPr>
            <p:nvPr/>
          </p:nvCxnSpPr>
          <p:spPr bwMode="auto">
            <a:xfrm>
              <a:off x="1447800" y="1295400"/>
              <a:ext cx="533400" cy="8382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</p:cxnSp>
        <p:cxnSp>
          <p:nvCxnSpPr>
            <p:cNvPr id="47156" name="Straight Connector 51"/>
            <p:cNvCxnSpPr>
              <a:cxnSpLocks noChangeShapeType="1"/>
            </p:cNvCxnSpPr>
            <p:nvPr/>
          </p:nvCxnSpPr>
          <p:spPr bwMode="auto">
            <a:xfrm flipH="1">
              <a:off x="1447800" y="1295400"/>
              <a:ext cx="533400" cy="8382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</p:cxnSp>
      </p:grpSp>
      <p:sp>
        <p:nvSpPr>
          <p:cNvPr id="47127" name="TextBox 54"/>
          <p:cNvSpPr txBox="1">
            <a:spLocks noChangeArrowheads="1"/>
          </p:cNvSpPr>
          <p:nvPr/>
        </p:nvSpPr>
        <p:spPr bwMode="auto">
          <a:xfrm>
            <a:off x="1905001" y="3048000"/>
            <a:ext cx="223490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b="0">
                <a:latin typeface="Gill Sans Light"/>
                <a:cs typeface="Gill Sans Light"/>
              </a:rPr>
              <a:t>Operating System</a:t>
            </a:r>
          </a:p>
        </p:txBody>
      </p:sp>
      <p:grpSp>
        <p:nvGrpSpPr>
          <p:cNvPr id="89" name="Group 88"/>
          <p:cNvGrpSpPr>
            <a:grpSpLocks/>
          </p:cNvGrpSpPr>
          <p:nvPr/>
        </p:nvGrpSpPr>
        <p:grpSpPr bwMode="auto">
          <a:xfrm>
            <a:off x="2565400" y="2228851"/>
            <a:ext cx="1689268" cy="1751013"/>
            <a:chOff x="1041242" y="2057400"/>
            <a:chExt cx="1689323" cy="1921933"/>
          </a:xfrm>
        </p:grpSpPr>
        <p:sp>
          <p:nvSpPr>
            <p:cNvPr id="47153" name="TextBox 53"/>
            <p:cNvSpPr txBox="1">
              <a:spLocks noChangeArrowheads="1"/>
            </p:cNvSpPr>
            <p:nvPr/>
          </p:nvSpPr>
          <p:spPr bwMode="auto">
            <a:xfrm>
              <a:off x="1447800" y="2057400"/>
              <a:ext cx="1282765" cy="439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2000" b="0" dirty="0">
                  <a:solidFill>
                    <a:srgbClr val="FF0000"/>
                  </a:solidFill>
                  <a:latin typeface="Gill Sans Light"/>
                  <a:cs typeface="Gill Sans Light"/>
                </a:rPr>
                <a:t>exception</a:t>
              </a:r>
            </a:p>
          </p:txBody>
        </p:sp>
        <p:sp>
          <p:nvSpPr>
            <p:cNvPr id="47154" name="Freeform 56"/>
            <p:cNvSpPr>
              <a:spLocks/>
            </p:cNvSpPr>
            <p:nvPr/>
          </p:nvSpPr>
          <p:spPr bwMode="auto">
            <a:xfrm>
              <a:off x="1041242" y="2483556"/>
              <a:ext cx="726248" cy="1495777"/>
            </a:xfrm>
            <a:custGeom>
              <a:avLst/>
              <a:gdLst>
                <a:gd name="T0" fmla="*/ 652091 w 726248"/>
                <a:gd name="T1" fmla="*/ 0 h 1495777"/>
                <a:gd name="T2" fmla="*/ 369869 w 726248"/>
                <a:gd name="T3" fmla="*/ 155222 h 1495777"/>
                <a:gd name="T4" fmla="*/ 722647 w 726248"/>
                <a:gd name="T5" fmla="*/ 366888 h 1495777"/>
                <a:gd name="T6" fmla="*/ 101758 w 726248"/>
                <a:gd name="T7" fmla="*/ 508000 h 1495777"/>
                <a:gd name="T8" fmla="*/ 172314 w 726248"/>
                <a:gd name="T9" fmla="*/ 733777 h 1495777"/>
                <a:gd name="T10" fmla="*/ 2980 w 726248"/>
                <a:gd name="T11" fmla="*/ 1199444 h 1495777"/>
                <a:gd name="T12" fmla="*/ 341647 w 726248"/>
                <a:gd name="T13" fmla="*/ 1495777 h 149577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26248" h="1495777">
                  <a:moveTo>
                    <a:pt x="652091" y="0"/>
                  </a:moveTo>
                  <a:cubicBezTo>
                    <a:pt x="505100" y="47037"/>
                    <a:pt x="358110" y="94074"/>
                    <a:pt x="369869" y="155222"/>
                  </a:cubicBezTo>
                  <a:cubicBezTo>
                    <a:pt x="381628" y="216370"/>
                    <a:pt x="767332" y="308092"/>
                    <a:pt x="722647" y="366888"/>
                  </a:cubicBezTo>
                  <a:cubicBezTo>
                    <a:pt x="677962" y="425684"/>
                    <a:pt x="193480" y="446852"/>
                    <a:pt x="101758" y="508000"/>
                  </a:cubicBezTo>
                  <a:cubicBezTo>
                    <a:pt x="10036" y="569148"/>
                    <a:pt x="188777" y="618536"/>
                    <a:pt x="172314" y="733777"/>
                  </a:cubicBezTo>
                  <a:cubicBezTo>
                    <a:pt x="155851" y="849018"/>
                    <a:pt x="-25242" y="1072444"/>
                    <a:pt x="2980" y="1199444"/>
                  </a:cubicBezTo>
                  <a:cubicBezTo>
                    <a:pt x="31202" y="1326444"/>
                    <a:pt x="341647" y="1495777"/>
                    <a:pt x="341647" y="1495777"/>
                  </a:cubicBez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 type="none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en-US">
                <a:latin typeface="Gill Sans Light"/>
                <a:cs typeface="Gill Sans Light"/>
              </a:endParaRPr>
            </a:p>
          </p:txBody>
        </p:sp>
      </p:grpSp>
      <p:grpSp>
        <p:nvGrpSpPr>
          <p:cNvPr id="90" name="Group 89"/>
          <p:cNvGrpSpPr>
            <a:grpSpLocks/>
          </p:cNvGrpSpPr>
          <p:nvPr/>
        </p:nvGrpSpPr>
        <p:grpSpPr bwMode="auto">
          <a:xfrm>
            <a:off x="2590801" y="3505200"/>
            <a:ext cx="2395207" cy="1219200"/>
            <a:chOff x="1066800" y="3505200"/>
            <a:chExt cx="2395813" cy="1219200"/>
          </a:xfrm>
        </p:grpSpPr>
        <p:sp>
          <p:nvSpPr>
            <p:cNvPr id="47151" name="TextBox 55"/>
            <p:cNvSpPr txBox="1">
              <a:spLocks noChangeArrowheads="1"/>
            </p:cNvSpPr>
            <p:nvPr/>
          </p:nvSpPr>
          <p:spPr bwMode="auto">
            <a:xfrm>
              <a:off x="1066800" y="3505200"/>
              <a:ext cx="2395813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2000" b="0" dirty="0">
                  <a:latin typeface="Gill Sans Light"/>
                  <a:cs typeface="Gill Sans Light"/>
                </a:rPr>
                <a:t>Page Fault Handler</a:t>
              </a:r>
            </a:p>
          </p:txBody>
        </p:sp>
        <p:sp>
          <p:nvSpPr>
            <p:cNvPr id="47152" name="Punched Tape 57"/>
            <p:cNvSpPr>
              <a:spLocks noChangeArrowheads="1"/>
            </p:cNvSpPr>
            <p:nvPr/>
          </p:nvSpPr>
          <p:spPr bwMode="auto">
            <a:xfrm rot="5400000">
              <a:off x="1333500" y="4000500"/>
              <a:ext cx="838200" cy="609600"/>
            </a:xfrm>
            <a:prstGeom prst="flowChartPunchedTape">
              <a:avLst/>
            </a:prstGeom>
            <a:solidFill>
              <a:srgbClr val="FFFFAA"/>
            </a:solidFill>
            <a:ln w="2540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/>
              <a:endParaRPr lang="en-US" altLang="en-US" b="0">
                <a:latin typeface="Gill Sans Light"/>
                <a:cs typeface="Gill Sans Light"/>
              </a:endParaRPr>
            </a:p>
          </p:txBody>
        </p:sp>
      </p:grpSp>
      <p:sp>
        <p:nvSpPr>
          <p:cNvPr id="47130" name="Can 60"/>
          <p:cNvSpPr>
            <a:spLocks noChangeArrowheads="1"/>
          </p:cNvSpPr>
          <p:nvPr/>
        </p:nvSpPr>
        <p:spPr bwMode="auto">
          <a:xfrm>
            <a:off x="4724400" y="4419600"/>
            <a:ext cx="1219200" cy="1371600"/>
          </a:xfrm>
          <a:prstGeom prst="can">
            <a:avLst>
              <a:gd name="adj" fmla="val 25000"/>
            </a:avLst>
          </a:prstGeom>
          <a:solidFill>
            <a:srgbClr val="B7C6FE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Gill Sans Light"/>
              <a:cs typeface="Gill Sans Light"/>
            </a:endParaRPr>
          </a:p>
        </p:txBody>
      </p:sp>
      <p:sp>
        <p:nvSpPr>
          <p:cNvPr id="65" name="Rectangle 64"/>
          <p:cNvSpPr/>
          <p:nvPr/>
        </p:nvSpPr>
        <p:spPr bwMode="auto">
          <a:xfrm>
            <a:off x="4800600" y="5029200"/>
            <a:ext cx="1066800" cy="381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b="0" dirty="0">
              <a:latin typeface="Gill Sans Light"/>
              <a:ea typeface="MS PGothic" charset="0"/>
              <a:cs typeface="Gill Sans Light"/>
            </a:endParaRPr>
          </a:p>
        </p:txBody>
      </p:sp>
      <p:sp>
        <p:nvSpPr>
          <p:cNvPr id="66" name="Rectangle 65"/>
          <p:cNvSpPr/>
          <p:nvPr/>
        </p:nvSpPr>
        <p:spPr bwMode="auto">
          <a:xfrm>
            <a:off x="8763000" y="3048000"/>
            <a:ext cx="1066800" cy="381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b="0" dirty="0">
              <a:latin typeface="Gill Sans Light"/>
              <a:ea typeface="MS PGothic" charset="0"/>
              <a:cs typeface="Gill Sans Light"/>
            </a:endParaRPr>
          </a:p>
        </p:txBody>
      </p:sp>
      <p:cxnSp>
        <p:nvCxnSpPr>
          <p:cNvPr id="68" name="Straight Arrow Connector 67"/>
          <p:cNvCxnSpPr>
            <a:cxnSpLocks noChangeShapeType="1"/>
          </p:cNvCxnSpPr>
          <p:nvPr/>
        </p:nvCxnSpPr>
        <p:spPr bwMode="auto">
          <a:xfrm>
            <a:off x="3632994" y="4533900"/>
            <a:ext cx="1015206" cy="723900"/>
          </a:xfrm>
          <a:prstGeom prst="straightConnector1">
            <a:avLst/>
          </a:prstGeom>
          <a:noFill/>
          <a:ln w="6350">
            <a:solidFill>
              <a:schemeClr val="tx1"/>
            </a:solidFill>
            <a:prstDash val="dash"/>
            <a:round/>
            <a:headEnd/>
            <a:tailEnd type="arrow" w="med" len="med"/>
          </a:ln>
        </p:spPr>
      </p:cxnSp>
      <p:cxnSp>
        <p:nvCxnSpPr>
          <p:cNvPr id="74" name="Straight Arrow Connector 73"/>
          <p:cNvCxnSpPr>
            <a:cxnSpLocks noChangeShapeType="1"/>
          </p:cNvCxnSpPr>
          <p:nvPr/>
        </p:nvCxnSpPr>
        <p:spPr bwMode="auto">
          <a:xfrm>
            <a:off x="7391400" y="2209800"/>
            <a:ext cx="1371600" cy="8382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77" name="Rectangle 76"/>
          <p:cNvSpPr/>
          <p:nvPr/>
        </p:nvSpPr>
        <p:spPr bwMode="auto">
          <a:xfrm>
            <a:off x="6629400" y="2133600"/>
            <a:ext cx="762000" cy="152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b="0" dirty="0">
              <a:latin typeface="Gill Sans Light"/>
              <a:ea typeface="MS PGothic" charset="0"/>
              <a:cs typeface="Gill Sans Light"/>
            </a:endParaRPr>
          </a:p>
        </p:txBody>
      </p:sp>
      <p:grpSp>
        <p:nvGrpSpPr>
          <p:cNvPr id="91" name="Group 90"/>
          <p:cNvGrpSpPr>
            <a:grpSpLocks/>
          </p:cNvGrpSpPr>
          <p:nvPr/>
        </p:nvGrpSpPr>
        <p:grpSpPr bwMode="auto">
          <a:xfrm>
            <a:off x="5562600" y="3200400"/>
            <a:ext cx="3352800" cy="1905000"/>
            <a:chOff x="4038600" y="3200400"/>
            <a:chExt cx="3352800" cy="1905000"/>
          </a:xfrm>
        </p:grpSpPr>
        <p:cxnSp>
          <p:nvCxnSpPr>
            <p:cNvPr id="47149" name="Straight Arrow Connector 62"/>
            <p:cNvCxnSpPr>
              <a:cxnSpLocks noChangeShapeType="1"/>
            </p:cNvCxnSpPr>
            <p:nvPr/>
          </p:nvCxnSpPr>
          <p:spPr bwMode="auto">
            <a:xfrm flipV="1">
              <a:off x="4038600" y="3200400"/>
              <a:ext cx="3352800" cy="1905000"/>
            </a:xfrm>
            <a:prstGeom prst="straightConnector1">
              <a:avLst/>
            </a:prstGeom>
            <a:noFill/>
            <a:ln w="57150" cmpd="thickThin">
              <a:solidFill>
                <a:srgbClr val="3366FF"/>
              </a:solidFill>
              <a:round/>
              <a:headEnd/>
              <a:tailEnd type="arrow" w="med" len="med"/>
            </a:ln>
          </p:spPr>
        </p:cxnSp>
        <p:sp>
          <p:nvSpPr>
            <p:cNvPr id="47150" name="TextBox 77"/>
            <p:cNvSpPr txBox="1">
              <a:spLocks noChangeArrowheads="1"/>
            </p:cNvSpPr>
            <p:nvPr/>
          </p:nvSpPr>
          <p:spPr bwMode="auto">
            <a:xfrm>
              <a:off x="4953000" y="4419600"/>
              <a:ext cx="242085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2000" b="0">
                  <a:latin typeface="Gill Sans Light"/>
                  <a:cs typeface="Gill Sans Light"/>
                </a:rPr>
                <a:t>load page from disk</a:t>
              </a:r>
            </a:p>
          </p:txBody>
        </p:sp>
      </p:grpSp>
      <p:grpSp>
        <p:nvGrpSpPr>
          <p:cNvPr id="92" name="Group 91"/>
          <p:cNvGrpSpPr>
            <a:grpSpLocks/>
          </p:cNvGrpSpPr>
          <p:nvPr/>
        </p:nvGrpSpPr>
        <p:grpSpPr bwMode="auto">
          <a:xfrm>
            <a:off x="3670049" y="2181225"/>
            <a:ext cx="3444828" cy="2306638"/>
            <a:chOff x="2215108" y="2133600"/>
            <a:chExt cx="3445612" cy="2306638"/>
          </a:xfrm>
        </p:grpSpPr>
        <p:cxnSp>
          <p:nvCxnSpPr>
            <p:cNvPr id="47147" name="Straight Arrow Connector 68"/>
            <p:cNvCxnSpPr>
              <a:cxnSpLocks noChangeShapeType="1"/>
            </p:cNvCxnSpPr>
            <p:nvPr/>
          </p:nvCxnSpPr>
          <p:spPr bwMode="auto">
            <a:xfrm flipV="1">
              <a:off x="2215108" y="2133600"/>
              <a:ext cx="2890292" cy="2306638"/>
            </a:xfrm>
            <a:prstGeom prst="straightConnector1">
              <a:avLst/>
            </a:prstGeom>
            <a:noFill/>
            <a:ln w="6350">
              <a:solidFill>
                <a:schemeClr val="tx1"/>
              </a:solidFill>
              <a:prstDash val="dash"/>
              <a:round/>
              <a:headEnd/>
              <a:tailEnd type="arrow" w="med" len="med"/>
            </a:ln>
          </p:spPr>
        </p:cxnSp>
        <p:sp>
          <p:nvSpPr>
            <p:cNvPr id="47148" name="TextBox 79"/>
            <p:cNvSpPr txBox="1">
              <a:spLocks noChangeArrowheads="1"/>
            </p:cNvSpPr>
            <p:nvPr/>
          </p:nvSpPr>
          <p:spPr bwMode="auto">
            <a:xfrm>
              <a:off x="3657600" y="3200400"/>
              <a:ext cx="200312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2000" b="0" dirty="0">
                  <a:latin typeface="Gill Sans Light"/>
                  <a:cs typeface="Gill Sans Light"/>
                </a:rPr>
                <a:t>update PT entry</a:t>
              </a:r>
            </a:p>
          </p:txBody>
        </p:sp>
      </p:grpSp>
      <p:sp>
        <p:nvSpPr>
          <p:cNvPr id="47138" name="TextBox 80"/>
          <p:cNvSpPr txBox="1">
            <a:spLocks noChangeArrowheads="1"/>
          </p:cNvSpPr>
          <p:nvPr/>
        </p:nvSpPr>
        <p:spPr bwMode="auto">
          <a:xfrm>
            <a:off x="1981200" y="895350"/>
            <a:ext cx="111120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b="0">
                <a:latin typeface="Gill Sans Light"/>
                <a:cs typeface="Gill Sans Light"/>
              </a:rPr>
              <a:t>Process</a:t>
            </a:r>
          </a:p>
        </p:txBody>
      </p:sp>
      <p:grpSp>
        <p:nvGrpSpPr>
          <p:cNvPr id="93" name="Group 92"/>
          <p:cNvGrpSpPr>
            <a:grpSpLocks/>
          </p:cNvGrpSpPr>
          <p:nvPr/>
        </p:nvGrpSpPr>
        <p:grpSpPr bwMode="auto">
          <a:xfrm>
            <a:off x="1905001" y="4876800"/>
            <a:ext cx="1373363" cy="1314468"/>
            <a:chOff x="381000" y="4876800"/>
            <a:chExt cx="1373124" cy="1314528"/>
          </a:xfrm>
        </p:grpSpPr>
        <p:sp>
          <p:nvSpPr>
            <p:cNvPr id="47145" name="TextBox 82"/>
            <p:cNvSpPr txBox="1">
              <a:spLocks noChangeArrowheads="1"/>
            </p:cNvSpPr>
            <p:nvPr/>
          </p:nvSpPr>
          <p:spPr bwMode="auto">
            <a:xfrm>
              <a:off x="457200" y="5791200"/>
              <a:ext cx="1296924" cy="400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2000" b="0">
                  <a:latin typeface="Gill Sans Light"/>
                  <a:cs typeface="Gill Sans Light"/>
                </a:rPr>
                <a:t>scheduler</a:t>
              </a:r>
            </a:p>
          </p:txBody>
        </p:sp>
        <p:sp>
          <p:nvSpPr>
            <p:cNvPr id="47146" name="Punched Tape 84"/>
            <p:cNvSpPr>
              <a:spLocks noChangeArrowheads="1"/>
            </p:cNvSpPr>
            <p:nvPr/>
          </p:nvSpPr>
          <p:spPr bwMode="auto">
            <a:xfrm rot="5400000">
              <a:off x="266700" y="4991100"/>
              <a:ext cx="838200" cy="609600"/>
            </a:xfrm>
            <a:prstGeom prst="flowChartPunchedTape">
              <a:avLst/>
            </a:prstGeom>
            <a:solidFill>
              <a:srgbClr val="FFFFAA"/>
            </a:solidFill>
            <a:ln w="2540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/>
              <a:endParaRPr lang="en-US" altLang="en-US" b="0">
                <a:latin typeface="Gill Sans Light"/>
                <a:cs typeface="Gill Sans Light"/>
              </a:endParaRPr>
            </a:p>
          </p:txBody>
        </p:sp>
      </p:grpSp>
      <p:sp>
        <p:nvSpPr>
          <p:cNvPr id="82" name="Freeform 81"/>
          <p:cNvSpPr>
            <a:spLocks/>
          </p:cNvSpPr>
          <p:nvPr/>
        </p:nvSpPr>
        <p:spPr bwMode="auto">
          <a:xfrm>
            <a:off x="2370139" y="4487864"/>
            <a:ext cx="776287" cy="592137"/>
          </a:xfrm>
          <a:custGeom>
            <a:avLst/>
            <a:gdLst>
              <a:gd name="T0" fmla="*/ 776111 w 776111"/>
              <a:gd name="T1" fmla="*/ 0 h 593008"/>
              <a:gd name="T2" fmla="*/ 310444 w 776111"/>
              <a:gd name="T3" fmla="*/ 112889 h 593008"/>
              <a:gd name="T4" fmla="*/ 366889 w 776111"/>
              <a:gd name="T5" fmla="*/ 522111 h 593008"/>
              <a:gd name="T6" fmla="*/ 0 w 776111"/>
              <a:gd name="T7" fmla="*/ 592667 h 59300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776111" h="593008">
                <a:moveTo>
                  <a:pt x="776111" y="0"/>
                </a:moveTo>
                <a:cubicBezTo>
                  <a:pt x="577379" y="12935"/>
                  <a:pt x="378648" y="25871"/>
                  <a:pt x="310444" y="112889"/>
                </a:cubicBezTo>
                <a:cubicBezTo>
                  <a:pt x="242240" y="199908"/>
                  <a:pt x="418630" y="442148"/>
                  <a:pt x="366889" y="522111"/>
                </a:cubicBezTo>
                <a:cubicBezTo>
                  <a:pt x="315148" y="602074"/>
                  <a:pt x="0" y="592667"/>
                  <a:pt x="0" y="592667"/>
                </a:cubicBezTo>
              </a:path>
            </a:pathLst>
          </a:custGeom>
          <a:noFill/>
          <a:ln w="38100">
            <a:solidFill>
              <a:srgbClr val="3366FF"/>
            </a:solidFill>
            <a:round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en-US">
              <a:latin typeface="Gill Sans Light"/>
              <a:cs typeface="Gill Sans Light"/>
            </a:endParaRPr>
          </a:p>
        </p:txBody>
      </p:sp>
      <p:grpSp>
        <p:nvGrpSpPr>
          <p:cNvPr id="94" name="Group 93"/>
          <p:cNvGrpSpPr>
            <a:grpSpLocks/>
          </p:cNvGrpSpPr>
          <p:nvPr/>
        </p:nvGrpSpPr>
        <p:grpSpPr bwMode="auto">
          <a:xfrm>
            <a:off x="1676401" y="1962150"/>
            <a:ext cx="1146175" cy="3074988"/>
            <a:chOff x="152400" y="1961444"/>
            <a:chExt cx="1145822" cy="3076223"/>
          </a:xfrm>
        </p:grpSpPr>
        <p:sp>
          <p:nvSpPr>
            <p:cNvPr id="84" name="Freeform 83"/>
            <p:cNvSpPr/>
            <p:nvPr/>
          </p:nvSpPr>
          <p:spPr>
            <a:xfrm>
              <a:off x="409496" y="1961444"/>
              <a:ext cx="888726" cy="3076223"/>
            </a:xfrm>
            <a:custGeom>
              <a:avLst/>
              <a:gdLst>
                <a:gd name="connsiteX0" fmla="*/ 42380 w 889046"/>
                <a:gd name="connsiteY0" fmla="*/ 3076223 h 3076223"/>
                <a:gd name="connsiteX1" fmla="*/ 352824 w 889046"/>
                <a:gd name="connsiteY1" fmla="*/ 2483556 h 3076223"/>
                <a:gd name="connsiteX2" fmla="*/ 46 w 889046"/>
                <a:gd name="connsiteY2" fmla="*/ 1919112 h 3076223"/>
                <a:gd name="connsiteX3" fmla="*/ 381046 w 889046"/>
                <a:gd name="connsiteY3" fmla="*/ 1411112 h 3076223"/>
                <a:gd name="connsiteX4" fmla="*/ 268157 w 889046"/>
                <a:gd name="connsiteY4" fmla="*/ 663223 h 3076223"/>
                <a:gd name="connsiteX5" fmla="*/ 889046 w 889046"/>
                <a:gd name="connsiteY5" fmla="*/ 0 h 3076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9046" h="3076223">
                  <a:moveTo>
                    <a:pt x="42380" y="3076223"/>
                  </a:moveTo>
                  <a:cubicBezTo>
                    <a:pt x="201130" y="2876315"/>
                    <a:pt x="359880" y="2676408"/>
                    <a:pt x="352824" y="2483556"/>
                  </a:cubicBezTo>
                  <a:cubicBezTo>
                    <a:pt x="345768" y="2290704"/>
                    <a:pt x="-4658" y="2097853"/>
                    <a:pt x="46" y="1919112"/>
                  </a:cubicBezTo>
                  <a:cubicBezTo>
                    <a:pt x="4750" y="1740371"/>
                    <a:pt x="336361" y="1620427"/>
                    <a:pt x="381046" y="1411112"/>
                  </a:cubicBezTo>
                  <a:cubicBezTo>
                    <a:pt x="425731" y="1201797"/>
                    <a:pt x="183490" y="898408"/>
                    <a:pt x="268157" y="663223"/>
                  </a:cubicBezTo>
                  <a:cubicBezTo>
                    <a:pt x="352824" y="428038"/>
                    <a:pt x="889046" y="0"/>
                    <a:pt x="889046" y="0"/>
                  </a:cubicBezTo>
                </a:path>
              </a:pathLst>
            </a:custGeom>
            <a:ln w="38100">
              <a:solidFill>
                <a:schemeClr val="accent6"/>
              </a:solidFill>
              <a:headEnd type="none"/>
              <a:tailEnd type="arrow"/>
            </a:ln>
          </p:spPr>
          <p:txBody>
            <a:bodyPr anchor="ctr"/>
            <a:lstStyle/>
            <a:p>
              <a:pPr algn="ctr">
                <a:defRPr/>
              </a:pPr>
              <a:endParaRPr lang="en-US">
                <a:latin typeface="Gill Sans Light"/>
                <a:ea typeface="MS PGothic" charset="0"/>
                <a:cs typeface="Gill Sans Light"/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152400" y="2132963"/>
              <a:ext cx="709334" cy="400271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000" b="0" dirty="0">
                  <a:solidFill>
                    <a:schemeClr val="accent6"/>
                  </a:solidFill>
                  <a:latin typeface="Gill Sans" charset="0"/>
                  <a:ea typeface="Gill Sans" charset="0"/>
                  <a:cs typeface="Gill Sans" charset="0"/>
                </a:rPr>
                <a:t>retry</a:t>
              </a:r>
            </a:p>
          </p:txBody>
        </p:sp>
      </p:grpSp>
      <p:sp>
        <p:nvSpPr>
          <p:cNvPr id="87" name="Cube 86"/>
          <p:cNvSpPr>
            <a:spLocks noChangeArrowheads="1"/>
          </p:cNvSpPr>
          <p:nvPr/>
        </p:nvSpPr>
        <p:spPr bwMode="auto">
          <a:xfrm>
            <a:off x="8915400" y="3200400"/>
            <a:ext cx="457200" cy="152400"/>
          </a:xfrm>
          <a:prstGeom prst="cube">
            <a:avLst>
              <a:gd name="adj" fmla="val 25000"/>
            </a:avLst>
          </a:prstGeom>
          <a:solidFill>
            <a:srgbClr val="FF6600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Gill Sans Light"/>
              <a:cs typeface="Gill Sans Light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5867400" y="1600201"/>
            <a:ext cx="2895600" cy="395539"/>
            <a:chOff x="4343400" y="1600200"/>
            <a:chExt cx="2895600" cy="395539"/>
          </a:xfrm>
        </p:grpSpPr>
        <p:cxnSp>
          <p:nvCxnSpPr>
            <p:cNvPr id="47113" name="Straight Arrow Connector 11"/>
            <p:cNvCxnSpPr>
              <a:cxnSpLocks noChangeShapeType="1"/>
              <a:stCxn id="47111" idx="3"/>
            </p:cNvCxnSpPr>
            <p:nvPr/>
          </p:nvCxnSpPr>
          <p:spPr bwMode="auto">
            <a:xfrm>
              <a:off x="4343400" y="1676400"/>
              <a:ext cx="762000" cy="0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47117" name="Straight Arrow Connector 25"/>
            <p:cNvCxnSpPr>
              <a:cxnSpLocks noChangeShapeType="1"/>
              <a:stCxn id="56" idx="3"/>
            </p:cNvCxnSpPr>
            <p:nvPr/>
          </p:nvCxnSpPr>
          <p:spPr bwMode="auto">
            <a:xfrm>
              <a:off x="5867400" y="1676400"/>
              <a:ext cx="1371600" cy="319339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sp>
          <p:nvSpPr>
            <p:cNvPr id="56" name="Rectangle 55"/>
            <p:cNvSpPr/>
            <p:nvPr/>
          </p:nvSpPr>
          <p:spPr bwMode="auto">
            <a:xfrm>
              <a:off x="5105400" y="1600200"/>
              <a:ext cx="762000" cy="1524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b="0" dirty="0">
                <a:latin typeface="Gill Sans Light"/>
                <a:ea typeface="MS PGothic" charset="0"/>
                <a:cs typeface="Gill Sans Light"/>
              </a:endParaRPr>
            </a:p>
          </p:txBody>
        </p:sp>
      </p:grpSp>
      <p:cxnSp>
        <p:nvCxnSpPr>
          <p:cNvPr id="6" name="Straight Arrow Connector 5"/>
          <p:cNvCxnSpPr>
            <a:stCxn id="47111" idx="3"/>
            <a:endCxn id="77" idx="1"/>
          </p:cNvCxnSpPr>
          <p:nvPr/>
        </p:nvCxnSpPr>
        <p:spPr bwMode="auto">
          <a:xfrm>
            <a:off x="5867400" y="1676400"/>
            <a:ext cx="762000" cy="533400"/>
          </a:xfrm>
          <a:prstGeom prst="straightConnector1">
            <a:avLst/>
          </a:prstGeom>
          <a:solidFill>
            <a:schemeClr val="bg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67" name="Group 66"/>
          <p:cNvGrpSpPr/>
          <p:nvPr/>
        </p:nvGrpSpPr>
        <p:grpSpPr>
          <a:xfrm>
            <a:off x="6019801" y="1771652"/>
            <a:ext cx="2895601" cy="1523996"/>
            <a:chOff x="4724400" y="1802068"/>
            <a:chExt cx="3070763" cy="1182748"/>
          </a:xfrm>
        </p:grpSpPr>
        <p:cxnSp>
          <p:nvCxnSpPr>
            <p:cNvPr id="69" name="Straight Connector 15"/>
            <p:cNvCxnSpPr>
              <a:cxnSpLocks noChangeShapeType="1"/>
            </p:cNvCxnSpPr>
            <p:nvPr/>
          </p:nvCxnSpPr>
          <p:spPr bwMode="auto">
            <a:xfrm>
              <a:off x="4724400" y="2667000"/>
              <a:ext cx="13716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70" name="Straight Connector 17"/>
            <p:cNvCxnSpPr>
              <a:cxnSpLocks noChangeShapeType="1"/>
            </p:cNvCxnSpPr>
            <p:nvPr/>
          </p:nvCxnSpPr>
          <p:spPr bwMode="auto">
            <a:xfrm flipV="1">
              <a:off x="4724400" y="1802068"/>
              <a:ext cx="0" cy="8649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71" name="Straight Connector 19"/>
            <p:cNvCxnSpPr>
              <a:cxnSpLocks noChangeShapeType="1"/>
              <a:endCxn id="87" idx="2"/>
            </p:cNvCxnSpPr>
            <p:nvPr/>
          </p:nvCxnSpPr>
          <p:spPr bwMode="auto">
            <a:xfrm>
              <a:off x="6082744" y="2667000"/>
              <a:ext cx="1712419" cy="31781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med" len="med"/>
              <a:tailEnd type="arrow" w="med" len="med"/>
            </a:ln>
          </p:spPr>
        </p:cxnSp>
      </p:grpSp>
      <p:sp>
        <p:nvSpPr>
          <p:cNvPr id="72" name="TextBox 39"/>
          <p:cNvSpPr txBox="1">
            <a:spLocks noChangeArrowheads="1"/>
          </p:cNvSpPr>
          <p:nvPr/>
        </p:nvSpPr>
        <p:spPr bwMode="auto">
          <a:xfrm>
            <a:off x="8026401" y="2410327"/>
            <a:ext cx="82426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 dirty="0">
                <a:latin typeface="Gill Sans Light"/>
                <a:cs typeface="Gill Sans Light"/>
              </a:rPr>
              <a:t>frame#</a:t>
            </a:r>
          </a:p>
        </p:txBody>
      </p:sp>
      <p:sp>
        <p:nvSpPr>
          <p:cNvPr id="73" name="TextBox 40"/>
          <p:cNvSpPr txBox="1">
            <a:spLocks noChangeArrowheads="1"/>
          </p:cNvSpPr>
          <p:nvPr/>
        </p:nvSpPr>
        <p:spPr bwMode="auto">
          <a:xfrm>
            <a:off x="7694613" y="3079924"/>
            <a:ext cx="68429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 dirty="0">
                <a:latin typeface="Gill Sans Light"/>
                <a:cs typeface="Gill Sans Light"/>
              </a:rPr>
              <a:t>offset</a:t>
            </a:r>
          </a:p>
        </p:txBody>
      </p:sp>
    </p:spTree>
    <p:extLst>
      <p:ext uri="{BB962C8B-B14F-4D97-AF65-F5344CB8AC3E}">
        <p14:creationId xmlns:p14="http://schemas.microsoft.com/office/powerpoint/2010/main" val="2413052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8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8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00"/>
                            </p:stCondLst>
                            <p:childTnLst>
                              <p:par>
                                <p:cTn id="10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00"/>
                            </p:stCondLst>
                            <p:childTnLst>
                              <p:par>
                                <p:cTn id="1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1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500"/>
                            </p:stCondLst>
                            <p:childTnLst>
                              <p:par>
                                <p:cTn id="12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500"/>
                            </p:stCondLst>
                            <p:childTnLst>
                              <p:par>
                                <p:cTn id="1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1000"/>
                            </p:stCondLst>
                            <p:childTnLst>
                              <p:par>
                                <p:cTn id="1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1500"/>
                            </p:stCondLst>
                            <p:childTnLst>
                              <p:par>
                                <p:cTn id="15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2000"/>
                            </p:stCondLst>
                            <p:childTnLst>
                              <p:par>
                                <p:cTn id="1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21" grpId="0"/>
      <p:bldP spid="47121" grpId="1"/>
      <p:bldP spid="47121" grpId="2"/>
      <p:bldP spid="47121" grpId="3"/>
      <p:bldP spid="47121" grpId="4"/>
      <p:bldP spid="47122" grpId="0"/>
      <p:bldP spid="47122" grpId="1"/>
      <p:bldP spid="47123" grpId="0"/>
      <p:bldP spid="47123" grpId="1"/>
      <p:bldP spid="47124" grpId="0" animBg="1"/>
      <p:bldP spid="47124" grpId="1" animBg="1"/>
      <p:bldP spid="65" grpId="0" animBg="1"/>
      <p:bldP spid="66" grpId="0" animBg="1"/>
      <p:bldP spid="77" grpId="0" animBg="1"/>
      <p:bldP spid="82" grpId="0" animBg="1"/>
      <p:bldP spid="82" grpId="1" animBg="1"/>
      <p:bldP spid="87" grpId="0" animBg="1"/>
      <p:bldP spid="72" grpId="0"/>
      <p:bldP spid="7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6986" name="Group 10"/>
          <p:cNvGrpSpPr>
            <a:grpSpLocks/>
          </p:cNvGrpSpPr>
          <p:nvPr/>
        </p:nvGrpSpPr>
        <p:grpSpPr bwMode="auto">
          <a:xfrm>
            <a:off x="1905000" y="2743200"/>
            <a:ext cx="8382000" cy="2565400"/>
            <a:chOff x="240" y="1632"/>
            <a:chExt cx="5280" cy="1616"/>
          </a:xfrm>
        </p:grpSpPr>
        <p:sp>
          <p:nvSpPr>
            <p:cNvPr id="26629" name="AutoShape 4"/>
            <p:cNvSpPr>
              <a:spLocks noChangeArrowheads="1"/>
            </p:cNvSpPr>
            <p:nvPr/>
          </p:nvSpPr>
          <p:spPr bwMode="auto">
            <a:xfrm>
              <a:off x="240" y="1872"/>
              <a:ext cx="5280" cy="1376"/>
            </a:xfrm>
            <a:prstGeom prst="roundRect">
              <a:avLst>
                <a:gd name="adj" fmla="val 16667"/>
              </a:avLst>
            </a:prstGeom>
            <a:solidFill>
              <a:srgbClr val="FF66CC">
                <a:alpha val="32156"/>
              </a:srgbClr>
            </a:solidFill>
            <a:ln w="57150" algn="ctr">
              <a:solidFill>
                <a:srgbClr val="FF66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ko-KR" altLang="en-US">
                <a:ea typeface="굴림" panose="020B0600000101010101" pitchFamily="34" charset="-127"/>
              </a:endParaRPr>
            </a:p>
          </p:txBody>
        </p:sp>
        <p:sp>
          <p:nvSpPr>
            <p:cNvPr id="26630" name="WordArt 5"/>
            <p:cNvSpPr>
              <a:spLocks noChangeArrowheads="1" noChangeShapeType="1" noTextEdit="1"/>
            </p:cNvSpPr>
            <p:nvPr/>
          </p:nvSpPr>
          <p:spPr bwMode="auto">
            <a:xfrm>
              <a:off x="4416" y="1632"/>
              <a:ext cx="978" cy="551"/>
            </a:xfrm>
            <a:prstGeom prst="rect">
              <a:avLst/>
            </a:prstGeom>
          </p:spPr>
          <p:txBody>
            <a:bodyPr wrap="none" fromWordArt="1">
              <a:prstTxWarp prst="textCascadeUp">
                <a:avLst>
                  <a:gd name="adj" fmla="val 44444"/>
                </a:avLst>
              </a:prstTxWarp>
              <a:scene3d>
                <a:camera prst="legacyPerspectiveFront">
                  <a:rot lat="20519997" lon="1080000" rev="0"/>
                </a:camera>
                <a:lightRig rig="legacyHarsh2" dir="b"/>
              </a:scene3d>
              <a:sp3d extrusionH="430200" prstMaterial="legacyMatte">
                <a:extrusionClr>
                  <a:srgbClr val="FF6600"/>
                </a:extrusionClr>
                <a:contourClr>
                  <a:srgbClr val="FFE701"/>
                </a:contourClr>
              </a:sp3d>
            </a:bodyPr>
            <a:lstStyle/>
            <a:p>
              <a:r>
                <a:rPr lang="en-US" sz="3600" kern="10">
                  <a:ln w="9525"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FFE701"/>
                      </a:gs>
                      <a:gs pos="100000">
                        <a:srgbClr val="FE3E02"/>
                      </a:gs>
                    </a:gsLst>
                    <a:lin ang="5400000" scaled="1"/>
                  </a:gradFill>
                  <a:latin typeface="Impact" panose="020B0806030902050204" pitchFamily="34" charset="0"/>
                </a:rPr>
                <a:t>Cache</a:t>
              </a:r>
            </a:p>
          </p:txBody>
        </p:sp>
      </p:grpSp>
      <p:sp>
        <p:nvSpPr>
          <p:cNvPr id="766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76400" y="805249"/>
            <a:ext cx="8839200" cy="6096000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PTE makes demand paging </a:t>
            </a:r>
            <a:r>
              <a:rPr lang="en-US" altLang="ko-KR" dirty="0" err="1">
                <a:ea typeface="굴림" panose="020B0600000101010101" pitchFamily="34" charset="-127"/>
              </a:rPr>
              <a:t>implementatable</a:t>
            </a:r>
            <a:endParaRPr lang="en-US" altLang="ko-KR" dirty="0">
              <a:ea typeface="굴림" panose="020B0600000101010101" pitchFamily="34" charset="-127"/>
            </a:endParaRP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Valid </a:t>
            </a: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 Page in memory, PTE points at physical page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Not Valid  Page not in memory; use info in PTE to find it on disk when necessary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Suppose user references page with invalid PTE?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Memory Management Unit (MMU) traps to OS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Resulting trap is a “Page Fault”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What does OS do on a Page Fault?: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Choose an old page to replace 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If old page modified (“D=1”), write contents back to disk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Change its PTE and any cached TLB to be invalid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Load new page into memory from disk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Update page table entry, invalidate TLB for new entry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Continue thread from original faulting location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TLB for new page will be loaded when thread continued!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While pulling pages off disk for one process, OS runs another process from ready queue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Suspended process sits on wait queue</a:t>
            </a:r>
          </a:p>
        </p:txBody>
      </p:sp>
      <p:sp>
        <p:nvSpPr>
          <p:cNvPr id="2662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ea typeface="굴림" panose="020B0600000101010101" pitchFamily="34" charset="-127"/>
              </a:rPr>
              <a:t>Recall: Demand </a:t>
            </a:r>
            <a:r>
              <a:rPr lang="en-US" altLang="ko-KR" dirty="0">
                <a:ea typeface="굴림" panose="020B0600000101010101" pitchFamily="34" charset="-127"/>
              </a:rPr>
              <a:t>Paging Mechanisms</a:t>
            </a:r>
          </a:p>
        </p:txBody>
      </p:sp>
    </p:spTree>
    <p:extLst>
      <p:ext uri="{BB962C8B-B14F-4D97-AF65-F5344CB8AC3E}">
        <p14:creationId xmlns:p14="http://schemas.microsoft.com/office/powerpoint/2010/main" val="356756322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669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669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6979" grpId="0" uiExpand="1" build="p" bldLvl="3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ea typeface="굴림" panose="020B0600000101010101" pitchFamily="34" charset="-127"/>
              </a:rPr>
              <a:t>Recall: Demand </a:t>
            </a:r>
            <a:r>
              <a:rPr lang="en-US" altLang="ko-KR" dirty="0">
                <a:ea typeface="굴림" panose="020B0600000101010101" pitchFamily="34" charset="-127"/>
              </a:rPr>
              <a:t>Paging Cost Model</a:t>
            </a:r>
          </a:p>
        </p:txBody>
      </p:sp>
      <p:sp>
        <p:nvSpPr>
          <p:cNvPr id="795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65200" y="762000"/>
            <a:ext cx="10160000" cy="5791200"/>
          </a:xfrm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tabLst>
                <a:tab pos="914400" algn="l"/>
                <a:tab pos="1828800" algn="l"/>
              </a:tabLst>
            </a:pPr>
            <a:r>
              <a:rPr lang="en-US" altLang="ko-KR" dirty="0">
                <a:ea typeface="굴림" panose="020B0600000101010101" pitchFamily="34" charset="-127"/>
              </a:rPr>
              <a:t>Since Demand Paging like caching, can compute average access time! (“Effective Access Time”)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tabLst>
                <a:tab pos="914400" algn="l"/>
                <a:tab pos="1828800" algn="l"/>
              </a:tabLst>
            </a:pPr>
            <a:r>
              <a:rPr lang="en-US" altLang="ko-KR" dirty="0">
                <a:ea typeface="굴림" panose="020B0600000101010101" pitchFamily="34" charset="-127"/>
              </a:rPr>
              <a:t>EAT = Hit Rate x Hit Time + Miss Rate x Miss Time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tabLst>
                <a:tab pos="914400" algn="l"/>
                <a:tab pos="1828800" algn="l"/>
              </a:tabLst>
            </a:pPr>
            <a:r>
              <a:rPr lang="en-US" altLang="ko-KR" dirty="0">
                <a:ea typeface="굴림" panose="020B0600000101010101" pitchFamily="34" charset="-127"/>
              </a:rPr>
              <a:t>EAT = Hit Time + Miss Rate x Miss Penalty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tabLst>
                <a:tab pos="914400" algn="l"/>
                <a:tab pos="1828800" algn="l"/>
              </a:tabLst>
            </a:pPr>
            <a:r>
              <a:rPr lang="en-US" altLang="ko-KR" dirty="0">
                <a:ea typeface="굴림" panose="020B0600000101010101" pitchFamily="34" charset="-127"/>
              </a:rPr>
              <a:t>Example: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tabLst>
                <a:tab pos="914400" algn="l"/>
                <a:tab pos="1828800" algn="l"/>
              </a:tabLst>
            </a:pPr>
            <a:r>
              <a:rPr lang="en-US" altLang="ko-KR" dirty="0">
                <a:ea typeface="굴림" panose="020B0600000101010101" pitchFamily="34" charset="-127"/>
              </a:rPr>
              <a:t>Memory access time = 200 nanoseconds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tabLst>
                <a:tab pos="914400" algn="l"/>
                <a:tab pos="1828800" algn="l"/>
              </a:tabLst>
            </a:pPr>
            <a:r>
              <a:rPr lang="en-US" altLang="ko-KR" dirty="0">
                <a:ea typeface="굴림" panose="020B0600000101010101" pitchFamily="34" charset="-127"/>
              </a:rPr>
              <a:t>Average page-fault service time = 8 milliseconds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tabLst>
                <a:tab pos="914400" algn="l"/>
                <a:tab pos="1828800" algn="l"/>
              </a:tabLst>
            </a:pPr>
            <a:r>
              <a:rPr lang="en-US" altLang="ko-KR" dirty="0">
                <a:ea typeface="굴림" panose="020B0600000101010101" pitchFamily="34" charset="-127"/>
              </a:rPr>
              <a:t>Suppose p = Probability of miss, 1-p = Probably of hit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tabLst>
                <a:tab pos="914400" algn="l"/>
                <a:tab pos="1828800" algn="l"/>
              </a:tabLst>
            </a:pPr>
            <a:r>
              <a:rPr lang="en-US" altLang="ko-KR" dirty="0">
                <a:ea typeface="굴림" panose="020B0600000101010101" pitchFamily="34" charset="-127"/>
              </a:rPr>
              <a:t>Then, we can compute EAT as follows: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None/>
              <a:tabLst>
                <a:tab pos="914400" algn="l"/>
                <a:tab pos="1828800" algn="l"/>
              </a:tabLst>
            </a:pPr>
            <a:r>
              <a:rPr lang="en-US" altLang="ko-KR" dirty="0">
                <a:ea typeface="굴림" panose="020B0600000101010101" pitchFamily="34" charset="-127"/>
              </a:rPr>
              <a:t>		EAT 	= 200ns + p x 8 </a:t>
            </a:r>
            <a:r>
              <a:rPr lang="en-US" altLang="ko-KR" dirty="0" err="1">
                <a:ea typeface="굴림" panose="020B0600000101010101" pitchFamily="34" charset="-127"/>
              </a:rPr>
              <a:t>ms</a:t>
            </a:r>
            <a:endParaRPr lang="en-US" altLang="ko-KR" dirty="0">
              <a:ea typeface="굴림" panose="020B0600000101010101" pitchFamily="34" charset="-127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None/>
              <a:tabLst>
                <a:tab pos="914400" algn="l"/>
                <a:tab pos="1828800" algn="l"/>
              </a:tabLst>
            </a:pPr>
            <a:r>
              <a:rPr lang="en-US" altLang="ko-KR" dirty="0">
                <a:ea typeface="굴림" panose="020B0600000101010101" pitchFamily="34" charset="-127"/>
              </a:rPr>
              <a:t>	        	= 200ns + p x 8,000,000ns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tabLst>
                <a:tab pos="914400" algn="l"/>
                <a:tab pos="1828800" algn="l"/>
              </a:tabLst>
            </a:pPr>
            <a:r>
              <a:rPr lang="en-US" altLang="ko-KR" dirty="0">
                <a:solidFill>
                  <a:srgbClr val="FF0000"/>
                </a:solidFill>
                <a:ea typeface="굴림" panose="020B0600000101010101" pitchFamily="34" charset="-127"/>
              </a:rPr>
              <a:t>If one access out of 1,000 causes a page fault, then EAT = 8.2 </a:t>
            </a:r>
            <a:r>
              <a:rPr lang="el-GR" altLang="en-US" dirty="0">
                <a:solidFill>
                  <a:srgbClr val="FF0000"/>
                </a:solidFill>
              </a:rPr>
              <a:t>μ</a:t>
            </a:r>
            <a:r>
              <a:rPr lang="en-US" altLang="ko-KR" dirty="0">
                <a:solidFill>
                  <a:srgbClr val="FF0000"/>
                </a:solidFill>
                <a:ea typeface="굴림" panose="020B0600000101010101" pitchFamily="34" charset="-127"/>
              </a:rPr>
              <a:t>s: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tabLst>
                <a:tab pos="914400" algn="l"/>
                <a:tab pos="1828800" algn="l"/>
              </a:tabLst>
            </a:pPr>
            <a:r>
              <a:rPr lang="en-US" altLang="ko-KR" dirty="0">
                <a:solidFill>
                  <a:srgbClr val="FF0000"/>
                </a:solidFill>
                <a:ea typeface="굴림" panose="020B0600000101010101" pitchFamily="34" charset="-127"/>
              </a:rPr>
              <a:t>This is a slowdown by a factor of 40!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tabLst>
                <a:tab pos="914400" algn="l"/>
                <a:tab pos="1828800" algn="l"/>
              </a:tabLst>
            </a:pPr>
            <a:r>
              <a:rPr lang="en-US" altLang="ko-KR" dirty="0">
                <a:solidFill>
                  <a:srgbClr val="FF0000"/>
                </a:solidFill>
                <a:ea typeface="굴림" panose="020B0600000101010101" pitchFamily="34" charset="-127"/>
              </a:rPr>
              <a:t>What if want slowdown by less than 10%?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tabLst>
                <a:tab pos="914400" algn="l"/>
                <a:tab pos="1828800" algn="l"/>
              </a:tabLst>
            </a:pPr>
            <a:r>
              <a:rPr lang="en-US" altLang="ko-KR" dirty="0">
                <a:solidFill>
                  <a:srgbClr val="FF0000"/>
                </a:solidFill>
                <a:ea typeface="굴림" panose="020B0600000101010101" pitchFamily="34" charset="-127"/>
              </a:rPr>
              <a:t>EAT &lt; 200ns x 1.1 </a:t>
            </a:r>
            <a:r>
              <a:rPr lang="en-US" altLang="ko-KR" dirty="0">
                <a:solidFill>
                  <a:srgbClr val="FF0000"/>
                </a:solidFill>
                <a:ea typeface="굴림" panose="020B0600000101010101" pitchFamily="34" charset="-127"/>
                <a:sym typeface="Symbol" panose="05050102010706020507" pitchFamily="18" charset="2"/>
              </a:rPr>
              <a:t> p &lt; 2.5 x 10</a:t>
            </a:r>
            <a:r>
              <a:rPr lang="en-US" altLang="ko-KR" baseline="30000" dirty="0">
                <a:solidFill>
                  <a:srgbClr val="FF0000"/>
                </a:solidFill>
                <a:ea typeface="굴림" panose="020B0600000101010101" pitchFamily="34" charset="-127"/>
                <a:sym typeface="Symbol" panose="05050102010706020507" pitchFamily="18" charset="2"/>
              </a:rPr>
              <a:t>-6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tabLst>
                <a:tab pos="914400" algn="l"/>
                <a:tab pos="1828800" algn="l"/>
              </a:tabLst>
            </a:pPr>
            <a:r>
              <a:rPr lang="en-US" altLang="ko-KR" dirty="0">
                <a:solidFill>
                  <a:srgbClr val="FF0000"/>
                </a:solidFill>
                <a:ea typeface="굴림" panose="020B0600000101010101" pitchFamily="34" charset="-127"/>
                <a:sym typeface="Symbol" panose="05050102010706020507" pitchFamily="18" charset="2"/>
              </a:rPr>
              <a:t>This is about 1 page fault in 400,000!</a:t>
            </a:r>
          </a:p>
        </p:txBody>
      </p:sp>
    </p:spTree>
    <p:extLst>
      <p:ext uri="{BB962C8B-B14F-4D97-AF65-F5344CB8AC3E}">
        <p14:creationId xmlns:p14="http://schemas.microsoft.com/office/powerpoint/2010/main" val="2258780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5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5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5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5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5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5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5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5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56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56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56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565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565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565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565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565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600" y="152400"/>
            <a:ext cx="8686800" cy="533400"/>
          </a:xfrm>
        </p:spPr>
        <p:txBody>
          <a:bodyPr/>
          <a:lstStyle/>
          <a:p>
            <a:r>
              <a:rPr lang="en-US" altLang="ko-KR" dirty="0">
                <a:ea typeface="굴림" panose="020B0600000101010101" pitchFamily="34" charset="-127"/>
              </a:rPr>
              <a:t>What Factors Lead to Misses in Page Cache?</a:t>
            </a:r>
          </a:p>
        </p:txBody>
      </p:sp>
      <p:sp>
        <p:nvSpPr>
          <p:cNvPr id="796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685800"/>
            <a:ext cx="10820400" cy="60198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solidFill>
                  <a:schemeClr val="hlink"/>
                </a:solidFill>
                <a:ea typeface="굴림" panose="020B0600000101010101" pitchFamily="34" charset="-127"/>
              </a:rPr>
              <a:t>Compulsory Misses: 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Pages that have never been paged into memory before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How might we remove these misses?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Prefetching: loading them into memory before needed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Need to predict future somehow!  More later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solidFill>
                  <a:schemeClr val="hlink"/>
                </a:solidFill>
                <a:ea typeface="굴림" panose="020B0600000101010101" pitchFamily="34" charset="-127"/>
              </a:rPr>
              <a:t>Capacity Misses: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Not enough memory. Must somehow increase available memory size.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Can we do this?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One option: Increase amount of DRAM (not quick fix!)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Another option:  If multiple processes in memory: adjust percentage of memory allocated to each one!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solidFill>
                  <a:schemeClr val="hlink"/>
                </a:solidFill>
                <a:ea typeface="굴림" panose="020B0600000101010101" pitchFamily="34" charset="-127"/>
              </a:rPr>
              <a:t>Conflict Misses: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Technically, conflict misses don’t exist in virtual memory, since it is a “fully-associative” cache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solidFill>
                  <a:schemeClr val="hlink"/>
                </a:solidFill>
                <a:ea typeface="굴림" panose="020B0600000101010101" pitchFamily="34" charset="-127"/>
              </a:rPr>
              <a:t>Policy Misses: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Caused when pages were in memory, but kicked out prematurely because of the replacement policy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How to fix? Better replacement policy</a:t>
            </a:r>
          </a:p>
        </p:txBody>
      </p:sp>
    </p:spTree>
    <p:extLst>
      <p:ext uri="{BB962C8B-B14F-4D97-AF65-F5344CB8AC3E}">
        <p14:creationId xmlns:p14="http://schemas.microsoft.com/office/powerpoint/2010/main" val="125097083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6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6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6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67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67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67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667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Page Replacement Policies</a:t>
            </a:r>
          </a:p>
        </p:txBody>
      </p:sp>
      <p:sp>
        <p:nvSpPr>
          <p:cNvPr id="773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12800" y="762000"/>
            <a:ext cx="10922000" cy="5638800"/>
          </a:xfrm>
        </p:spPr>
        <p:txBody>
          <a:bodyPr>
            <a:normAutofit fontScale="92500" lnSpcReduction="10000"/>
          </a:bodyPr>
          <a:lstStyle/>
          <a:p>
            <a:r>
              <a:rPr lang="en-US" altLang="ko-KR" dirty="0"/>
              <a:t>Why do we care about Replacement Policy?	</a:t>
            </a:r>
          </a:p>
          <a:p>
            <a:pPr lvl="1"/>
            <a:r>
              <a:rPr lang="en-US" altLang="ko-KR" dirty="0"/>
              <a:t>Replacement is an issue with any cache</a:t>
            </a:r>
          </a:p>
          <a:p>
            <a:pPr lvl="1"/>
            <a:r>
              <a:rPr lang="en-US" altLang="ko-KR" dirty="0"/>
              <a:t>Particularly important with pages</a:t>
            </a:r>
          </a:p>
          <a:p>
            <a:pPr lvl="2"/>
            <a:r>
              <a:rPr lang="en-US" altLang="ko-KR" dirty="0"/>
              <a:t>The cost of being wrong is high: must go to disk</a:t>
            </a:r>
          </a:p>
          <a:p>
            <a:pPr lvl="2"/>
            <a:r>
              <a:rPr lang="en-US" altLang="ko-KR" dirty="0"/>
              <a:t>Must keep important pages in memory, not toss them out</a:t>
            </a:r>
          </a:p>
          <a:p>
            <a:r>
              <a:rPr lang="en-US" altLang="ko-KR" dirty="0">
                <a:solidFill>
                  <a:srgbClr val="FF0000"/>
                </a:solidFill>
              </a:rPr>
              <a:t>FIFO (First In, First Out)</a:t>
            </a:r>
          </a:p>
          <a:p>
            <a:pPr lvl="1"/>
            <a:r>
              <a:rPr lang="en-US" altLang="ko-KR" dirty="0"/>
              <a:t>Throw out oldest page.  Be fair – let every page live in memory for same amount of time.</a:t>
            </a:r>
          </a:p>
          <a:p>
            <a:pPr lvl="1"/>
            <a:r>
              <a:rPr lang="en-US" altLang="ko-KR" dirty="0"/>
              <a:t>Bad – throws out heavily used pages instead of infrequently used</a:t>
            </a:r>
          </a:p>
          <a:p>
            <a:r>
              <a:rPr lang="en-US" altLang="ko-KR" dirty="0">
                <a:solidFill>
                  <a:srgbClr val="FF0000"/>
                </a:solidFill>
              </a:rPr>
              <a:t>RANDOM:</a:t>
            </a:r>
          </a:p>
          <a:p>
            <a:pPr lvl="1"/>
            <a:r>
              <a:rPr lang="en-US" altLang="ko-KR" dirty="0"/>
              <a:t>Pick random page for every replacement</a:t>
            </a:r>
          </a:p>
          <a:p>
            <a:pPr lvl="1"/>
            <a:r>
              <a:rPr lang="en-US" altLang="ko-KR" dirty="0"/>
              <a:t>Typical solution for TLB’s.  Simple hardware</a:t>
            </a:r>
          </a:p>
          <a:p>
            <a:pPr lvl="1"/>
            <a:r>
              <a:rPr lang="en-US" altLang="ko-KR" dirty="0"/>
              <a:t>Pretty unpredictable – makes it hard to make real-time guarantees</a:t>
            </a:r>
          </a:p>
          <a:p>
            <a:r>
              <a:rPr lang="en-US" altLang="ko-KR" dirty="0">
                <a:solidFill>
                  <a:srgbClr val="FF0000"/>
                </a:solidFill>
              </a:rPr>
              <a:t>MIN (Minimum): </a:t>
            </a:r>
          </a:p>
          <a:p>
            <a:pPr lvl="1"/>
            <a:r>
              <a:rPr lang="en-US" altLang="ko-KR" dirty="0"/>
              <a:t>Replace page that won’t be used for the longest time </a:t>
            </a:r>
          </a:p>
          <a:p>
            <a:pPr lvl="1"/>
            <a:r>
              <a:rPr lang="en-US" altLang="ko-KR" dirty="0"/>
              <a:t>Great (provably optimal), but can’t really know future…</a:t>
            </a:r>
          </a:p>
          <a:p>
            <a:pPr lvl="1"/>
            <a:r>
              <a:rPr lang="en-US" altLang="ko-KR" dirty="0"/>
              <a:t>But past is a good predictor of the future …</a:t>
            </a:r>
          </a:p>
        </p:txBody>
      </p:sp>
    </p:spTree>
    <p:extLst>
      <p:ext uri="{BB962C8B-B14F-4D97-AF65-F5344CB8AC3E}">
        <p14:creationId xmlns:p14="http://schemas.microsoft.com/office/powerpoint/2010/main" val="20591270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2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2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2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2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312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anose="020B0600000101010101" pitchFamily="34" charset="-127"/>
              </a:rPr>
              <a:t>Replacement Policies (Con’t)</a:t>
            </a:r>
          </a:p>
        </p:txBody>
      </p:sp>
      <p:sp>
        <p:nvSpPr>
          <p:cNvPr id="774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8264" y="762000"/>
            <a:ext cx="11361336" cy="60198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solidFill>
                  <a:schemeClr val="hlink"/>
                </a:solidFill>
                <a:ea typeface="굴림" panose="020B0600000101010101" pitchFamily="34" charset="-127"/>
              </a:rPr>
              <a:t>LRU (Least Recently Used):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Replace page that hasn’t been used for the longest time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Programs have locality, so if something not used for a while, </a:t>
            </a:r>
            <a:r>
              <a:rPr lang="en-US" altLang="ko-KR" dirty="0" smtClean="0">
                <a:ea typeface="굴림" panose="020B0600000101010101" pitchFamily="34" charset="-127"/>
              </a:rPr>
              <a:t>unlikely </a:t>
            </a:r>
            <a:r>
              <a:rPr lang="en-US" altLang="ko-KR" dirty="0">
                <a:ea typeface="굴림" panose="020B0600000101010101" pitchFamily="34" charset="-127"/>
              </a:rPr>
              <a:t>to be used in the near future.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Seems like LRU should be a good approximation to MIN.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How to implement LRU? Use a list: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US" altLang="ko-KR" dirty="0">
              <a:ea typeface="굴림" panose="020B0600000101010101" pitchFamily="34" charset="-127"/>
            </a:endParaRP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endParaRPr lang="en-US" altLang="ko-KR" dirty="0">
              <a:ea typeface="굴림" panose="020B0600000101010101" pitchFamily="34" charset="-127"/>
            </a:endParaRP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endParaRPr lang="en-US" altLang="ko-KR" dirty="0">
              <a:ea typeface="굴림" panose="020B0600000101010101" pitchFamily="34" charset="-127"/>
            </a:endParaRP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endParaRPr lang="en-US" altLang="ko-KR" dirty="0">
              <a:ea typeface="굴림" panose="020B0600000101010101" pitchFamily="34" charset="-127"/>
            </a:endParaRP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endParaRPr lang="en-US" altLang="ko-KR" dirty="0">
              <a:ea typeface="굴림" panose="020B0600000101010101" pitchFamily="34" charset="-127"/>
            </a:endParaRP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On each use, remove page from list and place at head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LRU page is at tail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Problems with this scheme for paging?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Need to know immediately when page used so that can change position in list… 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Many instructions for each hardware access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In practice, people </a:t>
            </a:r>
            <a:r>
              <a:rPr lang="en-US" altLang="ko-KR" dirty="0">
                <a:solidFill>
                  <a:schemeClr val="hlink"/>
                </a:solidFill>
                <a:ea typeface="굴림" panose="020B0600000101010101" pitchFamily="34" charset="-127"/>
              </a:rPr>
              <a:t>approximate</a:t>
            </a:r>
            <a:r>
              <a:rPr lang="en-US" altLang="ko-KR" dirty="0">
                <a:ea typeface="굴림" panose="020B0600000101010101" pitchFamily="34" charset="-127"/>
              </a:rPr>
              <a:t> LRU (more later)</a:t>
            </a:r>
          </a:p>
        </p:txBody>
      </p:sp>
      <p:grpSp>
        <p:nvGrpSpPr>
          <p:cNvPr id="774159" name="Group 15"/>
          <p:cNvGrpSpPr>
            <a:grpSpLocks/>
          </p:cNvGrpSpPr>
          <p:nvPr/>
        </p:nvGrpSpPr>
        <p:grpSpPr bwMode="auto">
          <a:xfrm>
            <a:off x="1767731" y="2971800"/>
            <a:ext cx="6499969" cy="1329257"/>
            <a:chOff x="697" y="3120"/>
            <a:chExt cx="4151" cy="903"/>
          </a:xfrm>
        </p:grpSpPr>
        <p:sp>
          <p:nvSpPr>
            <p:cNvPr id="35845" name="Rectangle 4"/>
            <p:cNvSpPr>
              <a:spLocks noChangeArrowheads="1"/>
            </p:cNvSpPr>
            <p:nvPr/>
          </p:nvSpPr>
          <p:spPr bwMode="auto">
            <a:xfrm>
              <a:off x="1536" y="3120"/>
              <a:ext cx="576" cy="528"/>
            </a:xfrm>
            <a:prstGeom prst="rect">
              <a:avLst/>
            </a:prstGeom>
            <a:solidFill>
              <a:srgbClr val="99FFCC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b="0">
                  <a:latin typeface="Gill Sans" charset="0"/>
                  <a:ea typeface="Gill Sans" charset="0"/>
                  <a:cs typeface="Gill Sans" charset="0"/>
                </a:rPr>
                <a:t>Page 6</a:t>
              </a:r>
            </a:p>
          </p:txBody>
        </p:sp>
        <p:sp>
          <p:nvSpPr>
            <p:cNvPr id="35846" name="Rectangle 5"/>
            <p:cNvSpPr>
              <a:spLocks noChangeArrowheads="1"/>
            </p:cNvSpPr>
            <p:nvPr/>
          </p:nvSpPr>
          <p:spPr bwMode="auto">
            <a:xfrm>
              <a:off x="2448" y="3120"/>
              <a:ext cx="576" cy="528"/>
            </a:xfrm>
            <a:prstGeom prst="rect">
              <a:avLst/>
            </a:prstGeom>
            <a:solidFill>
              <a:srgbClr val="99FFCC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b="0">
                  <a:latin typeface="Gill Sans" charset="0"/>
                  <a:ea typeface="Gill Sans" charset="0"/>
                  <a:cs typeface="Gill Sans" charset="0"/>
                </a:rPr>
                <a:t>Page 7</a:t>
              </a:r>
            </a:p>
          </p:txBody>
        </p:sp>
        <p:sp>
          <p:nvSpPr>
            <p:cNvPr id="35847" name="Rectangle 6"/>
            <p:cNvSpPr>
              <a:spLocks noChangeArrowheads="1"/>
            </p:cNvSpPr>
            <p:nvPr/>
          </p:nvSpPr>
          <p:spPr bwMode="auto">
            <a:xfrm>
              <a:off x="3360" y="3120"/>
              <a:ext cx="576" cy="528"/>
            </a:xfrm>
            <a:prstGeom prst="rect">
              <a:avLst/>
            </a:prstGeom>
            <a:solidFill>
              <a:srgbClr val="99FFCC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b="0">
                  <a:latin typeface="Gill Sans" charset="0"/>
                  <a:ea typeface="Gill Sans" charset="0"/>
                  <a:cs typeface="Gill Sans" charset="0"/>
                </a:rPr>
                <a:t>Page 1</a:t>
              </a:r>
            </a:p>
          </p:txBody>
        </p:sp>
        <p:sp>
          <p:nvSpPr>
            <p:cNvPr id="35848" name="Rectangle 7"/>
            <p:cNvSpPr>
              <a:spLocks noChangeArrowheads="1"/>
            </p:cNvSpPr>
            <p:nvPr/>
          </p:nvSpPr>
          <p:spPr bwMode="auto">
            <a:xfrm>
              <a:off x="4272" y="3120"/>
              <a:ext cx="576" cy="528"/>
            </a:xfrm>
            <a:prstGeom prst="rect">
              <a:avLst/>
            </a:prstGeom>
            <a:solidFill>
              <a:srgbClr val="99FFCC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b="0" dirty="0">
                  <a:latin typeface="Gill Sans" charset="0"/>
                  <a:ea typeface="Gill Sans" charset="0"/>
                  <a:cs typeface="Gill Sans" charset="0"/>
                </a:rPr>
                <a:t>Page 2</a:t>
              </a:r>
            </a:p>
          </p:txBody>
        </p:sp>
        <p:sp>
          <p:nvSpPr>
            <p:cNvPr id="35849" name="Line 8"/>
            <p:cNvSpPr>
              <a:spLocks noChangeShapeType="1"/>
            </p:cNvSpPr>
            <p:nvPr/>
          </p:nvSpPr>
          <p:spPr bwMode="auto">
            <a:xfrm>
              <a:off x="2112" y="3384"/>
              <a:ext cx="33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5850" name="Line 9"/>
            <p:cNvSpPr>
              <a:spLocks noChangeShapeType="1"/>
            </p:cNvSpPr>
            <p:nvPr/>
          </p:nvSpPr>
          <p:spPr bwMode="auto">
            <a:xfrm>
              <a:off x="3024" y="3384"/>
              <a:ext cx="33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5851" name="Line 10"/>
            <p:cNvSpPr>
              <a:spLocks noChangeShapeType="1"/>
            </p:cNvSpPr>
            <p:nvPr/>
          </p:nvSpPr>
          <p:spPr bwMode="auto">
            <a:xfrm>
              <a:off x="3936" y="3384"/>
              <a:ext cx="33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5852" name="Line 11"/>
            <p:cNvSpPr>
              <a:spLocks noChangeShapeType="1"/>
            </p:cNvSpPr>
            <p:nvPr/>
          </p:nvSpPr>
          <p:spPr bwMode="auto">
            <a:xfrm>
              <a:off x="1200" y="3384"/>
              <a:ext cx="33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5853" name="Text Box 12"/>
            <p:cNvSpPr txBox="1">
              <a:spLocks noChangeArrowheads="1"/>
            </p:cNvSpPr>
            <p:nvPr/>
          </p:nvSpPr>
          <p:spPr bwMode="auto">
            <a:xfrm>
              <a:off x="697" y="3249"/>
              <a:ext cx="509" cy="2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b="0" dirty="0">
                  <a:latin typeface="Gill Sans" charset="0"/>
                  <a:ea typeface="Gill Sans" charset="0"/>
                  <a:cs typeface="Gill Sans" charset="0"/>
                </a:rPr>
                <a:t>Head</a:t>
              </a:r>
            </a:p>
          </p:txBody>
        </p:sp>
        <p:sp>
          <p:nvSpPr>
            <p:cNvPr id="35854" name="Freeform 13"/>
            <p:cNvSpPr>
              <a:spLocks/>
            </p:cNvSpPr>
            <p:nvPr/>
          </p:nvSpPr>
          <p:spPr bwMode="auto">
            <a:xfrm>
              <a:off x="3552" y="3648"/>
              <a:ext cx="720" cy="240"/>
            </a:xfrm>
            <a:custGeom>
              <a:avLst/>
              <a:gdLst>
                <a:gd name="T0" fmla="*/ 0 w 720"/>
                <a:gd name="T1" fmla="*/ 240 h 240"/>
                <a:gd name="T2" fmla="*/ 480 w 720"/>
                <a:gd name="T3" fmla="*/ 240 h 240"/>
                <a:gd name="T4" fmla="*/ 720 w 720"/>
                <a:gd name="T5" fmla="*/ 0 h 24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20" h="240">
                  <a:moveTo>
                    <a:pt x="0" y="240"/>
                  </a:moveTo>
                  <a:lnTo>
                    <a:pt x="480" y="240"/>
                  </a:lnTo>
                  <a:lnTo>
                    <a:pt x="720" y="0"/>
                  </a:ln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5855" name="Text Box 14"/>
            <p:cNvSpPr txBox="1">
              <a:spLocks noChangeArrowheads="1"/>
            </p:cNvSpPr>
            <p:nvPr/>
          </p:nvSpPr>
          <p:spPr bwMode="auto">
            <a:xfrm>
              <a:off x="2699" y="3753"/>
              <a:ext cx="846" cy="2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b="0" dirty="0">
                  <a:latin typeface="Gill Sans" charset="0"/>
                  <a:ea typeface="Gill Sans" charset="0"/>
                  <a:cs typeface="Gill Sans" charset="0"/>
                </a:rPr>
                <a:t>Tail (LRU)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903235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4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4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4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4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4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4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41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41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414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414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414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414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414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762000"/>
            <a:ext cx="10591800" cy="59436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sz="2800" dirty="0">
                <a:ea typeface="굴림" panose="020B0600000101010101" pitchFamily="34" charset="-127"/>
              </a:rPr>
              <a:t>Suppose we have 3 page frames, 4 virtual pages, and following reference stream: 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sz="2400" dirty="0">
                <a:ea typeface="굴림" panose="020B0600000101010101" pitchFamily="34" charset="-127"/>
              </a:rPr>
              <a:t>A B C A B D A D B C B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sz="2800" dirty="0">
                <a:ea typeface="굴림" panose="020B0600000101010101" pitchFamily="34" charset="-127"/>
              </a:rPr>
              <a:t>Consider FIFO Page replacement: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US" altLang="ko-KR" sz="2800" dirty="0">
              <a:ea typeface="굴림" panose="020B0600000101010101" pitchFamily="34" charset="-127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US" altLang="ko-KR" sz="2800" dirty="0">
              <a:ea typeface="굴림" panose="020B0600000101010101" pitchFamily="34" charset="-127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US" altLang="ko-KR" sz="2800" dirty="0">
              <a:ea typeface="굴림" panose="020B0600000101010101" pitchFamily="34" charset="-127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US" altLang="ko-KR" sz="2800" dirty="0">
              <a:ea typeface="굴림" panose="020B0600000101010101" pitchFamily="34" charset="-127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US" altLang="ko-KR" sz="2800" dirty="0">
              <a:ea typeface="굴림" panose="020B0600000101010101" pitchFamily="34" charset="-127"/>
            </a:endParaRPr>
          </a:p>
          <a:p>
            <a:pPr marL="457200" lvl="1" indent="0">
              <a:lnSpc>
                <a:spcPct val="80000"/>
              </a:lnSpc>
              <a:spcBef>
                <a:spcPct val="20000"/>
              </a:spcBef>
              <a:buNone/>
            </a:pPr>
            <a:endParaRPr lang="en-US" altLang="ko-KR" sz="2400" dirty="0">
              <a:ea typeface="굴림" panose="020B0600000101010101" pitchFamily="34" charset="-127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sz="2600" dirty="0">
                <a:ea typeface="굴림" panose="020B0600000101010101" pitchFamily="34" charset="-127"/>
              </a:rPr>
              <a:t>FIFO: 7 faults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sz="2600" dirty="0">
                <a:ea typeface="굴림" panose="020B0600000101010101" pitchFamily="34" charset="-127"/>
              </a:rPr>
              <a:t>When referencing D, replacing A is bad choice, since need A again right away</a:t>
            </a:r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ea typeface="굴림" panose="020B0600000101010101" pitchFamily="34" charset="-127"/>
              </a:rPr>
              <a:t>Example: FIFO (strawman)</a:t>
            </a:r>
          </a:p>
        </p:txBody>
      </p:sp>
      <p:grpSp>
        <p:nvGrpSpPr>
          <p:cNvPr id="775305" name="Group 137"/>
          <p:cNvGrpSpPr>
            <a:grpSpLocks/>
          </p:cNvGrpSpPr>
          <p:nvPr/>
        </p:nvGrpSpPr>
        <p:grpSpPr bwMode="auto">
          <a:xfrm>
            <a:off x="9290050" y="3092451"/>
            <a:ext cx="600075" cy="1476375"/>
            <a:chOff x="4950" y="2190"/>
            <a:chExt cx="378" cy="930"/>
          </a:xfrm>
        </p:grpSpPr>
        <p:sp>
          <p:nvSpPr>
            <p:cNvPr id="36943" name="Rectangle 52"/>
            <p:cNvSpPr>
              <a:spLocks noChangeArrowheads="1"/>
            </p:cNvSpPr>
            <p:nvPr/>
          </p:nvSpPr>
          <p:spPr bwMode="auto">
            <a:xfrm>
              <a:off x="4950" y="2810"/>
              <a:ext cx="378" cy="310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6944" name="Rectangle 40"/>
            <p:cNvSpPr>
              <a:spLocks noChangeArrowheads="1"/>
            </p:cNvSpPr>
            <p:nvPr/>
          </p:nvSpPr>
          <p:spPr bwMode="auto">
            <a:xfrm>
              <a:off x="4950" y="2500"/>
              <a:ext cx="378" cy="310"/>
            </a:xfrm>
            <a:prstGeom prst="rect">
              <a:avLst/>
            </a:prstGeom>
            <a:solidFill>
              <a:srgbClr val="99FF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6945" name="Rectangle 28"/>
            <p:cNvSpPr>
              <a:spLocks noChangeArrowheads="1"/>
            </p:cNvSpPr>
            <p:nvPr/>
          </p:nvSpPr>
          <p:spPr bwMode="auto">
            <a:xfrm>
              <a:off x="4950" y="2190"/>
              <a:ext cx="378" cy="31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775304" name="Group 136"/>
          <p:cNvGrpSpPr>
            <a:grpSpLocks/>
          </p:cNvGrpSpPr>
          <p:nvPr/>
        </p:nvGrpSpPr>
        <p:grpSpPr bwMode="auto">
          <a:xfrm>
            <a:off x="8691563" y="3092451"/>
            <a:ext cx="598487" cy="1476375"/>
            <a:chOff x="4573" y="2190"/>
            <a:chExt cx="377" cy="930"/>
          </a:xfrm>
        </p:grpSpPr>
        <p:sp>
          <p:nvSpPr>
            <p:cNvPr id="36940" name="Rectangle 51"/>
            <p:cNvSpPr>
              <a:spLocks noChangeArrowheads="1"/>
            </p:cNvSpPr>
            <p:nvPr/>
          </p:nvSpPr>
          <p:spPr bwMode="auto">
            <a:xfrm>
              <a:off x="4573" y="2810"/>
              <a:ext cx="377" cy="310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6941" name="Rectangle 39"/>
            <p:cNvSpPr>
              <a:spLocks noChangeArrowheads="1"/>
            </p:cNvSpPr>
            <p:nvPr/>
          </p:nvSpPr>
          <p:spPr bwMode="auto">
            <a:xfrm>
              <a:off x="4573" y="2500"/>
              <a:ext cx="377" cy="310"/>
            </a:xfrm>
            <a:prstGeom prst="rect">
              <a:avLst/>
            </a:prstGeom>
            <a:solidFill>
              <a:srgbClr val="99FF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6942" name="Rectangle 27"/>
            <p:cNvSpPr>
              <a:spLocks noChangeArrowheads="1"/>
            </p:cNvSpPr>
            <p:nvPr/>
          </p:nvSpPr>
          <p:spPr bwMode="auto">
            <a:xfrm>
              <a:off x="4573" y="2190"/>
              <a:ext cx="377" cy="31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 dirty="0">
                  <a:latin typeface="Gill Sans" charset="0"/>
                  <a:ea typeface="Gill Sans" charset="0"/>
                  <a:cs typeface="Gill Sans" charset="0"/>
                </a:rPr>
                <a:t>C</a:t>
              </a:r>
            </a:p>
          </p:txBody>
        </p:sp>
      </p:grpSp>
      <p:grpSp>
        <p:nvGrpSpPr>
          <p:cNvPr id="775303" name="Group 135"/>
          <p:cNvGrpSpPr>
            <a:grpSpLocks/>
          </p:cNvGrpSpPr>
          <p:nvPr/>
        </p:nvGrpSpPr>
        <p:grpSpPr bwMode="auto">
          <a:xfrm>
            <a:off x="8091488" y="3092451"/>
            <a:ext cx="600075" cy="1476375"/>
            <a:chOff x="4195" y="2190"/>
            <a:chExt cx="378" cy="930"/>
          </a:xfrm>
        </p:grpSpPr>
        <p:sp>
          <p:nvSpPr>
            <p:cNvPr id="36937" name="Rectangle 50"/>
            <p:cNvSpPr>
              <a:spLocks noChangeArrowheads="1"/>
            </p:cNvSpPr>
            <p:nvPr/>
          </p:nvSpPr>
          <p:spPr bwMode="auto">
            <a:xfrm>
              <a:off x="4195" y="2810"/>
              <a:ext cx="378" cy="310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 dirty="0">
                  <a:latin typeface="Gill Sans" charset="0"/>
                  <a:ea typeface="Gill Sans" charset="0"/>
                  <a:cs typeface="Gill Sans" charset="0"/>
                </a:rPr>
                <a:t>B</a:t>
              </a:r>
            </a:p>
          </p:txBody>
        </p:sp>
        <p:sp>
          <p:nvSpPr>
            <p:cNvPr id="36938" name="Rectangle 38"/>
            <p:cNvSpPr>
              <a:spLocks noChangeArrowheads="1"/>
            </p:cNvSpPr>
            <p:nvPr/>
          </p:nvSpPr>
          <p:spPr bwMode="auto">
            <a:xfrm>
              <a:off x="4195" y="2500"/>
              <a:ext cx="378" cy="310"/>
            </a:xfrm>
            <a:prstGeom prst="rect">
              <a:avLst/>
            </a:prstGeom>
            <a:solidFill>
              <a:srgbClr val="99FF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6939" name="Rectangle 26"/>
            <p:cNvSpPr>
              <a:spLocks noChangeArrowheads="1"/>
            </p:cNvSpPr>
            <p:nvPr/>
          </p:nvSpPr>
          <p:spPr bwMode="auto">
            <a:xfrm>
              <a:off x="4195" y="2190"/>
              <a:ext cx="378" cy="31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775302" name="Group 134"/>
          <p:cNvGrpSpPr>
            <a:grpSpLocks/>
          </p:cNvGrpSpPr>
          <p:nvPr/>
        </p:nvGrpSpPr>
        <p:grpSpPr bwMode="auto">
          <a:xfrm>
            <a:off x="7492999" y="3092451"/>
            <a:ext cx="598488" cy="1476375"/>
            <a:chOff x="3818" y="2190"/>
            <a:chExt cx="377" cy="930"/>
          </a:xfrm>
        </p:grpSpPr>
        <p:sp>
          <p:nvSpPr>
            <p:cNvPr id="36934" name="Rectangle 49"/>
            <p:cNvSpPr>
              <a:spLocks noChangeArrowheads="1"/>
            </p:cNvSpPr>
            <p:nvPr/>
          </p:nvSpPr>
          <p:spPr bwMode="auto">
            <a:xfrm>
              <a:off x="3818" y="2810"/>
              <a:ext cx="377" cy="31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6935" name="Rectangle 37"/>
            <p:cNvSpPr>
              <a:spLocks noChangeArrowheads="1"/>
            </p:cNvSpPr>
            <p:nvPr/>
          </p:nvSpPr>
          <p:spPr bwMode="auto">
            <a:xfrm>
              <a:off x="3818" y="2500"/>
              <a:ext cx="377" cy="310"/>
            </a:xfrm>
            <a:prstGeom prst="rect">
              <a:avLst/>
            </a:prstGeom>
            <a:solidFill>
              <a:srgbClr val="99FF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6936" name="Rectangle 25"/>
            <p:cNvSpPr>
              <a:spLocks noChangeArrowheads="1"/>
            </p:cNvSpPr>
            <p:nvPr/>
          </p:nvSpPr>
          <p:spPr bwMode="auto">
            <a:xfrm>
              <a:off x="3818" y="2190"/>
              <a:ext cx="377" cy="31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775301" name="Group 133"/>
          <p:cNvGrpSpPr>
            <a:grpSpLocks/>
          </p:cNvGrpSpPr>
          <p:nvPr/>
        </p:nvGrpSpPr>
        <p:grpSpPr bwMode="auto">
          <a:xfrm>
            <a:off x="6892925" y="3092451"/>
            <a:ext cx="600075" cy="1476375"/>
            <a:chOff x="3440" y="2190"/>
            <a:chExt cx="378" cy="930"/>
          </a:xfrm>
        </p:grpSpPr>
        <p:sp>
          <p:nvSpPr>
            <p:cNvPr id="36931" name="Rectangle 48"/>
            <p:cNvSpPr>
              <a:spLocks noChangeArrowheads="1"/>
            </p:cNvSpPr>
            <p:nvPr/>
          </p:nvSpPr>
          <p:spPr bwMode="auto">
            <a:xfrm>
              <a:off x="3440" y="2810"/>
              <a:ext cx="378" cy="31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6932" name="Rectangle 36"/>
            <p:cNvSpPr>
              <a:spLocks noChangeArrowheads="1"/>
            </p:cNvSpPr>
            <p:nvPr/>
          </p:nvSpPr>
          <p:spPr bwMode="auto">
            <a:xfrm>
              <a:off x="3440" y="2500"/>
              <a:ext cx="378" cy="310"/>
            </a:xfrm>
            <a:prstGeom prst="rect">
              <a:avLst/>
            </a:prstGeom>
            <a:solidFill>
              <a:srgbClr val="99FF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 dirty="0">
                  <a:latin typeface="Gill Sans" charset="0"/>
                  <a:ea typeface="Gill Sans" charset="0"/>
                  <a:cs typeface="Gill Sans" charset="0"/>
                </a:rPr>
                <a:t>A</a:t>
              </a:r>
            </a:p>
          </p:txBody>
        </p:sp>
        <p:sp>
          <p:nvSpPr>
            <p:cNvPr id="36933" name="Rectangle 24"/>
            <p:cNvSpPr>
              <a:spLocks noChangeArrowheads="1"/>
            </p:cNvSpPr>
            <p:nvPr/>
          </p:nvSpPr>
          <p:spPr bwMode="auto">
            <a:xfrm>
              <a:off x="3440" y="2190"/>
              <a:ext cx="378" cy="31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775300" name="Group 132"/>
          <p:cNvGrpSpPr>
            <a:grpSpLocks/>
          </p:cNvGrpSpPr>
          <p:nvPr/>
        </p:nvGrpSpPr>
        <p:grpSpPr bwMode="auto">
          <a:xfrm>
            <a:off x="6294438" y="3092451"/>
            <a:ext cx="598487" cy="1476375"/>
            <a:chOff x="3063" y="2190"/>
            <a:chExt cx="377" cy="930"/>
          </a:xfrm>
        </p:grpSpPr>
        <p:sp>
          <p:nvSpPr>
            <p:cNvPr id="36928" name="Rectangle 47"/>
            <p:cNvSpPr>
              <a:spLocks noChangeArrowheads="1"/>
            </p:cNvSpPr>
            <p:nvPr/>
          </p:nvSpPr>
          <p:spPr bwMode="auto">
            <a:xfrm>
              <a:off x="3063" y="2810"/>
              <a:ext cx="377" cy="31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6929" name="Rectangle 35"/>
            <p:cNvSpPr>
              <a:spLocks noChangeArrowheads="1"/>
            </p:cNvSpPr>
            <p:nvPr/>
          </p:nvSpPr>
          <p:spPr bwMode="auto">
            <a:xfrm>
              <a:off x="3063" y="2500"/>
              <a:ext cx="377" cy="310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6930" name="Rectangle 23"/>
            <p:cNvSpPr>
              <a:spLocks noChangeArrowheads="1"/>
            </p:cNvSpPr>
            <p:nvPr/>
          </p:nvSpPr>
          <p:spPr bwMode="auto">
            <a:xfrm>
              <a:off x="3063" y="2190"/>
              <a:ext cx="377" cy="31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 dirty="0">
                  <a:latin typeface="Gill Sans" charset="0"/>
                  <a:ea typeface="Gill Sans" charset="0"/>
                  <a:cs typeface="Gill Sans" charset="0"/>
                </a:rPr>
                <a:t>D</a:t>
              </a:r>
            </a:p>
          </p:txBody>
        </p:sp>
      </p:grpSp>
      <p:grpSp>
        <p:nvGrpSpPr>
          <p:cNvPr id="775299" name="Group 131"/>
          <p:cNvGrpSpPr>
            <a:grpSpLocks/>
          </p:cNvGrpSpPr>
          <p:nvPr/>
        </p:nvGrpSpPr>
        <p:grpSpPr bwMode="auto">
          <a:xfrm>
            <a:off x="5694363" y="3092451"/>
            <a:ext cx="600075" cy="1476375"/>
            <a:chOff x="2685" y="2190"/>
            <a:chExt cx="378" cy="930"/>
          </a:xfrm>
        </p:grpSpPr>
        <p:sp>
          <p:nvSpPr>
            <p:cNvPr id="36925" name="Rectangle 46"/>
            <p:cNvSpPr>
              <a:spLocks noChangeArrowheads="1"/>
            </p:cNvSpPr>
            <p:nvPr/>
          </p:nvSpPr>
          <p:spPr bwMode="auto">
            <a:xfrm>
              <a:off x="2685" y="2810"/>
              <a:ext cx="378" cy="31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6926" name="Rectangle 34"/>
            <p:cNvSpPr>
              <a:spLocks noChangeArrowheads="1"/>
            </p:cNvSpPr>
            <p:nvPr/>
          </p:nvSpPr>
          <p:spPr bwMode="auto">
            <a:xfrm>
              <a:off x="2685" y="2500"/>
              <a:ext cx="378" cy="310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6927" name="Rectangle 22"/>
            <p:cNvSpPr>
              <a:spLocks noChangeArrowheads="1"/>
            </p:cNvSpPr>
            <p:nvPr/>
          </p:nvSpPr>
          <p:spPr bwMode="auto">
            <a:xfrm>
              <a:off x="2685" y="2190"/>
              <a:ext cx="378" cy="310"/>
            </a:xfrm>
            <a:prstGeom prst="rect">
              <a:avLst/>
            </a:prstGeom>
            <a:solidFill>
              <a:srgbClr val="99FF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775298" name="Group 130"/>
          <p:cNvGrpSpPr>
            <a:grpSpLocks/>
          </p:cNvGrpSpPr>
          <p:nvPr/>
        </p:nvGrpSpPr>
        <p:grpSpPr bwMode="auto">
          <a:xfrm>
            <a:off x="5094288" y="3092451"/>
            <a:ext cx="600075" cy="1476375"/>
            <a:chOff x="2307" y="2190"/>
            <a:chExt cx="378" cy="930"/>
          </a:xfrm>
        </p:grpSpPr>
        <p:sp>
          <p:nvSpPr>
            <p:cNvPr id="36922" name="Rectangle 45"/>
            <p:cNvSpPr>
              <a:spLocks noChangeArrowheads="1"/>
            </p:cNvSpPr>
            <p:nvPr/>
          </p:nvSpPr>
          <p:spPr bwMode="auto">
            <a:xfrm>
              <a:off x="2307" y="2810"/>
              <a:ext cx="378" cy="31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6923" name="Rectangle 33"/>
            <p:cNvSpPr>
              <a:spLocks noChangeArrowheads="1"/>
            </p:cNvSpPr>
            <p:nvPr/>
          </p:nvSpPr>
          <p:spPr bwMode="auto">
            <a:xfrm>
              <a:off x="2307" y="2500"/>
              <a:ext cx="378" cy="310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6924" name="Rectangle 21"/>
            <p:cNvSpPr>
              <a:spLocks noChangeArrowheads="1"/>
            </p:cNvSpPr>
            <p:nvPr/>
          </p:nvSpPr>
          <p:spPr bwMode="auto">
            <a:xfrm>
              <a:off x="2307" y="2190"/>
              <a:ext cx="378" cy="310"/>
            </a:xfrm>
            <a:prstGeom prst="rect">
              <a:avLst/>
            </a:prstGeom>
            <a:solidFill>
              <a:srgbClr val="99FF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775297" name="Group 129"/>
          <p:cNvGrpSpPr>
            <a:grpSpLocks/>
          </p:cNvGrpSpPr>
          <p:nvPr/>
        </p:nvGrpSpPr>
        <p:grpSpPr bwMode="auto">
          <a:xfrm>
            <a:off x="4495799" y="3092451"/>
            <a:ext cx="598488" cy="1476375"/>
            <a:chOff x="1930" y="2190"/>
            <a:chExt cx="377" cy="930"/>
          </a:xfrm>
        </p:grpSpPr>
        <p:sp>
          <p:nvSpPr>
            <p:cNvPr id="36919" name="Rectangle 44"/>
            <p:cNvSpPr>
              <a:spLocks noChangeArrowheads="1"/>
            </p:cNvSpPr>
            <p:nvPr/>
          </p:nvSpPr>
          <p:spPr bwMode="auto">
            <a:xfrm>
              <a:off x="1930" y="2810"/>
              <a:ext cx="377" cy="31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 dirty="0">
                  <a:latin typeface="Gill Sans" charset="0"/>
                  <a:ea typeface="Gill Sans" charset="0"/>
                  <a:cs typeface="Gill Sans" charset="0"/>
                </a:rPr>
                <a:t>C</a:t>
              </a:r>
            </a:p>
          </p:txBody>
        </p:sp>
        <p:sp>
          <p:nvSpPr>
            <p:cNvPr id="36920" name="Rectangle 32"/>
            <p:cNvSpPr>
              <a:spLocks noChangeArrowheads="1"/>
            </p:cNvSpPr>
            <p:nvPr/>
          </p:nvSpPr>
          <p:spPr bwMode="auto">
            <a:xfrm>
              <a:off x="1930" y="2500"/>
              <a:ext cx="377" cy="310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6921" name="Rectangle 20"/>
            <p:cNvSpPr>
              <a:spLocks noChangeArrowheads="1"/>
            </p:cNvSpPr>
            <p:nvPr/>
          </p:nvSpPr>
          <p:spPr bwMode="auto">
            <a:xfrm>
              <a:off x="1930" y="2190"/>
              <a:ext cx="377" cy="310"/>
            </a:xfrm>
            <a:prstGeom prst="rect">
              <a:avLst/>
            </a:prstGeom>
            <a:solidFill>
              <a:srgbClr val="99FF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775296" name="Group 128"/>
          <p:cNvGrpSpPr>
            <a:grpSpLocks/>
          </p:cNvGrpSpPr>
          <p:nvPr/>
        </p:nvGrpSpPr>
        <p:grpSpPr bwMode="auto">
          <a:xfrm>
            <a:off x="3895725" y="3092451"/>
            <a:ext cx="600075" cy="1476375"/>
            <a:chOff x="1552" y="2190"/>
            <a:chExt cx="378" cy="930"/>
          </a:xfrm>
        </p:grpSpPr>
        <p:sp>
          <p:nvSpPr>
            <p:cNvPr id="36916" name="Rectangle 43"/>
            <p:cNvSpPr>
              <a:spLocks noChangeArrowheads="1"/>
            </p:cNvSpPr>
            <p:nvPr/>
          </p:nvSpPr>
          <p:spPr bwMode="auto">
            <a:xfrm>
              <a:off x="1552" y="2810"/>
              <a:ext cx="378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6917" name="Rectangle 31"/>
            <p:cNvSpPr>
              <a:spLocks noChangeArrowheads="1"/>
            </p:cNvSpPr>
            <p:nvPr/>
          </p:nvSpPr>
          <p:spPr bwMode="auto">
            <a:xfrm>
              <a:off x="1552" y="2500"/>
              <a:ext cx="378" cy="310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 dirty="0">
                  <a:latin typeface="Gill Sans" charset="0"/>
                  <a:ea typeface="Gill Sans" charset="0"/>
                  <a:cs typeface="Gill Sans" charset="0"/>
                </a:rPr>
                <a:t>B</a:t>
              </a:r>
            </a:p>
          </p:txBody>
        </p:sp>
        <p:sp>
          <p:nvSpPr>
            <p:cNvPr id="36918" name="Rectangle 19"/>
            <p:cNvSpPr>
              <a:spLocks noChangeArrowheads="1"/>
            </p:cNvSpPr>
            <p:nvPr/>
          </p:nvSpPr>
          <p:spPr bwMode="auto">
            <a:xfrm>
              <a:off x="1552" y="2190"/>
              <a:ext cx="378" cy="310"/>
            </a:xfrm>
            <a:prstGeom prst="rect">
              <a:avLst/>
            </a:prstGeom>
            <a:solidFill>
              <a:srgbClr val="99FF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775295" name="Group 127"/>
          <p:cNvGrpSpPr>
            <a:grpSpLocks/>
          </p:cNvGrpSpPr>
          <p:nvPr/>
        </p:nvGrpSpPr>
        <p:grpSpPr bwMode="auto">
          <a:xfrm>
            <a:off x="3297238" y="3092451"/>
            <a:ext cx="598487" cy="1476375"/>
            <a:chOff x="1117" y="1948"/>
            <a:chExt cx="377" cy="930"/>
          </a:xfrm>
        </p:grpSpPr>
        <p:sp>
          <p:nvSpPr>
            <p:cNvPr id="36913" name="Rectangle 42"/>
            <p:cNvSpPr>
              <a:spLocks noChangeArrowheads="1"/>
            </p:cNvSpPr>
            <p:nvPr/>
          </p:nvSpPr>
          <p:spPr bwMode="auto">
            <a:xfrm>
              <a:off x="1117" y="2568"/>
              <a:ext cx="377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6914" name="Rectangle 30"/>
            <p:cNvSpPr>
              <a:spLocks noChangeArrowheads="1"/>
            </p:cNvSpPr>
            <p:nvPr/>
          </p:nvSpPr>
          <p:spPr bwMode="auto">
            <a:xfrm>
              <a:off x="1117" y="2258"/>
              <a:ext cx="377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6915" name="Rectangle 18"/>
            <p:cNvSpPr>
              <a:spLocks noChangeArrowheads="1"/>
            </p:cNvSpPr>
            <p:nvPr/>
          </p:nvSpPr>
          <p:spPr bwMode="auto">
            <a:xfrm>
              <a:off x="1117" y="1948"/>
              <a:ext cx="377" cy="310"/>
            </a:xfrm>
            <a:prstGeom prst="rect">
              <a:avLst/>
            </a:prstGeom>
            <a:solidFill>
              <a:srgbClr val="99FF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 dirty="0">
                  <a:latin typeface="Gill Sans" charset="0"/>
                  <a:ea typeface="Gill Sans" charset="0"/>
                  <a:cs typeface="Gill Sans" charset="0"/>
                </a:rPr>
                <a:t>A</a:t>
              </a:r>
            </a:p>
          </p:txBody>
        </p:sp>
      </p:grpSp>
      <p:sp>
        <p:nvSpPr>
          <p:cNvPr id="775184" name="Rectangle 16"/>
          <p:cNvSpPr>
            <a:spLocks noChangeArrowheads="1"/>
          </p:cNvSpPr>
          <p:nvPr/>
        </p:nvSpPr>
        <p:spPr bwMode="auto">
          <a:xfrm>
            <a:off x="9290050" y="2362200"/>
            <a:ext cx="600075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66CC"/>
                </a:solidFill>
              </a14:hiddenFill>
            </a:ex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en-US" altLang="ko-KR" sz="2400" b="0">
                <a:latin typeface="Gill Sans" charset="0"/>
                <a:ea typeface="Gill Sans" charset="0"/>
                <a:cs typeface="Gill Sans" charset="0"/>
              </a:rPr>
              <a:t>B</a:t>
            </a:r>
          </a:p>
        </p:txBody>
      </p:sp>
      <p:sp>
        <p:nvSpPr>
          <p:cNvPr id="775183" name="Rectangle 15"/>
          <p:cNvSpPr>
            <a:spLocks noChangeArrowheads="1"/>
          </p:cNvSpPr>
          <p:nvPr/>
        </p:nvSpPr>
        <p:spPr bwMode="auto">
          <a:xfrm>
            <a:off x="8691563" y="2362200"/>
            <a:ext cx="598487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en-US" altLang="ko-KR" sz="2400" b="0">
                <a:latin typeface="Gill Sans" charset="0"/>
                <a:ea typeface="Gill Sans" charset="0"/>
                <a:cs typeface="Gill Sans" charset="0"/>
              </a:rPr>
              <a:t>C</a:t>
            </a:r>
          </a:p>
        </p:txBody>
      </p:sp>
      <p:sp>
        <p:nvSpPr>
          <p:cNvPr id="775182" name="Rectangle 14"/>
          <p:cNvSpPr>
            <a:spLocks noChangeArrowheads="1"/>
          </p:cNvSpPr>
          <p:nvPr/>
        </p:nvSpPr>
        <p:spPr bwMode="auto">
          <a:xfrm>
            <a:off x="8091488" y="2362200"/>
            <a:ext cx="600075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66CC"/>
                </a:solidFill>
              </a14:hiddenFill>
            </a:ex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en-US" altLang="ko-KR" sz="2400" b="0">
                <a:latin typeface="Gill Sans" charset="0"/>
                <a:ea typeface="Gill Sans" charset="0"/>
                <a:cs typeface="Gill Sans" charset="0"/>
              </a:rPr>
              <a:t>B</a:t>
            </a:r>
          </a:p>
        </p:txBody>
      </p:sp>
      <p:sp>
        <p:nvSpPr>
          <p:cNvPr id="775181" name="Rectangle 13"/>
          <p:cNvSpPr>
            <a:spLocks noChangeArrowheads="1"/>
          </p:cNvSpPr>
          <p:nvPr/>
        </p:nvSpPr>
        <p:spPr bwMode="auto">
          <a:xfrm>
            <a:off x="7492999" y="2362200"/>
            <a:ext cx="598488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en-US" altLang="ko-KR" sz="2400" b="0">
                <a:latin typeface="Gill Sans" charset="0"/>
                <a:ea typeface="Gill Sans" charset="0"/>
                <a:cs typeface="Gill Sans" charset="0"/>
              </a:rPr>
              <a:t>D</a:t>
            </a:r>
          </a:p>
        </p:txBody>
      </p:sp>
      <p:sp>
        <p:nvSpPr>
          <p:cNvPr id="775180" name="Rectangle 12"/>
          <p:cNvSpPr>
            <a:spLocks noChangeArrowheads="1"/>
          </p:cNvSpPr>
          <p:nvPr/>
        </p:nvSpPr>
        <p:spPr bwMode="auto">
          <a:xfrm>
            <a:off x="6892925" y="2362200"/>
            <a:ext cx="600075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99FFCC"/>
                </a:solidFill>
              </a14:hiddenFill>
            </a:ex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en-US" altLang="ko-KR" sz="2400" b="0">
                <a:latin typeface="Gill Sans" charset="0"/>
                <a:ea typeface="Gill Sans" charset="0"/>
                <a:cs typeface="Gill Sans" charset="0"/>
              </a:rPr>
              <a:t>A</a:t>
            </a:r>
          </a:p>
        </p:txBody>
      </p:sp>
      <p:sp>
        <p:nvSpPr>
          <p:cNvPr id="775179" name="Rectangle 11"/>
          <p:cNvSpPr>
            <a:spLocks noChangeArrowheads="1"/>
          </p:cNvSpPr>
          <p:nvPr/>
        </p:nvSpPr>
        <p:spPr bwMode="auto">
          <a:xfrm>
            <a:off x="6294438" y="2362200"/>
            <a:ext cx="598487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en-US" altLang="ko-KR" sz="2400" b="0">
                <a:latin typeface="Gill Sans" charset="0"/>
                <a:ea typeface="Gill Sans" charset="0"/>
                <a:cs typeface="Gill Sans" charset="0"/>
              </a:rPr>
              <a:t>D</a:t>
            </a:r>
          </a:p>
        </p:txBody>
      </p:sp>
      <p:sp>
        <p:nvSpPr>
          <p:cNvPr id="775178" name="Rectangle 10"/>
          <p:cNvSpPr>
            <a:spLocks noChangeArrowheads="1"/>
          </p:cNvSpPr>
          <p:nvPr/>
        </p:nvSpPr>
        <p:spPr bwMode="auto">
          <a:xfrm>
            <a:off x="5694363" y="2362200"/>
            <a:ext cx="600075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66CC"/>
                </a:solidFill>
              </a14:hiddenFill>
            </a:ex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en-US" altLang="ko-KR" sz="2400" b="0">
                <a:latin typeface="Gill Sans" charset="0"/>
                <a:ea typeface="Gill Sans" charset="0"/>
                <a:cs typeface="Gill Sans" charset="0"/>
              </a:rPr>
              <a:t>B</a:t>
            </a:r>
          </a:p>
        </p:txBody>
      </p:sp>
      <p:sp>
        <p:nvSpPr>
          <p:cNvPr id="775177" name="Rectangle 9"/>
          <p:cNvSpPr>
            <a:spLocks noChangeArrowheads="1"/>
          </p:cNvSpPr>
          <p:nvPr/>
        </p:nvSpPr>
        <p:spPr bwMode="auto">
          <a:xfrm>
            <a:off x="5094288" y="2362200"/>
            <a:ext cx="600075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99FFCC"/>
                </a:solidFill>
              </a14:hiddenFill>
            </a:ex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en-US" altLang="ko-KR" sz="2400" b="0">
                <a:latin typeface="Gill Sans" charset="0"/>
                <a:ea typeface="Gill Sans" charset="0"/>
                <a:cs typeface="Gill Sans" charset="0"/>
              </a:rPr>
              <a:t>A</a:t>
            </a:r>
          </a:p>
        </p:txBody>
      </p:sp>
      <p:sp>
        <p:nvSpPr>
          <p:cNvPr id="775176" name="Rectangle 8"/>
          <p:cNvSpPr>
            <a:spLocks noChangeArrowheads="1"/>
          </p:cNvSpPr>
          <p:nvPr/>
        </p:nvSpPr>
        <p:spPr bwMode="auto">
          <a:xfrm>
            <a:off x="4495799" y="2362200"/>
            <a:ext cx="598488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en-US" altLang="ko-KR" sz="2400" b="0">
                <a:latin typeface="Gill Sans" charset="0"/>
                <a:ea typeface="Gill Sans" charset="0"/>
                <a:cs typeface="Gill Sans" charset="0"/>
              </a:rPr>
              <a:t>C</a:t>
            </a:r>
          </a:p>
        </p:txBody>
      </p:sp>
      <p:sp>
        <p:nvSpPr>
          <p:cNvPr id="775175" name="Rectangle 7"/>
          <p:cNvSpPr>
            <a:spLocks noChangeArrowheads="1"/>
          </p:cNvSpPr>
          <p:nvPr/>
        </p:nvSpPr>
        <p:spPr bwMode="auto">
          <a:xfrm>
            <a:off x="3895725" y="2362200"/>
            <a:ext cx="600075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66CC"/>
                </a:solidFill>
              </a14:hiddenFill>
            </a:ex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en-US" altLang="ko-KR" sz="2400" b="0">
                <a:latin typeface="Gill Sans" charset="0"/>
                <a:ea typeface="Gill Sans" charset="0"/>
                <a:cs typeface="Gill Sans" charset="0"/>
              </a:rPr>
              <a:t>B</a:t>
            </a:r>
          </a:p>
        </p:txBody>
      </p:sp>
      <p:sp>
        <p:nvSpPr>
          <p:cNvPr id="775174" name="Rectangle 6"/>
          <p:cNvSpPr>
            <a:spLocks noChangeArrowheads="1"/>
          </p:cNvSpPr>
          <p:nvPr/>
        </p:nvSpPr>
        <p:spPr bwMode="auto">
          <a:xfrm>
            <a:off x="3297238" y="2362200"/>
            <a:ext cx="598487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99FFCC"/>
                </a:solidFill>
              </a14:hiddenFill>
            </a:ex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en-US" altLang="ko-KR" sz="2400" b="0">
                <a:latin typeface="Gill Sans" charset="0"/>
                <a:ea typeface="Gill Sans" charset="0"/>
                <a:cs typeface="Gill Sans" charset="0"/>
              </a:rPr>
              <a:t>A</a:t>
            </a:r>
          </a:p>
        </p:txBody>
      </p:sp>
      <p:grpSp>
        <p:nvGrpSpPr>
          <p:cNvPr id="775306" name="Group 138"/>
          <p:cNvGrpSpPr>
            <a:grpSpLocks/>
          </p:cNvGrpSpPr>
          <p:nvPr/>
        </p:nvGrpSpPr>
        <p:grpSpPr bwMode="auto">
          <a:xfrm>
            <a:off x="2286000" y="2362201"/>
            <a:ext cx="7604125" cy="2206625"/>
            <a:chOff x="538" y="1536"/>
            <a:chExt cx="4790" cy="1390"/>
          </a:xfrm>
        </p:grpSpPr>
        <p:sp>
          <p:nvSpPr>
            <p:cNvPr id="36891" name="Rectangle 41"/>
            <p:cNvSpPr>
              <a:spLocks noChangeArrowheads="1"/>
            </p:cNvSpPr>
            <p:nvPr/>
          </p:nvSpPr>
          <p:spPr bwMode="auto">
            <a:xfrm>
              <a:off x="538" y="2616"/>
              <a:ext cx="637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" charset="0"/>
                  <a:ea typeface="Gill Sans" charset="0"/>
                  <a:cs typeface="Gill Sans" charset="0"/>
                </a:rPr>
                <a:t>3</a:t>
              </a:r>
            </a:p>
          </p:txBody>
        </p:sp>
        <p:sp>
          <p:nvSpPr>
            <p:cNvPr id="36892" name="Rectangle 29"/>
            <p:cNvSpPr>
              <a:spLocks noChangeArrowheads="1"/>
            </p:cNvSpPr>
            <p:nvPr/>
          </p:nvSpPr>
          <p:spPr bwMode="auto">
            <a:xfrm>
              <a:off x="538" y="2306"/>
              <a:ext cx="637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" charset="0"/>
                  <a:ea typeface="Gill Sans" charset="0"/>
                  <a:cs typeface="Gill Sans" charset="0"/>
                </a:rPr>
                <a:t>2</a:t>
              </a:r>
            </a:p>
          </p:txBody>
        </p:sp>
        <p:sp>
          <p:nvSpPr>
            <p:cNvPr id="36893" name="Rectangle 17"/>
            <p:cNvSpPr>
              <a:spLocks noChangeArrowheads="1"/>
            </p:cNvSpPr>
            <p:nvPr/>
          </p:nvSpPr>
          <p:spPr bwMode="auto">
            <a:xfrm>
              <a:off x="538" y="1996"/>
              <a:ext cx="637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" charset="0"/>
                  <a:ea typeface="Gill Sans" charset="0"/>
                  <a:cs typeface="Gill Sans" charset="0"/>
                </a:rPr>
                <a:t>1</a:t>
              </a:r>
            </a:p>
          </p:txBody>
        </p:sp>
        <p:sp>
          <p:nvSpPr>
            <p:cNvPr id="36894" name="Rectangle 5"/>
            <p:cNvSpPr>
              <a:spLocks noChangeArrowheads="1"/>
            </p:cNvSpPr>
            <p:nvPr/>
          </p:nvSpPr>
          <p:spPr bwMode="auto">
            <a:xfrm>
              <a:off x="538" y="1584"/>
              <a:ext cx="637" cy="4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r">
                <a:lnSpc>
                  <a:spcPct val="50000"/>
                </a:lnSpc>
                <a:spcBef>
                  <a:spcPct val="30000"/>
                </a:spcBef>
              </a:pPr>
              <a:r>
                <a:rPr lang="en-US" altLang="ko-KR" sz="2400" b="0" dirty="0">
                  <a:latin typeface="Gill Sans" charset="0"/>
                  <a:ea typeface="Gill Sans" charset="0"/>
                  <a:cs typeface="Gill Sans" charset="0"/>
                </a:rPr>
                <a:t>Ref:</a:t>
              </a:r>
            </a:p>
            <a:p>
              <a:pPr algn="l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 dirty="0">
                  <a:latin typeface="Gill Sans" charset="0"/>
                  <a:ea typeface="Gill Sans" charset="0"/>
                  <a:cs typeface="Gill Sans" charset="0"/>
                </a:rPr>
                <a:t>Page:</a:t>
              </a:r>
            </a:p>
          </p:txBody>
        </p:sp>
        <p:sp>
          <p:nvSpPr>
            <p:cNvPr id="36895" name="Line 53"/>
            <p:cNvSpPr>
              <a:spLocks noChangeShapeType="1"/>
            </p:cNvSpPr>
            <p:nvPr/>
          </p:nvSpPr>
          <p:spPr bwMode="auto">
            <a:xfrm>
              <a:off x="538" y="1536"/>
              <a:ext cx="4790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6896" name="Line 54"/>
            <p:cNvSpPr>
              <a:spLocks noChangeShapeType="1"/>
            </p:cNvSpPr>
            <p:nvPr/>
          </p:nvSpPr>
          <p:spPr bwMode="auto">
            <a:xfrm>
              <a:off x="538" y="1996"/>
              <a:ext cx="479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6897" name="Line 55"/>
            <p:cNvSpPr>
              <a:spLocks noChangeShapeType="1"/>
            </p:cNvSpPr>
            <p:nvPr/>
          </p:nvSpPr>
          <p:spPr bwMode="auto">
            <a:xfrm>
              <a:off x="538" y="2306"/>
              <a:ext cx="479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6898" name="Line 56"/>
            <p:cNvSpPr>
              <a:spLocks noChangeShapeType="1"/>
            </p:cNvSpPr>
            <p:nvPr/>
          </p:nvSpPr>
          <p:spPr bwMode="auto">
            <a:xfrm>
              <a:off x="538" y="2616"/>
              <a:ext cx="479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6899" name="Line 57"/>
            <p:cNvSpPr>
              <a:spLocks noChangeShapeType="1"/>
            </p:cNvSpPr>
            <p:nvPr/>
          </p:nvSpPr>
          <p:spPr bwMode="auto">
            <a:xfrm>
              <a:off x="538" y="2926"/>
              <a:ext cx="4790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6900" name="Line 58"/>
            <p:cNvSpPr>
              <a:spLocks noChangeShapeType="1"/>
            </p:cNvSpPr>
            <p:nvPr/>
          </p:nvSpPr>
          <p:spPr bwMode="auto">
            <a:xfrm>
              <a:off x="538" y="1536"/>
              <a:ext cx="0" cy="139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6901" name="Line 59"/>
            <p:cNvSpPr>
              <a:spLocks noChangeShapeType="1"/>
            </p:cNvSpPr>
            <p:nvPr/>
          </p:nvSpPr>
          <p:spPr bwMode="auto">
            <a:xfrm>
              <a:off x="1175" y="1536"/>
              <a:ext cx="0" cy="139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6902" name="Line 60"/>
            <p:cNvSpPr>
              <a:spLocks noChangeShapeType="1"/>
            </p:cNvSpPr>
            <p:nvPr/>
          </p:nvSpPr>
          <p:spPr bwMode="auto">
            <a:xfrm>
              <a:off x="1552" y="1536"/>
              <a:ext cx="0" cy="13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6903" name="Line 61"/>
            <p:cNvSpPr>
              <a:spLocks noChangeShapeType="1"/>
            </p:cNvSpPr>
            <p:nvPr/>
          </p:nvSpPr>
          <p:spPr bwMode="auto">
            <a:xfrm>
              <a:off x="1930" y="1536"/>
              <a:ext cx="0" cy="13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6904" name="Line 62"/>
            <p:cNvSpPr>
              <a:spLocks noChangeShapeType="1"/>
            </p:cNvSpPr>
            <p:nvPr/>
          </p:nvSpPr>
          <p:spPr bwMode="auto">
            <a:xfrm>
              <a:off x="2307" y="1536"/>
              <a:ext cx="0" cy="13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6905" name="Line 63"/>
            <p:cNvSpPr>
              <a:spLocks noChangeShapeType="1"/>
            </p:cNvSpPr>
            <p:nvPr/>
          </p:nvSpPr>
          <p:spPr bwMode="auto">
            <a:xfrm>
              <a:off x="2685" y="1536"/>
              <a:ext cx="0" cy="13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6906" name="Line 64"/>
            <p:cNvSpPr>
              <a:spLocks noChangeShapeType="1"/>
            </p:cNvSpPr>
            <p:nvPr/>
          </p:nvSpPr>
          <p:spPr bwMode="auto">
            <a:xfrm>
              <a:off x="3063" y="1536"/>
              <a:ext cx="0" cy="13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6907" name="Line 65"/>
            <p:cNvSpPr>
              <a:spLocks noChangeShapeType="1"/>
            </p:cNvSpPr>
            <p:nvPr/>
          </p:nvSpPr>
          <p:spPr bwMode="auto">
            <a:xfrm>
              <a:off x="3440" y="1536"/>
              <a:ext cx="0" cy="13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6908" name="Line 66"/>
            <p:cNvSpPr>
              <a:spLocks noChangeShapeType="1"/>
            </p:cNvSpPr>
            <p:nvPr/>
          </p:nvSpPr>
          <p:spPr bwMode="auto">
            <a:xfrm>
              <a:off x="3818" y="1536"/>
              <a:ext cx="0" cy="13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6909" name="Line 67"/>
            <p:cNvSpPr>
              <a:spLocks noChangeShapeType="1"/>
            </p:cNvSpPr>
            <p:nvPr/>
          </p:nvSpPr>
          <p:spPr bwMode="auto">
            <a:xfrm>
              <a:off x="4195" y="1536"/>
              <a:ext cx="0" cy="13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6910" name="Line 68"/>
            <p:cNvSpPr>
              <a:spLocks noChangeShapeType="1"/>
            </p:cNvSpPr>
            <p:nvPr/>
          </p:nvSpPr>
          <p:spPr bwMode="auto">
            <a:xfrm>
              <a:off x="4573" y="1536"/>
              <a:ext cx="0" cy="13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6911" name="Line 69"/>
            <p:cNvSpPr>
              <a:spLocks noChangeShapeType="1"/>
            </p:cNvSpPr>
            <p:nvPr/>
          </p:nvSpPr>
          <p:spPr bwMode="auto">
            <a:xfrm>
              <a:off x="4950" y="1536"/>
              <a:ext cx="0" cy="13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6912" name="Line 70"/>
            <p:cNvSpPr>
              <a:spLocks noChangeShapeType="1"/>
            </p:cNvSpPr>
            <p:nvPr/>
          </p:nvSpPr>
          <p:spPr bwMode="auto">
            <a:xfrm>
              <a:off x="5328" y="1536"/>
              <a:ext cx="0" cy="139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238462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753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75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5171" grpId="0" build="p"/>
      <p:bldP spid="775184" grpId="0"/>
      <p:bldP spid="775183" grpId="0"/>
      <p:bldP spid="775182" grpId="0"/>
      <p:bldP spid="775181" grpId="0"/>
      <p:bldP spid="775180" grpId="0"/>
      <p:bldP spid="775179" grpId="0"/>
      <p:bldP spid="775178" grpId="0"/>
      <p:bldP spid="775177" grpId="0"/>
      <p:bldP spid="775176" grpId="0"/>
      <p:bldP spid="775175" grpId="0"/>
      <p:bldP spid="77517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762000"/>
            <a:ext cx="11049000" cy="594360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sz="2800" dirty="0">
                <a:ea typeface="굴림" panose="020B0600000101010101" pitchFamily="34" charset="-127"/>
              </a:rPr>
              <a:t>Suppose we have the same reference stream: 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sz="2400" dirty="0">
                <a:ea typeface="굴림" panose="020B0600000101010101" pitchFamily="34" charset="-127"/>
              </a:rPr>
              <a:t>A B C A B D A D B C </a:t>
            </a:r>
            <a:r>
              <a:rPr lang="en-US" altLang="ko-KR" sz="2400" dirty="0" smtClean="0">
                <a:ea typeface="굴림" panose="020B0600000101010101" pitchFamily="34" charset="-127"/>
              </a:rPr>
              <a:t>B</a:t>
            </a:r>
            <a:br>
              <a:rPr lang="en-US" altLang="ko-KR" sz="2400" dirty="0" smtClean="0">
                <a:ea typeface="굴림" panose="020B0600000101010101" pitchFamily="34" charset="-127"/>
              </a:rPr>
            </a:br>
            <a:endParaRPr lang="en-US" altLang="ko-KR" sz="2400" dirty="0">
              <a:ea typeface="굴림" panose="020B0600000101010101" pitchFamily="34" charset="-127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sz="2800" dirty="0">
                <a:ea typeface="굴림" panose="020B0600000101010101" pitchFamily="34" charset="-127"/>
              </a:rPr>
              <a:t>Consider MIN Page replacement: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US" altLang="ko-KR" sz="2800" dirty="0">
              <a:ea typeface="굴림" panose="020B0600000101010101" pitchFamily="34" charset="-127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US" altLang="ko-KR" sz="2800" dirty="0">
              <a:ea typeface="굴림" panose="020B0600000101010101" pitchFamily="34" charset="-127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US" altLang="ko-KR" sz="2800" dirty="0">
              <a:ea typeface="굴림" panose="020B0600000101010101" pitchFamily="34" charset="-127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US" altLang="ko-KR" sz="2800" dirty="0">
              <a:ea typeface="굴림" panose="020B0600000101010101" pitchFamily="34" charset="-127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US" altLang="ko-KR" sz="2800" dirty="0">
              <a:ea typeface="굴림" panose="020B0600000101010101" pitchFamily="34" charset="-127"/>
            </a:endParaRPr>
          </a:p>
          <a:p>
            <a:pPr marL="457200" lvl="1" indent="0">
              <a:lnSpc>
                <a:spcPct val="80000"/>
              </a:lnSpc>
              <a:spcBef>
                <a:spcPct val="20000"/>
              </a:spcBef>
              <a:buNone/>
            </a:pPr>
            <a:endParaRPr lang="en-US" altLang="ko-KR" sz="2400" dirty="0">
              <a:ea typeface="굴림" panose="020B0600000101010101" pitchFamily="34" charset="-127"/>
            </a:endParaRPr>
          </a:p>
          <a:p>
            <a:pPr marL="457200" lvl="1" indent="0">
              <a:lnSpc>
                <a:spcPct val="80000"/>
              </a:lnSpc>
              <a:spcBef>
                <a:spcPct val="20000"/>
              </a:spcBef>
              <a:buNone/>
            </a:pPr>
            <a:endParaRPr lang="en-US" altLang="ko-KR" sz="1600" dirty="0">
              <a:ea typeface="굴림" panose="020B0600000101010101" pitchFamily="34" charset="-127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sz="2600" dirty="0">
                <a:ea typeface="굴림" panose="020B0600000101010101" pitchFamily="34" charset="-127"/>
              </a:rPr>
              <a:t>MIN: 5 faults 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sz="2400" dirty="0">
                <a:ea typeface="굴림" panose="020B0600000101010101" pitchFamily="34" charset="-127"/>
              </a:rPr>
              <a:t>Where will D be brought in? Look for page not referenced farthest in future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sz="2800" dirty="0">
                <a:ea typeface="굴림" panose="020B0600000101010101" pitchFamily="34" charset="-127"/>
              </a:rPr>
              <a:t>What will LRU do?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sz="2400" dirty="0">
                <a:ea typeface="굴림" panose="020B0600000101010101" pitchFamily="34" charset="-127"/>
              </a:rPr>
              <a:t>Same decisions as MIN here, but won’t always be true!</a:t>
            </a:r>
          </a:p>
        </p:txBody>
      </p:sp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ea typeface="굴림" panose="020B0600000101010101" pitchFamily="34" charset="-127"/>
              </a:rPr>
              <a:t>Example: MIN / LRU</a:t>
            </a:r>
          </a:p>
        </p:txBody>
      </p:sp>
      <p:grpSp>
        <p:nvGrpSpPr>
          <p:cNvPr id="778246" name="Group 6"/>
          <p:cNvGrpSpPr>
            <a:grpSpLocks/>
          </p:cNvGrpSpPr>
          <p:nvPr/>
        </p:nvGrpSpPr>
        <p:grpSpPr bwMode="auto">
          <a:xfrm>
            <a:off x="9213850" y="3019425"/>
            <a:ext cx="600075" cy="1476375"/>
            <a:chOff x="4950" y="2190"/>
            <a:chExt cx="378" cy="930"/>
          </a:xfrm>
        </p:grpSpPr>
        <p:sp>
          <p:nvSpPr>
            <p:cNvPr id="37967" name="Rectangle 7"/>
            <p:cNvSpPr>
              <a:spLocks noChangeArrowheads="1"/>
            </p:cNvSpPr>
            <p:nvPr/>
          </p:nvSpPr>
          <p:spPr bwMode="auto">
            <a:xfrm>
              <a:off x="4950" y="2810"/>
              <a:ext cx="378" cy="31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7968" name="Rectangle 8"/>
            <p:cNvSpPr>
              <a:spLocks noChangeArrowheads="1"/>
            </p:cNvSpPr>
            <p:nvPr/>
          </p:nvSpPr>
          <p:spPr bwMode="auto">
            <a:xfrm>
              <a:off x="4950" y="2500"/>
              <a:ext cx="378" cy="310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7969" name="Rectangle 9"/>
            <p:cNvSpPr>
              <a:spLocks noChangeArrowheads="1"/>
            </p:cNvSpPr>
            <p:nvPr/>
          </p:nvSpPr>
          <p:spPr bwMode="auto">
            <a:xfrm>
              <a:off x="4950" y="2190"/>
              <a:ext cx="378" cy="31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778250" name="Group 10"/>
          <p:cNvGrpSpPr>
            <a:grpSpLocks/>
          </p:cNvGrpSpPr>
          <p:nvPr/>
        </p:nvGrpSpPr>
        <p:grpSpPr bwMode="auto">
          <a:xfrm>
            <a:off x="8615363" y="3019425"/>
            <a:ext cx="598487" cy="1476375"/>
            <a:chOff x="4573" y="2190"/>
            <a:chExt cx="377" cy="930"/>
          </a:xfrm>
        </p:grpSpPr>
        <p:sp>
          <p:nvSpPr>
            <p:cNvPr id="37964" name="Rectangle 11"/>
            <p:cNvSpPr>
              <a:spLocks noChangeArrowheads="1"/>
            </p:cNvSpPr>
            <p:nvPr/>
          </p:nvSpPr>
          <p:spPr bwMode="auto">
            <a:xfrm>
              <a:off x="4573" y="2810"/>
              <a:ext cx="377" cy="31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7965" name="Rectangle 12"/>
            <p:cNvSpPr>
              <a:spLocks noChangeArrowheads="1"/>
            </p:cNvSpPr>
            <p:nvPr/>
          </p:nvSpPr>
          <p:spPr bwMode="auto">
            <a:xfrm>
              <a:off x="4573" y="2500"/>
              <a:ext cx="377" cy="310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7966" name="Rectangle 13"/>
            <p:cNvSpPr>
              <a:spLocks noChangeArrowheads="1"/>
            </p:cNvSpPr>
            <p:nvPr/>
          </p:nvSpPr>
          <p:spPr bwMode="auto">
            <a:xfrm>
              <a:off x="4573" y="2190"/>
              <a:ext cx="377" cy="31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" charset="0"/>
                  <a:ea typeface="Gill Sans" charset="0"/>
                  <a:cs typeface="Gill Sans" charset="0"/>
                </a:rPr>
                <a:t>C</a:t>
              </a:r>
            </a:p>
          </p:txBody>
        </p:sp>
      </p:grpSp>
      <p:grpSp>
        <p:nvGrpSpPr>
          <p:cNvPr id="778254" name="Group 14"/>
          <p:cNvGrpSpPr>
            <a:grpSpLocks/>
          </p:cNvGrpSpPr>
          <p:nvPr/>
        </p:nvGrpSpPr>
        <p:grpSpPr bwMode="auto">
          <a:xfrm>
            <a:off x="8015288" y="3019425"/>
            <a:ext cx="600075" cy="1476375"/>
            <a:chOff x="4195" y="2190"/>
            <a:chExt cx="378" cy="930"/>
          </a:xfrm>
        </p:grpSpPr>
        <p:sp>
          <p:nvSpPr>
            <p:cNvPr id="37961" name="Rectangle 15"/>
            <p:cNvSpPr>
              <a:spLocks noChangeArrowheads="1"/>
            </p:cNvSpPr>
            <p:nvPr/>
          </p:nvSpPr>
          <p:spPr bwMode="auto">
            <a:xfrm>
              <a:off x="4195" y="2810"/>
              <a:ext cx="378" cy="31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7962" name="Rectangle 16"/>
            <p:cNvSpPr>
              <a:spLocks noChangeArrowheads="1"/>
            </p:cNvSpPr>
            <p:nvPr/>
          </p:nvSpPr>
          <p:spPr bwMode="auto">
            <a:xfrm>
              <a:off x="4195" y="2500"/>
              <a:ext cx="378" cy="310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7963" name="Rectangle 17"/>
            <p:cNvSpPr>
              <a:spLocks noChangeArrowheads="1"/>
            </p:cNvSpPr>
            <p:nvPr/>
          </p:nvSpPr>
          <p:spPr bwMode="auto">
            <a:xfrm>
              <a:off x="4195" y="2190"/>
              <a:ext cx="378" cy="310"/>
            </a:xfrm>
            <a:prstGeom prst="rect">
              <a:avLst/>
            </a:prstGeom>
            <a:solidFill>
              <a:srgbClr val="99FF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778258" name="Group 18"/>
          <p:cNvGrpSpPr>
            <a:grpSpLocks/>
          </p:cNvGrpSpPr>
          <p:nvPr/>
        </p:nvGrpSpPr>
        <p:grpSpPr bwMode="auto">
          <a:xfrm>
            <a:off x="7416799" y="3019425"/>
            <a:ext cx="598488" cy="1476375"/>
            <a:chOff x="3818" y="2190"/>
            <a:chExt cx="377" cy="930"/>
          </a:xfrm>
        </p:grpSpPr>
        <p:sp>
          <p:nvSpPr>
            <p:cNvPr id="37958" name="Rectangle 19"/>
            <p:cNvSpPr>
              <a:spLocks noChangeArrowheads="1"/>
            </p:cNvSpPr>
            <p:nvPr/>
          </p:nvSpPr>
          <p:spPr bwMode="auto">
            <a:xfrm>
              <a:off x="3818" y="2810"/>
              <a:ext cx="377" cy="31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7959" name="Rectangle 20"/>
            <p:cNvSpPr>
              <a:spLocks noChangeArrowheads="1"/>
            </p:cNvSpPr>
            <p:nvPr/>
          </p:nvSpPr>
          <p:spPr bwMode="auto">
            <a:xfrm>
              <a:off x="3818" y="2500"/>
              <a:ext cx="377" cy="310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7960" name="Rectangle 21"/>
            <p:cNvSpPr>
              <a:spLocks noChangeArrowheads="1"/>
            </p:cNvSpPr>
            <p:nvPr/>
          </p:nvSpPr>
          <p:spPr bwMode="auto">
            <a:xfrm>
              <a:off x="3818" y="2190"/>
              <a:ext cx="377" cy="310"/>
            </a:xfrm>
            <a:prstGeom prst="rect">
              <a:avLst/>
            </a:prstGeom>
            <a:solidFill>
              <a:srgbClr val="99FF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778262" name="Group 22"/>
          <p:cNvGrpSpPr>
            <a:grpSpLocks/>
          </p:cNvGrpSpPr>
          <p:nvPr/>
        </p:nvGrpSpPr>
        <p:grpSpPr bwMode="auto">
          <a:xfrm>
            <a:off x="6816725" y="3019425"/>
            <a:ext cx="600075" cy="1476375"/>
            <a:chOff x="3440" y="2190"/>
            <a:chExt cx="378" cy="930"/>
          </a:xfrm>
        </p:grpSpPr>
        <p:sp>
          <p:nvSpPr>
            <p:cNvPr id="37955" name="Rectangle 23"/>
            <p:cNvSpPr>
              <a:spLocks noChangeArrowheads="1"/>
            </p:cNvSpPr>
            <p:nvPr/>
          </p:nvSpPr>
          <p:spPr bwMode="auto">
            <a:xfrm>
              <a:off x="3440" y="2810"/>
              <a:ext cx="378" cy="31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7956" name="Rectangle 24"/>
            <p:cNvSpPr>
              <a:spLocks noChangeArrowheads="1"/>
            </p:cNvSpPr>
            <p:nvPr/>
          </p:nvSpPr>
          <p:spPr bwMode="auto">
            <a:xfrm>
              <a:off x="3440" y="2500"/>
              <a:ext cx="378" cy="310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7957" name="Rectangle 25"/>
            <p:cNvSpPr>
              <a:spLocks noChangeArrowheads="1"/>
            </p:cNvSpPr>
            <p:nvPr/>
          </p:nvSpPr>
          <p:spPr bwMode="auto">
            <a:xfrm>
              <a:off x="3440" y="2190"/>
              <a:ext cx="378" cy="310"/>
            </a:xfrm>
            <a:prstGeom prst="rect">
              <a:avLst/>
            </a:prstGeom>
            <a:solidFill>
              <a:srgbClr val="99FF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778266" name="Group 26"/>
          <p:cNvGrpSpPr>
            <a:grpSpLocks/>
          </p:cNvGrpSpPr>
          <p:nvPr/>
        </p:nvGrpSpPr>
        <p:grpSpPr bwMode="auto">
          <a:xfrm>
            <a:off x="6218238" y="3019425"/>
            <a:ext cx="598487" cy="1476375"/>
            <a:chOff x="3063" y="2190"/>
            <a:chExt cx="377" cy="930"/>
          </a:xfrm>
        </p:grpSpPr>
        <p:sp>
          <p:nvSpPr>
            <p:cNvPr id="37952" name="Rectangle 27"/>
            <p:cNvSpPr>
              <a:spLocks noChangeArrowheads="1"/>
            </p:cNvSpPr>
            <p:nvPr/>
          </p:nvSpPr>
          <p:spPr bwMode="auto">
            <a:xfrm>
              <a:off x="3063" y="2810"/>
              <a:ext cx="377" cy="31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" charset="0"/>
                  <a:ea typeface="Gill Sans" charset="0"/>
                  <a:cs typeface="Gill Sans" charset="0"/>
                </a:rPr>
                <a:t>D</a:t>
              </a:r>
            </a:p>
          </p:txBody>
        </p:sp>
        <p:sp>
          <p:nvSpPr>
            <p:cNvPr id="37953" name="Rectangle 28"/>
            <p:cNvSpPr>
              <a:spLocks noChangeArrowheads="1"/>
            </p:cNvSpPr>
            <p:nvPr/>
          </p:nvSpPr>
          <p:spPr bwMode="auto">
            <a:xfrm>
              <a:off x="3063" y="2500"/>
              <a:ext cx="377" cy="310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7954" name="Rectangle 29"/>
            <p:cNvSpPr>
              <a:spLocks noChangeArrowheads="1"/>
            </p:cNvSpPr>
            <p:nvPr/>
          </p:nvSpPr>
          <p:spPr bwMode="auto">
            <a:xfrm>
              <a:off x="3063" y="2190"/>
              <a:ext cx="377" cy="310"/>
            </a:xfrm>
            <a:prstGeom prst="rect">
              <a:avLst/>
            </a:prstGeom>
            <a:solidFill>
              <a:srgbClr val="99FF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778270" name="Group 30"/>
          <p:cNvGrpSpPr>
            <a:grpSpLocks/>
          </p:cNvGrpSpPr>
          <p:nvPr/>
        </p:nvGrpSpPr>
        <p:grpSpPr bwMode="auto">
          <a:xfrm>
            <a:off x="5618163" y="3019425"/>
            <a:ext cx="600075" cy="1476375"/>
            <a:chOff x="2685" y="2190"/>
            <a:chExt cx="378" cy="930"/>
          </a:xfrm>
        </p:grpSpPr>
        <p:sp>
          <p:nvSpPr>
            <p:cNvPr id="37949" name="Rectangle 31"/>
            <p:cNvSpPr>
              <a:spLocks noChangeArrowheads="1"/>
            </p:cNvSpPr>
            <p:nvPr/>
          </p:nvSpPr>
          <p:spPr bwMode="auto">
            <a:xfrm>
              <a:off x="2685" y="2810"/>
              <a:ext cx="378" cy="31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7950" name="Rectangle 32"/>
            <p:cNvSpPr>
              <a:spLocks noChangeArrowheads="1"/>
            </p:cNvSpPr>
            <p:nvPr/>
          </p:nvSpPr>
          <p:spPr bwMode="auto">
            <a:xfrm>
              <a:off x="2685" y="2500"/>
              <a:ext cx="378" cy="310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7951" name="Rectangle 33"/>
            <p:cNvSpPr>
              <a:spLocks noChangeArrowheads="1"/>
            </p:cNvSpPr>
            <p:nvPr/>
          </p:nvSpPr>
          <p:spPr bwMode="auto">
            <a:xfrm>
              <a:off x="2685" y="2190"/>
              <a:ext cx="378" cy="310"/>
            </a:xfrm>
            <a:prstGeom prst="rect">
              <a:avLst/>
            </a:prstGeom>
            <a:solidFill>
              <a:srgbClr val="99FF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778274" name="Group 34"/>
          <p:cNvGrpSpPr>
            <a:grpSpLocks/>
          </p:cNvGrpSpPr>
          <p:nvPr/>
        </p:nvGrpSpPr>
        <p:grpSpPr bwMode="auto">
          <a:xfrm>
            <a:off x="5018088" y="3019425"/>
            <a:ext cx="600075" cy="1476375"/>
            <a:chOff x="2307" y="2190"/>
            <a:chExt cx="378" cy="930"/>
          </a:xfrm>
        </p:grpSpPr>
        <p:sp>
          <p:nvSpPr>
            <p:cNvPr id="37946" name="Rectangle 35"/>
            <p:cNvSpPr>
              <a:spLocks noChangeArrowheads="1"/>
            </p:cNvSpPr>
            <p:nvPr/>
          </p:nvSpPr>
          <p:spPr bwMode="auto">
            <a:xfrm>
              <a:off x="2307" y="2810"/>
              <a:ext cx="378" cy="31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7947" name="Rectangle 36"/>
            <p:cNvSpPr>
              <a:spLocks noChangeArrowheads="1"/>
            </p:cNvSpPr>
            <p:nvPr/>
          </p:nvSpPr>
          <p:spPr bwMode="auto">
            <a:xfrm>
              <a:off x="2307" y="2500"/>
              <a:ext cx="378" cy="310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7948" name="Rectangle 37"/>
            <p:cNvSpPr>
              <a:spLocks noChangeArrowheads="1"/>
            </p:cNvSpPr>
            <p:nvPr/>
          </p:nvSpPr>
          <p:spPr bwMode="auto">
            <a:xfrm>
              <a:off x="2307" y="2190"/>
              <a:ext cx="378" cy="310"/>
            </a:xfrm>
            <a:prstGeom prst="rect">
              <a:avLst/>
            </a:prstGeom>
            <a:solidFill>
              <a:srgbClr val="99FF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778278" name="Group 38"/>
          <p:cNvGrpSpPr>
            <a:grpSpLocks/>
          </p:cNvGrpSpPr>
          <p:nvPr/>
        </p:nvGrpSpPr>
        <p:grpSpPr bwMode="auto">
          <a:xfrm>
            <a:off x="4419599" y="3019425"/>
            <a:ext cx="598488" cy="1476375"/>
            <a:chOff x="1930" y="2190"/>
            <a:chExt cx="377" cy="930"/>
          </a:xfrm>
        </p:grpSpPr>
        <p:sp>
          <p:nvSpPr>
            <p:cNvPr id="37943" name="Rectangle 39"/>
            <p:cNvSpPr>
              <a:spLocks noChangeArrowheads="1"/>
            </p:cNvSpPr>
            <p:nvPr/>
          </p:nvSpPr>
          <p:spPr bwMode="auto">
            <a:xfrm>
              <a:off x="1930" y="2810"/>
              <a:ext cx="377" cy="31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" charset="0"/>
                  <a:ea typeface="Gill Sans" charset="0"/>
                  <a:cs typeface="Gill Sans" charset="0"/>
                </a:rPr>
                <a:t>C</a:t>
              </a:r>
            </a:p>
          </p:txBody>
        </p:sp>
        <p:sp>
          <p:nvSpPr>
            <p:cNvPr id="37944" name="Rectangle 40"/>
            <p:cNvSpPr>
              <a:spLocks noChangeArrowheads="1"/>
            </p:cNvSpPr>
            <p:nvPr/>
          </p:nvSpPr>
          <p:spPr bwMode="auto">
            <a:xfrm>
              <a:off x="1930" y="2500"/>
              <a:ext cx="377" cy="310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7945" name="Rectangle 41"/>
            <p:cNvSpPr>
              <a:spLocks noChangeArrowheads="1"/>
            </p:cNvSpPr>
            <p:nvPr/>
          </p:nvSpPr>
          <p:spPr bwMode="auto">
            <a:xfrm>
              <a:off x="1930" y="2190"/>
              <a:ext cx="377" cy="310"/>
            </a:xfrm>
            <a:prstGeom prst="rect">
              <a:avLst/>
            </a:prstGeom>
            <a:solidFill>
              <a:srgbClr val="99FF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778282" name="Group 42"/>
          <p:cNvGrpSpPr>
            <a:grpSpLocks/>
          </p:cNvGrpSpPr>
          <p:nvPr/>
        </p:nvGrpSpPr>
        <p:grpSpPr bwMode="auto">
          <a:xfrm>
            <a:off x="3819525" y="3019425"/>
            <a:ext cx="600075" cy="1476375"/>
            <a:chOff x="1552" y="2190"/>
            <a:chExt cx="378" cy="930"/>
          </a:xfrm>
        </p:grpSpPr>
        <p:sp>
          <p:nvSpPr>
            <p:cNvPr id="37940" name="Rectangle 43"/>
            <p:cNvSpPr>
              <a:spLocks noChangeArrowheads="1"/>
            </p:cNvSpPr>
            <p:nvPr/>
          </p:nvSpPr>
          <p:spPr bwMode="auto">
            <a:xfrm>
              <a:off x="1552" y="2810"/>
              <a:ext cx="378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7941" name="Rectangle 44"/>
            <p:cNvSpPr>
              <a:spLocks noChangeArrowheads="1"/>
            </p:cNvSpPr>
            <p:nvPr/>
          </p:nvSpPr>
          <p:spPr bwMode="auto">
            <a:xfrm>
              <a:off x="1552" y="2500"/>
              <a:ext cx="378" cy="310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" charset="0"/>
                  <a:ea typeface="Gill Sans" charset="0"/>
                  <a:cs typeface="Gill Sans" charset="0"/>
                </a:rPr>
                <a:t>B</a:t>
              </a:r>
            </a:p>
          </p:txBody>
        </p:sp>
        <p:sp>
          <p:nvSpPr>
            <p:cNvPr id="37942" name="Rectangle 45"/>
            <p:cNvSpPr>
              <a:spLocks noChangeArrowheads="1"/>
            </p:cNvSpPr>
            <p:nvPr/>
          </p:nvSpPr>
          <p:spPr bwMode="auto">
            <a:xfrm>
              <a:off x="1552" y="2190"/>
              <a:ext cx="378" cy="310"/>
            </a:xfrm>
            <a:prstGeom prst="rect">
              <a:avLst/>
            </a:prstGeom>
            <a:solidFill>
              <a:srgbClr val="99FF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778286" name="Group 46"/>
          <p:cNvGrpSpPr>
            <a:grpSpLocks/>
          </p:cNvGrpSpPr>
          <p:nvPr/>
        </p:nvGrpSpPr>
        <p:grpSpPr bwMode="auto">
          <a:xfrm>
            <a:off x="3221038" y="3019425"/>
            <a:ext cx="598487" cy="1476375"/>
            <a:chOff x="1117" y="1948"/>
            <a:chExt cx="377" cy="930"/>
          </a:xfrm>
        </p:grpSpPr>
        <p:sp>
          <p:nvSpPr>
            <p:cNvPr id="37937" name="Rectangle 47"/>
            <p:cNvSpPr>
              <a:spLocks noChangeArrowheads="1"/>
            </p:cNvSpPr>
            <p:nvPr/>
          </p:nvSpPr>
          <p:spPr bwMode="auto">
            <a:xfrm>
              <a:off x="1117" y="2568"/>
              <a:ext cx="377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7938" name="Rectangle 48"/>
            <p:cNvSpPr>
              <a:spLocks noChangeArrowheads="1"/>
            </p:cNvSpPr>
            <p:nvPr/>
          </p:nvSpPr>
          <p:spPr bwMode="auto">
            <a:xfrm>
              <a:off x="1117" y="2258"/>
              <a:ext cx="377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7939" name="Rectangle 49"/>
            <p:cNvSpPr>
              <a:spLocks noChangeArrowheads="1"/>
            </p:cNvSpPr>
            <p:nvPr/>
          </p:nvSpPr>
          <p:spPr bwMode="auto">
            <a:xfrm>
              <a:off x="1117" y="1948"/>
              <a:ext cx="377" cy="310"/>
            </a:xfrm>
            <a:prstGeom prst="rect">
              <a:avLst/>
            </a:prstGeom>
            <a:solidFill>
              <a:srgbClr val="99FF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" charset="0"/>
                  <a:ea typeface="Gill Sans" charset="0"/>
                  <a:cs typeface="Gill Sans" charset="0"/>
                </a:rPr>
                <a:t>A</a:t>
              </a:r>
            </a:p>
          </p:txBody>
        </p:sp>
      </p:grpSp>
      <p:sp>
        <p:nvSpPr>
          <p:cNvPr id="778291" name="Rectangle 51"/>
          <p:cNvSpPr>
            <a:spLocks noChangeArrowheads="1"/>
          </p:cNvSpPr>
          <p:nvPr/>
        </p:nvSpPr>
        <p:spPr bwMode="auto">
          <a:xfrm>
            <a:off x="9213850" y="2289174"/>
            <a:ext cx="600075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66CC"/>
                </a:solidFill>
              </a14:hiddenFill>
            </a:ex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en-US" altLang="ko-KR" sz="2400" b="0">
                <a:latin typeface="Gill Sans" charset="0"/>
                <a:ea typeface="Gill Sans" charset="0"/>
                <a:cs typeface="Gill Sans" charset="0"/>
              </a:rPr>
              <a:t>B</a:t>
            </a:r>
          </a:p>
        </p:txBody>
      </p:sp>
      <p:sp>
        <p:nvSpPr>
          <p:cNvPr id="778292" name="Rectangle 52"/>
          <p:cNvSpPr>
            <a:spLocks noChangeArrowheads="1"/>
          </p:cNvSpPr>
          <p:nvPr/>
        </p:nvSpPr>
        <p:spPr bwMode="auto">
          <a:xfrm>
            <a:off x="8615363" y="2289174"/>
            <a:ext cx="598487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en-US" altLang="ko-KR" sz="2400" b="0">
                <a:latin typeface="Gill Sans" charset="0"/>
                <a:ea typeface="Gill Sans" charset="0"/>
                <a:cs typeface="Gill Sans" charset="0"/>
              </a:rPr>
              <a:t>C</a:t>
            </a:r>
          </a:p>
        </p:txBody>
      </p:sp>
      <p:sp>
        <p:nvSpPr>
          <p:cNvPr id="778293" name="Rectangle 53"/>
          <p:cNvSpPr>
            <a:spLocks noChangeArrowheads="1"/>
          </p:cNvSpPr>
          <p:nvPr/>
        </p:nvSpPr>
        <p:spPr bwMode="auto">
          <a:xfrm>
            <a:off x="8015288" y="2289174"/>
            <a:ext cx="600075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66CC"/>
                </a:solidFill>
              </a14:hiddenFill>
            </a:ex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en-US" altLang="ko-KR" sz="2400" b="0">
                <a:latin typeface="Gill Sans" charset="0"/>
                <a:ea typeface="Gill Sans" charset="0"/>
                <a:cs typeface="Gill Sans" charset="0"/>
              </a:rPr>
              <a:t>B</a:t>
            </a:r>
          </a:p>
        </p:txBody>
      </p:sp>
      <p:sp>
        <p:nvSpPr>
          <p:cNvPr id="778294" name="Rectangle 54"/>
          <p:cNvSpPr>
            <a:spLocks noChangeArrowheads="1"/>
          </p:cNvSpPr>
          <p:nvPr/>
        </p:nvSpPr>
        <p:spPr bwMode="auto">
          <a:xfrm>
            <a:off x="7416799" y="2289174"/>
            <a:ext cx="598488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en-US" altLang="ko-KR" sz="2400" b="0">
                <a:latin typeface="Gill Sans" charset="0"/>
                <a:ea typeface="Gill Sans" charset="0"/>
                <a:cs typeface="Gill Sans" charset="0"/>
              </a:rPr>
              <a:t>D</a:t>
            </a:r>
          </a:p>
        </p:txBody>
      </p:sp>
      <p:sp>
        <p:nvSpPr>
          <p:cNvPr id="778295" name="Rectangle 55"/>
          <p:cNvSpPr>
            <a:spLocks noChangeArrowheads="1"/>
          </p:cNvSpPr>
          <p:nvPr/>
        </p:nvSpPr>
        <p:spPr bwMode="auto">
          <a:xfrm>
            <a:off x="6816725" y="2289174"/>
            <a:ext cx="600075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99FFCC"/>
                </a:solidFill>
              </a14:hiddenFill>
            </a:ex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en-US" altLang="ko-KR" sz="2400" b="0">
                <a:latin typeface="Gill Sans" charset="0"/>
                <a:ea typeface="Gill Sans" charset="0"/>
                <a:cs typeface="Gill Sans" charset="0"/>
              </a:rPr>
              <a:t>A</a:t>
            </a:r>
          </a:p>
        </p:txBody>
      </p:sp>
      <p:sp>
        <p:nvSpPr>
          <p:cNvPr id="778296" name="Rectangle 56"/>
          <p:cNvSpPr>
            <a:spLocks noChangeArrowheads="1"/>
          </p:cNvSpPr>
          <p:nvPr/>
        </p:nvSpPr>
        <p:spPr bwMode="auto">
          <a:xfrm>
            <a:off x="6218238" y="2289174"/>
            <a:ext cx="598487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en-US" altLang="ko-KR" sz="2400" b="0">
                <a:latin typeface="Gill Sans" charset="0"/>
                <a:ea typeface="Gill Sans" charset="0"/>
                <a:cs typeface="Gill Sans" charset="0"/>
              </a:rPr>
              <a:t>D</a:t>
            </a:r>
          </a:p>
        </p:txBody>
      </p:sp>
      <p:sp>
        <p:nvSpPr>
          <p:cNvPr id="778297" name="Rectangle 57"/>
          <p:cNvSpPr>
            <a:spLocks noChangeArrowheads="1"/>
          </p:cNvSpPr>
          <p:nvPr/>
        </p:nvSpPr>
        <p:spPr bwMode="auto">
          <a:xfrm>
            <a:off x="5618163" y="2289174"/>
            <a:ext cx="600075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66CC"/>
                </a:solidFill>
              </a14:hiddenFill>
            </a:ex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en-US" altLang="ko-KR" sz="2400" b="0">
                <a:latin typeface="Gill Sans" charset="0"/>
                <a:ea typeface="Gill Sans" charset="0"/>
                <a:cs typeface="Gill Sans" charset="0"/>
              </a:rPr>
              <a:t>B</a:t>
            </a:r>
          </a:p>
        </p:txBody>
      </p:sp>
      <p:sp>
        <p:nvSpPr>
          <p:cNvPr id="778298" name="Rectangle 58"/>
          <p:cNvSpPr>
            <a:spLocks noChangeArrowheads="1"/>
          </p:cNvSpPr>
          <p:nvPr/>
        </p:nvSpPr>
        <p:spPr bwMode="auto">
          <a:xfrm>
            <a:off x="5018088" y="2289174"/>
            <a:ext cx="600075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99FFCC"/>
                </a:solidFill>
              </a14:hiddenFill>
            </a:ex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en-US" altLang="ko-KR" sz="2400" b="0">
                <a:latin typeface="Gill Sans" charset="0"/>
                <a:ea typeface="Gill Sans" charset="0"/>
                <a:cs typeface="Gill Sans" charset="0"/>
              </a:rPr>
              <a:t>A</a:t>
            </a:r>
          </a:p>
        </p:txBody>
      </p:sp>
      <p:sp>
        <p:nvSpPr>
          <p:cNvPr id="778299" name="Rectangle 59"/>
          <p:cNvSpPr>
            <a:spLocks noChangeArrowheads="1"/>
          </p:cNvSpPr>
          <p:nvPr/>
        </p:nvSpPr>
        <p:spPr bwMode="auto">
          <a:xfrm>
            <a:off x="4419599" y="2289174"/>
            <a:ext cx="598488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en-US" altLang="ko-KR" sz="2400" b="0">
                <a:latin typeface="Gill Sans" charset="0"/>
                <a:ea typeface="Gill Sans" charset="0"/>
                <a:cs typeface="Gill Sans" charset="0"/>
              </a:rPr>
              <a:t>C</a:t>
            </a:r>
          </a:p>
        </p:txBody>
      </p:sp>
      <p:sp>
        <p:nvSpPr>
          <p:cNvPr id="778300" name="Rectangle 60"/>
          <p:cNvSpPr>
            <a:spLocks noChangeArrowheads="1"/>
          </p:cNvSpPr>
          <p:nvPr/>
        </p:nvSpPr>
        <p:spPr bwMode="auto">
          <a:xfrm>
            <a:off x="3819525" y="2289174"/>
            <a:ext cx="600075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66CC"/>
                </a:solidFill>
              </a14:hiddenFill>
            </a:ex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en-US" altLang="ko-KR" sz="2400" b="0">
                <a:latin typeface="Gill Sans" charset="0"/>
                <a:ea typeface="Gill Sans" charset="0"/>
                <a:cs typeface="Gill Sans" charset="0"/>
              </a:rPr>
              <a:t>B</a:t>
            </a:r>
          </a:p>
        </p:txBody>
      </p:sp>
      <p:sp>
        <p:nvSpPr>
          <p:cNvPr id="778301" name="Rectangle 61"/>
          <p:cNvSpPr>
            <a:spLocks noChangeArrowheads="1"/>
          </p:cNvSpPr>
          <p:nvPr/>
        </p:nvSpPr>
        <p:spPr bwMode="auto">
          <a:xfrm>
            <a:off x="3221038" y="2289174"/>
            <a:ext cx="598487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99FFCC"/>
                </a:solidFill>
              </a14:hiddenFill>
            </a:ex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en-US" altLang="ko-KR" sz="2400" b="0">
                <a:latin typeface="Gill Sans" charset="0"/>
                <a:ea typeface="Gill Sans" charset="0"/>
                <a:cs typeface="Gill Sans" charset="0"/>
              </a:rPr>
              <a:t>A</a:t>
            </a:r>
          </a:p>
        </p:txBody>
      </p:sp>
      <p:grpSp>
        <p:nvGrpSpPr>
          <p:cNvPr id="778321" name="Group 81"/>
          <p:cNvGrpSpPr>
            <a:grpSpLocks/>
          </p:cNvGrpSpPr>
          <p:nvPr/>
        </p:nvGrpSpPr>
        <p:grpSpPr bwMode="auto">
          <a:xfrm>
            <a:off x="2209800" y="2289175"/>
            <a:ext cx="7604125" cy="2206625"/>
            <a:chOff x="538" y="1440"/>
            <a:chExt cx="4790" cy="1390"/>
          </a:xfrm>
        </p:grpSpPr>
        <p:sp>
          <p:nvSpPr>
            <p:cNvPr id="37915" name="Rectangle 4"/>
            <p:cNvSpPr>
              <a:spLocks noChangeArrowheads="1"/>
            </p:cNvSpPr>
            <p:nvPr/>
          </p:nvSpPr>
          <p:spPr bwMode="auto">
            <a:xfrm>
              <a:off x="538" y="2520"/>
              <a:ext cx="637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" charset="0"/>
                  <a:ea typeface="Gill Sans" charset="0"/>
                  <a:cs typeface="Gill Sans" charset="0"/>
                </a:rPr>
                <a:t>3</a:t>
              </a:r>
            </a:p>
          </p:txBody>
        </p:sp>
        <p:sp>
          <p:nvSpPr>
            <p:cNvPr id="37916" name="Rectangle 5"/>
            <p:cNvSpPr>
              <a:spLocks noChangeArrowheads="1"/>
            </p:cNvSpPr>
            <p:nvPr/>
          </p:nvSpPr>
          <p:spPr bwMode="auto">
            <a:xfrm>
              <a:off x="538" y="2210"/>
              <a:ext cx="637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" charset="0"/>
                  <a:ea typeface="Gill Sans" charset="0"/>
                  <a:cs typeface="Gill Sans" charset="0"/>
                </a:rPr>
                <a:t>2</a:t>
              </a:r>
            </a:p>
          </p:txBody>
        </p:sp>
        <p:sp>
          <p:nvSpPr>
            <p:cNvPr id="37917" name="Rectangle 50"/>
            <p:cNvSpPr>
              <a:spLocks noChangeArrowheads="1"/>
            </p:cNvSpPr>
            <p:nvPr/>
          </p:nvSpPr>
          <p:spPr bwMode="auto">
            <a:xfrm>
              <a:off x="538" y="1900"/>
              <a:ext cx="637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" charset="0"/>
                  <a:ea typeface="Gill Sans" charset="0"/>
                  <a:cs typeface="Gill Sans" charset="0"/>
                </a:rPr>
                <a:t>1</a:t>
              </a:r>
            </a:p>
          </p:txBody>
        </p:sp>
        <p:sp>
          <p:nvSpPr>
            <p:cNvPr id="37918" name="Rectangle 62"/>
            <p:cNvSpPr>
              <a:spLocks noChangeArrowheads="1"/>
            </p:cNvSpPr>
            <p:nvPr/>
          </p:nvSpPr>
          <p:spPr bwMode="auto">
            <a:xfrm>
              <a:off x="538" y="1440"/>
              <a:ext cx="637" cy="4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 dirty="0">
                  <a:latin typeface="Gill Sans" charset="0"/>
                  <a:ea typeface="Gill Sans" charset="0"/>
                  <a:cs typeface="Gill Sans" charset="0"/>
                </a:rPr>
                <a:t>Ref:</a:t>
              </a:r>
            </a:p>
            <a:p>
              <a:pPr algn="l">
                <a:lnSpc>
                  <a:spcPct val="50000"/>
                </a:lnSpc>
                <a:spcBef>
                  <a:spcPct val="30000"/>
                </a:spcBef>
              </a:pPr>
              <a:r>
                <a:rPr lang="en-US" altLang="ko-KR" sz="2400" b="0" dirty="0">
                  <a:latin typeface="Gill Sans" charset="0"/>
                  <a:ea typeface="Gill Sans" charset="0"/>
                  <a:cs typeface="Gill Sans" charset="0"/>
                </a:rPr>
                <a:t>Page:</a:t>
              </a:r>
            </a:p>
          </p:txBody>
        </p:sp>
        <p:sp>
          <p:nvSpPr>
            <p:cNvPr id="37919" name="Line 63"/>
            <p:cNvSpPr>
              <a:spLocks noChangeShapeType="1"/>
            </p:cNvSpPr>
            <p:nvPr/>
          </p:nvSpPr>
          <p:spPr bwMode="auto">
            <a:xfrm>
              <a:off x="538" y="1440"/>
              <a:ext cx="4790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7920" name="Line 64"/>
            <p:cNvSpPr>
              <a:spLocks noChangeShapeType="1"/>
            </p:cNvSpPr>
            <p:nvPr/>
          </p:nvSpPr>
          <p:spPr bwMode="auto">
            <a:xfrm>
              <a:off x="538" y="1900"/>
              <a:ext cx="479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7921" name="Line 65"/>
            <p:cNvSpPr>
              <a:spLocks noChangeShapeType="1"/>
            </p:cNvSpPr>
            <p:nvPr/>
          </p:nvSpPr>
          <p:spPr bwMode="auto">
            <a:xfrm>
              <a:off x="538" y="2210"/>
              <a:ext cx="479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7922" name="Line 66"/>
            <p:cNvSpPr>
              <a:spLocks noChangeShapeType="1"/>
            </p:cNvSpPr>
            <p:nvPr/>
          </p:nvSpPr>
          <p:spPr bwMode="auto">
            <a:xfrm>
              <a:off x="538" y="2520"/>
              <a:ext cx="479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7923" name="Line 67"/>
            <p:cNvSpPr>
              <a:spLocks noChangeShapeType="1"/>
            </p:cNvSpPr>
            <p:nvPr/>
          </p:nvSpPr>
          <p:spPr bwMode="auto">
            <a:xfrm>
              <a:off x="538" y="2830"/>
              <a:ext cx="4790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7924" name="Line 68"/>
            <p:cNvSpPr>
              <a:spLocks noChangeShapeType="1"/>
            </p:cNvSpPr>
            <p:nvPr/>
          </p:nvSpPr>
          <p:spPr bwMode="auto">
            <a:xfrm>
              <a:off x="538" y="1440"/>
              <a:ext cx="0" cy="139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7925" name="Line 69"/>
            <p:cNvSpPr>
              <a:spLocks noChangeShapeType="1"/>
            </p:cNvSpPr>
            <p:nvPr/>
          </p:nvSpPr>
          <p:spPr bwMode="auto">
            <a:xfrm>
              <a:off x="1175" y="1440"/>
              <a:ext cx="0" cy="139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7926" name="Line 70"/>
            <p:cNvSpPr>
              <a:spLocks noChangeShapeType="1"/>
            </p:cNvSpPr>
            <p:nvPr/>
          </p:nvSpPr>
          <p:spPr bwMode="auto">
            <a:xfrm>
              <a:off x="1552" y="1440"/>
              <a:ext cx="0" cy="13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7927" name="Line 71"/>
            <p:cNvSpPr>
              <a:spLocks noChangeShapeType="1"/>
            </p:cNvSpPr>
            <p:nvPr/>
          </p:nvSpPr>
          <p:spPr bwMode="auto">
            <a:xfrm>
              <a:off x="1930" y="1440"/>
              <a:ext cx="0" cy="13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7928" name="Line 72"/>
            <p:cNvSpPr>
              <a:spLocks noChangeShapeType="1"/>
            </p:cNvSpPr>
            <p:nvPr/>
          </p:nvSpPr>
          <p:spPr bwMode="auto">
            <a:xfrm>
              <a:off x="2307" y="1440"/>
              <a:ext cx="0" cy="13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7929" name="Line 73"/>
            <p:cNvSpPr>
              <a:spLocks noChangeShapeType="1"/>
            </p:cNvSpPr>
            <p:nvPr/>
          </p:nvSpPr>
          <p:spPr bwMode="auto">
            <a:xfrm>
              <a:off x="2685" y="1440"/>
              <a:ext cx="0" cy="13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7930" name="Line 74"/>
            <p:cNvSpPr>
              <a:spLocks noChangeShapeType="1"/>
            </p:cNvSpPr>
            <p:nvPr/>
          </p:nvSpPr>
          <p:spPr bwMode="auto">
            <a:xfrm>
              <a:off x="3063" y="1440"/>
              <a:ext cx="0" cy="13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7931" name="Line 75"/>
            <p:cNvSpPr>
              <a:spLocks noChangeShapeType="1"/>
            </p:cNvSpPr>
            <p:nvPr/>
          </p:nvSpPr>
          <p:spPr bwMode="auto">
            <a:xfrm>
              <a:off x="3440" y="1440"/>
              <a:ext cx="0" cy="13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7932" name="Line 76"/>
            <p:cNvSpPr>
              <a:spLocks noChangeShapeType="1"/>
            </p:cNvSpPr>
            <p:nvPr/>
          </p:nvSpPr>
          <p:spPr bwMode="auto">
            <a:xfrm>
              <a:off x="3818" y="1440"/>
              <a:ext cx="0" cy="13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7933" name="Line 77"/>
            <p:cNvSpPr>
              <a:spLocks noChangeShapeType="1"/>
            </p:cNvSpPr>
            <p:nvPr/>
          </p:nvSpPr>
          <p:spPr bwMode="auto">
            <a:xfrm>
              <a:off x="4195" y="1440"/>
              <a:ext cx="0" cy="13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7934" name="Line 78"/>
            <p:cNvSpPr>
              <a:spLocks noChangeShapeType="1"/>
            </p:cNvSpPr>
            <p:nvPr/>
          </p:nvSpPr>
          <p:spPr bwMode="auto">
            <a:xfrm>
              <a:off x="4573" y="1440"/>
              <a:ext cx="0" cy="13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7935" name="Line 79"/>
            <p:cNvSpPr>
              <a:spLocks noChangeShapeType="1"/>
            </p:cNvSpPr>
            <p:nvPr/>
          </p:nvSpPr>
          <p:spPr bwMode="auto">
            <a:xfrm>
              <a:off x="4950" y="1440"/>
              <a:ext cx="0" cy="13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7936" name="Line 80"/>
            <p:cNvSpPr>
              <a:spLocks noChangeShapeType="1"/>
            </p:cNvSpPr>
            <p:nvPr/>
          </p:nvSpPr>
          <p:spPr bwMode="auto">
            <a:xfrm>
              <a:off x="5328" y="1440"/>
              <a:ext cx="0" cy="139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392120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783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783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 nodeType="clickPar">
                      <p:stCondLst>
                        <p:cond delay="indefinite"/>
                      </p:stCondLst>
                      <p:childTnLst>
                        <p:par>
                          <p:cTn id="1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4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4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43" grpId="0" build="p"/>
      <p:bldP spid="778291" grpId="0"/>
      <p:bldP spid="778292" grpId="0"/>
      <p:bldP spid="778293" grpId="0"/>
      <p:bldP spid="778294" grpId="0"/>
      <p:bldP spid="778295" grpId="0"/>
      <p:bldP spid="778296" grpId="0"/>
      <p:bldP spid="778297" grpId="0"/>
      <p:bldP spid="778298" grpId="0"/>
      <p:bldP spid="778299" grpId="0"/>
      <p:bldP spid="778300" grpId="0"/>
      <p:bldP spid="77830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685800"/>
            <a:ext cx="10515600" cy="5105400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25000"/>
              </a:spcBef>
            </a:pPr>
            <a:r>
              <a:rPr lang="en-US" altLang="ko-KR" dirty="0">
                <a:ea typeface="굴림" panose="020B0600000101010101" pitchFamily="34" charset="-127"/>
              </a:rPr>
              <a:t>Consider the following: A B C D A B C D A B C D</a:t>
            </a:r>
          </a:p>
          <a:p>
            <a:pPr>
              <a:lnSpc>
                <a:spcPct val="80000"/>
              </a:lnSpc>
              <a:spcBef>
                <a:spcPct val="25000"/>
              </a:spcBef>
            </a:pPr>
            <a:r>
              <a:rPr lang="en-US" altLang="ko-KR" dirty="0">
                <a:ea typeface="굴림" panose="020B0600000101010101" pitchFamily="34" charset="-127"/>
              </a:rPr>
              <a:t>LRU Performs as follows (same as FIFO here):</a:t>
            </a:r>
          </a:p>
          <a:p>
            <a:pPr>
              <a:lnSpc>
                <a:spcPct val="80000"/>
              </a:lnSpc>
              <a:spcBef>
                <a:spcPct val="25000"/>
              </a:spcBef>
            </a:pPr>
            <a:endParaRPr lang="en-US" altLang="ko-KR" dirty="0">
              <a:ea typeface="굴림" panose="020B0600000101010101" pitchFamily="34" charset="-127"/>
            </a:endParaRPr>
          </a:p>
          <a:p>
            <a:pPr>
              <a:lnSpc>
                <a:spcPct val="80000"/>
              </a:lnSpc>
              <a:spcBef>
                <a:spcPct val="25000"/>
              </a:spcBef>
            </a:pPr>
            <a:endParaRPr lang="en-US" altLang="ko-KR" dirty="0">
              <a:ea typeface="굴림" panose="020B0600000101010101" pitchFamily="34" charset="-127"/>
            </a:endParaRPr>
          </a:p>
          <a:p>
            <a:pPr>
              <a:lnSpc>
                <a:spcPct val="80000"/>
              </a:lnSpc>
              <a:spcBef>
                <a:spcPct val="25000"/>
              </a:spcBef>
            </a:pPr>
            <a:endParaRPr lang="en-US" altLang="ko-KR" dirty="0">
              <a:ea typeface="굴림" panose="020B0600000101010101" pitchFamily="34" charset="-127"/>
            </a:endParaRPr>
          </a:p>
          <a:p>
            <a:pPr>
              <a:lnSpc>
                <a:spcPct val="80000"/>
              </a:lnSpc>
              <a:spcBef>
                <a:spcPct val="25000"/>
              </a:spcBef>
            </a:pPr>
            <a:endParaRPr lang="en-US" altLang="ko-KR" dirty="0">
              <a:ea typeface="굴림" panose="020B0600000101010101" pitchFamily="34" charset="-127"/>
            </a:endParaRPr>
          </a:p>
          <a:p>
            <a:pPr>
              <a:lnSpc>
                <a:spcPct val="80000"/>
              </a:lnSpc>
              <a:spcBef>
                <a:spcPct val="25000"/>
              </a:spcBef>
            </a:pPr>
            <a:endParaRPr lang="en-US" altLang="ko-KR" dirty="0">
              <a:ea typeface="굴림" panose="020B0600000101010101" pitchFamily="34" charset="-127"/>
            </a:endParaRPr>
          </a:p>
          <a:p>
            <a:pPr>
              <a:lnSpc>
                <a:spcPct val="80000"/>
              </a:lnSpc>
              <a:spcBef>
                <a:spcPct val="25000"/>
              </a:spcBef>
            </a:pPr>
            <a:endParaRPr lang="en-US" altLang="ko-KR" dirty="0">
              <a:ea typeface="굴림" panose="020B0600000101010101" pitchFamily="34" charset="-127"/>
            </a:endParaRPr>
          </a:p>
          <a:p>
            <a:pPr lvl="1">
              <a:lnSpc>
                <a:spcPct val="80000"/>
              </a:lnSpc>
              <a:spcBef>
                <a:spcPct val="25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Every </a:t>
            </a:r>
            <a:r>
              <a:rPr lang="en-US" altLang="ko-KR" dirty="0">
                <a:ea typeface="굴림" panose="020B0600000101010101" pitchFamily="34" charset="-127"/>
              </a:rPr>
              <a:t>reference is a page fault!</a:t>
            </a:r>
          </a:p>
          <a:p>
            <a:pPr>
              <a:lnSpc>
                <a:spcPct val="80000"/>
              </a:lnSpc>
              <a:spcBef>
                <a:spcPct val="25000"/>
              </a:spcBef>
            </a:pPr>
            <a:r>
              <a:rPr lang="en-US" altLang="ko-KR" dirty="0">
                <a:ea typeface="굴림" panose="020B0600000101010101" pitchFamily="34" charset="-127"/>
              </a:rPr>
              <a:t>Fairly contrived example of working set of N+1 on N frames</a:t>
            </a:r>
          </a:p>
          <a:p>
            <a:pPr lvl="1">
              <a:lnSpc>
                <a:spcPct val="80000"/>
              </a:lnSpc>
              <a:spcBef>
                <a:spcPct val="25000"/>
              </a:spcBef>
            </a:pPr>
            <a:endParaRPr lang="ko-KR" altLang="en-US" dirty="0">
              <a:ea typeface="굴림" panose="020B0600000101010101" pitchFamily="34" charset="-127"/>
            </a:endParaRPr>
          </a:p>
        </p:txBody>
      </p:sp>
      <p:grpSp>
        <p:nvGrpSpPr>
          <p:cNvPr id="779347" name="Group 83"/>
          <p:cNvGrpSpPr>
            <a:grpSpLocks/>
          </p:cNvGrpSpPr>
          <p:nvPr/>
        </p:nvGrpSpPr>
        <p:grpSpPr bwMode="auto">
          <a:xfrm>
            <a:off x="9585325" y="2178051"/>
            <a:ext cx="600075" cy="1476375"/>
            <a:chOff x="4950" y="2190"/>
            <a:chExt cx="378" cy="930"/>
          </a:xfrm>
        </p:grpSpPr>
        <p:sp>
          <p:nvSpPr>
            <p:cNvPr id="39086" name="Rectangle 84"/>
            <p:cNvSpPr>
              <a:spLocks noChangeArrowheads="1"/>
            </p:cNvSpPr>
            <p:nvPr/>
          </p:nvSpPr>
          <p:spPr bwMode="auto">
            <a:xfrm>
              <a:off x="4950" y="2810"/>
              <a:ext cx="378" cy="31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" charset="0"/>
                  <a:ea typeface="Gill Sans" charset="0"/>
                  <a:cs typeface="Gill Sans" charset="0"/>
                </a:rPr>
                <a:t>D</a:t>
              </a:r>
            </a:p>
          </p:txBody>
        </p:sp>
        <p:sp>
          <p:nvSpPr>
            <p:cNvPr id="39087" name="Rectangle 85"/>
            <p:cNvSpPr>
              <a:spLocks noChangeArrowheads="1"/>
            </p:cNvSpPr>
            <p:nvPr/>
          </p:nvSpPr>
          <p:spPr bwMode="auto">
            <a:xfrm>
              <a:off x="4950" y="2500"/>
              <a:ext cx="378" cy="31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9088" name="Rectangle 86"/>
            <p:cNvSpPr>
              <a:spLocks noChangeArrowheads="1"/>
            </p:cNvSpPr>
            <p:nvPr/>
          </p:nvSpPr>
          <p:spPr bwMode="auto">
            <a:xfrm>
              <a:off x="4950" y="2190"/>
              <a:ext cx="378" cy="310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sp>
        <p:nvSpPr>
          <p:cNvPr id="389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ea typeface="굴림" panose="020B0600000101010101" pitchFamily="34" charset="-127"/>
              </a:rPr>
              <a:t>Is LRU guaranteed to perform well?</a:t>
            </a:r>
          </a:p>
        </p:txBody>
      </p:sp>
      <p:grpSp>
        <p:nvGrpSpPr>
          <p:cNvPr id="779268" name="Group 4"/>
          <p:cNvGrpSpPr>
            <a:grpSpLocks/>
          </p:cNvGrpSpPr>
          <p:nvPr/>
        </p:nvGrpSpPr>
        <p:grpSpPr bwMode="auto">
          <a:xfrm>
            <a:off x="8994775" y="2178051"/>
            <a:ext cx="600075" cy="1476375"/>
            <a:chOff x="4950" y="2190"/>
            <a:chExt cx="378" cy="930"/>
          </a:xfrm>
        </p:grpSpPr>
        <p:sp>
          <p:nvSpPr>
            <p:cNvPr id="39083" name="Rectangle 5"/>
            <p:cNvSpPr>
              <a:spLocks noChangeArrowheads="1"/>
            </p:cNvSpPr>
            <p:nvPr/>
          </p:nvSpPr>
          <p:spPr bwMode="auto">
            <a:xfrm>
              <a:off x="4950" y="2810"/>
              <a:ext cx="378" cy="310"/>
            </a:xfrm>
            <a:prstGeom prst="rect">
              <a:avLst/>
            </a:prstGeom>
            <a:solidFill>
              <a:srgbClr val="99FF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9084" name="Rectangle 6"/>
            <p:cNvSpPr>
              <a:spLocks noChangeArrowheads="1"/>
            </p:cNvSpPr>
            <p:nvPr/>
          </p:nvSpPr>
          <p:spPr bwMode="auto">
            <a:xfrm>
              <a:off x="4950" y="2500"/>
              <a:ext cx="378" cy="31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" charset="0"/>
                  <a:ea typeface="Gill Sans" charset="0"/>
                  <a:cs typeface="Gill Sans" charset="0"/>
                </a:rPr>
                <a:t>C</a:t>
              </a:r>
            </a:p>
          </p:txBody>
        </p:sp>
        <p:sp>
          <p:nvSpPr>
            <p:cNvPr id="39085" name="Rectangle 7"/>
            <p:cNvSpPr>
              <a:spLocks noChangeArrowheads="1"/>
            </p:cNvSpPr>
            <p:nvPr/>
          </p:nvSpPr>
          <p:spPr bwMode="auto">
            <a:xfrm>
              <a:off x="4950" y="2190"/>
              <a:ext cx="378" cy="310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779272" name="Group 8"/>
          <p:cNvGrpSpPr>
            <a:grpSpLocks/>
          </p:cNvGrpSpPr>
          <p:nvPr/>
        </p:nvGrpSpPr>
        <p:grpSpPr bwMode="auto">
          <a:xfrm>
            <a:off x="8396288" y="2178051"/>
            <a:ext cx="598487" cy="1476375"/>
            <a:chOff x="4573" y="2190"/>
            <a:chExt cx="377" cy="930"/>
          </a:xfrm>
        </p:grpSpPr>
        <p:sp>
          <p:nvSpPr>
            <p:cNvPr id="39080" name="Rectangle 9"/>
            <p:cNvSpPr>
              <a:spLocks noChangeArrowheads="1"/>
            </p:cNvSpPr>
            <p:nvPr/>
          </p:nvSpPr>
          <p:spPr bwMode="auto">
            <a:xfrm>
              <a:off x="4573" y="2810"/>
              <a:ext cx="377" cy="310"/>
            </a:xfrm>
            <a:prstGeom prst="rect">
              <a:avLst/>
            </a:prstGeom>
            <a:solidFill>
              <a:srgbClr val="99FF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9081" name="Rectangle 10"/>
            <p:cNvSpPr>
              <a:spLocks noChangeArrowheads="1"/>
            </p:cNvSpPr>
            <p:nvPr/>
          </p:nvSpPr>
          <p:spPr bwMode="auto">
            <a:xfrm>
              <a:off x="4573" y="2500"/>
              <a:ext cx="377" cy="31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9082" name="Rectangle 11"/>
            <p:cNvSpPr>
              <a:spLocks noChangeArrowheads="1"/>
            </p:cNvSpPr>
            <p:nvPr/>
          </p:nvSpPr>
          <p:spPr bwMode="auto">
            <a:xfrm>
              <a:off x="4573" y="2190"/>
              <a:ext cx="377" cy="310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" charset="0"/>
                  <a:ea typeface="Gill Sans" charset="0"/>
                  <a:cs typeface="Gill Sans" charset="0"/>
                </a:rPr>
                <a:t>B</a:t>
              </a:r>
            </a:p>
          </p:txBody>
        </p:sp>
      </p:grpSp>
      <p:grpSp>
        <p:nvGrpSpPr>
          <p:cNvPr id="779276" name="Group 12"/>
          <p:cNvGrpSpPr>
            <a:grpSpLocks/>
          </p:cNvGrpSpPr>
          <p:nvPr/>
        </p:nvGrpSpPr>
        <p:grpSpPr bwMode="auto">
          <a:xfrm>
            <a:off x="7796213" y="2178051"/>
            <a:ext cx="600075" cy="1476375"/>
            <a:chOff x="4195" y="2190"/>
            <a:chExt cx="378" cy="930"/>
          </a:xfrm>
        </p:grpSpPr>
        <p:sp>
          <p:nvSpPr>
            <p:cNvPr id="39077" name="Rectangle 13"/>
            <p:cNvSpPr>
              <a:spLocks noChangeArrowheads="1"/>
            </p:cNvSpPr>
            <p:nvPr/>
          </p:nvSpPr>
          <p:spPr bwMode="auto">
            <a:xfrm>
              <a:off x="4195" y="2810"/>
              <a:ext cx="378" cy="310"/>
            </a:xfrm>
            <a:prstGeom prst="rect">
              <a:avLst/>
            </a:prstGeom>
            <a:solidFill>
              <a:srgbClr val="99FF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" charset="0"/>
                  <a:ea typeface="Gill Sans" charset="0"/>
                  <a:cs typeface="Gill Sans" charset="0"/>
                </a:rPr>
                <a:t>A</a:t>
              </a:r>
            </a:p>
          </p:txBody>
        </p:sp>
        <p:sp>
          <p:nvSpPr>
            <p:cNvPr id="39078" name="Rectangle 14"/>
            <p:cNvSpPr>
              <a:spLocks noChangeArrowheads="1"/>
            </p:cNvSpPr>
            <p:nvPr/>
          </p:nvSpPr>
          <p:spPr bwMode="auto">
            <a:xfrm>
              <a:off x="4195" y="2500"/>
              <a:ext cx="378" cy="31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9079" name="Rectangle 15"/>
            <p:cNvSpPr>
              <a:spLocks noChangeArrowheads="1"/>
            </p:cNvSpPr>
            <p:nvPr/>
          </p:nvSpPr>
          <p:spPr bwMode="auto">
            <a:xfrm>
              <a:off x="4195" y="2190"/>
              <a:ext cx="378" cy="31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779280" name="Group 16"/>
          <p:cNvGrpSpPr>
            <a:grpSpLocks/>
          </p:cNvGrpSpPr>
          <p:nvPr/>
        </p:nvGrpSpPr>
        <p:grpSpPr bwMode="auto">
          <a:xfrm>
            <a:off x="7197724" y="2178051"/>
            <a:ext cx="598488" cy="1476375"/>
            <a:chOff x="3818" y="2190"/>
            <a:chExt cx="377" cy="930"/>
          </a:xfrm>
        </p:grpSpPr>
        <p:sp>
          <p:nvSpPr>
            <p:cNvPr id="39074" name="Rectangle 17"/>
            <p:cNvSpPr>
              <a:spLocks noChangeArrowheads="1"/>
            </p:cNvSpPr>
            <p:nvPr/>
          </p:nvSpPr>
          <p:spPr bwMode="auto">
            <a:xfrm>
              <a:off x="3818" y="2810"/>
              <a:ext cx="377" cy="310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9075" name="Rectangle 18"/>
            <p:cNvSpPr>
              <a:spLocks noChangeArrowheads="1"/>
            </p:cNvSpPr>
            <p:nvPr/>
          </p:nvSpPr>
          <p:spPr bwMode="auto">
            <a:xfrm>
              <a:off x="3818" y="2500"/>
              <a:ext cx="377" cy="31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" charset="0"/>
                  <a:ea typeface="Gill Sans" charset="0"/>
                  <a:cs typeface="Gill Sans" charset="0"/>
                </a:rPr>
                <a:t>D</a:t>
              </a:r>
            </a:p>
          </p:txBody>
        </p:sp>
        <p:sp>
          <p:nvSpPr>
            <p:cNvPr id="39076" name="Rectangle 19"/>
            <p:cNvSpPr>
              <a:spLocks noChangeArrowheads="1"/>
            </p:cNvSpPr>
            <p:nvPr/>
          </p:nvSpPr>
          <p:spPr bwMode="auto">
            <a:xfrm>
              <a:off x="3818" y="2190"/>
              <a:ext cx="377" cy="31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779284" name="Group 20"/>
          <p:cNvGrpSpPr>
            <a:grpSpLocks/>
          </p:cNvGrpSpPr>
          <p:nvPr/>
        </p:nvGrpSpPr>
        <p:grpSpPr bwMode="auto">
          <a:xfrm>
            <a:off x="6597650" y="2178051"/>
            <a:ext cx="600075" cy="1476375"/>
            <a:chOff x="3440" y="2190"/>
            <a:chExt cx="378" cy="930"/>
          </a:xfrm>
        </p:grpSpPr>
        <p:sp>
          <p:nvSpPr>
            <p:cNvPr id="39071" name="Rectangle 21"/>
            <p:cNvSpPr>
              <a:spLocks noChangeArrowheads="1"/>
            </p:cNvSpPr>
            <p:nvPr/>
          </p:nvSpPr>
          <p:spPr bwMode="auto">
            <a:xfrm>
              <a:off x="3440" y="2810"/>
              <a:ext cx="378" cy="310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9072" name="Rectangle 22"/>
            <p:cNvSpPr>
              <a:spLocks noChangeArrowheads="1"/>
            </p:cNvSpPr>
            <p:nvPr/>
          </p:nvSpPr>
          <p:spPr bwMode="auto">
            <a:xfrm>
              <a:off x="3440" y="2500"/>
              <a:ext cx="378" cy="310"/>
            </a:xfrm>
            <a:prstGeom prst="rect">
              <a:avLst/>
            </a:prstGeom>
            <a:solidFill>
              <a:srgbClr val="99FF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9073" name="Rectangle 23"/>
            <p:cNvSpPr>
              <a:spLocks noChangeArrowheads="1"/>
            </p:cNvSpPr>
            <p:nvPr/>
          </p:nvSpPr>
          <p:spPr bwMode="auto">
            <a:xfrm>
              <a:off x="3440" y="2190"/>
              <a:ext cx="378" cy="31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" charset="0"/>
                  <a:ea typeface="Gill Sans" charset="0"/>
                  <a:cs typeface="Gill Sans" charset="0"/>
                </a:rPr>
                <a:t>C</a:t>
              </a:r>
            </a:p>
          </p:txBody>
        </p:sp>
      </p:grpSp>
      <p:grpSp>
        <p:nvGrpSpPr>
          <p:cNvPr id="779288" name="Group 24"/>
          <p:cNvGrpSpPr>
            <a:grpSpLocks/>
          </p:cNvGrpSpPr>
          <p:nvPr/>
        </p:nvGrpSpPr>
        <p:grpSpPr bwMode="auto">
          <a:xfrm>
            <a:off x="5999163" y="2178051"/>
            <a:ext cx="598487" cy="1476375"/>
            <a:chOff x="3063" y="2190"/>
            <a:chExt cx="377" cy="930"/>
          </a:xfrm>
        </p:grpSpPr>
        <p:sp>
          <p:nvSpPr>
            <p:cNvPr id="39068" name="Rectangle 25"/>
            <p:cNvSpPr>
              <a:spLocks noChangeArrowheads="1"/>
            </p:cNvSpPr>
            <p:nvPr/>
          </p:nvSpPr>
          <p:spPr bwMode="auto">
            <a:xfrm>
              <a:off x="3063" y="2810"/>
              <a:ext cx="377" cy="310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" charset="0"/>
                  <a:ea typeface="Gill Sans" charset="0"/>
                  <a:cs typeface="Gill Sans" charset="0"/>
                </a:rPr>
                <a:t>B</a:t>
              </a:r>
            </a:p>
          </p:txBody>
        </p:sp>
        <p:sp>
          <p:nvSpPr>
            <p:cNvPr id="39069" name="Rectangle 26"/>
            <p:cNvSpPr>
              <a:spLocks noChangeArrowheads="1"/>
            </p:cNvSpPr>
            <p:nvPr/>
          </p:nvSpPr>
          <p:spPr bwMode="auto">
            <a:xfrm>
              <a:off x="3063" y="2500"/>
              <a:ext cx="377" cy="310"/>
            </a:xfrm>
            <a:prstGeom prst="rect">
              <a:avLst/>
            </a:prstGeom>
            <a:solidFill>
              <a:srgbClr val="99FF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9070" name="Rectangle 27"/>
            <p:cNvSpPr>
              <a:spLocks noChangeArrowheads="1"/>
            </p:cNvSpPr>
            <p:nvPr/>
          </p:nvSpPr>
          <p:spPr bwMode="auto">
            <a:xfrm>
              <a:off x="3063" y="2190"/>
              <a:ext cx="377" cy="31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779292" name="Group 28"/>
          <p:cNvGrpSpPr>
            <a:grpSpLocks/>
          </p:cNvGrpSpPr>
          <p:nvPr/>
        </p:nvGrpSpPr>
        <p:grpSpPr bwMode="auto">
          <a:xfrm>
            <a:off x="5399088" y="2178051"/>
            <a:ext cx="600075" cy="1476375"/>
            <a:chOff x="2685" y="2190"/>
            <a:chExt cx="378" cy="930"/>
          </a:xfrm>
        </p:grpSpPr>
        <p:sp>
          <p:nvSpPr>
            <p:cNvPr id="39065" name="Rectangle 29"/>
            <p:cNvSpPr>
              <a:spLocks noChangeArrowheads="1"/>
            </p:cNvSpPr>
            <p:nvPr/>
          </p:nvSpPr>
          <p:spPr bwMode="auto">
            <a:xfrm>
              <a:off x="2685" y="2810"/>
              <a:ext cx="378" cy="31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9066" name="Rectangle 30"/>
            <p:cNvSpPr>
              <a:spLocks noChangeArrowheads="1"/>
            </p:cNvSpPr>
            <p:nvPr/>
          </p:nvSpPr>
          <p:spPr bwMode="auto">
            <a:xfrm>
              <a:off x="2685" y="2500"/>
              <a:ext cx="378" cy="310"/>
            </a:xfrm>
            <a:prstGeom prst="rect">
              <a:avLst/>
            </a:prstGeom>
            <a:solidFill>
              <a:srgbClr val="99FF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" charset="0"/>
                  <a:ea typeface="Gill Sans" charset="0"/>
                  <a:cs typeface="Gill Sans" charset="0"/>
                </a:rPr>
                <a:t>A</a:t>
              </a:r>
            </a:p>
          </p:txBody>
        </p:sp>
        <p:sp>
          <p:nvSpPr>
            <p:cNvPr id="39067" name="Rectangle 31"/>
            <p:cNvSpPr>
              <a:spLocks noChangeArrowheads="1"/>
            </p:cNvSpPr>
            <p:nvPr/>
          </p:nvSpPr>
          <p:spPr bwMode="auto">
            <a:xfrm>
              <a:off x="2685" y="2190"/>
              <a:ext cx="378" cy="31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779296" name="Group 32"/>
          <p:cNvGrpSpPr>
            <a:grpSpLocks/>
          </p:cNvGrpSpPr>
          <p:nvPr/>
        </p:nvGrpSpPr>
        <p:grpSpPr bwMode="auto">
          <a:xfrm>
            <a:off x="4799013" y="2178051"/>
            <a:ext cx="600075" cy="1476375"/>
            <a:chOff x="2307" y="2190"/>
            <a:chExt cx="378" cy="930"/>
          </a:xfrm>
        </p:grpSpPr>
        <p:sp>
          <p:nvSpPr>
            <p:cNvPr id="39062" name="Rectangle 33"/>
            <p:cNvSpPr>
              <a:spLocks noChangeArrowheads="1"/>
            </p:cNvSpPr>
            <p:nvPr/>
          </p:nvSpPr>
          <p:spPr bwMode="auto">
            <a:xfrm>
              <a:off x="2307" y="2810"/>
              <a:ext cx="378" cy="31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9063" name="Rectangle 34"/>
            <p:cNvSpPr>
              <a:spLocks noChangeArrowheads="1"/>
            </p:cNvSpPr>
            <p:nvPr/>
          </p:nvSpPr>
          <p:spPr bwMode="auto">
            <a:xfrm>
              <a:off x="2307" y="2500"/>
              <a:ext cx="378" cy="310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9064" name="Rectangle 35"/>
            <p:cNvSpPr>
              <a:spLocks noChangeArrowheads="1"/>
            </p:cNvSpPr>
            <p:nvPr/>
          </p:nvSpPr>
          <p:spPr bwMode="auto">
            <a:xfrm>
              <a:off x="2307" y="2190"/>
              <a:ext cx="378" cy="31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" charset="0"/>
                  <a:ea typeface="Gill Sans" charset="0"/>
                  <a:cs typeface="Gill Sans" charset="0"/>
                </a:rPr>
                <a:t>D</a:t>
              </a:r>
            </a:p>
          </p:txBody>
        </p:sp>
      </p:grpSp>
      <p:grpSp>
        <p:nvGrpSpPr>
          <p:cNvPr id="779300" name="Group 36"/>
          <p:cNvGrpSpPr>
            <a:grpSpLocks/>
          </p:cNvGrpSpPr>
          <p:nvPr/>
        </p:nvGrpSpPr>
        <p:grpSpPr bwMode="auto">
          <a:xfrm>
            <a:off x="4200524" y="2178051"/>
            <a:ext cx="598488" cy="1476375"/>
            <a:chOff x="1930" y="2190"/>
            <a:chExt cx="377" cy="930"/>
          </a:xfrm>
        </p:grpSpPr>
        <p:sp>
          <p:nvSpPr>
            <p:cNvPr id="39059" name="Rectangle 37"/>
            <p:cNvSpPr>
              <a:spLocks noChangeArrowheads="1"/>
            </p:cNvSpPr>
            <p:nvPr/>
          </p:nvSpPr>
          <p:spPr bwMode="auto">
            <a:xfrm>
              <a:off x="1930" y="2810"/>
              <a:ext cx="377" cy="31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" charset="0"/>
                  <a:ea typeface="Gill Sans" charset="0"/>
                  <a:cs typeface="Gill Sans" charset="0"/>
                </a:rPr>
                <a:t>C</a:t>
              </a:r>
            </a:p>
          </p:txBody>
        </p:sp>
        <p:sp>
          <p:nvSpPr>
            <p:cNvPr id="39060" name="Rectangle 38"/>
            <p:cNvSpPr>
              <a:spLocks noChangeArrowheads="1"/>
            </p:cNvSpPr>
            <p:nvPr/>
          </p:nvSpPr>
          <p:spPr bwMode="auto">
            <a:xfrm>
              <a:off x="1930" y="2500"/>
              <a:ext cx="377" cy="310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9061" name="Rectangle 39"/>
            <p:cNvSpPr>
              <a:spLocks noChangeArrowheads="1"/>
            </p:cNvSpPr>
            <p:nvPr/>
          </p:nvSpPr>
          <p:spPr bwMode="auto">
            <a:xfrm>
              <a:off x="1930" y="2190"/>
              <a:ext cx="377" cy="310"/>
            </a:xfrm>
            <a:prstGeom prst="rect">
              <a:avLst/>
            </a:prstGeom>
            <a:solidFill>
              <a:srgbClr val="99FF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779304" name="Group 40"/>
          <p:cNvGrpSpPr>
            <a:grpSpLocks/>
          </p:cNvGrpSpPr>
          <p:nvPr/>
        </p:nvGrpSpPr>
        <p:grpSpPr bwMode="auto">
          <a:xfrm>
            <a:off x="3600450" y="2178051"/>
            <a:ext cx="600075" cy="1476375"/>
            <a:chOff x="1552" y="2190"/>
            <a:chExt cx="378" cy="930"/>
          </a:xfrm>
        </p:grpSpPr>
        <p:sp>
          <p:nvSpPr>
            <p:cNvPr id="39056" name="Rectangle 41"/>
            <p:cNvSpPr>
              <a:spLocks noChangeArrowheads="1"/>
            </p:cNvSpPr>
            <p:nvPr/>
          </p:nvSpPr>
          <p:spPr bwMode="auto">
            <a:xfrm>
              <a:off x="1552" y="2810"/>
              <a:ext cx="378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9057" name="Rectangle 42"/>
            <p:cNvSpPr>
              <a:spLocks noChangeArrowheads="1"/>
            </p:cNvSpPr>
            <p:nvPr/>
          </p:nvSpPr>
          <p:spPr bwMode="auto">
            <a:xfrm>
              <a:off x="1552" y="2500"/>
              <a:ext cx="378" cy="310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" charset="0"/>
                  <a:ea typeface="Gill Sans" charset="0"/>
                  <a:cs typeface="Gill Sans" charset="0"/>
                </a:rPr>
                <a:t>B</a:t>
              </a:r>
            </a:p>
          </p:txBody>
        </p:sp>
        <p:sp>
          <p:nvSpPr>
            <p:cNvPr id="39058" name="Rectangle 43"/>
            <p:cNvSpPr>
              <a:spLocks noChangeArrowheads="1"/>
            </p:cNvSpPr>
            <p:nvPr/>
          </p:nvSpPr>
          <p:spPr bwMode="auto">
            <a:xfrm>
              <a:off x="1552" y="2190"/>
              <a:ext cx="378" cy="310"/>
            </a:xfrm>
            <a:prstGeom prst="rect">
              <a:avLst/>
            </a:prstGeom>
            <a:solidFill>
              <a:srgbClr val="99FF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779308" name="Group 44"/>
          <p:cNvGrpSpPr>
            <a:grpSpLocks/>
          </p:cNvGrpSpPr>
          <p:nvPr/>
        </p:nvGrpSpPr>
        <p:grpSpPr bwMode="auto">
          <a:xfrm>
            <a:off x="3001963" y="2178051"/>
            <a:ext cx="598487" cy="1476375"/>
            <a:chOff x="1117" y="1948"/>
            <a:chExt cx="377" cy="930"/>
          </a:xfrm>
        </p:grpSpPr>
        <p:sp>
          <p:nvSpPr>
            <p:cNvPr id="39053" name="Rectangle 45"/>
            <p:cNvSpPr>
              <a:spLocks noChangeArrowheads="1"/>
            </p:cNvSpPr>
            <p:nvPr/>
          </p:nvSpPr>
          <p:spPr bwMode="auto">
            <a:xfrm>
              <a:off x="1117" y="2568"/>
              <a:ext cx="377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9054" name="Rectangle 46"/>
            <p:cNvSpPr>
              <a:spLocks noChangeArrowheads="1"/>
            </p:cNvSpPr>
            <p:nvPr/>
          </p:nvSpPr>
          <p:spPr bwMode="auto">
            <a:xfrm>
              <a:off x="1117" y="2258"/>
              <a:ext cx="377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9055" name="Rectangle 47"/>
            <p:cNvSpPr>
              <a:spLocks noChangeArrowheads="1"/>
            </p:cNvSpPr>
            <p:nvPr/>
          </p:nvSpPr>
          <p:spPr bwMode="auto">
            <a:xfrm>
              <a:off x="1117" y="1948"/>
              <a:ext cx="377" cy="310"/>
            </a:xfrm>
            <a:prstGeom prst="rect">
              <a:avLst/>
            </a:prstGeom>
            <a:solidFill>
              <a:srgbClr val="99FF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" charset="0"/>
                  <a:ea typeface="Gill Sans" charset="0"/>
                  <a:cs typeface="Gill Sans" charset="0"/>
                </a:rPr>
                <a:t>A</a:t>
              </a:r>
            </a:p>
          </p:txBody>
        </p:sp>
      </p:grpSp>
      <p:sp>
        <p:nvSpPr>
          <p:cNvPr id="779312" name="Rectangle 48"/>
          <p:cNvSpPr>
            <a:spLocks noChangeArrowheads="1"/>
          </p:cNvSpPr>
          <p:nvPr/>
        </p:nvSpPr>
        <p:spPr bwMode="auto">
          <a:xfrm>
            <a:off x="8994775" y="1447800"/>
            <a:ext cx="600075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66CC"/>
                </a:solidFill>
              </a14:hiddenFill>
            </a:ex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en-US" altLang="ko-KR" sz="2400" b="0">
                <a:latin typeface="Gill Sans" charset="0"/>
                <a:ea typeface="Gill Sans" charset="0"/>
                <a:cs typeface="Gill Sans" charset="0"/>
              </a:rPr>
              <a:t>C</a:t>
            </a:r>
          </a:p>
        </p:txBody>
      </p:sp>
      <p:sp>
        <p:nvSpPr>
          <p:cNvPr id="779313" name="Rectangle 49"/>
          <p:cNvSpPr>
            <a:spLocks noChangeArrowheads="1"/>
          </p:cNvSpPr>
          <p:nvPr/>
        </p:nvSpPr>
        <p:spPr bwMode="auto">
          <a:xfrm>
            <a:off x="8396288" y="1447800"/>
            <a:ext cx="598487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en-US" altLang="ko-KR" sz="2400" b="0">
                <a:latin typeface="Gill Sans" charset="0"/>
                <a:ea typeface="Gill Sans" charset="0"/>
                <a:cs typeface="Gill Sans" charset="0"/>
              </a:rPr>
              <a:t>B</a:t>
            </a:r>
          </a:p>
        </p:txBody>
      </p:sp>
      <p:sp>
        <p:nvSpPr>
          <p:cNvPr id="779314" name="Rectangle 50"/>
          <p:cNvSpPr>
            <a:spLocks noChangeArrowheads="1"/>
          </p:cNvSpPr>
          <p:nvPr/>
        </p:nvSpPr>
        <p:spPr bwMode="auto">
          <a:xfrm>
            <a:off x="7796213" y="1447800"/>
            <a:ext cx="600075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66CC"/>
                </a:solidFill>
              </a14:hiddenFill>
            </a:ex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en-US" altLang="ko-KR" sz="2400" b="0">
                <a:latin typeface="Gill Sans" charset="0"/>
                <a:ea typeface="Gill Sans" charset="0"/>
                <a:cs typeface="Gill Sans" charset="0"/>
              </a:rPr>
              <a:t>A</a:t>
            </a:r>
          </a:p>
        </p:txBody>
      </p:sp>
      <p:sp>
        <p:nvSpPr>
          <p:cNvPr id="779315" name="Rectangle 51"/>
          <p:cNvSpPr>
            <a:spLocks noChangeArrowheads="1"/>
          </p:cNvSpPr>
          <p:nvPr/>
        </p:nvSpPr>
        <p:spPr bwMode="auto">
          <a:xfrm>
            <a:off x="7197724" y="1447800"/>
            <a:ext cx="598488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en-US" altLang="ko-KR" sz="2400" b="0">
                <a:latin typeface="Gill Sans" charset="0"/>
                <a:ea typeface="Gill Sans" charset="0"/>
                <a:cs typeface="Gill Sans" charset="0"/>
              </a:rPr>
              <a:t>D</a:t>
            </a:r>
          </a:p>
        </p:txBody>
      </p:sp>
      <p:sp>
        <p:nvSpPr>
          <p:cNvPr id="779316" name="Rectangle 52"/>
          <p:cNvSpPr>
            <a:spLocks noChangeArrowheads="1"/>
          </p:cNvSpPr>
          <p:nvPr/>
        </p:nvSpPr>
        <p:spPr bwMode="auto">
          <a:xfrm>
            <a:off x="6597650" y="1447800"/>
            <a:ext cx="600075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99FFCC"/>
                </a:solidFill>
              </a14:hiddenFill>
            </a:ex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en-US" altLang="ko-KR" sz="2400" b="0">
                <a:latin typeface="Gill Sans" charset="0"/>
                <a:ea typeface="Gill Sans" charset="0"/>
                <a:cs typeface="Gill Sans" charset="0"/>
              </a:rPr>
              <a:t>C</a:t>
            </a:r>
          </a:p>
        </p:txBody>
      </p:sp>
      <p:sp>
        <p:nvSpPr>
          <p:cNvPr id="779317" name="Rectangle 53"/>
          <p:cNvSpPr>
            <a:spLocks noChangeArrowheads="1"/>
          </p:cNvSpPr>
          <p:nvPr/>
        </p:nvSpPr>
        <p:spPr bwMode="auto">
          <a:xfrm>
            <a:off x="5999163" y="1447800"/>
            <a:ext cx="598487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en-US" altLang="ko-KR" sz="2400" b="0">
                <a:latin typeface="Gill Sans" charset="0"/>
                <a:ea typeface="Gill Sans" charset="0"/>
                <a:cs typeface="Gill Sans" charset="0"/>
              </a:rPr>
              <a:t>B</a:t>
            </a:r>
          </a:p>
        </p:txBody>
      </p:sp>
      <p:sp>
        <p:nvSpPr>
          <p:cNvPr id="779318" name="Rectangle 54"/>
          <p:cNvSpPr>
            <a:spLocks noChangeArrowheads="1"/>
          </p:cNvSpPr>
          <p:nvPr/>
        </p:nvSpPr>
        <p:spPr bwMode="auto">
          <a:xfrm>
            <a:off x="5399088" y="1447800"/>
            <a:ext cx="600075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66CC"/>
                </a:solidFill>
              </a14:hiddenFill>
            </a:ex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en-US" altLang="ko-KR" sz="2400" b="0">
                <a:latin typeface="Gill Sans" charset="0"/>
                <a:ea typeface="Gill Sans" charset="0"/>
                <a:cs typeface="Gill Sans" charset="0"/>
              </a:rPr>
              <a:t>A</a:t>
            </a:r>
          </a:p>
        </p:txBody>
      </p:sp>
      <p:sp>
        <p:nvSpPr>
          <p:cNvPr id="779319" name="Rectangle 55"/>
          <p:cNvSpPr>
            <a:spLocks noChangeArrowheads="1"/>
          </p:cNvSpPr>
          <p:nvPr/>
        </p:nvSpPr>
        <p:spPr bwMode="auto">
          <a:xfrm>
            <a:off x="4799013" y="1447800"/>
            <a:ext cx="600075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99FFCC"/>
                </a:solidFill>
              </a14:hiddenFill>
            </a:ex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en-US" altLang="ko-KR" sz="2400" b="0">
                <a:latin typeface="Gill Sans" charset="0"/>
                <a:ea typeface="Gill Sans" charset="0"/>
                <a:cs typeface="Gill Sans" charset="0"/>
              </a:rPr>
              <a:t>D</a:t>
            </a:r>
          </a:p>
        </p:txBody>
      </p:sp>
      <p:sp>
        <p:nvSpPr>
          <p:cNvPr id="779320" name="Rectangle 56"/>
          <p:cNvSpPr>
            <a:spLocks noChangeArrowheads="1"/>
          </p:cNvSpPr>
          <p:nvPr/>
        </p:nvSpPr>
        <p:spPr bwMode="auto">
          <a:xfrm>
            <a:off x="4200524" y="1447800"/>
            <a:ext cx="598488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en-US" altLang="ko-KR" sz="2400" b="0">
                <a:latin typeface="Gill Sans" charset="0"/>
                <a:ea typeface="Gill Sans" charset="0"/>
                <a:cs typeface="Gill Sans" charset="0"/>
              </a:rPr>
              <a:t>C</a:t>
            </a:r>
          </a:p>
        </p:txBody>
      </p:sp>
      <p:sp>
        <p:nvSpPr>
          <p:cNvPr id="779321" name="Rectangle 57"/>
          <p:cNvSpPr>
            <a:spLocks noChangeArrowheads="1"/>
          </p:cNvSpPr>
          <p:nvPr/>
        </p:nvSpPr>
        <p:spPr bwMode="auto">
          <a:xfrm>
            <a:off x="3600450" y="1447800"/>
            <a:ext cx="600075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66CC"/>
                </a:solidFill>
              </a14:hiddenFill>
            </a:ex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en-US" altLang="ko-KR" sz="2400" b="0">
                <a:latin typeface="Gill Sans" charset="0"/>
                <a:ea typeface="Gill Sans" charset="0"/>
                <a:cs typeface="Gill Sans" charset="0"/>
              </a:rPr>
              <a:t>B</a:t>
            </a:r>
          </a:p>
        </p:txBody>
      </p:sp>
      <p:sp>
        <p:nvSpPr>
          <p:cNvPr id="779322" name="Rectangle 58"/>
          <p:cNvSpPr>
            <a:spLocks noChangeArrowheads="1"/>
          </p:cNvSpPr>
          <p:nvPr/>
        </p:nvSpPr>
        <p:spPr bwMode="auto">
          <a:xfrm>
            <a:off x="3001963" y="1447800"/>
            <a:ext cx="598487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99FFCC"/>
                </a:solidFill>
              </a14:hiddenFill>
            </a:ex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en-US" altLang="ko-KR" sz="2400" b="0">
                <a:latin typeface="Gill Sans" charset="0"/>
                <a:ea typeface="Gill Sans" charset="0"/>
                <a:cs typeface="Gill Sans" charset="0"/>
              </a:rPr>
              <a:t>A</a:t>
            </a:r>
          </a:p>
        </p:txBody>
      </p:sp>
      <p:sp>
        <p:nvSpPr>
          <p:cNvPr id="779351" name="Rectangle 87"/>
          <p:cNvSpPr>
            <a:spLocks noChangeArrowheads="1"/>
          </p:cNvSpPr>
          <p:nvPr/>
        </p:nvSpPr>
        <p:spPr bwMode="auto">
          <a:xfrm>
            <a:off x="9610725" y="1447800"/>
            <a:ext cx="600075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66CC"/>
                </a:solidFill>
              </a14:hiddenFill>
            </a:ex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en-US" altLang="ko-KR" sz="2400" b="0">
                <a:latin typeface="Gill Sans" charset="0"/>
                <a:ea typeface="Gill Sans" charset="0"/>
                <a:cs typeface="Gill Sans" charset="0"/>
              </a:rPr>
              <a:t>D</a:t>
            </a:r>
          </a:p>
        </p:txBody>
      </p:sp>
      <p:grpSp>
        <p:nvGrpSpPr>
          <p:cNvPr id="779354" name="Group 90"/>
          <p:cNvGrpSpPr>
            <a:grpSpLocks/>
          </p:cNvGrpSpPr>
          <p:nvPr/>
        </p:nvGrpSpPr>
        <p:grpSpPr bwMode="auto">
          <a:xfrm>
            <a:off x="1990724" y="1447801"/>
            <a:ext cx="8204200" cy="2206625"/>
            <a:chOff x="240" y="1440"/>
            <a:chExt cx="5168" cy="1390"/>
          </a:xfrm>
        </p:grpSpPr>
        <p:sp>
          <p:nvSpPr>
            <p:cNvPr id="39028" name="Rectangle 60"/>
            <p:cNvSpPr>
              <a:spLocks noChangeArrowheads="1"/>
            </p:cNvSpPr>
            <p:nvPr/>
          </p:nvSpPr>
          <p:spPr bwMode="auto">
            <a:xfrm>
              <a:off x="240" y="2520"/>
              <a:ext cx="637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" charset="0"/>
                  <a:ea typeface="Gill Sans" charset="0"/>
                  <a:cs typeface="Gill Sans" charset="0"/>
                </a:rPr>
                <a:t>3</a:t>
              </a:r>
            </a:p>
          </p:txBody>
        </p:sp>
        <p:sp>
          <p:nvSpPr>
            <p:cNvPr id="39029" name="Rectangle 61"/>
            <p:cNvSpPr>
              <a:spLocks noChangeArrowheads="1"/>
            </p:cNvSpPr>
            <p:nvPr/>
          </p:nvSpPr>
          <p:spPr bwMode="auto">
            <a:xfrm>
              <a:off x="240" y="2210"/>
              <a:ext cx="637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" charset="0"/>
                  <a:ea typeface="Gill Sans" charset="0"/>
                  <a:cs typeface="Gill Sans" charset="0"/>
                </a:rPr>
                <a:t>2</a:t>
              </a:r>
            </a:p>
          </p:txBody>
        </p:sp>
        <p:sp>
          <p:nvSpPr>
            <p:cNvPr id="39030" name="Rectangle 62"/>
            <p:cNvSpPr>
              <a:spLocks noChangeArrowheads="1"/>
            </p:cNvSpPr>
            <p:nvPr/>
          </p:nvSpPr>
          <p:spPr bwMode="auto">
            <a:xfrm>
              <a:off x="240" y="1900"/>
              <a:ext cx="637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" charset="0"/>
                  <a:ea typeface="Gill Sans" charset="0"/>
                  <a:cs typeface="Gill Sans" charset="0"/>
                </a:rPr>
                <a:t>1</a:t>
              </a:r>
            </a:p>
          </p:txBody>
        </p:sp>
        <p:sp>
          <p:nvSpPr>
            <p:cNvPr id="39031" name="Rectangle 63"/>
            <p:cNvSpPr>
              <a:spLocks noChangeArrowheads="1"/>
            </p:cNvSpPr>
            <p:nvPr/>
          </p:nvSpPr>
          <p:spPr bwMode="auto">
            <a:xfrm>
              <a:off x="240" y="1440"/>
              <a:ext cx="637" cy="4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 dirty="0">
                  <a:latin typeface="Gill Sans" charset="0"/>
                  <a:ea typeface="Gill Sans" charset="0"/>
                  <a:cs typeface="Gill Sans" charset="0"/>
                </a:rPr>
                <a:t>Ref:</a:t>
              </a:r>
            </a:p>
            <a:p>
              <a:pPr algn="l">
                <a:lnSpc>
                  <a:spcPct val="50000"/>
                </a:lnSpc>
                <a:spcBef>
                  <a:spcPct val="30000"/>
                </a:spcBef>
              </a:pPr>
              <a:r>
                <a:rPr lang="en-US" altLang="ko-KR" sz="2400" b="0" dirty="0">
                  <a:latin typeface="Gill Sans" charset="0"/>
                  <a:ea typeface="Gill Sans" charset="0"/>
                  <a:cs typeface="Gill Sans" charset="0"/>
                </a:rPr>
                <a:t>Page:</a:t>
              </a:r>
            </a:p>
          </p:txBody>
        </p:sp>
        <p:sp>
          <p:nvSpPr>
            <p:cNvPr id="39032" name="Line 65"/>
            <p:cNvSpPr>
              <a:spLocks noChangeShapeType="1"/>
            </p:cNvSpPr>
            <p:nvPr/>
          </p:nvSpPr>
          <p:spPr bwMode="auto">
            <a:xfrm>
              <a:off x="240" y="1900"/>
              <a:ext cx="516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grpSp>
          <p:nvGrpSpPr>
            <p:cNvPr id="39033" name="Group 89"/>
            <p:cNvGrpSpPr>
              <a:grpSpLocks/>
            </p:cNvGrpSpPr>
            <p:nvPr/>
          </p:nvGrpSpPr>
          <p:grpSpPr bwMode="auto">
            <a:xfrm>
              <a:off x="240" y="2210"/>
              <a:ext cx="5161" cy="310"/>
              <a:chOff x="240" y="2210"/>
              <a:chExt cx="4790" cy="310"/>
            </a:xfrm>
          </p:grpSpPr>
          <p:sp>
            <p:nvSpPr>
              <p:cNvPr id="39051" name="Line 66"/>
              <p:cNvSpPr>
                <a:spLocks noChangeShapeType="1"/>
              </p:cNvSpPr>
              <p:nvPr/>
            </p:nvSpPr>
            <p:spPr bwMode="auto">
              <a:xfrm>
                <a:off x="240" y="2210"/>
                <a:ext cx="479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39052" name="Line 67"/>
              <p:cNvSpPr>
                <a:spLocks noChangeShapeType="1"/>
              </p:cNvSpPr>
              <p:nvPr/>
            </p:nvSpPr>
            <p:spPr bwMode="auto">
              <a:xfrm>
                <a:off x="240" y="2520"/>
                <a:ext cx="479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  <p:sp>
          <p:nvSpPr>
            <p:cNvPr id="39034" name="Line 69"/>
            <p:cNvSpPr>
              <a:spLocks noChangeShapeType="1"/>
            </p:cNvSpPr>
            <p:nvPr/>
          </p:nvSpPr>
          <p:spPr bwMode="auto">
            <a:xfrm>
              <a:off x="240" y="1440"/>
              <a:ext cx="0" cy="139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9035" name="Line 70"/>
            <p:cNvSpPr>
              <a:spLocks noChangeShapeType="1"/>
            </p:cNvSpPr>
            <p:nvPr/>
          </p:nvSpPr>
          <p:spPr bwMode="auto">
            <a:xfrm>
              <a:off x="877" y="1440"/>
              <a:ext cx="0" cy="139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9036" name="Line 71"/>
            <p:cNvSpPr>
              <a:spLocks noChangeShapeType="1"/>
            </p:cNvSpPr>
            <p:nvPr/>
          </p:nvSpPr>
          <p:spPr bwMode="auto">
            <a:xfrm>
              <a:off x="1254" y="1440"/>
              <a:ext cx="0" cy="13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9037" name="Line 72"/>
            <p:cNvSpPr>
              <a:spLocks noChangeShapeType="1"/>
            </p:cNvSpPr>
            <p:nvPr/>
          </p:nvSpPr>
          <p:spPr bwMode="auto">
            <a:xfrm>
              <a:off x="1632" y="1440"/>
              <a:ext cx="0" cy="13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9038" name="Line 73"/>
            <p:cNvSpPr>
              <a:spLocks noChangeShapeType="1"/>
            </p:cNvSpPr>
            <p:nvPr/>
          </p:nvSpPr>
          <p:spPr bwMode="auto">
            <a:xfrm>
              <a:off x="2009" y="1440"/>
              <a:ext cx="0" cy="13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9039" name="Line 74"/>
            <p:cNvSpPr>
              <a:spLocks noChangeShapeType="1"/>
            </p:cNvSpPr>
            <p:nvPr/>
          </p:nvSpPr>
          <p:spPr bwMode="auto">
            <a:xfrm>
              <a:off x="2387" y="1440"/>
              <a:ext cx="0" cy="13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9040" name="Line 75"/>
            <p:cNvSpPr>
              <a:spLocks noChangeShapeType="1"/>
            </p:cNvSpPr>
            <p:nvPr/>
          </p:nvSpPr>
          <p:spPr bwMode="auto">
            <a:xfrm>
              <a:off x="2765" y="1440"/>
              <a:ext cx="0" cy="13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9041" name="Line 76"/>
            <p:cNvSpPr>
              <a:spLocks noChangeShapeType="1"/>
            </p:cNvSpPr>
            <p:nvPr/>
          </p:nvSpPr>
          <p:spPr bwMode="auto">
            <a:xfrm>
              <a:off x="3142" y="1440"/>
              <a:ext cx="0" cy="13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9042" name="Line 77"/>
            <p:cNvSpPr>
              <a:spLocks noChangeShapeType="1"/>
            </p:cNvSpPr>
            <p:nvPr/>
          </p:nvSpPr>
          <p:spPr bwMode="auto">
            <a:xfrm>
              <a:off x="3520" y="1440"/>
              <a:ext cx="0" cy="13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9043" name="Line 78"/>
            <p:cNvSpPr>
              <a:spLocks noChangeShapeType="1"/>
            </p:cNvSpPr>
            <p:nvPr/>
          </p:nvSpPr>
          <p:spPr bwMode="auto">
            <a:xfrm>
              <a:off x="3897" y="1440"/>
              <a:ext cx="0" cy="13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9044" name="Line 79"/>
            <p:cNvSpPr>
              <a:spLocks noChangeShapeType="1"/>
            </p:cNvSpPr>
            <p:nvPr/>
          </p:nvSpPr>
          <p:spPr bwMode="auto">
            <a:xfrm>
              <a:off x="4275" y="1440"/>
              <a:ext cx="0" cy="13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9045" name="Line 80"/>
            <p:cNvSpPr>
              <a:spLocks noChangeShapeType="1"/>
            </p:cNvSpPr>
            <p:nvPr/>
          </p:nvSpPr>
          <p:spPr bwMode="auto">
            <a:xfrm>
              <a:off x="4652" y="1440"/>
              <a:ext cx="0" cy="13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grpSp>
          <p:nvGrpSpPr>
            <p:cNvPr id="39046" name="Group 82"/>
            <p:cNvGrpSpPr>
              <a:grpSpLocks/>
            </p:cNvGrpSpPr>
            <p:nvPr/>
          </p:nvGrpSpPr>
          <p:grpSpPr bwMode="auto">
            <a:xfrm>
              <a:off x="240" y="1440"/>
              <a:ext cx="5160" cy="1390"/>
              <a:chOff x="240" y="1440"/>
              <a:chExt cx="4790" cy="1390"/>
            </a:xfrm>
          </p:grpSpPr>
          <p:sp>
            <p:nvSpPr>
              <p:cNvPr id="39048" name="Line 64"/>
              <p:cNvSpPr>
                <a:spLocks noChangeShapeType="1"/>
              </p:cNvSpPr>
              <p:nvPr/>
            </p:nvSpPr>
            <p:spPr bwMode="auto">
              <a:xfrm>
                <a:off x="240" y="1440"/>
                <a:ext cx="4790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39049" name="Line 68"/>
              <p:cNvSpPr>
                <a:spLocks noChangeShapeType="1"/>
              </p:cNvSpPr>
              <p:nvPr/>
            </p:nvSpPr>
            <p:spPr bwMode="auto">
              <a:xfrm>
                <a:off x="240" y="2830"/>
                <a:ext cx="4790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39050" name="Line 81"/>
              <p:cNvSpPr>
                <a:spLocks noChangeShapeType="1"/>
              </p:cNvSpPr>
              <p:nvPr/>
            </p:nvSpPr>
            <p:spPr bwMode="auto">
              <a:xfrm>
                <a:off x="5030" y="1440"/>
                <a:ext cx="0" cy="139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  <p:sp>
          <p:nvSpPr>
            <p:cNvPr id="39047" name="Line 88"/>
            <p:cNvSpPr>
              <a:spLocks noChangeShapeType="1"/>
            </p:cNvSpPr>
            <p:nvPr/>
          </p:nvSpPr>
          <p:spPr bwMode="auto">
            <a:xfrm>
              <a:off x="5024" y="1440"/>
              <a:ext cx="0" cy="13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158976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793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793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</p:stCondLst>
                      <p:childTnLst>
                        <p:par>
                          <p:cTn id="1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9267" grpId="0" build="p"/>
      <p:bldP spid="779312" grpId="0"/>
      <p:bldP spid="779313" grpId="0"/>
      <p:bldP spid="779314" grpId="0"/>
      <p:bldP spid="779315" grpId="0"/>
      <p:bldP spid="779316" grpId="0"/>
      <p:bldP spid="779317" grpId="0"/>
      <p:bldP spid="779318" grpId="0"/>
      <p:bldP spid="779319" grpId="0"/>
      <p:bldP spid="779320" grpId="0"/>
      <p:bldP spid="779321" grpId="0"/>
      <p:bldP spid="779322" grpId="0"/>
      <p:bldP spid="77935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685800"/>
            <a:ext cx="10439400" cy="3810000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25000"/>
              </a:spcBef>
            </a:pPr>
            <a:r>
              <a:rPr lang="en-US" altLang="ko-KR" dirty="0">
                <a:ea typeface="굴림" panose="020B0600000101010101" pitchFamily="34" charset="-127"/>
              </a:rPr>
              <a:t>Consider the following: A B C D A B C D A B C D</a:t>
            </a:r>
          </a:p>
          <a:p>
            <a:pPr>
              <a:lnSpc>
                <a:spcPct val="80000"/>
              </a:lnSpc>
              <a:spcBef>
                <a:spcPct val="25000"/>
              </a:spcBef>
            </a:pPr>
            <a:r>
              <a:rPr lang="en-US" altLang="ko-KR" dirty="0">
                <a:ea typeface="굴림" panose="020B0600000101010101" pitchFamily="34" charset="-127"/>
              </a:rPr>
              <a:t>LRU Performs as follows (same as FIFO here):</a:t>
            </a:r>
          </a:p>
          <a:p>
            <a:pPr>
              <a:lnSpc>
                <a:spcPct val="80000"/>
              </a:lnSpc>
              <a:spcBef>
                <a:spcPct val="25000"/>
              </a:spcBef>
            </a:pPr>
            <a:endParaRPr lang="en-US" altLang="ko-KR" dirty="0">
              <a:ea typeface="굴림" panose="020B0600000101010101" pitchFamily="34" charset="-127"/>
            </a:endParaRPr>
          </a:p>
          <a:p>
            <a:pPr>
              <a:lnSpc>
                <a:spcPct val="80000"/>
              </a:lnSpc>
              <a:spcBef>
                <a:spcPct val="25000"/>
              </a:spcBef>
            </a:pPr>
            <a:endParaRPr lang="en-US" altLang="ko-KR" dirty="0">
              <a:ea typeface="굴림" panose="020B0600000101010101" pitchFamily="34" charset="-127"/>
            </a:endParaRPr>
          </a:p>
          <a:p>
            <a:pPr>
              <a:lnSpc>
                <a:spcPct val="80000"/>
              </a:lnSpc>
              <a:spcBef>
                <a:spcPct val="25000"/>
              </a:spcBef>
            </a:pPr>
            <a:endParaRPr lang="en-US" altLang="ko-KR" dirty="0">
              <a:ea typeface="굴림" panose="020B0600000101010101" pitchFamily="34" charset="-127"/>
            </a:endParaRPr>
          </a:p>
          <a:p>
            <a:pPr>
              <a:lnSpc>
                <a:spcPct val="80000"/>
              </a:lnSpc>
              <a:spcBef>
                <a:spcPct val="25000"/>
              </a:spcBef>
            </a:pPr>
            <a:endParaRPr lang="en-US" altLang="ko-KR" dirty="0">
              <a:ea typeface="굴림" panose="020B0600000101010101" pitchFamily="34" charset="-127"/>
            </a:endParaRPr>
          </a:p>
          <a:p>
            <a:pPr>
              <a:lnSpc>
                <a:spcPct val="80000"/>
              </a:lnSpc>
              <a:spcBef>
                <a:spcPct val="25000"/>
              </a:spcBef>
            </a:pPr>
            <a:endParaRPr lang="en-US" altLang="ko-KR" dirty="0">
              <a:ea typeface="굴림" panose="020B0600000101010101" pitchFamily="34" charset="-127"/>
            </a:endParaRPr>
          </a:p>
          <a:p>
            <a:pPr>
              <a:lnSpc>
                <a:spcPct val="80000"/>
              </a:lnSpc>
              <a:spcBef>
                <a:spcPct val="25000"/>
              </a:spcBef>
            </a:pPr>
            <a:endParaRPr lang="en-US" altLang="ko-KR" dirty="0">
              <a:ea typeface="굴림" panose="020B0600000101010101" pitchFamily="34" charset="-127"/>
            </a:endParaRPr>
          </a:p>
          <a:p>
            <a:pPr lvl="1">
              <a:lnSpc>
                <a:spcPct val="80000"/>
              </a:lnSpc>
              <a:spcBef>
                <a:spcPct val="25000"/>
              </a:spcBef>
            </a:pPr>
            <a:r>
              <a:rPr lang="en-US" altLang="ko-KR" dirty="0">
                <a:ea typeface="굴림" panose="020B0600000101010101" pitchFamily="34" charset="-127"/>
              </a:rPr>
              <a:t>Every reference is a page fault!</a:t>
            </a:r>
          </a:p>
          <a:p>
            <a:pPr>
              <a:lnSpc>
                <a:spcPct val="80000"/>
              </a:lnSpc>
              <a:spcBef>
                <a:spcPct val="25000"/>
              </a:spcBef>
            </a:pPr>
            <a:r>
              <a:rPr lang="en-US" altLang="ko-KR" dirty="0">
                <a:ea typeface="굴림" panose="020B0600000101010101" pitchFamily="34" charset="-127"/>
              </a:rPr>
              <a:t>MIN Does much better:</a:t>
            </a:r>
          </a:p>
          <a:p>
            <a:pPr lvl="1">
              <a:lnSpc>
                <a:spcPct val="80000"/>
              </a:lnSpc>
              <a:spcBef>
                <a:spcPct val="25000"/>
              </a:spcBef>
            </a:pPr>
            <a:endParaRPr lang="ko-KR" altLang="en-US" dirty="0">
              <a:ea typeface="굴림" panose="020B0600000101010101" pitchFamily="34" charset="-127"/>
            </a:endParaRPr>
          </a:p>
        </p:txBody>
      </p:sp>
      <p:grpSp>
        <p:nvGrpSpPr>
          <p:cNvPr id="779347" name="Group 83"/>
          <p:cNvGrpSpPr>
            <a:grpSpLocks/>
          </p:cNvGrpSpPr>
          <p:nvPr/>
        </p:nvGrpSpPr>
        <p:grpSpPr bwMode="auto">
          <a:xfrm>
            <a:off x="9585326" y="2178051"/>
            <a:ext cx="600075" cy="1476375"/>
            <a:chOff x="4950" y="2190"/>
            <a:chExt cx="378" cy="930"/>
          </a:xfrm>
        </p:grpSpPr>
        <p:sp>
          <p:nvSpPr>
            <p:cNvPr id="39086" name="Rectangle 84"/>
            <p:cNvSpPr>
              <a:spLocks noChangeArrowheads="1"/>
            </p:cNvSpPr>
            <p:nvPr/>
          </p:nvSpPr>
          <p:spPr bwMode="auto">
            <a:xfrm>
              <a:off x="4950" y="2810"/>
              <a:ext cx="378" cy="31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" charset="0"/>
                  <a:ea typeface="Gill Sans" charset="0"/>
                  <a:cs typeface="Gill Sans" charset="0"/>
                </a:rPr>
                <a:t>D</a:t>
              </a:r>
            </a:p>
          </p:txBody>
        </p:sp>
        <p:sp>
          <p:nvSpPr>
            <p:cNvPr id="39087" name="Rectangle 85"/>
            <p:cNvSpPr>
              <a:spLocks noChangeArrowheads="1"/>
            </p:cNvSpPr>
            <p:nvPr/>
          </p:nvSpPr>
          <p:spPr bwMode="auto">
            <a:xfrm>
              <a:off x="4950" y="2500"/>
              <a:ext cx="378" cy="31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9088" name="Rectangle 86"/>
            <p:cNvSpPr>
              <a:spLocks noChangeArrowheads="1"/>
            </p:cNvSpPr>
            <p:nvPr/>
          </p:nvSpPr>
          <p:spPr bwMode="auto">
            <a:xfrm>
              <a:off x="4950" y="2190"/>
              <a:ext cx="378" cy="310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sp>
        <p:nvSpPr>
          <p:cNvPr id="389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anose="020B0600000101010101" pitchFamily="34" charset="-127"/>
              </a:rPr>
              <a:t>When will LRU perform badly?</a:t>
            </a:r>
          </a:p>
        </p:txBody>
      </p:sp>
      <p:grpSp>
        <p:nvGrpSpPr>
          <p:cNvPr id="779268" name="Group 4"/>
          <p:cNvGrpSpPr>
            <a:grpSpLocks/>
          </p:cNvGrpSpPr>
          <p:nvPr/>
        </p:nvGrpSpPr>
        <p:grpSpPr bwMode="auto">
          <a:xfrm>
            <a:off x="8994776" y="2178051"/>
            <a:ext cx="600075" cy="1476375"/>
            <a:chOff x="4950" y="2190"/>
            <a:chExt cx="378" cy="930"/>
          </a:xfrm>
        </p:grpSpPr>
        <p:sp>
          <p:nvSpPr>
            <p:cNvPr id="39083" name="Rectangle 5"/>
            <p:cNvSpPr>
              <a:spLocks noChangeArrowheads="1"/>
            </p:cNvSpPr>
            <p:nvPr/>
          </p:nvSpPr>
          <p:spPr bwMode="auto">
            <a:xfrm>
              <a:off x="4950" y="2810"/>
              <a:ext cx="378" cy="310"/>
            </a:xfrm>
            <a:prstGeom prst="rect">
              <a:avLst/>
            </a:prstGeom>
            <a:solidFill>
              <a:srgbClr val="99FF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9084" name="Rectangle 6"/>
            <p:cNvSpPr>
              <a:spLocks noChangeArrowheads="1"/>
            </p:cNvSpPr>
            <p:nvPr/>
          </p:nvSpPr>
          <p:spPr bwMode="auto">
            <a:xfrm>
              <a:off x="4950" y="2500"/>
              <a:ext cx="378" cy="31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" charset="0"/>
                  <a:ea typeface="Gill Sans" charset="0"/>
                  <a:cs typeface="Gill Sans" charset="0"/>
                </a:rPr>
                <a:t>C</a:t>
              </a:r>
            </a:p>
          </p:txBody>
        </p:sp>
        <p:sp>
          <p:nvSpPr>
            <p:cNvPr id="39085" name="Rectangle 7"/>
            <p:cNvSpPr>
              <a:spLocks noChangeArrowheads="1"/>
            </p:cNvSpPr>
            <p:nvPr/>
          </p:nvSpPr>
          <p:spPr bwMode="auto">
            <a:xfrm>
              <a:off x="4950" y="2190"/>
              <a:ext cx="378" cy="310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779272" name="Group 8"/>
          <p:cNvGrpSpPr>
            <a:grpSpLocks/>
          </p:cNvGrpSpPr>
          <p:nvPr/>
        </p:nvGrpSpPr>
        <p:grpSpPr bwMode="auto">
          <a:xfrm>
            <a:off x="8396289" y="2178051"/>
            <a:ext cx="598487" cy="1476375"/>
            <a:chOff x="4573" y="2190"/>
            <a:chExt cx="377" cy="930"/>
          </a:xfrm>
        </p:grpSpPr>
        <p:sp>
          <p:nvSpPr>
            <p:cNvPr id="39080" name="Rectangle 9"/>
            <p:cNvSpPr>
              <a:spLocks noChangeArrowheads="1"/>
            </p:cNvSpPr>
            <p:nvPr/>
          </p:nvSpPr>
          <p:spPr bwMode="auto">
            <a:xfrm>
              <a:off x="4573" y="2810"/>
              <a:ext cx="377" cy="310"/>
            </a:xfrm>
            <a:prstGeom prst="rect">
              <a:avLst/>
            </a:prstGeom>
            <a:solidFill>
              <a:srgbClr val="99FF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9081" name="Rectangle 10"/>
            <p:cNvSpPr>
              <a:spLocks noChangeArrowheads="1"/>
            </p:cNvSpPr>
            <p:nvPr/>
          </p:nvSpPr>
          <p:spPr bwMode="auto">
            <a:xfrm>
              <a:off x="4573" y="2500"/>
              <a:ext cx="377" cy="31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9082" name="Rectangle 11"/>
            <p:cNvSpPr>
              <a:spLocks noChangeArrowheads="1"/>
            </p:cNvSpPr>
            <p:nvPr/>
          </p:nvSpPr>
          <p:spPr bwMode="auto">
            <a:xfrm>
              <a:off x="4573" y="2190"/>
              <a:ext cx="377" cy="310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" charset="0"/>
                  <a:ea typeface="Gill Sans" charset="0"/>
                  <a:cs typeface="Gill Sans" charset="0"/>
                </a:rPr>
                <a:t>B</a:t>
              </a:r>
            </a:p>
          </p:txBody>
        </p:sp>
      </p:grpSp>
      <p:grpSp>
        <p:nvGrpSpPr>
          <p:cNvPr id="779276" name="Group 12"/>
          <p:cNvGrpSpPr>
            <a:grpSpLocks/>
          </p:cNvGrpSpPr>
          <p:nvPr/>
        </p:nvGrpSpPr>
        <p:grpSpPr bwMode="auto">
          <a:xfrm>
            <a:off x="7796214" y="2178051"/>
            <a:ext cx="600075" cy="1476375"/>
            <a:chOff x="4195" y="2190"/>
            <a:chExt cx="378" cy="930"/>
          </a:xfrm>
        </p:grpSpPr>
        <p:sp>
          <p:nvSpPr>
            <p:cNvPr id="39077" name="Rectangle 13"/>
            <p:cNvSpPr>
              <a:spLocks noChangeArrowheads="1"/>
            </p:cNvSpPr>
            <p:nvPr/>
          </p:nvSpPr>
          <p:spPr bwMode="auto">
            <a:xfrm>
              <a:off x="4195" y="2810"/>
              <a:ext cx="378" cy="310"/>
            </a:xfrm>
            <a:prstGeom prst="rect">
              <a:avLst/>
            </a:prstGeom>
            <a:solidFill>
              <a:srgbClr val="99FF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" charset="0"/>
                  <a:ea typeface="Gill Sans" charset="0"/>
                  <a:cs typeface="Gill Sans" charset="0"/>
                </a:rPr>
                <a:t>A</a:t>
              </a:r>
            </a:p>
          </p:txBody>
        </p:sp>
        <p:sp>
          <p:nvSpPr>
            <p:cNvPr id="39078" name="Rectangle 14"/>
            <p:cNvSpPr>
              <a:spLocks noChangeArrowheads="1"/>
            </p:cNvSpPr>
            <p:nvPr/>
          </p:nvSpPr>
          <p:spPr bwMode="auto">
            <a:xfrm>
              <a:off x="4195" y="2500"/>
              <a:ext cx="378" cy="31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9079" name="Rectangle 15"/>
            <p:cNvSpPr>
              <a:spLocks noChangeArrowheads="1"/>
            </p:cNvSpPr>
            <p:nvPr/>
          </p:nvSpPr>
          <p:spPr bwMode="auto">
            <a:xfrm>
              <a:off x="4195" y="2190"/>
              <a:ext cx="378" cy="31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779280" name="Group 16"/>
          <p:cNvGrpSpPr>
            <a:grpSpLocks/>
          </p:cNvGrpSpPr>
          <p:nvPr/>
        </p:nvGrpSpPr>
        <p:grpSpPr bwMode="auto">
          <a:xfrm>
            <a:off x="7197725" y="2178051"/>
            <a:ext cx="598488" cy="1476375"/>
            <a:chOff x="3818" y="2190"/>
            <a:chExt cx="377" cy="930"/>
          </a:xfrm>
        </p:grpSpPr>
        <p:sp>
          <p:nvSpPr>
            <p:cNvPr id="39074" name="Rectangle 17"/>
            <p:cNvSpPr>
              <a:spLocks noChangeArrowheads="1"/>
            </p:cNvSpPr>
            <p:nvPr/>
          </p:nvSpPr>
          <p:spPr bwMode="auto">
            <a:xfrm>
              <a:off x="3818" y="2810"/>
              <a:ext cx="377" cy="310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9075" name="Rectangle 18"/>
            <p:cNvSpPr>
              <a:spLocks noChangeArrowheads="1"/>
            </p:cNvSpPr>
            <p:nvPr/>
          </p:nvSpPr>
          <p:spPr bwMode="auto">
            <a:xfrm>
              <a:off x="3818" y="2500"/>
              <a:ext cx="377" cy="31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" charset="0"/>
                  <a:ea typeface="Gill Sans" charset="0"/>
                  <a:cs typeface="Gill Sans" charset="0"/>
                </a:rPr>
                <a:t>D</a:t>
              </a:r>
            </a:p>
          </p:txBody>
        </p:sp>
        <p:sp>
          <p:nvSpPr>
            <p:cNvPr id="39076" name="Rectangle 19"/>
            <p:cNvSpPr>
              <a:spLocks noChangeArrowheads="1"/>
            </p:cNvSpPr>
            <p:nvPr/>
          </p:nvSpPr>
          <p:spPr bwMode="auto">
            <a:xfrm>
              <a:off x="3818" y="2190"/>
              <a:ext cx="377" cy="31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779284" name="Group 20"/>
          <p:cNvGrpSpPr>
            <a:grpSpLocks/>
          </p:cNvGrpSpPr>
          <p:nvPr/>
        </p:nvGrpSpPr>
        <p:grpSpPr bwMode="auto">
          <a:xfrm>
            <a:off x="6597651" y="2178051"/>
            <a:ext cx="600075" cy="1476375"/>
            <a:chOff x="3440" y="2190"/>
            <a:chExt cx="378" cy="930"/>
          </a:xfrm>
        </p:grpSpPr>
        <p:sp>
          <p:nvSpPr>
            <p:cNvPr id="39071" name="Rectangle 21"/>
            <p:cNvSpPr>
              <a:spLocks noChangeArrowheads="1"/>
            </p:cNvSpPr>
            <p:nvPr/>
          </p:nvSpPr>
          <p:spPr bwMode="auto">
            <a:xfrm>
              <a:off x="3440" y="2810"/>
              <a:ext cx="378" cy="310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9072" name="Rectangle 22"/>
            <p:cNvSpPr>
              <a:spLocks noChangeArrowheads="1"/>
            </p:cNvSpPr>
            <p:nvPr/>
          </p:nvSpPr>
          <p:spPr bwMode="auto">
            <a:xfrm>
              <a:off x="3440" y="2500"/>
              <a:ext cx="378" cy="310"/>
            </a:xfrm>
            <a:prstGeom prst="rect">
              <a:avLst/>
            </a:prstGeom>
            <a:solidFill>
              <a:srgbClr val="99FF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9073" name="Rectangle 23"/>
            <p:cNvSpPr>
              <a:spLocks noChangeArrowheads="1"/>
            </p:cNvSpPr>
            <p:nvPr/>
          </p:nvSpPr>
          <p:spPr bwMode="auto">
            <a:xfrm>
              <a:off x="3440" y="2190"/>
              <a:ext cx="378" cy="31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" charset="0"/>
                  <a:ea typeface="Gill Sans" charset="0"/>
                  <a:cs typeface="Gill Sans" charset="0"/>
                </a:rPr>
                <a:t>C</a:t>
              </a:r>
            </a:p>
          </p:txBody>
        </p:sp>
      </p:grpSp>
      <p:grpSp>
        <p:nvGrpSpPr>
          <p:cNvPr id="779288" name="Group 24"/>
          <p:cNvGrpSpPr>
            <a:grpSpLocks/>
          </p:cNvGrpSpPr>
          <p:nvPr/>
        </p:nvGrpSpPr>
        <p:grpSpPr bwMode="auto">
          <a:xfrm>
            <a:off x="5999164" y="2178051"/>
            <a:ext cx="598487" cy="1476375"/>
            <a:chOff x="3063" y="2190"/>
            <a:chExt cx="377" cy="930"/>
          </a:xfrm>
        </p:grpSpPr>
        <p:sp>
          <p:nvSpPr>
            <p:cNvPr id="39068" name="Rectangle 25"/>
            <p:cNvSpPr>
              <a:spLocks noChangeArrowheads="1"/>
            </p:cNvSpPr>
            <p:nvPr/>
          </p:nvSpPr>
          <p:spPr bwMode="auto">
            <a:xfrm>
              <a:off x="3063" y="2810"/>
              <a:ext cx="377" cy="310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" charset="0"/>
                  <a:ea typeface="Gill Sans" charset="0"/>
                  <a:cs typeface="Gill Sans" charset="0"/>
                </a:rPr>
                <a:t>B</a:t>
              </a:r>
            </a:p>
          </p:txBody>
        </p:sp>
        <p:sp>
          <p:nvSpPr>
            <p:cNvPr id="39069" name="Rectangle 26"/>
            <p:cNvSpPr>
              <a:spLocks noChangeArrowheads="1"/>
            </p:cNvSpPr>
            <p:nvPr/>
          </p:nvSpPr>
          <p:spPr bwMode="auto">
            <a:xfrm>
              <a:off x="3063" y="2500"/>
              <a:ext cx="377" cy="310"/>
            </a:xfrm>
            <a:prstGeom prst="rect">
              <a:avLst/>
            </a:prstGeom>
            <a:solidFill>
              <a:srgbClr val="99FF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9070" name="Rectangle 27"/>
            <p:cNvSpPr>
              <a:spLocks noChangeArrowheads="1"/>
            </p:cNvSpPr>
            <p:nvPr/>
          </p:nvSpPr>
          <p:spPr bwMode="auto">
            <a:xfrm>
              <a:off x="3063" y="2190"/>
              <a:ext cx="377" cy="31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779292" name="Group 28"/>
          <p:cNvGrpSpPr>
            <a:grpSpLocks/>
          </p:cNvGrpSpPr>
          <p:nvPr/>
        </p:nvGrpSpPr>
        <p:grpSpPr bwMode="auto">
          <a:xfrm>
            <a:off x="5399089" y="2178051"/>
            <a:ext cx="600075" cy="1476375"/>
            <a:chOff x="2685" y="2190"/>
            <a:chExt cx="378" cy="930"/>
          </a:xfrm>
        </p:grpSpPr>
        <p:sp>
          <p:nvSpPr>
            <p:cNvPr id="39065" name="Rectangle 29"/>
            <p:cNvSpPr>
              <a:spLocks noChangeArrowheads="1"/>
            </p:cNvSpPr>
            <p:nvPr/>
          </p:nvSpPr>
          <p:spPr bwMode="auto">
            <a:xfrm>
              <a:off x="2685" y="2810"/>
              <a:ext cx="378" cy="31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9066" name="Rectangle 30"/>
            <p:cNvSpPr>
              <a:spLocks noChangeArrowheads="1"/>
            </p:cNvSpPr>
            <p:nvPr/>
          </p:nvSpPr>
          <p:spPr bwMode="auto">
            <a:xfrm>
              <a:off x="2685" y="2500"/>
              <a:ext cx="378" cy="310"/>
            </a:xfrm>
            <a:prstGeom prst="rect">
              <a:avLst/>
            </a:prstGeom>
            <a:solidFill>
              <a:srgbClr val="99FF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" charset="0"/>
                  <a:ea typeface="Gill Sans" charset="0"/>
                  <a:cs typeface="Gill Sans" charset="0"/>
                </a:rPr>
                <a:t>A</a:t>
              </a:r>
            </a:p>
          </p:txBody>
        </p:sp>
        <p:sp>
          <p:nvSpPr>
            <p:cNvPr id="39067" name="Rectangle 31"/>
            <p:cNvSpPr>
              <a:spLocks noChangeArrowheads="1"/>
            </p:cNvSpPr>
            <p:nvPr/>
          </p:nvSpPr>
          <p:spPr bwMode="auto">
            <a:xfrm>
              <a:off x="2685" y="2190"/>
              <a:ext cx="378" cy="31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779296" name="Group 32"/>
          <p:cNvGrpSpPr>
            <a:grpSpLocks/>
          </p:cNvGrpSpPr>
          <p:nvPr/>
        </p:nvGrpSpPr>
        <p:grpSpPr bwMode="auto">
          <a:xfrm>
            <a:off x="4799014" y="2178051"/>
            <a:ext cx="600075" cy="1476375"/>
            <a:chOff x="2307" y="2190"/>
            <a:chExt cx="378" cy="930"/>
          </a:xfrm>
        </p:grpSpPr>
        <p:sp>
          <p:nvSpPr>
            <p:cNvPr id="39062" name="Rectangle 33"/>
            <p:cNvSpPr>
              <a:spLocks noChangeArrowheads="1"/>
            </p:cNvSpPr>
            <p:nvPr/>
          </p:nvSpPr>
          <p:spPr bwMode="auto">
            <a:xfrm>
              <a:off x="2307" y="2810"/>
              <a:ext cx="378" cy="31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9063" name="Rectangle 34"/>
            <p:cNvSpPr>
              <a:spLocks noChangeArrowheads="1"/>
            </p:cNvSpPr>
            <p:nvPr/>
          </p:nvSpPr>
          <p:spPr bwMode="auto">
            <a:xfrm>
              <a:off x="2307" y="2500"/>
              <a:ext cx="378" cy="310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9064" name="Rectangle 35"/>
            <p:cNvSpPr>
              <a:spLocks noChangeArrowheads="1"/>
            </p:cNvSpPr>
            <p:nvPr/>
          </p:nvSpPr>
          <p:spPr bwMode="auto">
            <a:xfrm>
              <a:off x="2307" y="2190"/>
              <a:ext cx="378" cy="31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" charset="0"/>
                  <a:ea typeface="Gill Sans" charset="0"/>
                  <a:cs typeface="Gill Sans" charset="0"/>
                </a:rPr>
                <a:t>D</a:t>
              </a:r>
            </a:p>
          </p:txBody>
        </p:sp>
      </p:grpSp>
      <p:grpSp>
        <p:nvGrpSpPr>
          <p:cNvPr id="779300" name="Group 36"/>
          <p:cNvGrpSpPr>
            <a:grpSpLocks/>
          </p:cNvGrpSpPr>
          <p:nvPr/>
        </p:nvGrpSpPr>
        <p:grpSpPr bwMode="auto">
          <a:xfrm>
            <a:off x="4200525" y="2178051"/>
            <a:ext cx="598488" cy="1476375"/>
            <a:chOff x="1930" y="2190"/>
            <a:chExt cx="377" cy="930"/>
          </a:xfrm>
        </p:grpSpPr>
        <p:sp>
          <p:nvSpPr>
            <p:cNvPr id="39059" name="Rectangle 37"/>
            <p:cNvSpPr>
              <a:spLocks noChangeArrowheads="1"/>
            </p:cNvSpPr>
            <p:nvPr/>
          </p:nvSpPr>
          <p:spPr bwMode="auto">
            <a:xfrm>
              <a:off x="1930" y="2810"/>
              <a:ext cx="377" cy="31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" charset="0"/>
                  <a:ea typeface="Gill Sans" charset="0"/>
                  <a:cs typeface="Gill Sans" charset="0"/>
                </a:rPr>
                <a:t>C</a:t>
              </a:r>
            </a:p>
          </p:txBody>
        </p:sp>
        <p:sp>
          <p:nvSpPr>
            <p:cNvPr id="39060" name="Rectangle 38"/>
            <p:cNvSpPr>
              <a:spLocks noChangeArrowheads="1"/>
            </p:cNvSpPr>
            <p:nvPr/>
          </p:nvSpPr>
          <p:spPr bwMode="auto">
            <a:xfrm>
              <a:off x="1930" y="2500"/>
              <a:ext cx="377" cy="310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9061" name="Rectangle 39"/>
            <p:cNvSpPr>
              <a:spLocks noChangeArrowheads="1"/>
            </p:cNvSpPr>
            <p:nvPr/>
          </p:nvSpPr>
          <p:spPr bwMode="auto">
            <a:xfrm>
              <a:off x="1930" y="2190"/>
              <a:ext cx="377" cy="310"/>
            </a:xfrm>
            <a:prstGeom prst="rect">
              <a:avLst/>
            </a:prstGeom>
            <a:solidFill>
              <a:srgbClr val="99FF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779304" name="Group 40"/>
          <p:cNvGrpSpPr>
            <a:grpSpLocks/>
          </p:cNvGrpSpPr>
          <p:nvPr/>
        </p:nvGrpSpPr>
        <p:grpSpPr bwMode="auto">
          <a:xfrm>
            <a:off x="3600451" y="2178051"/>
            <a:ext cx="600075" cy="1476375"/>
            <a:chOff x="1552" y="2190"/>
            <a:chExt cx="378" cy="930"/>
          </a:xfrm>
        </p:grpSpPr>
        <p:sp>
          <p:nvSpPr>
            <p:cNvPr id="39056" name="Rectangle 41"/>
            <p:cNvSpPr>
              <a:spLocks noChangeArrowheads="1"/>
            </p:cNvSpPr>
            <p:nvPr/>
          </p:nvSpPr>
          <p:spPr bwMode="auto">
            <a:xfrm>
              <a:off x="1552" y="2810"/>
              <a:ext cx="378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9057" name="Rectangle 42"/>
            <p:cNvSpPr>
              <a:spLocks noChangeArrowheads="1"/>
            </p:cNvSpPr>
            <p:nvPr/>
          </p:nvSpPr>
          <p:spPr bwMode="auto">
            <a:xfrm>
              <a:off x="1552" y="2500"/>
              <a:ext cx="378" cy="310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" charset="0"/>
                  <a:ea typeface="Gill Sans" charset="0"/>
                  <a:cs typeface="Gill Sans" charset="0"/>
                </a:rPr>
                <a:t>B</a:t>
              </a:r>
            </a:p>
          </p:txBody>
        </p:sp>
        <p:sp>
          <p:nvSpPr>
            <p:cNvPr id="39058" name="Rectangle 43"/>
            <p:cNvSpPr>
              <a:spLocks noChangeArrowheads="1"/>
            </p:cNvSpPr>
            <p:nvPr/>
          </p:nvSpPr>
          <p:spPr bwMode="auto">
            <a:xfrm>
              <a:off x="1552" y="2190"/>
              <a:ext cx="378" cy="310"/>
            </a:xfrm>
            <a:prstGeom prst="rect">
              <a:avLst/>
            </a:prstGeom>
            <a:solidFill>
              <a:srgbClr val="99FF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779308" name="Group 44"/>
          <p:cNvGrpSpPr>
            <a:grpSpLocks/>
          </p:cNvGrpSpPr>
          <p:nvPr/>
        </p:nvGrpSpPr>
        <p:grpSpPr bwMode="auto">
          <a:xfrm>
            <a:off x="3001964" y="2178051"/>
            <a:ext cx="598487" cy="1476375"/>
            <a:chOff x="1117" y="1948"/>
            <a:chExt cx="377" cy="930"/>
          </a:xfrm>
        </p:grpSpPr>
        <p:sp>
          <p:nvSpPr>
            <p:cNvPr id="39053" name="Rectangle 45"/>
            <p:cNvSpPr>
              <a:spLocks noChangeArrowheads="1"/>
            </p:cNvSpPr>
            <p:nvPr/>
          </p:nvSpPr>
          <p:spPr bwMode="auto">
            <a:xfrm>
              <a:off x="1117" y="2568"/>
              <a:ext cx="377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9054" name="Rectangle 46"/>
            <p:cNvSpPr>
              <a:spLocks noChangeArrowheads="1"/>
            </p:cNvSpPr>
            <p:nvPr/>
          </p:nvSpPr>
          <p:spPr bwMode="auto">
            <a:xfrm>
              <a:off x="1117" y="2258"/>
              <a:ext cx="377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9055" name="Rectangle 47"/>
            <p:cNvSpPr>
              <a:spLocks noChangeArrowheads="1"/>
            </p:cNvSpPr>
            <p:nvPr/>
          </p:nvSpPr>
          <p:spPr bwMode="auto">
            <a:xfrm>
              <a:off x="1117" y="1948"/>
              <a:ext cx="377" cy="310"/>
            </a:xfrm>
            <a:prstGeom prst="rect">
              <a:avLst/>
            </a:prstGeom>
            <a:solidFill>
              <a:srgbClr val="99FF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" charset="0"/>
                  <a:ea typeface="Gill Sans" charset="0"/>
                  <a:cs typeface="Gill Sans" charset="0"/>
                </a:rPr>
                <a:t>A</a:t>
              </a:r>
            </a:p>
          </p:txBody>
        </p:sp>
      </p:grpSp>
      <p:sp>
        <p:nvSpPr>
          <p:cNvPr id="779312" name="Rectangle 48"/>
          <p:cNvSpPr>
            <a:spLocks noChangeArrowheads="1"/>
          </p:cNvSpPr>
          <p:nvPr/>
        </p:nvSpPr>
        <p:spPr bwMode="auto">
          <a:xfrm>
            <a:off x="8994776" y="1447800"/>
            <a:ext cx="600075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66CC"/>
                </a:solidFill>
              </a14:hiddenFill>
            </a:ex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en-US" altLang="ko-KR" sz="2400" b="0">
                <a:latin typeface="Gill Sans" charset="0"/>
                <a:ea typeface="Gill Sans" charset="0"/>
                <a:cs typeface="Gill Sans" charset="0"/>
              </a:rPr>
              <a:t>C</a:t>
            </a:r>
          </a:p>
        </p:txBody>
      </p:sp>
      <p:sp>
        <p:nvSpPr>
          <p:cNvPr id="779313" name="Rectangle 49"/>
          <p:cNvSpPr>
            <a:spLocks noChangeArrowheads="1"/>
          </p:cNvSpPr>
          <p:nvPr/>
        </p:nvSpPr>
        <p:spPr bwMode="auto">
          <a:xfrm>
            <a:off x="8396289" y="1447800"/>
            <a:ext cx="598487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en-US" altLang="ko-KR" sz="2400" b="0">
                <a:latin typeface="Gill Sans" charset="0"/>
                <a:ea typeface="Gill Sans" charset="0"/>
                <a:cs typeface="Gill Sans" charset="0"/>
              </a:rPr>
              <a:t>B</a:t>
            </a:r>
          </a:p>
        </p:txBody>
      </p:sp>
      <p:sp>
        <p:nvSpPr>
          <p:cNvPr id="779314" name="Rectangle 50"/>
          <p:cNvSpPr>
            <a:spLocks noChangeArrowheads="1"/>
          </p:cNvSpPr>
          <p:nvPr/>
        </p:nvSpPr>
        <p:spPr bwMode="auto">
          <a:xfrm>
            <a:off x="7796214" y="1447800"/>
            <a:ext cx="600075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66CC"/>
                </a:solidFill>
              </a14:hiddenFill>
            </a:ex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en-US" altLang="ko-KR" sz="2400" b="0">
                <a:latin typeface="Gill Sans" charset="0"/>
                <a:ea typeface="Gill Sans" charset="0"/>
                <a:cs typeface="Gill Sans" charset="0"/>
              </a:rPr>
              <a:t>A</a:t>
            </a:r>
          </a:p>
        </p:txBody>
      </p:sp>
      <p:sp>
        <p:nvSpPr>
          <p:cNvPr id="779315" name="Rectangle 51"/>
          <p:cNvSpPr>
            <a:spLocks noChangeArrowheads="1"/>
          </p:cNvSpPr>
          <p:nvPr/>
        </p:nvSpPr>
        <p:spPr bwMode="auto">
          <a:xfrm>
            <a:off x="7197725" y="1447800"/>
            <a:ext cx="598488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en-US" altLang="ko-KR" sz="2400" b="0">
                <a:latin typeface="Gill Sans" charset="0"/>
                <a:ea typeface="Gill Sans" charset="0"/>
                <a:cs typeface="Gill Sans" charset="0"/>
              </a:rPr>
              <a:t>D</a:t>
            </a:r>
          </a:p>
        </p:txBody>
      </p:sp>
      <p:sp>
        <p:nvSpPr>
          <p:cNvPr id="779316" name="Rectangle 52"/>
          <p:cNvSpPr>
            <a:spLocks noChangeArrowheads="1"/>
          </p:cNvSpPr>
          <p:nvPr/>
        </p:nvSpPr>
        <p:spPr bwMode="auto">
          <a:xfrm>
            <a:off x="6597651" y="1447800"/>
            <a:ext cx="600075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99FFCC"/>
                </a:solidFill>
              </a14:hiddenFill>
            </a:ex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en-US" altLang="ko-KR" sz="2400" b="0">
                <a:latin typeface="Gill Sans" charset="0"/>
                <a:ea typeface="Gill Sans" charset="0"/>
                <a:cs typeface="Gill Sans" charset="0"/>
              </a:rPr>
              <a:t>C</a:t>
            </a:r>
          </a:p>
        </p:txBody>
      </p:sp>
      <p:sp>
        <p:nvSpPr>
          <p:cNvPr id="779317" name="Rectangle 53"/>
          <p:cNvSpPr>
            <a:spLocks noChangeArrowheads="1"/>
          </p:cNvSpPr>
          <p:nvPr/>
        </p:nvSpPr>
        <p:spPr bwMode="auto">
          <a:xfrm>
            <a:off x="5999164" y="1447800"/>
            <a:ext cx="598487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en-US" altLang="ko-KR" sz="2400" b="0">
                <a:latin typeface="Gill Sans" charset="0"/>
                <a:ea typeface="Gill Sans" charset="0"/>
                <a:cs typeface="Gill Sans" charset="0"/>
              </a:rPr>
              <a:t>B</a:t>
            </a:r>
          </a:p>
        </p:txBody>
      </p:sp>
      <p:sp>
        <p:nvSpPr>
          <p:cNvPr id="779318" name="Rectangle 54"/>
          <p:cNvSpPr>
            <a:spLocks noChangeArrowheads="1"/>
          </p:cNvSpPr>
          <p:nvPr/>
        </p:nvSpPr>
        <p:spPr bwMode="auto">
          <a:xfrm>
            <a:off x="5399089" y="1447800"/>
            <a:ext cx="600075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66CC"/>
                </a:solidFill>
              </a14:hiddenFill>
            </a:ex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en-US" altLang="ko-KR" sz="2400" b="0">
                <a:latin typeface="Gill Sans" charset="0"/>
                <a:ea typeface="Gill Sans" charset="0"/>
                <a:cs typeface="Gill Sans" charset="0"/>
              </a:rPr>
              <a:t>A</a:t>
            </a:r>
          </a:p>
        </p:txBody>
      </p:sp>
      <p:sp>
        <p:nvSpPr>
          <p:cNvPr id="779319" name="Rectangle 55"/>
          <p:cNvSpPr>
            <a:spLocks noChangeArrowheads="1"/>
          </p:cNvSpPr>
          <p:nvPr/>
        </p:nvSpPr>
        <p:spPr bwMode="auto">
          <a:xfrm>
            <a:off x="4799014" y="1447800"/>
            <a:ext cx="600075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99FFCC"/>
                </a:solidFill>
              </a14:hiddenFill>
            </a:ex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en-US" altLang="ko-KR" sz="2400" b="0">
                <a:latin typeface="Gill Sans" charset="0"/>
                <a:ea typeface="Gill Sans" charset="0"/>
                <a:cs typeface="Gill Sans" charset="0"/>
              </a:rPr>
              <a:t>D</a:t>
            </a:r>
          </a:p>
        </p:txBody>
      </p:sp>
      <p:sp>
        <p:nvSpPr>
          <p:cNvPr id="779320" name="Rectangle 56"/>
          <p:cNvSpPr>
            <a:spLocks noChangeArrowheads="1"/>
          </p:cNvSpPr>
          <p:nvPr/>
        </p:nvSpPr>
        <p:spPr bwMode="auto">
          <a:xfrm>
            <a:off x="4200525" y="1447800"/>
            <a:ext cx="598488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en-US" altLang="ko-KR" sz="2400" b="0">
                <a:latin typeface="Gill Sans" charset="0"/>
                <a:ea typeface="Gill Sans" charset="0"/>
                <a:cs typeface="Gill Sans" charset="0"/>
              </a:rPr>
              <a:t>C</a:t>
            </a:r>
          </a:p>
        </p:txBody>
      </p:sp>
      <p:sp>
        <p:nvSpPr>
          <p:cNvPr id="779321" name="Rectangle 57"/>
          <p:cNvSpPr>
            <a:spLocks noChangeArrowheads="1"/>
          </p:cNvSpPr>
          <p:nvPr/>
        </p:nvSpPr>
        <p:spPr bwMode="auto">
          <a:xfrm>
            <a:off x="3600451" y="1447800"/>
            <a:ext cx="600075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66CC"/>
                </a:solidFill>
              </a14:hiddenFill>
            </a:ex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en-US" altLang="ko-KR" sz="2400" b="0">
                <a:latin typeface="Gill Sans" charset="0"/>
                <a:ea typeface="Gill Sans" charset="0"/>
                <a:cs typeface="Gill Sans" charset="0"/>
              </a:rPr>
              <a:t>B</a:t>
            </a:r>
          </a:p>
        </p:txBody>
      </p:sp>
      <p:sp>
        <p:nvSpPr>
          <p:cNvPr id="779322" name="Rectangle 58"/>
          <p:cNvSpPr>
            <a:spLocks noChangeArrowheads="1"/>
          </p:cNvSpPr>
          <p:nvPr/>
        </p:nvSpPr>
        <p:spPr bwMode="auto">
          <a:xfrm>
            <a:off x="3001964" y="1447800"/>
            <a:ext cx="598487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99FFCC"/>
                </a:solidFill>
              </a14:hiddenFill>
            </a:ex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en-US" altLang="ko-KR" sz="2400" b="0">
                <a:latin typeface="Gill Sans" charset="0"/>
                <a:ea typeface="Gill Sans" charset="0"/>
                <a:cs typeface="Gill Sans" charset="0"/>
              </a:rPr>
              <a:t>A</a:t>
            </a:r>
          </a:p>
        </p:txBody>
      </p:sp>
      <p:sp>
        <p:nvSpPr>
          <p:cNvPr id="779351" name="Rectangle 87"/>
          <p:cNvSpPr>
            <a:spLocks noChangeArrowheads="1"/>
          </p:cNvSpPr>
          <p:nvPr/>
        </p:nvSpPr>
        <p:spPr bwMode="auto">
          <a:xfrm>
            <a:off x="9610726" y="1447800"/>
            <a:ext cx="600075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66CC"/>
                </a:solidFill>
              </a14:hiddenFill>
            </a:ex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en-US" altLang="ko-KR" sz="2400" b="0">
                <a:latin typeface="Gill Sans" charset="0"/>
                <a:ea typeface="Gill Sans" charset="0"/>
                <a:cs typeface="Gill Sans" charset="0"/>
              </a:rPr>
              <a:t>D</a:t>
            </a:r>
          </a:p>
        </p:txBody>
      </p:sp>
      <p:grpSp>
        <p:nvGrpSpPr>
          <p:cNvPr id="779354" name="Group 90"/>
          <p:cNvGrpSpPr>
            <a:grpSpLocks/>
          </p:cNvGrpSpPr>
          <p:nvPr/>
        </p:nvGrpSpPr>
        <p:grpSpPr bwMode="auto">
          <a:xfrm>
            <a:off x="1990725" y="1447801"/>
            <a:ext cx="8204200" cy="2206625"/>
            <a:chOff x="240" y="1440"/>
            <a:chExt cx="5168" cy="1390"/>
          </a:xfrm>
        </p:grpSpPr>
        <p:sp>
          <p:nvSpPr>
            <p:cNvPr id="39028" name="Rectangle 60"/>
            <p:cNvSpPr>
              <a:spLocks noChangeArrowheads="1"/>
            </p:cNvSpPr>
            <p:nvPr/>
          </p:nvSpPr>
          <p:spPr bwMode="auto">
            <a:xfrm>
              <a:off x="240" y="2520"/>
              <a:ext cx="637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" charset="0"/>
                  <a:ea typeface="Gill Sans" charset="0"/>
                  <a:cs typeface="Gill Sans" charset="0"/>
                </a:rPr>
                <a:t>3</a:t>
              </a:r>
            </a:p>
          </p:txBody>
        </p:sp>
        <p:sp>
          <p:nvSpPr>
            <p:cNvPr id="39029" name="Rectangle 61"/>
            <p:cNvSpPr>
              <a:spLocks noChangeArrowheads="1"/>
            </p:cNvSpPr>
            <p:nvPr/>
          </p:nvSpPr>
          <p:spPr bwMode="auto">
            <a:xfrm>
              <a:off x="240" y="2210"/>
              <a:ext cx="637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" charset="0"/>
                  <a:ea typeface="Gill Sans" charset="0"/>
                  <a:cs typeface="Gill Sans" charset="0"/>
                </a:rPr>
                <a:t>2</a:t>
              </a:r>
            </a:p>
          </p:txBody>
        </p:sp>
        <p:sp>
          <p:nvSpPr>
            <p:cNvPr id="39030" name="Rectangle 62"/>
            <p:cNvSpPr>
              <a:spLocks noChangeArrowheads="1"/>
            </p:cNvSpPr>
            <p:nvPr/>
          </p:nvSpPr>
          <p:spPr bwMode="auto">
            <a:xfrm>
              <a:off x="240" y="1900"/>
              <a:ext cx="637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" charset="0"/>
                  <a:ea typeface="Gill Sans" charset="0"/>
                  <a:cs typeface="Gill Sans" charset="0"/>
                </a:rPr>
                <a:t>1</a:t>
              </a:r>
            </a:p>
          </p:txBody>
        </p:sp>
        <p:sp>
          <p:nvSpPr>
            <p:cNvPr id="39031" name="Rectangle 63"/>
            <p:cNvSpPr>
              <a:spLocks noChangeArrowheads="1"/>
            </p:cNvSpPr>
            <p:nvPr/>
          </p:nvSpPr>
          <p:spPr bwMode="auto">
            <a:xfrm>
              <a:off x="240" y="1440"/>
              <a:ext cx="637" cy="4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 dirty="0">
                  <a:latin typeface="Gill Sans" charset="0"/>
                  <a:ea typeface="Gill Sans" charset="0"/>
                  <a:cs typeface="Gill Sans" charset="0"/>
                </a:rPr>
                <a:t>Ref:</a:t>
              </a:r>
            </a:p>
            <a:p>
              <a:pPr algn="l">
                <a:lnSpc>
                  <a:spcPct val="50000"/>
                </a:lnSpc>
                <a:spcBef>
                  <a:spcPct val="30000"/>
                </a:spcBef>
              </a:pPr>
              <a:r>
                <a:rPr lang="en-US" altLang="ko-KR" sz="2400" b="0" dirty="0">
                  <a:latin typeface="Gill Sans" charset="0"/>
                  <a:ea typeface="Gill Sans" charset="0"/>
                  <a:cs typeface="Gill Sans" charset="0"/>
                </a:rPr>
                <a:t>Page:</a:t>
              </a:r>
            </a:p>
          </p:txBody>
        </p:sp>
        <p:sp>
          <p:nvSpPr>
            <p:cNvPr id="39032" name="Line 65"/>
            <p:cNvSpPr>
              <a:spLocks noChangeShapeType="1"/>
            </p:cNvSpPr>
            <p:nvPr/>
          </p:nvSpPr>
          <p:spPr bwMode="auto">
            <a:xfrm>
              <a:off x="240" y="1900"/>
              <a:ext cx="516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grpSp>
          <p:nvGrpSpPr>
            <p:cNvPr id="39033" name="Group 89"/>
            <p:cNvGrpSpPr>
              <a:grpSpLocks/>
            </p:cNvGrpSpPr>
            <p:nvPr/>
          </p:nvGrpSpPr>
          <p:grpSpPr bwMode="auto">
            <a:xfrm>
              <a:off x="240" y="2210"/>
              <a:ext cx="5161" cy="310"/>
              <a:chOff x="240" y="2210"/>
              <a:chExt cx="4790" cy="310"/>
            </a:xfrm>
          </p:grpSpPr>
          <p:sp>
            <p:nvSpPr>
              <p:cNvPr id="39051" name="Line 66"/>
              <p:cNvSpPr>
                <a:spLocks noChangeShapeType="1"/>
              </p:cNvSpPr>
              <p:nvPr/>
            </p:nvSpPr>
            <p:spPr bwMode="auto">
              <a:xfrm>
                <a:off x="240" y="2210"/>
                <a:ext cx="479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39052" name="Line 67"/>
              <p:cNvSpPr>
                <a:spLocks noChangeShapeType="1"/>
              </p:cNvSpPr>
              <p:nvPr/>
            </p:nvSpPr>
            <p:spPr bwMode="auto">
              <a:xfrm>
                <a:off x="240" y="2520"/>
                <a:ext cx="479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  <p:sp>
          <p:nvSpPr>
            <p:cNvPr id="39034" name="Line 69"/>
            <p:cNvSpPr>
              <a:spLocks noChangeShapeType="1"/>
            </p:cNvSpPr>
            <p:nvPr/>
          </p:nvSpPr>
          <p:spPr bwMode="auto">
            <a:xfrm>
              <a:off x="240" y="1440"/>
              <a:ext cx="0" cy="139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9035" name="Line 70"/>
            <p:cNvSpPr>
              <a:spLocks noChangeShapeType="1"/>
            </p:cNvSpPr>
            <p:nvPr/>
          </p:nvSpPr>
          <p:spPr bwMode="auto">
            <a:xfrm>
              <a:off x="877" y="1440"/>
              <a:ext cx="0" cy="139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9036" name="Line 71"/>
            <p:cNvSpPr>
              <a:spLocks noChangeShapeType="1"/>
            </p:cNvSpPr>
            <p:nvPr/>
          </p:nvSpPr>
          <p:spPr bwMode="auto">
            <a:xfrm>
              <a:off x="1254" y="1440"/>
              <a:ext cx="0" cy="13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9037" name="Line 72"/>
            <p:cNvSpPr>
              <a:spLocks noChangeShapeType="1"/>
            </p:cNvSpPr>
            <p:nvPr/>
          </p:nvSpPr>
          <p:spPr bwMode="auto">
            <a:xfrm>
              <a:off x="1632" y="1440"/>
              <a:ext cx="0" cy="13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9038" name="Line 73"/>
            <p:cNvSpPr>
              <a:spLocks noChangeShapeType="1"/>
            </p:cNvSpPr>
            <p:nvPr/>
          </p:nvSpPr>
          <p:spPr bwMode="auto">
            <a:xfrm>
              <a:off x="2009" y="1440"/>
              <a:ext cx="0" cy="13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9039" name="Line 74"/>
            <p:cNvSpPr>
              <a:spLocks noChangeShapeType="1"/>
            </p:cNvSpPr>
            <p:nvPr/>
          </p:nvSpPr>
          <p:spPr bwMode="auto">
            <a:xfrm>
              <a:off x="2387" y="1440"/>
              <a:ext cx="0" cy="13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9040" name="Line 75"/>
            <p:cNvSpPr>
              <a:spLocks noChangeShapeType="1"/>
            </p:cNvSpPr>
            <p:nvPr/>
          </p:nvSpPr>
          <p:spPr bwMode="auto">
            <a:xfrm>
              <a:off x="2765" y="1440"/>
              <a:ext cx="0" cy="13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9041" name="Line 76"/>
            <p:cNvSpPr>
              <a:spLocks noChangeShapeType="1"/>
            </p:cNvSpPr>
            <p:nvPr/>
          </p:nvSpPr>
          <p:spPr bwMode="auto">
            <a:xfrm>
              <a:off x="3142" y="1440"/>
              <a:ext cx="0" cy="13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9042" name="Line 77"/>
            <p:cNvSpPr>
              <a:spLocks noChangeShapeType="1"/>
            </p:cNvSpPr>
            <p:nvPr/>
          </p:nvSpPr>
          <p:spPr bwMode="auto">
            <a:xfrm>
              <a:off x="3520" y="1440"/>
              <a:ext cx="0" cy="13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9043" name="Line 78"/>
            <p:cNvSpPr>
              <a:spLocks noChangeShapeType="1"/>
            </p:cNvSpPr>
            <p:nvPr/>
          </p:nvSpPr>
          <p:spPr bwMode="auto">
            <a:xfrm>
              <a:off x="3897" y="1440"/>
              <a:ext cx="0" cy="13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9044" name="Line 79"/>
            <p:cNvSpPr>
              <a:spLocks noChangeShapeType="1"/>
            </p:cNvSpPr>
            <p:nvPr/>
          </p:nvSpPr>
          <p:spPr bwMode="auto">
            <a:xfrm>
              <a:off x="4275" y="1440"/>
              <a:ext cx="0" cy="13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9045" name="Line 80"/>
            <p:cNvSpPr>
              <a:spLocks noChangeShapeType="1"/>
            </p:cNvSpPr>
            <p:nvPr/>
          </p:nvSpPr>
          <p:spPr bwMode="auto">
            <a:xfrm>
              <a:off x="4652" y="1440"/>
              <a:ext cx="0" cy="13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grpSp>
          <p:nvGrpSpPr>
            <p:cNvPr id="39046" name="Group 82"/>
            <p:cNvGrpSpPr>
              <a:grpSpLocks/>
            </p:cNvGrpSpPr>
            <p:nvPr/>
          </p:nvGrpSpPr>
          <p:grpSpPr bwMode="auto">
            <a:xfrm>
              <a:off x="240" y="1440"/>
              <a:ext cx="5160" cy="1390"/>
              <a:chOff x="240" y="1440"/>
              <a:chExt cx="4790" cy="1390"/>
            </a:xfrm>
          </p:grpSpPr>
          <p:sp>
            <p:nvSpPr>
              <p:cNvPr id="39048" name="Line 64"/>
              <p:cNvSpPr>
                <a:spLocks noChangeShapeType="1"/>
              </p:cNvSpPr>
              <p:nvPr/>
            </p:nvSpPr>
            <p:spPr bwMode="auto">
              <a:xfrm>
                <a:off x="240" y="1440"/>
                <a:ext cx="4790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39049" name="Line 68"/>
              <p:cNvSpPr>
                <a:spLocks noChangeShapeType="1"/>
              </p:cNvSpPr>
              <p:nvPr/>
            </p:nvSpPr>
            <p:spPr bwMode="auto">
              <a:xfrm>
                <a:off x="240" y="2830"/>
                <a:ext cx="4790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39050" name="Line 81"/>
              <p:cNvSpPr>
                <a:spLocks noChangeShapeType="1"/>
              </p:cNvSpPr>
              <p:nvPr/>
            </p:nvSpPr>
            <p:spPr bwMode="auto">
              <a:xfrm>
                <a:off x="5030" y="1440"/>
                <a:ext cx="0" cy="139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  <p:sp>
          <p:nvSpPr>
            <p:cNvPr id="39047" name="Line 88"/>
            <p:cNvSpPr>
              <a:spLocks noChangeShapeType="1"/>
            </p:cNvSpPr>
            <p:nvPr/>
          </p:nvSpPr>
          <p:spPr bwMode="auto">
            <a:xfrm>
              <a:off x="5024" y="1440"/>
              <a:ext cx="0" cy="13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38944" name="Group 99"/>
          <p:cNvGrpSpPr>
            <a:grpSpLocks/>
          </p:cNvGrpSpPr>
          <p:nvPr/>
        </p:nvGrpSpPr>
        <p:grpSpPr bwMode="auto">
          <a:xfrm>
            <a:off x="8386763" y="5226051"/>
            <a:ext cx="598488" cy="1476375"/>
            <a:chOff x="4573" y="2190"/>
            <a:chExt cx="377" cy="930"/>
          </a:xfrm>
        </p:grpSpPr>
        <p:sp>
          <p:nvSpPr>
            <p:cNvPr id="39019" name="Rectangle 100"/>
            <p:cNvSpPr>
              <a:spLocks noChangeArrowheads="1"/>
            </p:cNvSpPr>
            <p:nvPr/>
          </p:nvSpPr>
          <p:spPr bwMode="auto">
            <a:xfrm>
              <a:off x="4573" y="2810"/>
              <a:ext cx="377" cy="31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9020" name="Rectangle 101"/>
            <p:cNvSpPr>
              <a:spLocks noChangeArrowheads="1"/>
            </p:cNvSpPr>
            <p:nvPr/>
          </p:nvSpPr>
          <p:spPr bwMode="auto">
            <a:xfrm>
              <a:off x="4573" y="2500"/>
              <a:ext cx="377" cy="31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9021" name="Rectangle 102"/>
            <p:cNvSpPr>
              <a:spLocks noChangeArrowheads="1"/>
            </p:cNvSpPr>
            <p:nvPr/>
          </p:nvSpPr>
          <p:spPr bwMode="auto">
            <a:xfrm>
              <a:off x="4573" y="2190"/>
              <a:ext cx="377" cy="310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" charset="0"/>
                  <a:ea typeface="Gill Sans" charset="0"/>
                  <a:cs typeface="Gill Sans" charset="0"/>
                </a:rPr>
                <a:t>B</a:t>
              </a:r>
            </a:p>
          </p:txBody>
        </p:sp>
      </p:grpSp>
      <p:grpSp>
        <p:nvGrpSpPr>
          <p:cNvPr id="38947" name="Group 111"/>
          <p:cNvGrpSpPr>
            <a:grpSpLocks/>
          </p:cNvGrpSpPr>
          <p:nvPr/>
        </p:nvGrpSpPr>
        <p:grpSpPr bwMode="auto">
          <a:xfrm>
            <a:off x="6588126" y="5226051"/>
            <a:ext cx="600075" cy="1476375"/>
            <a:chOff x="3440" y="2190"/>
            <a:chExt cx="378" cy="930"/>
          </a:xfrm>
        </p:grpSpPr>
        <p:sp>
          <p:nvSpPr>
            <p:cNvPr id="39010" name="Rectangle 112"/>
            <p:cNvSpPr>
              <a:spLocks noChangeArrowheads="1"/>
            </p:cNvSpPr>
            <p:nvPr/>
          </p:nvSpPr>
          <p:spPr bwMode="auto">
            <a:xfrm>
              <a:off x="3440" y="2810"/>
              <a:ext cx="378" cy="31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9011" name="Rectangle 113"/>
            <p:cNvSpPr>
              <a:spLocks noChangeArrowheads="1"/>
            </p:cNvSpPr>
            <p:nvPr/>
          </p:nvSpPr>
          <p:spPr bwMode="auto">
            <a:xfrm>
              <a:off x="3440" y="2500"/>
              <a:ext cx="378" cy="31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" charset="0"/>
                  <a:ea typeface="Gill Sans" charset="0"/>
                  <a:cs typeface="Gill Sans" charset="0"/>
                </a:rPr>
                <a:t>C</a:t>
              </a:r>
            </a:p>
          </p:txBody>
        </p:sp>
        <p:sp>
          <p:nvSpPr>
            <p:cNvPr id="39012" name="Rectangle 114"/>
            <p:cNvSpPr>
              <a:spLocks noChangeArrowheads="1"/>
            </p:cNvSpPr>
            <p:nvPr/>
          </p:nvSpPr>
          <p:spPr bwMode="auto">
            <a:xfrm>
              <a:off x="3440" y="2190"/>
              <a:ext cx="378" cy="310"/>
            </a:xfrm>
            <a:prstGeom prst="rect">
              <a:avLst/>
            </a:prstGeom>
            <a:solidFill>
              <a:srgbClr val="99FF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38950" name="Group 123"/>
          <p:cNvGrpSpPr>
            <a:grpSpLocks/>
          </p:cNvGrpSpPr>
          <p:nvPr/>
        </p:nvGrpSpPr>
        <p:grpSpPr bwMode="auto">
          <a:xfrm>
            <a:off x="4789489" y="5226051"/>
            <a:ext cx="600075" cy="1476375"/>
            <a:chOff x="2307" y="2190"/>
            <a:chExt cx="378" cy="930"/>
          </a:xfrm>
        </p:grpSpPr>
        <p:sp>
          <p:nvSpPr>
            <p:cNvPr id="39001" name="Rectangle 124"/>
            <p:cNvSpPr>
              <a:spLocks noChangeArrowheads="1"/>
            </p:cNvSpPr>
            <p:nvPr/>
          </p:nvSpPr>
          <p:spPr bwMode="auto">
            <a:xfrm>
              <a:off x="2307" y="2810"/>
              <a:ext cx="378" cy="31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" charset="0"/>
                  <a:ea typeface="Gill Sans" charset="0"/>
                  <a:cs typeface="Gill Sans" charset="0"/>
                </a:rPr>
                <a:t>D</a:t>
              </a:r>
            </a:p>
          </p:txBody>
        </p:sp>
        <p:sp>
          <p:nvSpPr>
            <p:cNvPr id="39002" name="Rectangle 125"/>
            <p:cNvSpPr>
              <a:spLocks noChangeArrowheads="1"/>
            </p:cNvSpPr>
            <p:nvPr/>
          </p:nvSpPr>
          <p:spPr bwMode="auto">
            <a:xfrm>
              <a:off x="2307" y="2500"/>
              <a:ext cx="378" cy="310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9003" name="Rectangle 126"/>
            <p:cNvSpPr>
              <a:spLocks noChangeArrowheads="1"/>
            </p:cNvSpPr>
            <p:nvPr/>
          </p:nvSpPr>
          <p:spPr bwMode="auto">
            <a:xfrm>
              <a:off x="2307" y="2190"/>
              <a:ext cx="378" cy="310"/>
            </a:xfrm>
            <a:prstGeom prst="rect">
              <a:avLst/>
            </a:prstGeom>
            <a:solidFill>
              <a:srgbClr val="99FF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38951" name="Group 127"/>
          <p:cNvGrpSpPr>
            <a:grpSpLocks/>
          </p:cNvGrpSpPr>
          <p:nvPr/>
        </p:nvGrpSpPr>
        <p:grpSpPr bwMode="auto">
          <a:xfrm>
            <a:off x="4191000" y="5226051"/>
            <a:ext cx="598488" cy="1476375"/>
            <a:chOff x="1930" y="2190"/>
            <a:chExt cx="377" cy="930"/>
          </a:xfrm>
        </p:grpSpPr>
        <p:sp>
          <p:nvSpPr>
            <p:cNvPr id="38998" name="Rectangle 128"/>
            <p:cNvSpPr>
              <a:spLocks noChangeArrowheads="1"/>
            </p:cNvSpPr>
            <p:nvPr/>
          </p:nvSpPr>
          <p:spPr bwMode="auto">
            <a:xfrm>
              <a:off x="1930" y="2810"/>
              <a:ext cx="377" cy="31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" charset="0"/>
                  <a:ea typeface="Gill Sans" charset="0"/>
                  <a:cs typeface="Gill Sans" charset="0"/>
                </a:rPr>
                <a:t>C</a:t>
              </a:r>
            </a:p>
          </p:txBody>
        </p:sp>
        <p:sp>
          <p:nvSpPr>
            <p:cNvPr id="38999" name="Rectangle 129"/>
            <p:cNvSpPr>
              <a:spLocks noChangeArrowheads="1"/>
            </p:cNvSpPr>
            <p:nvPr/>
          </p:nvSpPr>
          <p:spPr bwMode="auto">
            <a:xfrm>
              <a:off x="1930" y="2500"/>
              <a:ext cx="377" cy="310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9000" name="Rectangle 130"/>
            <p:cNvSpPr>
              <a:spLocks noChangeArrowheads="1"/>
            </p:cNvSpPr>
            <p:nvPr/>
          </p:nvSpPr>
          <p:spPr bwMode="auto">
            <a:xfrm>
              <a:off x="1930" y="2190"/>
              <a:ext cx="377" cy="310"/>
            </a:xfrm>
            <a:prstGeom prst="rect">
              <a:avLst/>
            </a:prstGeom>
            <a:solidFill>
              <a:srgbClr val="99FF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38952" name="Group 131"/>
          <p:cNvGrpSpPr>
            <a:grpSpLocks/>
          </p:cNvGrpSpPr>
          <p:nvPr/>
        </p:nvGrpSpPr>
        <p:grpSpPr bwMode="auto">
          <a:xfrm>
            <a:off x="3590926" y="5226051"/>
            <a:ext cx="600075" cy="1476375"/>
            <a:chOff x="1552" y="2190"/>
            <a:chExt cx="378" cy="930"/>
          </a:xfrm>
        </p:grpSpPr>
        <p:sp>
          <p:nvSpPr>
            <p:cNvPr id="38995" name="Rectangle 132"/>
            <p:cNvSpPr>
              <a:spLocks noChangeArrowheads="1"/>
            </p:cNvSpPr>
            <p:nvPr/>
          </p:nvSpPr>
          <p:spPr bwMode="auto">
            <a:xfrm>
              <a:off x="1552" y="2810"/>
              <a:ext cx="378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8996" name="Rectangle 133"/>
            <p:cNvSpPr>
              <a:spLocks noChangeArrowheads="1"/>
            </p:cNvSpPr>
            <p:nvPr/>
          </p:nvSpPr>
          <p:spPr bwMode="auto">
            <a:xfrm>
              <a:off x="1552" y="2500"/>
              <a:ext cx="378" cy="310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" charset="0"/>
                  <a:ea typeface="Gill Sans" charset="0"/>
                  <a:cs typeface="Gill Sans" charset="0"/>
                </a:rPr>
                <a:t>B</a:t>
              </a:r>
            </a:p>
          </p:txBody>
        </p:sp>
        <p:sp>
          <p:nvSpPr>
            <p:cNvPr id="38997" name="Rectangle 134"/>
            <p:cNvSpPr>
              <a:spLocks noChangeArrowheads="1"/>
            </p:cNvSpPr>
            <p:nvPr/>
          </p:nvSpPr>
          <p:spPr bwMode="auto">
            <a:xfrm>
              <a:off x="1552" y="2190"/>
              <a:ext cx="378" cy="310"/>
            </a:xfrm>
            <a:prstGeom prst="rect">
              <a:avLst/>
            </a:prstGeom>
            <a:solidFill>
              <a:srgbClr val="99FF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38953" name="Group 135"/>
          <p:cNvGrpSpPr>
            <a:grpSpLocks/>
          </p:cNvGrpSpPr>
          <p:nvPr/>
        </p:nvGrpSpPr>
        <p:grpSpPr bwMode="auto">
          <a:xfrm>
            <a:off x="2992438" y="5226051"/>
            <a:ext cx="598488" cy="1476375"/>
            <a:chOff x="1117" y="1948"/>
            <a:chExt cx="377" cy="930"/>
          </a:xfrm>
        </p:grpSpPr>
        <p:sp>
          <p:nvSpPr>
            <p:cNvPr id="38992" name="Rectangle 136"/>
            <p:cNvSpPr>
              <a:spLocks noChangeArrowheads="1"/>
            </p:cNvSpPr>
            <p:nvPr/>
          </p:nvSpPr>
          <p:spPr bwMode="auto">
            <a:xfrm>
              <a:off x="1117" y="2568"/>
              <a:ext cx="377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8993" name="Rectangle 137"/>
            <p:cNvSpPr>
              <a:spLocks noChangeArrowheads="1"/>
            </p:cNvSpPr>
            <p:nvPr/>
          </p:nvSpPr>
          <p:spPr bwMode="auto">
            <a:xfrm>
              <a:off x="1117" y="2258"/>
              <a:ext cx="377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8994" name="Rectangle 138"/>
            <p:cNvSpPr>
              <a:spLocks noChangeArrowheads="1"/>
            </p:cNvSpPr>
            <p:nvPr/>
          </p:nvSpPr>
          <p:spPr bwMode="auto">
            <a:xfrm>
              <a:off x="1117" y="1948"/>
              <a:ext cx="377" cy="310"/>
            </a:xfrm>
            <a:prstGeom prst="rect">
              <a:avLst/>
            </a:prstGeom>
            <a:solidFill>
              <a:srgbClr val="99FF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" charset="0"/>
                  <a:ea typeface="Gill Sans" charset="0"/>
                  <a:cs typeface="Gill Sans" charset="0"/>
                </a:rPr>
                <a:t>A</a:t>
              </a:r>
            </a:p>
          </p:txBody>
        </p:sp>
      </p:grpSp>
      <p:sp>
        <p:nvSpPr>
          <p:cNvPr id="38955" name="Rectangle 140"/>
          <p:cNvSpPr>
            <a:spLocks noChangeArrowheads="1"/>
          </p:cNvSpPr>
          <p:nvPr/>
        </p:nvSpPr>
        <p:spPr bwMode="auto">
          <a:xfrm>
            <a:off x="8386763" y="4495800"/>
            <a:ext cx="598488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en-US" altLang="ko-KR" sz="2400" b="0" dirty="0">
                <a:latin typeface="Gill Sans" charset="0"/>
                <a:ea typeface="Gill Sans" charset="0"/>
                <a:cs typeface="Gill Sans" charset="0"/>
              </a:rPr>
              <a:t>B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7188201" y="4495801"/>
            <a:ext cx="1198563" cy="2206625"/>
            <a:chOff x="5664200" y="4495800"/>
            <a:chExt cx="1198563" cy="2206625"/>
          </a:xfrm>
        </p:grpSpPr>
        <p:grpSp>
          <p:nvGrpSpPr>
            <p:cNvPr id="38945" name="Group 103"/>
            <p:cNvGrpSpPr>
              <a:grpSpLocks/>
            </p:cNvGrpSpPr>
            <p:nvPr/>
          </p:nvGrpSpPr>
          <p:grpSpPr bwMode="auto">
            <a:xfrm>
              <a:off x="6262688" y="5226050"/>
              <a:ext cx="600075" cy="1476375"/>
              <a:chOff x="4195" y="2190"/>
              <a:chExt cx="378" cy="930"/>
            </a:xfrm>
          </p:grpSpPr>
          <p:sp>
            <p:nvSpPr>
              <p:cNvPr id="39016" name="Rectangle 104"/>
              <p:cNvSpPr>
                <a:spLocks noChangeArrowheads="1"/>
              </p:cNvSpPr>
              <p:nvPr/>
            </p:nvSpPr>
            <p:spPr bwMode="auto">
              <a:xfrm>
                <a:off x="4195" y="2810"/>
                <a:ext cx="378" cy="310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</a:pPr>
                <a:endParaRPr lang="ko-KR" altLang="en-US" sz="24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39017" name="Rectangle 105"/>
              <p:cNvSpPr>
                <a:spLocks noChangeArrowheads="1"/>
              </p:cNvSpPr>
              <p:nvPr/>
            </p:nvSpPr>
            <p:spPr bwMode="auto">
              <a:xfrm>
                <a:off x="4195" y="2500"/>
                <a:ext cx="378" cy="31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</a:pPr>
                <a:endParaRPr lang="ko-KR" altLang="en-US" sz="24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39018" name="Rectangle 106"/>
              <p:cNvSpPr>
                <a:spLocks noChangeArrowheads="1"/>
              </p:cNvSpPr>
              <p:nvPr/>
            </p:nvSpPr>
            <p:spPr bwMode="auto">
              <a:xfrm>
                <a:off x="4195" y="2190"/>
                <a:ext cx="378" cy="310"/>
              </a:xfrm>
              <a:prstGeom prst="rect">
                <a:avLst/>
              </a:prstGeom>
              <a:solidFill>
                <a:srgbClr val="99FFCC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</a:pPr>
                <a:endParaRPr lang="ko-KR" altLang="en-US" sz="24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  <p:grpSp>
          <p:nvGrpSpPr>
            <p:cNvPr id="38946" name="Group 107"/>
            <p:cNvGrpSpPr>
              <a:grpSpLocks/>
            </p:cNvGrpSpPr>
            <p:nvPr/>
          </p:nvGrpSpPr>
          <p:grpSpPr bwMode="auto">
            <a:xfrm>
              <a:off x="5664200" y="5226050"/>
              <a:ext cx="598488" cy="1476375"/>
              <a:chOff x="3818" y="2190"/>
              <a:chExt cx="377" cy="930"/>
            </a:xfrm>
          </p:grpSpPr>
          <p:sp>
            <p:nvSpPr>
              <p:cNvPr id="39013" name="Rectangle 108"/>
              <p:cNvSpPr>
                <a:spLocks noChangeArrowheads="1"/>
              </p:cNvSpPr>
              <p:nvPr/>
            </p:nvSpPr>
            <p:spPr bwMode="auto">
              <a:xfrm>
                <a:off x="3818" y="2810"/>
                <a:ext cx="377" cy="310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</a:pPr>
                <a:endParaRPr lang="ko-KR" altLang="en-US" sz="24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39014" name="Rectangle 109"/>
              <p:cNvSpPr>
                <a:spLocks noChangeArrowheads="1"/>
              </p:cNvSpPr>
              <p:nvPr/>
            </p:nvSpPr>
            <p:spPr bwMode="auto">
              <a:xfrm>
                <a:off x="3818" y="2500"/>
                <a:ext cx="377" cy="31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</a:pPr>
                <a:endParaRPr lang="ko-KR" altLang="en-US" sz="24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39015" name="Rectangle 110"/>
              <p:cNvSpPr>
                <a:spLocks noChangeArrowheads="1"/>
              </p:cNvSpPr>
              <p:nvPr/>
            </p:nvSpPr>
            <p:spPr bwMode="auto">
              <a:xfrm>
                <a:off x="3818" y="2190"/>
                <a:ext cx="377" cy="310"/>
              </a:xfrm>
              <a:prstGeom prst="rect">
                <a:avLst/>
              </a:prstGeom>
              <a:solidFill>
                <a:srgbClr val="99FFCC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</a:pPr>
                <a:endParaRPr lang="ko-KR" altLang="en-US" sz="24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  <p:sp>
          <p:nvSpPr>
            <p:cNvPr id="38956" name="Rectangle 141"/>
            <p:cNvSpPr>
              <a:spLocks noChangeArrowheads="1"/>
            </p:cNvSpPr>
            <p:nvPr/>
          </p:nvSpPr>
          <p:spPr bwMode="auto">
            <a:xfrm>
              <a:off x="6262688" y="4495800"/>
              <a:ext cx="600075" cy="730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" charset="0"/>
                  <a:ea typeface="Gill Sans" charset="0"/>
                  <a:cs typeface="Gill Sans" charset="0"/>
                </a:rPr>
                <a:t>A</a:t>
              </a:r>
            </a:p>
          </p:txBody>
        </p:sp>
        <p:sp>
          <p:nvSpPr>
            <p:cNvPr id="38957" name="Rectangle 142"/>
            <p:cNvSpPr>
              <a:spLocks noChangeArrowheads="1"/>
            </p:cNvSpPr>
            <p:nvPr/>
          </p:nvSpPr>
          <p:spPr bwMode="auto">
            <a:xfrm>
              <a:off x="5664200" y="4495800"/>
              <a:ext cx="598488" cy="730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00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" charset="0"/>
                  <a:ea typeface="Gill Sans" charset="0"/>
                  <a:cs typeface="Gill Sans" charset="0"/>
                </a:rPr>
                <a:t>D</a:t>
              </a:r>
            </a:p>
          </p:txBody>
        </p:sp>
      </p:grpSp>
      <p:sp>
        <p:nvSpPr>
          <p:cNvPr id="38958" name="Rectangle 143"/>
          <p:cNvSpPr>
            <a:spLocks noChangeArrowheads="1"/>
          </p:cNvSpPr>
          <p:nvPr/>
        </p:nvSpPr>
        <p:spPr bwMode="auto">
          <a:xfrm>
            <a:off x="6588126" y="4495800"/>
            <a:ext cx="600075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99FFCC"/>
                </a:solidFill>
              </a14:hiddenFill>
            </a:ex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en-US" altLang="ko-KR" sz="2400" b="0" dirty="0">
                <a:latin typeface="Gill Sans" charset="0"/>
                <a:ea typeface="Gill Sans" charset="0"/>
                <a:cs typeface="Gill Sans" charset="0"/>
              </a:rPr>
              <a:t>C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5389564" y="4495801"/>
            <a:ext cx="1198563" cy="2206625"/>
            <a:chOff x="3865563" y="4495800"/>
            <a:chExt cx="1198563" cy="2206625"/>
          </a:xfrm>
        </p:grpSpPr>
        <p:grpSp>
          <p:nvGrpSpPr>
            <p:cNvPr id="38948" name="Group 115"/>
            <p:cNvGrpSpPr>
              <a:grpSpLocks/>
            </p:cNvGrpSpPr>
            <p:nvPr/>
          </p:nvGrpSpPr>
          <p:grpSpPr bwMode="auto">
            <a:xfrm>
              <a:off x="4465638" y="5226050"/>
              <a:ext cx="598488" cy="1476375"/>
              <a:chOff x="3063" y="2190"/>
              <a:chExt cx="377" cy="930"/>
            </a:xfrm>
          </p:grpSpPr>
          <p:sp>
            <p:nvSpPr>
              <p:cNvPr id="39007" name="Rectangle 116"/>
              <p:cNvSpPr>
                <a:spLocks noChangeArrowheads="1"/>
              </p:cNvSpPr>
              <p:nvPr/>
            </p:nvSpPr>
            <p:spPr bwMode="auto">
              <a:xfrm>
                <a:off x="3063" y="2810"/>
                <a:ext cx="377" cy="310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</a:pPr>
                <a:endParaRPr lang="ko-KR" altLang="en-US" sz="24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39008" name="Rectangle 117"/>
              <p:cNvSpPr>
                <a:spLocks noChangeArrowheads="1"/>
              </p:cNvSpPr>
              <p:nvPr/>
            </p:nvSpPr>
            <p:spPr bwMode="auto">
              <a:xfrm>
                <a:off x="3063" y="2500"/>
                <a:ext cx="377" cy="310"/>
              </a:xfrm>
              <a:prstGeom prst="rect">
                <a:avLst/>
              </a:prstGeom>
              <a:solidFill>
                <a:srgbClr val="FF66CC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</a:pPr>
                <a:endParaRPr lang="ko-KR" altLang="en-US" sz="24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39009" name="Rectangle 118"/>
              <p:cNvSpPr>
                <a:spLocks noChangeArrowheads="1"/>
              </p:cNvSpPr>
              <p:nvPr/>
            </p:nvSpPr>
            <p:spPr bwMode="auto">
              <a:xfrm>
                <a:off x="3063" y="2190"/>
                <a:ext cx="377" cy="310"/>
              </a:xfrm>
              <a:prstGeom prst="rect">
                <a:avLst/>
              </a:prstGeom>
              <a:solidFill>
                <a:srgbClr val="99FFCC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</a:pPr>
                <a:endParaRPr lang="ko-KR" altLang="en-US" sz="24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  <p:grpSp>
          <p:nvGrpSpPr>
            <p:cNvPr id="38949" name="Group 119"/>
            <p:cNvGrpSpPr>
              <a:grpSpLocks/>
            </p:cNvGrpSpPr>
            <p:nvPr/>
          </p:nvGrpSpPr>
          <p:grpSpPr bwMode="auto">
            <a:xfrm>
              <a:off x="3865563" y="5226050"/>
              <a:ext cx="600075" cy="1476375"/>
              <a:chOff x="2685" y="2190"/>
              <a:chExt cx="378" cy="930"/>
            </a:xfrm>
          </p:grpSpPr>
          <p:sp>
            <p:nvSpPr>
              <p:cNvPr id="39004" name="Rectangle 120"/>
              <p:cNvSpPr>
                <a:spLocks noChangeArrowheads="1"/>
              </p:cNvSpPr>
              <p:nvPr/>
            </p:nvSpPr>
            <p:spPr bwMode="auto">
              <a:xfrm>
                <a:off x="2685" y="2810"/>
                <a:ext cx="378" cy="310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</a:pPr>
                <a:endParaRPr lang="ko-KR" altLang="en-US" sz="24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39005" name="Rectangle 121"/>
              <p:cNvSpPr>
                <a:spLocks noChangeArrowheads="1"/>
              </p:cNvSpPr>
              <p:nvPr/>
            </p:nvSpPr>
            <p:spPr bwMode="auto">
              <a:xfrm>
                <a:off x="2685" y="2500"/>
                <a:ext cx="378" cy="310"/>
              </a:xfrm>
              <a:prstGeom prst="rect">
                <a:avLst/>
              </a:prstGeom>
              <a:solidFill>
                <a:srgbClr val="FF66CC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</a:pPr>
                <a:endParaRPr lang="ko-KR" altLang="en-US" sz="24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39006" name="Rectangle 122"/>
              <p:cNvSpPr>
                <a:spLocks noChangeArrowheads="1"/>
              </p:cNvSpPr>
              <p:nvPr/>
            </p:nvSpPr>
            <p:spPr bwMode="auto">
              <a:xfrm>
                <a:off x="2685" y="2190"/>
                <a:ext cx="378" cy="310"/>
              </a:xfrm>
              <a:prstGeom prst="rect">
                <a:avLst/>
              </a:prstGeom>
              <a:solidFill>
                <a:srgbClr val="99FFCC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</a:pPr>
                <a:endParaRPr lang="ko-KR" altLang="en-US" sz="24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  <p:sp>
          <p:nvSpPr>
            <p:cNvPr id="38959" name="Rectangle 144"/>
            <p:cNvSpPr>
              <a:spLocks noChangeArrowheads="1"/>
            </p:cNvSpPr>
            <p:nvPr/>
          </p:nvSpPr>
          <p:spPr bwMode="auto">
            <a:xfrm>
              <a:off x="4465638" y="4495800"/>
              <a:ext cx="598488" cy="730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00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" charset="0"/>
                  <a:ea typeface="Gill Sans" charset="0"/>
                  <a:cs typeface="Gill Sans" charset="0"/>
                </a:rPr>
                <a:t>B</a:t>
              </a:r>
            </a:p>
          </p:txBody>
        </p:sp>
        <p:sp>
          <p:nvSpPr>
            <p:cNvPr id="38960" name="Rectangle 145"/>
            <p:cNvSpPr>
              <a:spLocks noChangeArrowheads="1"/>
            </p:cNvSpPr>
            <p:nvPr/>
          </p:nvSpPr>
          <p:spPr bwMode="auto">
            <a:xfrm>
              <a:off x="3865563" y="4495800"/>
              <a:ext cx="600075" cy="730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" charset="0"/>
                  <a:ea typeface="Gill Sans" charset="0"/>
                  <a:cs typeface="Gill Sans" charset="0"/>
                </a:rPr>
                <a:t>A</a:t>
              </a:r>
            </a:p>
          </p:txBody>
        </p:sp>
      </p:grpSp>
      <p:sp>
        <p:nvSpPr>
          <p:cNvPr id="38961" name="Rectangle 146"/>
          <p:cNvSpPr>
            <a:spLocks noChangeArrowheads="1"/>
          </p:cNvSpPr>
          <p:nvPr/>
        </p:nvSpPr>
        <p:spPr bwMode="auto">
          <a:xfrm>
            <a:off x="4789489" y="4495800"/>
            <a:ext cx="600075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99FFCC"/>
                </a:solidFill>
              </a14:hiddenFill>
            </a:ex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en-US" altLang="ko-KR" sz="2400" b="0" dirty="0">
                <a:latin typeface="Gill Sans" charset="0"/>
                <a:ea typeface="Gill Sans" charset="0"/>
                <a:cs typeface="Gill Sans" charset="0"/>
              </a:rPr>
              <a:t>D</a:t>
            </a:r>
          </a:p>
        </p:txBody>
      </p:sp>
      <p:sp>
        <p:nvSpPr>
          <p:cNvPr id="38962" name="Rectangle 147"/>
          <p:cNvSpPr>
            <a:spLocks noChangeArrowheads="1"/>
          </p:cNvSpPr>
          <p:nvPr/>
        </p:nvSpPr>
        <p:spPr bwMode="auto">
          <a:xfrm>
            <a:off x="4191000" y="4495800"/>
            <a:ext cx="598488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en-US" altLang="ko-KR" sz="2400" b="0">
                <a:latin typeface="Gill Sans" charset="0"/>
                <a:ea typeface="Gill Sans" charset="0"/>
                <a:cs typeface="Gill Sans" charset="0"/>
              </a:rPr>
              <a:t>C</a:t>
            </a:r>
          </a:p>
        </p:txBody>
      </p:sp>
      <p:sp>
        <p:nvSpPr>
          <p:cNvPr id="38963" name="Rectangle 148"/>
          <p:cNvSpPr>
            <a:spLocks noChangeArrowheads="1"/>
          </p:cNvSpPr>
          <p:nvPr/>
        </p:nvSpPr>
        <p:spPr bwMode="auto">
          <a:xfrm>
            <a:off x="3590926" y="4495800"/>
            <a:ext cx="600075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66CC"/>
                </a:solidFill>
              </a14:hiddenFill>
            </a:ex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en-US" altLang="ko-KR" sz="2400" b="0">
                <a:latin typeface="Gill Sans" charset="0"/>
                <a:ea typeface="Gill Sans" charset="0"/>
                <a:cs typeface="Gill Sans" charset="0"/>
              </a:rPr>
              <a:t>B</a:t>
            </a:r>
          </a:p>
        </p:txBody>
      </p:sp>
      <p:sp>
        <p:nvSpPr>
          <p:cNvPr id="38964" name="Rectangle 149"/>
          <p:cNvSpPr>
            <a:spLocks noChangeArrowheads="1"/>
          </p:cNvSpPr>
          <p:nvPr/>
        </p:nvSpPr>
        <p:spPr bwMode="auto">
          <a:xfrm>
            <a:off x="2992438" y="4495800"/>
            <a:ext cx="598488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99FFCC"/>
                </a:solidFill>
              </a14:hiddenFill>
            </a:ex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en-US" altLang="ko-KR" sz="2400" b="0">
                <a:latin typeface="Gill Sans" charset="0"/>
                <a:ea typeface="Gill Sans" charset="0"/>
                <a:cs typeface="Gill Sans" charset="0"/>
              </a:rPr>
              <a:t>A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8985251" y="4495801"/>
            <a:ext cx="1216025" cy="2206625"/>
            <a:chOff x="7461250" y="4495800"/>
            <a:chExt cx="1216025" cy="2206625"/>
          </a:xfrm>
        </p:grpSpPr>
        <p:grpSp>
          <p:nvGrpSpPr>
            <p:cNvPr id="38942" name="Group 91"/>
            <p:cNvGrpSpPr>
              <a:grpSpLocks/>
            </p:cNvGrpSpPr>
            <p:nvPr/>
          </p:nvGrpSpPr>
          <p:grpSpPr bwMode="auto">
            <a:xfrm>
              <a:off x="8051800" y="5226050"/>
              <a:ext cx="600075" cy="1476375"/>
              <a:chOff x="4950" y="2190"/>
              <a:chExt cx="378" cy="930"/>
            </a:xfrm>
          </p:grpSpPr>
          <p:sp>
            <p:nvSpPr>
              <p:cNvPr id="39025" name="Rectangle 92"/>
              <p:cNvSpPr>
                <a:spLocks noChangeArrowheads="1"/>
              </p:cNvSpPr>
              <p:nvPr/>
            </p:nvSpPr>
            <p:spPr bwMode="auto">
              <a:xfrm>
                <a:off x="4950" y="2810"/>
                <a:ext cx="378" cy="310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</a:pPr>
                <a:endParaRPr lang="ko-KR" altLang="en-US" sz="24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39026" name="Rectangle 93"/>
              <p:cNvSpPr>
                <a:spLocks noChangeArrowheads="1"/>
              </p:cNvSpPr>
              <p:nvPr/>
            </p:nvSpPr>
            <p:spPr bwMode="auto">
              <a:xfrm>
                <a:off x="4950" y="2500"/>
                <a:ext cx="378" cy="31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</a:pPr>
                <a:endParaRPr lang="ko-KR" altLang="en-US" sz="24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39027" name="Rectangle 94"/>
              <p:cNvSpPr>
                <a:spLocks noChangeArrowheads="1"/>
              </p:cNvSpPr>
              <p:nvPr/>
            </p:nvSpPr>
            <p:spPr bwMode="auto">
              <a:xfrm>
                <a:off x="4950" y="2190"/>
                <a:ext cx="378" cy="310"/>
              </a:xfrm>
              <a:prstGeom prst="rect">
                <a:avLst/>
              </a:prstGeom>
              <a:solidFill>
                <a:srgbClr val="FF66CC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</a:pPr>
                <a:endParaRPr lang="ko-KR" altLang="en-US" sz="24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  <p:grpSp>
          <p:nvGrpSpPr>
            <p:cNvPr id="38943" name="Group 95"/>
            <p:cNvGrpSpPr>
              <a:grpSpLocks/>
            </p:cNvGrpSpPr>
            <p:nvPr/>
          </p:nvGrpSpPr>
          <p:grpSpPr bwMode="auto">
            <a:xfrm>
              <a:off x="7461250" y="5226050"/>
              <a:ext cx="600075" cy="1476375"/>
              <a:chOff x="4950" y="2190"/>
              <a:chExt cx="378" cy="930"/>
            </a:xfrm>
          </p:grpSpPr>
          <p:sp>
            <p:nvSpPr>
              <p:cNvPr id="39022" name="Rectangle 96"/>
              <p:cNvSpPr>
                <a:spLocks noChangeArrowheads="1"/>
              </p:cNvSpPr>
              <p:nvPr/>
            </p:nvSpPr>
            <p:spPr bwMode="auto">
              <a:xfrm>
                <a:off x="4950" y="2810"/>
                <a:ext cx="378" cy="310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</a:pPr>
                <a:endParaRPr lang="ko-KR" altLang="en-US" sz="24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39023" name="Rectangle 97"/>
              <p:cNvSpPr>
                <a:spLocks noChangeArrowheads="1"/>
              </p:cNvSpPr>
              <p:nvPr/>
            </p:nvSpPr>
            <p:spPr bwMode="auto">
              <a:xfrm>
                <a:off x="4950" y="2500"/>
                <a:ext cx="378" cy="31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</a:pPr>
                <a:endParaRPr lang="ko-KR" altLang="en-US" sz="24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39024" name="Rectangle 98"/>
              <p:cNvSpPr>
                <a:spLocks noChangeArrowheads="1"/>
              </p:cNvSpPr>
              <p:nvPr/>
            </p:nvSpPr>
            <p:spPr bwMode="auto">
              <a:xfrm>
                <a:off x="4950" y="2190"/>
                <a:ext cx="378" cy="310"/>
              </a:xfrm>
              <a:prstGeom prst="rect">
                <a:avLst/>
              </a:prstGeom>
              <a:solidFill>
                <a:srgbClr val="FF66CC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</a:pPr>
                <a:endParaRPr lang="ko-KR" altLang="en-US" sz="24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  <p:sp>
          <p:nvSpPr>
            <p:cNvPr id="38954" name="Rectangle 139"/>
            <p:cNvSpPr>
              <a:spLocks noChangeArrowheads="1"/>
            </p:cNvSpPr>
            <p:nvPr/>
          </p:nvSpPr>
          <p:spPr bwMode="auto">
            <a:xfrm>
              <a:off x="7461250" y="4495800"/>
              <a:ext cx="600075" cy="730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" charset="0"/>
                  <a:ea typeface="Gill Sans" charset="0"/>
                  <a:cs typeface="Gill Sans" charset="0"/>
                </a:rPr>
                <a:t>C</a:t>
              </a:r>
            </a:p>
          </p:txBody>
        </p:sp>
        <p:sp>
          <p:nvSpPr>
            <p:cNvPr id="38965" name="Rectangle 150"/>
            <p:cNvSpPr>
              <a:spLocks noChangeArrowheads="1"/>
            </p:cNvSpPr>
            <p:nvPr/>
          </p:nvSpPr>
          <p:spPr bwMode="auto">
            <a:xfrm>
              <a:off x="8077200" y="4495800"/>
              <a:ext cx="600075" cy="730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" charset="0"/>
                  <a:ea typeface="Gill Sans" charset="0"/>
                  <a:cs typeface="Gill Sans" charset="0"/>
                </a:rPr>
                <a:t>D</a:t>
              </a:r>
            </a:p>
          </p:txBody>
        </p:sp>
      </p:grpSp>
      <p:grpSp>
        <p:nvGrpSpPr>
          <p:cNvPr id="38966" name="Group 151"/>
          <p:cNvGrpSpPr>
            <a:grpSpLocks/>
          </p:cNvGrpSpPr>
          <p:nvPr/>
        </p:nvGrpSpPr>
        <p:grpSpPr bwMode="auto">
          <a:xfrm>
            <a:off x="1981200" y="4495801"/>
            <a:ext cx="8204200" cy="2206625"/>
            <a:chOff x="240" y="1440"/>
            <a:chExt cx="5168" cy="1390"/>
          </a:xfrm>
        </p:grpSpPr>
        <p:sp>
          <p:nvSpPr>
            <p:cNvPr id="38967" name="Rectangle 152"/>
            <p:cNvSpPr>
              <a:spLocks noChangeArrowheads="1"/>
            </p:cNvSpPr>
            <p:nvPr/>
          </p:nvSpPr>
          <p:spPr bwMode="auto">
            <a:xfrm>
              <a:off x="240" y="2520"/>
              <a:ext cx="637" cy="31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" charset="0"/>
                  <a:ea typeface="Gill Sans" charset="0"/>
                  <a:cs typeface="Gill Sans" charset="0"/>
                </a:rPr>
                <a:t>3</a:t>
              </a:r>
            </a:p>
          </p:txBody>
        </p:sp>
        <p:sp>
          <p:nvSpPr>
            <p:cNvPr id="38968" name="Rectangle 153"/>
            <p:cNvSpPr>
              <a:spLocks noChangeArrowheads="1"/>
            </p:cNvSpPr>
            <p:nvPr/>
          </p:nvSpPr>
          <p:spPr bwMode="auto">
            <a:xfrm>
              <a:off x="240" y="2210"/>
              <a:ext cx="637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" charset="0"/>
                  <a:ea typeface="Gill Sans" charset="0"/>
                  <a:cs typeface="Gill Sans" charset="0"/>
                </a:rPr>
                <a:t>2</a:t>
              </a:r>
            </a:p>
          </p:txBody>
        </p:sp>
        <p:sp>
          <p:nvSpPr>
            <p:cNvPr id="38969" name="Rectangle 154"/>
            <p:cNvSpPr>
              <a:spLocks noChangeArrowheads="1"/>
            </p:cNvSpPr>
            <p:nvPr/>
          </p:nvSpPr>
          <p:spPr bwMode="auto">
            <a:xfrm>
              <a:off x="240" y="1900"/>
              <a:ext cx="637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" charset="0"/>
                  <a:ea typeface="Gill Sans" charset="0"/>
                  <a:cs typeface="Gill Sans" charset="0"/>
                </a:rPr>
                <a:t>1</a:t>
              </a:r>
            </a:p>
          </p:txBody>
        </p:sp>
        <p:sp>
          <p:nvSpPr>
            <p:cNvPr id="38970" name="Rectangle 155"/>
            <p:cNvSpPr>
              <a:spLocks noChangeArrowheads="1"/>
            </p:cNvSpPr>
            <p:nvPr/>
          </p:nvSpPr>
          <p:spPr bwMode="auto">
            <a:xfrm>
              <a:off x="240" y="1460"/>
              <a:ext cx="637" cy="4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r">
                <a:lnSpc>
                  <a:spcPct val="50000"/>
                </a:lnSpc>
                <a:spcBef>
                  <a:spcPct val="30000"/>
                </a:spcBef>
              </a:pPr>
              <a:r>
                <a:rPr lang="en-US" altLang="ko-KR" sz="2400" b="0" dirty="0">
                  <a:latin typeface="Gill Sans" charset="0"/>
                  <a:ea typeface="Gill Sans" charset="0"/>
                  <a:cs typeface="Gill Sans" charset="0"/>
                </a:rPr>
                <a:t>Ref:</a:t>
              </a:r>
            </a:p>
            <a:p>
              <a:pPr algn="l">
                <a:lnSpc>
                  <a:spcPct val="50000"/>
                </a:lnSpc>
                <a:spcBef>
                  <a:spcPct val="30000"/>
                </a:spcBef>
              </a:pPr>
              <a:r>
                <a:rPr lang="en-US" altLang="ko-KR" sz="2400" b="0" dirty="0">
                  <a:latin typeface="Gill Sans" charset="0"/>
                  <a:ea typeface="Gill Sans" charset="0"/>
                  <a:cs typeface="Gill Sans" charset="0"/>
                </a:rPr>
                <a:t>Page:</a:t>
              </a:r>
            </a:p>
          </p:txBody>
        </p:sp>
        <p:sp>
          <p:nvSpPr>
            <p:cNvPr id="38971" name="Line 156"/>
            <p:cNvSpPr>
              <a:spLocks noChangeShapeType="1"/>
            </p:cNvSpPr>
            <p:nvPr/>
          </p:nvSpPr>
          <p:spPr bwMode="auto">
            <a:xfrm>
              <a:off x="240" y="1900"/>
              <a:ext cx="516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grpSp>
          <p:nvGrpSpPr>
            <p:cNvPr id="38972" name="Group 157"/>
            <p:cNvGrpSpPr>
              <a:grpSpLocks/>
            </p:cNvGrpSpPr>
            <p:nvPr/>
          </p:nvGrpSpPr>
          <p:grpSpPr bwMode="auto">
            <a:xfrm>
              <a:off x="240" y="2210"/>
              <a:ext cx="5161" cy="310"/>
              <a:chOff x="240" y="2210"/>
              <a:chExt cx="4790" cy="310"/>
            </a:xfrm>
          </p:grpSpPr>
          <p:sp>
            <p:nvSpPr>
              <p:cNvPr id="38990" name="Line 158"/>
              <p:cNvSpPr>
                <a:spLocks noChangeShapeType="1"/>
              </p:cNvSpPr>
              <p:nvPr/>
            </p:nvSpPr>
            <p:spPr bwMode="auto">
              <a:xfrm>
                <a:off x="240" y="2210"/>
                <a:ext cx="479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38991" name="Line 159"/>
              <p:cNvSpPr>
                <a:spLocks noChangeShapeType="1"/>
              </p:cNvSpPr>
              <p:nvPr/>
            </p:nvSpPr>
            <p:spPr bwMode="auto">
              <a:xfrm>
                <a:off x="240" y="2520"/>
                <a:ext cx="479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  <p:sp>
          <p:nvSpPr>
            <p:cNvPr id="38973" name="Line 160"/>
            <p:cNvSpPr>
              <a:spLocks noChangeShapeType="1"/>
            </p:cNvSpPr>
            <p:nvPr/>
          </p:nvSpPr>
          <p:spPr bwMode="auto">
            <a:xfrm>
              <a:off x="240" y="1440"/>
              <a:ext cx="0" cy="139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8974" name="Line 161"/>
            <p:cNvSpPr>
              <a:spLocks noChangeShapeType="1"/>
            </p:cNvSpPr>
            <p:nvPr/>
          </p:nvSpPr>
          <p:spPr bwMode="auto">
            <a:xfrm>
              <a:off x="877" y="1440"/>
              <a:ext cx="0" cy="139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8975" name="Line 162"/>
            <p:cNvSpPr>
              <a:spLocks noChangeShapeType="1"/>
            </p:cNvSpPr>
            <p:nvPr/>
          </p:nvSpPr>
          <p:spPr bwMode="auto">
            <a:xfrm>
              <a:off x="1254" y="1440"/>
              <a:ext cx="0" cy="13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8976" name="Line 163"/>
            <p:cNvSpPr>
              <a:spLocks noChangeShapeType="1"/>
            </p:cNvSpPr>
            <p:nvPr/>
          </p:nvSpPr>
          <p:spPr bwMode="auto">
            <a:xfrm>
              <a:off x="1632" y="1440"/>
              <a:ext cx="0" cy="13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8977" name="Line 164"/>
            <p:cNvSpPr>
              <a:spLocks noChangeShapeType="1"/>
            </p:cNvSpPr>
            <p:nvPr/>
          </p:nvSpPr>
          <p:spPr bwMode="auto">
            <a:xfrm>
              <a:off x="2009" y="1440"/>
              <a:ext cx="0" cy="13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8978" name="Line 165"/>
            <p:cNvSpPr>
              <a:spLocks noChangeShapeType="1"/>
            </p:cNvSpPr>
            <p:nvPr/>
          </p:nvSpPr>
          <p:spPr bwMode="auto">
            <a:xfrm>
              <a:off x="2387" y="1440"/>
              <a:ext cx="0" cy="13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8979" name="Line 166"/>
            <p:cNvSpPr>
              <a:spLocks noChangeShapeType="1"/>
            </p:cNvSpPr>
            <p:nvPr/>
          </p:nvSpPr>
          <p:spPr bwMode="auto">
            <a:xfrm>
              <a:off x="2765" y="1440"/>
              <a:ext cx="0" cy="13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8980" name="Line 167"/>
            <p:cNvSpPr>
              <a:spLocks noChangeShapeType="1"/>
            </p:cNvSpPr>
            <p:nvPr/>
          </p:nvSpPr>
          <p:spPr bwMode="auto">
            <a:xfrm>
              <a:off x="3142" y="1440"/>
              <a:ext cx="0" cy="13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8981" name="Line 168"/>
            <p:cNvSpPr>
              <a:spLocks noChangeShapeType="1"/>
            </p:cNvSpPr>
            <p:nvPr/>
          </p:nvSpPr>
          <p:spPr bwMode="auto">
            <a:xfrm>
              <a:off x="3520" y="1440"/>
              <a:ext cx="0" cy="13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8982" name="Line 169"/>
            <p:cNvSpPr>
              <a:spLocks noChangeShapeType="1"/>
            </p:cNvSpPr>
            <p:nvPr/>
          </p:nvSpPr>
          <p:spPr bwMode="auto">
            <a:xfrm>
              <a:off x="3897" y="1440"/>
              <a:ext cx="0" cy="13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8983" name="Line 170"/>
            <p:cNvSpPr>
              <a:spLocks noChangeShapeType="1"/>
            </p:cNvSpPr>
            <p:nvPr/>
          </p:nvSpPr>
          <p:spPr bwMode="auto">
            <a:xfrm>
              <a:off x="4275" y="1440"/>
              <a:ext cx="0" cy="13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8984" name="Line 171"/>
            <p:cNvSpPr>
              <a:spLocks noChangeShapeType="1"/>
            </p:cNvSpPr>
            <p:nvPr/>
          </p:nvSpPr>
          <p:spPr bwMode="auto">
            <a:xfrm>
              <a:off x="4652" y="1440"/>
              <a:ext cx="0" cy="13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grpSp>
          <p:nvGrpSpPr>
            <p:cNvPr id="38985" name="Group 172"/>
            <p:cNvGrpSpPr>
              <a:grpSpLocks/>
            </p:cNvGrpSpPr>
            <p:nvPr/>
          </p:nvGrpSpPr>
          <p:grpSpPr bwMode="auto">
            <a:xfrm>
              <a:off x="240" y="1440"/>
              <a:ext cx="5160" cy="1390"/>
              <a:chOff x="240" y="1440"/>
              <a:chExt cx="4790" cy="1390"/>
            </a:xfrm>
          </p:grpSpPr>
          <p:sp>
            <p:nvSpPr>
              <p:cNvPr id="38987" name="Line 173"/>
              <p:cNvSpPr>
                <a:spLocks noChangeShapeType="1"/>
              </p:cNvSpPr>
              <p:nvPr/>
            </p:nvSpPr>
            <p:spPr bwMode="auto">
              <a:xfrm>
                <a:off x="240" y="1440"/>
                <a:ext cx="4790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38988" name="Line 174"/>
              <p:cNvSpPr>
                <a:spLocks noChangeShapeType="1"/>
              </p:cNvSpPr>
              <p:nvPr/>
            </p:nvSpPr>
            <p:spPr bwMode="auto">
              <a:xfrm>
                <a:off x="240" y="2830"/>
                <a:ext cx="4790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38989" name="Line 175"/>
              <p:cNvSpPr>
                <a:spLocks noChangeShapeType="1"/>
              </p:cNvSpPr>
              <p:nvPr/>
            </p:nvSpPr>
            <p:spPr bwMode="auto">
              <a:xfrm>
                <a:off x="5030" y="1440"/>
                <a:ext cx="0" cy="139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  <p:sp>
          <p:nvSpPr>
            <p:cNvPr id="38986" name="Line 176"/>
            <p:cNvSpPr>
              <a:spLocks noChangeShapeType="1"/>
            </p:cNvSpPr>
            <p:nvPr/>
          </p:nvSpPr>
          <p:spPr bwMode="auto">
            <a:xfrm>
              <a:off x="5024" y="1440"/>
              <a:ext cx="0" cy="13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4523195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55" grpId="0"/>
      <p:bldP spid="38958" grpId="0"/>
      <p:bldP spid="3896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969963" y="4191000"/>
            <a:ext cx="10252073" cy="2538412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sz="2800" dirty="0">
                <a:ea typeface="굴림" panose="020B0600000101010101" pitchFamily="34" charset="-127"/>
              </a:rPr>
              <a:t>One desirable property: When you add memory the miss rate drops (stack property)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sz="2400" dirty="0">
                <a:ea typeface="굴림" panose="020B0600000101010101" pitchFamily="34" charset="-127"/>
              </a:rPr>
              <a:t>Does this always happen?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sz="2400" dirty="0">
                <a:ea typeface="굴림" panose="020B0600000101010101" pitchFamily="34" charset="-127"/>
              </a:rPr>
              <a:t>Seems like it should, right?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sz="2800" dirty="0">
                <a:ea typeface="굴림" panose="020B0600000101010101" pitchFamily="34" charset="-127"/>
              </a:rPr>
              <a:t>No: </a:t>
            </a:r>
            <a:r>
              <a:rPr lang="en-US" altLang="ko-KR" sz="2800" dirty="0" err="1">
                <a:ea typeface="굴림" panose="020B0600000101010101" pitchFamily="34" charset="-127"/>
              </a:rPr>
              <a:t>Bélády’s</a:t>
            </a:r>
            <a:r>
              <a:rPr lang="en-US" altLang="ko-KR" sz="2800" dirty="0">
                <a:ea typeface="굴림" panose="020B0600000101010101" pitchFamily="34" charset="-127"/>
              </a:rPr>
              <a:t> anomaly 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sz="2400" dirty="0">
                <a:ea typeface="굴림" panose="020B0600000101010101" pitchFamily="34" charset="-127"/>
              </a:rPr>
              <a:t>Certain replacement algorithms (FIFO) don’t have this obvious property!</a:t>
            </a:r>
          </a:p>
        </p:txBody>
      </p:sp>
      <p:pic>
        <p:nvPicPr>
          <p:cNvPr id="19460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" t="11264" r="1244" b="11610"/>
          <a:stretch>
            <a:fillRect/>
          </a:stretch>
        </p:blipFill>
        <p:spPr bwMode="auto">
          <a:xfrm>
            <a:off x="3148014" y="711200"/>
            <a:ext cx="5646737" cy="3322638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964" y="152400"/>
            <a:ext cx="10252072" cy="533400"/>
          </a:xfrm>
        </p:spPr>
        <p:txBody>
          <a:bodyPr/>
          <a:lstStyle/>
          <a:p>
            <a:r>
              <a:rPr lang="en-US" altLang="ko-KR" dirty="0">
                <a:ea typeface="굴림" panose="020B0600000101010101" pitchFamily="34" charset="-127"/>
              </a:rPr>
              <a:t>Graph of Page Faults Versus The Number of Frames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8134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152400"/>
            <a:ext cx="9220200" cy="533400"/>
          </a:xfrm>
        </p:spPr>
        <p:txBody>
          <a:bodyPr/>
          <a:lstStyle/>
          <a:p>
            <a:r>
              <a:rPr lang="en-US" altLang="ko-KR" dirty="0">
                <a:ea typeface="굴림" panose="020B0600000101010101" pitchFamily="34" charset="-127"/>
              </a:rPr>
              <a:t>Adding Memory Doesn’t Always Help Fault Rate</a:t>
            </a:r>
          </a:p>
        </p:txBody>
      </p:sp>
      <p:sp>
        <p:nvSpPr>
          <p:cNvPr id="780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762000"/>
            <a:ext cx="10363200" cy="6096000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  <a:spcBef>
                <a:spcPct val="5000"/>
              </a:spcBef>
            </a:pPr>
            <a:r>
              <a:rPr lang="en-US" altLang="ko-KR" sz="2800" dirty="0">
                <a:ea typeface="굴림" panose="020B0600000101010101" pitchFamily="34" charset="-127"/>
              </a:rPr>
              <a:t>Does adding memory reduce number of page faults?</a:t>
            </a:r>
          </a:p>
          <a:p>
            <a:pPr lvl="1">
              <a:lnSpc>
                <a:spcPct val="80000"/>
              </a:lnSpc>
              <a:spcBef>
                <a:spcPct val="5000"/>
              </a:spcBef>
            </a:pPr>
            <a:r>
              <a:rPr lang="en-US" altLang="ko-KR" sz="2400" dirty="0">
                <a:ea typeface="굴림" panose="020B0600000101010101" pitchFamily="34" charset="-127"/>
              </a:rPr>
              <a:t>Yes for LRU and MIN</a:t>
            </a:r>
          </a:p>
          <a:p>
            <a:pPr lvl="1">
              <a:lnSpc>
                <a:spcPct val="80000"/>
              </a:lnSpc>
              <a:spcBef>
                <a:spcPct val="5000"/>
              </a:spcBef>
            </a:pPr>
            <a:r>
              <a:rPr lang="en-US" altLang="ko-KR" sz="2400" dirty="0">
                <a:ea typeface="굴림" panose="020B0600000101010101" pitchFamily="34" charset="-127"/>
              </a:rPr>
              <a:t>Not necessarily for FIFO!  (Called </a:t>
            </a:r>
            <a:r>
              <a:rPr lang="en-US" altLang="ko-KR" sz="2400" dirty="0" err="1">
                <a:ea typeface="굴림" panose="020B0600000101010101" pitchFamily="34" charset="-127"/>
              </a:rPr>
              <a:t>Bélády’s</a:t>
            </a:r>
            <a:r>
              <a:rPr lang="en-US" altLang="ko-KR" sz="2400" dirty="0">
                <a:ea typeface="굴림" panose="020B0600000101010101" pitchFamily="34" charset="-127"/>
              </a:rPr>
              <a:t> anomaly)</a:t>
            </a:r>
          </a:p>
          <a:p>
            <a:pPr lvl="1">
              <a:lnSpc>
                <a:spcPct val="80000"/>
              </a:lnSpc>
              <a:spcBef>
                <a:spcPct val="5000"/>
              </a:spcBef>
            </a:pPr>
            <a:endParaRPr lang="en-US" altLang="ko-KR" sz="2400" dirty="0">
              <a:ea typeface="굴림" panose="020B0600000101010101" pitchFamily="34" charset="-127"/>
            </a:endParaRPr>
          </a:p>
          <a:p>
            <a:pPr lvl="1">
              <a:lnSpc>
                <a:spcPct val="80000"/>
              </a:lnSpc>
              <a:spcBef>
                <a:spcPct val="5000"/>
              </a:spcBef>
            </a:pPr>
            <a:endParaRPr lang="en-US" altLang="ko-KR" sz="2400" dirty="0">
              <a:ea typeface="굴림" panose="020B0600000101010101" pitchFamily="34" charset="-127"/>
            </a:endParaRPr>
          </a:p>
          <a:p>
            <a:pPr lvl="1">
              <a:lnSpc>
                <a:spcPct val="80000"/>
              </a:lnSpc>
              <a:spcBef>
                <a:spcPct val="5000"/>
              </a:spcBef>
            </a:pPr>
            <a:endParaRPr lang="en-US" altLang="ko-KR" sz="2400" dirty="0">
              <a:ea typeface="굴림" panose="020B0600000101010101" pitchFamily="34" charset="-127"/>
            </a:endParaRPr>
          </a:p>
          <a:p>
            <a:pPr lvl="1">
              <a:lnSpc>
                <a:spcPct val="80000"/>
              </a:lnSpc>
              <a:spcBef>
                <a:spcPct val="5000"/>
              </a:spcBef>
            </a:pPr>
            <a:endParaRPr lang="en-US" altLang="ko-KR" sz="2400" dirty="0">
              <a:ea typeface="굴림" panose="020B0600000101010101" pitchFamily="34" charset="-127"/>
            </a:endParaRPr>
          </a:p>
          <a:p>
            <a:pPr lvl="1">
              <a:lnSpc>
                <a:spcPct val="80000"/>
              </a:lnSpc>
              <a:spcBef>
                <a:spcPct val="5000"/>
              </a:spcBef>
            </a:pPr>
            <a:endParaRPr lang="en-US" altLang="ko-KR" sz="2400" dirty="0">
              <a:ea typeface="굴림" panose="020B0600000101010101" pitchFamily="34" charset="-127"/>
            </a:endParaRPr>
          </a:p>
          <a:p>
            <a:pPr lvl="1">
              <a:lnSpc>
                <a:spcPct val="80000"/>
              </a:lnSpc>
              <a:spcBef>
                <a:spcPct val="5000"/>
              </a:spcBef>
            </a:pPr>
            <a:endParaRPr lang="en-US" altLang="ko-KR" sz="2400" dirty="0">
              <a:ea typeface="굴림" panose="020B0600000101010101" pitchFamily="34" charset="-127"/>
            </a:endParaRPr>
          </a:p>
          <a:p>
            <a:pPr lvl="1">
              <a:lnSpc>
                <a:spcPct val="80000"/>
              </a:lnSpc>
              <a:spcBef>
                <a:spcPct val="5000"/>
              </a:spcBef>
            </a:pPr>
            <a:endParaRPr lang="en-US" altLang="ko-KR" sz="2400" dirty="0">
              <a:ea typeface="굴림" panose="020B0600000101010101" pitchFamily="34" charset="-127"/>
            </a:endParaRPr>
          </a:p>
          <a:p>
            <a:pPr lvl="1">
              <a:lnSpc>
                <a:spcPct val="80000"/>
              </a:lnSpc>
              <a:spcBef>
                <a:spcPct val="5000"/>
              </a:spcBef>
            </a:pPr>
            <a:endParaRPr lang="en-US" altLang="ko-KR" sz="2400" dirty="0">
              <a:ea typeface="굴림" panose="020B0600000101010101" pitchFamily="34" charset="-127"/>
            </a:endParaRPr>
          </a:p>
          <a:p>
            <a:pPr lvl="1">
              <a:lnSpc>
                <a:spcPct val="80000"/>
              </a:lnSpc>
              <a:spcBef>
                <a:spcPct val="5000"/>
              </a:spcBef>
            </a:pPr>
            <a:endParaRPr lang="en-US" altLang="ko-KR" sz="2400" dirty="0">
              <a:ea typeface="굴림" panose="020B0600000101010101" pitchFamily="34" charset="-127"/>
            </a:endParaRPr>
          </a:p>
          <a:p>
            <a:pPr lvl="1">
              <a:lnSpc>
                <a:spcPct val="80000"/>
              </a:lnSpc>
              <a:spcBef>
                <a:spcPct val="5000"/>
              </a:spcBef>
            </a:pPr>
            <a:endParaRPr lang="en-US" altLang="ko-KR" sz="2400" dirty="0">
              <a:ea typeface="굴림" panose="020B0600000101010101" pitchFamily="34" charset="-127"/>
            </a:endParaRPr>
          </a:p>
          <a:p>
            <a:pPr lvl="1">
              <a:lnSpc>
                <a:spcPct val="80000"/>
              </a:lnSpc>
              <a:spcBef>
                <a:spcPct val="5000"/>
              </a:spcBef>
            </a:pPr>
            <a:endParaRPr lang="en-US" altLang="ko-KR" sz="2400" dirty="0">
              <a:ea typeface="굴림" panose="020B0600000101010101" pitchFamily="34" charset="-127"/>
            </a:endParaRPr>
          </a:p>
          <a:p>
            <a:pPr lvl="1">
              <a:lnSpc>
                <a:spcPct val="80000"/>
              </a:lnSpc>
              <a:spcBef>
                <a:spcPct val="5000"/>
              </a:spcBef>
            </a:pPr>
            <a:endParaRPr lang="en-US" altLang="ko-KR" sz="2400" dirty="0">
              <a:ea typeface="굴림" panose="020B0600000101010101" pitchFamily="34" charset="-127"/>
            </a:endParaRPr>
          </a:p>
          <a:p>
            <a:pPr lvl="1">
              <a:lnSpc>
                <a:spcPct val="80000"/>
              </a:lnSpc>
              <a:spcBef>
                <a:spcPct val="5000"/>
              </a:spcBef>
            </a:pPr>
            <a:endParaRPr lang="en-US" altLang="ko-KR" sz="2400" dirty="0">
              <a:ea typeface="굴림" panose="020B0600000101010101" pitchFamily="34" charset="-127"/>
            </a:endParaRPr>
          </a:p>
          <a:p>
            <a:pPr>
              <a:lnSpc>
                <a:spcPct val="80000"/>
              </a:lnSpc>
              <a:spcBef>
                <a:spcPct val="5000"/>
              </a:spcBef>
            </a:pPr>
            <a:endParaRPr lang="en-US" altLang="ko-KR" sz="2800" dirty="0">
              <a:ea typeface="굴림" panose="020B0600000101010101" pitchFamily="34" charset="-127"/>
            </a:endParaRPr>
          </a:p>
          <a:p>
            <a:pPr>
              <a:lnSpc>
                <a:spcPct val="80000"/>
              </a:lnSpc>
              <a:spcBef>
                <a:spcPct val="5000"/>
              </a:spcBef>
            </a:pPr>
            <a:r>
              <a:rPr lang="en-US" altLang="ko-KR" sz="2800" dirty="0">
                <a:ea typeface="굴림" panose="020B0600000101010101" pitchFamily="34" charset="-127"/>
              </a:rPr>
              <a:t>After adding memory:</a:t>
            </a:r>
          </a:p>
          <a:p>
            <a:pPr lvl="1">
              <a:lnSpc>
                <a:spcPct val="80000"/>
              </a:lnSpc>
              <a:spcBef>
                <a:spcPct val="5000"/>
              </a:spcBef>
            </a:pPr>
            <a:r>
              <a:rPr lang="en-US" altLang="ko-KR" sz="2400" dirty="0">
                <a:ea typeface="굴림" panose="020B0600000101010101" pitchFamily="34" charset="-127"/>
              </a:rPr>
              <a:t>With FIFO, contents can be completely different</a:t>
            </a:r>
          </a:p>
          <a:p>
            <a:pPr lvl="1">
              <a:lnSpc>
                <a:spcPct val="80000"/>
              </a:lnSpc>
              <a:spcBef>
                <a:spcPct val="5000"/>
              </a:spcBef>
            </a:pPr>
            <a:r>
              <a:rPr lang="en-US" altLang="ko-KR" sz="2400" dirty="0">
                <a:ea typeface="굴림" panose="020B0600000101010101" pitchFamily="34" charset="-127"/>
              </a:rPr>
              <a:t>In contrast, with LRU or MIN, contents of memory with X pages are a subset of contents with X+1 Page</a:t>
            </a:r>
          </a:p>
        </p:txBody>
      </p:sp>
      <p:grpSp>
        <p:nvGrpSpPr>
          <p:cNvPr id="780292" name="Group 4"/>
          <p:cNvGrpSpPr>
            <a:grpSpLocks/>
          </p:cNvGrpSpPr>
          <p:nvPr/>
        </p:nvGrpSpPr>
        <p:grpSpPr bwMode="auto">
          <a:xfrm>
            <a:off x="2674938" y="1752600"/>
            <a:ext cx="6864350" cy="1624012"/>
            <a:chOff x="294" y="2786"/>
            <a:chExt cx="5178" cy="1390"/>
          </a:xfrm>
        </p:grpSpPr>
        <p:grpSp>
          <p:nvGrpSpPr>
            <p:cNvPr id="20573" name="Group 5"/>
            <p:cNvGrpSpPr>
              <a:grpSpLocks/>
            </p:cNvGrpSpPr>
            <p:nvPr/>
          </p:nvGrpSpPr>
          <p:grpSpPr bwMode="auto">
            <a:xfrm>
              <a:off x="5078" y="3246"/>
              <a:ext cx="378" cy="930"/>
              <a:chOff x="4950" y="2190"/>
              <a:chExt cx="378" cy="930"/>
            </a:xfrm>
          </p:grpSpPr>
          <p:sp>
            <p:nvSpPr>
              <p:cNvPr id="20656" name="Rectangle 6"/>
              <p:cNvSpPr>
                <a:spLocks noChangeArrowheads="1"/>
              </p:cNvSpPr>
              <p:nvPr/>
            </p:nvSpPr>
            <p:spPr bwMode="auto">
              <a:xfrm>
                <a:off x="4950" y="2810"/>
                <a:ext cx="378" cy="310"/>
              </a:xfrm>
              <a:prstGeom prst="rect">
                <a:avLst/>
              </a:prstGeom>
              <a:solidFill>
                <a:srgbClr val="99FFCC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endParaRPr lang="ko-KR" alt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20657" name="Rectangle 7"/>
              <p:cNvSpPr>
                <a:spLocks noChangeArrowheads="1"/>
              </p:cNvSpPr>
              <p:nvPr/>
            </p:nvSpPr>
            <p:spPr bwMode="auto">
              <a:xfrm>
                <a:off x="4950" y="2500"/>
                <a:ext cx="378" cy="310"/>
              </a:xfrm>
              <a:prstGeom prst="rect">
                <a:avLst/>
              </a:prstGeom>
              <a:solidFill>
                <a:srgbClr val="99FFCC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endParaRPr lang="ko-KR" alt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20658" name="Rectangle 8"/>
              <p:cNvSpPr>
                <a:spLocks noChangeArrowheads="1"/>
              </p:cNvSpPr>
              <p:nvPr/>
            </p:nvSpPr>
            <p:spPr bwMode="auto">
              <a:xfrm>
                <a:off x="4950" y="2190"/>
                <a:ext cx="378" cy="310"/>
              </a:xfrm>
              <a:prstGeom prst="rect">
                <a:avLst/>
              </a:prstGeom>
              <a:solidFill>
                <a:srgbClr val="99FFCC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endParaRPr lang="ko-KR" alt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  <p:grpSp>
          <p:nvGrpSpPr>
            <p:cNvPr id="20574" name="Group 9"/>
            <p:cNvGrpSpPr>
              <a:grpSpLocks/>
            </p:cNvGrpSpPr>
            <p:nvPr/>
          </p:nvGrpSpPr>
          <p:grpSpPr bwMode="auto">
            <a:xfrm>
              <a:off x="4706" y="3246"/>
              <a:ext cx="378" cy="930"/>
              <a:chOff x="4950" y="2190"/>
              <a:chExt cx="378" cy="930"/>
            </a:xfrm>
          </p:grpSpPr>
          <p:sp>
            <p:nvSpPr>
              <p:cNvPr id="20653" name="Rectangle 10"/>
              <p:cNvSpPr>
                <a:spLocks noChangeArrowheads="1"/>
              </p:cNvSpPr>
              <p:nvPr/>
            </p:nvSpPr>
            <p:spPr bwMode="auto">
              <a:xfrm>
                <a:off x="4950" y="2810"/>
                <a:ext cx="378" cy="310"/>
              </a:xfrm>
              <a:prstGeom prst="rect">
                <a:avLst/>
              </a:prstGeom>
              <a:solidFill>
                <a:srgbClr val="99FFCC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r>
                  <a:rPr lang="en-US" altLang="ko-KR" sz="2000" b="0">
                    <a:latin typeface="Gill Sans" charset="0"/>
                    <a:ea typeface="Gill Sans" charset="0"/>
                    <a:cs typeface="Gill Sans" charset="0"/>
                  </a:rPr>
                  <a:t>D</a:t>
                </a:r>
              </a:p>
            </p:txBody>
          </p:sp>
          <p:sp>
            <p:nvSpPr>
              <p:cNvPr id="20654" name="Rectangle 11"/>
              <p:cNvSpPr>
                <a:spLocks noChangeArrowheads="1"/>
              </p:cNvSpPr>
              <p:nvPr/>
            </p:nvSpPr>
            <p:spPr bwMode="auto">
              <a:xfrm>
                <a:off x="4950" y="2500"/>
                <a:ext cx="378" cy="310"/>
              </a:xfrm>
              <a:prstGeom prst="rect">
                <a:avLst/>
              </a:prstGeom>
              <a:solidFill>
                <a:srgbClr val="99FFCC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endParaRPr lang="ko-KR" alt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20655" name="Rectangle 12"/>
              <p:cNvSpPr>
                <a:spLocks noChangeArrowheads="1"/>
              </p:cNvSpPr>
              <p:nvPr/>
            </p:nvSpPr>
            <p:spPr bwMode="auto">
              <a:xfrm>
                <a:off x="4950" y="2190"/>
                <a:ext cx="378" cy="310"/>
              </a:xfrm>
              <a:prstGeom prst="rect">
                <a:avLst/>
              </a:prstGeom>
              <a:solidFill>
                <a:srgbClr val="99FFCC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endParaRPr lang="ko-KR" alt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  <p:grpSp>
          <p:nvGrpSpPr>
            <p:cNvPr id="20575" name="Group 13"/>
            <p:cNvGrpSpPr>
              <a:grpSpLocks/>
            </p:cNvGrpSpPr>
            <p:nvPr/>
          </p:nvGrpSpPr>
          <p:grpSpPr bwMode="auto">
            <a:xfrm>
              <a:off x="4329" y="3246"/>
              <a:ext cx="377" cy="930"/>
              <a:chOff x="4573" y="2190"/>
              <a:chExt cx="377" cy="930"/>
            </a:xfrm>
          </p:grpSpPr>
          <p:sp>
            <p:nvSpPr>
              <p:cNvPr id="20650" name="Rectangle 14"/>
              <p:cNvSpPr>
                <a:spLocks noChangeArrowheads="1"/>
              </p:cNvSpPr>
              <p:nvPr/>
            </p:nvSpPr>
            <p:spPr bwMode="auto">
              <a:xfrm>
                <a:off x="4573" y="2810"/>
                <a:ext cx="377" cy="310"/>
              </a:xfrm>
              <a:prstGeom prst="rect">
                <a:avLst/>
              </a:prstGeom>
              <a:solidFill>
                <a:srgbClr val="99FFCC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endParaRPr lang="ko-KR" alt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20651" name="Rectangle 15"/>
              <p:cNvSpPr>
                <a:spLocks noChangeArrowheads="1"/>
              </p:cNvSpPr>
              <p:nvPr/>
            </p:nvSpPr>
            <p:spPr bwMode="auto">
              <a:xfrm>
                <a:off x="4573" y="2500"/>
                <a:ext cx="377" cy="310"/>
              </a:xfrm>
              <a:prstGeom prst="rect">
                <a:avLst/>
              </a:prstGeom>
              <a:solidFill>
                <a:srgbClr val="99FFCC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r>
                  <a:rPr lang="en-US" altLang="ko-KR" sz="2000" b="0">
                    <a:latin typeface="Gill Sans" charset="0"/>
                    <a:ea typeface="Gill Sans" charset="0"/>
                    <a:cs typeface="Gill Sans" charset="0"/>
                  </a:rPr>
                  <a:t>C</a:t>
                </a:r>
              </a:p>
            </p:txBody>
          </p:sp>
          <p:sp>
            <p:nvSpPr>
              <p:cNvPr id="20652" name="Rectangle 16"/>
              <p:cNvSpPr>
                <a:spLocks noChangeArrowheads="1"/>
              </p:cNvSpPr>
              <p:nvPr/>
            </p:nvSpPr>
            <p:spPr bwMode="auto">
              <a:xfrm>
                <a:off x="4573" y="2190"/>
                <a:ext cx="377" cy="310"/>
              </a:xfrm>
              <a:prstGeom prst="rect">
                <a:avLst/>
              </a:prstGeom>
              <a:solidFill>
                <a:srgbClr val="99FFCC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endParaRPr lang="ko-KR" alt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  <p:grpSp>
          <p:nvGrpSpPr>
            <p:cNvPr id="20576" name="Group 17"/>
            <p:cNvGrpSpPr>
              <a:grpSpLocks/>
            </p:cNvGrpSpPr>
            <p:nvPr/>
          </p:nvGrpSpPr>
          <p:grpSpPr bwMode="auto">
            <a:xfrm>
              <a:off x="3951" y="3246"/>
              <a:ext cx="378" cy="930"/>
              <a:chOff x="4195" y="2190"/>
              <a:chExt cx="378" cy="930"/>
            </a:xfrm>
          </p:grpSpPr>
          <p:sp>
            <p:nvSpPr>
              <p:cNvPr id="20647" name="Rectangle 18"/>
              <p:cNvSpPr>
                <a:spLocks noChangeArrowheads="1"/>
              </p:cNvSpPr>
              <p:nvPr/>
            </p:nvSpPr>
            <p:spPr bwMode="auto">
              <a:xfrm>
                <a:off x="4195" y="2810"/>
                <a:ext cx="378" cy="310"/>
              </a:xfrm>
              <a:prstGeom prst="rect">
                <a:avLst/>
              </a:prstGeom>
              <a:solidFill>
                <a:srgbClr val="99FFCC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endParaRPr lang="ko-KR" alt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20648" name="Rectangle 19"/>
              <p:cNvSpPr>
                <a:spLocks noChangeArrowheads="1"/>
              </p:cNvSpPr>
              <p:nvPr/>
            </p:nvSpPr>
            <p:spPr bwMode="auto">
              <a:xfrm>
                <a:off x="4195" y="2500"/>
                <a:ext cx="378" cy="310"/>
              </a:xfrm>
              <a:prstGeom prst="rect">
                <a:avLst/>
              </a:prstGeom>
              <a:solidFill>
                <a:srgbClr val="99FFCC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endParaRPr lang="ko-KR" alt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20649" name="Rectangle 20"/>
              <p:cNvSpPr>
                <a:spLocks noChangeArrowheads="1"/>
              </p:cNvSpPr>
              <p:nvPr/>
            </p:nvSpPr>
            <p:spPr bwMode="auto">
              <a:xfrm>
                <a:off x="4195" y="2190"/>
                <a:ext cx="378" cy="310"/>
              </a:xfrm>
              <a:prstGeom prst="rect">
                <a:avLst/>
              </a:prstGeom>
              <a:solidFill>
                <a:srgbClr val="99FFCC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endParaRPr lang="ko-KR" alt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  <p:grpSp>
          <p:nvGrpSpPr>
            <p:cNvPr id="20577" name="Group 21"/>
            <p:cNvGrpSpPr>
              <a:grpSpLocks/>
            </p:cNvGrpSpPr>
            <p:nvPr/>
          </p:nvGrpSpPr>
          <p:grpSpPr bwMode="auto">
            <a:xfrm>
              <a:off x="3574" y="3246"/>
              <a:ext cx="377" cy="930"/>
              <a:chOff x="3818" y="2190"/>
              <a:chExt cx="377" cy="930"/>
            </a:xfrm>
          </p:grpSpPr>
          <p:sp>
            <p:nvSpPr>
              <p:cNvPr id="20644" name="Rectangle 22"/>
              <p:cNvSpPr>
                <a:spLocks noChangeArrowheads="1"/>
              </p:cNvSpPr>
              <p:nvPr/>
            </p:nvSpPr>
            <p:spPr bwMode="auto">
              <a:xfrm>
                <a:off x="3818" y="2810"/>
                <a:ext cx="377" cy="310"/>
              </a:xfrm>
              <a:prstGeom prst="rect">
                <a:avLst/>
              </a:prstGeom>
              <a:solidFill>
                <a:srgbClr val="99FFCC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endParaRPr lang="ko-KR" alt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20645" name="Rectangle 23"/>
              <p:cNvSpPr>
                <a:spLocks noChangeArrowheads="1"/>
              </p:cNvSpPr>
              <p:nvPr/>
            </p:nvSpPr>
            <p:spPr bwMode="auto">
              <a:xfrm>
                <a:off x="3818" y="2500"/>
                <a:ext cx="377" cy="310"/>
              </a:xfrm>
              <a:prstGeom prst="rect">
                <a:avLst/>
              </a:prstGeom>
              <a:solidFill>
                <a:srgbClr val="99FFCC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endParaRPr lang="ko-KR" alt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20646" name="Rectangle 24"/>
              <p:cNvSpPr>
                <a:spLocks noChangeArrowheads="1"/>
              </p:cNvSpPr>
              <p:nvPr/>
            </p:nvSpPr>
            <p:spPr bwMode="auto">
              <a:xfrm>
                <a:off x="3818" y="2190"/>
                <a:ext cx="377" cy="310"/>
              </a:xfrm>
              <a:prstGeom prst="rect">
                <a:avLst/>
              </a:prstGeom>
              <a:solidFill>
                <a:srgbClr val="99FFCC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endParaRPr lang="ko-KR" alt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  <p:grpSp>
          <p:nvGrpSpPr>
            <p:cNvPr id="20578" name="Group 25"/>
            <p:cNvGrpSpPr>
              <a:grpSpLocks/>
            </p:cNvGrpSpPr>
            <p:nvPr/>
          </p:nvGrpSpPr>
          <p:grpSpPr bwMode="auto">
            <a:xfrm>
              <a:off x="3196" y="3246"/>
              <a:ext cx="378" cy="930"/>
              <a:chOff x="3440" y="2190"/>
              <a:chExt cx="378" cy="930"/>
            </a:xfrm>
          </p:grpSpPr>
          <p:sp>
            <p:nvSpPr>
              <p:cNvPr id="20641" name="Rectangle 26"/>
              <p:cNvSpPr>
                <a:spLocks noChangeArrowheads="1"/>
              </p:cNvSpPr>
              <p:nvPr/>
            </p:nvSpPr>
            <p:spPr bwMode="auto">
              <a:xfrm>
                <a:off x="3440" y="2810"/>
                <a:ext cx="378" cy="310"/>
              </a:xfrm>
              <a:prstGeom prst="rect">
                <a:avLst/>
              </a:prstGeom>
              <a:solidFill>
                <a:srgbClr val="99FFCC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endParaRPr lang="ko-KR" alt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20642" name="Rectangle 27"/>
              <p:cNvSpPr>
                <a:spLocks noChangeArrowheads="1"/>
              </p:cNvSpPr>
              <p:nvPr/>
            </p:nvSpPr>
            <p:spPr bwMode="auto">
              <a:xfrm>
                <a:off x="3440" y="2500"/>
                <a:ext cx="378" cy="310"/>
              </a:xfrm>
              <a:prstGeom prst="rect">
                <a:avLst/>
              </a:prstGeom>
              <a:solidFill>
                <a:srgbClr val="99FFCC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endParaRPr lang="ko-KR" alt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20643" name="Rectangle 28"/>
              <p:cNvSpPr>
                <a:spLocks noChangeArrowheads="1"/>
              </p:cNvSpPr>
              <p:nvPr/>
            </p:nvSpPr>
            <p:spPr bwMode="auto">
              <a:xfrm>
                <a:off x="3440" y="2190"/>
                <a:ext cx="378" cy="310"/>
              </a:xfrm>
              <a:prstGeom prst="rect">
                <a:avLst/>
              </a:prstGeom>
              <a:solidFill>
                <a:srgbClr val="99FFCC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r>
                  <a:rPr lang="en-US" altLang="ko-KR" sz="2000" b="0">
                    <a:latin typeface="Gill Sans" charset="0"/>
                    <a:ea typeface="Gill Sans" charset="0"/>
                    <a:cs typeface="Gill Sans" charset="0"/>
                  </a:rPr>
                  <a:t>E</a:t>
                </a:r>
              </a:p>
            </p:txBody>
          </p:sp>
        </p:grpSp>
        <p:grpSp>
          <p:nvGrpSpPr>
            <p:cNvPr id="20579" name="Group 29"/>
            <p:cNvGrpSpPr>
              <a:grpSpLocks/>
            </p:cNvGrpSpPr>
            <p:nvPr/>
          </p:nvGrpSpPr>
          <p:grpSpPr bwMode="auto">
            <a:xfrm>
              <a:off x="2819" y="3246"/>
              <a:ext cx="377" cy="930"/>
              <a:chOff x="3063" y="2190"/>
              <a:chExt cx="377" cy="930"/>
            </a:xfrm>
          </p:grpSpPr>
          <p:sp>
            <p:nvSpPr>
              <p:cNvPr id="20638" name="Rectangle 30"/>
              <p:cNvSpPr>
                <a:spLocks noChangeArrowheads="1"/>
              </p:cNvSpPr>
              <p:nvPr/>
            </p:nvSpPr>
            <p:spPr bwMode="auto">
              <a:xfrm>
                <a:off x="3063" y="2810"/>
                <a:ext cx="377" cy="310"/>
              </a:xfrm>
              <a:prstGeom prst="rect">
                <a:avLst/>
              </a:prstGeom>
              <a:solidFill>
                <a:srgbClr val="99FFCC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r>
                  <a:rPr lang="en-US" altLang="ko-KR" sz="2000" b="0">
                    <a:latin typeface="Gill Sans" charset="0"/>
                    <a:ea typeface="Gill Sans" charset="0"/>
                    <a:cs typeface="Gill Sans" charset="0"/>
                  </a:rPr>
                  <a:t>B</a:t>
                </a:r>
              </a:p>
            </p:txBody>
          </p:sp>
          <p:sp>
            <p:nvSpPr>
              <p:cNvPr id="20639" name="Rectangle 31"/>
              <p:cNvSpPr>
                <a:spLocks noChangeArrowheads="1"/>
              </p:cNvSpPr>
              <p:nvPr/>
            </p:nvSpPr>
            <p:spPr bwMode="auto">
              <a:xfrm>
                <a:off x="3063" y="2500"/>
                <a:ext cx="377" cy="310"/>
              </a:xfrm>
              <a:prstGeom prst="rect">
                <a:avLst/>
              </a:prstGeom>
              <a:solidFill>
                <a:srgbClr val="99FFCC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endParaRPr lang="ko-KR" alt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20640" name="Rectangle 32"/>
              <p:cNvSpPr>
                <a:spLocks noChangeArrowheads="1"/>
              </p:cNvSpPr>
              <p:nvPr/>
            </p:nvSpPr>
            <p:spPr bwMode="auto">
              <a:xfrm>
                <a:off x="3063" y="2190"/>
                <a:ext cx="377" cy="310"/>
              </a:xfrm>
              <a:prstGeom prst="rect">
                <a:avLst/>
              </a:prstGeom>
              <a:solidFill>
                <a:srgbClr val="99FFCC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endParaRPr lang="ko-KR" alt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  <p:grpSp>
          <p:nvGrpSpPr>
            <p:cNvPr id="20580" name="Group 33"/>
            <p:cNvGrpSpPr>
              <a:grpSpLocks/>
            </p:cNvGrpSpPr>
            <p:nvPr/>
          </p:nvGrpSpPr>
          <p:grpSpPr bwMode="auto">
            <a:xfrm>
              <a:off x="2441" y="3246"/>
              <a:ext cx="378" cy="930"/>
              <a:chOff x="2685" y="2190"/>
              <a:chExt cx="378" cy="930"/>
            </a:xfrm>
          </p:grpSpPr>
          <p:sp>
            <p:nvSpPr>
              <p:cNvPr id="20635" name="Rectangle 34"/>
              <p:cNvSpPr>
                <a:spLocks noChangeArrowheads="1"/>
              </p:cNvSpPr>
              <p:nvPr/>
            </p:nvSpPr>
            <p:spPr bwMode="auto">
              <a:xfrm>
                <a:off x="2685" y="2810"/>
                <a:ext cx="378" cy="310"/>
              </a:xfrm>
              <a:prstGeom prst="rect">
                <a:avLst/>
              </a:prstGeom>
              <a:solidFill>
                <a:srgbClr val="99FFCC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endParaRPr lang="ko-KR" alt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20636" name="Rectangle 35"/>
              <p:cNvSpPr>
                <a:spLocks noChangeArrowheads="1"/>
              </p:cNvSpPr>
              <p:nvPr/>
            </p:nvSpPr>
            <p:spPr bwMode="auto">
              <a:xfrm>
                <a:off x="2685" y="2500"/>
                <a:ext cx="378" cy="310"/>
              </a:xfrm>
              <a:prstGeom prst="rect">
                <a:avLst/>
              </a:prstGeom>
              <a:solidFill>
                <a:srgbClr val="99FFCC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r>
                  <a:rPr lang="en-US" altLang="ko-KR" sz="2000" b="0">
                    <a:latin typeface="Gill Sans" charset="0"/>
                    <a:ea typeface="Gill Sans" charset="0"/>
                    <a:cs typeface="Gill Sans" charset="0"/>
                  </a:rPr>
                  <a:t>A</a:t>
                </a:r>
              </a:p>
            </p:txBody>
          </p:sp>
          <p:sp>
            <p:nvSpPr>
              <p:cNvPr id="20637" name="Rectangle 36"/>
              <p:cNvSpPr>
                <a:spLocks noChangeArrowheads="1"/>
              </p:cNvSpPr>
              <p:nvPr/>
            </p:nvSpPr>
            <p:spPr bwMode="auto">
              <a:xfrm>
                <a:off x="2685" y="2190"/>
                <a:ext cx="378" cy="310"/>
              </a:xfrm>
              <a:prstGeom prst="rect">
                <a:avLst/>
              </a:prstGeom>
              <a:solidFill>
                <a:srgbClr val="99FFCC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endParaRPr lang="ko-KR" alt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  <p:grpSp>
          <p:nvGrpSpPr>
            <p:cNvPr id="20581" name="Group 37"/>
            <p:cNvGrpSpPr>
              <a:grpSpLocks/>
            </p:cNvGrpSpPr>
            <p:nvPr/>
          </p:nvGrpSpPr>
          <p:grpSpPr bwMode="auto">
            <a:xfrm>
              <a:off x="2063" y="3246"/>
              <a:ext cx="378" cy="930"/>
              <a:chOff x="2307" y="2190"/>
              <a:chExt cx="378" cy="930"/>
            </a:xfrm>
          </p:grpSpPr>
          <p:sp>
            <p:nvSpPr>
              <p:cNvPr id="20632" name="Rectangle 38"/>
              <p:cNvSpPr>
                <a:spLocks noChangeArrowheads="1"/>
              </p:cNvSpPr>
              <p:nvPr/>
            </p:nvSpPr>
            <p:spPr bwMode="auto">
              <a:xfrm>
                <a:off x="2307" y="2810"/>
                <a:ext cx="378" cy="310"/>
              </a:xfrm>
              <a:prstGeom prst="rect">
                <a:avLst/>
              </a:prstGeom>
              <a:solidFill>
                <a:srgbClr val="99FFCC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endParaRPr lang="ko-KR" alt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20633" name="Rectangle 39"/>
              <p:cNvSpPr>
                <a:spLocks noChangeArrowheads="1"/>
              </p:cNvSpPr>
              <p:nvPr/>
            </p:nvSpPr>
            <p:spPr bwMode="auto">
              <a:xfrm>
                <a:off x="2307" y="2500"/>
                <a:ext cx="378" cy="310"/>
              </a:xfrm>
              <a:prstGeom prst="rect">
                <a:avLst/>
              </a:prstGeom>
              <a:solidFill>
                <a:srgbClr val="99FFCC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endParaRPr lang="ko-KR" alt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20634" name="Rectangle 40"/>
              <p:cNvSpPr>
                <a:spLocks noChangeArrowheads="1"/>
              </p:cNvSpPr>
              <p:nvPr/>
            </p:nvSpPr>
            <p:spPr bwMode="auto">
              <a:xfrm>
                <a:off x="2307" y="2190"/>
                <a:ext cx="378" cy="310"/>
              </a:xfrm>
              <a:prstGeom prst="rect">
                <a:avLst/>
              </a:prstGeom>
              <a:solidFill>
                <a:srgbClr val="99FFCC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r>
                  <a:rPr lang="en-US" altLang="ko-KR" sz="2000" b="0">
                    <a:latin typeface="Gill Sans" charset="0"/>
                    <a:ea typeface="Gill Sans" charset="0"/>
                    <a:cs typeface="Gill Sans" charset="0"/>
                  </a:rPr>
                  <a:t>D</a:t>
                </a:r>
              </a:p>
            </p:txBody>
          </p:sp>
        </p:grpSp>
        <p:grpSp>
          <p:nvGrpSpPr>
            <p:cNvPr id="20582" name="Group 41"/>
            <p:cNvGrpSpPr>
              <a:grpSpLocks/>
            </p:cNvGrpSpPr>
            <p:nvPr/>
          </p:nvGrpSpPr>
          <p:grpSpPr bwMode="auto">
            <a:xfrm>
              <a:off x="1686" y="3246"/>
              <a:ext cx="377" cy="930"/>
              <a:chOff x="1930" y="2190"/>
              <a:chExt cx="377" cy="930"/>
            </a:xfrm>
          </p:grpSpPr>
          <p:sp>
            <p:nvSpPr>
              <p:cNvPr id="20629" name="Rectangle 42"/>
              <p:cNvSpPr>
                <a:spLocks noChangeArrowheads="1"/>
              </p:cNvSpPr>
              <p:nvPr/>
            </p:nvSpPr>
            <p:spPr bwMode="auto">
              <a:xfrm>
                <a:off x="1930" y="2810"/>
                <a:ext cx="377" cy="310"/>
              </a:xfrm>
              <a:prstGeom prst="rect">
                <a:avLst/>
              </a:prstGeom>
              <a:solidFill>
                <a:srgbClr val="99FFCC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r>
                  <a:rPr lang="en-US" altLang="ko-KR" sz="2000" b="0">
                    <a:latin typeface="Gill Sans" charset="0"/>
                    <a:ea typeface="Gill Sans" charset="0"/>
                    <a:cs typeface="Gill Sans" charset="0"/>
                  </a:rPr>
                  <a:t>C</a:t>
                </a:r>
              </a:p>
            </p:txBody>
          </p:sp>
          <p:sp>
            <p:nvSpPr>
              <p:cNvPr id="20630" name="Rectangle 43"/>
              <p:cNvSpPr>
                <a:spLocks noChangeArrowheads="1"/>
              </p:cNvSpPr>
              <p:nvPr/>
            </p:nvSpPr>
            <p:spPr bwMode="auto">
              <a:xfrm>
                <a:off x="1930" y="2500"/>
                <a:ext cx="377" cy="310"/>
              </a:xfrm>
              <a:prstGeom prst="rect">
                <a:avLst/>
              </a:prstGeom>
              <a:solidFill>
                <a:srgbClr val="99FFCC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endParaRPr lang="ko-KR" alt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20631" name="Rectangle 44"/>
              <p:cNvSpPr>
                <a:spLocks noChangeArrowheads="1"/>
              </p:cNvSpPr>
              <p:nvPr/>
            </p:nvSpPr>
            <p:spPr bwMode="auto">
              <a:xfrm>
                <a:off x="1930" y="2190"/>
                <a:ext cx="377" cy="310"/>
              </a:xfrm>
              <a:prstGeom prst="rect">
                <a:avLst/>
              </a:prstGeom>
              <a:solidFill>
                <a:srgbClr val="99FFCC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endParaRPr lang="ko-KR" alt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  <p:grpSp>
          <p:nvGrpSpPr>
            <p:cNvPr id="20583" name="Group 45"/>
            <p:cNvGrpSpPr>
              <a:grpSpLocks/>
            </p:cNvGrpSpPr>
            <p:nvPr/>
          </p:nvGrpSpPr>
          <p:grpSpPr bwMode="auto">
            <a:xfrm>
              <a:off x="1308" y="3246"/>
              <a:ext cx="378" cy="930"/>
              <a:chOff x="1552" y="2190"/>
              <a:chExt cx="378" cy="930"/>
            </a:xfrm>
          </p:grpSpPr>
          <p:sp>
            <p:nvSpPr>
              <p:cNvPr id="20626" name="Rectangle 46"/>
              <p:cNvSpPr>
                <a:spLocks noChangeArrowheads="1"/>
              </p:cNvSpPr>
              <p:nvPr/>
            </p:nvSpPr>
            <p:spPr bwMode="auto">
              <a:xfrm>
                <a:off x="1552" y="2810"/>
                <a:ext cx="378" cy="310"/>
              </a:xfrm>
              <a:prstGeom prst="rect">
                <a:avLst/>
              </a:prstGeom>
              <a:solidFill>
                <a:srgbClr val="99FFCC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endParaRPr lang="ko-KR" alt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20627" name="Rectangle 47"/>
              <p:cNvSpPr>
                <a:spLocks noChangeArrowheads="1"/>
              </p:cNvSpPr>
              <p:nvPr/>
            </p:nvSpPr>
            <p:spPr bwMode="auto">
              <a:xfrm>
                <a:off x="1552" y="2500"/>
                <a:ext cx="378" cy="310"/>
              </a:xfrm>
              <a:prstGeom prst="rect">
                <a:avLst/>
              </a:prstGeom>
              <a:solidFill>
                <a:srgbClr val="99FFCC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r>
                  <a:rPr lang="en-US" altLang="ko-KR" sz="2000" b="0">
                    <a:latin typeface="Gill Sans" charset="0"/>
                    <a:ea typeface="Gill Sans" charset="0"/>
                    <a:cs typeface="Gill Sans" charset="0"/>
                  </a:rPr>
                  <a:t>B</a:t>
                </a:r>
              </a:p>
            </p:txBody>
          </p:sp>
          <p:sp>
            <p:nvSpPr>
              <p:cNvPr id="20628" name="Rectangle 48"/>
              <p:cNvSpPr>
                <a:spLocks noChangeArrowheads="1"/>
              </p:cNvSpPr>
              <p:nvPr/>
            </p:nvSpPr>
            <p:spPr bwMode="auto">
              <a:xfrm>
                <a:off x="1552" y="2190"/>
                <a:ext cx="378" cy="310"/>
              </a:xfrm>
              <a:prstGeom prst="rect">
                <a:avLst/>
              </a:prstGeom>
              <a:solidFill>
                <a:srgbClr val="99FFCC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endParaRPr lang="ko-KR" alt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  <p:grpSp>
          <p:nvGrpSpPr>
            <p:cNvPr id="20584" name="Group 49"/>
            <p:cNvGrpSpPr>
              <a:grpSpLocks/>
            </p:cNvGrpSpPr>
            <p:nvPr/>
          </p:nvGrpSpPr>
          <p:grpSpPr bwMode="auto">
            <a:xfrm>
              <a:off x="931" y="3246"/>
              <a:ext cx="377" cy="930"/>
              <a:chOff x="1117" y="1948"/>
              <a:chExt cx="377" cy="930"/>
            </a:xfrm>
          </p:grpSpPr>
          <p:sp>
            <p:nvSpPr>
              <p:cNvPr id="20623" name="Rectangle 50"/>
              <p:cNvSpPr>
                <a:spLocks noChangeArrowheads="1"/>
              </p:cNvSpPr>
              <p:nvPr/>
            </p:nvSpPr>
            <p:spPr bwMode="auto">
              <a:xfrm>
                <a:off x="1117" y="2568"/>
                <a:ext cx="377" cy="310"/>
              </a:xfrm>
              <a:prstGeom prst="rect">
                <a:avLst/>
              </a:prstGeom>
              <a:solidFill>
                <a:srgbClr val="99FFCC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endParaRPr lang="ko-KR" alt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20624" name="Rectangle 51"/>
              <p:cNvSpPr>
                <a:spLocks noChangeArrowheads="1"/>
              </p:cNvSpPr>
              <p:nvPr/>
            </p:nvSpPr>
            <p:spPr bwMode="auto">
              <a:xfrm>
                <a:off x="1117" y="2258"/>
                <a:ext cx="377" cy="310"/>
              </a:xfrm>
              <a:prstGeom prst="rect">
                <a:avLst/>
              </a:prstGeom>
              <a:solidFill>
                <a:srgbClr val="99FFCC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endParaRPr lang="ko-KR" alt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20625" name="Rectangle 52"/>
              <p:cNvSpPr>
                <a:spLocks noChangeArrowheads="1"/>
              </p:cNvSpPr>
              <p:nvPr/>
            </p:nvSpPr>
            <p:spPr bwMode="auto">
              <a:xfrm>
                <a:off x="1117" y="1948"/>
                <a:ext cx="377" cy="310"/>
              </a:xfrm>
              <a:prstGeom prst="rect">
                <a:avLst/>
              </a:prstGeom>
              <a:solidFill>
                <a:srgbClr val="99FFCC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r>
                  <a:rPr lang="en-US" altLang="ko-KR" sz="2000" b="0">
                    <a:latin typeface="Gill Sans" charset="0"/>
                    <a:ea typeface="Gill Sans" charset="0"/>
                    <a:cs typeface="Gill Sans" charset="0"/>
                  </a:rPr>
                  <a:t>A</a:t>
                </a:r>
              </a:p>
            </p:txBody>
          </p:sp>
        </p:grpSp>
        <p:sp>
          <p:nvSpPr>
            <p:cNvPr id="20585" name="Rectangle 53"/>
            <p:cNvSpPr>
              <a:spLocks noChangeArrowheads="1"/>
            </p:cNvSpPr>
            <p:nvPr/>
          </p:nvSpPr>
          <p:spPr bwMode="auto">
            <a:xfrm>
              <a:off x="4706" y="2786"/>
              <a:ext cx="378" cy="460"/>
            </a:xfrm>
            <a:prstGeom prst="rect">
              <a:avLst/>
            </a:prstGeom>
            <a:solidFill>
              <a:srgbClr val="99FF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2000" b="0">
                  <a:latin typeface="Gill Sans" charset="0"/>
                  <a:ea typeface="Gill Sans" charset="0"/>
                  <a:cs typeface="Gill Sans" charset="0"/>
                </a:rPr>
                <a:t>D</a:t>
              </a:r>
            </a:p>
          </p:txBody>
        </p:sp>
        <p:sp>
          <p:nvSpPr>
            <p:cNvPr id="20586" name="Rectangle 54"/>
            <p:cNvSpPr>
              <a:spLocks noChangeArrowheads="1"/>
            </p:cNvSpPr>
            <p:nvPr/>
          </p:nvSpPr>
          <p:spPr bwMode="auto">
            <a:xfrm>
              <a:off x="4329" y="2786"/>
              <a:ext cx="377" cy="460"/>
            </a:xfrm>
            <a:prstGeom prst="rect">
              <a:avLst/>
            </a:prstGeom>
            <a:solidFill>
              <a:srgbClr val="99FF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2000" b="0">
                  <a:latin typeface="Gill Sans" charset="0"/>
                  <a:ea typeface="Gill Sans" charset="0"/>
                  <a:cs typeface="Gill Sans" charset="0"/>
                </a:rPr>
                <a:t>C</a:t>
              </a:r>
            </a:p>
          </p:txBody>
        </p:sp>
        <p:sp>
          <p:nvSpPr>
            <p:cNvPr id="20587" name="Rectangle 55"/>
            <p:cNvSpPr>
              <a:spLocks noChangeArrowheads="1"/>
            </p:cNvSpPr>
            <p:nvPr/>
          </p:nvSpPr>
          <p:spPr bwMode="auto">
            <a:xfrm>
              <a:off x="3951" y="2786"/>
              <a:ext cx="378" cy="460"/>
            </a:xfrm>
            <a:prstGeom prst="rect">
              <a:avLst/>
            </a:prstGeom>
            <a:solidFill>
              <a:srgbClr val="99FF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2000" b="0">
                  <a:latin typeface="Gill Sans" charset="0"/>
                  <a:ea typeface="Gill Sans" charset="0"/>
                  <a:cs typeface="Gill Sans" charset="0"/>
                </a:rPr>
                <a:t>B</a:t>
              </a:r>
            </a:p>
          </p:txBody>
        </p:sp>
        <p:sp>
          <p:nvSpPr>
            <p:cNvPr id="20588" name="Rectangle 56"/>
            <p:cNvSpPr>
              <a:spLocks noChangeArrowheads="1"/>
            </p:cNvSpPr>
            <p:nvPr/>
          </p:nvSpPr>
          <p:spPr bwMode="auto">
            <a:xfrm>
              <a:off x="3574" y="2786"/>
              <a:ext cx="377" cy="460"/>
            </a:xfrm>
            <a:prstGeom prst="rect">
              <a:avLst/>
            </a:prstGeom>
            <a:solidFill>
              <a:srgbClr val="99FF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2000" b="0">
                  <a:latin typeface="Gill Sans" charset="0"/>
                  <a:ea typeface="Gill Sans" charset="0"/>
                  <a:cs typeface="Gill Sans" charset="0"/>
                </a:rPr>
                <a:t>A	</a:t>
              </a:r>
            </a:p>
          </p:txBody>
        </p:sp>
        <p:sp>
          <p:nvSpPr>
            <p:cNvPr id="20589" name="Rectangle 57"/>
            <p:cNvSpPr>
              <a:spLocks noChangeArrowheads="1"/>
            </p:cNvSpPr>
            <p:nvPr/>
          </p:nvSpPr>
          <p:spPr bwMode="auto">
            <a:xfrm>
              <a:off x="3196" y="2786"/>
              <a:ext cx="378" cy="460"/>
            </a:xfrm>
            <a:prstGeom prst="rect">
              <a:avLst/>
            </a:prstGeom>
            <a:solidFill>
              <a:srgbClr val="99FF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2000" b="0">
                  <a:latin typeface="Gill Sans" charset="0"/>
                  <a:ea typeface="Gill Sans" charset="0"/>
                  <a:cs typeface="Gill Sans" charset="0"/>
                </a:rPr>
                <a:t>E</a:t>
              </a:r>
            </a:p>
          </p:txBody>
        </p:sp>
        <p:sp>
          <p:nvSpPr>
            <p:cNvPr id="20590" name="Rectangle 58"/>
            <p:cNvSpPr>
              <a:spLocks noChangeArrowheads="1"/>
            </p:cNvSpPr>
            <p:nvPr/>
          </p:nvSpPr>
          <p:spPr bwMode="auto">
            <a:xfrm>
              <a:off x="2819" y="2786"/>
              <a:ext cx="377" cy="460"/>
            </a:xfrm>
            <a:prstGeom prst="rect">
              <a:avLst/>
            </a:prstGeom>
            <a:solidFill>
              <a:srgbClr val="99FF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2000" b="0">
                  <a:latin typeface="Gill Sans" charset="0"/>
                  <a:ea typeface="Gill Sans" charset="0"/>
                  <a:cs typeface="Gill Sans" charset="0"/>
                </a:rPr>
                <a:t>B</a:t>
              </a:r>
            </a:p>
          </p:txBody>
        </p:sp>
        <p:sp>
          <p:nvSpPr>
            <p:cNvPr id="20591" name="Rectangle 59"/>
            <p:cNvSpPr>
              <a:spLocks noChangeArrowheads="1"/>
            </p:cNvSpPr>
            <p:nvPr/>
          </p:nvSpPr>
          <p:spPr bwMode="auto">
            <a:xfrm>
              <a:off x="2441" y="2786"/>
              <a:ext cx="378" cy="460"/>
            </a:xfrm>
            <a:prstGeom prst="rect">
              <a:avLst/>
            </a:prstGeom>
            <a:solidFill>
              <a:srgbClr val="99FF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2000" b="0">
                  <a:latin typeface="Gill Sans" charset="0"/>
                  <a:ea typeface="Gill Sans" charset="0"/>
                  <a:cs typeface="Gill Sans" charset="0"/>
                </a:rPr>
                <a:t>A</a:t>
              </a:r>
            </a:p>
          </p:txBody>
        </p:sp>
        <p:sp>
          <p:nvSpPr>
            <p:cNvPr id="20592" name="Rectangle 60"/>
            <p:cNvSpPr>
              <a:spLocks noChangeArrowheads="1"/>
            </p:cNvSpPr>
            <p:nvPr/>
          </p:nvSpPr>
          <p:spPr bwMode="auto">
            <a:xfrm>
              <a:off x="2063" y="2786"/>
              <a:ext cx="378" cy="460"/>
            </a:xfrm>
            <a:prstGeom prst="rect">
              <a:avLst/>
            </a:prstGeom>
            <a:solidFill>
              <a:srgbClr val="99FF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2000" b="0">
                  <a:latin typeface="Gill Sans" charset="0"/>
                  <a:ea typeface="Gill Sans" charset="0"/>
                  <a:cs typeface="Gill Sans" charset="0"/>
                </a:rPr>
                <a:t>D</a:t>
              </a:r>
            </a:p>
          </p:txBody>
        </p:sp>
        <p:sp>
          <p:nvSpPr>
            <p:cNvPr id="20593" name="Rectangle 61"/>
            <p:cNvSpPr>
              <a:spLocks noChangeArrowheads="1"/>
            </p:cNvSpPr>
            <p:nvPr/>
          </p:nvSpPr>
          <p:spPr bwMode="auto">
            <a:xfrm>
              <a:off x="1686" y="2786"/>
              <a:ext cx="377" cy="460"/>
            </a:xfrm>
            <a:prstGeom prst="rect">
              <a:avLst/>
            </a:prstGeom>
            <a:solidFill>
              <a:srgbClr val="99FF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2000" b="0">
                  <a:latin typeface="Gill Sans" charset="0"/>
                  <a:ea typeface="Gill Sans" charset="0"/>
                  <a:cs typeface="Gill Sans" charset="0"/>
                </a:rPr>
                <a:t>C</a:t>
              </a:r>
            </a:p>
          </p:txBody>
        </p:sp>
        <p:sp>
          <p:nvSpPr>
            <p:cNvPr id="20594" name="Rectangle 62"/>
            <p:cNvSpPr>
              <a:spLocks noChangeArrowheads="1"/>
            </p:cNvSpPr>
            <p:nvPr/>
          </p:nvSpPr>
          <p:spPr bwMode="auto">
            <a:xfrm>
              <a:off x="1308" y="2786"/>
              <a:ext cx="378" cy="460"/>
            </a:xfrm>
            <a:prstGeom prst="rect">
              <a:avLst/>
            </a:prstGeom>
            <a:solidFill>
              <a:srgbClr val="99FF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2000" b="0">
                  <a:latin typeface="Gill Sans" charset="0"/>
                  <a:ea typeface="Gill Sans" charset="0"/>
                  <a:cs typeface="Gill Sans" charset="0"/>
                </a:rPr>
                <a:t>B</a:t>
              </a:r>
            </a:p>
          </p:txBody>
        </p:sp>
        <p:sp>
          <p:nvSpPr>
            <p:cNvPr id="20595" name="Rectangle 63"/>
            <p:cNvSpPr>
              <a:spLocks noChangeArrowheads="1"/>
            </p:cNvSpPr>
            <p:nvPr/>
          </p:nvSpPr>
          <p:spPr bwMode="auto">
            <a:xfrm>
              <a:off x="931" y="2786"/>
              <a:ext cx="377" cy="460"/>
            </a:xfrm>
            <a:prstGeom prst="rect">
              <a:avLst/>
            </a:prstGeom>
            <a:solidFill>
              <a:srgbClr val="99FF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2000" b="0">
                  <a:latin typeface="Gill Sans" charset="0"/>
                  <a:ea typeface="Gill Sans" charset="0"/>
                  <a:cs typeface="Gill Sans" charset="0"/>
                </a:rPr>
                <a:t>A</a:t>
              </a:r>
            </a:p>
          </p:txBody>
        </p:sp>
        <p:sp>
          <p:nvSpPr>
            <p:cNvPr id="20596" name="Rectangle 64"/>
            <p:cNvSpPr>
              <a:spLocks noChangeArrowheads="1"/>
            </p:cNvSpPr>
            <p:nvPr/>
          </p:nvSpPr>
          <p:spPr bwMode="auto">
            <a:xfrm>
              <a:off x="5094" y="2786"/>
              <a:ext cx="378" cy="460"/>
            </a:xfrm>
            <a:prstGeom prst="rect">
              <a:avLst/>
            </a:prstGeom>
            <a:solidFill>
              <a:srgbClr val="99FF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2000" b="0">
                  <a:latin typeface="Gill Sans" charset="0"/>
                  <a:ea typeface="Gill Sans" charset="0"/>
                  <a:cs typeface="Gill Sans" charset="0"/>
                </a:rPr>
                <a:t>E</a:t>
              </a:r>
            </a:p>
          </p:txBody>
        </p:sp>
        <p:grpSp>
          <p:nvGrpSpPr>
            <p:cNvPr id="20597" name="Group 65"/>
            <p:cNvGrpSpPr>
              <a:grpSpLocks/>
            </p:cNvGrpSpPr>
            <p:nvPr/>
          </p:nvGrpSpPr>
          <p:grpSpPr bwMode="auto">
            <a:xfrm>
              <a:off x="294" y="2786"/>
              <a:ext cx="5168" cy="1390"/>
              <a:chOff x="240" y="1440"/>
              <a:chExt cx="5168" cy="1390"/>
            </a:xfrm>
          </p:grpSpPr>
          <p:sp>
            <p:nvSpPr>
              <p:cNvPr id="20598" name="Rectangle 66"/>
              <p:cNvSpPr>
                <a:spLocks noChangeArrowheads="1"/>
              </p:cNvSpPr>
              <p:nvPr/>
            </p:nvSpPr>
            <p:spPr bwMode="auto">
              <a:xfrm>
                <a:off x="240" y="2520"/>
                <a:ext cx="637" cy="310"/>
              </a:xfrm>
              <a:prstGeom prst="rect">
                <a:avLst/>
              </a:prstGeom>
              <a:solidFill>
                <a:srgbClr val="99FFCC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r>
                  <a:rPr lang="en-US" altLang="ko-KR" sz="2000" b="0">
                    <a:latin typeface="Gill Sans" charset="0"/>
                    <a:ea typeface="Gill Sans" charset="0"/>
                    <a:cs typeface="Gill Sans" charset="0"/>
                  </a:rPr>
                  <a:t>3</a:t>
                </a:r>
              </a:p>
            </p:txBody>
          </p:sp>
          <p:sp>
            <p:nvSpPr>
              <p:cNvPr id="20599" name="Rectangle 67"/>
              <p:cNvSpPr>
                <a:spLocks noChangeArrowheads="1"/>
              </p:cNvSpPr>
              <p:nvPr/>
            </p:nvSpPr>
            <p:spPr bwMode="auto">
              <a:xfrm>
                <a:off x="240" y="2210"/>
                <a:ext cx="637" cy="310"/>
              </a:xfrm>
              <a:prstGeom prst="rect">
                <a:avLst/>
              </a:prstGeom>
              <a:solidFill>
                <a:srgbClr val="99FFCC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r>
                  <a:rPr lang="en-US" altLang="ko-KR" sz="2000" b="0">
                    <a:latin typeface="Gill Sans" charset="0"/>
                    <a:ea typeface="Gill Sans" charset="0"/>
                    <a:cs typeface="Gill Sans" charset="0"/>
                  </a:rPr>
                  <a:t>2</a:t>
                </a:r>
              </a:p>
            </p:txBody>
          </p:sp>
          <p:sp>
            <p:nvSpPr>
              <p:cNvPr id="20600" name="Rectangle 68"/>
              <p:cNvSpPr>
                <a:spLocks noChangeArrowheads="1"/>
              </p:cNvSpPr>
              <p:nvPr/>
            </p:nvSpPr>
            <p:spPr bwMode="auto">
              <a:xfrm>
                <a:off x="240" y="1900"/>
                <a:ext cx="637" cy="310"/>
              </a:xfrm>
              <a:prstGeom prst="rect">
                <a:avLst/>
              </a:prstGeom>
              <a:solidFill>
                <a:srgbClr val="99FFCC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r>
                  <a:rPr lang="en-US" altLang="ko-KR" sz="2000" b="0">
                    <a:latin typeface="Gill Sans" charset="0"/>
                    <a:ea typeface="Gill Sans" charset="0"/>
                    <a:cs typeface="Gill Sans" charset="0"/>
                  </a:rPr>
                  <a:t>1</a:t>
                </a:r>
              </a:p>
            </p:txBody>
          </p:sp>
          <p:sp>
            <p:nvSpPr>
              <p:cNvPr id="20601" name="Rectangle 69"/>
              <p:cNvSpPr>
                <a:spLocks noChangeArrowheads="1"/>
              </p:cNvSpPr>
              <p:nvPr/>
            </p:nvSpPr>
            <p:spPr bwMode="auto">
              <a:xfrm>
                <a:off x="240" y="1440"/>
                <a:ext cx="637" cy="460"/>
              </a:xfrm>
              <a:prstGeom prst="rect">
                <a:avLst/>
              </a:prstGeom>
              <a:solidFill>
                <a:srgbClr val="99FFCC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70000"/>
                  </a:lnSpc>
                  <a:spcBef>
                    <a:spcPts val="0"/>
                  </a:spcBef>
                </a:pPr>
                <a:r>
                  <a:rPr lang="en-US" altLang="ko-KR" sz="2000" b="0" dirty="0">
                    <a:latin typeface="Gill Sans" charset="0"/>
                    <a:ea typeface="Gill Sans" charset="0"/>
                    <a:cs typeface="Gill Sans" charset="0"/>
                  </a:rPr>
                  <a:t>Ref:</a:t>
                </a:r>
              </a:p>
              <a:p>
                <a:pPr>
                  <a:lnSpc>
                    <a:spcPct val="70000"/>
                  </a:lnSpc>
                  <a:spcBef>
                    <a:spcPts val="0"/>
                  </a:spcBef>
                </a:pPr>
                <a:r>
                  <a:rPr lang="en-US" altLang="ko-KR" sz="2000" b="0" dirty="0">
                    <a:latin typeface="Gill Sans" charset="0"/>
                    <a:ea typeface="Gill Sans" charset="0"/>
                    <a:cs typeface="Gill Sans" charset="0"/>
                  </a:rPr>
                  <a:t>Page:</a:t>
                </a:r>
              </a:p>
            </p:txBody>
          </p:sp>
          <p:sp>
            <p:nvSpPr>
              <p:cNvPr id="20602" name="Line 70"/>
              <p:cNvSpPr>
                <a:spLocks noChangeShapeType="1"/>
              </p:cNvSpPr>
              <p:nvPr/>
            </p:nvSpPr>
            <p:spPr bwMode="auto">
              <a:xfrm>
                <a:off x="240" y="1900"/>
                <a:ext cx="5168" cy="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algn="ctr">
                  <a:spcBef>
                    <a:spcPts val="0"/>
                  </a:spcBef>
                </a:pPr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grpSp>
            <p:nvGrpSpPr>
              <p:cNvPr id="20603" name="Group 71"/>
              <p:cNvGrpSpPr>
                <a:grpSpLocks/>
              </p:cNvGrpSpPr>
              <p:nvPr/>
            </p:nvGrpSpPr>
            <p:grpSpPr bwMode="auto">
              <a:xfrm>
                <a:off x="240" y="2210"/>
                <a:ext cx="5161" cy="310"/>
                <a:chOff x="240" y="2210"/>
                <a:chExt cx="4790" cy="310"/>
              </a:xfrm>
            </p:grpSpPr>
            <p:sp>
              <p:nvSpPr>
                <p:cNvPr id="20621" name="Line 72"/>
                <p:cNvSpPr>
                  <a:spLocks noChangeShapeType="1"/>
                </p:cNvSpPr>
                <p:nvPr/>
              </p:nvSpPr>
              <p:spPr bwMode="auto">
                <a:xfrm>
                  <a:off x="240" y="2210"/>
                  <a:ext cx="4790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78" tIns="44445" rIns="90478" bIns="44445" anchor="ctr"/>
                <a:lstStyle/>
                <a:p>
                  <a:pPr algn="ctr">
                    <a:spcBef>
                      <a:spcPts val="0"/>
                    </a:spcBef>
                  </a:pPr>
                  <a:endParaRPr lang="en-US" sz="2000" b="0">
                    <a:latin typeface="Gill Sans" charset="0"/>
                    <a:ea typeface="Gill Sans" charset="0"/>
                    <a:cs typeface="Gill Sans" charset="0"/>
                  </a:endParaRPr>
                </a:p>
              </p:txBody>
            </p:sp>
            <p:sp>
              <p:nvSpPr>
                <p:cNvPr id="20622" name="Line 73"/>
                <p:cNvSpPr>
                  <a:spLocks noChangeShapeType="1"/>
                </p:cNvSpPr>
                <p:nvPr/>
              </p:nvSpPr>
              <p:spPr bwMode="auto">
                <a:xfrm>
                  <a:off x="240" y="2520"/>
                  <a:ext cx="4790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78" tIns="44445" rIns="90478" bIns="44445" anchor="ctr"/>
                <a:lstStyle/>
                <a:p>
                  <a:pPr algn="ctr">
                    <a:spcBef>
                      <a:spcPts val="0"/>
                    </a:spcBef>
                  </a:pPr>
                  <a:endParaRPr lang="en-US" sz="2000" b="0">
                    <a:latin typeface="Gill Sans" charset="0"/>
                    <a:ea typeface="Gill Sans" charset="0"/>
                    <a:cs typeface="Gill Sans" charset="0"/>
                  </a:endParaRPr>
                </a:p>
              </p:txBody>
            </p:sp>
          </p:grpSp>
          <p:sp>
            <p:nvSpPr>
              <p:cNvPr id="20604" name="Line 74"/>
              <p:cNvSpPr>
                <a:spLocks noChangeShapeType="1"/>
              </p:cNvSpPr>
              <p:nvPr/>
            </p:nvSpPr>
            <p:spPr bwMode="auto">
              <a:xfrm>
                <a:off x="240" y="1440"/>
                <a:ext cx="0" cy="139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algn="ctr">
                  <a:spcBef>
                    <a:spcPts val="0"/>
                  </a:spcBef>
                </a:pPr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20605" name="Line 75"/>
              <p:cNvSpPr>
                <a:spLocks noChangeShapeType="1"/>
              </p:cNvSpPr>
              <p:nvPr/>
            </p:nvSpPr>
            <p:spPr bwMode="auto">
              <a:xfrm>
                <a:off x="877" y="1440"/>
                <a:ext cx="0" cy="139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algn="ctr">
                  <a:spcBef>
                    <a:spcPts val="0"/>
                  </a:spcBef>
                </a:pPr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20606" name="Line 76"/>
              <p:cNvSpPr>
                <a:spLocks noChangeShapeType="1"/>
              </p:cNvSpPr>
              <p:nvPr/>
            </p:nvSpPr>
            <p:spPr bwMode="auto">
              <a:xfrm>
                <a:off x="1254" y="1440"/>
                <a:ext cx="0" cy="139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algn="ctr">
                  <a:spcBef>
                    <a:spcPts val="0"/>
                  </a:spcBef>
                </a:pPr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20607" name="Line 77"/>
              <p:cNvSpPr>
                <a:spLocks noChangeShapeType="1"/>
              </p:cNvSpPr>
              <p:nvPr/>
            </p:nvSpPr>
            <p:spPr bwMode="auto">
              <a:xfrm>
                <a:off x="1632" y="1440"/>
                <a:ext cx="0" cy="139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algn="ctr">
                  <a:spcBef>
                    <a:spcPts val="0"/>
                  </a:spcBef>
                </a:pPr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20608" name="Line 78"/>
              <p:cNvSpPr>
                <a:spLocks noChangeShapeType="1"/>
              </p:cNvSpPr>
              <p:nvPr/>
            </p:nvSpPr>
            <p:spPr bwMode="auto">
              <a:xfrm>
                <a:off x="2009" y="1440"/>
                <a:ext cx="0" cy="139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algn="ctr">
                  <a:spcBef>
                    <a:spcPts val="0"/>
                  </a:spcBef>
                </a:pPr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20609" name="Line 79"/>
              <p:cNvSpPr>
                <a:spLocks noChangeShapeType="1"/>
              </p:cNvSpPr>
              <p:nvPr/>
            </p:nvSpPr>
            <p:spPr bwMode="auto">
              <a:xfrm>
                <a:off x="2387" y="1440"/>
                <a:ext cx="0" cy="139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algn="ctr">
                  <a:spcBef>
                    <a:spcPts val="0"/>
                  </a:spcBef>
                </a:pPr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20610" name="Line 80"/>
              <p:cNvSpPr>
                <a:spLocks noChangeShapeType="1"/>
              </p:cNvSpPr>
              <p:nvPr/>
            </p:nvSpPr>
            <p:spPr bwMode="auto">
              <a:xfrm>
                <a:off x="2765" y="1440"/>
                <a:ext cx="0" cy="139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algn="ctr">
                  <a:spcBef>
                    <a:spcPts val="0"/>
                  </a:spcBef>
                </a:pPr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20611" name="Line 81"/>
              <p:cNvSpPr>
                <a:spLocks noChangeShapeType="1"/>
              </p:cNvSpPr>
              <p:nvPr/>
            </p:nvSpPr>
            <p:spPr bwMode="auto">
              <a:xfrm>
                <a:off x="3142" y="1440"/>
                <a:ext cx="0" cy="139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algn="ctr">
                  <a:spcBef>
                    <a:spcPts val="0"/>
                  </a:spcBef>
                </a:pPr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20612" name="Line 82"/>
              <p:cNvSpPr>
                <a:spLocks noChangeShapeType="1"/>
              </p:cNvSpPr>
              <p:nvPr/>
            </p:nvSpPr>
            <p:spPr bwMode="auto">
              <a:xfrm>
                <a:off x="3520" y="1440"/>
                <a:ext cx="0" cy="139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algn="ctr">
                  <a:spcBef>
                    <a:spcPts val="0"/>
                  </a:spcBef>
                </a:pPr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20613" name="Line 83"/>
              <p:cNvSpPr>
                <a:spLocks noChangeShapeType="1"/>
              </p:cNvSpPr>
              <p:nvPr/>
            </p:nvSpPr>
            <p:spPr bwMode="auto">
              <a:xfrm>
                <a:off x="3897" y="1440"/>
                <a:ext cx="0" cy="139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algn="ctr">
                  <a:spcBef>
                    <a:spcPts val="0"/>
                  </a:spcBef>
                </a:pPr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20614" name="Line 84"/>
              <p:cNvSpPr>
                <a:spLocks noChangeShapeType="1"/>
              </p:cNvSpPr>
              <p:nvPr/>
            </p:nvSpPr>
            <p:spPr bwMode="auto">
              <a:xfrm>
                <a:off x="4275" y="1440"/>
                <a:ext cx="0" cy="139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algn="ctr">
                  <a:spcBef>
                    <a:spcPts val="0"/>
                  </a:spcBef>
                </a:pPr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20615" name="Line 85"/>
              <p:cNvSpPr>
                <a:spLocks noChangeShapeType="1"/>
              </p:cNvSpPr>
              <p:nvPr/>
            </p:nvSpPr>
            <p:spPr bwMode="auto">
              <a:xfrm>
                <a:off x="4652" y="1440"/>
                <a:ext cx="0" cy="139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algn="ctr">
                  <a:spcBef>
                    <a:spcPts val="0"/>
                  </a:spcBef>
                </a:pPr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grpSp>
            <p:nvGrpSpPr>
              <p:cNvPr id="20616" name="Group 86"/>
              <p:cNvGrpSpPr>
                <a:grpSpLocks/>
              </p:cNvGrpSpPr>
              <p:nvPr/>
            </p:nvGrpSpPr>
            <p:grpSpPr bwMode="auto">
              <a:xfrm>
                <a:off x="240" y="1440"/>
                <a:ext cx="5160" cy="1390"/>
                <a:chOff x="240" y="1440"/>
                <a:chExt cx="4790" cy="1390"/>
              </a:xfrm>
            </p:grpSpPr>
            <p:sp>
              <p:nvSpPr>
                <p:cNvPr id="20618" name="Line 87"/>
                <p:cNvSpPr>
                  <a:spLocks noChangeShapeType="1"/>
                </p:cNvSpPr>
                <p:nvPr/>
              </p:nvSpPr>
              <p:spPr bwMode="auto">
                <a:xfrm>
                  <a:off x="240" y="1440"/>
                  <a:ext cx="4790" cy="0"/>
                </a:xfrm>
                <a:prstGeom prst="line">
                  <a:avLst/>
                </a:prstGeom>
                <a:noFill/>
                <a:ln w="28575" cap="sq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78" tIns="44445" rIns="90478" bIns="44445" anchor="ctr"/>
                <a:lstStyle/>
                <a:p>
                  <a:pPr algn="ctr">
                    <a:spcBef>
                      <a:spcPts val="0"/>
                    </a:spcBef>
                  </a:pPr>
                  <a:endParaRPr lang="en-US" sz="2000" b="0">
                    <a:latin typeface="Gill Sans" charset="0"/>
                    <a:ea typeface="Gill Sans" charset="0"/>
                    <a:cs typeface="Gill Sans" charset="0"/>
                  </a:endParaRPr>
                </a:p>
              </p:txBody>
            </p:sp>
            <p:sp>
              <p:nvSpPr>
                <p:cNvPr id="20619" name="Line 88"/>
                <p:cNvSpPr>
                  <a:spLocks noChangeShapeType="1"/>
                </p:cNvSpPr>
                <p:nvPr/>
              </p:nvSpPr>
              <p:spPr bwMode="auto">
                <a:xfrm>
                  <a:off x="240" y="2830"/>
                  <a:ext cx="4790" cy="0"/>
                </a:xfrm>
                <a:prstGeom prst="line">
                  <a:avLst/>
                </a:prstGeom>
                <a:noFill/>
                <a:ln w="28575" cap="sq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78" tIns="44445" rIns="90478" bIns="44445" anchor="ctr"/>
                <a:lstStyle/>
                <a:p>
                  <a:pPr algn="ctr">
                    <a:spcBef>
                      <a:spcPts val="0"/>
                    </a:spcBef>
                  </a:pPr>
                  <a:endParaRPr lang="en-US" sz="2000" b="0">
                    <a:latin typeface="Gill Sans" charset="0"/>
                    <a:ea typeface="Gill Sans" charset="0"/>
                    <a:cs typeface="Gill Sans" charset="0"/>
                  </a:endParaRPr>
                </a:p>
              </p:txBody>
            </p:sp>
            <p:sp>
              <p:nvSpPr>
                <p:cNvPr id="20620" name="Line 89"/>
                <p:cNvSpPr>
                  <a:spLocks noChangeShapeType="1"/>
                </p:cNvSpPr>
                <p:nvPr/>
              </p:nvSpPr>
              <p:spPr bwMode="auto">
                <a:xfrm>
                  <a:off x="5030" y="1440"/>
                  <a:ext cx="0" cy="1390"/>
                </a:xfrm>
                <a:prstGeom prst="line">
                  <a:avLst/>
                </a:prstGeom>
                <a:noFill/>
                <a:ln w="28575" cap="sq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78" tIns="44445" rIns="90478" bIns="44445" anchor="ctr"/>
                <a:lstStyle/>
                <a:p>
                  <a:pPr algn="ctr">
                    <a:spcBef>
                      <a:spcPts val="0"/>
                    </a:spcBef>
                  </a:pPr>
                  <a:endParaRPr lang="en-US" sz="2000" b="0">
                    <a:latin typeface="Gill Sans" charset="0"/>
                    <a:ea typeface="Gill Sans" charset="0"/>
                    <a:cs typeface="Gill Sans" charset="0"/>
                  </a:endParaRPr>
                </a:p>
              </p:txBody>
            </p:sp>
          </p:grpSp>
          <p:sp>
            <p:nvSpPr>
              <p:cNvPr id="20617" name="Line 90"/>
              <p:cNvSpPr>
                <a:spLocks noChangeShapeType="1"/>
              </p:cNvSpPr>
              <p:nvPr/>
            </p:nvSpPr>
            <p:spPr bwMode="auto">
              <a:xfrm>
                <a:off x="5024" y="1440"/>
                <a:ext cx="0" cy="139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algn="ctr">
                  <a:spcBef>
                    <a:spcPts val="0"/>
                  </a:spcBef>
                </a:pPr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</p:grpSp>
      <p:grpSp>
        <p:nvGrpSpPr>
          <p:cNvPr id="780491" name="Group 203"/>
          <p:cNvGrpSpPr>
            <a:grpSpLocks/>
          </p:cNvGrpSpPr>
          <p:nvPr/>
        </p:nvGrpSpPr>
        <p:grpSpPr bwMode="auto">
          <a:xfrm>
            <a:off x="2667000" y="3435351"/>
            <a:ext cx="6872288" cy="1989137"/>
            <a:chOff x="282" y="2496"/>
            <a:chExt cx="5184" cy="1702"/>
          </a:xfrm>
        </p:grpSpPr>
        <p:sp>
          <p:nvSpPr>
            <p:cNvPr id="20486" name="Rectangle 196"/>
            <p:cNvSpPr>
              <a:spLocks noChangeArrowheads="1"/>
            </p:cNvSpPr>
            <p:nvPr/>
          </p:nvSpPr>
          <p:spPr bwMode="auto">
            <a:xfrm>
              <a:off x="1296" y="3888"/>
              <a:ext cx="378" cy="31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0487" name="Rectangle 197"/>
            <p:cNvSpPr>
              <a:spLocks noChangeArrowheads="1"/>
            </p:cNvSpPr>
            <p:nvPr/>
          </p:nvSpPr>
          <p:spPr bwMode="auto">
            <a:xfrm>
              <a:off x="919" y="3888"/>
              <a:ext cx="377" cy="31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0488" name="Rectangle 195"/>
            <p:cNvSpPr>
              <a:spLocks noChangeArrowheads="1"/>
            </p:cNvSpPr>
            <p:nvPr/>
          </p:nvSpPr>
          <p:spPr bwMode="auto">
            <a:xfrm>
              <a:off x="1674" y="3888"/>
              <a:ext cx="377" cy="31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0489" name="Rectangle 186"/>
            <p:cNvSpPr>
              <a:spLocks noChangeArrowheads="1"/>
            </p:cNvSpPr>
            <p:nvPr/>
          </p:nvSpPr>
          <p:spPr bwMode="auto">
            <a:xfrm>
              <a:off x="5066" y="3888"/>
              <a:ext cx="378" cy="31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0490" name="Rectangle 187"/>
            <p:cNvSpPr>
              <a:spLocks noChangeArrowheads="1"/>
            </p:cNvSpPr>
            <p:nvPr/>
          </p:nvSpPr>
          <p:spPr bwMode="auto">
            <a:xfrm>
              <a:off x="4694" y="3888"/>
              <a:ext cx="378" cy="31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0491" name="Rectangle 188"/>
            <p:cNvSpPr>
              <a:spLocks noChangeArrowheads="1"/>
            </p:cNvSpPr>
            <p:nvPr/>
          </p:nvSpPr>
          <p:spPr bwMode="auto">
            <a:xfrm>
              <a:off x="4317" y="3888"/>
              <a:ext cx="377" cy="31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2000" b="0">
                  <a:latin typeface="Gill Sans" charset="0"/>
                  <a:ea typeface="Gill Sans" charset="0"/>
                  <a:cs typeface="Gill Sans" charset="0"/>
                </a:rPr>
                <a:t>C</a:t>
              </a:r>
            </a:p>
          </p:txBody>
        </p:sp>
        <p:sp>
          <p:nvSpPr>
            <p:cNvPr id="20492" name="Rectangle 189"/>
            <p:cNvSpPr>
              <a:spLocks noChangeArrowheads="1"/>
            </p:cNvSpPr>
            <p:nvPr/>
          </p:nvSpPr>
          <p:spPr bwMode="auto">
            <a:xfrm>
              <a:off x="3939" y="3888"/>
              <a:ext cx="378" cy="31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0493" name="Rectangle 190"/>
            <p:cNvSpPr>
              <a:spLocks noChangeArrowheads="1"/>
            </p:cNvSpPr>
            <p:nvPr/>
          </p:nvSpPr>
          <p:spPr bwMode="auto">
            <a:xfrm>
              <a:off x="3562" y="3888"/>
              <a:ext cx="377" cy="31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0494" name="Rectangle 191"/>
            <p:cNvSpPr>
              <a:spLocks noChangeArrowheads="1"/>
            </p:cNvSpPr>
            <p:nvPr/>
          </p:nvSpPr>
          <p:spPr bwMode="auto">
            <a:xfrm>
              <a:off x="3184" y="3888"/>
              <a:ext cx="378" cy="31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0495" name="Rectangle 192"/>
            <p:cNvSpPr>
              <a:spLocks noChangeArrowheads="1"/>
            </p:cNvSpPr>
            <p:nvPr/>
          </p:nvSpPr>
          <p:spPr bwMode="auto">
            <a:xfrm>
              <a:off x="2807" y="3888"/>
              <a:ext cx="377" cy="31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0496" name="Rectangle 193"/>
            <p:cNvSpPr>
              <a:spLocks noChangeArrowheads="1"/>
            </p:cNvSpPr>
            <p:nvPr/>
          </p:nvSpPr>
          <p:spPr bwMode="auto">
            <a:xfrm>
              <a:off x="2429" y="3888"/>
              <a:ext cx="378" cy="31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0497" name="Rectangle 194"/>
            <p:cNvSpPr>
              <a:spLocks noChangeArrowheads="1"/>
            </p:cNvSpPr>
            <p:nvPr/>
          </p:nvSpPr>
          <p:spPr bwMode="auto">
            <a:xfrm>
              <a:off x="2051" y="3888"/>
              <a:ext cx="378" cy="31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2000" b="0">
                  <a:latin typeface="Gill Sans" charset="0"/>
                  <a:ea typeface="Gill Sans" charset="0"/>
                  <a:cs typeface="Gill Sans" charset="0"/>
                </a:rPr>
                <a:t>D</a:t>
              </a:r>
            </a:p>
          </p:txBody>
        </p:sp>
        <p:sp>
          <p:nvSpPr>
            <p:cNvPr id="20498" name="Rectangle 198"/>
            <p:cNvSpPr>
              <a:spLocks noChangeArrowheads="1"/>
            </p:cNvSpPr>
            <p:nvPr/>
          </p:nvSpPr>
          <p:spPr bwMode="auto">
            <a:xfrm>
              <a:off x="282" y="3888"/>
              <a:ext cx="637" cy="31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2000" b="0">
                  <a:latin typeface="Gill Sans" charset="0"/>
                  <a:ea typeface="Gill Sans" charset="0"/>
                  <a:cs typeface="Gill Sans" charset="0"/>
                </a:rPr>
                <a:t>4</a:t>
              </a:r>
            </a:p>
          </p:txBody>
        </p:sp>
        <p:sp>
          <p:nvSpPr>
            <p:cNvPr id="20499" name="Rectangle 93"/>
            <p:cNvSpPr>
              <a:spLocks noChangeArrowheads="1"/>
            </p:cNvSpPr>
            <p:nvPr/>
          </p:nvSpPr>
          <p:spPr bwMode="auto">
            <a:xfrm>
              <a:off x="5072" y="3576"/>
              <a:ext cx="378" cy="31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0500" name="Rectangle 94"/>
            <p:cNvSpPr>
              <a:spLocks noChangeArrowheads="1"/>
            </p:cNvSpPr>
            <p:nvPr/>
          </p:nvSpPr>
          <p:spPr bwMode="auto">
            <a:xfrm>
              <a:off x="5072" y="3266"/>
              <a:ext cx="378" cy="31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2000" b="0">
                  <a:latin typeface="Gill Sans" charset="0"/>
                  <a:ea typeface="Gill Sans" charset="0"/>
                  <a:cs typeface="Gill Sans" charset="0"/>
                </a:rPr>
                <a:t>E</a:t>
              </a:r>
            </a:p>
          </p:txBody>
        </p:sp>
        <p:sp>
          <p:nvSpPr>
            <p:cNvPr id="20501" name="Rectangle 95"/>
            <p:cNvSpPr>
              <a:spLocks noChangeArrowheads="1"/>
            </p:cNvSpPr>
            <p:nvPr/>
          </p:nvSpPr>
          <p:spPr bwMode="auto">
            <a:xfrm>
              <a:off x="5072" y="2956"/>
              <a:ext cx="378" cy="31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0502" name="Rectangle 97"/>
            <p:cNvSpPr>
              <a:spLocks noChangeArrowheads="1"/>
            </p:cNvSpPr>
            <p:nvPr/>
          </p:nvSpPr>
          <p:spPr bwMode="auto">
            <a:xfrm>
              <a:off x="4700" y="3576"/>
              <a:ext cx="378" cy="31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0503" name="Rectangle 98"/>
            <p:cNvSpPr>
              <a:spLocks noChangeArrowheads="1"/>
            </p:cNvSpPr>
            <p:nvPr/>
          </p:nvSpPr>
          <p:spPr bwMode="auto">
            <a:xfrm>
              <a:off x="4700" y="3266"/>
              <a:ext cx="378" cy="31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0504" name="Rectangle 99"/>
            <p:cNvSpPr>
              <a:spLocks noChangeArrowheads="1"/>
            </p:cNvSpPr>
            <p:nvPr/>
          </p:nvSpPr>
          <p:spPr bwMode="auto">
            <a:xfrm>
              <a:off x="4700" y="2956"/>
              <a:ext cx="378" cy="31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2000" b="0">
                  <a:latin typeface="Gill Sans" charset="0"/>
                  <a:ea typeface="Gill Sans" charset="0"/>
                  <a:cs typeface="Gill Sans" charset="0"/>
                </a:rPr>
                <a:t>D</a:t>
              </a:r>
            </a:p>
          </p:txBody>
        </p:sp>
        <p:sp>
          <p:nvSpPr>
            <p:cNvPr id="20505" name="Rectangle 101"/>
            <p:cNvSpPr>
              <a:spLocks noChangeArrowheads="1"/>
            </p:cNvSpPr>
            <p:nvPr/>
          </p:nvSpPr>
          <p:spPr bwMode="auto">
            <a:xfrm>
              <a:off x="4323" y="3576"/>
              <a:ext cx="377" cy="31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0506" name="Rectangle 102"/>
            <p:cNvSpPr>
              <a:spLocks noChangeArrowheads="1"/>
            </p:cNvSpPr>
            <p:nvPr/>
          </p:nvSpPr>
          <p:spPr bwMode="auto">
            <a:xfrm>
              <a:off x="4323" y="3266"/>
              <a:ext cx="377" cy="31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0507" name="Rectangle 103"/>
            <p:cNvSpPr>
              <a:spLocks noChangeArrowheads="1"/>
            </p:cNvSpPr>
            <p:nvPr/>
          </p:nvSpPr>
          <p:spPr bwMode="auto">
            <a:xfrm>
              <a:off x="4323" y="2956"/>
              <a:ext cx="377" cy="31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0508" name="Rectangle 105"/>
            <p:cNvSpPr>
              <a:spLocks noChangeArrowheads="1"/>
            </p:cNvSpPr>
            <p:nvPr/>
          </p:nvSpPr>
          <p:spPr bwMode="auto">
            <a:xfrm>
              <a:off x="3945" y="3576"/>
              <a:ext cx="378" cy="31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2000" b="0">
                  <a:latin typeface="Gill Sans" charset="0"/>
                  <a:ea typeface="Gill Sans" charset="0"/>
                  <a:cs typeface="Gill Sans" charset="0"/>
                </a:rPr>
                <a:t>B</a:t>
              </a:r>
            </a:p>
          </p:txBody>
        </p:sp>
        <p:sp>
          <p:nvSpPr>
            <p:cNvPr id="20509" name="Rectangle 106"/>
            <p:cNvSpPr>
              <a:spLocks noChangeArrowheads="1"/>
            </p:cNvSpPr>
            <p:nvPr/>
          </p:nvSpPr>
          <p:spPr bwMode="auto">
            <a:xfrm>
              <a:off x="3945" y="3266"/>
              <a:ext cx="378" cy="31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0510" name="Rectangle 107"/>
            <p:cNvSpPr>
              <a:spLocks noChangeArrowheads="1"/>
            </p:cNvSpPr>
            <p:nvPr/>
          </p:nvSpPr>
          <p:spPr bwMode="auto">
            <a:xfrm>
              <a:off x="3945" y="2956"/>
              <a:ext cx="378" cy="31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0511" name="Rectangle 109"/>
            <p:cNvSpPr>
              <a:spLocks noChangeArrowheads="1"/>
            </p:cNvSpPr>
            <p:nvPr/>
          </p:nvSpPr>
          <p:spPr bwMode="auto">
            <a:xfrm>
              <a:off x="3568" y="3576"/>
              <a:ext cx="377" cy="31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0512" name="Rectangle 110"/>
            <p:cNvSpPr>
              <a:spLocks noChangeArrowheads="1"/>
            </p:cNvSpPr>
            <p:nvPr/>
          </p:nvSpPr>
          <p:spPr bwMode="auto">
            <a:xfrm>
              <a:off x="3568" y="3266"/>
              <a:ext cx="377" cy="31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2000" b="0">
                  <a:latin typeface="Gill Sans" charset="0"/>
                  <a:ea typeface="Gill Sans" charset="0"/>
                  <a:cs typeface="Gill Sans" charset="0"/>
                </a:rPr>
                <a:t>A</a:t>
              </a:r>
            </a:p>
          </p:txBody>
        </p:sp>
        <p:sp>
          <p:nvSpPr>
            <p:cNvPr id="20513" name="Rectangle 111"/>
            <p:cNvSpPr>
              <a:spLocks noChangeArrowheads="1"/>
            </p:cNvSpPr>
            <p:nvPr/>
          </p:nvSpPr>
          <p:spPr bwMode="auto">
            <a:xfrm>
              <a:off x="3568" y="2956"/>
              <a:ext cx="377" cy="31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0514" name="Rectangle 113"/>
            <p:cNvSpPr>
              <a:spLocks noChangeArrowheads="1"/>
            </p:cNvSpPr>
            <p:nvPr/>
          </p:nvSpPr>
          <p:spPr bwMode="auto">
            <a:xfrm>
              <a:off x="3190" y="3576"/>
              <a:ext cx="378" cy="31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0515" name="Rectangle 114"/>
            <p:cNvSpPr>
              <a:spLocks noChangeArrowheads="1"/>
            </p:cNvSpPr>
            <p:nvPr/>
          </p:nvSpPr>
          <p:spPr bwMode="auto">
            <a:xfrm>
              <a:off x="3190" y="3266"/>
              <a:ext cx="378" cy="31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0516" name="Rectangle 115"/>
            <p:cNvSpPr>
              <a:spLocks noChangeArrowheads="1"/>
            </p:cNvSpPr>
            <p:nvPr/>
          </p:nvSpPr>
          <p:spPr bwMode="auto">
            <a:xfrm>
              <a:off x="3190" y="2956"/>
              <a:ext cx="378" cy="31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2000" b="0">
                  <a:latin typeface="Gill Sans" charset="0"/>
                  <a:ea typeface="Gill Sans" charset="0"/>
                  <a:cs typeface="Gill Sans" charset="0"/>
                </a:rPr>
                <a:t>E</a:t>
              </a:r>
            </a:p>
          </p:txBody>
        </p:sp>
        <p:sp>
          <p:nvSpPr>
            <p:cNvPr id="20517" name="Rectangle 117"/>
            <p:cNvSpPr>
              <a:spLocks noChangeArrowheads="1"/>
            </p:cNvSpPr>
            <p:nvPr/>
          </p:nvSpPr>
          <p:spPr bwMode="auto">
            <a:xfrm>
              <a:off x="2813" y="3576"/>
              <a:ext cx="377" cy="31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0518" name="Rectangle 118"/>
            <p:cNvSpPr>
              <a:spLocks noChangeArrowheads="1"/>
            </p:cNvSpPr>
            <p:nvPr/>
          </p:nvSpPr>
          <p:spPr bwMode="auto">
            <a:xfrm>
              <a:off x="2813" y="3266"/>
              <a:ext cx="377" cy="31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0519" name="Rectangle 119"/>
            <p:cNvSpPr>
              <a:spLocks noChangeArrowheads="1"/>
            </p:cNvSpPr>
            <p:nvPr/>
          </p:nvSpPr>
          <p:spPr bwMode="auto">
            <a:xfrm>
              <a:off x="2813" y="2956"/>
              <a:ext cx="377" cy="31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0520" name="Rectangle 121"/>
            <p:cNvSpPr>
              <a:spLocks noChangeArrowheads="1"/>
            </p:cNvSpPr>
            <p:nvPr/>
          </p:nvSpPr>
          <p:spPr bwMode="auto">
            <a:xfrm>
              <a:off x="2435" y="3576"/>
              <a:ext cx="378" cy="31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0521" name="Rectangle 122"/>
            <p:cNvSpPr>
              <a:spLocks noChangeArrowheads="1"/>
            </p:cNvSpPr>
            <p:nvPr/>
          </p:nvSpPr>
          <p:spPr bwMode="auto">
            <a:xfrm>
              <a:off x="2435" y="3266"/>
              <a:ext cx="378" cy="31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0522" name="Rectangle 123"/>
            <p:cNvSpPr>
              <a:spLocks noChangeArrowheads="1"/>
            </p:cNvSpPr>
            <p:nvPr/>
          </p:nvSpPr>
          <p:spPr bwMode="auto">
            <a:xfrm>
              <a:off x="2435" y="2956"/>
              <a:ext cx="378" cy="31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0523" name="Rectangle 125"/>
            <p:cNvSpPr>
              <a:spLocks noChangeArrowheads="1"/>
            </p:cNvSpPr>
            <p:nvPr/>
          </p:nvSpPr>
          <p:spPr bwMode="auto">
            <a:xfrm>
              <a:off x="2057" y="3576"/>
              <a:ext cx="378" cy="31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0524" name="Rectangle 126"/>
            <p:cNvSpPr>
              <a:spLocks noChangeArrowheads="1"/>
            </p:cNvSpPr>
            <p:nvPr/>
          </p:nvSpPr>
          <p:spPr bwMode="auto">
            <a:xfrm>
              <a:off x="2057" y="3266"/>
              <a:ext cx="378" cy="31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0525" name="Rectangle 127"/>
            <p:cNvSpPr>
              <a:spLocks noChangeArrowheads="1"/>
            </p:cNvSpPr>
            <p:nvPr/>
          </p:nvSpPr>
          <p:spPr bwMode="auto">
            <a:xfrm>
              <a:off x="2057" y="2956"/>
              <a:ext cx="378" cy="31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0526" name="Rectangle 129"/>
            <p:cNvSpPr>
              <a:spLocks noChangeArrowheads="1"/>
            </p:cNvSpPr>
            <p:nvPr/>
          </p:nvSpPr>
          <p:spPr bwMode="auto">
            <a:xfrm>
              <a:off x="1680" y="3576"/>
              <a:ext cx="377" cy="31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2000" b="0">
                  <a:latin typeface="Gill Sans" charset="0"/>
                  <a:ea typeface="Gill Sans" charset="0"/>
                  <a:cs typeface="Gill Sans" charset="0"/>
                </a:rPr>
                <a:t>C</a:t>
              </a:r>
            </a:p>
          </p:txBody>
        </p:sp>
        <p:sp>
          <p:nvSpPr>
            <p:cNvPr id="20527" name="Rectangle 130"/>
            <p:cNvSpPr>
              <a:spLocks noChangeArrowheads="1"/>
            </p:cNvSpPr>
            <p:nvPr/>
          </p:nvSpPr>
          <p:spPr bwMode="auto">
            <a:xfrm>
              <a:off x="1680" y="3266"/>
              <a:ext cx="377" cy="31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0528" name="Rectangle 131"/>
            <p:cNvSpPr>
              <a:spLocks noChangeArrowheads="1"/>
            </p:cNvSpPr>
            <p:nvPr/>
          </p:nvSpPr>
          <p:spPr bwMode="auto">
            <a:xfrm>
              <a:off x="1680" y="2956"/>
              <a:ext cx="377" cy="31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0529" name="Rectangle 133"/>
            <p:cNvSpPr>
              <a:spLocks noChangeArrowheads="1"/>
            </p:cNvSpPr>
            <p:nvPr/>
          </p:nvSpPr>
          <p:spPr bwMode="auto">
            <a:xfrm>
              <a:off x="1302" y="3576"/>
              <a:ext cx="378" cy="31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0530" name="Rectangle 134"/>
            <p:cNvSpPr>
              <a:spLocks noChangeArrowheads="1"/>
            </p:cNvSpPr>
            <p:nvPr/>
          </p:nvSpPr>
          <p:spPr bwMode="auto">
            <a:xfrm>
              <a:off x="1302" y="3266"/>
              <a:ext cx="378" cy="31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2000" b="0">
                  <a:latin typeface="Gill Sans" charset="0"/>
                  <a:ea typeface="Gill Sans" charset="0"/>
                  <a:cs typeface="Gill Sans" charset="0"/>
                </a:rPr>
                <a:t>B</a:t>
              </a:r>
            </a:p>
          </p:txBody>
        </p:sp>
        <p:sp>
          <p:nvSpPr>
            <p:cNvPr id="20531" name="Rectangle 135"/>
            <p:cNvSpPr>
              <a:spLocks noChangeArrowheads="1"/>
            </p:cNvSpPr>
            <p:nvPr/>
          </p:nvSpPr>
          <p:spPr bwMode="auto">
            <a:xfrm>
              <a:off x="1302" y="2956"/>
              <a:ext cx="378" cy="31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0532" name="Rectangle 137"/>
            <p:cNvSpPr>
              <a:spLocks noChangeArrowheads="1"/>
            </p:cNvSpPr>
            <p:nvPr/>
          </p:nvSpPr>
          <p:spPr bwMode="auto">
            <a:xfrm>
              <a:off x="925" y="3576"/>
              <a:ext cx="377" cy="31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0533" name="Rectangle 138"/>
            <p:cNvSpPr>
              <a:spLocks noChangeArrowheads="1"/>
            </p:cNvSpPr>
            <p:nvPr/>
          </p:nvSpPr>
          <p:spPr bwMode="auto">
            <a:xfrm>
              <a:off x="925" y="3266"/>
              <a:ext cx="377" cy="31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0534" name="Rectangle 139"/>
            <p:cNvSpPr>
              <a:spLocks noChangeArrowheads="1"/>
            </p:cNvSpPr>
            <p:nvPr/>
          </p:nvSpPr>
          <p:spPr bwMode="auto">
            <a:xfrm>
              <a:off x="925" y="2956"/>
              <a:ext cx="377" cy="31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2000" b="0">
                  <a:latin typeface="Gill Sans" charset="0"/>
                  <a:ea typeface="Gill Sans" charset="0"/>
                  <a:cs typeface="Gill Sans" charset="0"/>
                </a:rPr>
                <a:t>A</a:t>
              </a:r>
            </a:p>
          </p:txBody>
        </p:sp>
        <p:sp>
          <p:nvSpPr>
            <p:cNvPr id="20535" name="Rectangle 140"/>
            <p:cNvSpPr>
              <a:spLocks noChangeArrowheads="1"/>
            </p:cNvSpPr>
            <p:nvPr/>
          </p:nvSpPr>
          <p:spPr bwMode="auto">
            <a:xfrm>
              <a:off x="4700" y="2496"/>
              <a:ext cx="378" cy="46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2000" b="0">
                  <a:latin typeface="Gill Sans" charset="0"/>
                  <a:ea typeface="Gill Sans" charset="0"/>
                  <a:cs typeface="Gill Sans" charset="0"/>
                </a:rPr>
                <a:t>D</a:t>
              </a:r>
            </a:p>
          </p:txBody>
        </p:sp>
        <p:sp>
          <p:nvSpPr>
            <p:cNvPr id="20536" name="Rectangle 141"/>
            <p:cNvSpPr>
              <a:spLocks noChangeArrowheads="1"/>
            </p:cNvSpPr>
            <p:nvPr/>
          </p:nvSpPr>
          <p:spPr bwMode="auto">
            <a:xfrm>
              <a:off x="4323" y="2496"/>
              <a:ext cx="377" cy="46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2000" b="0">
                  <a:latin typeface="Gill Sans" charset="0"/>
                  <a:ea typeface="Gill Sans" charset="0"/>
                  <a:cs typeface="Gill Sans" charset="0"/>
                </a:rPr>
                <a:t>C</a:t>
              </a:r>
            </a:p>
          </p:txBody>
        </p:sp>
        <p:sp>
          <p:nvSpPr>
            <p:cNvPr id="20537" name="Rectangle 142"/>
            <p:cNvSpPr>
              <a:spLocks noChangeArrowheads="1"/>
            </p:cNvSpPr>
            <p:nvPr/>
          </p:nvSpPr>
          <p:spPr bwMode="auto">
            <a:xfrm>
              <a:off x="3945" y="2496"/>
              <a:ext cx="378" cy="46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2000" b="0">
                  <a:latin typeface="Gill Sans" charset="0"/>
                  <a:ea typeface="Gill Sans" charset="0"/>
                  <a:cs typeface="Gill Sans" charset="0"/>
                </a:rPr>
                <a:t>B</a:t>
              </a:r>
            </a:p>
          </p:txBody>
        </p:sp>
        <p:sp>
          <p:nvSpPr>
            <p:cNvPr id="20538" name="Rectangle 143"/>
            <p:cNvSpPr>
              <a:spLocks noChangeArrowheads="1"/>
            </p:cNvSpPr>
            <p:nvPr/>
          </p:nvSpPr>
          <p:spPr bwMode="auto">
            <a:xfrm>
              <a:off x="3568" y="2496"/>
              <a:ext cx="377" cy="46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2000" b="0">
                  <a:latin typeface="Gill Sans" charset="0"/>
                  <a:ea typeface="Gill Sans" charset="0"/>
                  <a:cs typeface="Gill Sans" charset="0"/>
                </a:rPr>
                <a:t>A</a:t>
              </a:r>
            </a:p>
          </p:txBody>
        </p:sp>
        <p:sp>
          <p:nvSpPr>
            <p:cNvPr id="20539" name="Rectangle 144"/>
            <p:cNvSpPr>
              <a:spLocks noChangeArrowheads="1"/>
            </p:cNvSpPr>
            <p:nvPr/>
          </p:nvSpPr>
          <p:spPr bwMode="auto">
            <a:xfrm>
              <a:off x="3190" y="2496"/>
              <a:ext cx="378" cy="46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2000" b="0">
                  <a:latin typeface="Gill Sans" charset="0"/>
                  <a:ea typeface="Gill Sans" charset="0"/>
                  <a:cs typeface="Gill Sans" charset="0"/>
                </a:rPr>
                <a:t>E</a:t>
              </a:r>
            </a:p>
          </p:txBody>
        </p:sp>
        <p:sp>
          <p:nvSpPr>
            <p:cNvPr id="20540" name="Rectangle 145"/>
            <p:cNvSpPr>
              <a:spLocks noChangeArrowheads="1"/>
            </p:cNvSpPr>
            <p:nvPr/>
          </p:nvSpPr>
          <p:spPr bwMode="auto">
            <a:xfrm>
              <a:off x="2813" y="2496"/>
              <a:ext cx="377" cy="46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2000" b="0">
                  <a:latin typeface="Gill Sans" charset="0"/>
                  <a:ea typeface="Gill Sans" charset="0"/>
                  <a:cs typeface="Gill Sans" charset="0"/>
                </a:rPr>
                <a:t>B</a:t>
              </a:r>
            </a:p>
          </p:txBody>
        </p:sp>
        <p:sp>
          <p:nvSpPr>
            <p:cNvPr id="20541" name="Rectangle 146"/>
            <p:cNvSpPr>
              <a:spLocks noChangeArrowheads="1"/>
            </p:cNvSpPr>
            <p:nvPr/>
          </p:nvSpPr>
          <p:spPr bwMode="auto">
            <a:xfrm>
              <a:off x="2435" y="2496"/>
              <a:ext cx="378" cy="46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2000" b="0">
                  <a:latin typeface="Gill Sans" charset="0"/>
                  <a:ea typeface="Gill Sans" charset="0"/>
                  <a:cs typeface="Gill Sans" charset="0"/>
                </a:rPr>
                <a:t>A</a:t>
              </a:r>
            </a:p>
          </p:txBody>
        </p:sp>
        <p:sp>
          <p:nvSpPr>
            <p:cNvPr id="20542" name="Rectangle 147"/>
            <p:cNvSpPr>
              <a:spLocks noChangeArrowheads="1"/>
            </p:cNvSpPr>
            <p:nvPr/>
          </p:nvSpPr>
          <p:spPr bwMode="auto">
            <a:xfrm>
              <a:off x="2057" y="2496"/>
              <a:ext cx="378" cy="46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2000" b="0">
                  <a:latin typeface="Gill Sans" charset="0"/>
                  <a:ea typeface="Gill Sans" charset="0"/>
                  <a:cs typeface="Gill Sans" charset="0"/>
                </a:rPr>
                <a:t>D</a:t>
              </a:r>
            </a:p>
          </p:txBody>
        </p:sp>
        <p:sp>
          <p:nvSpPr>
            <p:cNvPr id="20543" name="Rectangle 148"/>
            <p:cNvSpPr>
              <a:spLocks noChangeArrowheads="1"/>
            </p:cNvSpPr>
            <p:nvPr/>
          </p:nvSpPr>
          <p:spPr bwMode="auto">
            <a:xfrm>
              <a:off x="1680" y="2496"/>
              <a:ext cx="377" cy="46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2000" b="0">
                  <a:latin typeface="Gill Sans" charset="0"/>
                  <a:ea typeface="Gill Sans" charset="0"/>
                  <a:cs typeface="Gill Sans" charset="0"/>
                </a:rPr>
                <a:t>C</a:t>
              </a:r>
            </a:p>
          </p:txBody>
        </p:sp>
        <p:sp>
          <p:nvSpPr>
            <p:cNvPr id="20544" name="Rectangle 149"/>
            <p:cNvSpPr>
              <a:spLocks noChangeArrowheads="1"/>
            </p:cNvSpPr>
            <p:nvPr/>
          </p:nvSpPr>
          <p:spPr bwMode="auto">
            <a:xfrm>
              <a:off x="1302" y="2496"/>
              <a:ext cx="378" cy="46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2000" b="0">
                  <a:latin typeface="Gill Sans" charset="0"/>
                  <a:ea typeface="Gill Sans" charset="0"/>
                  <a:cs typeface="Gill Sans" charset="0"/>
                </a:rPr>
                <a:t>B</a:t>
              </a:r>
            </a:p>
          </p:txBody>
        </p:sp>
        <p:sp>
          <p:nvSpPr>
            <p:cNvPr id="20545" name="Rectangle 150"/>
            <p:cNvSpPr>
              <a:spLocks noChangeArrowheads="1"/>
            </p:cNvSpPr>
            <p:nvPr/>
          </p:nvSpPr>
          <p:spPr bwMode="auto">
            <a:xfrm>
              <a:off x="925" y="2496"/>
              <a:ext cx="377" cy="46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2000" b="0">
                  <a:latin typeface="Gill Sans" charset="0"/>
                  <a:ea typeface="Gill Sans" charset="0"/>
                  <a:cs typeface="Gill Sans" charset="0"/>
                </a:rPr>
                <a:t>A</a:t>
              </a:r>
            </a:p>
          </p:txBody>
        </p:sp>
        <p:sp>
          <p:nvSpPr>
            <p:cNvPr id="20546" name="Rectangle 151"/>
            <p:cNvSpPr>
              <a:spLocks noChangeArrowheads="1"/>
            </p:cNvSpPr>
            <p:nvPr/>
          </p:nvSpPr>
          <p:spPr bwMode="auto">
            <a:xfrm>
              <a:off x="5088" y="2496"/>
              <a:ext cx="378" cy="46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2000" b="0">
                  <a:latin typeface="Gill Sans" charset="0"/>
                  <a:ea typeface="Gill Sans" charset="0"/>
                  <a:cs typeface="Gill Sans" charset="0"/>
                </a:rPr>
                <a:t>E</a:t>
              </a:r>
            </a:p>
          </p:txBody>
        </p:sp>
        <p:sp>
          <p:nvSpPr>
            <p:cNvPr id="20547" name="Rectangle 153"/>
            <p:cNvSpPr>
              <a:spLocks noChangeArrowheads="1"/>
            </p:cNvSpPr>
            <p:nvPr/>
          </p:nvSpPr>
          <p:spPr bwMode="auto">
            <a:xfrm>
              <a:off x="288" y="3576"/>
              <a:ext cx="637" cy="31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2000" b="0">
                  <a:latin typeface="Gill Sans" charset="0"/>
                  <a:ea typeface="Gill Sans" charset="0"/>
                  <a:cs typeface="Gill Sans" charset="0"/>
                </a:rPr>
                <a:t>3</a:t>
              </a:r>
            </a:p>
          </p:txBody>
        </p:sp>
        <p:sp>
          <p:nvSpPr>
            <p:cNvPr id="20548" name="Rectangle 154"/>
            <p:cNvSpPr>
              <a:spLocks noChangeArrowheads="1"/>
            </p:cNvSpPr>
            <p:nvPr/>
          </p:nvSpPr>
          <p:spPr bwMode="auto">
            <a:xfrm>
              <a:off x="288" y="3266"/>
              <a:ext cx="637" cy="31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2000" b="0">
                  <a:latin typeface="Gill Sans" charset="0"/>
                  <a:ea typeface="Gill Sans" charset="0"/>
                  <a:cs typeface="Gill Sans" charset="0"/>
                </a:rPr>
                <a:t>2</a:t>
              </a:r>
            </a:p>
          </p:txBody>
        </p:sp>
        <p:sp>
          <p:nvSpPr>
            <p:cNvPr id="20549" name="Rectangle 155"/>
            <p:cNvSpPr>
              <a:spLocks noChangeArrowheads="1"/>
            </p:cNvSpPr>
            <p:nvPr/>
          </p:nvSpPr>
          <p:spPr bwMode="auto">
            <a:xfrm>
              <a:off x="288" y="2956"/>
              <a:ext cx="637" cy="31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2000" b="0">
                  <a:latin typeface="Gill Sans" charset="0"/>
                  <a:ea typeface="Gill Sans" charset="0"/>
                  <a:cs typeface="Gill Sans" charset="0"/>
                </a:rPr>
                <a:t>1</a:t>
              </a:r>
            </a:p>
          </p:txBody>
        </p:sp>
        <p:sp>
          <p:nvSpPr>
            <p:cNvPr id="20550" name="Rectangle 156"/>
            <p:cNvSpPr>
              <a:spLocks noChangeArrowheads="1"/>
            </p:cNvSpPr>
            <p:nvPr/>
          </p:nvSpPr>
          <p:spPr bwMode="auto">
            <a:xfrm>
              <a:off x="288" y="2496"/>
              <a:ext cx="637" cy="46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70000"/>
                </a:lnSpc>
                <a:spcBef>
                  <a:spcPts val="0"/>
                </a:spcBef>
              </a:pPr>
              <a:r>
                <a:rPr lang="en-US" altLang="ko-KR" sz="2000" b="0" dirty="0">
                  <a:latin typeface="Gill Sans" charset="0"/>
                  <a:ea typeface="Gill Sans" charset="0"/>
                  <a:cs typeface="Gill Sans" charset="0"/>
                </a:rPr>
                <a:t>Ref:</a:t>
              </a:r>
            </a:p>
            <a:p>
              <a:pPr>
                <a:lnSpc>
                  <a:spcPct val="70000"/>
                </a:lnSpc>
                <a:spcBef>
                  <a:spcPts val="0"/>
                </a:spcBef>
              </a:pPr>
              <a:r>
                <a:rPr lang="en-US" altLang="ko-KR" sz="2000" b="0" dirty="0">
                  <a:latin typeface="Gill Sans" charset="0"/>
                  <a:ea typeface="Gill Sans" charset="0"/>
                  <a:cs typeface="Gill Sans" charset="0"/>
                </a:rPr>
                <a:t>Page:</a:t>
              </a:r>
            </a:p>
          </p:txBody>
        </p:sp>
        <p:sp>
          <p:nvSpPr>
            <p:cNvPr id="20551" name="Line 157"/>
            <p:cNvSpPr>
              <a:spLocks noChangeShapeType="1"/>
            </p:cNvSpPr>
            <p:nvPr/>
          </p:nvSpPr>
          <p:spPr bwMode="auto">
            <a:xfrm>
              <a:off x="288" y="2956"/>
              <a:ext cx="516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>
                <a:spcBef>
                  <a:spcPts val="0"/>
                </a:spcBef>
              </a:pPr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0552" name="Line 159"/>
            <p:cNvSpPr>
              <a:spLocks noChangeShapeType="1"/>
            </p:cNvSpPr>
            <p:nvPr/>
          </p:nvSpPr>
          <p:spPr bwMode="auto">
            <a:xfrm>
              <a:off x="288" y="3266"/>
              <a:ext cx="516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>
                <a:spcBef>
                  <a:spcPts val="0"/>
                </a:spcBef>
              </a:pPr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0553" name="Line 160"/>
            <p:cNvSpPr>
              <a:spLocks noChangeShapeType="1"/>
            </p:cNvSpPr>
            <p:nvPr/>
          </p:nvSpPr>
          <p:spPr bwMode="auto">
            <a:xfrm>
              <a:off x="288" y="3576"/>
              <a:ext cx="516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>
                <a:spcBef>
                  <a:spcPts val="0"/>
                </a:spcBef>
              </a:pPr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0554" name="Line 162"/>
            <p:cNvSpPr>
              <a:spLocks noChangeShapeType="1"/>
            </p:cNvSpPr>
            <p:nvPr/>
          </p:nvSpPr>
          <p:spPr bwMode="auto">
            <a:xfrm>
              <a:off x="925" y="2496"/>
              <a:ext cx="0" cy="168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>
                <a:spcBef>
                  <a:spcPts val="0"/>
                </a:spcBef>
              </a:pPr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0555" name="Line 174"/>
            <p:cNvSpPr>
              <a:spLocks noChangeShapeType="1"/>
            </p:cNvSpPr>
            <p:nvPr/>
          </p:nvSpPr>
          <p:spPr bwMode="auto">
            <a:xfrm>
              <a:off x="288" y="2496"/>
              <a:ext cx="5160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>
                <a:spcBef>
                  <a:spcPts val="0"/>
                </a:spcBef>
              </a:pPr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0556" name="Line 175"/>
            <p:cNvSpPr>
              <a:spLocks noChangeShapeType="1"/>
            </p:cNvSpPr>
            <p:nvPr/>
          </p:nvSpPr>
          <p:spPr bwMode="auto">
            <a:xfrm>
              <a:off x="288" y="4176"/>
              <a:ext cx="5160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>
                <a:spcBef>
                  <a:spcPts val="0"/>
                </a:spcBef>
              </a:pPr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0557" name="Line 176"/>
            <p:cNvSpPr>
              <a:spLocks noChangeShapeType="1"/>
            </p:cNvSpPr>
            <p:nvPr/>
          </p:nvSpPr>
          <p:spPr bwMode="auto">
            <a:xfrm>
              <a:off x="5448" y="2496"/>
              <a:ext cx="0" cy="168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>
                <a:spcBef>
                  <a:spcPts val="0"/>
                </a:spcBef>
              </a:pPr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0558" name="Line 163"/>
            <p:cNvSpPr>
              <a:spLocks noChangeShapeType="1"/>
            </p:cNvSpPr>
            <p:nvPr/>
          </p:nvSpPr>
          <p:spPr bwMode="auto">
            <a:xfrm>
              <a:off x="1302" y="2496"/>
              <a:ext cx="0" cy="16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>
                <a:spcBef>
                  <a:spcPts val="0"/>
                </a:spcBef>
              </a:pPr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0559" name="Line 164"/>
            <p:cNvSpPr>
              <a:spLocks noChangeShapeType="1"/>
            </p:cNvSpPr>
            <p:nvPr/>
          </p:nvSpPr>
          <p:spPr bwMode="auto">
            <a:xfrm>
              <a:off x="1680" y="2496"/>
              <a:ext cx="0" cy="16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>
                <a:spcBef>
                  <a:spcPts val="0"/>
                </a:spcBef>
              </a:pPr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0560" name="Line 165"/>
            <p:cNvSpPr>
              <a:spLocks noChangeShapeType="1"/>
            </p:cNvSpPr>
            <p:nvPr/>
          </p:nvSpPr>
          <p:spPr bwMode="auto">
            <a:xfrm>
              <a:off x="2057" y="2496"/>
              <a:ext cx="0" cy="16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>
                <a:spcBef>
                  <a:spcPts val="0"/>
                </a:spcBef>
              </a:pPr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0561" name="Line 166"/>
            <p:cNvSpPr>
              <a:spLocks noChangeShapeType="1"/>
            </p:cNvSpPr>
            <p:nvPr/>
          </p:nvSpPr>
          <p:spPr bwMode="auto">
            <a:xfrm>
              <a:off x="2435" y="2496"/>
              <a:ext cx="0" cy="16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>
                <a:spcBef>
                  <a:spcPts val="0"/>
                </a:spcBef>
              </a:pPr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0562" name="Line 167"/>
            <p:cNvSpPr>
              <a:spLocks noChangeShapeType="1"/>
            </p:cNvSpPr>
            <p:nvPr/>
          </p:nvSpPr>
          <p:spPr bwMode="auto">
            <a:xfrm>
              <a:off x="2813" y="2496"/>
              <a:ext cx="0" cy="16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>
                <a:spcBef>
                  <a:spcPts val="0"/>
                </a:spcBef>
              </a:pPr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0563" name="Line 168"/>
            <p:cNvSpPr>
              <a:spLocks noChangeShapeType="1"/>
            </p:cNvSpPr>
            <p:nvPr/>
          </p:nvSpPr>
          <p:spPr bwMode="auto">
            <a:xfrm>
              <a:off x="3190" y="2496"/>
              <a:ext cx="0" cy="16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>
                <a:spcBef>
                  <a:spcPts val="0"/>
                </a:spcBef>
              </a:pPr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0564" name="Line 169"/>
            <p:cNvSpPr>
              <a:spLocks noChangeShapeType="1"/>
            </p:cNvSpPr>
            <p:nvPr/>
          </p:nvSpPr>
          <p:spPr bwMode="auto">
            <a:xfrm>
              <a:off x="3568" y="2496"/>
              <a:ext cx="0" cy="16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>
                <a:spcBef>
                  <a:spcPts val="0"/>
                </a:spcBef>
              </a:pPr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0565" name="Line 170"/>
            <p:cNvSpPr>
              <a:spLocks noChangeShapeType="1"/>
            </p:cNvSpPr>
            <p:nvPr/>
          </p:nvSpPr>
          <p:spPr bwMode="auto">
            <a:xfrm>
              <a:off x="3945" y="2496"/>
              <a:ext cx="0" cy="16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>
                <a:spcBef>
                  <a:spcPts val="0"/>
                </a:spcBef>
              </a:pPr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0566" name="Line 171"/>
            <p:cNvSpPr>
              <a:spLocks noChangeShapeType="1"/>
            </p:cNvSpPr>
            <p:nvPr/>
          </p:nvSpPr>
          <p:spPr bwMode="auto">
            <a:xfrm>
              <a:off x="4323" y="2496"/>
              <a:ext cx="0" cy="16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>
                <a:spcBef>
                  <a:spcPts val="0"/>
                </a:spcBef>
              </a:pPr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0567" name="Line 172"/>
            <p:cNvSpPr>
              <a:spLocks noChangeShapeType="1"/>
            </p:cNvSpPr>
            <p:nvPr/>
          </p:nvSpPr>
          <p:spPr bwMode="auto">
            <a:xfrm>
              <a:off x="4700" y="2496"/>
              <a:ext cx="0" cy="16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>
                <a:spcBef>
                  <a:spcPts val="0"/>
                </a:spcBef>
              </a:pPr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0568" name="Line 177"/>
            <p:cNvSpPr>
              <a:spLocks noChangeShapeType="1"/>
            </p:cNvSpPr>
            <p:nvPr/>
          </p:nvSpPr>
          <p:spPr bwMode="auto">
            <a:xfrm>
              <a:off x="5072" y="2496"/>
              <a:ext cx="0" cy="16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>
                <a:spcBef>
                  <a:spcPts val="0"/>
                </a:spcBef>
              </a:pPr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0569" name="Line 184"/>
            <p:cNvSpPr>
              <a:spLocks noChangeShapeType="1"/>
            </p:cNvSpPr>
            <p:nvPr/>
          </p:nvSpPr>
          <p:spPr bwMode="auto">
            <a:xfrm>
              <a:off x="303" y="3881"/>
              <a:ext cx="516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>
                <a:spcBef>
                  <a:spcPts val="0"/>
                </a:spcBef>
              </a:pPr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0570" name="Line 199"/>
            <p:cNvSpPr>
              <a:spLocks noChangeShapeType="1"/>
            </p:cNvSpPr>
            <p:nvPr/>
          </p:nvSpPr>
          <p:spPr bwMode="auto">
            <a:xfrm>
              <a:off x="282" y="3888"/>
              <a:ext cx="516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>
                <a:spcBef>
                  <a:spcPts val="0"/>
                </a:spcBef>
              </a:pPr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0571" name="Line 161"/>
            <p:cNvSpPr>
              <a:spLocks noChangeShapeType="1"/>
            </p:cNvSpPr>
            <p:nvPr/>
          </p:nvSpPr>
          <p:spPr bwMode="auto">
            <a:xfrm>
              <a:off x="288" y="2496"/>
              <a:ext cx="0" cy="168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>
                <a:spcBef>
                  <a:spcPts val="0"/>
                </a:spcBef>
              </a:pPr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0572" name="Line 200"/>
            <p:cNvSpPr>
              <a:spLocks noChangeShapeType="1"/>
            </p:cNvSpPr>
            <p:nvPr/>
          </p:nvSpPr>
          <p:spPr bwMode="auto">
            <a:xfrm>
              <a:off x="297" y="4193"/>
              <a:ext cx="516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>
                <a:spcBef>
                  <a:spcPts val="0"/>
                </a:spcBef>
              </a:pPr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460548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80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80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804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804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29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291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291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0291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Administrivia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685800"/>
            <a:ext cx="6400800" cy="59436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Still grading </a:t>
            </a:r>
            <a:r>
              <a:rPr lang="en-US" dirty="0" smtClean="0"/>
              <a:t>exam</a:t>
            </a:r>
            <a:endParaRPr lang="en-US" dirty="0" smtClean="0"/>
          </a:p>
          <a:p>
            <a:pPr lvl="1"/>
            <a:r>
              <a:rPr lang="en-US" dirty="0" smtClean="0"/>
              <a:t>Really sorry!  </a:t>
            </a:r>
          </a:p>
          <a:p>
            <a:pPr lvl="1"/>
            <a:r>
              <a:rPr lang="en-US" dirty="0" smtClean="0"/>
              <a:t>I’m promised that midterms will be released tonight…</a:t>
            </a:r>
            <a:endParaRPr lang="en-US" dirty="0" smtClean="0"/>
          </a:p>
          <a:p>
            <a:r>
              <a:rPr lang="en-US" dirty="0" smtClean="0"/>
              <a:t>Project 2 in full swing</a:t>
            </a:r>
          </a:p>
          <a:p>
            <a:pPr lvl="1"/>
            <a:r>
              <a:rPr lang="en-US" dirty="0" smtClean="0"/>
              <a:t>Stay on top of this one.  Don’t wait until last moment to get pieces together</a:t>
            </a:r>
          </a:p>
          <a:p>
            <a:pPr lvl="1"/>
            <a:r>
              <a:rPr lang="en-US" dirty="0" smtClean="0"/>
              <a:t>Decide how to your team is going divide up project 2</a:t>
            </a:r>
          </a:p>
          <a:p>
            <a:r>
              <a:rPr lang="en-US" dirty="0" smtClean="0"/>
              <a:t>Homework 4 also in full </a:t>
            </a:r>
            <a:r>
              <a:rPr lang="en-US" dirty="0" smtClean="0"/>
              <a:t>swing</a:t>
            </a:r>
          </a:p>
          <a:p>
            <a:pPr lvl="1"/>
            <a:r>
              <a:rPr lang="en-US" dirty="0" smtClean="0"/>
              <a:t>Learn about memory allocation</a:t>
            </a:r>
            <a:endParaRPr lang="en-US" dirty="0" smtClean="0"/>
          </a:p>
          <a:p>
            <a:r>
              <a:rPr lang="en-US" dirty="0" smtClean="0"/>
              <a:t>Make sure to fill out survey! </a:t>
            </a:r>
          </a:p>
          <a:p>
            <a:pPr lvl="1"/>
            <a:r>
              <a:rPr lang="en-US" dirty="0" smtClean="0"/>
              <a:t>We really want to hear how you think we are doing</a:t>
            </a:r>
          </a:p>
          <a:p>
            <a:pPr lvl="1"/>
            <a:r>
              <a:rPr lang="en-US" dirty="0" smtClean="0"/>
              <a:t>Also, will get a chance to suggest topics for the special topics </a:t>
            </a:r>
            <a:r>
              <a:rPr lang="en-US" dirty="0" smtClean="0"/>
              <a:t>lecture</a:t>
            </a:r>
          </a:p>
          <a:p>
            <a:pPr lvl="2"/>
            <a:r>
              <a:rPr lang="en-US" dirty="0" smtClean="0"/>
              <a:t>Have talked about a wide variety of things in the past</a:t>
            </a:r>
            <a:endParaRPr lang="en-US" dirty="0" smtClean="0"/>
          </a:p>
          <a:p>
            <a:r>
              <a:rPr lang="en-US" dirty="0" smtClean="0"/>
              <a:t>Spring Break!!!</a:t>
            </a:r>
          </a:p>
          <a:p>
            <a:pPr lvl="1"/>
            <a:r>
              <a:rPr lang="en-US" dirty="0" smtClean="0"/>
              <a:t>Hope you all have a relaxing week.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29400" y="660737"/>
            <a:ext cx="5486400" cy="5090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4910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ea typeface="굴림" panose="020B0600000101010101" pitchFamily="34" charset="-127"/>
              </a:rPr>
              <a:t>Approximating LRU: Recall PTE </a:t>
            </a:r>
            <a:r>
              <a:rPr lang="en-US" altLang="ko-KR" dirty="0">
                <a:ea typeface="굴림" panose="020B0600000101010101" pitchFamily="34" charset="-127"/>
              </a:rPr>
              <a:t>bits</a:t>
            </a:r>
          </a:p>
        </p:txBody>
      </p:sp>
      <p:sp>
        <p:nvSpPr>
          <p:cNvPr id="785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685800"/>
            <a:ext cx="10896600" cy="6019800"/>
          </a:xfrm>
        </p:spPr>
        <p:txBody>
          <a:bodyPr>
            <a:normAutofit lnSpcReduction="10000"/>
          </a:bodyPr>
          <a:lstStyle/>
          <a:p>
            <a:r>
              <a:rPr lang="en-US" altLang="ko-KR" dirty="0">
                <a:ea typeface="굴림" panose="020B0600000101010101" pitchFamily="34" charset="-127"/>
              </a:rPr>
              <a:t>Which bits of a PTE </a:t>
            </a:r>
            <a:r>
              <a:rPr lang="en-US" altLang="ko-KR" dirty="0" smtClean="0">
                <a:ea typeface="굴림" panose="020B0600000101010101" pitchFamily="34" charset="-127"/>
              </a:rPr>
              <a:t>entry can help us approximate LRU?</a:t>
            </a:r>
            <a:br>
              <a:rPr lang="en-US" altLang="ko-KR" dirty="0" smtClean="0">
                <a:ea typeface="굴림" panose="020B0600000101010101" pitchFamily="34" charset="-127"/>
              </a:rPr>
            </a:br>
            <a:r>
              <a:rPr lang="en-US" altLang="ko-KR" dirty="0" smtClean="0">
                <a:ea typeface="굴림" panose="020B0600000101010101" pitchFamily="34" charset="-127"/>
              </a:rPr>
              <a:t>Remember </a:t>
            </a:r>
            <a:r>
              <a:rPr lang="en-US" altLang="ko-KR" dirty="0">
                <a:ea typeface="굴림" panose="020B0600000101010101" pitchFamily="34" charset="-127"/>
              </a:rPr>
              <a:t>Intel PTE</a:t>
            </a:r>
            <a:r>
              <a:rPr lang="en-US" altLang="ko-KR" dirty="0" smtClean="0">
                <a:ea typeface="굴림" panose="020B0600000101010101" pitchFamily="34" charset="-127"/>
              </a:rPr>
              <a:t>:</a:t>
            </a:r>
          </a:p>
          <a:p>
            <a:pPr lvl="2"/>
            <a:endParaRPr lang="en-US" altLang="ko-KR" dirty="0">
              <a:ea typeface="굴림" panose="020B0600000101010101" pitchFamily="34" charset="-127"/>
            </a:endParaRPr>
          </a:p>
          <a:p>
            <a:endParaRPr lang="en-US" altLang="ko-KR" dirty="0">
              <a:ea typeface="굴림" panose="020B0600000101010101" pitchFamily="34" charset="-127"/>
            </a:endParaRPr>
          </a:p>
          <a:p>
            <a:pPr marL="457200" lvl="1" indent="0">
              <a:buNone/>
            </a:pPr>
            <a:endParaRPr lang="en-US" altLang="ko-KR" dirty="0">
              <a:ea typeface="굴림" panose="020B0600000101010101" pitchFamily="34" charset="-127"/>
            </a:endParaRPr>
          </a:p>
          <a:p>
            <a:pPr lvl="1"/>
            <a:r>
              <a:rPr lang="en-US" altLang="ko-KR" dirty="0" smtClean="0">
                <a:ea typeface="굴림" panose="020B0600000101010101" pitchFamily="34" charset="-127"/>
              </a:rPr>
              <a:t>The </a:t>
            </a:r>
            <a:r>
              <a:rPr lang="en-US" altLang="ko-KR" dirty="0">
                <a:ea typeface="굴림" panose="020B0600000101010101" pitchFamily="34" charset="-127"/>
              </a:rPr>
              <a:t>“</a:t>
            </a:r>
            <a:r>
              <a:rPr lang="en-US" altLang="ko-KR" dirty="0">
                <a:solidFill>
                  <a:srgbClr val="FF0000"/>
                </a:solidFill>
                <a:ea typeface="굴림" panose="020B0600000101010101" pitchFamily="34" charset="-127"/>
              </a:rPr>
              <a:t>P</a:t>
            </a:r>
            <a:r>
              <a:rPr lang="en-US" altLang="ko-KR" dirty="0">
                <a:ea typeface="굴림" panose="020B0600000101010101" pitchFamily="34" charset="-127"/>
              </a:rPr>
              <a:t>resent” bit (called “</a:t>
            </a:r>
            <a:r>
              <a:rPr lang="en-US" altLang="ko-KR" dirty="0">
                <a:solidFill>
                  <a:srgbClr val="FF0000"/>
                </a:solidFill>
                <a:ea typeface="굴림" panose="020B0600000101010101" pitchFamily="34" charset="-127"/>
                <a:sym typeface="Symbol" panose="05050102010706020507" pitchFamily="18" charset="2"/>
              </a:rPr>
              <a:t>V</a:t>
            </a: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alid” elsewhere): </a:t>
            </a:r>
          </a:p>
          <a:p>
            <a:pPr lvl="2"/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P==0: Page is invalid and a reference will cause page fault</a:t>
            </a:r>
          </a:p>
          <a:p>
            <a:pPr lvl="2"/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P==1: Page frame number is valid and MMU is allowed to proceed with translation</a:t>
            </a:r>
          </a:p>
          <a:p>
            <a:pPr lvl="1"/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The “</a:t>
            </a:r>
            <a:r>
              <a:rPr lang="en-US" altLang="ko-KR" dirty="0">
                <a:solidFill>
                  <a:srgbClr val="FF0000"/>
                </a:solidFill>
                <a:ea typeface="굴림" panose="020B0600000101010101" pitchFamily="34" charset="-127"/>
                <a:sym typeface="Symbol" panose="05050102010706020507" pitchFamily="18" charset="2"/>
              </a:rPr>
              <a:t>W</a:t>
            </a: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ritable” bit (could have opposite sense and be called “</a:t>
            </a:r>
            <a:r>
              <a:rPr lang="en-US" altLang="ko-KR" dirty="0">
                <a:solidFill>
                  <a:srgbClr val="FF0000"/>
                </a:solidFill>
                <a:ea typeface="굴림" panose="020B0600000101010101" pitchFamily="34" charset="-127"/>
                <a:sym typeface="Symbol" panose="05050102010706020507" pitchFamily="18" charset="2"/>
              </a:rPr>
              <a:t>Read-only</a:t>
            </a: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”):</a:t>
            </a:r>
          </a:p>
          <a:p>
            <a:pPr lvl="2"/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W==0: Page is read-only and cannot be written.  </a:t>
            </a:r>
          </a:p>
          <a:p>
            <a:pPr lvl="2"/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W==1: Page can be written</a:t>
            </a:r>
          </a:p>
          <a:p>
            <a:pPr lvl="1"/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The “</a:t>
            </a:r>
            <a:r>
              <a:rPr lang="en-US" altLang="ko-KR" dirty="0">
                <a:solidFill>
                  <a:srgbClr val="FF0000"/>
                </a:solidFill>
                <a:ea typeface="굴림" panose="020B0600000101010101" pitchFamily="34" charset="-127"/>
                <a:sym typeface="Symbol" panose="05050102010706020507" pitchFamily="18" charset="2"/>
              </a:rPr>
              <a:t>A</a:t>
            </a: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ccessed” bit (called “</a:t>
            </a:r>
            <a:r>
              <a:rPr lang="en-US" altLang="ko-KR" dirty="0">
                <a:solidFill>
                  <a:srgbClr val="FF0000"/>
                </a:solidFill>
                <a:ea typeface="굴림" panose="020B0600000101010101" pitchFamily="34" charset="-127"/>
                <a:sym typeface="Symbol" panose="05050102010706020507" pitchFamily="18" charset="2"/>
              </a:rPr>
              <a:t>Use</a:t>
            </a: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” elsewhere):</a:t>
            </a:r>
          </a:p>
          <a:p>
            <a:pPr lvl="2"/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A==0: Page has not been accessed (or used) since last time software set A0</a:t>
            </a:r>
          </a:p>
          <a:p>
            <a:pPr lvl="2"/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A==1: Page has been accessed (or used) since last time software set A0</a:t>
            </a:r>
          </a:p>
          <a:p>
            <a:pPr lvl="1"/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The “</a:t>
            </a:r>
            <a:r>
              <a:rPr lang="en-US" altLang="ko-KR" dirty="0">
                <a:solidFill>
                  <a:srgbClr val="FF0000"/>
                </a:solidFill>
                <a:ea typeface="굴림" panose="020B0600000101010101" pitchFamily="34" charset="-127"/>
                <a:sym typeface="Symbol" panose="05050102010706020507" pitchFamily="18" charset="2"/>
              </a:rPr>
              <a:t>D</a:t>
            </a: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irty” bit (called “</a:t>
            </a:r>
            <a:r>
              <a:rPr lang="en-US" altLang="ko-KR" dirty="0">
                <a:solidFill>
                  <a:srgbClr val="FF0000"/>
                </a:solidFill>
                <a:ea typeface="굴림" panose="020B0600000101010101" pitchFamily="34" charset="-127"/>
                <a:sym typeface="Symbol" panose="05050102010706020507" pitchFamily="18" charset="2"/>
              </a:rPr>
              <a:t>Modified</a:t>
            </a: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” elsewhere):</a:t>
            </a:r>
          </a:p>
          <a:p>
            <a:pPr lvl="2"/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D==0: Page has not been modified (written) since PTE was loaded</a:t>
            </a:r>
          </a:p>
          <a:p>
            <a:pPr lvl="2"/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D==1: Page has changed since PTE was loaded</a:t>
            </a:r>
            <a:endParaRPr lang="en-US" altLang="ko-KR" dirty="0">
              <a:ea typeface="굴림" panose="020B0600000101010101" pitchFamily="34" charset="-127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496652" y="1543756"/>
            <a:ext cx="7952148" cy="818444"/>
            <a:chOff x="1572852" y="3753556"/>
            <a:chExt cx="7952148" cy="818444"/>
          </a:xfrm>
        </p:grpSpPr>
        <p:grpSp>
          <p:nvGrpSpPr>
            <p:cNvPr id="4" name="Group 122"/>
            <p:cNvGrpSpPr>
              <a:grpSpLocks/>
            </p:cNvGrpSpPr>
            <p:nvPr/>
          </p:nvGrpSpPr>
          <p:grpSpPr bwMode="auto">
            <a:xfrm>
              <a:off x="2284906" y="3753556"/>
              <a:ext cx="7240094" cy="818444"/>
              <a:chOff x="480" y="2304"/>
              <a:chExt cx="4863" cy="638"/>
            </a:xfrm>
          </p:grpSpPr>
          <p:sp>
            <p:nvSpPr>
              <p:cNvPr id="5" name="Rectangle 97"/>
              <p:cNvSpPr>
                <a:spLocks noChangeArrowheads="1"/>
              </p:cNvSpPr>
              <p:nvPr/>
            </p:nvSpPr>
            <p:spPr bwMode="auto">
              <a:xfrm>
                <a:off x="480" y="2304"/>
                <a:ext cx="2544" cy="384"/>
              </a:xfrm>
              <a:prstGeom prst="rect">
                <a:avLst/>
              </a:prstGeom>
              <a:solidFill>
                <a:srgbClr val="FF66CC"/>
              </a:solidFill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85000"/>
                  </a:lnSpc>
                </a:pPr>
                <a:r>
                  <a:rPr lang="en-US" altLang="ko-KR" sz="1800" dirty="0">
                    <a:latin typeface="Gill Sans Light"/>
                    <a:ea typeface="굴림" panose="020B0600000101010101" pitchFamily="34" charset="-127"/>
                  </a:rPr>
                  <a:t>Page Frame Number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ko-KR" sz="1800" dirty="0">
                    <a:latin typeface="Gill Sans Light"/>
                    <a:ea typeface="굴림" panose="020B0600000101010101" pitchFamily="34" charset="-127"/>
                  </a:rPr>
                  <a:t>(Physical Page Number)</a:t>
                </a:r>
              </a:p>
            </p:txBody>
          </p:sp>
          <p:sp>
            <p:nvSpPr>
              <p:cNvPr id="6" name="Rectangle 98"/>
              <p:cNvSpPr>
                <a:spLocks noChangeArrowheads="1"/>
              </p:cNvSpPr>
              <p:nvPr/>
            </p:nvSpPr>
            <p:spPr bwMode="auto">
              <a:xfrm>
                <a:off x="3024" y="2304"/>
                <a:ext cx="576" cy="384"/>
              </a:xfrm>
              <a:prstGeom prst="rect">
                <a:avLst/>
              </a:prstGeom>
              <a:solidFill>
                <a:srgbClr val="FF66CC"/>
              </a:solidFill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85000"/>
                  </a:lnSpc>
                </a:pPr>
                <a:r>
                  <a:rPr lang="en-US" altLang="ko-KR" sz="1800" dirty="0">
                    <a:latin typeface="Gill Sans Light"/>
                    <a:ea typeface="굴림" panose="020B0600000101010101" pitchFamily="34" charset="-127"/>
                  </a:rPr>
                  <a:t>Free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ko-KR" sz="1800" dirty="0">
                    <a:latin typeface="Gill Sans Light"/>
                    <a:ea typeface="굴림" panose="020B0600000101010101" pitchFamily="34" charset="-127"/>
                  </a:rPr>
                  <a:t>(OS)</a:t>
                </a:r>
              </a:p>
            </p:txBody>
          </p:sp>
          <p:sp>
            <p:nvSpPr>
              <p:cNvPr id="7" name="Rectangle 99"/>
              <p:cNvSpPr>
                <a:spLocks noChangeArrowheads="1"/>
              </p:cNvSpPr>
              <p:nvPr/>
            </p:nvSpPr>
            <p:spPr bwMode="auto">
              <a:xfrm>
                <a:off x="3600" y="2304"/>
                <a:ext cx="192" cy="384"/>
              </a:xfrm>
              <a:prstGeom prst="rect">
                <a:avLst/>
              </a:prstGeom>
              <a:solidFill>
                <a:srgbClr val="FF66CC"/>
              </a:solidFill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ko-KR" sz="1800" dirty="0">
                    <a:latin typeface="Gill Sans Light"/>
                    <a:ea typeface="굴림" panose="020B0600000101010101" pitchFamily="34" charset="-127"/>
                  </a:rPr>
                  <a:t>0</a:t>
                </a:r>
              </a:p>
            </p:txBody>
          </p:sp>
          <p:sp>
            <p:nvSpPr>
              <p:cNvPr id="8" name="Rectangle 100"/>
              <p:cNvSpPr>
                <a:spLocks noChangeArrowheads="1"/>
              </p:cNvSpPr>
              <p:nvPr/>
            </p:nvSpPr>
            <p:spPr bwMode="auto">
              <a:xfrm>
                <a:off x="3792" y="2304"/>
                <a:ext cx="192" cy="384"/>
              </a:xfrm>
              <a:prstGeom prst="rect">
                <a:avLst/>
              </a:prstGeom>
              <a:solidFill>
                <a:srgbClr val="FF66CC"/>
              </a:solidFill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vert" wrap="none"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ko-KR" sz="1800" dirty="0">
                    <a:latin typeface="Gill Sans Light"/>
                    <a:ea typeface="굴림" panose="020B0600000101010101" pitchFamily="34" charset="-127"/>
                  </a:rPr>
                  <a:t>PS</a:t>
                </a:r>
              </a:p>
            </p:txBody>
          </p:sp>
          <p:sp>
            <p:nvSpPr>
              <p:cNvPr id="9" name="Rectangle 101"/>
              <p:cNvSpPr>
                <a:spLocks noChangeArrowheads="1"/>
              </p:cNvSpPr>
              <p:nvPr/>
            </p:nvSpPr>
            <p:spPr bwMode="auto">
              <a:xfrm>
                <a:off x="3984" y="2304"/>
                <a:ext cx="192" cy="384"/>
              </a:xfrm>
              <a:prstGeom prst="rect">
                <a:avLst/>
              </a:prstGeom>
              <a:solidFill>
                <a:srgbClr val="FF66CC"/>
              </a:solidFill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ko-KR" sz="1800" dirty="0">
                    <a:latin typeface="Gill Sans Light"/>
                    <a:ea typeface="굴림" panose="020B0600000101010101" pitchFamily="34" charset="-127"/>
                  </a:rPr>
                  <a:t>D</a:t>
                </a:r>
              </a:p>
            </p:txBody>
          </p:sp>
          <p:sp>
            <p:nvSpPr>
              <p:cNvPr id="10" name="Rectangle 102"/>
              <p:cNvSpPr>
                <a:spLocks noChangeArrowheads="1"/>
              </p:cNvSpPr>
              <p:nvPr/>
            </p:nvSpPr>
            <p:spPr bwMode="auto">
              <a:xfrm>
                <a:off x="4176" y="2304"/>
                <a:ext cx="192" cy="384"/>
              </a:xfrm>
              <a:prstGeom prst="rect">
                <a:avLst/>
              </a:prstGeom>
              <a:solidFill>
                <a:srgbClr val="FF66CC"/>
              </a:solidFill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ko-KR" sz="1800" dirty="0">
                    <a:latin typeface="Gill Sans Light"/>
                    <a:ea typeface="굴림" panose="020B0600000101010101" pitchFamily="34" charset="-127"/>
                  </a:rPr>
                  <a:t>A</a:t>
                </a:r>
              </a:p>
            </p:txBody>
          </p:sp>
          <p:sp>
            <p:nvSpPr>
              <p:cNvPr id="11" name="Rectangle 103"/>
              <p:cNvSpPr>
                <a:spLocks noChangeArrowheads="1"/>
              </p:cNvSpPr>
              <p:nvPr/>
            </p:nvSpPr>
            <p:spPr bwMode="auto">
              <a:xfrm>
                <a:off x="4368" y="2304"/>
                <a:ext cx="192" cy="384"/>
              </a:xfrm>
              <a:prstGeom prst="rect">
                <a:avLst/>
              </a:prstGeom>
              <a:solidFill>
                <a:srgbClr val="FF66CC"/>
              </a:solidFill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85000"/>
                  </a:lnSpc>
                </a:pPr>
                <a:r>
                  <a:rPr lang="en-US" altLang="ko-KR" sz="1800">
                    <a:latin typeface="Gill Sans Light"/>
                    <a:ea typeface="굴림" panose="020B0600000101010101" pitchFamily="34" charset="-127"/>
                  </a:rPr>
                  <a:t>PCD</a:t>
                </a:r>
              </a:p>
            </p:txBody>
          </p:sp>
          <p:sp>
            <p:nvSpPr>
              <p:cNvPr id="12" name="Rectangle 104"/>
              <p:cNvSpPr>
                <a:spLocks noChangeArrowheads="1"/>
              </p:cNvSpPr>
              <p:nvPr/>
            </p:nvSpPr>
            <p:spPr bwMode="auto">
              <a:xfrm>
                <a:off x="4560" y="2304"/>
                <a:ext cx="192" cy="384"/>
              </a:xfrm>
              <a:prstGeom prst="rect">
                <a:avLst/>
              </a:prstGeom>
              <a:solidFill>
                <a:srgbClr val="FF66CC"/>
              </a:solidFill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85000"/>
                  </a:lnSpc>
                </a:pPr>
                <a:r>
                  <a:rPr lang="en-US" altLang="ko-KR" sz="1600">
                    <a:latin typeface="Gill Sans Light"/>
                    <a:ea typeface="굴림" panose="020B0600000101010101" pitchFamily="34" charset="-127"/>
                  </a:rPr>
                  <a:t>PWT</a:t>
                </a:r>
              </a:p>
            </p:txBody>
          </p:sp>
          <p:sp>
            <p:nvSpPr>
              <p:cNvPr id="13" name="Rectangle 105"/>
              <p:cNvSpPr>
                <a:spLocks noChangeArrowheads="1"/>
              </p:cNvSpPr>
              <p:nvPr/>
            </p:nvSpPr>
            <p:spPr bwMode="auto">
              <a:xfrm>
                <a:off x="4752" y="2304"/>
                <a:ext cx="192" cy="384"/>
              </a:xfrm>
              <a:prstGeom prst="rect">
                <a:avLst/>
              </a:prstGeom>
              <a:solidFill>
                <a:srgbClr val="FF66CC"/>
              </a:solidFill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ko-KR" sz="1800" dirty="0">
                    <a:latin typeface="Gill Sans Light"/>
                    <a:ea typeface="굴림" panose="020B0600000101010101" pitchFamily="34" charset="-127"/>
                  </a:rPr>
                  <a:t>U</a:t>
                </a:r>
              </a:p>
            </p:txBody>
          </p:sp>
          <p:sp>
            <p:nvSpPr>
              <p:cNvPr id="14" name="Rectangle 106"/>
              <p:cNvSpPr>
                <a:spLocks noChangeArrowheads="1"/>
              </p:cNvSpPr>
              <p:nvPr/>
            </p:nvSpPr>
            <p:spPr bwMode="auto">
              <a:xfrm>
                <a:off x="4944" y="2304"/>
                <a:ext cx="192" cy="384"/>
              </a:xfrm>
              <a:prstGeom prst="rect">
                <a:avLst/>
              </a:prstGeom>
              <a:solidFill>
                <a:srgbClr val="FF66CC"/>
              </a:solidFill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ko-KR" sz="1800">
                    <a:latin typeface="Gill Sans Light"/>
                    <a:ea typeface="굴림" panose="020B0600000101010101" pitchFamily="34" charset="-127"/>
                  </a:rPr>
                  <a:t>W</a:t>
                </a:r>
              </a:p>
            </p:txBody>
          </p:sp>
          <p:sp>
            <p:nvSpPr>
              <p:cNvPr id="15" name="Rectangle 107"/>
              <p:cNvSpPr>
                <a:spLocks noChangeArrowheads="1"/>
              </p:cNvSpPr>
              <p:nvPr/>
            </p:nvSpPr>
            <p:spPr bwMode="auto">
              <a:xfrm>
                <a:off x="5136" y="2304"/>
                <a:ext cx="192" cy="384"/>
              </a:xfrm>
              <a:prstGeom prst="rect">
                <a:avLst/>
              </a:prstGeom>
              <a:solidFill>
                <a:srgbClr val="FF66CC"/>
              </a:solidFill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ko-KR" sz="1800" dirty="0">
                    <a:latin typeface="Gill Sans Light"/>
                    <a:ea typeface="굴림" panose="020B0600000101010101" pitchFamily="34" charset="-127"/>
                  </a:rPr>
                  <a:t>P</a:t>
                </a:r>
              </a:p>
            </p:txBody>
          </p:sp>
          <p:sp>
            <p:nvSpPr>
              <p:cNvPr id="16" name="Text Box 111"/>
              <p:cNvSpPr txBox="1">
                <a:spLocks noChangeArrowheads="1"/>
              </p:cNvSpPr>
              <p:nvPr/>
            </p:nvSpPr>
            <p:spPr bwMode="auto">
              <a:xfrm>
                <a:off x="5126" y="2688"/>
                <a:ext cx="217" cy="2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>
                <a:spAutoFit/>
              </a:bodyPr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85000"/>
                  </a:lnSpc>
                </a:pPr>
                <a:r>
                  <a:rPr lang="en-US" altLang="ko-KR" sz="1800">
                    <a:latin typeface="Gill Sans Light"/>
                    <a:ea typeface="굴림" panose="020B0600000101010101" pitchFamily="34" charset="-127"/>
                  </a:rPr>
                  <a:t>0</a:t>
                </a:r>
              </a:p>
            </p:txBody>
          </p:sp>
          <p:sp>
            <p:nvSpPr>
              <p:cNvPr id="17" name="Text Box 112"/>
              <p:cNvSpPr txBox="1">
                <a:spLocks noChangeArrowheads="1"/>
              </p:cNvSpPr>
              <p:nvPr/>
            </p:nvSpPr>
            <p:spPr bwMode="auto">
              <a:xfrm>
                <a:off x="4944" y="2688"/>
                <a:ext cx="217" cy="2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>
                <a:spAutoFit/>
              </a:bodyPr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85000"/>
                  </a:lnSpc>
                </a:pPr>
                <a:r>
                  <a:rPr lang="en-US" altLang="ko-KR" sz="1800">
                    <a:latin typeface="Gill Sans Light"/>
                    <a:ea typeface="굴림" panose="020B0600000101010101" pitchFamily="34" charset="-127"/>
                  </a:rPr>
                  <a:t>1</a:t>
                </a:r>
              </a:p>
            </p:txBody>
          </p:sp>
          <p:sp>
            <p:nvSpPr>
              <p:cNvPr id="18" name="Text Box 113"/>
              <p:cNvSpPr txBox="1">
                <a:spLocks noChangeArrowheads="1"/>
              </p:cNvSpPr>
              <p:nvPr/>
            </p:nvSpPr>
            <p:spPr bwMode="auto">
              <a:xfrm>
                <a:off x="4752" y="2688"/>
                <a:ext cx="217" cy="2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>
                <a:spAutoFit/>
              </a:bodyPr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85000"/>
                  </a:lnSpc>
                </a:pPr>
                <a:r>
                  <a:rPr lang="en-US" altLang="ko-KR" sz="1800">
                    <a:latin typeface="Gill Sans Light"/>
                    <a:ea typeface="굴림" panose="020B0600000101010101" pitchFamily="34" charset="-127"/>
                  </a:rPr>
                  <a:t>2</a:t>
                </a:r>
              </a:p>
            </p:txBody>
          </p:sp>
          <p:sp>
            <p:nvSpPr>
              <p:cNvPr id="19" name="Text Box 114"/>
              <p:cNvSpPr txBox="1">
                <a:spLocks noChangeArrowheads="1"/>
              </p:cNvSpPr>
              <p:nvPr/>
            </p:nvSpPr>
            <p:spPr bwMode="auto">
              <a:xfrm>
                <a:off x="4560" y="2688"/>
                <a:ext cx="217" cy="2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>
                <a:spAutoFit/>
              </a:bodyPr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85000"/>
                  </a:lnSpc>
                </a:pPr>
                <a:r>
                  <a:rPr lang="en-US" altLang="ko-KR" sz="1800">
                    <a:latin typeface="Gill Sans Light"/>
                    <a:ea typeface="굴림" panose="020B0600000101010101" pitchFamily="34" charset="-127"/>
                  </a:rPr>
                  <a:t>3</a:t>
                </a:r>
              </a:p>
            </p:txBody>
          </p:sp>
          <p:sp>
            <p:nvSpPr>
              <p:cNvPr id="20" name="Text Box 115"/>
              <p:cNvSpPr txBox="1">
                <a:spLocks noChangeArrowheads="1"/>
              </p:cNvSpPr>
              <p:nvPr/>
            </p:nvSpPr>
            <p:spPr bwMode="auto">
              <a:xfrm>
                <a:off x="4368" y="2688"/>
                <a:ext cx="217" cy="2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>
                <a:spAutoFit/>
              </a:bodyPr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85000"/>
                  </a:lnSpc>
                </a:pPr>
                <a:r>
                  <a:rPr lang="en-US" altLang="ko-KR" sz="1800">
                    <a:latin typeface="Gill Sans Light"/>
                    <a:ea typeface="굴림" panose="020B0600000101010101" pitchFamily="34" charset="-127"/>
                  </a:rPr>
                  <a:t>4</a:t>
                </a:r>
              </a:p>
            </p:txBody>
          </p:sp>
          <p:sp>
            <p:nvSpPr>
              <p:cNvPr id="21" name="Text Box 116"/>
              <p:cNvSpPr txBox="1">
                <a:spLocks noChangeArrowheads="1"/>
              </p:cNvSpPr>
              <p:nvPr/>
            </p:nvSpPr>
            <p:spPr bwMode="auto">
              <a:xfrm>
                <a:off x="4176" y="2688"/>
                <a:ext cx="217" cy="2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>
                <a:spAutoFit/>
              </a:bodyPr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85000"/>
                  </a:lnSpc>
                </a:pPr>
                <a:r>
                  <a:rPr lang="en-US" altLang="ko-KR" sz="1800">
                    <a:latin typeface="Gill Sans Light"/>
                    <a:ea typeface="굴림" panose="020B0600000101010101" pitchFamily="34" charset="-127"/>
                  </a:rPr>
                  <a:t>5</a:t>
                </a:r>
              </a:p>
            </p:txBody>
          </p:sp>
          <p:sp>
            <p:nvSpPr>
              <p:cNvPr id="22" name="Text Box 117"/>
              <p:cNvSpPr txBox="1">
                <a:spLocks noChangeArrowheads="1"/>
              </p:cNvSpPr>
              <p:nvPr/>
            </p:nvSpPr>
            <p:spPr bwMode="auto">
              <a:xfrm>
                <a:off x="3984" y="2688"/>
                <a:ext cx="217" cy="2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>
                <a:spAutoFit/>
              </a:bodyPr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85000"/>
                  </a:lnSpc>
                </a:pPr>
                <a:r>
                  <a:rPr lang="en-US" altLang="ko-KR" sz="1800">
                    <a:latin typeface="Gill Sans Light"/>
                    <a:ea typeface="굴림" panose="020B0600000101010101" pitchFamily="34" charset="-127"/>
                  </a:rPr>
                  <a:t>6</a:t>
                </a:r>
              </a:p>
            </p:txBody>
          </p:sp>
          <p:sp>
            <p:nvSpPr>
              <p:cNvPr id="23" name="Text Box 118"/>
              <p:cNvSpPr txBox="1">
                <a:spLocks noChangeArrowheads="1"/>
              </p:cNvSpPr>
              <p:nvPr/>
            </p:nvSpPr>
            <p:spPr bwMode="auto">
              <a:xfrm>
                <a:off x="3792" y="2688"/>
                <a:ext cx="217" cy="2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>
                <a:spAutoFit/>
              </a:bodyPr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85000"/>
                  </a:lnSpc>
                </a:pPr>
                <a:r>
                  <a:rPr lang="en-US" altLang="ko-KR" sz="1800">
                    <a:latin typeface="Gill Sans Light"/>
                    <a:ea typeface="굴림" panose="020B0600000101010101" pitchFamily="34" charset="-127"/>
                  </a:rPr>
                  <a:t>7</a:t>
                </a:r>
              </a:p>
            </p:txBody>
          </p:sp>
          <p:sp>
            <p:nvSpPr>
              <p:cNvPr id="24" name="Text Box 119"/>
              <p:cNvSpPr txBox="1">
                <a:spLocks noChangeArrowheads="1"/>
              </p:cNvSpPr>
              <p:nvPr/>
            </p:nvSpPr>
            <p:spPr bwMode="auto">
              <a:xfrm>
                <a:off x="3600" y="2688"/>
                <a:ext cx="217" cy="2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>
                <a:spAutoFit/>
              </a:bodyPr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85000"/>
                  </a:lnSpc>
                </a:pPr>
                <a:r>
                  <a:rPr lang="en-US" altLang="ko-KR" sz="1800">
                    <a:latin typeface="Gill Sans Light"/>
                    <a:ea typeface="굴림" panose="020B0600000101010101" pitchFamily="34" charset="-127"/>
                  </a:rPr>
                  <a:t>8</a:t>
                </a:r>
              </a:p>
            </p:txBody>
          </p:sp>
          <p:sp>
            <p:nvSpPr>
              <p:cNvPr id="25" name="Text Box 120"/>
              <p:cNvSpPr txBox="1">
                <a:spLocks noChangeArrowheads="1"/>
              </p:cNvSpPr>
              <p:nvPr/>
            </p:nvSpPr>
            <p:spPr bwMode="auto">
              <a:xfrm>
                <a:off x="3072" y="2688"/>
                <a:ext cx="424" cy="2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>
                <a:spAutoFit/>
              </a:bodyPr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85000"/>
                  </a:lnSpc>
                </a:pPr>
                <a:r>
                  <a:rPr lang="en-US" altLang="ko-KR" sz="1800">
                    <a:latin typeface="Gill Sans Light"/>
                    <a:ea typeface="굴림" panose="020B0600000101010101" pitchFamily="34" charset="-127"/>
                  </a:rPr>
                  <a:t>11-9</a:t>
                </a:r>
              </a:p>
            </p:txBody>
          </p:sp>
          <p:sp>
            <p:nvSpPr>
              <p:cNvPr id="26" name="Text Box 121"/>
              <p:cNvSpPr txBox="1">
                <a:spLocks noChangeArrowheads="1"/>
              </p:cNvSpPr>
              <p:nvPr/>
            </p:nvSpPr>
            <p:spPr bwMode="auto">
              <a:xfrm>
                <a:off x="1440" y="2688"/>
                <a:ext cx="519" cy="2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>
                <a:spAutoFit/>
              </a:bodyPr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85000"/>
                  </a:lnSpc>
                </a:pPr>
                <a:r>
                  <a:rPr lang="en-US" altLang="ko-KR" sz="1800">
                    <a:latin typeface="Gill Sans Light"/>
                    <a:ea typeface="굴림" panose="020B0600000101010101" pitchFamily="34" charset="-127"/>
                  </a:rPr>
                  <a:t>31-12</a:t>
                </a:r>
              </a:p>
            </p:txBody>
          </p:sp>
        </p:grpSp>
        <p:sp>
          <p:nvSpPr>
            <p:cNvPr id="27" name="TextBox 26"/>
            <p:cNvSpPr txBox="1"/>
            <p:nvPr/>
          </p:nvSpPr>
          <p:spPr>
            <a:xfrm>
              <a:off x="1572852" y="3783200"/>
              <a:ext cx="7120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Gill Sans Light"/>
                </a:rPr>
                <a:t>PTE: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495352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4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4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4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4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4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4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41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41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5411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2861233" y="228601"/>
            <a:ext cx="6780703" cy="494494"/>
          </a:xfrm>
          <a:noFill/>
        </p:spPr>
        <p:txBody>
          <a:bodyPr vert="horz" wrap="none" lIns="63500" tIns="25400" rIns="63500" bIns="2540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altLang="ko-KR" dirty="0">
                <a:ea typeface="굴림" panose="020B0600000101010101" pitchFamily="34" charset="-127"/>
              </a:rPr>
              <a:t>Approximating LRU: Clock Algorithm</a:t>
            </a:r>
          </a:p>
        </p:txBody>
      </p:sp>
      <p:sp>
        <p:nvSpPr>
          <p:cNvPr id="22531" name="Oval 4"/>
          <p:cNvSpPr>
            <a:spLocks noChangeArrowheads="1"/>
          </p:cNvSpPr>
          <p:nvPr/>
        </p:nvSpPr>
        <p:spPr bwMode="auto">
          <a:xfrm>
            <a:off x="4191000" y="762000"/>
            <a:ext cx="2514600" cy="2438400"/>
          </a:xfrm>
          <a:prstGeom prst="ellipse">
            <a:avLst/>
          </a:prstGeom>
          <a:noFill/>
          <a:ln w="762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SzTx/>
            </a:pPr>
            <a:r>
              <a:rPr lang="en-US" altLang="ko-KR" sz="2400" b="0" dirty="0">
                <a:latin typeface="Arial" panose="020B0604020202020204" pitchFamily="34" charset="0"/>
                <a:ea typeface="굴림" panose="020B0600000101010101" pitchFamily="34" charset="-127"/>
              </a:rPr>
              <a:t>Set of all pages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SzTx/>
            </a:pPr>
            <a:r>
              <a:rPr lang="en-US" altLang="ko-KR" sz="2400" b="0" dirty="0">
                <a:latin typeface="Arial" panose="020B0604020202020204" pitchFamily="34" charset="0"/>
                <a:ea typeface="굴림" panose="020B0600000101010101" pitchFamily="34" charset="-127"/>
              </a:rPr>
              <a:t>in Memory</a:t>
            </a:r>
          </a:p>
        </p:txBody>
      </p:sp>
      <p:sp>
        <p:nvSpPr>
          <p:cNvPr id="22532" name="Line 5"/>
          <p:cNvSpPr>
            <a:spLocks noChangeShapeType="1"/>
          </p:cNvSpPr>
          <p:nvPr/>
        </p:nvSpPr>
        <p:spPr bwMode="auto">
          <a:xfrm flipH="1">
            <a:off x="6400800" y="990600"/>
            <a:ext cx="609600" cy="45720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200">
              <a:latin typeface="Gill Sans Light"/>
              <a:cs typeface="Gill Sans Light"/>
            </a:endParaRPr>
          </a:p>
        </p:txBody>
      </p:sp>
      <p:sp>
        <p:nvSpPr>
          <p:cNvPr id="22533" name="Text Box 7"/>
          <p:cNvSpPr txBox="1">
            <a:spLocks noChangeArrowheads="1"/>
          </p:cNvSpPr>
          <p:nvPr/>
        </p:nvSpPr>
        <p:spPr bwMode="auto">
          <a:xfrm>
            <a:off x="6934200" y="762000"/>
            <a:ext cx="4572000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  <a:buSzTx/>
            </a:pPr>
            <a:r>
              <a:rPr lang="en-US" altLang="ko-KR" b="0" dirty="0">
                <a:solidFill>
                  <a:schemeClr val="accent1"/>
                </a:solidFill>
                <a:latin typeface="Gill Sans" charset="0"/>
                <a:ea typeface="Gill Sans" charset="0"/>
                <a:cs typeface="Gill Sans" charset="0"/>
              </a:rPr>
              <a:t>Single Clock Hand:</a:t>
            </a:r>
          </a:p>
          <a:p>
            <a:pPr lvl="1" algn="l">
              <a:lnSpc>
                <a:spcPct val="100000"/>
              </a:lnSpc>
              <a:spcBef>
                <a:spcPct val="0"/>
              </a:spcBef>
              <a:buSzTx/>
            </a:pPr>
            <a:r>
              <a:rPr lang="en-US" altLang="ko-KR" sz="2000" b="0" dirty="0">
                <a:latin typeface="Gill Sans" charset="0"/>
                <a:ea typeface="Gill Sans" charset="0"/>
                <a:cs typeface="Gill Sans" charset="0"/>
              </a:rPr>
              <a:t>Advances only on page fault!</a:t>
            </a:r>
          </a:p>
          <a:p>
            <a:pPr lvl="1" algn="l">
              <a:lnSpc>
                <a:spcPct val="100000"/>
              </a:lnSpc>
              <a:spcBef>
                <a:spcPct val="0"/>
              </a:spcBef>
              <a:buSzTx/>
            </a:pPr>
            <a:r>
              <a:rPr lang="en-US" altLang="ko-KR" sz="2000" b="0" dirty="0">
                <a:latin typeface="Gill Sans" charset="0"/>
                <a:ea typeface="Gill Sans" charset="0"/>
                <a:cs typeface="Gill Sans" charset="0"/>
              </a:rPr>
              <a:t>Check for pages not used recently</a:t>
            </a:r>
          </a:p>
          <a:p>
            <a:pPr lvl="1" algn="l">
              <a:lnSpc>
                <a:spcPct val="100000"/>
              </a:lnSpc>
              <a:spcBef>
                <a:spcPct val="0"/>
              </a:spcBef>
              <a:buSzTx/>
            </a:pPr>
            <a:r>
              <a:rPr lang="en-US" altLang="ko-KR" sz="2000" b="0" dirty="0">
                <a:latin typeface="Gill Sans" charset="0"/>
                <a:ea typeface="Gill Sans" charset="0"/>
                <a:cs typeface="Gill Sans" charset="0"/>
              </a:rPr>
              <a:t>Mark pages as not used recently</a:t>
            </a:r>
          </a:p>
        </p:txBody>
      </p:sp>
      <p:sp>
        <p:nvSpPr>
          <p:cNvPr id="22534" name="Arc 9"/>
          <p:cNvSpPr>
            <a:spLocks/>
          </p:cNvSpPr>
          <p:nvPr/>
        </p:nvSpPr>
        <p:spPr bwMode="auto">
          <a:xfrm rot="295001">
            <a:off x="6382397" y="1371600"/>
            <a:ext cx="533400" cy="1371600"/>
          </a:xfrm>
          <a:custGeom>
            <a:avLst/>
            <a:gdLst>
              <a:gd name="T0" fmla="*/ 335647 w 21600"/>
              <a:gd name="T1" fmla="*/ 0 h 29328"/>
              <a:gd name="T2" fmla="*/ 434301 w 21600"/>
              <a:gd name="T3" fmla="*/ 1371600 h 29328"/>
              <a:gd name="T4" fmla="*/ 0 w 21600"/>
              <a:gd name="T5" fmla="*/ 785088 h 2932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9328" fill="none" extrusionOk="0">
                <a:moveTo>
                  <a:pt x="13592" y="-1"/>
                </a:moveTo>
                <a:cubicBezTo>
                  <a:pt x="18657" y="4100"/>
                  <a:pt x="21600" y="10269"/>
                  <a:pt x="21600" y="16787"/>
                </a:cubicBezTo>
                <a:cubicBezTo>
                  <a:pt x="21600" y="21283"/>
                  <a:pt x="20197" y="25667"/>
                  <a:pt x="17586" y="29327"/>
                </a:cubicBezTo>
              </a:path>
              <a:path w="21600" h="29328" stroke="0" extrusionOk="0">
                <a:moveTo>
                  <a:pt x="13592" y="-1"/>
                </a:moveTo>
                <a:cubicBezTo>
                  <a:pt x="18657" y="4100"/>
                  <a:pt x="21600" y="10269"/>
                  <a:pt x="21600" y="16787"/>
                </a:cubicBezTo>
                <a:cubicBezTo>
                  <a:pt x="21600" y="21283"/>
                  <a:pt x="20197" y="25667"/>
                  <a:pt x="17586" y="29327"/>
                </a:cubicBezTo>
                <a:lnTo>
                  <a:pt x="0" y="16787"/>
                </a:lnTo>
                <a:lnTo>
                  <a:pt x="13592" y="-1"/>
                </a:lnTo>
                <a:close/>
              </a:path>
            </a:pathLst>
          </a:custGeom>
          <a:noFill/>
          <a:ln w="57150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200">
              <a:latin typeface="Gill Sans Light"/>
              <a:cs typeface="Gill Sans Light"/>
            </a:endParaRPr>
          </a:p>
        </p:txBody>
      </p:sp>
      <p:sp>
        <p:nvSpPr>
          <p:cNvPr id="782351" name="Rectangle 15"/>
          <p:cNvSpPr>
            <a:spLocks noGrp="1" noChangeArrowheads="1"/>
          </p:cNvSpPr>
          <p:nvPr>
            <p:ph type="body" idx="1"/>
          </p:nvPr>
        </p:nvSpPr>
        <p:spPr>
          <a:xfrm>
            <a:off x="304800" y="3200400"/>
            <a:ext cx="10972800" cy="3542495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05000"/>
              </a:lnSpc>
              <a:spcBef>
                <a:spcPct val="10000"/>
              </a:spcBef>
              <a:tabLst>
                <a:tab pos="3030538" algn="l"/>
              </a:tabLst>
            </a:pPr>
            <a:r>
              <a:rPr lang="en-US" altLang="ko-KR" dirty="0">
                <a:solidFill>
                  <a:schemeClr val="hlink"/>
                </a:solidFill>
                <a:ea typeface="굴림" panose="020B0600000101010101" pitchFamily="34" charset="-127"/>
              </a:rPr>
              <a:t>Clock Algorithm:</a:t>
            </a:r>
            <a:r>
              <a:rPr lang="en-US" altLang="ko-KR" dirty="0">
                <a:ea typeface="굴림" panose="020B0600000101010101" pitchFamily="34" charset="-127"/>
              </a:rPr>
              <a:t> Arrange physical pages in circle with single clock hand</a:t>
            </a:r>
          </a:p>
          <a:p>
            <a:pPr lvl="1">
              <a:lnSpc>
                <a:spcPct val="105000"/>
              </a:lnSpc>
              <a:spcBef>
                <a:spcPct val="10000"/>
              </a:spcBef>
              <a:tabLst>
                <a:tab pos="3030538" algn="l"/>
              </a:tabLst>
            </a:pPr>
            <a:r>
              <a:rPr lang="en-US" altLang="ko-KR" dirty="0">
                <a:ea typeface="굴림" panose="020B0600000101010101" pitchFamily="34" charset="-127"/>
              </a:rPr>
              <a:t>Approximate LRU (</a:t>
            </a:r>
            <a:r>
              <a:rPr lang="en-US" altLang="ko-KR" i="1" dirty="0">
                <a:ea typeface="굴림" panose="020B0600000101010101" pitchFamily="34" charset="-127"/>
              </a:rPr>
              <a:t>approximation to approximation to MIN</a:t>
            </a:r>
            <a:r>
              <a:rPr lang="en-US" altLang="ko-KR" dirty="0">
                <a:ea typeface="굴림" panose="020B0600000101010101" pitchFamily="34" charset="-127"/>
              </a:rPr>
              <a:t>)</a:t>
            </a:r>
          </a:p>
          <a:p>
            <a:pPr lvl="1">
              <a:lnSpc>
                <a:spcPct val="105000"/>
              </a:lnSpc>
              <a:spcBef>
                <a:spcPct val="10000"/>
              </a:spcBef>
              <a:tabLst>
                <a:tab pos="3030538" algn="l"/>
              </a:tabLst>
            </a:pPr>
            <a:r>
              <a:rPr lang="en-US" altLang="ko-KR" dirty="0">
                <a:ea typeface="굴림" panose="020B0600000101010101" pitchFamily="34" charset="-127"/>
              </a:rPr>
              <a:t>Replace </a:t>
            </a:r>
            <a:r>
              <a:rPr lang="en-US" altLang="ko-KR" dirty="0">
                <a:solidFill>
                  <a:schemeClr val="hlink"/>
                </a:solidFill>
                <a:ea typeface="굴림" panose="020B0600000101010101" pitchFamily="34" charset="-127"/>
              </a:rPr>
              <a:t>an</a:t>
            </a:r>
            <a:r>
              <a:rPr lang="en-US" altLang="ko-KR" dirty="0">
                <a:ea typeface="굴림" panose="020B0600000101010101" pitchFamily="34" charset="-127"/>
              </a:rPr>
              <a:t> old page, not </a:t>
            </a:r>
            <a:r>
              <a:rPr lang="en-US" altLang="ko-KR" dirty="0">
                <a:solidFill>
                  <a:schemeClr val="hlink"/>
                </a:solidFill>
                <a:ea typeface="굴림" panose="020B0600000101010101" pitchFamily="34" charset="-127"/>
              </a:rPr>
              <a:t>the oldest</a:t>
            </a:r>
            <a:r>
              <a:rPr lang="en-US" altLang="ko-KR" dirty="0">
                <a:ea typeface="굴림" panose="020B0600000101010101" pitchFamily="34" charset="-127"/>
              </a:rPr>
              <a:t> page</a:t>
            </a:r>
          </a:p>
          <a:p>
            <a:pPr>
              <a:lnSpc>
                <a:spcPct val="105000"/>
              </a:lnSpc>
              <a:spcBef>
                <a:spcPct val="10000"/>
              </a:spcBef>
              <a:tabLst>
                <a:tab pos="3030538" algn="l"/>
              </a:tabLst>
            </a:pPr>
            <a:r>
              <a:rPr lang="en-US" altLang="ko-KR" dirty="0">
                <a:ea typeface="굴림" panose="020B0600000101010101" pitchFamily="34" charset="-127"/>
              </a:rPr>
              <a:t>Details:</a:t>
            </a:r>
          </a:p>
          <a:p>
            <a:pPr lvl="1">
              <a:lnSpc>
                <a:spcPct val="105000"/>
              </a:lnSpc>
              <a:spcBef>
                <a:spcPct val="10000"/>
              </a:spcBef>
              <a:tabLst>
                <a:tab pos="3030538" algn="l"/>
              </a:tabLst>
            </a:pPr>
            <a:r>
              <a:rPr lang="en-US" altLang="ko-KR" dirty="0">
                <a:ea typeface="굴림" panose="020B0600000101010101" pitchFamily="34" charset="-127"/>
              </a:rPr>
              <a:t>Hardware “</a:t>
            </a:r>
            <a:r>
              <a:rPr lang="en-US" altLang="ko-KR" dirty="0">
                <a:solidFill>
                  <a:srgbClr val="FF0000"/>
                </a:solidFill>
                <a:ea typeface="굴림" panose="020B0600000101010101" pitchFamily="34" charset="-127"/>
              </a:rPr>
              <a:t>use</a:t>
            </a:r>
            <a:r>
              <a:rPr lang="en-US" altLang="ko-KR" dirty="0">
                <a:ea typeface="굴림" panose="020B0600000101010101" pitchFamily="34" charset="-127"/>
              </a:rPr>
              <a:t>” bit per physical page (called “</a:t>
            </a:r>
            <a:r>
              <a:rPr lang="en-US" altLang="ko-KR" dirty="0">
                <a:solidFill>
                  <a:srgbClr val="FF0000"/>
                </a:solidFill>
                <a:ea typeface="굴림" panose="020B0600000101010101" pitchFamily="34" charset="-127"/>
              </a:rPr>
              <a:t>accessed</a:t>
            </a:r>
            <a:r>
              <a:rPr lang="en-US" altLang="ko-KR" dirty="0">
                <a:ea typeface="굴림" panose="020B0600000101010101" pitchFamily="34" charset="-127"/>
              </a:rPr>
              <a:t>” in Intel architecture):</a:t>
            </a:r>
          </a:p>
          <a:p>
            <a:pPr lvl="2">
              <a:lnSpc>
                <a:spcPct val="105000"/>
              </a:lnSpc>
              <a:spcBef>
                <a:spcPct val="10000"/>
              </a:spcBef>
              <a:tabLst>
                <a:tab pos="3030538" algn="l"/>
              </a:tabLst>
            </a:pPr>
            <a:r>
              <a:rPr lang="en-US" altLang="ko-KR" dirty="0">
                <a:ea typeface="굴림" panose="020B0600000101010101" pitchFamily="34" charset="-127"/>
              </a:rPr>
              <a:t>Hardware sets </a:t>
            </a:r>
            <a:r>
              <a:rPr lang="en-US" altLang="ko-KR" dirty="0">
                <a:solidFill>
                  <a:srgbClr val="FF0000"/>
                </a:solidFill>
                <a:ea typeface="굴림" panose="020B0600000101010101" pitchFamily="34" charset="-127"/>
              </a:rPr>
              <a:t>use</a:t>
            </a:r>
            <a:r>
              <a:rPr lang="en-US" altLang="ko-KR" dirty="0">
                <a:ea typeface="굴림" panose="020B0600000101010101" pitchFamily="34" charset="-127"/>
              </a:rPr>
              <a:t> bit on each reference</a:t>
            </a:r>
          </a:p>
          <a:p>
            <a:pPr lvl="2">
              <a:lnSpc>
                <a:spcPct val="105000"/>
              </a:lnSpc>
              <a:spcBef>
                <a:spcPct val="10000"/>
              </a:spcBef>
              <a:tabLst>
                <a:tab pos="3030538" algn="l"/>
              </a:tabLst>
            </a:pPr>
            <a:r>
              <a:rPr lang="en-US" altLang="ko-KR" dirty="0">
                <a:ea typeface="굴림" panose="020B0600000101010101" pitchFamily="34" charset="-127"/>
              </a:rPr>
              <a:t>If </a:t>
            </a:r>
            <a:r>
              <a:rPr lang="en-US" altLang="ko-KR" dirty="0">
                <a:solidFill>
                  <a:srgbClr val="FF0000"/>
                </a:solidFill>
                <a:ea typeface="굴림" panose="020B0600000101010101" pitchFamily="34" charset="-127"/>
              </a:rPr>
              <a:t>use</a:t>
            </a:r>
            <a:r>
              <a:rPr lang="en-US" altLang="ko-KR" dirty="0">
                <a:ea typeface="굴림" panose="020B0600000101010101" pitchFamily="34" charset="-127"/>
              </a:rPr>
              <a:t> bit isn’t set, means not referenced in a long time</a:t>
            </a:r>
          </a:p>
          <a:p>
            <a:pPr lvl="2">
              <a:lnSpc>
                <a:spcPct val="105000"/>
              </a:lnSpc>
              <a:spcBef>
                <a:spcPct val="10000"/>
              </a:spcBef>
              <a:tabLst>
                <a:tab pos="3030538" algn="l"/>
              </a:tabLst>
            </a:pPr>
            <a:r>
              <a:rPr lang="en-US" altLang="ko-KR" dirty="0">
                <a:ea typeface="굴림" panose="020B0600000101010101" pitchFamily="34" charset="-127"/>
              </a:rPr>
              <a:t>Some hardware sets </a:t>
            </a:r>
            <a:r>
              <a:rPr lang="en-US" altLang="ko-KR" dirty="0">
                <a:solidFill>
                  <a:srgbClr val="FF0000"/>
                </a:solidFill>
                <a:ea typeface="굴림" panose="020B0600000101010101" pitchFamily="34" charset="-127"/>
              </a:rPr>
              <a:t>use</a:t>
            </a:r>
            <a:r>
              <a:rPr lang="en-US" altLang="ko-KR" dirty="0">
                <a:ea typeface="굴림" panose="020B0600000101010101" pitchFamily="34" charset="-127"/>
              </a:rPr>
              <a:t> bit in the TLB; must be copied back to PTE when TLB entry gets replaced</a:t>
            </a:r>
          </a:p>
          <a:p>
            <a:pPr lvl="1">
              <a:lnSpc>
                <a:spcPct val="105000"/>
              </a:lnSpc>
              <a:spcBef>
                <a:spcPct val="10000"/>
              </a:spcBef>
              <a:tabLst>
                <a:tab pos="3030538" algn="l"/>
              </a:tabLst>
            </a:pPr>
            <a:r>
              <a:rPr lang="en-US" altLang="ko-KR" dirty="0">
                <a:ea typeface="굴림" panose="020B0600000101010101" pitchFamily="34" charset="-127"/>
              </a:rPr>
              <a:t>On page fault:</a:t>
            </a:r>
          </a:p>
          <a:p>
            <a:pPr lvl="2">
              <a:lnSpc>
                <a:spcPct val="105000"/>
              </a:lnSpc>
              <a:spcBef>
                <a:spcPct val="10000"/>
              </a:spcBef>
              <a:tabLst>
                <a:tab pos="3030538" algn="l"/>
              </a:tabLst>
            </a:pPr>
            <a:r>
              <a:rPr lang="en-US" altLang="ko-KR" dirty="0">
                <a:ea typeface="굴림" panose="020B0600000101010101" pitchFamily="34" charset="-127"/>
              </a:rPr>
              <a:t>Advance clock hand (not real time)</a:t>
            </a:r>
          </a:p>
          <a:p>
            <a:pPr lvl="2">
              <a:lnSpc>
                <a:spcPct val="105000"/>
              </a:lnSpc>
              <a:spcBef>
                <a:spcPct val="10000"/>
              </a:spcBef>
              <a:tabLst>
                <a:tab pos="3030538" algn="l"/>
              </a:tabLst>
            </a:pPr>
            <a:r>
              <a:rPr lang="en-US" altLang="ko-KR" dirty="0">
                <a:ea typeface="굴림" panose="020B0600000101010101" pitchFamily="34" charset="-127"/>
              </a:rPr>
              <a:t>Check </a:t>
            </a:r>
            <a:r>
              <a:rPr lang="en-US" altLang="ko-KR" dirty="0">
                <a:solidFill>
                  <a:srgbClr val="FF0000"/>
                </a:solidFill>
                <a:ea typeface="굴림" panose="020B0600000101010101" pitchFamily="34" charset="-127"/>
              </a:rPr>
              <a:t>use</a:t>
            </a:r>
            <a:r>
              <a:rPr lang="en-US" altLang="ko-KR" dirty="0">
                <a:ea typeface="굴림" panose="020B0600000101010101" pitchFamily="34" charset="-127"/>
              </a:rPr>
              <a:t> bit: 	1</a:t>
            </a: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 used recently; clear and leave alone</a:t>
            </a:r>
            <a:b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</a:b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	0 selected candidate for replacement</a:t>
            </a:r>
          </a:p>
        </p:txBody>
      </p:sp>
      <p:pic>
        <p:nvPicPr>
          <p:cNvPr id="22536" name="Picture 17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3750" y="98396"/>
            <a:ext cx="1124899" cy="110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66CC"/>
                </a:solidFill>
              </a14:hiddenFill>
            </a:ex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348040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2351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3446266" y="228601"/>
            <a:ext cx="5458225" cy="494494"/>
          </a:xfrm>
          <a:noFill/>
        </p:spPr>
        <p:txBody>
          <a:bodyPr vert="horz" wrap="none" lIns="63500" tIns="25400" rIns="63500" bIns="2540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altLang="ko-KR" dirty="0">
                <a:ea typeface="굴림" panose="020B0600000101010101" pitchFamily="34" charset="-127"/>
              </a:rPr>
              <a:t>Clock Algorithm: More details</a:t>
            </a:r>
          </a:p>
        </p:txBody>
      </p:sp>
      <p:sp>
        <p:nvSpPr>
          <p:cNvPr id="782351" name="Rectangle 15"/>
          <p:cNvSpPr>
            <a:spLocks noGrp="1" noChangeArrowheads="1"/>
          </p:cNvSpPr>
          <p:nvPr>
            <p:ph type="body" idx="1"/>
          </p:nvPr>
        </p:nvSpPr>
        <p:spPr>
          <a:xfrm>
            <a:off x="381000" y="1828800"/>
            <a:ext cx="10820400" cy="4876801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Will always find a page or loop forever?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Even if all use bits set, will eventually loop</a:t>
            </a:r>
            <a:br>
              <a:rPr lang="en-US" altLang="ko-KR" dirty="0">
                <a:ea typeface="굴림" panose="020B0600000101010101" pitchFamily="34" charset="-127"/>
              </a:rPr>
            </a:br>
            <a:r>
              <a:rPr lang="en-US" altLang="ko-KR" dirty="0">
                <a:ea typeface="굴림" panose="020B0600000101010101" pitchFamily="34" charset="-127"/>
              </a:rPr>
              <a:t>all the way around </a:t>
            </a: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 FIFO</a:t>
            </a:r>
            <a:endParaRPr lang="en-US" altLang="ko-KR" dirty="0">
              <a:ea typeface="굴림" panose="020B0600000101010101" pitchFamily="34" charset="-127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What if hand moving slowly?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Good sign or bad sign?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Not many page faults 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or find page quickly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What if hand is moving quickly?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Lots of page faults and/or lots of reference bits set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One way to view clock algorithm: 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Crude partitioning of pages into two groups: young and old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Why not partition into more than 2 groups?</a:t>
            </a:r>
          </a:p>
        </p:txBody>
      </p:sp>
      <p:sp>
        <p:nvSpPr>
          <p:cNvPr id="9" name="Oval 4"/>
          <p:cNvSpPr>
            <a:spLocks noChangeArrowheads="1"/>
          </p:cNvSpPr>
          <p:nvPr/>
        </p:nvSpPr>
        <p:spPr bwMode="auto">
          <a:xfrm>
            <a:off x="6553200" y="914400"/>
            <a:ext cx="2514600" cy="2438400"/>
          </a:xfrm>
          <a:prstGeom prst="ellipse">
            <a:avLst/>
          </a:prstGeom>
          <a:noFill/>
          <a:ln w="762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SzTx/>
            </a:pPr>
            <a:r>
              <a:rPr lang="en-US" altLang="ko-KR" sz="2400" b="0" dirty="0">
                <a:latin typeface="Arial" panose="020B0604020202020204" pitchFamily="34" charset="0"/>
                <a:ea typeface="굴림" panose="020B0600000101010101" pitchFamily="34" charset="-127"/>
              </a:rPr>
              <a:t>Set of all pages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SzTx/>
            </a:pPr>
            <a:r>
              <a:rPr lang="en-US" altLang="ko-KR" sz="2400" b="0" dirty="0">
                <a:latin typeface="Arial" panose="020B0604020202020204" pitchFamily="34" charset="0"/>
                <a:ea typeface="굴림" panose="020B0600000101010101" pitchFamily="34" charset="-127"/>
              </a:rPr>
              <a:t>in Memory</a:t>
            </a:r>
          </a:p>
        </p:txBody>
      </p:sp>
      <p:sp>
        <p:nvSpPr>
          <p:cNvPr id="10" name="Line 5"/>
          <p:cNvSpPr>
            <a:spLocks noChangeShapeType="1"/>
          </p:cNvSpPr>
          <p:nvPr/>
        </p:nvSpPr>
        <p:spPr bwMode="auto">
          <a:xfrm flipH="1">
            <a:off x="8763000" y="1143000"/>
            <a:ext cx="609600" cy="45720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200">
              <a:latin typeface="Gill Sans Light"/>
              <a:cs typeface="Gill Sans Light"/>
            </a:endParaRP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9296400" y="914400"/>
            <a:ext cx="2667000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  <a:buSzTx/>
            </a:pPr>
            <a:r>
              <a:rPr lang="en-US" altLang="ko-KR" b="0" dirty="0">
                <a:solidFill>
                  <a:schemeClr val="accent1"/>
                </a:solidFill>
                <a:latin typeface="Gill Sans" charset="0"/>
                <a:ea typeface="Gill Sans" charset="0"/>
                <a:cs typeface="Gill Sans" charset="0"/>
              </a:rPr>
              <a:t>Single Clock Hand</a:t>
            </a:r>
          </a:p>
        </p:txBody>
      </p:sp>
      <p:sp>
        <p:nvSpPr>
          <p:cNvPr id="12" name="Arc 9"/>
          <p:cNvSpPr>
            <a:spLocks/>
          </p:cNvSpPr>
          <p:nvPr/>
        </p:nvSpPr>
        <p:spPr bwMode="auto">
          <a:xfrm rot="295001">
            <a:off x="8744597" y="1524000"/>
            <a:ext cx="533400" cy="1371600"/>
          </a:xfrm>
          <a:custGeom>
            <a:avLst/>
            <a:gdLst>
              <a:gd name="T0" fmla="*/ 335647 w 21600"/>
              <a:gd name="T1" fmla="*/ 0 h 29328"/>
              <a:gd name="T2" fmla="*/ 434301 w 21600"/>
              <a:gd name="T3" fmla="*/ 1371600 h 29328"/>
              <a:gd name="T4" fmla="*/ 0 w 21600"/>
              <a:gd name="T5" fmla="*/ 785088 h 2932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9328" fill="none" extrusionOk="0">
                <a:moveTo>
                  <a:pt x="13592" y="-1"/>
                </a:moveTo>
                <a:cubicBezTo>
                  <a:pt x="18657" y="4100"/>
                  <a:pt x="21600" y="10269"/>
                  <a:pt x="21600" y="16787"/>
                </a:cubicBezTo>
                <a:cubicBezTo>
                  <a:pt x="21600" y="21283"/>
                  <a:pt x="20197" y="25667"/>
                  <a:pt x="17586" y="29327"/>
                </a:cubicBezTo>
              </a:path>
              <a:path w="21600" h="29328" stroke="0" extrusionOk="0">
                <a:moveTo>
                  <a:pt x="13592" y="-1"/>
                </a:moveTo>
                <a:cubicBezTo>
                  <a:pt x="18657" y="4100"/>
                  <a:pt x="21600" y="10269"/>
                  <a:pt x="21600" y="16787"/>
                </a:cubicBezTo>
                <a:cubicBezTo>
                  <a:pt x="21600" y="21283"/>
                  <a:pt x="20197" y="25667"/>
                  <a:pt x="17586" y="29327"/>
                </a:cubicBezTo>
                <a:lnTo>
                  <a:pt x="0" y="16787"/>
                </a:lnTo>
                <a:lnTo>
                  <a:pt x="13592" y="-1"/>
                </a:lnTo>
                <a:close/>
              </a:path>
            </a:pathLst>
          </a:custGeom>
          <a:noFill/>
          <a:ln w="57150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200">
              <a:latin typeface="Gill Sans Light"/>
              <a:cs typeface="Gill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19406426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2351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anose="020B0600000101010101" pitchFamily="34" charset="-127"/>
              </a:rPr>
              <a:t>N</a:t>
            </a:r>
            <a:r>
              <a:rPr lang="en-US" altLang="ko-KR" baseline="30000">
                <a:ea typeface="굴림" panose="020B0600000101010101" pitchFamily="34" charset="-127"/>
              </a:rPr>
              <a:t>th</a:t>
            </a:r>
            <a:r>
              <a:rPr lang="en-US" altLang="ko-KR">
                <a:ea typeface="굴림" panose="020B0600000101010101" pitchFamily="34" charset="-127"/>
              </a:rPr>
              <a:t> Chance version of Clock Algorithm</a:t>
            </a:r>
          </a:p>
        </p:txBody>
      </p:sp>
      <p:sp>
        <p:nvSpPr>
          <p:cNvPr id="784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685800"/>
            <a:ext cx="10972800" cy="60198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solidFill>
                  <a:schemeClr val="hlink"/>
                </a:solidFill>
                <a:ea typeface="굴림" panose="020B0600000101010101" pitchFamily="34" charset="-127"/>
              </a:rPr>
              <a:t>N</a:t>
            </a:r>
            <a:r>
              <a:rPr lang="en-US" altLang="ko-KR" baseline="30000" dirty="0">
                <a:solidFill>
                  <a:schemeClr val="hlink"/>
                </a:solidFill>
                <a:ea typeface="굴림" panose="020B0600000101010101" pitchFamily="34" charset="-127"/>
              </a:rPr>
              <a:t>th</a:t>
            </a:r>
            <a:r>
              <a:rPr lang="en-US" altLang="ko-KR" dirty="0">
                <a:solidFill>
                  <a:schemeClr val="hlink"/>
                </a:solidFill>
                <a:ea typeface="굴림" panose="020B0600000101010101" pitchFamily="34" charset="-127"/>
              </a:rPr>
              <a:t> chance algorithm:</a:t>
            </a:r>
            <a:r>
              <a:rPr lang="en-US" altLang="ko-KR" dirty="0">
                <a:ea typeface="굴림" panose="020B0600000101010101" pitchFamily="34" charset="-127"/>
              </a:rPr>
              <a:t> Give page N chances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OS keeps counter per page: # sweeps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On page fault, OS checks use bit: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1</a:t>
            </a: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  clear use and also clear counter (used in last sweep)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0  increment counter; if count=N, replace page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Means that clock hand has to sweep by N times without page being used before page is replaced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How do we pick N?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Why pick large N? Better approximation to LRU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If N ~ 1K, really good approximation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Why pick small N? More efficient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Otherwise might have to look a long way to find free page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What about “</a:t>
            </a:r>
            <a:r>
              <a:rPr lang="en-US" altLang="ko-KR" dirty="0">
                <a:solidFill>
                  <a:srgbClr val="FF0000"/>
                </a:solidFill>
                <a:ea typeface="굴림" panose="020B0600000101010101" pitchFamily="34" charset="-127"/>
                <a:sym typeface="Symbol" panose="05050102010706020507" pitchFamily="18" charset="2"/>
              </a:rPr>
              <a:t>modified”</a:t>
            </a: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 (or “</a:t>
            </a:r>
            <a:r>
              <a:rPr lang="en-US" altLang="ko-KR" dirty="0">
                <a:solidFill>
                  <a:srgbClr val="FF0000"/>
                </a:solidFill>
                <a:ea typeface="굴림" panose="020B0600000101010101" pitchFamily="34" charset="-127"/>
                <a:sym typeface="Symbol" panose="05050102010706020507" pitchFamily="18" charset="2"/>
              </a:rPr>
              <a:t>dirty</a:t>
            </a: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”) pages?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Takes extra overhead to replace a dirty page, so give dirty pages an extra chance before replacing?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Common approach: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Clean pages, use N=1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Dirty pages, use N=2 (and write back to disk when N=1)</a:t>
            </a:r>
          </a:p>
        </p:txBody>
      </p:sp>
    </p:spTree>
    <p:extLst>
      <p:ext uri="{BB962C8B-B14F-4D97-AF65-F5344CB8AC3E}">
        <p14:creationId xmlns:p14="http://schemas.microsoft.com/office/powerpoint/2010/main" val="46094835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3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3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3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38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38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38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38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4387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ea typeface="굴림" panose="020B0600000101010101" pitchFamily="34" charset="-127"/>
              </a:rPr>
              <a:t>Clock Algorithms Variations</a:t>
            </a:r>
          </a:p>
        </p:txBody>
      </p:sp>
      <p:sp>
        <p:nvSpPr>
          <p:cNvPr id="785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685800"/>
            <a:ext cx="10896600" cy="5867400"/>
          </a:xfrm>
        </p:spPr>
        <p:txBody>
          <a:bodyPr>
            <a:normAutofit/>
          </a:bodyPr>
          <a:lstStyle/>
          <a:p>
            <a:r>
              <a:rPr lang="en-US" altLang="ko-KR" dirty="0">
                <a:ea typeface="굴림" panose="020B0600000101010101" pitchFamily="34" charset="-127"/>
              </a:rPr>
              <a:t>Do we really need hardware-supported “modified” bit?</a:t>
            </a:r>
          </a:p>
          <a:p>
            <a:pPr lvl="1"/>
            <a:r>
              <a:rPr lang="en-US" altLang="ko-KR" dirty="0">
                <a:ea typeface="굴림" panose="020B0600000101010101" pitchFamily="34" charset="-127"/>
              </a:rPr>
              <a:t>No.  Can emulate it using read-only bit</a:t>
            </a:r>
          </a:p>
          <a:p>
            <a:pPr lvl="2"/>
            <a:r>
              <a:rPr lang="en-US" altLang="ko-KR" dirty="0">
                <a:ea typeface="굴림" panose="020B0600000101010101" pitchFamily="34" charset="-127"/>
              </a:rPr>
              <a:t>Need software DB of which pages are allowed to be written (needed this anyway)</a:t>
            </a:r>
          </a:p>
          <a:p>
            <a:pPr lvl="2"/>
            <a:r>
              <a:rPr lang="en-US" altLang="ko-KR" dirty="0">
                <a:ea typeface="굴림" panose="020B0600000101010101" pitchFamily="34" charset="-127"/>
              </a:rPr>
              <a:t>We will tell MMU that pages have more restricted permissions than the actually do to force page faults (and allow us notice when page is written)</a:t>
            </a:r>
          </a:p>
          <a:p>
            <a:pPr lvl="1"/>
            <a:r>
              <a:rPr lang="en-US" altLang="ko-KR" dirty="0">
                <a:ea typeface="굴림" panose="020B0600000101010101" pitchFamily="34" charset="-127"/>
              </a:rPr>
              <a:t>Algorithm (Clock-Emulated-M):</a:t>
            </a:r>
          </a:p>
          <a:p>
            <a:pPr lvl="2"/>
            <a:r>
              <a:rPr lang="en-US" altLang="ko-KR" dirty="0">
                <a:ea typeface="굴림" panose="020B0600000101010101" pitchFamily="34" charset="-127"/>
              </a:rPr>
              <a:t>Initially, mark all pages as read-only (W</a:t>
            </a: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</a:t>
            </a:r>
            <a:r>
              <a:rPr lang="en-US" altLang="ko-KR" dirty="0">
                <a:ea typeface="굴림" panose="020B0600000101010101" pitchFamily="34" charset="-127"/>
              </a:rPr>
              <a:t>0), even writable data pages.  </a:t>
            </a:r>
            <a:br>
              <a:rPr lang="en-US" altLang="ko-KR" dirty="0">
                <a:ea typeface="굴림" panose="020B0600000101010101" pitchFamily="34" charset="-127"/>
              </a:rPr>
            </a:br>
            <a:r>
              <a:rPr lang="en-US" altLang="ko-KR" dirty="0">
                <a:ea typeface="굴림" panose="020B0600000101010101" pitchFamily="34" charset="-127"/>
              </a:rPr>
              <a:t>Further, clear all software versions of the “</a:t>
            </a:r>
            <a:r>
              <a:rPr lang="en-US" altLang="ko-KR" dirty="0">
                <a:solidFill>
                  <a:srgbClr val="FF0000"/>
                </a:solidFill>
                <a:ea typeface="굴림" panose="020B0600000101010101" pitchFamily="34" charset="-127"/>
              </a:rPr>
              <a:t>modified</a:t>
            </a:r>
            <a:r>
              <a:rPr lang="en-US" altLang="ko-KR" dirty="0">
                <a:ea typeface="굴림" panose="020B0600000101010101" pitchFamily="34" charset="-127"/>
              </a:rPr>
              <a:t>” bit </a:t>
            </a: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 0</a:t>
            </a:r>
            <a:r>
              <a:rPr lang="en-US" altLang="ko-KR" dirty="0">
                <a:ea typeface="굴림" panose="020B0600000101010101" pitchFamily="34" charset="-127"/>
              </a:rPr>
              <a:t> (page not dirty)</a:t>
            </a:r>
          </a:p>
          <a:p>
            <a:pPr lvl="2"/>
            <a:r>
              <a:rPr lang="en-US" altLang="ko-KR" dirty="0">
                <a:ea typeface="굴림" panose="020B0600000101010101" pitchFamily="34" charset="-127"/>
              </a:rPr>
              <a:t>Writes will cause a page fault. Assuming write is allowed, OS sets software “</a:t>
            </a:r>
            <a:r>
              <a:rPr lang="en-US" altLang="ko-KR" dirty="0">
                <a:solidFill>
                  <a:srgbClr val="FF0000"/>
                </a:solidFill>
                <a:ea typeface="굴림" panose="020B0600000101010101" pitchFamily="34" charset="-127"/>
              </a:rPr>
              <a:t>modified</a:t>
            </a:r>
            <a:r>
              <a:rPr lang="en-US" altLang="ko-KR" dirty="0">
                <a:ea typeface="굴림" panose="020B0600000101010101" pitchFamily="34" charset="-127"/>
              </a:rPr>
              <a:t>” bit </a:t>
            </a: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 1</a:t>
            </a:r>
            <a:r>
              <a:rPr lang="en-US" altLang="ko-KR" dirty="0">
                <a:ea typeface="굴림" panose="020B0600000101010101" pitchFamily="34" charset="-127"/>
              </a:rPr>
              <a:t>, and marks page as writable (W</a:t>
            </a: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</a:t>
            </a:r>
            <a:r>
              <a:rPr lang="en-US" altLang="ko-KR" dirty="0">
                <a:ea typeface="굴림" panose="020B0600000101010101" pitchFamily="34" charset="-127"/>
              </a:rPr>
              <a:t>1).</a:t>
            </a:r>
          </a:p>
          <a:p>
            <a:pPr lvl="2"/>
            <a:r>
              <a:rPr lang="en-US" altLang="ko-KR" dirty="0">
                <a:ea typeface="굴림" panose="020B0600000101010101" pitchFamily="34" charset="-127"/>
              </a:rPr>
              <a:t>Whenever page written back to disk, clear “</a:t>
            </a:r>
            <a:r>
              <a:rPr lang="en-US" altLang="ko-KR" dirty="0">
                <a:solidFill>
                  <a:srgbClr val="FF0000"/>
                </a:solidFill>
                <a:ea typeface="굴림" panose="020B0600000101010101" pitchFamily="34" charset="-127"/>
              </a:rPr>
              <a:t>modified</a:t>
            </a:r>
            <a:r>
              <a:rPr lang="en-US" altLang="ko-KR" dirty="0">
                <a:ea typeface="굴림" panose="020B0600000101010101" pitchFamily="34" charset="-127"/>
              </a:rPr>
              <a:t>” bit </a:t>
            </a: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 0</a:t>
            </a:r>
            <a:r>
              <a:rPr lang="en-US" altLang="ko-KR" dirty="0">
                <a:ea typeface="굴림" panose="020B0600000101010101" pitchFamily="34" charset="-127"/>
              </a:rPr>
              <a:t>, mark read-only</a:t>
            </a:r>
          </a:p>
        </p:txBody>
      </p:sp>
    </p:spTree>
    <p:extLst>
      <p:ext uri="{BB962C8B-B14F-4D97-AF65-F5344CB8AC3E}">
        <p14:creationId xmlns:p14="http://schemas.microsoft.com/office/powerpoint/2010/main" val="6124987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5411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ea typeface="굴림" panose="020B0600000101010101" pitchFamily="34" charset="-127"/>
              </a:rPr>
              <a:t>Clock Algorithms Variations (continued)</a:t>
            </a:r>
          </a:p>
        </p:txBody>
      </p:sp>
      <p:sp>
        <p:nvSpPr>
          <p:cNvPr id="788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762000"/>
            <a:ext cx="11353800" cy="60198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altLang="ko-KR" dirty="0">
                <a:ea typeface="굴림" panose="020B0600000101010101" pitchFamily="34" charset="-127"/>
              </a:rPr>
              <a:t>Do we really need a hardware-supported “</a:t>
            </a:r>
            <a:r>
              <a:rPr lang="en-US" altLang="ko-KR" dirty="0">
                <a:solidFill>
                  <a:srgbClr val="FF0000"/>
                </a:solidFill>
                <a:ea typeface="굴림" panose="020B0600000101010101" pitchFamily="34" charset="-127"/>
              </a:rPr>
              <a:t>use</a:t>
            </a:r>
            <a:r>
              <a:rPr lang="en-US" altLang="ko-KR" dirty="0">
                <a:ea typeface="굴림" panose="020B0600000101010101" pitchFamily="34" charset="-127"/>
              </a:rPr>
              <a:t>” bit?</a:t>
            </a:r>
          </a:p>
          <a:p>
            <a:pPr lvl="1">
              <a:lnSpc>
                <a:spcPct val="80000"/>
              </a:lnSpc>
            </a:pPr>
            <a:r>
              <a:rPr lang="en-US" altLang="ko-KR" dirty="0">
                <a:ea typeface="굴림" panose="020B0600000101010101" pitchFamily="34" charset="-127"/>
              </a:rPr>
              <a:t>No. Can emulate it similar to above (e.g. for read operation)</a:t>
            </a:r>
          </a:p>
          <a:p>
            <a:pPr lvl="2">
              <a:lnSpc>
                <a:spcPct val="80000"/>
              </a:lnSpc>
            </a:pPr>
            <a:r>
              <a:rPr lang="en-US" altLang="ko-KR" dirty="0">
                <a:ea typeface="굴림" panose="020B0600000101010101" pitchFamily="34" charset="-127"/>
              </a:rPr>
              <a:t>Kernel keeps a “</a:t>
            </a:r>
            <a:r>
              <a:rPr lang="en-US" altLang="ko-KR" dirty="0">
                <a:solidFill>
                  <a:srgbClr val="FF0000"/>
                </a:solidFill>
                <a:ea typeface="굴림" panose="020B0600000101010101" pitchFamily="34" charset="-127"/>
              </a:rPr>
              <a:t>use</a:t>
            </a:r>
            <a:r>
              <a:rPr lang="en-US" altLang="ko-KR" dirty="0">
                <a:ea typeface="굴림" panose="020B0600000101010101" pitchFamily="34" charset="-127"/>
              </a:rPr>
              <a:t>” bit and “</a:t>
            </a:r>
            <a:r>
              <a:rPr lang="en-US" altLang="ko-KR" dirty="0">
                <a:solidFill>
                  <a:srgbClr val="FF0000"/>
                </a:solidFill>
                <a:ea typeface="굴림" panose="020B0600000101010101" pitchFamily="34" charset="-127"/>
              </a:rPr>
              <a:t>modified</a:t>
            </a:r>
            <a:r>
              <a:rPr lang="en-US" altLang="ko-KR" dirty="0">
                <a:ea typeface="굴림" panose="020B0600000101010101" pitchFamily="34" charset="-127"/>
              </a:rPr>
              <a:t>” bit for each page</a:t>
            </a:r>
          </a:p>
          <a:p>
            <a:pPr lvl="1">
              <a:lnSpc>
                <a:spcPct val="80000"/>
              </a:lnSpc>
            </a:pPr>
            <a:r>
              <a:rPr lang="en-US" altLang="ko-KR" dirty="0">
                <a:ea typeface="굴림" panose="020B0600000101010101" pitchFamily="34" charset="-127"/>
              </a:rPr>
              <a:t>Algorithm (Clock-Emulated-Use-and-M):</a:t>
            </a:r>
          </a:p>
          <a:p>
            <a:pPr lvl="2">
              <a:lnSpc>
                <a:spcPct val="80000"/>
              </a:lnSpc>
            </a:pPr>
            <a:r>
              <a:rPr lang="en-US" altLang="ko-KR" dirty="0">
                <a:ea typeface="굴림" panose="020B0600000101010101" pitchFamily="34" charset="-127"/>
              </a:rPr>
              <a:t>Mark all pages as invalid, even if in memory.  </a:t>
            </a:r>
            <a:br>
              <a:rPr lang="en-US" altLang="ko-KR" dirty="0">
                <a:ea typeface="굴림" panose="020B0600000101010101" pitchFamily="34" charset="-127"/>
              </a:rPr>
            </a:br>
            <a:r>
              <a:rPr lang="en-US" altLang="ko-KR" dirty="0">
                <a:ea typeface="굴림" panose="020B0600000101010101" pitchFamily="34" charset="-127"/>
              </a:rPr>
              <a:t>Clear emulated “</a:t>
            </a:r>
            <a:r>
              <a:rPr lang="en-US" altLang="ko-KR" dirty="0">
                <a:solidFill>
                  <a:srgbClr val="FF0000"/>
                </a:solidFill>
                <a:ea typeface="굴림" panose="020B0600000101010101" pitchFamily="34" charset="-127"/>
              </a:rPr>
              <a:t>use</a:t>
            </a:r>
            <a:r>
              <a:rPr lang="en-US" altLang="ko-KR" dirty="0">
                <a:ea typeface="굴림" panose="020B0600000101010101" pitchFamily="34" charset="-127"/>
              </a:rPr>
              <a:t>” bits </a:t>
            </a: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 0 </a:t>
            </a:r>
            <a:r>
              <a:rPr lang="en-US" altLang="ko-KR" dirty="0">
                <a:ea typeface="굴림" panose="020B0600000101010101" pitchFamily="34" charset="-127"/>
              </a:rPr>
              <a:t>and “</a:t>
            </a:r>
            <a:r>
              <a:rPr lang="en-US" altLang="ko-KR" dirty="0">
                <a:solidFill>
                  <a:srgbClr val="FF0000"/>
                </a:solidFill>
                <a:ea typeface="굴림" panose="020B0600000101010101" pitchFamily="34" charset="-127"/>
              </a:rPr>
              <a:t>modified</a:t>
            </a:r>
            <a:r>
              <a:rPr lang="en-US" altLang="ko-KR" dirty="0">
                <a:ea typeface="굴림" panose="020B0600000101010101" pitchFamily="34" charset="-127"/>
              </a:rPr>
              <a:t>” bits </a:t>
            </a: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 0 </a:t>
            </a:r>
            <a:r>
              <a:rPr lang="en-US" altLang="ko-KR" dirty="0">
                <a:ea typeface="굴림" panose="020B0600000101010101" pitchFamily="34" charset="-127"/>
              </a:rPr>
              <a:t>for all pages (not used, not dirty)</a:t>
            </a:r>
          </a:p>
          <a:p>
            <a:pPr lvl="2">
              <a:lnSpc>
                <a:spcPct val="80000"/>
              </a:lnSpc>
            </a:pPr>
            <a:r>
              <a:rPr lang="en-US" altLang="ko-KR" dirty="0">
                <a:ea typeface="굴림" panose="020B0600000101010101" pitchFamily="34" charset="-127"/>
              </a:rPr>
              <a:t>Read or write to invalid page traps to OS to tell use page has been used</a:t>
            </a:r>
          </a:p>
          <a:p>
            <a:pPr lvl="2">
              <a:lnSpc>
                <a:spcPct val="80000"/>
              </a:lnSpc>
            </a:pPr>
            <a:r>
              <a:rPr lang="en-US" altLang="ko-KR" dirty="0">
                <a:ea typeface="굴림" panose="020B0600000101010101" pitchFamily="34" charset="-127"/>
              </a:rPr>
              <a:t>OS sets “</a:t>
            </a:r>
            <a:r>
              <a:rPr lang="en-US" altLang="ko-KR" dirty="0">
                <a:solidFill>
                  <a:srgbClr val="FF0000"/>
                </a:solidFill>
                <a:ea typeface="굴림" panose="020B0600000101010101" pitchFamily="34" charset="-127"/>
              </a:rPr>
              <a:t>use</a:t>
            </a:r>
            <a:r>
              <a:rPr lang="en-US" altLang="ko-KR" dirty="0">
                <a:ea typeface="굴림" panose="020B0600000101010101" pitchFamily="34" charset="-127"/>
              </a:rPr>
              <a:t>” bit </a:t>
            </a: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 1</a:t>
            </a:r>
            <a:r>
              <a:rPr lang="en-US" altLang="ko-KR" dirty="0">
                <a:ea typeface="굴림" panose="020B0600000101010101" pitchFamily="34" charset="-127"/>
              </a:rPr>
              <a:t> in software to indicate that page has been “used”. </a:t>
            </a:r>
            <a:br>
              <a:rPr lang="en-US" altLang="ko-KR" dirty="0">
                <a:ea typeface="굴림" panose="020B0600000101010101" pitchFamily="34" charset="-127"/>
              </a:rPr>
            </a:br>
            <a:r>
              <a:rPr lang="en-US" altLang="ko-KR" dirty="0">
                <a:ea typeface="굴림" panose="020B0600000101010101" pitchFamily="34" charset="-127"/>
              </a:rPr>
              <a:t>Further:</a:t>
            </a:r>
            <a:br>
              <a:rPr lang="en-US" altLang="ko-KR" dirty="0">
                <a:ea typeface="굴림" panose="020B0600000101010101" pitchFamily="34" charset="-127"/>
              </a:rPr>
            </a:br>
            <a:r>
              <a:rPr lang="en-US" altLang="ko-KR" dirty="0">
                <a:ea typeface="굴림" panose="020B0600000101010101" pitchFamily="34" charset="-127"/>
              </a:rPr>
              <a:t>	1) If read, mark page as read-only, W</a:t>
            </a: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0</a:t>
            </a:r>
            <a:r>
              <a:rPr lang="en-US" altLang="ko-KR" dirty="0">
                <a:ea typeface="굴림" panose="020B0600000101010101" pitchFamily="34" charset="-127"/>
              </a:rPr>
              <a:t> (will catch future writes)</a:t>
            </a:r>
            <a:br>
              <a:rPr lang="en-US" altLang="ko-KR" dirty="0">
                <a:ea typeface="굴림" panose="020B0600000101010101" pitchFamily="34" charset="-127"/>
              </a:rPr>
            </a:br>
            <a:r>
              <a:rPr lang="en-US" altLang="ko-KR" dirty="0">
                <a:ea typeface="굴림" panose="020B0600000101010101" pitchFamily="34" charset="-127"/>
              </a:rPr>
              <a:t>	2) If write (and write allowed), set “</a:t>
            </a:r>
            <a:r>
              <a:rPr lang="en-US" altLang="ko-KR" dirty="0">
                <a:solidFill>
                  <a:srgbClr val="FF0000"/>
                </a:solidFill>
                <a:ea typeface="굴림" panose="020B0600000101010101" pitchFamily="34" charset="-127"/>
              </a:rPr>
              <a:t>modified</a:t>
            </a:r>
            <a:r>
              <a:rPr lang="en-US" altLang="ko-KR" dirty="0">
                <a:ea typeface="굴림" panose="020B0600000101010101" pitchFamily="34" charset="-127"/>
              </a:rPr>
              <a:t>” bit </a:t>
            </a: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 1</a:t>
            </a:r>
            <a:r>
              <a:rPr lang="en-US" altLang="ko-KR" dirty="0">
                <a:ea typeface="굴림" panose="020B0600000101010101" pitchFamily="34" charset="-127"/>
              </a:rPr>
              <a:t>, mark page as writable (W</a:t>
            </a: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1)</a:t>
            </a:r>
            <a:endParaRPr lang="en-US" altLang="ko-KR" dirty="0">
              <a:ea typeface="굴림" panose="020B0600000101010101" pitchFamily="34" charset="-127"/>
            </a:endParaRPr>
          </a:p>
          <a:p>
            <a:pPr lvl="2">
              <a:lnSpc>
                <a:spcPct val="80000"/>
              </a:lnSpc>
            </a:pPr>
            <a:r>
              <a:rPr lang="en-US" altLang="ko-KR" dirty="0">
                <a:ea typeface="굴림" panose="020B0600000101010101" pitchFamily="34" charset="-127"/>
              </a:rPr>
              <a:t>When clock hand passes, reset emulated “</a:t>
            </a:r>
            <a:r>
              <a:rPr lang="en-US" altLang="ko-KR" dirty="0">
                <a:solidFill>
                  <a:srgbClr val="FF0000"/>
                </a:solidFill>
                <a:ea typeface="굴림" panose="020B0600000101010101" pitchFamily="34" charset="-127"/>
              </a:rPr>
              <a:t>use</a:t>
            </a:r>
            <a:r>
              <a:rPr lang="en-US" altLang="ko-KR" dirty="0">
                <a:ea typeface="굴림" panose="020B0600000101010101" pitchFamily="34" charset="-127"/>
              </a:rPr>
              <a:t>” bit </a:t>
            </a: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 0 </a:t>
            </a:r>
            <a:r>
              <a:rPr lang="en-US" altLang="ko-KR" dirty="0">
                <a:ea typeface="굴림" panose="020B0600000101010101" pitchFamily="34" charset="-127"/>
              </a:rPr>
              <a:t>and mark page as invalid again</a:t>
            </a:r>
          </a:p>
          <a:p>
            <a:pPr lvl="2">
              <a:lnSpc>
                <a:spcPct val="80000"/>
              </a:lnSpc>
            </a:pPr>
            <a:r>
              <a:rPr lang="en-US" altLang="ko-KR" dirty="0">
                <a:ea typeface="굴림" panose="020B0600000101010101" pitchFamily="34" charset="-127"/>
              </a:rPr>
              <a:t>Note that “</a:t>
            </a:r>
            <a:r>
              <a:rPr lang="en-US" altLang="ko-KR" dirty="0">
                <a:solidFill>
                  <a:srgbClr val="FF0000"/>
                </a:solidFill>
                <a:ea typeface="굴림" panose="020B0600000101010101" pitchFamily="34" charset="-127"/>
              </a:rPr>
              <a:t>modified</a:t>
            </a:r>
            <a:r>
              <a:rPr lang="en-US" altLang="ko-KR" dirty="0">
                <a:ea typeface="굴림" panose="020B0600000101010101" pitchFamily="34" charset="-127"/>
              </a:rPr>
              <a:t>” bit left alone until page written back to disk </a:t>
            </a:r>
          </a:p>
          <a:p>
            <a:pPr>
              <a:lnSpc>
                <a:spcPct val="80000"/>
              </a:lnSpc>
            </a:pPr>
            <a:r>
              <a:rPr lang="en-US" altLang="ko-KR" dirty="0">
                <a:ea typeface="굴림" panose="020B0600000101010101" pitchFamily="34" charset="-127"/>
              </a:rPr>
              <a:t>Remember, however, clock is just an approximation of LRU!</a:t>
            </a:r>
          </a:p>
          <a:p>
            <a:pPr lvl="1">
              <a:lnSpc>
                <a:spcPct val="80000"/>
              </a:lnSpc>
            </a:pPr>
            <a:r>
              <a:rPr lang="en-US" altLang="ko-KR" dirty="0">
                <a:ea typeface="굴림" panose="020B0600000101010101" pitchFamily="34" charset="-127"/>
              </a:rPr>
              <a:t>Can we do a better approximation, given that we have to take page faults on some reads and writes to collect use information?</a:t>
            </a:r>
          </a:p>
          <a:p>
            <a:pPr lvl="1">
              <a:lnSpc>
                <a:spcPct val="80000"/>
              </a:lnSpc>
            </a:pPr>
            <a:r>
              <a:rPr lang="en-US" altLang="ko-KR" dirty="0">
                <a:ea typeface="굴림" panose="020B0600000101010101" pitchFamily="34" charset="-127"/>
              </a:rPr>
              <a:t>Need to identify an old page, not oldest page!</a:t>
            </a:r>
          </a:p>
          <a:p>
            <a:pPr lvl="1">
              <a:lnSpc>
                <a:spcPct val="80000"/>
              </a:lnSpc>
            </a:pPr>
            <a:r>
              <a:rPr lang="en-US" altLang="ko-KR" dirty="0">
                <a:ea typeface="굴림" panose="020B0600000101010101" pitchFamily="34" charset="-127"/>
              </a:rPr>
              <a:t>Answer: second chance list</a:t>
            </a:r>
          </a:p>
        </p:txBody>
      </p:sp>
    </p:spTree>
    <p:extLst>
      <p:ext uri="{BB962C8B-B14F-4D97-AF65-F5344CB8AC3E}">
        <p14:creationId xmlns:p14="http://schemas.microsoft.com/office/powerpoint/2010/main" val="37949545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4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4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4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48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48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152400"/>
            <a:ext cx="9144000" cy="533400"/>
          </a:xfrm>
        </p:spPr>
        <p:txBody>
          <a:bodyPr/>
          <a:lstStyle/>
          <a:p>
            <a:r>
              <a:rPr lang="en-US" altLang="ko-KR" dirty="0"/>
              <a:t>Second-Chance List Algorithm (VAX/VMS)</a:t>
            </a:r>
          </a:p>
        </p:txBody>
      </p:sp>
      <p:sp>
        <p:nvSpPr>
          <p:cNvPr id="789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1" y="3876676"/>
            <a:ext cx="10972800" cy="2905124"/>
          </a:xfrm>
        </p:spPr>
        <p:txBody>
          <a:bodyPr>
            <a:normAutofit lnSpcReduction="10000"/>
          </a:bodyPr>
          <a:lstStyle/>
          <a:p>
            <a:r>
              <a:rPr lang="en-US" altLang="ko-KR" dirty="0"/>
              <a:t>Split memory in two: Active list (RW), SC list (Invalid)</a:t>
            </a:r>
          </a:p>
          <a:p>
            <a:r>
              <a:rPr lang="en-US" altLang="ko-KR" dirty="0"/>
              <a:t>Access pages in Active list at full speed</a:t>
            </a:r>
          </a:p>
          <a:p>
            <a:r>
              <a:rPr lang="en-US" altLang="ko-KR" dirty="0"/>
              <a:t>Otherwise, Page Fault</a:t>
            </a:r>
          </a:p>
          <a:p>
            <a:pPr lvl="1"/>
            <a:r>
              <a:rPr lang="en-US" altLang="ko-KR" dirty="0"/>
              <a:t>Always move overflow page from end of Active list to front of Second-chance list (SC) and mark invalid</a:t>
            </a:r>
          </a:p>
          <a:p>
            <a:pPr lvl="1"/>
            <a:r>
              <a:rPr lang="en-US" altLang="ko-KR" dirty="0"/>
              <a:t>Desired Page On SC List: move to front of Active list, mark RW</a:t>
            </a:r>
          </a:p>
          <a:p>
            <a:pPr lvl="1"/>
            <a:r>
              <a:rPr lang="en-US" altLang="ko-KR" dirty="0"/>
              <a:t>Not on SC list: page in to front of Active list, mark RW; page out LRU victim at end of SC list</a:t>
            </a:r>
          </a:p>
        </p:txBody>
      </p:sp>
      <p:grpSp>
        <p:nvGrpSpPr>
          <p:cNvPr id="789537" name="Group 33"/>
          <p:cNvGrpSpPr>
            <a:grpSpLocks/>
          </p:cNvGrpSpPr>
          <p:nvPr/>
        </p:nvGrpSpPr>
        <p:grpSpPr bwMode="auto">
          <a:xfrm>
            <a:off x="1889126" y="804614"/>
            <a:ext cx="8042277" cy="2138363"/>
            <a:chOff x="230" y="384"/>
            <a:chExt cx="5066" cy="1347"/>
          </a:xfrm>
        </p:grpSpPr>
        <p:sp>
          <p:nvSpPr>
            <p:cNvPr id="26643" name="Rectangle 5"/>
            <p:cNvSpPr>
              <a:spLocks noChangeArrowheads="1"/>
            </p:cNvSpPr>
            <p:nvPr/>
          </p:nvSpPr>
          <p:spPr bwMode="auto">
            <a:xfrm>
              <a:off x="1772" y="384"/>
              <a:ext cx="528" cy="240"/>
            </a:xfrm>
            <a:prstGeom prst="rect">
              <a:avLst/>
            </a:prstGeom>
            <a:solidFill>
              <a:srgbClr val="53FB25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644" name="Rectangle 6"/>
            <p:cNvSpPr>
              <a:spLocks noChangeArrowheads="1"/>
            </p:cNvSpPr>
            <p:nvPr/>
          </p:nvSpPr>
          <p:spPr bwMode="auto">
            <a:xfrm>
              <a:off x="1772" y="720"/>
              <a:ext cx="528" cy="240"/>
            </a:xfrm>
            <a:prstGeom prst="rect">
              <a:avLst/>
            </a:prstGeom>
            <a:solidFill>
              <a:srgbClr val="53FB25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645" name="Rectangle 7"/>
            <p:cNvSpPr>
              <a:spLocks noChangeArrowheads="1"/>
            </p:cNvSpPr>
            <p:nvPr/>
          </p:nvSpPr>
          <p:spPr bwMode="auto">
            <a:xfrm>
              <a:off x="1772" y="1056"/>
              <a:ext cx="528" cy="240"/>
            </a:xfrm>
            <a:prstGeom prst="rect">
              <a:avLst/>
            </a:prstGeom>
            <a:solidFill>
              <a:srgbClr val="53FB25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646" name="Rectangle 8"/>
            <p:cNvSpPr>
              <a:spLocks noChangeArrowheads="1"/>
            </p:cNvSpPr>
            <p:nvPr/>
          </p:nvSpPr>
          <p:spPr bwMode="auto">
            <a:xfrm>
              <a:off x="1772" y="1392"/>
              <a:ext cx="528" cy="240"/>
            </a:xfrm>
            <a:prstGeom prst="rect">
              <a:avLst/>
            </a:prstGeom>
            <a:solidFill>
              <a:srgbClr val="53FB25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647" name="Rectangle 10"/>
            <p:cNvSpPr>
              <a:spLocks noChangeArrowheads="1"/>
            </p:cNvSpPr>
            <p:nvPr/>
          </p:nvSpPr>
          <p:spPr bwMode="auto">
            <a:xfrm>
              <a:off x="3164" y="384"/>
              <a:ext cx="528" cy="240"/>
            </a:xfrm>
            <a:prstGeom prst="rect">
              <a:avLst/>
            </a:prstGeom>
            <a:solidFill>
              <a:srgbClr val="FFFF00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648" name="Rectangle 11"/>
            <p:cNvSpPr>
              <a:spLocks noChangeArrowheads="1"/>
            </p:cNvSpPr>
            <p:nvPr/>
          </p:nvSpPr>
          <p:spPr bwMode="auto">
            <a:xfrm>
              <a:off x="3164" y="720"/>
              <a:ext cx="528" cy="240"/>
            </a:xfrm>
            <a:prstGeom prst="rect">
              <a:avLst/>
            </a:prstGeom>
            <a:solidFill>
              <a:srgbClr val="FFFF00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649" name="Rectangle 12"/>
            <p:cNvSpPr>
              <a:spLocks noChangeArrowheads="1"/>
            </p:cNvSpPr>
            <p:nvPr/>
          </p:nvSpPr>
          <p:spPr bwMode="auto">
            <a:xfrm>
              <a:off x="3164" y="1056"/>
              <a:ext cx="528" cy="240"/>
            </a:xfrm>
            <a:prstGeom prst="rect">
              <a:avLst/>
            </a:prstGeom>
            <a:solidFill>
              <a:srgbClr val="FFFF00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650" name="Rectangle 13"/>
            <p:cNvSpPr>
              <a:spLocks noChangeArrowheads="1"/>
            </p:cNvSpPr>
            <p:nvPr/>
          </p:nvSpPr>
          <p:spPr bwMode="auto">
            <a:xfrm>
              <a:off x="3164" y="1392"/>
              <a:ext cx="528" cy="240"/>
            </a:xfrm>
            <a:prstGeom prst="rect">
              <a:avLst/>
            </a:prstGeom>
            <a:solidFill>
              <a:srgbClr val="FFFF00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651" name="Text Box 14"/>
            <p:cNvSpPr txBox="1">
              <a:spLocks noChangeArrowheads="1"/>
            </p:cNvSpPr>
            <p:nvPr/>
          </p:nvSpPr>
          <p:spPr bwMode="auto">
            <a:xfrm>
              <a:off x="230" y="569"/>
              <a:ext cx="1421" cy="1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r"/>
              <a:r>
                <a:rPr lang="en-US" altLang="ko-KR" sz="2400" b="0" dirty="0">
                  <a:solidFill>
                    <a:schemeClr val="hlink"/>
                  </a:solidFill>
                  <a:latin typeface="Gill Sans" charset="0"/>
                  <a:ea typeface="Gill Sans" charset="0"/>
                  <a:cs typeface="Gill Sans" charset="0"/>
                </a:rPr>
                <a:t>Directly</a:t>
              </a:r>
            </a:p>
            <a:p>
              <a:pPr algn="r"/>
              <a:r>
                <a:rPr lang="en-US" altLang="ko-KR" sz="2400" b="0" dirty="0">
                  <a:solidFill>
                    <a:schemeClr val="hlink"/>
                  </a:solidFill>
                  <a:latin typeface="Gill Sans" charset="0"/>
                  <a:ea typeface="Gill Sans" charset="0"/>
                  <a:cs typeface="Gill Sans" charset="0"/>
                </a:rPr>
                <a:t>Mapped Pages</a:t>
              </a:r>
            </a:p>
            <a:p>
              <a:pPr algn="r"/>
              <a:endParaRPr lang="en-US" altLang="ko-KR" sz="1800" b="0" dirty="0">
                <a:solidFill>
                  <a:schemeClr val="hlink"/>
                </a:solidFill>
                <a:latin typeface="Gill Sans" charset="0"/>
                <a:ea typeface="Gill Sans" charset="0"/>
                <a:cs typeface="Gill Sans" charset="0"/>
              </a:endParaRPr>
            </a:p>
            <a:p>
              <a:pPr algn="r"/>
              <a:r>
                <a:rPr lang="en-US" altLang="ko-KR" sz="2400" b="0" dirty="0">
                  <a:solidFill>
                    <a:schemeClr val="hlink"/>
                  </a:solidFill>
                  <a:latin typeface="Gill Sans" charset="0"/>
                  <a:ea typeface="Gill Sans" charset="0"/>
                  <a:cs typeface="Gill Sans" charset="0"/>
                </a:rPr>
                <a:t>Marked: RW</a:t>
              </a:r>
            </a:p>
            <a:p>
              <a:pPr algn="r"/>
              <a:r>
                <a:rPr lang="en-US" altLang="ko-KR" sz="2400" b="0" dirty="0">
                  <a:solidFill>
                    <a:schemeClr val="hlink"/>
                  </a:solidFill>
                  <a:latin typeface="Gill Sans" charset="0"/>
                  <a:ea typeface="Gill Sans" charset="0"/>
                  <a:cs typeface="Gill Sans" charset="0"/>
                </a:rPr>
                <a:t>List: FIFO</a:t>
              </a:r>
            </a:p>
          </p:txBody>
        </p:sp>
        <p:sp>
          <p:nvSpPr>
            <p:cNvPr id="26652" name="Text Box 15"/>
            <p:cNvSpPr txBox="1">
              <a:spLocks noChangeArrowheads="1"/>
            </p:cNvSpPr>
            <p:nvPr/>
          </p:nvSpPr>
          <p:spPr bwMode="auto">
            <a:xfrm>
              <a:off x="3865" y="573"/>
              <a:ext cx="1431" cy="11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ko-KR" sz="2400" b="0" dirty="0">
                  <a:solidFill>
                    <a:schemeClr val="hlink"/>
                  </a:solidFill>
                  <a:latin typeface="Gill Sans" charset="0"/>
                  <a:ea typeface="Gill Sans" charset="0"/>
                  <a:cs typeface="Gill Sans" charset="0"/>
                </a:rPr>
                <a:t>Second </a:t>
              </a:r>
            </a:p>
            <a:p>
              <a:r>
                <a:rPr lang="en-US" altLang="ko-KR" sz="2400" b="0" dirty="0">
                  <a:solidFill>
                    <a:schemeClr val="hlink"/>
                  </a:solidFill>
                  <a:latin typeface="Gill Sans" charset="0"/>
                  <a:ea typeface="Gill Sans" charset="0"/>
                  <a:cs typeface="Gill Sans" charset="0"/>
                </a:rPr>
                <a:t>Chance List</a:t>
              </a:r>
            </a:p>
            <a:p>
              <a:endParaRPr lang="en-US" altLang="ko-KR" sz="1600" b="0" dirty="0">
                <a:solidFill>
                  <a:schemeClr val="hlink"/>
                </a:solidFill>
                <a:latin typeface="Gill Sans" charset="0"/>
                <a:ea typeface="Gill Sans" charset="0"/>
                <a:cs typeface="Gill Sans" charset="0"/>
              </a:endParaRPr>
            </a:p>
            <a:p>
              <a:r>
                <a:rPr lang="en-US" altLang="ko-KR" sz="2400" b="0" dirty="0">
                  <a:solidFill>
                    <a:schemeClr val="hlink"/>
                  </a:solidFill>
                  <a:latin typeface="Gill Sans" charset="0"/>
                  <a:ea typeface="Gill Sans" charset="0"/>
                  <a:cs typeface="Gill Sans" charset="0"/>
                </a:rPr>
                <a:t>Marked: Invalid</a:t>
              </a:r>
            </a:p>
            <a:p>
              <a:r>
                <a:rPr lang="en-US" altLang="ko-KR" sz="2400" b="0" dirty="0">
                  <a:solidFill>
                    <a:schemeClr val="hlink"/>
                  </a:solidFill>
                  <a:latin typeface="Gill Sans" charset="0"/>
                  <a:ea typeface="Gill Sans" charset="0"/>
                  <a:cs typeface="Gill Sans" charset="0"/>
                </a:rPr>
                <a:t>List: LRU</a:t>
              </a:r>
            </a:p>
          </p:txBody>
        </p:sp>
      </p:grpSp>
      <p:grpSp>
        <p:nvGrpSpPr>
          <p:cNvPr id="789535" name="Group 31"/>
          <p:cNvGrpSpPr>
            <a:grpSpLocks/>
          </p:cNvGrpSpPr>
          <p:nvPr/>
        </p:nvGrpSpPr>
        <p:grpSpPr bwMode="auto">
          <a:xfrm>
            <a:off x="7385051" y="780801"/>
            <a:ext cx="2782888" cy="458788"/>
            <a:chOff x="3692" y="369"/>
            <a:chExt cx="1753" cy="289"/>
          </a:xfrm>
        </p:grpSpPr>
        <p:sp>
          <p:nvSpPr>
            <p:cNvPr id="26641" name="Line 18"/>
            <p:cNvSpPr>
              <a:spLocks noChangeShapeType="1"/>
            </p:cNvSpPr>
            <p:nvPr/>
          </p:nvSpPr>
          <p:spPr bwMode="auto">
            <a:xfrm>
              <a:off x="3692" y="504"/>
              <a:ext cx="7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642" name="Text Box 19"/>
            <p:cNvSpPr txBox="1">
              <a:spLocks noChangeArrowheads="1"/>
            </p:cNvSpPr>
            <p:nvPr/>
          </p:nvSpPr>
          <p:spPr bwMode="auto">
            <a:xfrm>
              <a:off x="4392" y="369"/>
              <a:ext cx="1053" cy="2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ko-KR" sz="2400" b="0" dirty="0">
                  <a:latin typeface="Gill Sans" charset="0"/>
                  <a:ea typeface="Gill Sans" charset="0"/>
                  <a:cs typeface="Gill Sans" charset="0"/>
                </a:rPr>
                <a:t>LRU victim</a:t>
              </a:r>
            </a:p>
          </p:txBody>
        </p:sp>
      </p:grpSp>
      <p:grpSp>
        <p:nvGrpSpPr>
          <p:cNvPr id="789534" name="Group 30"/>
          <p:cNvGrpSpPr>
            <a:grpSpLocks/>
          </p:cNvGrpSpPr>
          <p:nvPr/>
        </p:nvGrpSpPr>
        <p:grpSpPr bwMode="auto">
          <a:xfrm>
            <a:off x="1844675" y="2862015"/>
            <a:ext cx="2422526" cy="828675"/>
            <a:chOff x="202" y="1680"/>
            <a:chExt cx="1526" cy="522"/>
          </a:xfrm>
        </p:grpSpPr>
        <p:sp>
          <p:nvSpPr>
            <p:cNvPr id="26639" name="Line 22"/>
            <p:cNvSpPr>
              <a:spLocks noChangeShapeType="1"/>
            </p:cNvSpPr>
            <p:nvPr/>
          </p:nvSpPr>
          <p:spPr bwMode="auto">
            <a:xfrm>
              <a:off x="1168" y="1968"/>
              <a:ext cx="56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640" name="Text Box 23"/>
            <p:cNvSpPr txBox="1">
              <a:spLocks noChangeArrowheads="1"/>
            </p:cNvSpPr>
            <p:nvPr/>
          </p:nvSpPr>
          <p:spPr bwMode="auto">
            <a:xfrm>
              <a:off x="202" y="1680"/>
              <a:ext cx="966" cy="5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r">
                <a:spcBef>
                  <a:spcPct val="0"/>
                </a:spcBef>
              </a:pPr>
              <a:r>
                <a:rPr lang="en-US" altLang="ko-KR" sz="2400" b="0" dirty="0">
                  <a:latin typeface="Gill Sans" charset="0"/>
                  <a:ea typeface="Gill Sans" charset="0"/>
                  <a:cs typeface="Gill Sans" charset="0"/>
                </a:rPr>
                <a:t>Page-in</a:t>
              </a:r>
            </a:p>
            <a:p>
              <a:pPr algn="r">
                <a:spcBef>
                  <a:spcPct val="0"/>
                </a:spcBef>
              </a:pPr>
              <a:r>
                <a:rPr lang="en-US" altLang="ko-KR" sz="2400" b="0" dirty="0">
                  <a:latin typeface="Gill Sans" charset="0"/>
                  <a:ea typeface="Gill Sans" charset="0"/>
                  <a:cs typeface="Gill Sans" charset="0"/>
                </a:rPr>
                <a:t>From disk</a:t>
              </a:r>
            </a:p>
          </p:txBody>
        </p:sp>
      </p:grpSp>
      <p:grpSp>
        <p:nvGrpSpPr>
          <p:cNvPr id="789533" name="Group 29"/>
          <p:cNvGrpSpPr>
            <a:grpSpLocks/>
          </p:cNvGrpSpPr>
          <p:nvPr/>
        </p:nvGrpSpPr>
        <p:grpSpPr bwMode="auto">
          <a:xfrm>
            <a:off x="4267200" y="1566614"/>
            <a:ext cx="2279650" cy="2124075"/>
            <a:chOff x="1728" y="864"/>
            <a:chExt cx="1436" cy="1338"/>
          </a:xfrm>
        </p:grpSpPr>
        <p:sp>
          <p:nvSpPr>
            <p:cNvPr id="26636" name="Line 16"/>
            <p:cNvSpPr>
              <a:spLocks noChangeShapeType="1"/>
            </p:cNvSpPr>
            <p:nvPr/>
          </p:nvSpPr>
          <p:spPr bwMode="auto">
            <a:xfrm flipH="1">
              <a:off x="2204" y="864"/>
              <a:ext cx="960" cy="91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637" name="Text Box 20"/>
            <p:cNvSpPr txBox="1">
              <a:spLocks noChangeArrowheads="1"/>
            </p:cNvSpPr>
            <p:nvPr/>
          </p:nvSpPr>
          <p:spPr bwMode="auto">
            <a:xfrm>
              <a:off x="1728" y="1680"/>
              <a:ext cx="1242" cy="5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0478" tIns="44445" rIns="90478" bIns="44445">
              <a:spAutoFit/>
            </a:bodyPr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ko-KR" sz="2400" b="0" dirty="0">
                  <a:latin typeface="Gill Sans" charset="0"/>
                  <a:ea typeface="Gill Sans" charset="0"/>
                  <a:cs typeface="Gill Sans" charset="0"/>
                </a:rPr>
                <a:t>New</a:t>
              </a:r>
            </a:p>
            <a:p>
              <a:pPr>
                <a:spcBef>
                  <a:spcPct val="0"/>
                </a:spcBef>
              </a:pPr>
              <a:r>
                <a:rPr lang="en-US" altLang="ko-KR" sz="2400" b="0" dirty="0">
                  <a:latin typeface="Gill Sans" charset="0"/>
                  <a:ea typeface="Gill Sans" charset="0"/>
                  <a:cs typeface="Gill Sans" charset="0"/>
                </a:rPr>
                <a:t>Active Pages</a:t>
              </a:r>
            </a:p>
          </p:txBody>
        </p:sp>
        <p:sp>
          <p:nvSpPr>
            <p:cNvPr id="26638" name="Text Box 24"/>
            <p:cNvSpPr txBox="1">
              <a:spLocks noChangeArrowheads="1"/>
            </p:cNvSpPr>
            <p:nvPr/>
          </p:nvSpPr>
          <p:spPr bwMode="auto">
            <a:xfrm rot="19063843">
              <a:off x="2205" y="1160"/>
              <a:ext cx="740" cy="2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ko-KR" sz="2400" b="0">
                  <a:latin typeface="Gill Sans" charset="0"/>
                  <a:ea typeface="Gill Sans" charset="0"/>
                  <a:cs typeface="Gill Sans" charset="0"/>
                </a:rPr>
                <a:t>Access</a:t>
              </a:r>
            </a:p>
          </p:txBody>
        </p:sp>
      </p:grpSp>
      <p:grpSp>
        <p:nvGrpSpPr>
          <p:cNvPr id="789532" name="Group 28"/>
          <p:cNvGrpSpPr>
            <a:grpSpLocks/>
          </p:cNvGrpSpPr>
          <p:nvPr/>
        </p:nvGrpSpPr>
        <p:grpSpPr bwMode="auto">
          <a:xfrm>
            <a:off x="5175252" y="666502"/>
            <a:ext cx="2978151" cy="3071813"/>
            <a:chOff x="2300" y="297"/>
            <a:chExt cx="1876" cy="1935"/>
          </a:xfrm>
        </p:grpSpPr>
        <p:sp>
          <p:nvSpPr>
            <p:cNvPr id="26633" name="Line 17"/>
            <p:cNvSpPr>
              <a:spLocks noChangeShapeType="1"/>
            </p:cNvSpPr>
            <p:nvPr/>
          </p:nvSpPr>
          <p:spPr bwMode="auto">
            <a:xfrm>
              <a:off x="2300" y="480"/>
              <a:ext cx="1060" cy="124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634" name="Text Box 21"/>
            <p:cNvSpPr txBox="1">
              <a:spLocks noChangeArrowheads="1"/>
            </p:cNvSpPr>
            <p:nvPr/>
          </p:nvSpPr>
          <p:spPr bwMode="auto">
            <a:xfrm>
              <a:off x="3107" y="1710"/>
              <a:ext cx="1069" cy="5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0478" tIns="44445" rIns="90478" bIns="44445">
              <a:spAutoFit/>
            </a:bodyPr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ko-KR" sz="2400" b="0" dirty="0">
                  <a:latin typeface="Gill Sans" charset="0"/>
                  <a:ea typeface="Gill Sans" charset="0"/>
                  <a:cs typeface="Gill Sans" charset="0"/>
                </a:rPr>
                <a:t>New</a:t>
              </a:r>
            </a:p>
            <a:p>
              <a:pPr>
                <a:spcBef>
                  <a:spcPct val="0"/>
                </a:spcBef>
              </a:pPr>
              <a:r>
                <a:rPr lang="en-US" altLang="ko-KR" sz="2400" b="0" dirty="0">
                  <a:latin typeface="Gill Sans" charset="0"/>
                  <a:ea typeface="Gill Sans" charset="0"/>
                  <a:cs typeface="Gill Sans" charset="0"/>
                </a:rPr>
                <a:t>SC Victims</a:t>
              </a:r>
            </a:p>
          </p:txBody>
        </p:sp>
        <p:sp>
          <p:nvSpPr>
            <p:cNvPr id="26635" name="Text Box 25"/>
            <p:cNvSpPr txBox="1">
              <a:spLocks noChangeArrowheads="1"/>
            </p:cNvSpPr>
            <p:nvPr/>
          </p:nvSpPr>
          <p:spPr bwMode="auto">
            <a:xfrm rot="2931928">
              <a:off x="2208" y="593"/>
              <a:ext cx="881" cy="2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ko-KR" sz="2400" b="0">
                  <a:latin typeface="Gill Sans" charset="0"/>
                  <a:ea typeface="Gill Sans" charset="0"/>
                  <a:cs typeface="Gill Sans" charset="0"/>
                </a:rPr>
                <a:t>Overflow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042314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" dur="500"/>
                                        <p:tgtEl>
                                          <p:spTgt spid="789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789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789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89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789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9507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152400"/>
            <a:ext cx="8839200" cy="533400"/>
          </a:xfrm>
        </p:spPr>
        <p:txBody>
          <a:bodyPr/>
          <a:lstStyle/>
          <a:p>
            <a:r>
              <a:rPr lang="en-US" altLang="ko-KR" dirty="0">
                <a:ea typeface="굴림" panose="020B0600000101010101" pitchFamily="34" charset="-127"/>
              </a:rPr>
              <a:t>Second-Chance List Algorithm (continued)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762000"/>
            <a:ext cx="11201400" cy="57912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ko-KR" dirty="0">
                <a:ea typeface="굴림" panose="020B0600000101010101" pitchFamily="34" charset="-127"/>
              </a:rPr>
              <a:t>How many pages for second chance list?</a:t>
            </a:r>
          </a:p>
          <a:p>
            <a:pPr lvl="1">
              <a:lnSpc>
                <a:spcPct val="80000"/>
              </a:lnSpc>
            </a:pPr>
            <a:r>
              <a:rPr lang="en-US" altLang="ko-KR" dirty="0">
                <a:ea typeface="굴림" panose="020B0600000101010101" pitchFamily="34" charset="-127"/>
              </a:rPr>
              <a:t>If 0 </a:t>
            </a: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 FIFO</a:t>
            </a:r>
          </a:p>
          <a:p>
            <a:pPr lvl="1">
              <a:lnSpc>
                <a:spcPct val="80000"/>
              </a:lnSpc>
            </a:pP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If all  LRU, but page fault on every page reference</a:t>
            </a:r>
          </a:p>
          <a:p>
            <a:pPr>
              <a:lnSpc>
                <a:spcPct val="80000"/>
              </a:lnSpc>
            </a:pP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Pick intermediate value.  Result is:</a:t>
            </a:r>
          </a:p>
          <a:p>
            <a:pPr lvl="1">
              <a:lnSpc>
                <a:spcPct val="80000"/>
              </a:lnSpc>
            </a:pP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Pro: Few disk accesses (page only goes to disk if unused for a long time) </a:t>
            </a:r>
          </a:p>
          <a:p>
            <a:pPr lvl="1">
              <a:lnSpc>
                <a:spcPct val="80000"/>
              </a:lnSpc>
            </a:pP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Con: Increased overhead trapping to OS (software / hardware tradeoff)</a:t>
            </a:r>
          </a:p>
          <a:p>
            <a:pPr>
              <a:lnSpc>
                <a:spcPct val="80000"/>
              </a:lnSpc>
            </a:pP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With page translation, we can adapt to any kind of access the program makes</a:t>
            </a:r>
          </a:p>
          <a:p>
            <a:pPr lvl="1">
              <a:lnSpc>
                <a:spcPct val="80000"/>
              </a:lnSpc>
            </a:pP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Later, we will show how to use page translation / protection to share memory between threads on widely separated machines</a:t>
            </a:r>
          </a:p>
          <a:p>
            <a:pPr>
              <a:lnSpc>
                <a:spcPct val="80000"/>
              </a:lnSpc>
            </a:pP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History: The VAX architecture did not include a “use” bit.</a:t>
            </a:r>
            <a:b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</a:b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Why did that omission happen???</a:t>
            </a:r>
          </a:p>
          <a:p>
            <a:pPr lvl="1">
              <a:lnSpc>
                <a:spcPct val="80000"/>
              </a:lnSpc>
            </a:pPr>
            <a:r>
              <a:rPr lang="en-US" altLang="ko-KR" dirty="0" err="1">
                <a:ea typeface="굴림" panose="020B0600000101010101" pitchFamily="34" charset="-127"/>
                <a:sym typeface="Symbol" panose="05050102010706020507" pitchFamily="18" charset="2"/>
              </a:rPr>
              <a:t>Strecker</a:t>
            </a: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 (architect) asked OS people, they said they didn’t need it, so didn’t implement it</a:t>
            </a:r>
          </a:p>
          <a:p>
            <a:pPr lvl="1">
              <a:lnSpc>
                <a:spcPct val="80000"/>
              </a:lnSpc>
            </a:pP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He later got blamed, but VAX did OK anyway</a:t>
            </a:r>
          </a:p>
        </p:txBody>
      </p:sp>
    </p:spTree>
    <p:extLst>
      <p:ext uri="{BB962C8B-B14F-4D97-AF65-F5344CB8AC3E}">
        <p14:creationId xmlns:p14="http://schemas.microsoft.com/office/powerpoint/2010/main" val="194437594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Free List</a:t>
            </a:r>
            <a:endParaRPr lang="en-US" altLang="ko-KR" dirty="0"/>
          </a:p>
        </p:txBody>
      </p:sp>
      <p:sp>
        <p:nvSpPr>
          <p:cNvPr id="793607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272562" y="3867784"/>
            <a:ext cx="11614638" cy="2761616"/>
          </a:xfrm>
        </p:spPr>
        <p:txBody>
          <a:bodyPr>
            <a:normAutofit lnSpcReduction="10000"/>
          </a:bodyPr>
          <a:lstStyle/>
          <a:p>
            <a:r>
              <a:rPr lang="en-US" altLang="ko-KR"/>
              <a:t>Keep set of free pages ready for use in demand paging</a:t>
            </a:r>
          </a:p>
          <a:p>
            <a:pPr lvl="1"/>
            <a:r>
              <a:rPr lang="en-US" altLang="ko-KR"/>
              <a:t>Freelist filled in background by Clock algorithm or other technique (“Pageout demon”)</a:t>
            </a:r>
          </a:p>
          <a:p>
            <a:pPr lvl="1"/>
            <a:r>
              <a:rPr lang="en-US" altLang="ko-KR"/>
              <a:t>Dirty pages start copying back to disk when enter list</a:t>
            </a:r>
          </a:p>
          <a:p>
            <a:r>
              <a:rPr lang="en-US" altLang="ko-KR"/>
              <a:t>Like VAX second-chance list</a:t>
            </a:r>
          </a:p>
          <a:p>
            <a:pPr lvl="1"/>
            <a:r>
              <a:rPr lang="en-US" altLang="ko-KR"/>
              <a:t>If page needed before reused, just return to active set</a:t>
            </a:r>
          </a:p>
          <a:p>
            <a:r>
              <a:rPr lang="en-US" altLang="ko-KR"/>
              <a:t>Advantage: faster for page fault</a:t>
            </a:r>
          </a:p>
          <a:p>
            <a:pPr lvl="1"/>
            <a:r>
              <a:rPr lang="en-US" altLang="ko-KR"/>
              <a:t>Can always use page (or pages) immediately on fault</a:t>
            </a:r>
            <a:endParaRPr lang="en-US" altLang="ko-KR" dirty="0"/>
          </a:p>
        </p:txBody>
      </p:sp>
      <p:grpSp>
        <p:nvGrpSpPr>
          <p:cNvPr id="28676" name="Group 203"/>
          <p:cNvGrpSpPr>
            <a:grpSpLocks/>
          </p:cNvGrpSpPr>
          <p:nvPr/>
        </p:nvGrpSpPr>
        <p:grpSpPr bwMode="auto">
          <a:xfrm>
            <a:off x="2379664" y="818762"/>
            <a:ext cx="8288669" cy="3087711"/>
            <a:chOff x="432" y="432"/>
            <a:chExt cx="5569" cy="2075"/>
          </a:xfrm>
        </p:grpSpPr>
        <p:sp>
          <p:nvSpPr>
            <p:cNvPr id="28677" name="Oval 3"/>
            <p:cNvSpPr>
              <a:spLocks noChangeArrowheads="1"/>
            </p:cNvSpPr>
            <p:nvPr/>
          </p:nvSpPr>
          <p:spPr bwMode="auto">
            <a:xfrm>
              <a:off x="432" y="432"/>
              <a:ext cx="1872" cy="1824"/>
            </a:xfrm>
            <a:prstGeom prst="ellipse">
              <a:avLst/>
            </a:prstGeom>
            <a:noFill/>
            <a:ln w="76200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SzTx/>
              </a:pPr>
              <a:r>
                <a:rPr lang="en-US" altLang="ko-KR" sz="2000" b="0" dirty="0">
                  <a:latin typeface="Arial"/>
                  <a:ea typeface="굴림" panose="020B0600000101010101" pitchFamily="34" charset="-127"/>
                  <a:cs typeface="Arial"/>
                </a:rPr>
                <a:t>Set of all pages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SzTx/>
              </a:pPr>
              <a:r>
                <a:rPr lang="en-US" altLang="ko-KR" sz="2000" b="0" dirty="0">
                  <a:latin typeface="Arial"/>
                  <a:ea typeface="굴림" panose="020B0600000101010101" pitchFamily="34" charset="-127"/>
                  <a:cs typeface="Arial"/>
                </a:rPr>
                <a:t>in Memory</a:t>
              </a:r>
            </a:p>
          </p:txBody>
        </p:sp>
        <p:sp>
          <p:nvSpPr>
            <p:cNvPr id="28678" name="Line 4"/>
            <p:cNvSpPr>
              <a:spLocks noChangeShapeType="1"/>
            </p:cNvSpPr>
            <p:nvPr/>
          </p:nvSpPr>
          <p:spPr bwMode="auto">
            <a:xfrm flipH="1">
              <a:off x="2112" y="576"/>
              <a:ext cx="384" cy="288"/>
            </a:xfrm>
            <a:prstGeom prst="line">
              <a:avLst/>
            </a:prstGeom>
            <a:noFill/>
            <a:ln w="76200">
              <a:solidFill>
                <a:schemeClr val="accent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28679" name="Text Box 5"/>
            <p:cNvSpPr txBox="1">
              <a:spLocks noChangeArrowheads="1"/>
            </p:cNvSpPr>
            <p:nvPr/>
          </p:nvSpPr>
          <p:spPr bwMode="auto">
            <a:xfrm>
              <a:off x="2496" y="432"/>
              <a:ext cx="3505" cy="4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l">
                <a:lnSpc>
                  <a:spcPct val="100000"/>
                </a:lnSpc>
                <a:spcBef>
                  <a:spcPct val="0"/>
                </a:spcBef>
                <a:buSzTx/>
              </a:pPr>
              <a:r>
                <a:rPr lang="en-US" altLang="ko-KR" sz="2000" b="0" dirty="0">
                  <a:solidFill>
                    <a:schemeClr val="accent1"/>
                  </a:solidFill>
                  <a:latin typeface="Gill Sans" charset="0"/>
                  <a:ea typeface="Gill Sans" charset="0"/>
                  <a:cs typeface="Gill Sans" charset="0"/>
                </a:rPr>
                <a:t>Single Clock Hand:  </a:t>
              </a:r>
              <a:r>
                <a:rPr lang="en-US" altLang="ko-KR" sz="2000" b="0" dirty="0">
                  <a:latin typeface="Gill Sans" charset="0"/>
                  <a:ea typeface="Gill Sans" charset="0"/>
                  <a:cs typeface="Gill Sans" charset="0"/>
                </a:rPr>
                <a:t>Advances as needed to keep </a:t>
              </a:r>
              <a:r>
                <a:rPr lang="en-US" altLang="ko-KR" sz="2000" b="0" dirty="0" err="1">
                  <a:latin typeface="Gill Sans" charset="0"/>
                  <a:ea typeface="Gill Sans" charset="0"/>
                  <a:cs typeface="Gill Sans" charset="0"/>
                </a:rPr>
                <a:t>freelist</a:t>
              </a:r>
              <a:r>
                <a:rPr lang="en-US" altLang="ko-KR" sz="2000" b="0" dirty="0">
                  <a:latin typeface="Gill Sans" charset="0"/>
                  <a:ea typeface="Gill Sans" charset="0"/>
                  <a:cs typeface="Gill Sans" charset="0"/>
                </a:rPr>
                <a:t> full (“background”)</a:t>
              </a:r>
            </a:p>
          </p:txBody>
        </p:sp>
        <p:sp>
          <p:nvSpPr>
            <p:cNvPr id="28680" name="Arc 6"/>
            <p:cNvSpPr>
              <a:spLocks/>
            </p:cNvSpPr>
            <p:nvPr/>
          </p:nvSpPr>
          <p:spPr bwMode="auto">
            <a:xfrm rot="646489">
              <a:off x="2160" y="1008"/>
              <a:ext cx="336" cy="864"/>
            </a:xfrm>
            <a:custGeom>
              <a:avLst/>
              <a:gdLst>
                <a:gd name="T0" fmla="*/ 211 w 21600"/>
                <a:gd name="T1" fmla="*/ 0 h 29328"/>
                <a:gd name="T2" fmla="*/ 274 w 21600"/>
                <a:gd name="T3" fmla="*/ 864 h 29328"/>
                <a:gd name="T4" fmla="*/ 0 w 21600"/>
                <a:gd name="T5" fmla="*/ 495 h 2932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9328" fill="none" extrusionOk="0">
                  <a:moveTo>
                    <a:pt x="13592" y="-1"/>
                  </a:moveTo>
                  <a:cubicBezTo>
                    <a:pt x="18657" y="4100"/>
                    <a:pt x="21600" y="10269"/>
                    <a:pt x="21600" y="16787"/>
                  </a:cubicBezTo>
                  <a:cubicBezTo>
                    <a:pt x="21600" y="21283"/>
                    <a:pt x="20197" y="25667"/>
                    <a:pt x="17586" y="29327"/>
                  </a:cubicBezTo>
                </a:path>
                <a:path w="21600" h="29328" stroke="0" extrusionOk="0">
                  <a:moveTo>
                    <a:pt x="13592" y="-1"/>
                  </a:moveTo>
                  <a:cubicBezTo>
                    <a:pt x="18657" y="4100"/>
                    <a:pt x="21600" y="10269"/>
                    <a:pt x="21600" y="16787"/>
                  </a:cubicBezTo>
                  <a:cubicBezTo>
                    <a:pt x="21600" y="21283"/>
                    <a:pt x="20197" y="25667"/>
                    <a:pt x="17586" y="29327"/>
                  </a:cubicBezTo>
                  <a:lnTo>
                    <a:pt x="0" y="16787"/>
                  </a:lnTo>
                  <a:lnTo>
                    <a:pt x="13592" y="-1"/>
                  </a:lnTo>
                  <a:close/>
                </a:path>
              </a:pathLst>
            </a:custGeom>
            <a:noFill/>
            <a:ln w="57150">
              <a:solidFill>
                <a:schemeClr val="accent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28681" name="Line 10"/>
            <p:cNvSpPr>
              <a:spLocks noChangeShapeType="1"/>
            </p:cNvSpPr>
            <p:nvPr/>
          </p:nvSpPr>
          <p:spPr bwMode="auto">
            <a:xfrm>
              <a:off x="2256" y="864"/>
              <a:ext cx="816" cy="24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grpSp>
          <p:nvGrpSpPr>
            <p:cNvPr id="28682" name="Group 18"/>
            <p:cNvGrpSpPr>
              <a:grpSpLocks/>
            </p:cNvGrpSpPr>
            <p:nvPr/>
          </p:nvGrpSpPr>
          <p:grpSpPr bwMode="auto">
            <a:xfrm>
              <a:off x="3120" y="1056"/>
              <a:ext cx="672" cy="1344"/>
              <a:chOff x="3600" y="1536"/>
              <a:chExt cx="768" cy="1536"/>
            </a:xfrm>
          </p:grpSpPr>
          <p:sp>
            <p:nvSpPr>
              <p:cNvPr id="28688" name="Rectangle 9"/>
              <p:cNvSpPr>
                <a:spLocks noChangeArrowheads="1"/>
              </p:cNvSpPr>
              <p:nvPr/>
            </p:nvSpPr>
            <p:spPr bwMode="auto">
              <a:xfrm>
                <a:off x="3600" y="1536"/>
                <a:ext cx="768" cy="1536"/>
              </a:xfrm>
              <a:prstGeom prst="rect">
                <a:avLst/>
              </a:prstGeom>
              <a:solidFill>
                <a:srgbClr val="53FB25"/>
              </a:solidFill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ko-KR" altLang="en-US" sz="2000">
                  <a:latin typeface="Gill Sans Light"/>
                  <a:ea typeface="굴림" panose="020B0600000101010101" pitchFamily="34" charset="-127"/>
                  <a:cs typeface="Gill Sans Light"/>
                </a:endParaRPr>
              </a:p>
            </p:txBody>
          </p:sp>
          <p:sp>
            <p:nvSpPr>
              <p:cNvPr id="28689" name="Rectangle 11"/>
              <p:cNvSpPr>
                <a:spLocks noChangeArrowheads="1"/>
              </p:cNvSpPr>
              <p:nvPr/>
            </p:nvSpPr>
            <p:spPr bwMode="auto">
              <a:xfrm>
                <a:off x="3600" y="1536"/>
                <a:ext cx="768" cy="192"/>
              </a:xfrm>
              <a:prstGeom prst="rect">
                <a:avLst/>
              </a:prstGeom>
              <a:solidFill>
                <a:schemeClr val="hlink"/>
              </a:solidFill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90000"/>
                  </a:lnSpc>
                </a:pPr>
                <a:r>
                  <a:rPr lang="en-US" altLang="ko-KR" sz="2000" b="0">
                    <a:latin typeface="Gill Sans" charset="0"/>
                    <a:ea typeface="Gill Sans" charset="0"/>
                    <a:cs typeface="Gill Sans" charset="0"/>
                  </a:rPr>
                  <a:t>D</a:t>
                </a:r>
              </a:p>
            </p:txBody>
          </p:sp>
          <p:sp>
            <p:nvSpPr>
              <p:cNvPr id="28690" name="Rectangle 12"/>
              <p:cNvSpPr>
                <a:spLocks noChangeArrowheads="1"/>
              </p:cNvSpPr>
              <p:nvPr/>
            </p:nvSpPr>
            <p:spPr bwMode="auto">
              <a:xfrm>
                <a:off x="3600" y="1728"/>
                <a:ext cx="768" cy="192"/>
              </a:xfrm>
              <a:prstGeom prst="rect">
                <a:avLst/>
              </a:prstGeom>
              <a:noFill/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en-US" altLang="en-US" sz="2000">
                  <a:latin typeface="Gill Sans Light"/>
                  <a:cs typeface="Gill Sans Light"/>
                </a:endParaRPr>
              </a:p>
            </p:txBody>
          </p:sp>
          <p:sp>
            <p:nvSpPr>
              <p:cNvPr id="28691" name="Rectangle 13"/>
              <p:cNvSpPr>
                <a:spLocks noChangeArrowheads="1"/>
              </p:cNvSpPr>
              <p:nvPr/>
            </p:nvSpPr>
            <p:spPr bwMode="auto">
              <a:xfrm>
                <a:off x="3600" y="1920"/>
                <a:ext cx="768" cy="192"/>
              </a:xfrm>
              <a:prstGeom prst="rect">
                <a:avLst/>
              </a:prstGeom>
              <a:noFill/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en-US" altLang="en-US" sz="2000">
                  <a:latin typeface="Gill Sans Light"/>
                  <a:cs typeface="Gill Sans Light"/>
                </a:endParaRPr>
              </a:p>
            </p:txBody>
          </p:sp>
          <p:sp>
            <p:nvSpPr>
              <p:cNvPr id="28692" name="Rectangle 14"/>
              <p:cNvSpPr>
                <a:spLocks noChangeArrowheads="1"/>
              </p:cNvSpPr>
              <p:nvPr/>
            </p:nvSpPr>
            <p:spPr bwMode="auto">
              <a:xfrm>
                <a:off x="3600" y="2112"/>
                <a:ext cx="768" cy="192"/>
              </a:xfrm>
              <a:prstGeom prst="rect">
                <a:avLst/>
              </a:prstGeom>
              <a:solidFill>
                <a:schemeClr val="hlink"/>
              </a:solidFill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90000"/>
                  </a:lnSpc>
                </a:pPr>
                <a:r>
                  <a:rPr lang="en-US" altLang="ko-KR" sz="2000" b="0">
                    <a:latin typeface="Gill Sans" charset="0"/>
                    <a:ea typeface="Gill Sans" charset="0"/>
                    <a:cs typeface="Gill Sans" charset="0"/>
                  </a:rPr>
                  <a:t>D</a:t>
                </a:r>
              </a:p>
            </p:txBody>
          </p:sp>
          <p:sp>
            <p:nvSpPr>
              <p:cNvPr id="28693" name="Rectangle 15"/>
              <p:cNvSpPr>
                <a:spLocks noChangeArrowheads="1"/>
              </p:cNvSpPr>
              <p:nvPr/>
            </p:nvSpPr>
            <p:spPr bwMode="auto">
              <a:xfrm>
                <a:off x="3600" y="2304"/>
                <a:ext cx="768" cy="192"/>
              </a:xfrm>
              <a:prstGeom prst="rect">
                <a:avLst/>
              </a:prstGeom>
              <a:noFill/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en-US" altLang="en-US" sz="2000">
                  <a:latin typeface="Gill Sans Light"/>
                  <a:cs typeface="Gill Sans Light"/>
                </a:endParaRPr>
              </a:p>
            </p:txBody>
          </p:sp>
          <p:sp>
            <p:nvSpPr>
              <p:cNvPr id="28694" name="Rectangle 16"/>
              <p:cNvSpPr>
                <a:spLocks noChangeArrowheads="1"/>
              </p:cNvSpPr>
              <p:nvPr/>
            </p:nvSpPr>
            <p:spPr bwMode="auto">
              <a:xfrm>
                <a:off x="3600" y="2496"/>
                <a:ext cx="768" cy="192"/>
              </a:xfrm>
              <a:prstGeom prst="rect">
                <a:avLst/>
              </a:prstGeom>
              <a:solidFill>
                <a:srgbClr val="53FB25"/>
              </a:solidFill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ko-KR" altLang="en-US" sz="2000">
                  <a:latin typeface="Gill Sans Light"/>
                  <a:ea typeface="굴림" panose="020B0600000101010101" pitchFamily="34" charset="-127"/>
                  <a:cs typeface="Gill Sans Light"/>
                </a:endParaRPr>
              </a:p>
            </p:txBody>
          </p:sp>
          <p:sp>
            <p:nvSpPr>
              <p:cNvPr id="28695" name="Rectangle 17"/>
              <p:cNvSpPr>
                <a:spLocks noChangeArrowheads="1"/>
              </p:cNvSpPr>
              <p:nvPr/>
            </p:nvSpPr>
            <p:spPr bwMode="auto">
              <a:xfrm>
                <a:off x="3600" y="2688"/>
                <a:ext cx="768" cy="192"/>
              </a:xfrm>
              <a:prstGeom prst="rect">
                <a:avLst/>
              </a:prstGeom>
              <a:noFill/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en-US" altLang="en-US" sz="2000">
                  <a:latin typeface="Gill Sans Light"/>
                  <a:cs typeface="Gill Sans Light"/>
                </a:endParaRPr>
              </a:p>
            </p:txBody>
          </p:sp>
        </p:grpSp>
        <p:sp>
          <p:nvSpPr>
            <p:cNvPr id="28683" name="Line 19"/>
            <p:cNvSpPr>
              <a:spLocks noChangeShapeType="1"/>
            </p:cNvSpPr>
            <p:nvPr/>
          </p:nvSpPr>
          <p:spPr bwMode="auto">
            <a:xfrm flipV="1">
              <a:off x="3792" y="2289"/>
              <a:ext cx="622" cy="15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28684" name="Line 200"/>
            <p:cNvSpPr>
              <a:spLocks noChangeShapeType="1"/>
            </p:cNvSpPr>
            <p:nvPr/>
          </p:nvSpPr>
          <p:spPr bwMode="auto">
            <a:xfrm>
              <a:off x="3792" y="1104"/>
              <a:ext cx="826" cy="30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28685" name="Line 201"/>
            <p:cNvSpPr>
              <a:spLocks noChangeShapeType="1"/>
            </p:cNvSpPr>
            <p:nvPr/>
          </p:nvSpPr>
          <p:spPr bwMode="auto">
            <a:xfrm>
              <a:off x="3792" y="1632"/>
              <a:ext cx="826" cy="8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28686" name="Text Box 202"/>
            <p:cNvSpPr txBox="1">
              <a:spLocks noChangeArrowheads="1"/>
            </p:cNvSpPr>
            <p:nvPr/>
          </p:nvSpPr>
          <p:spPr bwMode="auto">
            <a:xfrm>
              <a:off x="4415" y="2033"/>
              <a:ext cx="1233" cy="4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ko-KR" sz="2000" b="0" dirty="0">
                  <a:latin typeface="Gill Sans" charset="0"/>
                  <a:ea typeface="Gill Sans" charset="0"/>
                  <a:cs typeface="Gill Sans" charset="0"/>
                </a:rPr>
                <a:t>Free Pages</a:t>
              </a:r>
            </a:p>
            <a:p>
              <a:r>
                <a:rPr lang="en-US" altLang="ko-KR" sz="2000" b="0" dirty="0">
                  <a:latin typeface="Gill Sans" charset="0"/>
                  <a:ea typeface="Gill Sans" charset="0"/>
                  <a:cs typeface="Gill Sans" charset="0"/>
                </a:rPr>
                <a:t>For Processes</a:t>
              </a:r>
            </a:p>
          </p:txBody>
        </p:sp>
        <p:pic>
          <p:nvPicPr>
            <p:cNvPr id="28687" name="Picture 199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9" y="1094"/>
              <a:ext cx="1092" cy="10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2088193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6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6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6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6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6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6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6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3607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6700" y="838200"/>
            <a:ext cx="11658600" cy="5486400"/>
          </a:xfrm>
        </p:spPr>
        <p:txBody>
          <a:bodyPr>
            <a:normAutofit/>
          </a:bodyPr>
          <a:lstStyle/>
          <a:p>
            <a:r>
              <a:rPr lang="en-US" dirty="0"/>
              <a:t>When evicting a page frame, how to know which PTEs to invalidate?</a:t>
            </a:r>
          </a:p>
          <a:p>
            <a:pPr lvl="1"/>
            <a:r>
              <a:rPr lang="en-US" dirty="0"/>
              <a:t>Hard in the presence of shared pages (forked processes, shared memory, …)</a:t>
            </a:r>
          </a:p>
          <a:p>
            <a:r>
              <a:rPr lang="en-US" dirty="0"/>
              <a:t>Reverse mapping mechanism must be very fast</a:t>
            </a:r>
          </a:p>
          <a:p>
            <a:pPr lvl="1"/>
            <a:r>
              <a:rPr lang="en-US" dirty="0"/>
              <a:t>Must hunt down all page tables pointing at given page frame when freeing a page</a:t>
            </a:r>
          </a:p>
          <a:p>
            <a:pPr lvl="1"/>
            <a:r>
              <a:rPr lang="en-US" dirty="0"/>
              <a:t>Must hunt down all PTEs when seeing if pages “active”</a:t>
            </a:r>
          </a:p>
          <a:p>
            <a:r>
              <a:rPr lang="en-US" dirty="0"/>
              <a:t>Implementation options:</a:t>
            </a:r>
          </a:p>
          <a:p>
            <a:pPr lvl="1"/>
            <a:r>
              <a:rPr lang="en-US" dirty="0"/>
              <a:t>For every page descriptor, keep linked list of page table entries that point to it</a:t>
            </a:r>
          </a:p>
          <a:p>
            <a:pPr lvl="2"/>
            <a:r>
              <a:rPr lang="en-US" dirty="0"/>
              <a:t>Management nightmare – expensive</a:t>
            </a:r>
          </a:p>
          <a:p>
            <a:pPr lvl="1"/>
            <a:r>
              <a:rPr lang="en-US" dirty="0"/>
              <a:t>Linux: Object-based reverse mapping</a:t>
            </a:r>
          </a:p>
          <a:p>
            <a:pPr lvl="2"/>
            <a:r>
              <a:rPr lang="en-US" dirty="0"/>
              <a:t>Link together memory region descriptors instead (much coarser granularity)</a:t>
            </a:r>
          </a:p>
          <a:p>
            <a:pPr lvl="1"/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0" y="152400"/>
            <a:ext cx="10363200" cy="533400"/>
          </a:xfrm>
        </p:spPr>
        <p:txBody>
          <a:bodyPr/>
          <a:lstStyle/>
          <a:p>
            <a:r>
              <a:rPr lang="en-US" dirty="0"/>
              <a:t>Reverse Page Mapping (Sometimes called “</a:t>
            </a:r>
            <a:r>
              <a:rPr lang="en-US" dirty="0" err="1"/>
              <a:t>Coremap</a:t>
            </a:r>
            <a:r>
              <a:rPr lang="en-US" dirty="0"/>
              <a:t>”)</a:t>
            </a:r>
          </a:p>
        </p:txBody>
      </p:sp>
    </p:spTree>
    <p:extLst>
      <p:ext uri="{BB962C8B-B14F-4D97-AF65-F5344CB8AC3E}">
        <p14:creationId xmlns:p14="http://schemas.microsoft.com/office/powerpoint/2010/main" val="42273092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152400"/>
            <a:ext cx="8229600" cy="533400"/>
          </a:xfrm>
        </p:spPr>
        <p:txBody>
          <a:bodyPr/>
          <a:lstStyle/>
          <a:p>
            <a:r>
              <a:rPr lang="en-US" altLang="ko-KR">
                <a:ea typeface="굴림" panose="020B0600000101010101" pitchFamily="34" charset="-127"/>
              </a:rPr>
              <a:t>Allocation of Page Frames (Memory Pages)</a:t>
            </a:r>
          </a:p>
        </p:txBody>
      </p:sp>
      <p:sp>
        <p:nvSpPr>
          <p:cNvPr id="817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7212" y="838200"/>
            <a:ext cx="11101388" cy="58674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spcBef>
                <a:spcPct val="15000"/>
              </a:spcBef>
            </a:pPr>
            <a:r>
              <a:rPr lang="en-US" altLang="ko-KR" dirty="0">
                <a:ea typeface="굴림" panose="020B0600000101010101" pitchFamily="34" charset="-127"/>
              </a:rPr>
              <a:t>How do we allocate memory among different processes?</a:t>
            </a:r>
          </a:p>
          <a:p>
            <a:pPr lvl="1">
              <a:lnSpc>
                <a:spcPct val="80000"/>
              </a:lnSpc>
              <a:spcBef>
                <a:spcPct val="15000"/>
              </a:spcBef>
            </a:pPr>
            <a:r>
              <a:rPr lang="en-US" altLang="ko-KR" sz="2000" dirty="0">
                <a:ea typeface="굴림" panose="020B0600000101010101" pitchFamily="34" charset="-127"/>
              </a:rPr>
              <a:t>Does every process get the same fraction of memory?  Different fractions?</a:t>
            </a:r>
          </a:p>
          <a:p>
            <a:pPr lvl="1">
              <a:lnSpc>
                <a:spcPct val="80000"/>
              </a:lnSpc>
              <a:spcBef>
                <a:spcPct val="15000"/>
              </a:spcBef>
            </a:pPr>
            <a:r>
              <a:rPr lang="en-US" altLang="ko-KR" sz="2000" dirty="0">
                <a:ea typeface="굴림" panose="020B0600000101010101" pitchFamily="34" charset="-127"/>
              </a:rPr>
              <a:t>Should we completely swap some processes out of memory?</a:t>
            </a:r>
          </a:p>
          <a:p>
            <a:pPr>
              <a:lnSpc>
                <a:spcPct val="80000"/>
              </a:lnSpc>
              <a:spcBef>
                <a:spcPct val="15000"/>
              </a:spcBef>
            </a:pPr>
            <a:r>
              <a:rPr lang="en-US" altLang="ko-KR" dirty="0">
                <a:ea typeface="굴림" panose="020B0600000101010101" pitchFamily="34" charset="-127"/>
              </a:rPr>
              <a:t>Each process needs </a:t>
            </a:r>
            <a:r>
              <a:rPr lang="en-US" altLang="ko-KR" i="1" dirty="0">
                <a:ea typeface="굴림" panose="020B0600000101010101" pitchFamily="34" charset="-127"/>
              </a:rPr>
              <a:t>minimum</a:t>
            </a:r>
            <a:r>
              <a:rPr lang="en-US" altLang="ko-KR" dirty="0">
                <a:ea typeface="굴림" panose="020B0600000101010101" pitchFamily="34" charset="-127"/>
              </a:rPr>
              <a:t> number of pages</a:t>
            </a:r>
          </a:p>
          <a:p>
            <a:pPr lvl="1">
              <a:lnSpc>
                <a:spcPct val="80000"/>
              </a:lnSpc>
              <a:spcBef>
                <a:spcPct val="15000"/>
              </a:spcBef>
            </a:pPr>
            <a:r>
              <a:rPr lang="en-US" altLang="ko-KR" sz="2000" dirty="0">
                <a:ea typeface="굴림" panose="020B0600000101010101" pitchFamily="34" charset="-127"/>
              </a:rPr>
              <a:t>Want to make sure that all processes </a:t>
            </a:r>
            <a:r>
              <a:rPr lang="en-US" altLang="ko-KR" sz="2000" dirty="0">
                <a:solidFill>
                  <a:schemeClr val="hlink"/>
                </a:solidFill>
                <a:ea typeface="굴림" panose="020B0600000101010101" pitchFamily="34" charset="-127"/>
              </a:rPr>
              <a:t>that are loaded into memory</a:t>
            </a:r>
            <a:r>
              <a:rPr lang="en-US" altLang="ko-KR" sz="2000" dirty="0">
                <a:ea typeface="굴림" panose="020B0600000101010101" pitchFamily="34" charset="-127"/>
              </a:rPr>
              <a:t> can make forward progress</a:t>
            </a:r>
          </a:p>
          <a:p>
            <a:pPr lvl="1">
              <a:lnSpc>
                <a:spcPct val="80000"/>
              </a:lnSpc>
              <a:spcBef>
                <a:spcPct val="15000"/>
              </a:spcBef>
            </a:pPr>
            <a:r>
              <a:rPr lang="en-US" altLang="ko-KR" sz="2000" dirty="0">
                <a:ea typeface="굴림" panose="020B0600000101010101" pitchFamily="34" charset="-127"/>
              </a:rPr>
              <a:t>Example:  IBM 370 – 6 pages to handle SS MOVE instruction:</a:t>
            </a:r>
          </a:p>
          <a:p>
            <a:pPr lvl="2">
              <a:lnSpc>
                <a:spcPct val="80000"/>
              </a:lnSpc>
              <a:spcBef>
                <a:spcPct val="15000"/>
              </a:spcBef>
            </a:pPr>
            <a:r>
              <a:rPr lang="en-US" altLang="ko-KR" dirty="0">
                <a:ea typeface="굴림" panose="020B0600000101010101" pitchFamily="34" charset="-127"/>
              </a:rPr>
              <a:t>instruction is 6 bytes, might span 2 pages</a:t>
            </a:r>
          </a:p>
          <a:p>
            <a:pPr lvl="2">
              <a:lnSpc>
                <a:spcPct val="80000"/>
              </a:lnSpc>
              <a:spcBef>
                <a:spcPct val="15000"/>
              </a:spcBef>
            </a:pPr>
            <a:r>
              <a:rPr lang="en-US" altLang="ko-KR" dirty="0">
                <a:ea typeface="굴림" panose="020B0600000101010101" pitchFamily="34" charset="-127"/>
              </a:rPr>
              <a:t>2 pages to handle </a:t>
            </a:r>
            <a:r>
              <a:rPr lang="en-US" altLang="ko-KR" i="1" dirty="0">
                <a:ea typeface="굴림" panose="020B0600000101010101" pitchFamily="34" charset="-127"/>
              </a:rPr>
              <a:t>from</a:t>
            </a:r>
          </a:p>
          <a:p>
            <a:pPr lvl="2">
              <a:lnSpc>
                <a:spcPct val="80000"/>
              </a:lnSpc>
              <a:spcBef>
                <a:spcPct val="15000"/>
              </a:spcBef>
            </a:pPr>
            <a:r>
              <a:rPr lang="en-US" altLang="ko-KR" dirty="0">
                <a:ea typeface="굴림" panose="020B0600000101010101" pitchFamily="34" charset="-127"/>
              </a:rPr>
              <a:t>2 pages to handle </a:t>
            </a:r>
            <a:r>
              <a:rPr lang="en-US" altLang="ko-KR" i="1" dirty="0">
                <a:ea typeface="굴림" panose="020B0600000101010101" pitchFamily="34" charset="-127"/>
              </a:rPr>
              <a:t>to</a:t>
            </a:r>
          </a:p>
          <a:p>
            <a:r>
              <a:rPr lang="en-US" altLang="ko-KR" dirty="0">
                <a:ea typeface="굴림" panose="020B0600000101010101" pitchFamily="34" charset="-127"/>
              </a:rPr>
              <a:t>Possible Replacement Scopes:</a:t>
            </a:r>
          </a:p>
          <a:p>
            <a:pPr lvl="1"/>
            <a:r>
              <a:rPr lang="en-US" altLang="ko-KR" sz="2000" dirty="0">
                <a:solidFill>
                  <a:schemeClr val="hlink"/>
                </a:solidFill>
                <a:ea typeface="굴림" panose="020B0600000101010101" pitchFamily="34" charset="-127"/>
              </a:rPr>
              <a:t>Global replacement</a:t>
            </a:r>
            <a:r>
              <a:rPr lang="en-US" altLang="ko-KR" sz="2000" dirty="0">
                <a:ea typeface="굴림" panose="020B0600000101010101" pitchFamily="34" charset="-127"/>
              </a:rPr>
              <a:t> – process selects replacement frame from set of all frames; one process can take a frame from another</a:t>
            </a:r>
          </a:p>
          <a:p>
            <a:pPr lvl="1"/>
            <a:r>
              <a:rPr lang="en-US" altLang="ko-KR" sz="2000" dirty="0">
                <a:solidFill>
                  <a:schemeClr val="hlink"/>
                </a:solidFill>
                <a:ea typeface="굴림" panose="020B0600000101010101" pitchFamily="34" charset="-127"/>
              </a:rPr>
              <a:t>Local replacement</a:t>
            </a:r>
            <a:r>
              <a:rPr lang="en-US" altLang="ko-KR" sz="2000" dirty="0">
                <a:ea typeface="굴림" panose="020B0600000101010101" pitchFamily="34" charset="-127"/>
              </a:rPr>
              <a:t> – each process selects from only its own set of allocated frames</a:t>
            </a:r>
          </a:p>
        </p:txBody>
      </p:sp>
    </p:spTree>
    <p:extLst>
      <p:ext uri="{BB962C8B-B14F-4D97-AF65-F5344CB8AC3E}">
        <p14:creationId xmlns:p14="http://schemas.microsoft.com/office/powerpoint/2010/main" val="632518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7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7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7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7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7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71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71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71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71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71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715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715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7155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anose="020B0600000101010101" pitchFamily="34" charset="-127"/>
              </a:rPr>
              <a:t>Fixed/Priority Allocation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18193" name="Rectangle 17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04800" y="685800"/>
                <a:ext cx="11582400" cy="61722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80000"/>
                  </a:lnSpc>
                  <a:spcBef>
                    <a:spcPct val="10000"/>
                  </a:spcBef>
                </a:pPr>
                <a:r>
                  <a:rPr lang="en-US" altLang="ko-KR" dirty="0">
                    <a:solidFill>
                      <a:schemeClr val="hlink"/>
                    </a:solidFill>
                    <a:ea typeface="굴림" panose="020B0600000101010101" pitchFamily="34" charset="-127"/>
                  </a:rPr>
                  <a:t>Equal allocation</a:t>
                </a:r>
                <a:r>
                  <a:rPr lang="en-US" altLang="ko-KR" dirty="0">
                    <a:ea typeface="굴림" panose="020B0600000101010101" pitchFamily="34" charset="-127"/>
                  </a:rPr>
                  <a:t> (Fixed Scheme): </a:t>
                </a:r>
              </a:p>
              <a:p>
                <a:pPr lvl="1">
                  <a:lnSpc>
                    <a:spcPct val="80000"/>
                  </a:lnSpc>
                  <a:spcBef>
                    <a:spcPct val="10000"/>
                  </a:spcBef>
                </a:pPr>
                <a:r>
                  <a:rPr lang="en-US" altLang="ko-KR" sz="2000" dirty="0">
                    <a:ea typeface="굴림" panose="020B0600000101010101" pitchFamily="34" charset="-127"/>
                  </a:rPr>
                  <a:t>Every process gets same amount of memory</a:t>
                </a:r>
              </a:p>
              <a:p>
                <a:pPr lvl="1">
                  <a:lnSpc>
                    <a:spcPct val="80000"/>
                  </a:lnSpc>
                  <a:spcBef>
                    <a:spcPct val="10000"/>
                  </a:spcBef>
                </a:pPr>
                <a:r>
                  <a:rPr lang="en-US" altLang="ko-KR" sz="2000" dirty="0">
                    <a:ea typeface="굴림" panose="020B0600000101010101" pitchFamily="34" charset="-127"/>
                  </a:rPr>
                  <a:t>Example: 100 frames, 5 processes</a:t>
                </a:r>
                <a:r>
                  <a:rPr lang="en-US" altLang="ko-KR" sz="2000" dirty="0">
                    <a:ea typeface="굴림" panose="020B0600000101010101" pitchFamily="34" charset="-127"/>
                    <a:sym typeface="Symbol" panose="05050102010706020507" pitchFamily="18" charset="2"/>
                  </a:rPr>
                  <a:t>  </a:t>
                </a:r>
                <a:r>
                  <a:rPr lang="en-US" altLang="ko-KR" sz="2000" dirty="0">
                    <a:ea typeface="굴림" panose="020B0600000101010101" pitchFamily="34" charset="-127"/>
                  </a:rPr>
                  <a:t>process gets 20 frames</a:t>
                </a:r>
              </a:p>
              <a:p>
                <a:pPr>
                  <a:lnSpc>
                    <a:spcPct val="80000"/>
                  </a:lnSpc>
                  <a:spcBef>
                    <a:spcPct val="10000"/>
                  </a:spcBef>
                </a:pPr>
                <a:r>
                  <a:rPr lang="en-US" altLang="ko-KR" dirty="0">
                    <a:solidFill>
                      <a:schemeClr val="hlink"/>
                    </a:solidFill>
                    <a:ea typeface="굴림" panose="020B0600000101010101" pitchFamily="34" charset="-127"/>
                  </a:rPr>
                  <a:t>Proportional allocation</a:t>
                </a:r>
                <a:r>
                  <a:rPr lang="en-US" altLang="ko-KR" dirty="0">
                    <a:ea typeface="굴림" panose="020B0600000101010101" pitchFamily="34" charset="-127"/>
                  </a:rPr>
                  <a:t> (Fixed Scheme)</a:t>
                </a:r>
              </a:p>
              <a:p>
                <a:pPr lvl="1">
                  <a:lnSpc>
                    <a:spcPct val="80000"/>
                  </a:lnSpc>
                  <a:spcBef>
                    <a:spcPct val="10000"/>
                  </a:spcBef>
                </a:pPr>
                <a:r>
                  <a:rPr lang="en-US" altLang="ko-KR" sz="2000" dirty="0">
                    <a:ea typeface="굴림" panose="020B0600000101010101" pitchFamily="34" charset="-127"/>
                  </a:rPr>
                  <a:t>Allocate according to the size of process</a:t>
                </a:r>
              </a:p>
              <a:p>
                <a:pPr lvl="1">
                  <a:lnSpc>
                    <a:spcPct val="80000"/>
                  </a:lnSpc>
                  <a:spcBef>
                    <a:spcPct val="10000"/>
                  </a:spcBef>
                </a:pPr>
                <a:r>
                  <a:rPr lang="en-US" altLang="ko-KR" sz="2000" dirty="0">
                    <a:ea typeface="굴림" panose="020B0600000101010101" pitchFamily="34" charset="-127"/>
                  </a:rPr>
                  <a:t>Computation proceeds as follows:</a:t>
                </a:r>
              </a:p>
              <a:p>
                <a:pPr lvl="1">
                  <a:lnSpc>
                    <a:spcPct val="80000"/>
                  </a:lnSpc>
                  <a:spcBef>
                    <a:spcPct val="10000"/>
                  </a:spcBef>
                  <a:buFontTx/>
                  <a:buNone/>
                </a:pPr>
                <a:r>
                  <a:rPr lang="en-US" altLang="ko-KR" sz="2000" i="1" dirty="0">
                    <a:ea typeface="굴림" panose="020B0600000101010101" pitchFamily="34" charset="-127"/>
                  </a:rPr>
                  <a:t>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2000" i="1" dirty="0">
                            <a:latin typeface="Cambria Math" panose="02040503050406030204" pitchFamily="18" charset="0"/>
                            <a:ea typeface="굴림" panose="020B0600000101010101" pitchFamily="34" charset="-127"/>
                          </a:rPr>
                        </m:ctrlPr>
                      </m:sSubPr>
                      <m:e>
                        <m:r>
                          <a:rPr lang="en-US" altLang="ko-KR" sz="2000" i="1" dirty="0">
                            <a:latin typeface="Cambria Math" panose="02040503050406030204" pitchFamily="18" charset="0"/>
                            <a:ea typeface="굴림" panose="020B0600000101010101" pitchFamily="34" charset="-127"/>
                          </a:rPr>
                          <m:t>𝑠</m:t>
                        </m:r>
                      </m:e>
                      <m:sub>
                        <m:r>
                          <a:rPr lang="en-US" altLang="ko-KR" sz="2000" i="1" dirty="0">
                            <a:latin typeface="Cambria Math" panose="02040503050406030204" pitchFamily="18" charset="0"/>
                            <a:ea typeface="굴림" panose="020B0600000101010101" pitchFamily="34" charset="-127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ko-KR" sz="2000" dirty="0">
                    <a:ea typeface="굴림" panose="020B0600000101010101" pitchFamily="34" charset="-127"/>
                  </a:rPr>
                  <a:t> = size of process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2000" i="1" dirty="0">
                            <a:latin typeface="Cambria Math" panose="02040503050406030204" pitchFamily="18" charset="0"/>
                            <a:ea typeface="굴림" panose="020B0600000101010101" pitchFamily="34" charset="-127"/>
                          </a:rPr>
                        </m:ctrlPr>
                      </m:sSubPr>
                      <m:e>
                        <m:r>
                          <a:rPr lang="en-US" altLang="ko-KR" sz="2000" i="1" dirty="0">
                            <a:latin typeface="Cambria Math" panose="02040503050406030204" pitchFamily="18" charset="0"/>
                            <a:ea typeface="굴림" panose="020B0600000101010101" pitchFamily="34" charset="-127"/>
                          </a:rPr>
                          <m:t>𝑝</m:t>
                        </m:r>
                      </m:e>
                      <m:sub>
                        <m:r>
                          <a:rPr lang="en-US" altLang="ko-KR" sz="2000" i="1" dirty="0">
                            <a:latin typeface="Cambria Math" panose="02040503050406030204" pitchFamily="18" charset="0"/>
                            <a:ea typeface="굴림" panose="020B0600000101010101" pitchFamily="34" charset="-127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ko-KR" sz="2000" dirty="0">
                    <a:ea typeface="굴림" panose="020B0600000101010101" pitchFamily="34" charset="-127"/>
                  </a:rPr>
                  <a:t> 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ko-KR" sz="2000">
                        <a:latin typeface="Cambria Math" panose="02040503050406030204" pitchFamily="18" charset="0"/>
                        <a:ea typeface="굴림" panose="020B0600000101010101" pitchFamily="34" charset="-127"/>
                      </a:rPr>
                      <m:t>S</m:t>
                    </m:r>
                    <m:r>
                      <a:rPr lang="en-US" altLang="ko-KR" sz="2000">
                        <a:latin typeface="Cambria Math" panose="02040503050406030204" pitchFamily="18" charset="0"/>
                        <a:ea typeface="굴림" panose="020B0600000101010101" pitchFamily="34" charset="-127"/>
                      </a:rPr>
                      <m:t>=</m:t>
                    </m:r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altLang="ko-KR" sz="2000" i="1">
                            <a:latin typeface="Cambria Math" panose="02040503050406030204" pitchFamily="18" charset="0"/>
                            <a:ea typeface="굴림" panose="020B0600000101010101" pitchFamily="34" charset="-127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en-US" altLang="ko-KR" sz="2000" i="1">
                                <a:latin typeface="Cambria Math" panose="02040503050406030204" pitchFamily="18" charset="0"/>
                                <a:ea typeface="굴림" panose="020B0600000101010101" pitchFamily="34" charset="-127"/>
                              </a:rPr>
                            </m:ctrlPr>
                          </m:sSubPr>
                          <m:e>
                            <m:r>
                              <a:rPr lang="en-US" altLang="ko-KR" sz="2000" i="1">
                                <a:latin typeface="Cambria Math" panose="02040503050406030204" pitchFamily="18" charset="0"/>
                                <a:ea typeface="굴림" panose="020B0600000101010101" pitchFamily="34" charset="-127"/>
                              </a:rPr>
                              <m:t>𝑠</m:t>
                            </m:r>
                          </m:e>
                          <m:sub>
                            <m:r>
                              <a:rPr lang="en-US" altLang="ko-KR" sz="2000" i="1">
                                <a:latin typeface="Cambria Math" panose="02040503050406030204" pitchFamily="18" charset="0"/>
                                <a:ea typeface="굴림" panose="020B0600000101010101" pitchFamily="34" charset="-127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endParaRPr lang="en-US" altLang="ko-KR" sz="2000" dirty="0">
                  <a:ea typeface="굴림" panose="020B0600000101010101" pitchFamily="34" charset="-127"/>
                </a:endParaRPr>
              </a:p>
              <a:p>
                <a:pPr lvl="1">
                  <a:lnSpc>
                    <a:spcPct val="80000"/>
                  </a:lnSpc>
                  <a:spcBef>
                    <a:spcPct val="10000"/>
                  </a:spcBef>
                  <a:buFontTx/>
                  <a:buNone/>
                </a:pPr>
                <a:r>
                  <a:rPr lang="en-US" altLang="ko-KR" sz="2000" dirty="0">
                    <a:ea typeface="굴림" panose="020B0600000101010101" pitchFamily="34" charset="-127"/>
                  </a:rPr>
                  <a:t>		</a:t>
                </a:r>
                <a14:m>
                  <m:oMath xmlns:m="http://schemas.openxmlformats.org/officeDocument/2006/math">
                    <m:r>
                      <a:rPr lang="en-US" altLang="ko-KR" sz="2000" i="1" dirty="0">
                        <a:latin typeface="Cambria Math" panose="02040503050406030204" pitchFamily="18" charset="0"/>
                        <a:ea typeface="굴림" panose="020B0600000101010101" pitchFamily="34" charset="-127"/>
                      </a:rPr>
                      <m:t>𝑚</m:t>
                    </m:r>
                  </m:oMath>
                </a14:m>
                <a:r>
                  <a:rPr lang="en-US" altLang="ko-KR" sz="2000" dirty="0">
                    <a:ea typeface="굴림" panose="020B0600000101010101" pitchFamily="34" charset="-127"/>
                  </a:rPr>
                  <a:t> = total number of physical frames in the system</a:t>
                </a:r>
              </a:p>
              <a:p>
                <a:pPr lvl="1">
                  <a:lnSpc>
                    <a:spcPct val="80000"/>
                  </a:lnSpc>
                  <a:spcBef>
                    <a:spcPct val="10000"/>
                  </a:spcBef>
                  <a:buFontTx/>
                  <a:buNone/>
                </a:pPr>
                <a:r>
                  <a:rPr lang="en-US" altLang="ko-KR" sz="2000" dirty="0">
                    <a:ea typeface="굴림" panose="020B0600000101010101" pitchFamily="34" charset="-127"/>
                  </a:rPr>
                  <a:t>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2000" i="1" dirty="0">
                            <a:latin typeface="Cambria Math" panose="02040503050406030204" pitchFamily="18" charset="0"/>
                            <a:ea typeface="굴림" panose="020B0600000101010101" pitchFamily="34" charset="-127"/>
                          </a:rPr>
                        </m:ctrlPr>
                      </m:sSubPr>
                      <m:e>
                        <m:r>
                          <a:rPr lang="en-US" altLang="ko-KR" sz="2000" i="1" dirty="0">
                            <a:latin typeface="Cambria Math" panose="02040503050406030204" pitchFamily="18" charset="0"/>
                            <a:ea typeface="굴림" panose="020B0600000101010101" pitchFamily="34" charset="-127"/>
                          </a:rPr>
                          <m:t>𝑎</m:t>
                        </m:r>
                      </m:e>
                      <m:sub>
                        <m:r>
                          <a:rPr lang="en-US" altLang="ko-KR" sz="2000" i="1" dirty="0">
                            <a:latin typeface="Cambria Math" panose="02040503050406030204" pitchFamily="18" charset="0"/>
                            <a:ea typeface="굴림" panose="020B0600000101010101" pitchFamily="34" charset="-127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ko-KR" sz="2000" dirty="0">
                    <a:ea typeface="굴림" panose="020B0600000101010101" pitchFamily="34" charset="-127"/>
                  </a:rPr>
                  <a:t> = (allocation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2000" i="1" dirty="0">
                            <a:latin typeface="Cambria Math" panose="02040503050406030204" pitchFamily="18" charset="0"/>
                            <a:ea typeface="굴림" panose="020B0600000101010101" pitchFamily="34" charset="-127"/>
                          </a:rPr>
                        </m:ctrlPr>
                      </m:sSubPr>
                      <m:e>
                        <m:r>
                          <a:rPr lang="en-US" altLang="ko-KR" sz="2000" i="1" dirty="0">
                            <a:latin typeface="Cambria Math" panose="02040503050406030204" pitchFamily="18" charset="0"/>
                            <a:ea typeface="굴림" panose="020B0600000101010101" pitchFamily="34" charset="-127"/>
                          </a:rPr>
                          <m:t>𝑝</m:t>
                        </m:r>
                      </m:e>
                      <m:sub>
                        <m:r>
                          <a:rPr lang="en-US" altLang="ko-KR" sz="2000" i="1" dirty="0">
                            <a:latin typeface="Cambria Math" panose="02040503050406030204" pitchFamily="18" charset="0"/>
                            <a:ea typeface="굴림" panose="020B0600000101010101" pitchFamily="34" charset="-127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ko-KR" sz="2000" dirty="0">
                    <a:ea typeface="굴림" panose="020B0600000101010101" pitchFamily="34" charset="-127"/>
                  </a:rPr>
                  <a:t>)</a:t>
                </a:r>
                <a14:m>
                  <m:oMath xmlns:m="http://schemas.openxmlformats.org/officeDocument/2006/math">
                    <m:r>
                      <a:rPr lang="en-US" altLang="ko-KR" sz="2400" i="1">
                        <a:latin typeface="Cambria Math" panose="02040503050406030204" pitchFamily="18" charset="0"/>
                        <a:ea typeface="굴림" panose="020B0600000101010101" pitchFamily="34" charset="-127"/>
                      </a:rPr>
                      <m:t> =</m:t>
                    </m:r>
                    <m:f>
                      <m:fPr>
                        <m:ctrlPr>
                          <a:rPr lang="en-US" altLang="ko-KR" sz="2400" i="1">
                            <a:latin typeface="Cambria Math" panose="02040503050406030204" pitchFamily="18" charset="0"/>
                            <a:ea typeface="굴림" panose="020B0600000101010101" pitchFamily="34" charset="-127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ko-KR" sz="2400" i="1">
                                <a:latin typeface="Cambria Math" panose="02040503050406030204" pitchFamily="18" charset="0"/>
                                <a:ea typeface="굴림" panose="020B0600000101010101" pitchFamily="34" charset="-127"/>
                              </a:rPr>
                            </m:ctrlPr>
                          </m:sSubPr>
                          <m:e>
                            <m:r>
                              <a:rPr lang="en-US" altLang="ko-KR" sz="2400" i="1">
                                <a:latin typeface="Cambria Math" panose="02040503050406030204" pitchFamily="18" charset="0"/>
                                <a:ea typeface="굴림" panose="020B0600000101010101" pitchFamily="34" charset="-127"/>
                              </a:rPr>
                              <m:t>𝑠</m:t>
                            </m:r>
                          </m:e>
                          <m:sub>
                            <m:r>
                              <a:rPr lang="en-US" altLang="ko-KR" sz="2400" i="1">
                                <a:latin typeface="Cambria Math" panose="02040503050406030204" pitchFamily="18" charset="0"/>
                                <a:ea typeface="굴림" panose="020B0600000101010101" pitchFamily="34" charset="-127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r>
                          <a:rPr lang="en-US" altLang="ko-KR" sz="2400" i="1">
                            <a:latin typeface="Cambria Math" panose="02040503050406030204" pitchFamily="18" charset="0"/>
                            <a:ea typeface="굴림" panose="020B0600000101010101" pitchFamily="34" charset="-127"/>
                          </a:rPr>
                          <m:t>𝑆</m:t>
                        </m:r>
                      </m:den>
                    </m:f>
                    <m:r>
                      <a:rPr lang="en-US" altLang="ko-KR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altLang="ko-KR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</m:oMath>
                </a14:m>
                <a:endParaRPr lang="en-US" altLang="ko-KR" sz="2400" i="1" dirty="0">
                  <a:ea typeface="굴림" panose="020B0600000101010101" pitchFamily="34" charset="-127"/>
                </a:endParaRPr>
              </a:p>
              <a:p>
                <a:pPr>
                  <a:lnSpc>
                    <a:spcPct val="80000"/>
                  </a:lnSpc>
                  <a:spcBef>
                    <a:spcPct val="10000"/>
                  </a:spcBef>
                </a:pPr>
                <a:r>
                  <a:rPr lang="en-US" altLang="ko-KR" dirty="0">
                    <a:solidFill>
                      <a:schemeClr val="hlink"/>
                    </a:solidFill>
                    <a:ea typeface="굴림" panose="020B0600000101010101" pitchFamily="34" charset="-127"/>
                  </a:rPr>
                  <a:t>Priority Allocation:</a:t>
                </a:r>
              </a:p>
              <a:p>
                <a:pPr lvl="1">
                  <a:lnSpc>
                    <a:spcPct val="80000"/>
                  </a:lnSpc>
                  <a:spcBef>
                    <a:spcPct val="10000"/>
                  </a:spcBef>
                </a:pPr>
                <a:r>
                  <a:rPr lang="en-US" altLang="ko-KR" sz="2000" dirty="0">
                    <a:ea typeface="굴림" panose="020B0600000101010101" pitchFamily="34" charset="-127"/>
                  </a:rPr>
                  <a:t>Proportional scheme using priorities rather than size</a:t>
                </a:r>
              </a:p>
              <a:p>
                <a:pPr lvl="2">
                  <a:lnSpc>
                    <a:spcPct val="80000"/>
                  </a:lnSpc>
                  <a:spcBef>
                    <a:spcPct val="10000"/>
                  </a:spcBef>
                </a:pPr>
                <a:r>
                  <a:rPr lang="en-US" altLang="ko-KR" dirty="0">
                    <a:ea typeface="굴림" panose="020B0600000101010101" pitchFamily="34" charset="-127"/>
                  </a:rPr>
                  <a:t>Same type of computation as previous scheme</a:t>
                </a:r>
              </a:p>
              <a:p>
                <a:pPr lvl="1">
                  <a:lnSpc>
                    <a:spcPct val="80000"/>
                  </a:lnSpc>
                  <a:spcBef>
                    <a:spcPct val="10000"/>
                  </a:spcBef>
                </a:pPr>
                <a:r>
                  <a:rPr lang="en-US" altLang="ko-KR" sz="2000" dirty="0">
                    <a:ea typeface="굴림" panose="020B0600000101010101" pitchFamily="34" charset="-127"/>
                  </a:rPr>
                  <a:t>Possible behavior: If process </a:t>
                </a:r>
                <a:r>
                  <a:rPr lang="en-US" altLang="ko-KR" sz="2000" i="1" dirty="0">
                    <a:ea typeface="굴림" panose="020B0600000101010101" pitchFamily="34" charset="-127"/>
                  </a:rPr>
                  <a:t>p</a:t>
                </a:r>
                <a:r>
                  <a:rPr lang="en-US" altLang="ko-KR" sz="2000" i="1" baseline="-25000" dirty="0">
                    <a:ea typeface="굴림" panose="020B0600000101010101" pitchFamily="34" charset="-127"/>
                  </a:rPr>
                  <a:t>i</a:t>
                </a:r>
                <a:r>
                  <a:rPr lang="en-US" altLang="ko-KR" sz="2000" dirty="0">
                    <a:ea typeface="굴림" panose="020B0600000101010101" pitchFamily="34" charset="-127"/>
                  </a:rPr>
                  <a:t> generates a page fault, select for replacement a frame </a:t>
                </a:r>
                <a:r>
                  <a:rPr lang="en-US" altLang="ko-KR" sz="2000" dirty="0" smtClean="0">
                    <a:ea typeface="굴림" panose="020B0600000101010101" pitchFamily="34" charset="-127"/>
                  </a:rPr>
                  <a:t/>
                </a:r>
                <a:br>
                  <a:rPr lang="en-US" altLang="ko-KR" sz="2000" dirty="0" smtClean="0">
                    <a:ea typeface="굴림" panose="020B0600000101010101" pitchFamily="34" charset="-127"/>
                  </a:rPr>
                </a:br>
                <a:r>
                  <a:rPr lang="en-US" altLang="ko-KR" sz="2000" dirty="0" smtClean="0">
                    <a:ea typeface="굴림" panose="020B0600000101010101" pitchFamily="34" charset="-127"/>
                  </a:rPr>
                  <a:t>from </a:t>
                </a:r>
                <a:r>
                  <a:rPr lang="en-US" altLang="ko-KR" sz="2000" dirty="0">
                    <a:ea typeface="굴림" panose="020B0600000101010101" pitchFamily="34" charset="-127"/>
                  </a:rPr>
                  <a:t>a process with lower priority number</a:t>
                </a:r>
              </a:p>
              <a:p>
                <a:pPr lvl="1">
                  <a:lnSpc>
                    <a:spcPct val="80000"/>
                  </a:lnSpc>
                  <a:spcBef>
                    <a:spcPct val="10000"/>
                  </a:spcBef>
                </a:pPr>
                <a:endParaRPr lang="en-US" altLang="ko-KR" sz="2000" dirty="0">
                  <a:ea typeface="굴림" panose="020B0600000101010101" pitchFamily="34" charset="-127"/>
                </a:endParaRPr>
              </a:p>
              <a:p>
                <a:pPr>
                  <a:lnSpc>
                    <a:spcPct val="80000"/>
                  </a:lnSpc>
                  <a:spcBef>
                    <a:spcPct val="10000"/>
                  </a:spcBef>
                </a:pPr>
                <a:r>
                  <a:rPr lang="en-US" altLang="ko-KR" dirty="0">
                    <a:ea typeface="굴림" panose="020B0600000101010101" pitchFamily="34" charset="-127"/>
                  </a:rPr>
                  <a:t>Perhaps we should use an adaptive scheme instead???</a:t>
                </a:r>
              </a:p>
              <a:p>
                <a:pPr lvl="1">
                  <a:lnSpc>
                    <a:spcPct val="80000"/>
                  </a:lnSpc>
                  <a:spcBef>
                    <a:spcPct val="10000"/>
                  </a:spcBef>
                </a:pPr>
                <a:r>
                  <a:rPr lang="en-US" altLang="ko-KR" sz="2000" dirty="0">
                    <a:ea typeface="굴림" panose="020B0600000101010101" pitchFamily="34" charset="-127"/>
                  </a:rPr>
                  <a:t>What if some application just needs more memory?</a:t>
                </a:r>
              </a:p>
            </p:txBody>
          </p:sp>
        </mc:Choice>
        <mc:Fallback xmlns="">
          <p:sp>
            <p:nvSpPr>
              <p:cNvPr id="818193" name="Rectangle 17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04800" y="685800"/>
                <a:ext cx="11582400" cy="6172200"/>
              </a:xfrm>
              <a:blipFill>
                <a:blip r:embed="rId4"/>
                <a:stretch>
                  <a:fillRect l="-737" t="-19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30336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9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9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9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9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9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9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9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9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819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anose="020B0600000101010101" pitchFamily="34" charset="-127"/>
              </a:rPr>
              <a:t>Page-Fault Frequency Allocation</a:t>
            </a:r>
          </a:p>
        </p:txBody>
      </p:sp>
      <p:sp>
        <p:nvSpPr>
          <p:cNvPr id="815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00200" y="762000"/>
            <a:ext cx="9067800" cy="563880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altLang="ko-KR" sz="2800" dirty="0">
                <a:ea typeface="굴림" panose="020B0600000101010101" pitchFamily="34" charset="-127"/>
              </a:rPr>
              <a:t>Can we reduce Capacity misses by dynamically changing the number of pages/application?</a:t>
            </a:r>
          </a:p>
          <a:p>
            <a:pPr>
              <a:lnSpc>
                <a:spcPct val="80000"/>
              </a:lnSpc>
            </a:pPr>
            <a:endParaRPr lang="en-US" altLang="ko-KR" sz="2800" dirty="0">
              <a:ea typeface="굴림" panose="020B0600000101010101" pitchFamily="34" charset="-127"/>
            </a:endParaRPr>
          </a:p>
          <a:p>
            <a:pPr>
              <a:lnSpc>
                <a:spcPct val="80000"/>
              </a:lnSpc>
            </a:pPr>
            <a:endParaRPr lang="en-US" altLang="ko-KR" sz="2800" dirty="0">
              <a:ea typeface="굴림" panose="020B0600000101010101" pitchFamily="34" charset="-127"/>
            </a:endParaRPr>
          </a:p>
          <a:p>
            <a:pPr>
              <a:lnSpc>
                <a:spcPct val="80000"/>
              </a:lnSpc>
            </a:pPr>
            <a:endParaRPr lang="en-US" altLang="ko-KR" sz="2800" dirty="0">
              <a:ea typeface="굴림" panose="020B0600000101010101" pitchFamily="34" charset="-127"/>
            </a:endParaRPr>
          </a:p>
          <a:p>
            <a:pPr>
              <a:lnSpc>
                <a:spcPct val="80000"/>
              </a:lnSpc>
            </a:pPr>
            <a:endParaRPr lang="en-US" altLang="ko-KR" sz="2800" dirty="0">
              <a:ea typeface="굴림" panose="020B0600000101010101" pitchFamily="34" charset="-127"/>
            </a:endParaRPr>
          </a:p>
          <a:p>
            <a:pPr>
              <a:lnSpc>
                <a:spcPct val="80000"/>
              </a:lnSpc>
            </a:pPr>
            <a:endParaRPr lang="en-US" altLang="ko-KR" sz="2800" dirty="0">
              <a:ea typeface="굴림" panose="020B0600000101010101" pitchFamily="34" charset="-127"/>
            </a:endParaRPr>
          </a:p>
          <a:p>
            <a:pPr>
              <a:lnSpc>
                <a:spcPct val="80000"/>
              </a:lnSpc>
            </a:pPr>
            <a:endParaRPr lang="en-US" altLang="ko-KR" sz="2800" dirty="0">
              <a:ea typeface="굴림" panose="020B0600000101010101" pitchFamily="34" charset="-127"/>
            </a:endParaRPr>
          </a:p>
          <a:p>
            <a:pPr>
              <a:lnSpc>
                <a:spcPct val="80000"/>
              </a:lnSpc>
            </a:pPr>
            <a:endParaRPr lang="en-US" altLang="ko-KR" sz="2800" dirty="0">
              <a:ea typeface="굴림" panose="020B0600000101010101" pitchFamily="34" charset="-127"/>
            </a:endParaRPr>
          </a:p>
          <a:p>
            <a:pPr>
              <a:lnSpc>
                <a:spcPct val="80000"/>
              </a:lnSpc>
            </a:pPr>
            <a:r>
              <a:rPr lang="en-US" altLang="ko-KR" sz="2800" dirty="0">
                <a:ea typeface="굴림" panose="020B0600000101010101" pitchFamily="34" charset="-127"/>
              </a:rPr>
              <a:t>Establish “acceptable” page-fault rate</a:t>
            </a:r>
          </a:p>
          <a:p>
            <a:pPr lvl="1">
              <a:lnSpc>
                <a:spcPct val="80000"/>
              </a:lnSpc>
            </a:pPr>
            <a:r>
              <a:rPr lang="en-US" altLang="ko-KR" sz="2400" dirty="0">
                <a:ea typeface="굴림" panose="020B0600000101010101" pitchFamily="34" charset="-127"/>
              </a:rPr>
              <a:t>If actual rate too low, process loses frame</a:t>
            </a:r>
          </a:p>
          <a:p>
            <a:pPr lvl="1">
              <a:lnSpc>
                <a:spcPct val="80000"/>
              </a:lnSpc>
            </a:pPr>
            <a:r>
              <a:rPr lang="en-US" altLang="ko-KR" sz="2400" dirty="0">
                <a:ea typeface="굴림" panose="020B0600000101010101" pitchFamily="34" charset="-127"/>
              </a:rPr>
              <a:t>If actual rate too high, process gains frame</a:t>
            </a:r>
          </a:p>
          <a:p>
            <a:pPr>
              <a:lnSpc>
                <a:spcPct val="80000"/>
              </a:lnSpc>
            </a:pPr>
            <a:r>
              <a:rPr lang="en-US" altLang="ko-KR" sz="2800" dirty="0">
                <a:ea typeface="굴림" panose="020B0600000101010101" pitchFamily="34" charset="-127"/>
              </a:rPr>
              <a:t>Question: What if we just don’t have enough memory?</a:t>
            </a:r>
          </a:p>
        </p:txBody>
      </p:sp>
      <p:pic>
        <p:nvPicPr>
          <p:cNvPr id="815108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0" t="16351" r="1137" b="16667"/>
          <a:stretch>
            <a:fillRect/>
          </a:stretch>
        </p:blipFill>
        <p:spPr bwMode="auto">
          <a:xfrm>
            <a:off x="2895600" y="1630362"/>
            <a:ext cx="5886450" cy="3017838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2204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1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1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1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15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15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1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5107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Thrashing</a:t>
            </a:r>
          </a:p>
        </p:txBody>
      </p:sp>
      <p:sp>
        <p:nvSpPr>
          <p:cNvPr id="816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5669" y="729762"/>
            <a:ext cx="7010400" cy="5616574"/>
          </a:xfrm>
        </p:spPr>
        <p:txBody>
          <a:bodyPr>
            <a:normAutofit/>
          </a:bodyPr>
          <a:lstStyle/>
          <a:p>
            <a:r>
              <a:rPr lang="en-US" altLang="ko-KR" dirty="0"/>
              <a:t>If a process does not have “enough” pages, the page-fault rate is very high.  </a:t>
            </a:r>
            <a:br>
              <a:rPr lang="en-US" altLang="ko-KR" dirty="0"/>
            </a:br>
            <a:r>
              <a:rPr lang="en-US" altLang="ko-KR" dirty="0"/>
              <a:t>This leads to:</a:t>
            </a:r>
          </a:p>
          <a:p>
            <a:pPr lvl="1"/>
            <a:r>
              <a:rPr lang="en-US" altLang="ko-KR" dirty="0"/>
              <a:t>low CPU utilization</a:t>
            </a:r>
          </a:p>
          <a:p>
            <a:pPr lvl="1"/>
            <a:r>
              <a:rPr lang="en-US" altLang="ko-KR" dirty="0"/>
              <a:t>operating system spends most of its time swapping to disk</a:t>
            </a:r>
          </a:p>
          <a:p>
            <a:r>
              <a:rPr lang="en-US" altLang="ko-KR" dirty="0">
                <a:solidFill>
                  <a:srgbClr val="FF0000"/>
                </a:solidFill>
              </a:rPr>
              <a:t>Thrashing</a:t>
            </a:r>
            <a:r>
              <a:rPr lang="en-US" altLang="ko-KR" dirty="0"/>
              <a:t> </a:t>
            </a:r>
            <a:r>
              <a:rPr lang="en-US" altLang="ko-KR" dirty="0">
                <a:sym typeface="Symbol" panose="05050102010706020507" pitchFamily="18" charset="2"/>
              </a:rPr>
              <a:t> a process is busy swapping pages in and out with little or no actual progress</a:t>
            </a:r>
          </a:p>
          <a:p>
            <a:r>
              <a:rPr lang="en-US" altLang="ko-KR" dirty="0">
                <a:sym typeface="Symbol" panose="05050102010706020507" pitchFamily="18" charset="2"/>
              </a:rPr>
              <a:t>Questions:</a:t>
            </a:r>
          </a:p>
          <a:p>
            <a:pPr lvl="1"/>
            <a:r>
              <a:rPr lang="en-US" altLang="ko-KR" dirty="0"/>
              <a:t>How do we detect Thrashing?</a:t>
            </a:r>
          </a:p>
          <a:p>
            <a:pPr lvl="1"/>
            <a:r>
              <a:rPr lang="en-US" altLang="ko-KR" dirty="0"/>
              <a:t>What is best response to Thrashing?</a:t>
            </a:r>
          </a:p>
        </p:txBody>
      </p:sp>
      <p:pic>
        <p:nvPicPr>
          <p:cNvPr id="816132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" t="12083" r="856" b="12083"/>
          <a:stretch>
            <a:fillRect/>
          </a:stretch>
        </p:blipFill>
        <p:spPr bwMode="auto">
          <a:xfrm>
            <a:off x="7221415" y="1028700"/>
            <a:ext cx="4667250" cy="2689225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8543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816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816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6131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Locality In A Memory-Reference Pattern</a:t>
            </a:r>
            <a:endParaRPr lang="en-US" altLang="ko-KR" dirty="0"/>
          </a:p>
        </p:txBody>
      </p:sp>
      <p:sp>
        <p:nvSpPr>
          <p:cNvPr id="811015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310662" y="762000"/>
            <a:ext cx="5880100" cy="5562600"/>
          </a:xfrm>
        </p:spPr>
        <p:txBody>
          <a:bodyPr/>
          <a:lstStyle/>
          <a:p>
            <a:r>
              <a:rPr lang="en-US" altLang="ko-KR" dirty="0"/>
              <a:t>Program Memory Access Patterns have temporal and spatial locality</a:t>
            </a:r>
          </a:p>
          <a:p>
            <a:pPr lvl="1"/>
            <a:r>
              <a:rPr lang="en-US" altLang="ko-KR" dirty="0"/>
              <a:t>Group of Pages accessed along a given time slice called the “Working Set”</a:t>
            </a:r>
          </a:p>
          <a:p>
            <a:pPr lvl="1"/>
            <a:r>
              <a:rPr lang="en-US" altLang="ko-KR" dirty="0"/>
              <a:t>Working Set defines minimum number of pages for process to behave well</a:t>
            </a:r>
          </a:p>
          <a:p>
            <a:r>
              <a:rPr lang="en-US" altLang="ko-KR" dirty="0"/>
              <a:t>Not enough memory for Working Set </a:t>
            </a:r>
            <a:r>
              <a:rPr lang="en-US" altLang="ko-KR" dirty="0">
                <a:sym typeface="Symbol" panose="05050102010706020507" pitchFamily="18" charset="2"/>
              </a:rPr>
              <a:t> Thrashing</a:t>
            </a:r>
          </a:p>
          <a:p>
            <a:pPr lvl="1"/>
            <a:r>
              <a:rPr lang="en-US" altLang="ko-KR" dirty="0">
                <a:sym typeface="Symbol" panose="05050102010706020507" pitchFamily="18" charset="2"/>
              </a:rPr>
              <a:t>Better to swap out process?</a:t>
            </a:r>
          </a:p>
          <a:p>
            <a:pPr lvl="1"/>
            <a:endParaRPr lang="ko-KR" altLang="en-US" dirty="0"/>
          </a:p>
        </p:txBody>
      </p:sp>
      <p:sp>
        <p:nvSpPr>
          <p:cNvPr id="811013" name="AutoShape 5"/>
          <p:cNvSpPr>
            <a:spLocks noChangeArrowheads="1"/>
          </p:cNvSpPr>
          <p:nvPr/>
        </p:nvSpPr>
        <p:spPr bwMode="auto">
          <a:xfrm>
            <a:off x="-304800" y="764931"/>
            <a:ext cx="228600" cy="5029200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 w="38100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0478" tIns="44445" rIns="90478" bIns="44445" anchor="ctr"/>
          <a:lstStyle>
            <a:lvl1pPr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/>
          </a:p>
        </p:txBody>
      </p:sp>
      <p:pic>
        <p:nvPicPr>
          <p:cNvPr id="811011" name="Picture 3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49" t="659" r="21251" b="1007"/>
          <a:stretch>
            <a:fillRect/>
          </a:stretch>
        </p:blipFill>
        <p:spPr bwMode="auto">
          <a:xfrm>
            <a:off x="6565900" y="762000"/>
            <a:ext cx="4406900" cy="5329238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0395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10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1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8110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8110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10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9688 0.01065 L 0.9056 0.00926 " pathEditMode="fixed" rAng="0" ptsTypes="AA">
                                      <p:cBhvr>
                                        <p:cTn id="16" dur="3000" fill="hold"/>
                                        <p:tgtEl>
                                          <p:spTgt spid="8110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30" y="-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10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10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10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1015" grpId="0" uiExpand="1" build="p"/>
      <p:bldP spid="811013" grpId="0" uiExpand="1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Working-Set </a:t>
            </a:r>
            <a:r>
              <a:rPr lang="en-US" altLang="ko-KR" dirty="0" smtClean="0"/>
              <a:t>Model Take 2</a:t>
            </a:r>
            <a:endParaRPr lang="en-US" altLang="ko-KR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2514600"/>
            <a:ext cx="10439400" cy="4267200"/>
          </a:xfrm>
        </p:spPr>
        <p:txBody>
          <a:bodyPr>
            <a:normAutofit lnSpcReduction="10000"/>
          </a:bodyPr>
          <a:lstStyle/>
          <a:p>
            <a:r>
              <a:rPr lang="ko-KR" altLang="en-US" dirty="0">
                <a:sym typeface="Symbol" panose="05050102010706020507" pitchFamily="18" charset="2"/>
              </a:rPr>
              <a:t>  </a:t>
            </a:r>
            <a:r>
              <a:rPr lang="en-US" altLang="ko-KR" dirty="0">
                <a:sym typeface="Symbol" panose="05050102010706020507" pitchFamily="18" charset="2"/>
              </a:rPr>
              <a:t>working-set window  fixed number of page references </a:t>
            </a:r>
          </a:p>
          <a:p>
            <a:pPr lvl="1"/>
            <a:r>
              <a:rPr lang="en-US" altLang="ko-KR" dirty="0">
                <a:sym typeface="Symbol" panose="05050102010706020507" pitchFamily="18" charset="2"/>
              </a:rPr>
              <a:t>Example:  10,000 instructions</a:t>
            </a:r>
          </a:p>
          <a:p>
            <a:r>
              <a:rPr lang="en-US" altLang="ko-KR" dirty="0" err="1">
                <a:sym typeface="Symbol" panose="05050102010706020507" pitchFamily="18" charset="2"/>
              </a:rPr>
              <a:t>WSi</a:t>
            </a:r>
            <a:r>
              <a:rPr lang="en-US" altLang="ko-KR" dirty="0">
                <a:sym typeface="Symbol" panose="05050102010706020507" pitchFamily="18" charset="2"/>
              </a:rPr>
              <a:t> (working set of Process Pi) = total set of pages referenced in the most recent  (varies in time)</a:t>
            </a:r>
          </a:p>
          <a:p>
            <a:pPr lvl="1"/>
            <a:r>
              <a:rPr lang="en-US" altLang="ko-KR" dirty="0">
                <a:sym typeface="Symbol" panose="05050102010706020507" pitchFamily="18" charset="2"/>
              </a:rPr>
              <a:t>if  too small will not encompass entire locality</a:t>
            </a:r>
          </a:p>
          <a:p>
            <a:pPr lvl="1"/>
            <a:r>
              <a:rPr lang="en-US" altLang="ko-KR" dirty="0">
                <a:sym typeface="Symbol" panose="05050102010706020507" pitchFamily="18" charset="2"/>
              </a:rPr>
              <a:t>if  too large will encompass several localities</a:t>
            </a:r>
          </a:p>
          <a:p>
            <a:pPr lvl="1"/>
            <a:r>
              <a:rPr lang="en-US" altLang="ko-KR" dirty="0">
                <a:sym typeface="Symbol" panose="05050102010706020507" pitchFamily="18" charset="2"/>
              </a:rPr>
              <a:t>if  =   will encompass entire program</a:t>
            </a:r>
          </a:p>
          <a:p>
            <a:r>
              <a:rPr lang="en-US" altLang="ko-KR" dirty="0">
                <a:sym typeface="Symbol" panose="05050102010706020507" pitchFamily="18" charset="2"/>
              </a:rPr>
              <a:t>D = |</a:t>
            </a:r>
            <a:r>
              <a:rPr lang="en-US" altLang="ko-KR" dirty="0" err="1">
                <a:sym typeface="Symbol" panose="05050102010706020507" pitchFamily="18" charset="2"/>
              </a:rPr>
              <a:t>WSi</a:t>
            </a:r>
            <a:r>
              <a:rPr lang="en-US" altLang="ko-KR" dirty="0">
                <a:sym typeface="Symbol" panose="05050102010706020507" pitchFamily="18" charset="2"/>
              </a:rPr>
              <a:t>|  total demand frames </a:t>
            </a:r>
          </a:p>
          <a:p>
            <a:r>
              <a:rPr lang="en-US" altLang="ko-KR" dirty="0">
                <a:solidFill>
                  <a:srgbClr val="FF0000"/>
                </a:solidFill>
                <a:sym typeface="Symbol" panose="05050102010706020507" pitchFamily="18" charset="2"/>
              </a:rPr>
              <a:t>if D &gt; m  Thrashing</a:t>
            </a:r>
          </a:p>
          <a:p>
            <a:pPr lvl="1"/>
            <a:r>
              <a:rPr lang="en-US" altLang="ko-KR" dirty="0">
                <a:solidFill>
                  <a:srgbClr val="FF0000"/>
                </a:solidFill>
                <a:sym typeface="Symbol" panose="05050102010706020507" pitchFamily="18" charset="2"/>
              </a:rPr>
              <a:t>Policy: if D &gt; m, then suspend/swap out processes</a:t>
            </a:r>
          </a:p>
          <a:p>
            <a:pPr lvl="1"/>
            <a:r>
              <a:rPr lang="en-US" altLang="ko-KR" dirty="0">
                <a:solidFill>
                  <a:srgbClr val="FF0000"/>
                </a:solidFill>
                <a:sym typeface="Symbol" panose="05050102010706020507" pitchFamily="18" charset="2"/>
              </a:rPr>
              <a:t>This can improve overall system behavior by a lot!</a:t>
            </a:r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" t="34947" r="688" b="35550"/>
          <a:stretch>
            <a:fillRect/>
          </a:stretch>
        </p:blipFill>
        <p:spPr bwMode="auto">
          <a:xfrm>
            <a:off x="2438401" y="776287"/>
            <a:ext cx="7426325" cy="1662113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4027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What about Compulsory Misses?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838200"/>
            <a:ext cx="10210800" cy="5181600"/>
          </a:xfrm>
        </p:spPr>
        <p:txBody>
          <a:bodyPr/>
          <a:lstStyle/>
          <a:p>
            <a:r>
              <a:rPr lang="en-US" altLang="ko-KR" dirty="0"/>
              <a:t>Recall that compulsory misses are misses that occur the first time that a page is seen	</a:t>
            </a:r>
          </a:p>
          <a:p>
            <a:pPr lvl="1"/>
            <a:r>
              <a:rPr lang="en-US" altLang="ko-KR" dirty="0"/>
              <a:t>Pages that are touched for the first time</a:t>
            </a:r>
          </a:p>
          <a:p>
            <a:pPr lvl="1"/>
            <a:r>
              <a:rPr lang="en-US" altLang="ko-KR" dirty="0"/>
              <a:t>Pages that are touched after process is swapped out/swapped back in</a:t>
            </a:r>
          </a:p>
          <a:p>
            <a:r>
              <a:rPr lang="en-US" altLang="ko-KR" dirty="0">
                <a:solidFill>
                  <a:srgbClr val="FF0000"/>
                </a:solidFill>
              </a:rPr>
              <a:t>Clustering:</a:t>
            </a:r>
          </a:p>
          <a:p>
            <a:pPr lvl="1"/>
            <a:r>
              <a:rPr lang="en-US" altLang="ko-KR" dirty="0"/>
              <a:t>On a page-fault, bring in multiple pages “around” the faulting page</a:t>
            </a:r>
          </a:p>
          <a:p>
            <a:pPr lvl="1"/>
            <a:r>
              <a:rPr lang="en-US" altLang="ko-KR" dirty="0"/>
              <a:t>Since efficiency of disk reads increases with sequential reads, makes sense to read several sequential pages</a:t>
            </a:r>
          </a:p>
          <a:p>
            <a:r>
              <a:rPr lang="en-US" altLang="ko-KR" dirty="0">
                <a:solidFill>
                  <a:srgbClr val="FF0000"/>
                </a:solidFill>
              </a:rPr>
              <a:t>Working Set Tracking:</a:t>
            </a:r>
          </a:p>
          <a:p>
            <a:pPr lvl="1"/>
            <a:r>
              <a:rPr lang="en-US" altLang="ko-KR" dirty="0"/>
              <a:t>Use algorithm to try to track working set of application</a:t>
            </a:r>
          </a:p>
          <a:p>
            <a:pPr lvl="1"/>
            <a:r>
              <a:rPr lang="en-US" altLang="ko-KR" dirty="0"/>
              <a:t>When swapping process back in, swap in working set</a:t>
            </a:r>
          </a:p>
        </p:txBody>
      </p:sp>
    </p:spTree>
    <p:extLst>
      <p:ext uri="{BB962C8B-B14F-4D97-AF65-F5344CB8AC3E}">
        <p14:creationId xmlns:p14="http://schemas.microsoft.com/office/powerpoint/2010/main" val="136966195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Linux Memory Details?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38200"/>
            <a:ext cx="10515600" cy="57150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Memory management in Linux considerably more complex than the examples we have been discussing</a:t>
            </a:r>
          </a:p>
          <a:p>
            <a:r>
              <a:rPr lang="en-US" dirty="0"/>
              <a:t>Memory Zones: physical memory categories</a:t>
            </a:r>
          </a:p>
          <a:p>
            <a:pPr lvl="1"/>
            <a:r>
              <a:rPr lang="en-US" dirty="0"/>
              <a:t>ZONE_DMA: &lt; 16MB memory, </a:t>
            </a:r>
            <a:r>
              <a:rPr lang="en-US" dirty="0" err="1"/>
              <a:t>DMAable</a:t>
            </a:r>
            <a:r>
              <a:rPr lang="en-US" dirty="0"/>
              <a:t> on ISA bus</a:t>
            </a:r>
          </a:p>
          <a:p>
            <a:pPr lvl="1"/>
            <a:r>
              <a:rPr lang="en-US" dirty="0"/>
              <a:t>ZONE_NORMAL: 16MB </a:t>
            </a:r>
            <a:r>
              <a:rPr lang="en-US" altLang="ko-KR" sz="2000" dirty="0">
                <a:ea typeface="굴림" panose="020B0600000101010101" pitchFamily="34" charset="-127"/>
                <a:sym typeface="Symbol" panose="05050102010706020507" pitchFamily="18" charset="2"/>
              </a:rPr>
              <a:t> </a:t>
            </a:r>
            <a:r>
              <a:rPr lang="en-US" dirty="0"/>
              <a:t>896MB (mapped at 0xC0000000)</a:t>
            </a:r>
          </a:p>
          <a:p>
            <a:pPr lvl="1"/>
            <a:r>
              <a:rPr lang="en-US" dirty="0"/>
              <a:t>ZONE_HIGHMEM: Everything else (&gt; 896MB)</a:t>
            </a:r>
          </a:p>
          <a:p>
            <a:r>
              <a:rPr lang="en-US" dirty="0"/>
              <a:t>Each zone has 1 </a:t>
            </a:r>
            <a:r>
              <a:rPr lang="en-US" dirty="0" err="1"/>
              <a:t>freelist</a:t>
            </a:r>
            <a:r>
              <a:rPr lang="en-US" dirty="0"/>
              <a:t>, 2 LRU lists (Active/Inactive)</a:t>
            </a:r>
          </a:p>
          <a:p>
            <a:r>
              <a:rPr lang="en-US" dirty="0"/>
              <a:t>Many different types of allocation</a:t>
            </a:r>
          </a:p>
          <a:p>
            <a:pPr lvl="1"/>
            <a:r>
              <a:rPr lang="en-US" dirty="0"/>
              <a:t>SLAB allocators, per-page allocators, mapped/unmapped</a:t>
            </a:r>
          </a:p>
          <a:p>
            <a:r>
              <a:rPr lang="en-US" dirty="0"/>
              <a:t>Many different types of allocated memory:</a:t>
            </a:r>
          </a:p>
          <a:p>
            <a:pPr lvl="1"/>
            <a:r>
              <a:rPr lang="en-US" dirty="0"/>
              <a:t>Anonymous memory (not backed by a file, heap/stack)</a:t>
            </a:r>
          </a:p>
          <a:p>
            <a:pPr lvl="1"/>
            <a:r>
              <a:rPr lang="en-US" dirty="0"/>
              <a:t>Mapped memory (backed by a file)</a:t>
            </a:r>
          </a:p>
          <a:p>
            <a:r>
              <a:rPr lang="en-US" dirty="0"/>
              <a:t>Allocation priorities</a:t>
            </a:r>
          </a:p>
          <a:p>
            <a:pPr lvl="1"/>
            <a:r>
              <a:rPr lang="en-US" dirty="0"/>
              <a:t>Is blocking allowed/</a:t>
            </a:r>
            <a:r>
              <a:rPr lang="en-US" dirty="0" err="1"/>
              <a:t>etc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18388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8534400" cy="533400"/>
          </a:xfrm>
        </p:spPr>
        <p:txBody>
          <a:bodyPr/>
          <a:lstStyle/>
          <a:p>
            <a:r>
              <a:rPr lang="en-US" dirty="0"/>
              <a:t>Linux Virtual memory map (Pre-Meltdown)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3900774" y="1251466"/>
            <a:ext cx="1447800" cy="1143000"/>
          </a:xfrm>
          <a:prstGeom prst="rect">
            <a:avLst/>
          </a:prstGeom>
          <a:solidFill>
            <a:srgbClr val="FF6699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Kernel</a:t>
            </a:r>
            <a:br>
              <a:rPr lang="en-US" sz="2000" b="0" dirty="0">
                <a:latin typeface="Gill Sans" charset="0"/>
                <a:ea typeface="Gill Sans" charset="0"/>
                <a:cs typeface="Gill Sans" charset="0"/>
              </a:rPr>
            </a:br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Addresses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8915400" y="2546866"/>
            <a:ext cx="1447800" cy="16002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Empty</a:t>
            </a:r>
          </a:p>
          <a:p>
            <a:pPr algn="ctr"/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Space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3900774" y="2394466"/>
            <a:ext cx="1447800" cy="3124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User</a:t>
            </a:r>
            <a:br>
              <a:rPr lang="en-US" sz="2000" b="0" dirty="0">
                <a:latin typeface="Gill Sans" charset="0"/>
                <a:ea typeface="Gill Sans" charset="0"/>
                <a:cs typeface="Gill Sans" charset="0"/>
              </a:rPr>
            </a:br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Addresses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8915400" y="4147066"/>
            <a:ext cx="1447800" cy="1371600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8915400" y="4147066"/>
            <a:ext cx="1447800" cy="13716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User</a:t>
            </a:r>
          </a:p>
          <a:p>
            <a:pPr algn="ctr"/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Addresses</a:t>
            </a:r>
          </a:p>
        </p:txBody>
      </p:sp>
      <p:sp>
        <p:nvSpPr>
          <p:cNvPr id="10" name="Rectangle 9"/>
          <p:cNvSpPr/>
          <p:nvPr/>
        </p:nvSpPr>
        <p:spPr bwMode="auto">
          <a:xfrm>
            <a:off x="8915400" y="1175266"/>
            <a:ext cx="1447800" cy="1371600"/>
          </a:xfrm>
          <a:prstGeom prst="rect">
            <a:avLst/>
          </a:prstGeom>
          <a:solidFill>
            <a:srgbClr val="FF6699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Kernel</a:t>
            </a:r>
            <a:br>
              <a:rPr lang="en-US" sz="2000" b="0" dirty="0">
                <a:latin typeface="Gill Sans" charset="0"/>
                <a:ea typeface="Gill Sans" charset="0"/>
                <a:cs typeface="Gill Sans" charset="0"/>
              </a:rPr>
            </a:br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Addresses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224374" y="5346700"/>
            <a:ext cx="15969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0x00000000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62475" y="2221468"/>
            <a:ext cx="16401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0xC0000000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287874" y="1175266"/>
            <a:ext cx="17123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0xFFFFFFFF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48400" y="5334000"/>
            <a:ext cx="27382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0x0000000000000000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48401" y="3956566"/>
            <a:ext cx="28969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0x00007FFFFFFFFFFF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01319" y="2407166"/>
            <a:ext cx="27959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0xFFFF800000000000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75920" y="1066800"/>
            <a:ext cx="29690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0xFFFFFFFFFFFFFFFF</a:t>
            </a:r>
          </a:p>
        </p:txBody>
      </p:sp>
      <p:sp>
        <p:nvSpPr>
          <p:cNvPr id="23" name="Up-Down Arrow 22"/>
          <p:cNvSpPr/>
          <p:nvPr/>
        </p:nvSpPr>
        <p:spPr bwMode="auto">
          <a:xfrm>
            <a:off x="1843374" y="2546866"/>
            <a:ext cx="609600" cy="3048000"/>
          </a:xfrm>
          <a:prstGeom prst="upDownArrow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vert270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3GB Total</a:t>
            </a:r>
          </a:p>
        </p:txBody>
      </p:sp>
      <p:sp>
        <p:nvSpPr>
          <p:cNvPr id="25" name="Up-Down Arrow 24"/>
          <p:cNvSpPr/>
          <p:nvPr/>
        </p:nvSpPr>
        <p:spPr bwMode="auto">
          <a:xfrm>
            <a:off x="5742245" y="4141232"/>
            <a:ext cx="609600" cy="1329551"/>
          </a:xfrm>
          <a:prstGeom prst="upDownArrow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vert270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128TiB</a:t>
            </a:r>
          </a:p>
        </p:txBody>
      </p:sp>
      <p:sp>
        <p:nvSpPr>
          <p:cNvPr id="26" name="Up-Down Arrow 25"/>
          <p:cNvSpPr/>
          <p:nvPr/>
        </p:nvSpPr>
        <p:spPr bwMode="auto">
          <a:xfrm>
            <a:off x="1828800" y="1251466"/>
            <a:ext cx="609600" cy="1195684"/>
          </a:xfrm>
          <a:prstGeom prst="upDownArrow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vert270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1GB</a:t>
            </a:r>
          </a:p>
        </p:txBody>
      </p:sp>
      <p:sp>
        <p:nvSpPr>
          <p:cNvPr id="27" name="Up-Down Arrow 26"/>
          <p:cNvSpPr/>
          <p:nvPr/>
        </p:nvSpPr>
        <p:spPr bwMode="auto">
          <a:xfrm>
            <a:off x="5742245" y="1217316"/>
            <a:ext cx="609600" cy="1329551"/>
          </a:xfrm>
          <a:prstGeom prst="upDownArrow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vert270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128TiB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667001" y="1600200"/>
            <a:ext cx="114165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896MB</a:t>
            </a:r>
            <a:br>
              <a:rPr lang="en-US" sz="2000" b="0" dirty="0">
                <a:latin typeface="Gill Sans" charset="0"/>
                <a:ea typeface="Gill Sans" charset="0"/>
                <a:cs typeface="Gill Sans" charset="0"/>
              </a:rPr>
            </a:br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Physical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522603" y="1766489"/>
            <a:ext cx="114165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64 </a:t>
            </a:r>
            <a:r>
              <a:rPr lang="en-US" sz="2000" b="0" dirty="0" err="1">
                <a:latin typeface="Gill Sans" charset="0"/>
                <a:ea typeface="Gill Sans" charset="0"/>
                <a:cs typeface="Gill Sans" charset="0"/>
              </a:rPr>
              <a:t>TiB</a:t>
            </a:r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/>
            </a:r>
            <a:br>
              <a:rPr lang="en-US" sz="2000" b="0" dirty="0">
                <a:latin typeface="Gill Sans" charset="0"/>
                <a:ea typeface="Gill Sans" charset="0"/>
                <a:cs typeface="Gill Sans" charset="0"/>
              </a:rPr>
            </a:br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Physical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855077" y="5943600"/>
            <a:ext cx="34440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32-Bit Virtual Address Space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351845" y="5943600"/>
            <a:ext cx="34440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64-Bit Virtual Address Space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551166" y="3124200"/>
            <a:ext cx="20970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“Canonical Hole”</a:t>
            </a:r>
          </a:p>
        </p:txBody>
      </p:sp>
    </p:spTree>
    <p:extLst>
      <p:ext uri="{BB962C8B-B14F-4D97-AF65-F5344CB8AC3E}">
        <p14:creationId xmlns:p14="http://schemas.microsoft.com/office/powerpoint/2010/main" val="14558631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Pre-Meltdown Virtual Map (Details)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838200"/>
            <a:ext cx="10210800" cy="58674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Kernel memory not generally visible to user</a:t>
            </a:r>
          </a:p>
          <a:p>
            <a:pPr lvl="1"/>
            <a:r>
              <a:rPr lang="en-US" dirty="0"/>
              <a:t>Exception: special VDSO (virtual dynamically linked shared objects) facility that maps kernel code into user space to aid in system calls (and to provide certain actual system calls such as </a:t>
            </a:r>
            <a:r>
              <a:rPr lang="en-US" dirty="0" err="1">
                <a:latin typeface="Consolas"/>
                <a:cs typeface="Consolas"/>
              </a:rPr>
              <a:t>gettimeofday</a:t>
            </a:r>
            <a:r>
              <a:rPr lang="en-US" dirty="0">
                <a:latin typeface="Consolas"/>
                <a:cs typeface="Consolas"/>
              </a:rPr>
              <a:t>()</a:t>
            </a:r>
            <a:r>
              <a:rPr lang="en-US" dirty="0"/>
              <a:t>)</a:t>
            </a:r>
            <a:endParaRPr lang="en-US" dirty="0">
              <a:latin typeface="Consolas"/>
              <a:cs typeface="Consolas"/>
            </a:endParaRPr>
          </a:p>
          <a:p>
            <a:r>
              <a:rPr lang="en-US" dirty="0"/>
              <a:t>Every physical page described by a “page” structure</a:t>
            </a:r>
          </a:p>
          <a:p>
            <a:pPr lvl="1"/>
            <a:r>
              <a:rPr lang="en-US" dirty="0"/>
              <a:t>Collected together in lower physical memory</a:t>
            </a:r>
          </a:p>
          <a:p>
            <a:pPr lvl="1"/>
            <a:r>
              <a:rPr lang="en-US" dirty="0"/>
              <a:t>Can be accessed in kernel virtual space</a:t>
            </a:r>
          </a:p>
          <a:p>
            <a:pPr lvl="1"/>
            <a:r>
              <a:rPr lang="en-US" dirty="0"/>
              <a:t>Linked together in various “LRU” lists</a:t>
            </a:r>
          </a:p>
          <a:p>
            <a:r>
              <a:rPr lang="en-US" dirty="0"/>
              <a:t>For 32-bit virtual memory architectures:</a:t>
            </a:r>
          </a:p>
          <a:p>
            <a:pPr lvl="1"/>
            <a:r>
              <a:rPr lang="en-US" dirty="0"/>
              <a:t>When physical memory &lt; 896MB</a:t>
            </a:r>
          </a:p>
          <a:p>
            <a:pPr lvl="2"/>
            <a:r>
              <a:rPr lang="en-US" dirty="0"/>
              <a:t>All physical memory mapped at 0xC0000000</a:t>
            </a:r>
          </a:p>
          <a:p>
            <a:pPr lvl="1"/>
            <a:r>
              <a:rPr lang="en-US" dirty="0"/>
              <a:t>When physical memory &gt;= 896MB</a:t>
            </a:r>
          </a:p>
          <a:p>
            <a:pPr lvl="2"/>
            <a:r>
              <a:rPr lang="en-US" dirty="0"/>
              <a:t>Not all physical memory mapped in kernel space all the time</a:t>
            </a:r>
          </a:p>
          <a:p>
            <a:pPr lvl="2"/>
            <a:r>
              <a:rPr lang="en-US" dirty="0"/>
              <a:t>Can be temporarily mapped with addresses &gt; 0xCC000000</a:t>
            </a:r>
          </a:p>
          <a:p>
            <a:r>
              <a:rPr lang="en-US" dirty="0"/>
              <a:t>For 64-bit virtual memory architectures:</a:t>
            </a:r>
          </a:p>
          <a:p>
            <a:pPr lvl="1"/>
            <a:r>
              <a:rPr lang="en-US" dirty="0"/>
              <a:t>All physical memory mapped above 0xFFFF800000000000</a:t>
            </a:r>
          </a:p>
        </p:txBody>
      </p:sp>
    </p:spTree>
    <p:extLst>
      <p:ext uri="{BB962C8B-B14F-4D97-AF65-F5344CB8AC3E}">
        <p14:creationId xmlns:p14="http://schemas.microsoft.com/office/powerpoint/2010/main" val="34554490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 Meltdown Memory Map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838200"/>
            <a:ext cx="10668000" cy="5867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Meltdown flaw (2018, Intel x86, IBM Power, ARM)</a:t>
            </a:r>
          </a:p>
          <a:p>
            <a:pPr lvl="1">
              <a:tabLst>
                <a:tab pos="1143000" algn="r"/>
                <a:tab pos="1257300" algn="l"/>
                <a:tab pos="1485900" algn="l"/>
              </a:tabLst>
            </a:pPr>
            <a:r>
              <a:rPr lang="en-US" dirty="0">
                <a:solidFill>
                  <a:srgbClr val="FF0000"/>
                </a:solidFill>
              </a:rPr>
              <a:t>Exploit speculative execution to observe contents of kernel memory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	</a:t>
            </a:r>
            <a:r>
              <a:rPr lang="en-US" sz="1700" b="1" dirty="0">
                <a:solidFill>
                  <a:schemeClr val="accent2"/>
                </a:solidFill>
                <a:latin typeface="Courier" pitchFamily="49" charset="0"/>
              </a:rPr>
              <a:t>1:	// Set up side channel (array flushed from cache)</a:t>
            </a:r>
            <a:br>
              <a:rPr lang="en-US" sz="1700" b="1" dirty="0">
                <a:solidFill>
                  <a:schemeClr val="accent2"/>
                </a:solidFill>
                <a:latin typeface="Courier" pitchFamily="49" charset="0"/>
              </a:rPr>
            </a:br>
            <a:r>
              <a:rPr lang="en-US" sz="1700" b="1" dirty="0">
                <a:solidFill>
                  <a:schemeClr val="accent2"/>
                </a:solidFill>
                <a:latin typeface="Courier" pitchFamily="49" charset="0"/>
              </a:rPr>
              <a:t>	2:	</a:t>
            </a:r>
            <a:r>
              <a:rPr lang="en-US" sz="1700" b="1" dirty="0" err="1">
                <a:solidFill>
                  <a:schemeClr val="accent2"/>
                </a:solidFill>
                <a:latin typeface="Courier" pitchFamily="49" charset="0"/>
              </a:rPr>
              <a:t>uchar</a:t>
            </a:r>
            <a:r>
              <a:rPr lang="en-US" sz="1700" b="1" dirty="0">
                <a:solidFill>
                  <a:schemeClr val="accent2"/>
                </a:solidFill>
                <a:latin typeface="Courier" pitchFamily="49" charset="0"/>
              </a:rPr>
              <a:t> array[256 * 4096];</a:t>
            </a:r>
            <a:br>
              <a:rPr lang="en-US" sz="1700" b="1" dirty="0">
                <a:solidFill>
                  <a:schemeClr val="accent2"/>
                </a:solidFill>
                <a:latin typeface="Courier" pitchFamily="49" charset="0"/>
              </a:rPr>
            </a:br>
            <a:r>
              <a:rPr lang="en-US" sz="1700" b="1" dirty="0">
                <a:solidFill>
                  <a:schemeClr val="accent2"/>
                </a:solidFill>
                <a:latin typeface="Courier" pitchFamily="49" charset="0"/>
              </a:rPr>
              <a:t>	3:	flush(array);	// Make sure array out of </a:t>
            </a:r>
            <a:r>
              <a:rPr lang="en-US" sz="1700" b="1" dirty="0" smtClean="0">
                <a:solidFill>
                  <a:schemeClr val="accent2"/>
                </a:solidFill>
                <a:latin typeface="Courier" pitchFamily="49" charset="0"/>
              </a:rPr>
              <a:t>cache (not an instruction!)</a:t>
            </a:r>
            <a:r>
              <a:rPr lang="en-US" sz="1700" b="1" dirty="0">
                <a:solidFill>
                  <a:schemeClr val="accent2"/>
                </a:solidFill>
                <a:latin typeface="Courier" pitchFamily="49" charset="0"/>
              </a:rPr>
              <a:t/>
            </a:r>
            <a:br>
              <a:rPr lang="en-US" sz="1700" b="1" dirty="0">
                <a:solidFill>
                  <a:schemeClr val="accent2"/>
                </a:solidFill>
                <a:latin typeface="Courier" pitchFamily="49" charset="0"/>
              </a:rPr>
            </a:br>
            <a:r>
              <a:rPr lang="en-US" sz="1700" b="1" dirty="0">
                <a:latin typeface="Courier" pitchFamily="49" charset="0"/>
              </a:rPr>
              <a:t/>
            </a:r>
            <a:br>
              <a:rPr lang="en-US" sz="1700" b="1" dirty="0">
                <a:latin typeface="Courier" pitchFamily="49" charset="0"/>
              </a:rPr>
            </a:br>
            <a:r>
              <a:rPr lang="en-US" sz="1700" b="1" dirty="0">
                <a:latin typeface="Courier" pitchFamily="49" charset="0"/>
              </a:rPr>
              <a:t>	</a:t>
            </a:r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4:</a:t>
            </a:r>
            <a:r>
              <a:rPr lang="en-US" sz="1700" b="1" dirty="0">
                <a:latin typeface="Courier" pitchFamily="49" charset="0"/>
              </a:rPr>
              <a:t>	</a:t>
            </a:r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try { 	 // … catch and ignore SIGSEGV (illegal access)</a:t>
            </a:r>
            <a:br>
              <a:rPr lang="en-US" sz="1700" b="1" dirty="0">
                <a:solidFill>
                  <a:srgbClr val="FF0000"/>
                </a:solidFill>
                <a:latin typeface="Courier" pitchFamily="49" charset="0"/>
              </a:rPr>
            </a:br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	5:		</a:t>
            </a:r>
            <a:r>
              <a:rPr lang="en-US" sz="1700" b="1" dirty="0" err="1">
                <a:solidFill>
                  <a:srgbClr val="FF0000"/>
                </a:solidFill>
                <a:latin typeface="Courier" pitchFamily="49" charset="0"/>
              </a:rPr>
              <a:t>uchar</a:t>
            </a:r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 result = *(</a:t>
            </a:r>
            <a:r>
              <a:rPr lang="en-US" sz="1700" b="1" dirty="0" err="1">
                <a:solidFill>
                  <a:srgbClr val="FF0000"/>
                </a:solidFill>
                <a:latin typeface="Courier" pitchFamily="49" charset="0"/>
              </a:rPr>
              <a:t>uchar</a:t>
            </a:r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 *)</a:t>
            </a:r>
            <a:r>
              <a:rPr lang="en-US" sz="1700" b="1" dirty="0" err="1">
                <a:solidFill>
                  <a:srgbClr val="FF0000"/>
                </a:solidFill>
                <a:latin typeface="Courier" pitchFamily="49" charset="0"/>
              </a:rPr>
              <a:t>kernel_address</a:t>
            </a:r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;	// Try access!</a:t>
            </a:r>
            <a:br>
              <a:rPr lang="en-US" sz="1700" b="1" dirty="0">
                <a:solidFill>
                  <a:srgbClr val="FF0000"/>
                </a:solidFill>
                <a:latin typeface="Courier" pitchFamily="49" charset="0"/>
              </a:rPr>
            </a:br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	6:		</a:t>
            </a:r>
            <a:r>
              <a:rPr lang="en-US" sz="1700" b="1" dirty="0" err="1">
                <a:solidFill>
                  <a:srgbClr val="FF0000"/>
                </a:solidFill>
                <a:latin typeface="Courier" pitchFamily="49" charset="0"/>
              </a:rPr>
              <a:t>uchar</a:t>
            </a:r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 dummy = array[result * 4096];	// leak info!</a:t>
            </a:r>
            <a:br>
              <a:rPr lang="en-US" sz="1700" b="1" dirty="0">
                <a:solidFill>
                  <a:srgbClr val="FF0000"/>
                </a:solidFill>
                <a:latin typeface="Courier" pitchFamily="49" charset="0"/>
              </a:rPr>
            </a:br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	7:	} catch(){;} // Could use signal() and </a:t>
            </a:r>
            <a:r>
              <a:rPr lang="en-US" sz="1700" b="1" dirty="0" err="1">
                <a:solidFill>
                  <a:srgbClr val="FF0000"/>
                </a:solidFill>
                <a:latin typeface="Courier" pitchFamily="49" charset="0"/>
              </a:rPr>
              <a:t>setjmp</a:t>
            </a:r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/</a:t>
            </a:r>
            <a:r>
              <a:rPr lang="en-US" sz="1700" b="1" dirty="0" err="1">
                <a:solidFill>
                  <a:srgbClr val="FF0000"/>
                </a:solidFill>
                <a:latin typeface="Courier" pitchFamily="49" charset="0"/>
              </a:rPr>
              <a:t>longjmp</a:t>
            </a:r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/>
            </a:r>
            <a:br>
              <a:rPr lang="en-US" sz="1700" b="1" dirty="0">
                <a:solidFill>
                  <a:srgbClr val="FF0000"/>
                </a:solidFill>
                <a:latin typeface="Courier" pitchFamily="49" charset="0"/>
              </a:rPr>
            </a:br>
            <a:r>
              <a:rPr lang="en-US" sz="1700" b="1" dirty="0">
                <a:latin typeface="Courier" pitchFamily="49" charset="0"/>
              </a:rPr>
              <a:t/>
            </a:r>
            <a:br>
              <a:rPr lang="en-US" sz="1700" b="1" dirty="0">
                <a:latin typeface="Courier" pitchFamily="49" charset="0"/>
              </a:rPr>
            </a:br>
            <a:r>
              <a:rPr lang="en-US" sz="1700" b="1" dirty="0">
                <a:latin typeface="Courier" pitchFamily="49" charset="0"/>
              </a:rPr>
              <a:t>	</a:t>
            </a:r>
            <a:r>
              <a:rPr lang="en-US" sz="1700" b="1" dirty="0">
                <a:solidFill>
                  <a:schemeClr val="accent2"/>
                </a:solidFill>
                <a:latin typeface="Courier" pitchFamily="49" charset="0"/>
              </a:rPr>
              <a:t>8:	// scan through 256 array slots to determine which loaded</a:t>
            </a:r>
            <a:br>
              <a:rPr lang="en-US" sz="1700" b="1" dirty="0">
                <a:solidFill>
                  <a:schemeClr val="accent2"/>
                </a:solidFill>
                <a:latin typeface="Courier" pitchFamily="49" charset="0"/>
              </a:rPr>
            </a:br>
            <a:endParaRPr lang="en-US" sz="1700" b="1" dirty="0">
              <a:solidFill>
                <a:schemeClr val="accent2"/>
              </a:solidFill>
              <a:latin typeface="Courier" pitchFamily="49" charset="0"/>
            </a:endParaRPr>
          </a:p>
          <a:p>
            <a:pPr lvl="1"/>
            <a:r>
              <a:rPr lang="en-US" sz="2000" dirty="0"/>
              <a:t>Some details:</a:t>
            </a:r>
          </a:p>
          <a:p>
            <a:pPr lvl="2"/>
            <a:r>
              <a:rPr lang="en-US" sz="1800" dirty="0"/>
              <a:t>Reason we skip 4096 for each value: avoid hardware cache </a:t>
            </a:r>
            <a:r>
              <a:rPr lang="en-US" sz="1800" dirty="0" err="1"/>
              <a:t>prefetch</a:t>
            </a:r>
            <a:endParaRPr lang="en-US" sz="1800" dirty="0"/>
          </a:p>
          <a:p>
            <a:pPr lvl="2"/>
            <a:r>
              <a:rPr lang="en-US" sz="1800" dirty="0"/>
              <a:t>Note that value detected by fact that one cache line is loaded</a:t>
            </a:r>
          </a:p>
          <a:p>
            <a:pPr lvl="2"/>
            <a:r>
              <a:rPr lang="en-US" sz="1800" dirty="0"/>
              <a:t>Catch and ignore page fault: set signal handler for SIGSEGV, can use </a:t>
            </a:r>
            <a:r>
              <a:rPr lang="en-US" sz="1800" dirty="0" err="1"/>
              <a:t>setjump</a:t>
            </a:r>
            <a:r>
              <a:rPr lang="en-US" sz="1800" dirty="0"/>
              <a:t>/</a:t>
            </a:r>
            <a:r>
              <a:rPr lang="en-US" sz="1800" dirty="0" err="1"/>
              <a:t>longjmp</a:t>
            </a:r>
            <a:r>
              <a:rPr lang="en-US" sz="1800" dirty="0"/>
              <a:t>…. </a:t>
            </a:r>
          </a:p>
          <a:p>
            <a:r>
              <a:rPr lang="en-US" dirty="0">
                <a:solidFill>
                  <a:srgbClr val="FF0000"/>
                </a:solidFill>
              </a:rPr>
              <a:t>Patch</a:t>
            </a:r>
            <a:r>
              <a:rPr lang="en-US" dirty="0"/>
              <a:t>: Need different page tables for user and kernel</a:t>
            </a:r>
          </a:p>
          <a:p>
            <a:pPr lvl="1"/>
            <a:r>
              <a:rPr lang="en-US" dirty="0"/>
              <a:t>Without PCID tag in TLB, flush TLB </a:t>
            </a:r>
            <a:r>
              <a:rPr lang="en-US" i="1" dirty="0"/>
              <a:t>twice</a:t>
            </a:r>
            <a:r>
              <a:rPr lang="en-US" dirty="0"/>
              <a:t> on </a:t>
            </a:r>
            <a:r>
              <a:rPr lang="en-US" dirty="0" err="1"/>
              <a:t>syscall</a:t>
            </a:r>
            <a:r>
              <a:rPr lang="en-US" dirty="0"/>
              <a:t> (800% overhead!)</a:t>
            </a:r>
          </a:p>
          <a:p>
            <a:pPr lvl="1"/>
            <a:r>
              <a:rPr lang="en-US" dirty="0"/>
              <a:t>Need at least Linux v 4.14 which utilizes PCID tag in new hardware to avoid flushing when change address space</a:t>
            </a:r>
          </a:p>
          <a:p>
            <a:r>
              <a:rPr lang="en-US" dirty="0">
                <a:solidFill>
                  <a:srgbClr val="FF0000"/>
                </a:solidFill>
              </a:rPr>
              <a:t>Fix</a:t>
            </a:r>
            <a:r>
              <a:rPr lang="en-US" dirty="0"/>
              <a:t>: better hardware without timing </a:t>
            </a:r>
            <a:r>
              <a:rPr lang="en-US" dirty="0" smtClean="0"/>
              <a:t>side-channels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32944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09600" y="762000"/>
            <a:ext cx="10769600" cy="5791200"/>
          </a:xfrm>
        </p:spPr>
        <p:txBody>
          <a:bodyPr>
            <a:normAutofit fontScale="92500"/>
          </a:bodyPr>
          <a:lstStyle/>
          <a:p>
            <a:r>
              <a:rPr lang="en-US" altLang="ko-KR" dirty="0">
                <a:sym typeface="Symbol" panose="05050102010706020507" pitchFamily="18" charset="2"/>
              </a:rPr>
              <a:t>Replacement policies</a:t>
            </a:r>
          </a:p>
          <a:p>
            <a:pPr lvl="1"/>
            <a:r>
              <a:rPr lang="en-US" altLang="ko-KR" dirty="0">
                <a:sym typeface="Symbol" panose="05050102010706020507" pitchFamily="18" charset="2"/>
              </a:rPr>
              <a:t>FIFO: Place pages on queue, replace page at end</a:t>
            </a:r>
          </a:p>
          <a:p>
            <a:pPr lvl="1"/>
            <a:r>
              <a:rPr lang="en-US" altLang="ko-KR" dirty="0">
                <a:sym typeface="Symbol" panose="05050102010706020507" pitchFamily="18" charset="2"/>
              </a:rPr>
              <a:t>MIN: Replace page that will be used farthest in future</a:t>
            </a:r>
          </a:p>
          <a:p>
            <a:pPr lvl="1"/>
            <a:r>
              <a:rPr lang="en-US" altLang="ko-KR" dirty="0">
                <a:sym typeface="Symbol" panose="05050102010706020507" pitchFamily="18" charset="2"/>
              </a:rPr>
              <a:t>LRU: Replace page used farthest in past </a:t>
            </a:r>
          </a:p>
          <a:p>
            <a:r>
              <a:rPr lang="en-US" altLang="ko-KR" dirty="0">
                <a:sym typeface="Symbol" panose="05050102010706020507" pitchFamily="18" charset="2"/>
              </a:rPr>
              <a:t>Working Set:</a:t>
            </a:r>
          </a:p>
          <a:p>
            <a:pPr lvl="1"/>
            <a:r>
              <a:rPr lang="en-US" altLang="ko-KR" dirty="0">
                <a:sym typeface="Symbol" panose="05050102010706020507" pitchFamily="18" charset="2"/>
              </a:rPr>
              <a:t>Set of pages touched by a process recently</a:t>
            </a:r>
          </a:p>
          <a:p>
            <a:pPr lvl="1"/>
            <a:r>
              <a:rPr lang="en-US" altLang="ko-KR" dirty="0">
                <a:sym typeface="Symbol" panose="05050102010706020507" pitchFamily="18" charset="2"/>
              </a:rPr>
              <a:t>Point of Replacement algorithms is to try to keep working set in memory</a:t>
            </a:r>
          </a:p>
          <a:p>
            <a:r>
              <a:rPr lang="en-US" altLang="ko-KR" dirty="0">
                <a:sym typeface="Symbol" panose="05050102010706020507" pitchFamily="18" charset="2"/>
              </a:rPr>
              <a:t>Clock Algorithm: Approximation to LRU</a:t>
            </a:r>
          </a:p>
          <a:p>
            <a:pPr lvl="1"/>
            <a:r>
              <a:rPr lang="en-US" altLang="ko-KR" dirty="0">
                <a:sym typeface="Symbol" panose="05050102010706020507" pitchFamily="18" charset="2"/>
              </a:rPr>
              <a:t>Arrange all pages in circular list</a:t>
            </a:r>
          </a:p>
          <a:p>
            <a:pPr lvl="1"/>
            <a:r>
              <a:rPr lang="en-US" altLang="ko-KR" dirty="0">
                <a:sym typeface="Symbol" panose="05050102010706020507" pitchFamily="18" charset="2"/>
              </a:rPr>
              <a:t>Sweep through them, marking as not “in use”</a:t>
            </a:r>
          </a:p>
          <a:p>
            <a:pPr lvl="1"/>
            <a:r>
              <a:rPr lang="en-US" altLang="ko-KR" dirty="0">
                <a:sym typeface="Symbol" panose="05050102010706020507" pitchFamily="18" charset="2"/>
              </a:rPr>
              <a:t>If page not “in use” for one pass, than can replace</a:t>
            </a:r>
          </a:p>
          <a:p>
            <a:r>
              <a:rPr lang="en-US" altLang="ko-KR" dirty="0">
                <a:sym typeface="Symbol" panose="05050102010706020507" pitchFamily="18" charset="2"/>
              </a:rPr>
              <a:t>Nth-chance clock algorithm: Another approximate LRU</a:t>
            </a:r>
          </a:p>
          <a:p>
            <a:pPr lvl="1"/>
            <a:r>
              <a:rPr lang="en-US" altLang="ko-KR" dirty="0">
                <a:sym typeface="Symbol" panose="05050102010706020507" pitchFamily="18" charset="2"/>
              </a:rPr>
              <a:t>Give pages multiple passes of clock hand before replacing</a:t>
            </a:r>
          </a:p>
          <a:p>
            <a:r>
              <a:rPr lang="en-US" altLang="ko-KR" dirty="0">
                <a:sym typeface="Symbol" panose="05050102010706020507" pitchFamily="18" charset="2"/>
              </a:rPr>
              <a:t>Second-Chance List algorithm: Yet another approximate  LRU</a:t>
            </a:r>
          </a:p>
          <a:p>
            <a:pPr lvl="1"/>
            <a:r>
              <a:rPr lang="en-US" altLang="ko-KR" dirty="0">
                <a:sym typeface="Symbol" panose="05050102010706020507" pitchFamily="18" charset="2"/>
              </a:rPr>
              <a:t>Divide pages into two groups, one of which is truly LRU and managed on page faults.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07462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8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Gill Sans Light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571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>
            <a:latin typeface="Gill Sans Light"/>
          </a:defRPr>
        </a:defPPr>
      </a:lstStyle>
    </a:txDef>
  </a:objectDefaults>
  <a:extraClrSchemeLst>
    <a:extraClrScheme>
      <a:clrScheme name="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111187</TotalTime>
  <Pages>60</Pages>
  <Words>4499</Words>
  <Application>Microsoft Office PowerPoint</Application>
  <PresentationFormat>Widescreen</PresentationFormat>
  <Paragraphs>731</Paragraphs>
  <Slides>36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9" baseType="lpstr">
      <vt:lpstr>MS PGothic</vt:lpstr>
      <vt:lpstr>MS PGothic</vt:lpstr>
      <vt:lpstr>Arial</vt:lpstr>
      <vt:lpstr>Cambria Math</vt:lpstr>
      <vt:lpstr>Comic Sans MS</vt:lpstr>
      <vt:lpstr>Consolas</vt:lpstr>
      <vt:lpstr>Courier</vt:lpstr>
      <vt:lpstr>Gill Sans</vt:lpstr>
      <vt:lpstr>Gill Sans Light</vt:lpstr>
      <vt:lpstr>굴림</vt:lpstr>
      <vt:lpstr>Impact</vt:lpstr>
      <vt:lpstr>Symbol</vt:lpstr>
      <vt:lpstr>Office</vt:lpstr>
      <vt:lpstr>CS162 Operating Systems and Systems Programming Lecture 18  Demand Paging (Finished), General I/O</vt:lpstr>
      <vt:lpstr>Recall: Page Fault  Demand Paging</vt:lpstr>
      <vt:lpstr>Recall: Demand Paging Mechanisms</vt:lpstr>
      <vt:lpstr>Recall: Demand Paging Cost Model</vt:lpstr>
      <vt:lpstr>What Factors Lead to Misses in Page Cache?</vt:lpstr>
      <vt:lpstr>Page Replacement Policies</vt:lpstr>
      <vt:lpstr>Replacement Policies (Con’t)</vt:lpstr>
      <vt:lpstr>Example: FIFO (strawman)</vt:lpstr>
      <vt:lpstr>Example: MIN / LRU</vt:lpstr>
      <vt:lpstr>Is LRU guaranteed to perform well?</vt:lpstr>
      <vt:lpstr>When will LRU perform badly?</vt:lpstr>
      <vt:lpstr>Graph of Page Faults Versus The Number of Frames</vt:lpstr>
      <vt:lpstr>Adding Memory Doesn’t Always Help Fault Rate</vt:lpstr>
      <vt:lpstr>Administrivia</vt:lpstr>
      <vt:lpstr>Approximating LRU: Recall PTE bits</vt:lpstr>
      <vt:lpstr>Approximating LRU: Clock Algorithm</vt:lpstr>
      <vt:lpstr>Clock Algorithm: More details</vt:lpstr>
      <vt:lpstr>Nth Chance version of Clock Algorithm</vt:lpstr>
      <vt:lpstr>Clock Algorithms Variations</vt:lpstr>
      <vt:lpstr>Clock Algorithms Variations (continued)</vt:lpstr>
      <vt:lpstr>Second-Chance List Algorithm (VAX/VMS)</vt:lpstr>
      <vt:lpstr>Second-Chance List Algorithm (continued)</vt:lpstr>
      <vt:lpstr>Free List</vt:lpstr>
      <vt:lpstr>Reverse Page Mapping (Sometimes called “Coremap”)</vt:lpstr>
      <vt:lpstr>Allocation of Page Frames (Memory Pages)</vt:lpstr>
      <vt:lpstr>Fixed/Priority Allocation</vt:lpstr>
      <vt:lpstr>Page-Fault Frequency Allocation</vt:lpstr>
      <vt:lpstr>Thrashing</vt:lpstr>
      <vt:lpstr>Locality In A Memory-Reference Pattern</vt:lpstr>
      <vt:lpstr>Working-Set Model Take 2</vt:lpstr>
      <vt:lpstr>What about Compulsory Misses?</vt:lpstr>
      <vt:lpstr>Linux Memory Details?</vt:lpstr>
      <vt:lpstr>Linux Virtual memory map (Pre-Meltdown)</vt:lpstr>
      <vt:lpstr>Pre-Meltdown Virtual Map (Details)</vt:lpstr>
      <vt:lpstr>Post Meltdown Memory Map</vt:lpstr>
      <vt:lpstr>Conclusion</vt:lpstr>
    </vt:vector>
  </TitlesOfParts>
  <Company>UC Berkeley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1: Course Introduction and Overview</dc:title>
  <dc:creator>John D. Kubiatowicz</dc:creator>
  <dc:description>Imported some pictures from Silbershatz (c) 2005</dc:description>
  <cp:lastModifiedBy>kubitron</cp:lastModifiedBy>
  <cp:revision>1106</cp:revision>
  <cp:lastPrinted>2024-03-21T16:11:45Z</cp:lastPrinted>
  <dcterms:created xsi:type="dcterms:W3CDTF">1995-08-12T11:37:26Z</dcterms:created>
  <dcterms:modified xsi:type="dcterms:W3CDTF">2024-04-01T15:50:07Z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wner">
    <vt:lpwstr>Joseph</vt:lpwstr>
  </property>
  <property fmtid="{D5CDD505-2E9C-101B-9397-08002B2CF9AE}" pid="3" name="Semester">
    <vt:lpwstr>Spring 2006</vt:lpwstr>
  </property>
</Properties>
</file>