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5"/>
    <p:sldMasterId id="214748366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y="5143500" cx="9144000"/>
  <p:notesSz cx="6858000" cy="9144000"/>
  <p:embeddedFontLst>
    <p:embeddedFont>
      <p:font typeface="Lato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136B08D-AB83-423F-8D42-F538AC21F890}">
  <a:tblStyle styleId="{8136B08D-AB83-423F-8D42-F538AC21F89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schemas.openxmlformats.org/officeDocument/2006/relationships/font" Target="fonts/Lato-bold.fntdata"/><Relationship Id="rId14" Type="http://schemas.openxmlformats.org/officeDocument/2006/relationships/slide" Target="slides/slide7.xml"/><Relationship Id="rId36" Type="http://schemas.openxmlformats.org/officeDocument/2006/relationships/font" Target="fonts/Lato-regular.fntdata"/><Relationship Id="rId17" Type="http://schemas.openxmlformats.org/officeDocument/2006/relationships/slide" Target="slides/slide10.xml"/><Relationship Id="rId39" Type="http://schemas.openxmlformats.org/officeDocument/2006/relationships/font" Target="fonts/Lato-boldItalic.fntdata"/><Relationship Id="rId16" Type="http://schemas.openxmlformats.org/officeDocument/2006/relationships/slide" Target="slides/slide9.xml"/><Relationship Id="rId38" Type="http://schemas.openxmlformats.org/officeDocument/2006/relationships/font" Target="fonts/Lato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7ce701e6eb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7ce701e6eb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f1285bd1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0f1285bd1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20a0637042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20a0637042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20a0637042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20a0637042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20a0637042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20a0637042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20a0637042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20a0637042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7c3e7329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7c3e7329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20a0637042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20a0637042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20a0637042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20a0637042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20a0637042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20a0637042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20a0637042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20a0637042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20a0637042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20a0637042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20a0637042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20a0637042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20a0637042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20a0637042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20a0637042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20a0637042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20a0637042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20a0637042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20a0637042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20a0637042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20a0637042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20a0637042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20a0637042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20a0637042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20a0637042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20a0637042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20a0637042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20a0637042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20a0637042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120a0637042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20a0637042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20a0637042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20a0637042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20a0637042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20a0637042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20a0637042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20a0637042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20a0637042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20a0637042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120a0637042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20a0637042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20a0637042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title"/>
          </p:nvPr>
        </p:nvSpPr>
        <p:spPr>
          <a:xfrm>
            <a:off x="3291850" y="12913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3291850" y="19315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2" type="subTitle"/>
          </p:nvPr>
        </p:nvSpPr>
        <p:spPr>
          <a:xfrm>
            <a:off x="3291850" y="25717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3" type="subTitle"/>
          </p:nvPr>
        </p:nvSpPr>
        <p:spPr>
          <a:xfrm>
            <a:off x="3291850" y="32119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3" name="Google Shape;13;p2"/>
          <p:cNvCxnSpPr/>
          <p:nvPr/>
        </p:nvCxnSpPr>
        <p:spPr>
          <a:xfrm>
            <a:off x="3291850" y="2571750"/>
            <a:ext cx="54864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" name="Google Shape;14;p2"/>
          <p:cNvSpPr/>
          <p:nvPr/>
        </p:nvSpPr>
        <p:spPr>
          <a:xfrm>
            <a:off x="0" y="4837176"/>
            <a:ext cx="9144000" cy="29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2738" y="1524709"/>
            <a:ext cx="2206375" cy="209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  <p15:guide id="2" pos="1958">
          <p15:clr>
            <a:srgbClr val="FA7B17"/>
          </p15:clr>
        </p15:guide>
        <p15:guide id="3" pos="1037">
          <p15:clr>
            <a:srgbClr val="FA7B17"/>
          </p15:clr>
        </p15:guide>
        <p15:guide id="4" pos="5647">
          <p15:clr>
            <a:srgbClr val="FA7B17"/>
          </p15:clr>
        </p15:guide>
        <p15:guide id="5" pos="3802">
          <p15:clr>
            <a:srgbClr val="FA7B17"/>
          </p15:clr>
        </p15:guide>
        <p15:guide id="6" pos="113">
          <p15:clr>
            <a:srgbClr val="FA7B17"/>
          </p15:clr>
        </p15:guide>
        <p15:guide id="7" orient="horz" pos="2428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" name="Google Shape;20;p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15">
          <p15:clr>
            <a:srgbClr val="FA7B17"/>
          </p15:clr>
        </p15:guide>
        <p15:guide id="2" pos="5645">
          <p15:clr>
            <a:srgbClr val="FA7B17"/>
          </p15:clr>
        </p15:guide>
        <p15:guide id="3" pos="1498">
          <p15:clr>
            <a:srgbClr val="FA7B17"/>
          </p15:clr>
        </p15:guide>
        <p15:guide id="4" pos="4205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" name="Google Shape;25;p5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0" name="Google Shape;30;p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96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5763" y="1089050"/>
            <a:ext cx="2560320" cy="2765146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/>
          <p:nvPr>
            <p:ph type="title"/>
          </p:nvPr>
        </p:nvSpPr>
        <p:spPr>
          <a:xfrm>
            <a:off x="3291850" y="12913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" type="subTitle"/>
          </p:nvPr>
        </p:nvSpPr>
        <p:spPr>
          <a:xfrm>
            <a:off x="3291850" y="19315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8" name="Google Shape;48;p11"/>
          <p:cNvSpPr txBox="1"/>
          <p:nvPr>
            <p:ph idx="2" type="subTitle"/>
          </p:nvPr>
        </p:nvSpPr>
        <p:spPr>
          <a:xfrm>
            <a:off x="3291850" y="25717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3" type="subTitle"/>
          </p:nvPr>
        </p:nvSpPr>
        <p:spPr>
          <a:xfrm>
            <a:off x="3291850" y="32119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50" name="Google Shape;50;p11"/>
          <p:cNvCxnSpPr/>
          <p:nvPr/>
        </p:nvCxnSpPr>
        <p:spPr>
          <a:xfrm>
            <a:off x="3291850" y="2571750"/>
            <a:ext cx="54864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" name="Google Shape;51;p11"/>
          <p:cNvSpPr/>
          <p:nvPr/>
        </p:nvSpPr>
        <p:spPr>
          <a:xfrm>
            <a:off x="0" y="4837176"/>
            <a:ext cx="9144000" cy="29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  <p15:guide id="2" pos="1958">
          <p15:clr>
            <a:srgbClr val="FA7B17"/>
          </p15:clr>
        </p15:guide>
        <p15:guide id="3" pos="1037">
          <p15:clr>
            <a:srgbClr val="FA7B17"/>
          </p15:clr>
        </p15:guide>
        <p15:guide id="4" pos="5647">
          <p15:clr>
            <a:srgbClr val="FA7B17"/>
          </p15:clr>
        </p15:guide>
        <p15:guide id="5" pos="3802">
          <p15:clr>
            <a:srgbClr val="FA7B17"/>
          </p15:clr>
        </p15:guide>
        <p15:guide id="6" pos="113">
          <p15:clr>
            <a:srgbClr val="FA7B17"/>
          </p15:clr>
        </p15:guide>
        <p15:guide id="7" orient="horz" pos="2428">
          <p15:clr>
            <a:srgbClr val="FA7B17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6" name="Google Shape;56;p1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15">
          <p15:clr>
            <a:srgbClr val="FA7B17"/>
          </p15:clr>
        </p15:guide>
        <p15:guide id="2" pos="5645">
          <p15:clr>
            <a:srgbClr val="FA7B17"/>
          </p15:clr>
        </p15:guide>
        <p15:guide id="3" pos="1498">
          <p15:clr>
            <a:srgbClr val="FA7B17"/>
          </p15:clr>
        </p15:guide>
        <p15:guide id="4" pos="4205">
          <p15:clr>
            <a:srgbClr val="FA7B17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61" name="Google Shape;61;p1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8285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2" type="body"/>
          </p:nvPr>
        </p:nvSpPr>
        <p:spPr>
          <a:xfrm>
            <a:off x="3154680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66" name="Google Shape;66;p15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96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5" name="Google Shape;75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2100" lvl="1" marL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2100" lvl="2" marL="1371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2100" lvl="3" marL="1828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2100" lvl="4" marL="2286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2100" lvl="5" marL="2743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2100" lvl="6" marL="3200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2100" lvl="7" marL="3657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2100" lvl="8" marL="4114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1152475"/>
            <a:ext cx="8520600" cy="3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921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2100" lvl="1" marL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2100" lvl="2" marL="1371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2100" lvl="3" marL="1828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2100" lvl="4" marL="2286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2100" lvl="5" marL="2743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2100" lvl="6" marL="3200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2100" lvl="7" marL="3657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○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2100" lvl="8" marL="41148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■"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/>
          <p:nvPr>
            <p:ph type="title"/>
          </p:nvPr>
        </p:nvSpPr>
        <p:spPr>
          <a:xfrm>
            <a:off x="3291850" y="12913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 7</a:t>
            </a:r>
            <a:endParaRPr/>
          </a:p>
        </p:txBody>
      </p:sp>
      <p:sp>
        <p:nvSpPr>
          <p:cNvPr id="82" name="Google Shape;82;p19"/>
          <p:cNvSpPr txBox="1"/>
          <p:nvPr>
            <p:ph idx="1" type="subTitle"/>
          </p:nvPr>
        </p:nvSpPr>
        <p:spPr>
          <a:xfrm>
            <a:off x="3291850" y="19315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I/O</a:t>
            </a:r>
            <a:endParaRPr/>
          </a:p>
        </p:txBody>
      </p:sp>
      <p:sp>
        <p:nvSpPr>
          <p:cNvPr id="83" name="Google Shape;83;p19"/>
          <p:cNvSpPr txBox="1"/>
          <p:nvPr>
            <p:ph idx="2" type="subTitle"/>
          </p:nvPr>
        </p:nvSpPr>
        <p:spPr>
          <a:xfrm>
            <a:off x="3291850" y="2571750"/>
            <a:ext cx="5486400" cy="640200"/>
          </a:xfrm>
          <a:prstGeom prst="rect">
            <a:avLst/>
          </a:prstGeom>
        </p:spPr>
        <p:txBody>
          <a:bodyPr anchorCtr="0" anchor="ctr" bIns="457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03/22</a:t>
            </a:r>
            <a:r>
              <a:rPr lang="en"/>
              <a:t>/24</a:t>
            </a:r>
            <a:endParaRPr/>
          </a:p>
        </p:txBody>
      </p:sp>
      <p:sp>
        <p:nvSpPr>
          <p:cNvPr id="84" name="Google Shape;84;p19"/>
          <p:cNvSpPr txBox="1"/>
          <p:nvPr>
            <p:ph idx="3" type="subTitle"/>
          </p:nvPr>
        </p:nvSpPr>
        <p:spPr>
          <a:xfrm>
            <a:off x="3291850" y="3211950"/>
            <a:ext cx="54864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Staff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idx="1" type="body"/>
          </p:nvPr>
        </p:nvSpPr>
        <p:spPr>
          <a:xfrm>
            <a:off x="182850" y="3641746"/>
            <a:ext cx="8778300" cy="13884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Announcements</a:t>
            </a:r>
            <a:endParaRPr/>
          </a:p>
        </p:txBody>
      </p:sp>
      <p:graphicFrame>
        <p:nvGraphicFramePr>
          <p:cNvPr id="91" name="Google Shape;91;p20"/>
          <p:cNvGraphicFramePr/>
          <p:nvPr/>
        </p:nvGraphicFramePr>
        <p:xfrm>
          <a:off x="182825" y="823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{8136B08D-AB83-423F-8D42-F538AC21F890}</a:tableStyleId>
              </a:tblPr>
              <a:tblGrid>
                <a:gridCol w="1254050"/>
                <a:gridCol w="1254050"/>
                <a:gridCol w="1254050"/>
                <a:gridCol w="1254050"/>
                <a:gridCol w="1254050"/>
                <a:gridCol w="1254050"/>
                <a:gridCol w="12540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Sunday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Monday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Tuesday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Wednesday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Thursday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Friday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Lato"/>
                          <a:ea typeface="Lato"/>
                          <a:cs typeface="Lato"/>
                          <a:sym typeface="Lato"/>
                        </a:rPr>
                        <a:t>Saturday</a:t>
                      </a:r>
                      <a:endParaRPr sz="1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8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8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Spring Break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Spring Break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Spring Break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Spring Break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Spring Break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  <a:tr h="8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Homework 4 Due</a:t>
                      </a:r>
                      <a:endParaRPr sz="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Lato"/>
                          <a:ea typeface="Lato"/>
                          <a:cs typeface="Lato"/>
                          <a:sym typeface="Lato"/>
                        </a:rPr>
                        <a:t>Project 2 Due</a:t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45700" marB="45700" marR="45700" marL="45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I/O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Access patterns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Character devices </a:t>
            </a:r>
            <a:r>
              <a:rPr lang="en"/>
              <a:t>access data as a character stream (i.e. data not addressable).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Block devices </a:t>
            </a:r>
            <a:r>
              <a:rPr lang="en"/>
              <a:t>access data in fixed-sized blocks (i.e. data is addressable).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Network devices </a:t>
            </a:r>
            <a:r>
              <a:rPr lang="en"/>
              <a:t>have a separate interface for networking purposes.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Access timing </a:t>
            </a:r>
            <a:endParaRPr b="1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Synchronous</a:t>
            </a:r>
            <a:r>
              <a:rPr lang="en"/>
              <a:t>/</a:t>
            </a:r>
            <a:r>
              <a:rPr b="1" lang="en"/>
              <a:t>blocking</a:t>
            </a:r>
            <a:r>
              <a:rPr lang="en"/>
              <a:t> interfaces wait until an I/O request is fulfilled.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Non-blocking </a:t>
            </a:r>
            <a:r>
              <a:rPr lang="en"/>
              <a:t>interfaces return quickly from a request without waiting.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Asynchronous </a:t>
            </a:r>
            <a:r>
              <a:rPr lang="en"/>
              <a:t>interfaces allow for other processing to continue without waiting.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Asynchronous is not the same as non-blocking!</a:t>
            </a:r>
            <a:endParaRPr/>
          </a:p>
        </p:txBody>
      </p:sp>
      <p:sp>
        <p:nvSpPr>
          <p:cNvPr id="102" name="Google Shape;102;p2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I/O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Device drivers </a:t>
            </a:r>
            <a:r>
              <a:rPr lang="en"/>
              <a:t>connect high-level abstractions implemented by the OS and hardware specific details of I/O devices.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Allows kernel to use a standard interface for I/O devices.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Top half </a:t>
            </a:r>
            <a:r>
              <a:rPr lang="en"/>
              <a:t>is used by the kernel to start I/O operations.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Bottom half </a:t>
            </a:r>
            <a:r>
              <a:rPr lang="en"/>
              <a:t>is used to service interrupts from the device.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In Linux, top and bottom are flipped!</a:t>
            </a:r>
            <a:endParaRPr/>
          </a:p>
        </p:txBody>
      </p:sp>
      <p:sp>
        <p:nvSpPr>
          <p:cNvPr id="108" name="Google Shape;108;p2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I/O</a:t>
            </a:r>
            <a:endParaRPr/>
          </a:p>
        </p:txBody>
      </p:sp>
      <p:pic>
        <p:nvPicPr>
          <p:cNvPr id="110" name="Google Shape;11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9676" y="1281462"/>
            <a:ext cx="4005100" cy="3289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Processors talk to I/O devices through </a:t>
            </a:r>
            <a:r>
              <a:rPr b="1" lang="en"/>
              <a:t>device controllers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Contain a set of registers that can be read from/written to.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Programmed I/O</a:t>
            </a:r>
            <a:r>
              <a:rPr lang="en"/>
              <a:t> </a:t>
            </a:r>
            <a:r>
              <a:rPr b="1" lang="en"/>
              <a:t>(PIO) </a:t>
            </a:r>
            <a:r>
              <a:rPr lang="en"/>
              <a:t>involves the processor in every byte transfer.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Port-mapped I/O (PMIO)</a:t>
            </a:r>
            <a:r>
              <a:rPr lang="en"/>
              <a:t> 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Uses special memory instruction (e.g. in, out) → </a:t>
            </a:r>
            <a:r>
              <a:rPr lang="en">
                <a:solidFill>
                  <a:srgbClr val="990000"/>
                </a:solidFill>
              </a:rPr>
              <a:t>complicates CPU logic with special instructions.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Uses distinct memory address space from physical memory → </a:t>
            </a:r>
            <a:r>
              <a:rPr lang="en">
                <a:solidFill>
                  <a:srgbClr val="38761D"/>
                </a:solidFill>
              </a:rPr>
              <a:t>useful on older/smaller devices with limited physical address space.</a:t>
            </a:r>
            <a:endParaRPr>
              <a:solidFill>
                <a:srgbClr val="9900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Memory-mapped I/O (MMIO)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Uses standard memory instructions (e.g. load, store) → </a:t>
            </a:r>
            <a:r>
              <a:rPr lang="en">
                <a:solidFill>
                  <a:srgbClr val="38761D"/>
                </a:solidFill>
              </a:rPr>
              <a:t>simplifies CPU logic by putting the responsibility on the device controller</a:t>
            </a:r>
            <a:endParaRPr>
              <a:solidFill>
                <a:srgbClr val="38761D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000"/>
              <a:buChar char="○"/>
            </a:pPr>
            <a:r>
              <a:rPr lang="en">
                <a:solidFill>
                  <a:srgbClr val="990000"/>
                </a:solidFill>
              </a:rPr>
              <a:t>Shares memory address with physical memory.</a:t>
            </a:r>
            <a:endParaRPr>
              <a:solidFill>
                <a:srgbClr val="99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Direct memory access (DMA) </a:t>
            </a:r>
            <a:r>
              <a:rPr lang="en"/>
              <a:t>allows device to write to main memory without CPU intervention.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Uses memory addresses within physical memory region, not just the physical address space.</a:t>
            </a:r>
            <a:endParaRPr/>
          </a:p>
        </p:txBody>
      </p:sp>
      <p:sp>
        <p:nvSpPr>
          <p:cNvPr id="116" name="Google Shape;116;p2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Device Access</a:t>
            </a:r>
            <a:endParaRPr/>
          </a:p>
        </p:txBody>
      </p:sp>
      <p:pic>
        <p:nvPicPr>
          <p:cNvPr id="118" name="Google Shape;11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3325" y="1499038"/>
            <a:ext cx="2055526" cy="285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2198" y="1832800"/>
            <a:ext cx="1898924" cy="2186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DMA Walkthrough</a:t>
            </a:r>
            <a:endParaRPr/>
          </a:p>
        </p:txBody>
      </p:sp>
      <p:pic>
        <p:nvPicPr>
          <p:cNvPr id="127" name="Google Shape;12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47397"/>
            <a:ext cx="9144001" cy="4157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Magnetic disks</a:t>
            </a:r>
            <a:r>
              <a:rPr lang="en"/>
              <a:t> use magnetization to read/write data.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Platter</a:t>
            </a:r>
            <a:r>
              <a:rPr lang="en"/>
              <a:t> is a single thin round plate that stores information.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Each platter spins on a </a:t>
            </a:r>
            <a:r>
              <a:rPr b="1" lang="en"/>
              <a:t>spindle</a:t>
            </a:r>
            <a:r>
              <a:rPr lang="en"/>
              <a:t>, and each platter has two </a:t>
            </a:r>
            <a:r>
              <a:rPr b="1" lang="en"/>
              <a:t>surfaces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Data is read and written with the </a:t>
            </a:r>
            <a:r>
              <a:rPr b="1" lang="en"/>
              <a:t>head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Each head attaches to an </a:t>
            </a:r>
            <a:r>
              <a:rPr b="1" lang="en"/>
              <a:t>arm</a:t>
            </a:r>
            <a:r>
              <a:rPr lang="en"/>
              <a:t>, and each </a:t>
            </a:r>
            <a:r>
              <a:rPr b="1" lang="en"/>
              <a:t>arm </a:t>
            </a:r>
            <a:r>
              <a:rPr lang="en"/>
              <a:t>attaches to the </a:t>
            </a:r>
            <a:r>
              <a:rPr b="1" lang="en"/>
              <a:t>arm assembly.</a:t>
            </a:r>
            <a:endParaRPr b="1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Data is stored in fixed size units called </a:t>
            </a:r>
            <a:r>
              <a:rPr b="1" lang="en"/>
              <a:t>sectors</a:t>
            </a:r>
            <a:r>
              <a:rPr lang="en"/>
              <a:t>, the minimum unit of transfer.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Circle of sectors make up a </a:t>
            </a:r>
            <a:r>
              <a:rPr b="1" lang="en"/>
              <a:t>track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Track length varies from inside to outside of the disk.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000"/>
              <a:buChar char="●"/>
            </a:pPr>
            <a:r>
              <a:rPr lang="en">
                <a:solidFill>
                  <a:srgbClr val="990000"/>
                </a:solidFill>
              </a:rPr>
              <a:t>Lots of moving parts → physical repair issues.</a:t>
            </a:r>
            <a:endParaRPr>
              <a:solidFill>
                <a:srgbClr val="9900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000"/>
              <a:buChar char="●"/>
            </a:pPr>
            <a:r>
              <a:rPr lang="en">
                <a:solidFill>
                  <a:srgbClr val="990000"/>
                </a:solidFill>
              </a:rPr>
              <a:t>Read/write times slower compared to flash.</a:t>
            </a:r>
            <a:endParaRPr>
              <a:solidFill>
                <a:srgbClr val="990000"/>
              </a:solidFill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000"/>
              <a:buChar char="●"/>
            </a:pPr>
            <a:r>
              <a:rPr lang="en">
                <a:solidFill>
                  <a:srgbClr val="38761D"/>
                </a:solidFill>
              </a:rPr>
              <a:t>Much cheaper than flash.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133" name="Google Shape;133;p26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Storage Devices (HDD)</a:t>
            </a:r>
            <a:endParaRPr/>
          </a:p>
        </p:txBody>
      </p:sp>
      <p:pic>
        <p:nvPicPr>
          <p:cNvPr id="135" name="Google Shape;13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9828" y="1219225"/>
            <a:ext cx="3224800" cy="3413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idx="1" type="body"/>
          </p:nvPr>
        </p:nvSpPr>
        <p:spPr>
          <a:xfrm>
            <a:off x="182850" y="822975"/>
            <a:ext cx="58065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Flash memory </a:t>
            </a:r>
            <a:r>
              <a:rPr lang="en"/>
              <a:t>uses electrical circuits (e.g. NOR, NAND) for persistent storage.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Focus on NAND flash which reads/writes in fixed size units called </a:t>
            </a:r>
            <a:r>
              <a:rPr b="1" lang="en"/>
              <a:t>pages </a:t>
            </a:r>
            <a:r>
              <a:rPr lang="en"/>
              <a:t>(typically 2 KB to 4 KB).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Much less moving parts → less prone to issues.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Read/write speeds much faster.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Writing to a cell requires erasing it first, in large fixed size units called </a:t>
            </a:r>
            <a:r>
              <a:rPr b="1" lang="en"/>
              <a:t>erasure blocks</a:t>
            </a:r>
            <a:r>
              <a:rPr lang="en"/>
              <a:t>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Each page has a finite lifetime, can only be erased and rewritten a fixed number of times (e.g. 10K)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Flash translation layer (FTL)</a:t>
            </a:r>
            <a:r>
              <a:rPr lang="en"/>
              <a:t> maps logical flash pages to different physical pages.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Allows device to relocate data without the OS knowing/worrying.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Can write data by writing to a new location, updating mapping in FTL, then erasing old page in the background.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Ensure all physical pages are used equally using </a:t>
            </a:r>
            <a:r>
              <a:rPr b="1" lang="en"/>
              <a:t>wear levelling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Storage Devices</a:t>
            </a:r>
            <a:endParaRPr/>
          </a:p>
        </p:txBody>
      </p:sp>
      <p:sp>
        <p:nvSpPr>
          <p:cNvPr id="142" name="Google Shape;142;p27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/>
          <p:nvPr>
            <p:ph idx="1" type="body"/>
          </p:nvPr>
        </p:nvSpPr>
        <p:spPr>
          <a:xfrm>
            <a:off x="182850" y="822975"/>
            <a:ext cx="58065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Time to access data is composed of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Queueing time</a:t>
            </a:r>
            <a:r>
              <a:rPr lang="en"/>
              <a:t> refers to how long a data request spends in the OS queue before being passed to the device controller.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Controller time </a:t>
            </a:r>
            <a:r>
              <a:rPr lang="en"/>
              <a:t>refers to how long the device controller spends processing the request.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Access time </a:t>
            </a:r>
            <a:r>
              <a:rPr lang="en"/>
              <a:t>refers to how long it takes to access data from the device.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Magnetic disks’ access time involves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Seek time</a:t>
            </a:r>
            <a:r>
              <a:rPr lang="en"/>
              <a:t>: move the arm over the desired track.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Rotation time</a:t>
            </a:r>
            <a:r>
              <a:rPr lang="en"/>
              <a:t>: wait for target sector to rotate under head.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Transfer time</a:t>
            </a:r>
            <a:r>
              <a:rPr lang="en"/>
              <a:t>: transfer data to/from buffer for read/write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Aim to minimize seek and rotation since transfer is fixed.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Use disk intelligence to improve performance.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Track skewing </a:t>
            </a:r>
            <a:r>
              <a:rPr lang="en"/>
              <a:t>staggers logical sectors of the same number on each track by the time it takes to move across one track.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n"/>
              <a:t>Sector sparing </a:t>
            </a:r>
            <a:r>
              <a:rPr lang="en"/>
              <a:t>remaps bad sectors to spare sectors.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Use </a:t>
            </a:r>
            <a:r>
              <a:rPr b="1" lang="en"/>
              <a:t>buffer memory </a:t>
            </a:r>
            <a:r>
              <a:rPr lang="en"/>
              <a:t> to store sectors read by disk head but not requested by the OS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48" name="Google Shape;148;p2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Storage Devices</a:t>
            </a:r>
            <a:endParaRPr/>
          </a:p>
        </p:txBody>
      </p:sp>
      <p:sp>
        <p:nvSpPr>
          <p:cNvPr id="149" name="Google Shape;149;p28"/>
          <p:cNvSpPr txBox="1"/>
          <p:nvPr>
            <p:ph idx="3" type="body"/>
          </p:nvPr>
        </p:nvSpPr>
        <p:spPr>
          <a:xfrm>
            <a:off x="6126505" y="822963"/>
            <a:ext cx="28347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If a particular I/O device implements a blocking interface, do you need multiple threads to have concurrent operations which use that device?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For I/O devices which receive new data very frequently, is it more efficient to interrupt the CPU than to have the CPU poll the device?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When using SSDs, which between reading or writing data is complex and slow?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Why might you choose to use DMA instead of MMIO? Give a specific example where one is more appropriate than the other.</a:t>
            </a:r>
            <a:br>
              <a:rPr lang="en"/>
            </a:br>
            <a:endParaRPr>
              <a:solidFill>
                <a:srgbClr val="0000FF"/>
              </a:solidFill>
            </a:endParaRPr>
          </a:p>
        </p:txBody>
      </p:sp>
      <p:sp>
        <p:nvSpPr>
          <p:cNvPr id="155" name="Google Shape;155;p2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0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If a particular I/O device implements a blocking interface, do you need multiple threads to have concurrent operations which use that device?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Yes. Only with non-blocking IO can you have concurrency without multiple threads.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For I/O devices which receive new data very frequently, is it more efficient to interrupt the CPU than to have the CPU poll the device?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When using SSDs, which between reading or writing data is complex and slow?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Why might you choose to use DMA instead of MMIO? Give a specific example where one is more appropriate than the other.</a:t>
            </a:r>
            <a:br>
              <a:rPr lang="en"/>
            </a:br>
            <a:endParaRPr>
              <a:solidFill>
                <a:srgbClr val="0000FF"/>
              </a:solidFill>
            </a:endParaRPr>
          </a:p>
        </p:txBody>
      </p:sp>
      <p:sp>
        <p:nvSpPr>
          <p:cNvPr id="161" name="Google Shape;161;p3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1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If a particular I/O device implements a blocking interface, do you need multiple threads to have concurrent operations which use that device?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Yes. Only with non-blocking IO can you have concurrency without multiple threads.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For I/O devices which receive new data very frequently, is it more efficient to interrupt the CPU than to have the CPU poll the device?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No. It is more efficient to poll, since the CPU will get overwhelmed with interrupts.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When using SSDs, which between reading or writing data is complex and slow?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Why might you choose to use DMA instead of MMIO? Give a specific example where one is more appropriate than the other.</a:t>
            </a:r>
            <a:br>
              <a:rPr lang="en"/>
            </a:br>
            <a:endParaRPr>
              <a:solidFill>
                <a:srgbClr val="0000FF"/>
              </a:solidFill>
            </a:endParaRPr>
          </a:p>
        </p:txBody>
      </p:sp>
      <p:sp>
        <p:nvSpPr>
          <p:cNvPr id="167" name="Google Shape;167;p3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2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If a particular I/O device implements a blocking interface, do you need multiple threads to have concurrent operations which use that device?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Yes. Only with non-blocking IO can you have concurrency without multiple threads.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For I/O devices which receive new data very frequently, is it more efficient to interrupt the CPU than to have the CPU poll the device?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No. It is more efficient to poll, since the CPU will get overwhelmed with interrupts.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When using SSDs, which between reading or writing data is complex and slow?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SSDs have complex and slower writes because their memory can’t easily be mutated.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Why might you choose to use DMA instead of MMIO? Give a specific example where one is more appropriate than the other.</a:t>
            </a:r>
            <a:br>
              <a:rPr lang="en"/>
            </a:br>
            <a:endParaRPr>
              <a:solidFill>
                <a:srgbClr val="0000FF"/>
              </a:solidFill>
            </a:endParaRPr>
          </a:p>
        </p:txBody>
      </p:sp>
      <p:sp>
        <p:nvSpPr>
          <p:cNvPr id="173" name="Google Shape;173;p3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If a particular I/O device implements a blocking interface, do you need multiple threads to have concurrent operations which use that device?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Yes. Only with non-blocking IO can you have concurrency without multiple threads.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For I/O devices which receive new data very frequently, is it more efficient to interrupt the CPU than to have the CPU poll the device?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No. It is more efficient to poll, since the CPU will get overwhelmed with interrupts.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When using SSDs, which between reading or writing data is complex and slow?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SSDs have complex and slower writes because their memory can’t easily be mutated.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Why might you choose to use DMA instead of MMIO? Give a specific example where one is more appropriate than the other.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Transferring large amounts of data which take a long time to not involve the CPU.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79" name="Google Shape;179;p3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4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5"/>
            </a:pPr>
            <a:r>
              <a:rPr lang="en"/>
              <a:t>Usually, the OS deals with bad or corrupted sectors. However, some disk controllers magically hide failing sectors and re-map to back-up locations on disk when a sector fails.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AutoNum type="alphaLcPeriod"/>
            </a:pPr>
            <a:r>
              <a:rPr lang="en"/>
              <a:t>If you had to choose where to lay out these “back-up” sectors on disk - where would you put them? Why?</a:t>
            </a:r>
            <a:br>
              <a:rPr lang="en"/>
            </a:br>
            <a:br>
              <a:rPr lang="en"/>
            </a:b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AutoNum type="alphaLcPeriod"/>
            </a:pPr>
            <a:r>
              <a:rPr lang="en"/>
              <a:t>How do you think that the disk controller can check whether a sector has gone bad?</a:t>
            </a:r>
            <a:br>
              <a:rPr lang="en"/>
            </a:br>
            <a:br>
              <a:rPr lang="en"/>
            </a:b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AutoNum type="alphaLcPeriod"/>
            </a:pPr>
            <a:r>
              <a:rPr lang="en"/>
              <a:t>Can you think of any drawbacks of hiding errors like this from the OS?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5"/>
            </a:pPr>
            <a:r>
              <a:rPr lang="en"/>
              <a:t>When writing data to disk, how can the buffer memory be used to increase the perceived write speed from the OS viewpoint?</a:t>
            </a:r>
            <a:br>
              <a:rPr lang="en"/>
            </a:br>
            <a:endParaRPr>
              <a:solidFill>
                <a:srgbClr val="0000FF"/>
              </a:solidFill>
            </a:endParaRPr>
          </a:p>
        </p:txBody>
      </p:sp>
      <p:sp>
        <p:nvSpPr>
          <p:cNvPr id="185" name="Google Shape;185;p3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5"/>
            </a:pPr>
            <a:r>
              <a:rPr lang="en"/>
              <a:t>Usually, the OS deals with bad or corrupted sectors. However, some disk controllers magically hide failing sectors and re-map to back-up locations on disk when a sector fails.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AutoNum type="alphaLcPeriod"/>
            </a:pPr>
            <a:r>
              <a:rPr lang="en"/>
              <a:t>If you had to choose where to lay out these “back-up” sectors on disk - where would you put them? Why?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Should spread them out evenly, so when you replace an arbitrary sector your find one that is close by.</a:t>
            </a:r>
            <a:br>
              <a:rPr lang="en"/>
            </a:b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AutoNum type="alphaLcPeriod"/>
            </a:pPr>
            <a:r>
              <a:rPr lang="en"/>
              <a:t>How do you think that the disk controller can check whether a sector has gone bad?</a:t>
            </a:r>
            <a:br>
              <a:rPr lang="en"/>
            </a:br>
            <a:br>
              <a:rPr lang="en"/>
            </a:b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AutoNum type="alphaLcPeriod"/>
            </a:pPr>
            <a:r>
              <a:rPr lang="en"/>
              <a:t>Can you think of any drawbacks of hiding errors like this from the OS?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5"/>
            </a:pPr>
            <a:r>
              <a:rPr lang="en"/>
              <a:t>When writing data to disk, how can the buffer memory be used to increase the perceived write speed from the OS viewpoint?</a:t>
            </a:r>
            <a:br>
              <a:rPr lang="en"/>
            </a:br>
            <a:endParaRPr>
              <a:solidFill>
                <a:srgbClr val="0000FF"/>
              </a:solidFill>
            </a:endParaRPr>
          </a:p>
        </p:txBody>
      </p:sp>
      <p:sp>
        <p:nvSpPr>
          <p:cNvPr id="191" name="Google Shape;191;p3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5"/>
            </a:pPr>
            <a:r>
              <a:rPr lang="en"/>
              <a:t>Usually, the OS deals with bad or corrupted sectors. However, some disk controllers magically hide failing sectors and re-map to back-up locations on disk when a sector fails.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AutoNum type="alphaLcPeriod"/>
            </a:pPr>
            <a:r>
              <a:rPr lang="en"/>
              <a:t>If you had to choose where to lay out these “back-up” sectors on disk - where would you put them? Why?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Should spread them out evenly, so when you replace an arbitrary sector your find one that is close by.</a:t>
            </a:r>
            <a:br>
              <a:rPr lang="en"/>
            </a:b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AutoNum type="alphaLcPeriod"/>
            </a:pPr>
            <a:r>
              <a:rPr lang="en"/>
              <a:t>How do you think that the disk controller can check whether a sector has gone bad?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Using a checksum, this can be efficiently checked in hardware during disk access.</a:t>
            </a:r>
            <a:br>
              <a:rPr lang="en"/>
            </a:b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AutoNum type="alphaLcPeriod"/>
            </a:pPr>
            <a:r>
              <a:rPr lang="en"/>
              <a:t>Can you think of any drawbacks of hiding errors like this from the OS?</a:t>
            </a:r>
            <a:br>
              <a:rPr lang="en"/>
            </a:b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5"/>
            </a:pPr>
            <a:r>
              <a:rPr lang="en"/>
              <a:t>When writing data to disk, how can the buffer memory be used to increase the perceived write speed from the OS viewpoint?</a:t>
            </a:r>
            <a:br>
              <a:rPr lang="en"/>
            </a:br>
            <a:endParaRPr>
              <a:solidFill>
                <a:srgbClr val="0000FF"/>
              </a:solidFill>
            </a:endParaRPr>
          </a:p>
        </p:txBody>
      </p:sp>
      <p:sp>
        <p:nvSpPr>
          <p:cNvPr id="197" name="Google Shape;197;p3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7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5"/>
            </a:pPr>
            <a:r>
              <a:rPr lang="en"/>
              <a:t>Usually, the OS deals with bad or corrupted sectors. However, some disk controllers magically hide failing sectors and re-map to back-up locations on disk when a sector fails.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AutoNum type="alphaLcPeriod"/>
            </a:pPr>
            <a:r>
              <a:rPr lang="en"/>
              <a:t>If you had to choose where to lay out these “back-up” sectors on disk - where would you put them? Why?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Should spread them out evenly, so when you replace an arbitrary sector your find one that is close by.</a:t>
            </a:r>
            <a:br>
              <a:rPr lang="en"/>
            </a:b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AutoNum type="alphaLcPeriod"/>
            </a:pPr>
            <a:r>
              <a:rPr lang="en"/>
              <a:t>How do you think that the disk controller can check whether a sector has gone bad?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Using a checksum, this can be efficiently checked in hardware during disk access.</a:t>
            </a:r>
            <a:br>
              <a:rPr lang="en"/>
            </a:b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AutoNum type="alphaLcPeriod"/>
            </a:pPr>
            <a:r>
              <a:rPr lang="en"/>
              <a:t>Can you think of any drawbacks of hiding errors like this from the OS?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Excessive sector failures are warning signs that a disk is beginning to fail.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5"/>
            </a:pPr>
            <a:r>
              <a:rPr lang="en"/>
              <a:t>When writing data to disk, how can the buffer memory be used to increase the perceived write speed from the OS viewpoint?</a:t>
            </a:r>
            <a:br>
              <a:rPr lang="en"/>
            </a:br>
            <a:endParaRPr>
              <a:solidFill>
                <a:srgbClr val="0000FF"/>
              </a:solidFill>
            </a:endParaRPr>
          </a:p>
        </p:txBody>
      </p:sp>
      <p:sp>
        <p:nvSpPr>
          <p:cNvPr id="203" name="Google Shape;203;p37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8"/>
          <p:cNvSpPr txBox="1"/>
          <p:nvPr>
            <p:ph idx="1" type="body"/>
          </p:nvPr>
        </p:nvSpPr>
        <p:spPr>
          <a:xfrm>
            <a:off x="182850" y="823868"/>
            <a:ext cx="87783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5"/>
            </a:pPr>
            <a:r>
              <a:rPr lang="en"/>
              <a:t>Usually, the OS deals with bad or corrupted sectors. However, some disk controllers magically hide failing sectors and re-map to back-up locations on disk when a sector fails.</a:t>
            </a: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AutoNum type="alphaLcPeriod"/>
            </a:pPr>
            <a:r>
              <a:rPr lang="en"/>
              <a:t>If you had to choose where to lay out these “back-up” sectors on disk - where would you put them? Why?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Should spread them out evenly, so when you replace an arbitrary sector your find one that is close by.</a:t>
            </a:r>
            <a:br>
              <a:rPr lang="en"/>
            </a:b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AutoNum type="alphaLcPeriod"/>
            </a:pPr>
            <a:r>
              <a:rPr lang="en"/>
              <a:t>How do you think that the disk controller can check whether a sector has gone bad?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Using a checksum, this can be efficiently checked in hardware during disk access.</a:t>
            </a:r>
            <a:br>
              <a:rPr lang="en"/>
            </a:br>
            <a:endParaRPr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AutoNum type="alphaLcPeriod"/>
            </a:pPr>
            <a:r>
              <a:rPr lang="en"/>
              <a:t>Can you think of any drawbacks of hiding errors like this from the OS?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Excessive sector failures are warning signs that a disk is beginning to fail.</a:t>
            </a:r>
            <a:br>
              <a:rPr lang="en"/>
            </a:b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5"/>
            </a:pPr>
            <a:r>
              <a:rPr lang="en"/>
              <a:t>When writing data to disk, how can the buffer memory be used to increase the perceived write speed from the OS viewpoint?</a:t>
            </a:r>
            <a:br>
              <a:rPr lang="en"/>
            </a:br>
            <a:r>
              <a:rPr lang="en">
                <a:solidFill>
                  <a:srgbClr val="0000FF"/>
                </a:solidFill>
              </a:rPr>
              <a:t>Acknowledge to OS that write has completed after it’s written to buffer, not the platters. Write to platter in the background.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209" name="Google Shape;209;p38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Check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9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Assume we have a hard drive with the following specifications.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 An average seek time of 8 ms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rotational speed of 7200 revolutions per minute (RPM)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controller that can transfer data at a maximum rate of 50 MiB/s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We will ignore the effects of queueing delay for this problem.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9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What is the expected throughput of the hard drive when reading 4 KiB sectors from a random location on disk?</a:t>
            </a:r>
            <a:endParaRPr/>
          </a:p>
        </p:txBody>
      </p:sp>
      <p:sp>
        <p:nvSpPr>
          <p:cNvPr id="216" name="Google Shape;216;p39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 Drive Performance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0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Assume we have a hard drive with the following specifications.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 An average seek time of 8 ms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rotational speed of 7200 revolutions per minute (RPM)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controller that can transfer data at a maximum rate of 50 MiB/s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will ignore the effects of queueing delay for this problem.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40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What is the expected throughput of the hard drive when reading 4 KiB sectors from a random location on disk?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Break down into seek time, rotation time, transfer time.</a:t>
            </a:r>
            <a:br>
              <a:rPr lang="en">
                <a:solidFill>
                  <a:srgbClr val="0000FF"/>
                </a:solidFill>
              </a:rPr>
            </a:br>
            <a:br>
              <a:rPr lang="en">
                <a:solidFill>
                  <a:srgbClr val="0000FF"/>
                </a:solidFill>
              </a:rPr>
            </a:br>
            <a:r>
              <a:rPr lang="en">
                <a:solidFill>
                  <a:srgbClr val="0000FF"/>
                </a:solidFill>
              </a:rPr>
              <a:t>Already given seek time of 8 ms.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223" name="Google Shape;223;p40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 Drive Performance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1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Assume we have a hard drive with the following specifications.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 An average seek time of 8 ms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rotational speed of 7200 revolutions per minute (RPM)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controller that can transfer data at a maximum rate of 50 MiB/s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will ignore the effects of queueing delay for this problem.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41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What is the expected throughput of the hard drive when reading 4 KiB sectors from a random location on disk?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Break down into seek time, rotation time, transfer time.</a:t>
            </a:r>
            <a:br>
              <a:rPr lang="en">
                <a:solidFill>
                  <a:srgbClr val="0000FF"/>
                </a:solidFill>
              </a:rPr>
            </a:br>
            <a:br>
              <a:rPr lang="en">
                <a:solidFill>
                  <a:srgbClr val="0000FF"/>
                </a:solidFill>
              </a:rPr>
            </a:br>
            <a:r>
              <a:rPr lang="en">
                <a:solidFill>
                  <a:srgbClr val="0000FF"/>
                </a:solidFill>
              </a:rPr>
              <a:t>Already given seek time of 8 ms.</a:t>
            </a:r>
            <a:br>
              <a:rPr lang="en">
                <a:solidFill>
                  <a:srgbClr val="0000FF"/>
                </a:solidFill>
              </a:rPr>
            </a:br>
            <a:br>
              <a:rPr lang="en">
                <a:solidFill>
                  <a:srgbClr val="0000FF"/>
                </a:solidFill>
              </a:rPr>
            </a:br>
            <a:r>
              <a:rPr lang="en">
                <a:solidFill>
                  <a:srgbClr val="0000FF"/>
                </a:solidFill>
              </a:rPr>
              <a:t>On average, disk must complete ½ revolution to wait for the correct sector to rotate under head.  Rotation time is</a:t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1/2 ✕ 1 / 7200 RPM ≅4.17 ms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endParaRPr/>
          </a:p>
        </p:txBody>
      </p:sp>
      <p:sp>
        <p:nvSpPr>
          <p:cNvPr id="230" name="Google Shape;230;p41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 Drive Performance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2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Assume we have a hard drive with the following specifications.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 An average seek time of 8 ms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rotational speed of 7200 revolutions per minute (RPM)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controller that can transfer data at a maximum rate of 50 MiB/s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will ignore the effects of queueing delay for this problem.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42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What is the expected throughput of the hard drive when reading 4 KiB sectors from a random location on disk?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Break down into seek time, rotation time, transfer time.</a:t>
            </a:r>
            <a:br>
              <a:rPr lang="en">
                <a:solidFill>
                  <a:srgbClr val="0000FF"/>
                </a:solidFill>
              </a:rPr>
            </a:br>
            <a:br>
              <a:rPr lang="en">
                <a:solidFill>
                  <a:srgbClr val="0000FF"/>
                </a:solidFill>
              </a:rPr>
            </a:br>
            <a:r>
              <a:rPr lang="en">
                <a:solidFill>
                  <a:srgbClr val="0000FF"/>
                </a:solidFill>
              </a:rPr>
              <a:t>Already given seek time of 8 ms.</a:t>
            </a:r>
            <a:br>
              <a:rPr lang="en">
                <a:solidFill>
                  <a:srgbClr val="0000FF"/>
                </a:solidFill>
              </a:rPr>
            </a:br>
            <a:br>
              <a:rPr lang="en">
                <a:solidFill>
                  <a:srgbClr val="0000FF"/>
                </a:solidFill>
              </a:rPr>
            </a:br>
            <a:r>
              <a:rPr lang="en">
                <a:solidFill>
                  <a:srgbClr val="0000FF"/>
                </a:solidFill>
              </a:rPr>
              <a:t>On average, disk must complete ½ revolution to wait for the correct sector to rotate under head.  Rotation time is</a:t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1/2 ✕ 1 / 7200 RPM ≅4.17 ms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Transfer time for 4 KiB is</a:t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4 KiB ✕ 1 / 50 MiB ≅ 0.078125 ms</a:t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endParaRPr/>
          </a:p>
        </p:txBody>
      </p:sp>
      <p:sp>
        <p:nvSpPr>
          <p:cNvPr id="237" name="Google Shape;237;p42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 Drive Performance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3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Assume we have a hard drive with the following specifications.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 An average seek time of 8 ms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rotational speed of 7200 revolutions per minute (RPM)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controller that can transfer data at a maximum rate of 50 MiB/s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will ignore the effects of queueing delay for this problem.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43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/>
              <a:t>What is the expected throughput of the hard drive when reading 4 KiB sectors from a random location on disk?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Break down into seek time, rotation time, transfer time.</a:t>
            </a:r>
            <a:br>
              <a:rPr lang="en">
                <a:solidFill>
                  <a:srgbClr val="0000FF"/>
                </a:solidFill>
              </a:rPr>
            </a:br>
            <a:br>
              <a:rPr lang="en">
                <a:solidFill>
                  <a:srgbClr val="0000FF"/>
                </a:solidFill>
              </a:rPr>
            </a:br>
            <a:r>
              <a:rPr lang="en">
                <a:solidFill>
                  <a:srgbClr val="0000FF"/>
                </a:solidFill>
              </a:rPr>
              <a:t>Already given seek time of 8 ms.</a:t>
            </a:r>
            <a:br>
              <a:rPr lang="en">
                <a:solidFill>
                  <a:srgbClr val="0000FF"/>
                </a:solidFill>
              </a:rPr>
            </a:br>
            <a:br>
              <a:rPr lang="en">
                <a:solidFill>
                  <a:srgbClr val="0000FF"/>
                </a:solidFill>
              </a:rPr>
            </a:br>
            <a:r>
              <a:rPr lang="en">
                <a:solidFill>
                  <a:srgbClr val="0000FF"/>
                </a:solidFill>
              </a:rPr>
              <a:t>On average, disk must complete ½ revolution to wait for the correct sector to rotate under head.  Rotation time is</a:t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1/2 ✕ 1 / 7200 RPM ≅4.17 ms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Transfer time for 4 KiB is</a:t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4 KiB ✕ 1 / 50 MiB ≅ 0.078125 ms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Total time is 8 ms + 4.17 ms + 0.078125 ms ≅ 12.248 ms, giving a throughput of</a:t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4 KiB / 12.248 ms ≅ 326.6 KiB/s</a:t>
            </a:r>
            <a:br>
              <a:rPr lang="en"/>
            </a:br>
            <a:endParaRPr/>
          </a:p>
        </p:txBody>
      </p:sp>
      <p:sp>
        <p:nvSpPr>
          <p:cNvPr id="244" name="Google Shape;244;p43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 Drive Performance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4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Assume we have a hard drive with the following specifications.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 An average seek time of 8 ms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rotational speed of 7200 revolutions per minute (RPM)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controller that can transfer data at a maximum rate of 50 MiB/s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will ignore the effects of queueing delay for this problem.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44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What is the expected throughput of the hard drive when reading 4 KiB sectors from the same track on disk (i.e. the read/write head is already positioned over the correct track when the operation starts)?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solidFill>
                  <a:srgbClr val="0000FF"/>
                </a:solidFill>
              </a:rPr>
            </a:br>
            <a:br>
              <a:rPr lang="en">
                <a:solidFill>
                  <a:srgbClr val="0000FF"/>
                </a:solidFill>
              </a:rPr>
            </a:b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What is the expected throughput of the hard drive when reading the very next 4 KiB sector (i.e. the read/write head is immediately over the proper track and sector at the start of the operation)?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br>
              <a:rPr lang="en"/>
            </a:br>
            <a:endParaRPr/>
          </a:p>
        </p:txBody>
      </p:sp>
      <p:sp>
        <p:nvSpPr>
          <p:cNvPr id="251" name="Google Shape;251;p44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 Drive Performance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5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Assume we have a hard drive with the following specifications.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 An average seek time of 8 ms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rotational speed of 7200 revolutions per minute (RPM)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controller that can transfer data at a maximum rate of 50 MiB/s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will ignore the effects of queueing delay for this problem.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45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What is the expected throughput of the hard drive when reading 4 KiB sectors from the same track on disk (i.e. the read/write head is already positioned over the correct track when the operation starts)?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Ignore seek time, giving a total time of 4.17 ms + 0.078125 ms ≅ 4.24 ms and throughput of</a:t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4 KiB / 4.24 ms ≅ 943.4 KiB/s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What is the expected throughput of the hard drive when reading the very next 4 KiB sector (i.e. the read/write head is immediately over the proper track and sector at the start of the operation)?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br>
              <a:rPr lang="en"/>
            </a:br>
            <a:endParaRPr/>
          </a:p>
        </p:txBody>
      </p:sp>
      <p:sp>
        <p:nvSpPr>
          <p:cNvPr id="258" name="Google Shape;258;p45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 Drive Performance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6"/>
          <p:cNvSpPr txBox="1"/>
          <p:nvPr>
            <p:ph idx="1" type="body"/>
          </p:nvPr>
        </p:nvSpPr>
        <p:spPr>
          <a:xfrm>
            <a:off x="182850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Assume we have a hard drive with the following specifications.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 An average seek time of 8 ms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rotational speed of 7200 revolutions per minute (RPM)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 controller that can transfer data at a maximum rate of 50 MiB/s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will ignore the effects of queueing delay for this problem.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46"/>
          <p:cNvSpPr txBox="1"/>
          <p:nvPr>
            <p:ph idx="2" type="body"/>
          </p:nvPr>
        </p:nvSpPr>
        <p:spPr>
          <a:xfrm>
            <a:off x="4663325" y="822963"/>
            <a:ext cx="4297800" cy="4206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What is the expected throughput of the hard drive when reading 4 KiB sectors from the same track on disk (i.e. the read/write head is already positioned over the correct track when the operation starts)?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Ignore seek time, giving a total time of 4.17 ms + 0.078125 ms ≅ 4.24 ms and throughput of</a:t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4 KiB / 4.24 ms ≅ 943.4 KiB/s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AutoNum type="arabicPeriod" startAt="2"/>
            </a:pPr>
            <a:r>
              <a:rPr lang="en"/>
              <a:t>What is the expected throughput of the hard drive when reading the very next 4 KiB sector (i.e. the read/write head is immediately over the proper track and sector at the start of the operation)?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Ignore both rotational and seek times to take full advantage of the transfer rate of 50 MiB/s.</a:t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br>
              <a:rPr lang="en"/>
            </a:br>
            <a:endParaRPr/>
          </a:p>
        </p:txBody>
      </p:sp>
      <p:sp>
        <p:nvSpPr>
          <p:cNvPr id="265" name="Google Shape;265;p46"/>
          <p:cNvSpPr txBox="1"/>
          <p:nvPr>
            <p:ph type="title"/>
          </p:nvPr>
        </p:nvSpPr>
        <p:spPr>
          <a:xfrm>
            <a:off x="182850" y="114300"/>
            <a:ext cx="87783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 Drive Performance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S 162 Discussio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DEEE2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S 162 Discussio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DEEE2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