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y="5143500" cx="9144000"/>
  <p:notesSz cx="6858000" cy="9144000"/>
  <p:embeddedFontLst>
    <p:embeddedFont>
      <p:font typeface="Lato"/>
      <p:regular r:id="rId53"/>
      <p:bold r:id="rId54"/>
      <p:italic r:id="rId55"/>
      <p:boldItalic r:id="rId56"/>
    </p:embeddedFont>
    <p:embeddedFont>
      <p:font typeface="Source Code Pro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D084251-FC87-4C42-9A8F-4FDCDE21C7A6}">
  <a:tblStyle styleId="{5D084251-FC87-4C42-9A8F-4FDCDE21C7A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SourceCodePro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font" Target="fonts/Lato-regular.fntdata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font" Target="fonts/Lato-italic.fntdata"/><Relationship Id="rId10" Type="http://schemas.openxmlformats.org/officeDocument/2006/relationships/slide" Target="slides/slide4.xml"/><Relationship Id="rId54" Type="http://schemas.openxmlformats.org/officeDocument/2006/relationships/font" Target="fonts/Lato-bold.fntdata"/><Relationship Id="rId13" Type="http://schemas.openxmlformats.org/officeDocument/2006/relationships/slide" Target="slides/slide7.xml"/><Relationship Id="rId57" Type="http://schemas.openxmlformats.org/officeDocument/2006/relationships/font" Target="fonts/SourceCodePro-regular.fntdata"/><Relationship Id="rId12" Type="http://schemas.openxmlformats.org/officeDocument/2006/relationships/slide" Target="slides/slide6.xml"/><Relationship Id="rId56" Type="http://schemas.openxmlformats.org/officeDocument/2006/relationships/font" Target="fonts/Lato-boldItalic.fntdata"/><Relationship Id="rId15" Type="http://schemas.openxmlformats.org/officeDocument/2006/relationships/slide" Target="slides/slide9.xml"/><Relationship Id="rId59" Type="http://schemas.openxmlformats.org/officeDocument/2006/relationships/font" Target="fonts/SourceCodePro-italic.fntdata"/><Relationship Id="rId14" Type="http://schemas.openxmlformats.org/officeDocument/2006/relationships/slide" Target="slides/slide8.xml"/><Relationship Id="rId58" Type="http://schemas.openxmlformats.org/officeDocument/2006/relationships/font" Target="fonts/SourceCodePro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10e7a9b619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Google Shape;43;g10e7a9b619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0f1285bd1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0f1285bd1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2bc14ab3bd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2bc14ab3bd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2bc14ab3bd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2bc14ab3b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2bc14ab3bd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2bc14ab3bd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bca24341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2bca24341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2bca243410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2bca24341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2bca24341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2bca24341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09fa588189_1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09fa588189_1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3a491eccf2_7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3a491eccf2_7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2bca243410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2bca243410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bca243410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2bca243410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2bca243410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2bca243410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2bca243410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2bca243410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2bca243410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2bca243410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bca243410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2bca243410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2bca243410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2bca243410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2bca243410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2bca243410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23a5e9cf83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23a5e9cf83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23a5e9cf83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23a5e9cf83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23a5e9cf83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23a5e9cf83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23a5e9cf83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23a5e9cf83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23a5e9cf83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23a5e9cf83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23a5e9cf83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23a5e9cf83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2bc14ab3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2bc14ab3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2bc14ab3b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2bc14ab3b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2bc14ab3b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2bc14ab3b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23a5e9cf83_0_7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23a5e9cf83_0_7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2bc14ab3b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2bc14ab3b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2bc14ab3bd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2bc14ab3bd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23a5e9cf83_0_9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23a5e9cf83_0_9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23a5e9cf83_0_9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123a5e9cf83_0_9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23a5e9cf83_0_9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123a5e9cf83_0_9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2c01113c9d_2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2c01113c9d_2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2c01113c9d_2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22c01113c9d_2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2c01113c9d_2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22c01113c9d_2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23a5e9cf83_0_9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23a5e9cf83_0_9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23a5e9cf83_0_10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23a5e9cf83_0_10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23a5e9cf83_0_10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23a5e9cf83_0_10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23a5e9cf83_0_10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23a5e9cf83_0_10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123a5e9cf83_0_1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123a5e9cf83_0_1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123a5e9cf83_0_1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123a5e9cf83_0_1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23a5e9cf83_0_1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23a5e9cf83_0_1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123a5e9cf83_0_1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123a5e9cf83_0_1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23a5e9cf83_0_13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123a5e9cf83_0_1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123a5e9cf83_0_1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123a5e9cf83_0_1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5763" y="1089050"/>
            <a:ext cx="2560320" cy="276514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title"/>
          </p:nvPr>
        </p:nvSpPr>
        <p:spPr>
          <a:xfrm>
            <a:off x="3291850" y="12913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291850" y="19315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2" type="subTitle"/>
          </p:nvPr>
        </p:nvSpPr>
        <p:spPr>
          <a:xfrm>
            <a:off x="3291850" y="25717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3" type="subTitle"/>
          </p:nvPr>
        </p:nvSpPr>
        <p:spPr>
          <a:xfrm>
            <a:off x="3291850" y="32119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4" name="Google Shape;14;p2"/>
          <p:cNvCxnSpPr/>
          <p:nvPr/>
        </p:nvCxnSpPr>
        <p:spPr>
          <a:xfrm>
            <a:off x="3291850" y="2571750"/>
            <a:ext cx="54864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" name="Google Shape;15;p2"/>
          <p:cNvSpPr/>
          <p:nvPr/>
        </p:nvSpPr>
        <p:spPr>
          <a:xfrm>
            <a:off x="0" y="4837176"/>
            <a:ext cx="9144000" cy="29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1958">
          <p15:clr>
            <a:srgbClr val="FA7B17"/>
          </p15:clr>
        </p15:guide>
        <p15:guide id="3" pos="1037">
          <p15:clr>
            <a:srgbClr val="FA7B17"/>
          </p15:clr>
        </p15:guide>
        <p15:guide id="4" pos="5647">
          <p15:clr>
            <a:srgbClr val="FA7B17"/>
          </p15:clr>
        </p15:guide>
        <p15:guide id="5" pos="3802">
          <p15:clr>
            <a:srgbClr val="FA7B17"/>
          </p15:clr>
        </p15:guide>
        <p15:guide id="6" pos="113">
          <p15:clr>
            <a:srgbClr val="FA7B17"/>
          </p15:clr>
        </p15:guide>
        <p15:guide id="7" orient="horz" pos="2428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" name="Google Shape;20;p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15">
          <p15:clr>
            <a:srgbClr val="FA7B17"/>
          </p15:clr>
        </p15:guide>
        <p15:guide id="2" pos="5645">
          <p15:clr>
            <a:srgbClr val="FA7B17"/>
          </p15:clr>
        </p15:guide>
        <p15:guide id="3" pos="1498">
          <p15:clr>
            <a:srgbClr val="FA7B17"/>
          </p15:clr>
        </p15:guide>
        <p15:guide id="4" pos="4205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" name="Google Shape;25;p5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0" name="Google Shape;30;p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96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2100" lvl="1" marL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2100" lvl="2" marL="1371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2100" lvl="3" marL="1828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2100" lvl="4" marL="2286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2100" lvl="5" marL="2743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2100" lvl="6" marL="3200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2100" lvl="7" marL="3657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2100" lvl="8" marL="4114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type="title"/>
          </p:nvPr>
        </p:nvSpPr>
        <p:spPr>
          <a:xfrm>
            <a:off x="3291850" y="12913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8</a:t>
            </a:r>
            <a:endParaRPr/>
          </a:p>
        </p:txBody>
      </p:sp>
      <p:sp>
        <p:nvSpPr>
          <p:cNvPr id="46" name="Google Shape;46;p10"/>
          <p:cNvSpPr txBox="1"/>
          <p:nvPr>
            <p:ph idx="1" type="subTitle"/>
          </p:nvPr>
        </p:nvSpPr>
        <p:spPr>
          <a:xfrm>
            <a:off x="3291850" y="19315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File Systems</a:t>
            </a:r>
            <a:endParaRPr/>
          </a:p>
        </p:txBody>
      </p:sp>
      <p:sp>
        <p:nvSpPr>
          <p:cNvPr id="47" name="Google Shape;47;p10"/>
          <p:cNvSpPr txBox="1"/>
          <p:nvPr>
            <p:ph idx="2" type="subTitle"/>
          </p:nvPr>
        </p:nvSpPr>
        <p:spPr>
          <a:xfrm>
            <a:off x="3291850" y="25717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04/05/24</a:t>
            </a:r>
            <a:endParaRPr/>
          </a:p>
        </p:txBody>
      </p:sp>
      <p:sp>
        <p:nvSpPr>
          <p:cNvPr id="48" name="Google Shape;48;p10"/>
          <p:cNvSpPr txBox="1"/>
          <p:nvPr>
            <p:ph idx="3" type="subTitle"/>
          </p:nvPr>
        </p:nvSpPr>
        <p:spPr>
          <a:xfrm>
            <a:off x="3291850" y="32119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Staff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idx="1" type="body"/>
          </p:nvPr>
        </p:nvSpPr>
        <p:spPr>
          <a:xfrm>
            <a:off x="182850" y="3641746"/>
            <a:ext cx="8778300" cy="13884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Announcements</a:t>
            </a:r>
            <a:endParaRPr/>
          </a:p>
        </p:txBody>
      </p:sp>
      <p:graphicFrame>
        <p:nvGraphicFramePr>
          <p:cNvPr id="55" name="Google Shape;55;p11"/>
          <p:cNvGraphicFramePr/>
          <p:nvPr/>
        </p:nvGraphicFramePr>
        <p:xfrm>
          <a:off x="182825" y="823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1254050"/>
                <a:gridCol w="1254050"/>
                <a:gridCol w="1254050"/>
                <a:gridCol w="1254050"/>
                <a:gridCol w="1254050"/>
                <a:gridCol w="1254050"/>
                <a:gridCol w="12540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Sunday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Monday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Tuesday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Wednesday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Thursday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Friday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Saturday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Homework 4 Due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Homework 5 Release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rgbClr val="00000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Project 2 Due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rgbClr val="FCEAD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rgbClr val="00000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Project 3 Release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00000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RPC Lab Deadline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rgbClr val="00000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Project 3 Design Doc Due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rgbClr val="00000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HW5 Checkpoint Deadline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Queueing Theory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>
            <p:ph idx="1" type="body"/>
          </p:nvPr>
        </p:nvSpPr>
        <p:spPr>
          <a:xfrm>
            <a:off x="182850" y="822975"/>
            <a:ext cx="8871600" cy="4206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Arrivals and departures are both characterized by some probabilistic distributions 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Queueing Theory applies to long-term, steady-state behavior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Arrival rate = Departure rate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850" y="822975"/>
            <a:ext cx="4778275" cy="1492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182850" y="822975"/>
            <a:ext cx="8871600" cy="4206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In any </a:t>
            </a:r>
            <a:r>
              <a:rPr b="1" lang="en" sz="1200"/>
              <a:t>stable </a:t>
            </a:r>
            <a:r>
              <a:rPr lang="en" sz="1200"/>
              <a:t>system, average arrival rate = average departure rate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Average arrival rate  </a:t>
            </a:r>
            <a:r>
              <a:rPr lang="en" sz="1200"/>
              <a:t>𝝺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Average time spent in queue </a:t>
            </a:r>
            <a:r>
              <a:rPr b="1" lang="en" sz="1200"/>
              <a:t>L</a:t>
            </a:r>
            <a:endParaRPr b="1"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Average number of jobs in queue </a:t>
            </a:r>
            <a:r>
              <a:rPr b="1" lang="en" sz="1200"/>
              <a:t>N </a:t>
            </a:r>
            <a:r>
              <a:rPr lang="en" sz="1200"/>
              <a:t>= 𝝺 x </a:t>
            </a:r>
            <a:r>
              <a:rPr b="1" lang="en" sz="1200"/>
              <a:t>L</a:t>
            </a:r>
            <a:endParaRPr b="1"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This holds regardless of instantaneous variations (remember, this is long–term behavior)</a:t>
            </a:r>
            <a:endParaRPr sz="1200"/>
          </a:p>
        </p:txBody>
      </p:sp>
      <p:sp>
        <p:nvSpPr>
          <p:cNvPr id="73" name="Google Shape;73;p1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Little’s Law</a:t>
            </a:r>
            <a:endParaRPr/>
          </a:p>
        </p:txBody>
      </p:sp>
      <p:cxnSp>
        <p:nvCxnSpPr>
          <p:cNvPr id="74" name="Google Shape;74;p14"/>
          <p:cNvCxnSpPr/>
          <p:nvPr/>
        </p:nvCxnSpPr>
        <p:spPr>
          <a:xfrm flipH="1" rot="10800000">
            <a:off x="512925" y="1609950"/>
            <a:ext cx="1175400" cy="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5" name="Google Shape;75;p14"/>
          <p:cNvSpPr/>
          <p:nvPr/>
        </p:nvSpPr>
        <p:spPr>
          <a:xfrm>
            <a:off x="1873600" y="1246800"/>
            <a:ext cx="1424700" cy="726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 jobs in queue</a:t>
            </a:r>
            <a:endParaRPr/>
          </a:p>
        </p:txBody>
      </p:sp>
      <p:sp>
        <p:nvSpPr>
          <p:cNvPr id="76" name="Google Shape;76;p14"/>
          <p:cNvSpPr txBox="1"/>
          <p:nvPr/>
        </p:nvSpPr>
        <p:spPr>
          <a:xfrm>
            <a:off x="434625" y="1303675"/>
            <a:ext cx="133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Arrivals (w/ rate 𝝺) 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77" name="Google Shape;77;p14"/>
          <p:cNvCxnSpPr/>
          <p:nvPr/>
        </p:nvCxnSpPr>
        <p:spPr>
          <a:xfrm flipH="1" rot="10800000">
            <a:off x="3593275" y="1606500"/>
            <a:ext cx="1175400" cy="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" name="Google Shape;78;p14"/>
          <p:cNvSpPr txBox="1"/>
          <p:nvPr/>
        </p:nvSpPr>
        <p:spPr>
          <a:xfrm>
            <a:off x="3690200" y="1303675"/>
            <a:ext cx="1047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Departures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182850" y="822975"/>
            <a:ext cx="8871600" cy="4206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To use Little’s Law, we needed to know </a:t>
            </a:r>
            <a:r>
              <a:rPr b="1" lang="en" sz="1200"/>
              <a:t>L</a:t>
            </a:r>
            <a:r>
              <a:rPr lang="en" sz="1200"/>
              <a:t>, the average amount of time spent waiting in the queue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Notation: </a:t>
            </a:r>
            <a:r>
              <a:rPr b="1" lang="en" sz="1200"/>
              <a:t>L</a:t>
            </a:r>
            <a:r>
              <a:rPr lang="en" sz="1200"/>
              <a:t> is also often called </a:t>
            </a:r>
            <a:r>
              <a:rPr b="1" lang="en" sz="1200"/>
              <a:t>T</a:t>
            </a:r>
            <a:r>
              <a:rPr b="1" baseline="-25000" lang="en" sz="1200"/>
              <a:t>Q</a:t>
            </a:r>
            <a:r>
              <a:rPr b="1" lang="en" sz="1200"/>
              <a:t> 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Parameters that define our system: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𝝺: mean arrival rate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T</a:t>
            </a:r>
            <a:r>
              <a:rPr baseline="-25000" lang="en" sz="1200"/>
              <a:t>ser</a:t>
            </a:r>
            <a:r>
              <a:rPr lang="en" sz="1200"/>
              <a:t>:  mean service time (time to service a job/customer/etc.)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C = 𝞂</a:t>
            </a:r>
            <a:r>
              <a:rPr b="1" baseline="30000" lang="en" sz="1200"/>
              <a:t>2</a:t>
            </a:r>
            <a:r>
              <a:rPr b="1" lang="en" sz="1200"/>
              <a:t> / </a:t>
            </a:r>
            <a:r>
              <a:rPr lang="en" sz="1200"/>
              <a:t>T</a:t>
            </a:r>
            <a:r>
              <a:rPr baseline="30000" lang="en" sz="1200"/>
              <a:t>2</a:t>
            </a:r>
            <a:r>
              <a:rPr baseline="-25000" lang="en" sz="1200"/>
              <a:t>ser </a:t>
            </a:r>
            <a:r>
              <a:rPr lang="en" sz="1200"/>
              <a:t>:  squared coefficient of variation</a:t>
            </a:r>
            <a:endParaRPr baseline="30000"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 sz="1200"/>
              <a:t>Let </a:t>
            </a:r>
            <a:r>
              <a:rPr b="1" lang="en" sz="1200"/>
              <a:t>X</a:t>
            </a:r>
            <a:r>
              <a:rPr lang="en" sz="1200"/>
              <a:t> be the random variable representing service time</a:t>
            </a:r>
            <a:endParaRPr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 sz="1200"/>
              <a:t>C = Var(</a:t>
            </a:r>
            <a:r>
              <a:rPr b="1" lang="en" sz="1200"/>
              <a:t>X</a:t>
            </a:r>
            <a:r>
              <a:rPr lang="en" sz="1200"/>
              <a:t>) / E[</a:t>
            </a:r>
            <a:r>
              <a:rPr b="1" lang="en" sz="1200"/>
              <a:t>X]</a:t>
            </a:r>
            <a:r>
              <a:rPr b="1" baseline="30000" lang="en" sz="1200"/>
              <a:t>2</a:t>
            </a:r>
            <a:endParaRPr b="1" baseline="30000" sz="1200"/>
          </a:p>
        </p:txBody>
      </p:sp>
      <p:sp>
        <p:nvSpPr>
          <p:cNvPr id="84" name="Google Shape;84;p1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Computing L (aka T</a:t>
            </a:r>
            <a:r>
              <a:rPr baseline="-25000" lang="en"/>
              <a:t>Q</a:t>
            </a:r>
            <a:r>
              <a:rPr lang="en"/>
              <a:t>) </a:t>
            </a:r>
            <a:endParaRPr/>
          </a:p>
        </p:txBody>
      </p:sp>
      <p:cxnSp>
        <p:nvCxnSpPr>
          <p:cNvPr id="85" name="Google Shape;85;p15"/>
          <p:cNvCxnSpPr/>
          <p:nvPr/>
        </p:nvCxnSpPr>
        <p:spPr>
          <a:xfrm flipH="1" rot="10800000">
            <a:off x="512925" y="1609950"/>
            <a:ext cx="1175400" cy="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6" name="Google Shape;86;p15"/>
          <p:cNvSpPr/>
          <p:nvPr/>
        </p:nvSpPr>
        <p:spPr>
          <a:xfrm>
            <a:off x="1873600" y="1246800"/>
            <a:ext cx="1424700" cy="726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Queue</a:t>
            </a:r>
            <a:endParaRPr/>
          </a:p>
        </p:txBody>
      </p:sp>
      <p:sp>
        <p:nvSpPr>
          <p:cNvPr id="87" name="Google Shape;87;p15"/>
          <p:cNvSpPr txBox="1"/>
          <p:nvPr/>
        </p:nvSpPr>
        <p:spPr>
          <a:xfrm>
            <a:off x="434625" y="1303675"/>
            <a:ext cx="133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Arrival rate 𝝺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88" name="Google Shape;88;p15"/>
          <p:cNvCxnSpPr/>
          <p:nvPr/>
        </p:nvCxnSpPr>
        <p:spPr>
          <a:xfrm flipH="1" rot="10800000">
            <a:off x="3593275" y="1606500"/>
            <a:ext cx="1175400" cy="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9" name="Google Shape;89;p15"/>
          <p:cNvSpPr txBox="1"/>
          <p:nvPr/>
        </p:nvSpPr>
        <p:spPr>
          <a:xfrm>
            <a:off x="3483575" y="1303675"/>
            <a:ext cx="1880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Service rate 𝛍 = 1 / T</a:t>
            </a:r>
            <a:r>
              <a:rPr baseline="-25000" lang="en" sz="1000">
                <a:latin typeface="Lato"/>
                <a:ea typeface="Lato"/>
                <a:cs typeface="Lato"/>
                <a:sym typeface="Lato"/>
              </a:rPr>
              <a:t>ser</a:t>
            </a:r>
            <a:endParaRPr baseline="-25000"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5179125" y="1246800"/>
            <a:ext cx="726600" cy="726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5"/>
          <p:cNvSpPr txBox="1"/>
          <p:nvPr/>
        </p:nvSpPr>
        <p:spPr>
          <a:xfrm>
            <a:off x="5246775" y="1440750"/>
            <a:ext cx="591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Server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>
            <p:ph idx="1" type="body"/>
          </p:nvPr>
        </p:nvSpPr>
        <p:spPr>
          <a:xfrm>
            <a:off x="182850" y="822975"/>
            <a:ext cx="8871600" cy="4206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Parameters that define our system: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𝝺: mean arrival rate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T</a:t>
            </a:r>
            <a:r>
              <a:rPr baseline="-25000" lang="en" sz="1200"/>
              <a:t>ser</a:t>
            </a:r>
            <a:r>
              <a:rPr lang="en" sz="1200"/>
              <a:t>:  mean service time (time to service a job/customer/etc.)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C = 𝞂</a:t>
            </a:r>
            <a:r>
              <a:rPr b="1" baseline="30000" lang="en" sz="1200"/>
              <a:t>2</a:t>
            </a:r>
            <a:r>
              <a:rPr b="1" lang="en" sz="1200"/>
              <a:t> / </a:t>
            </a:r>
            <a:r>
              <a:rPr lang="en" sz="1200"/>
              <a:t>T</a:t>
            </a:r>
            <a:r>
              <a:rPr baseline="30000" lang="en" sz="1200"/>
              <a:t>2</a:t>
            </a:r>
            <a:r>
              <a:rPr baseline="-25000" lang="en" sz="1200"/>
              <a:t>ser </a:t>
            </a:r>
            <a:r>
              <a:rPr lang="en" sz="1200"/>
              <a:t>: </a:t>
            </a:r>
            <a:r>
              <a:rPr lang="en" sz="1200"/>
              <a:t> squared coefficient of variation</a:t>
            </a:r>
            <a:endParaRPr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 sz="1200"/>
              <a:t>Let </a:t>
            </a:r>
            <a:r>
              <a:rPr b="1" lang="en" sz="1200"/>
              <a:t>X</a:t>
            </a:r>
            <a:r>
              <a:rPr lang="en" sz="1200"/>
              <a:t> be the random variable representing service time</a:t>
            </a:r>
            <a:endParaRPr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 sz="1200"/>
              <a:t>C = Var(</a:t>
            </a:r>
            <a:r>
              <a:rPr b="1" lang="en" sz="1200"/>
              <a:t>X</a:t>
            </a:r>
            <a:r>
              <a:rPr lang="en" sz="1200"/>
              <a:t>) / E[</a:t>
            </a:r>
            <a:r>
              <a:rPr b="1" lang="en" sz="1200"/>
              <a:t>X]</a:t>
            </a:r>
            <a:r>
              <a:rPr b="1" baseline="30000" lang="en" sz="1200"/>
              <a:t>2</a:t>
            </a:r>
            <a:endParaRPr b="1" baseline="30000"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From these parameters, we can calculate the following useful intermediate values: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𝝻 = 1 / T</a:t>
            </a:r>
            <a:r>
              <a:rPr baseline="-25000" lang="en" sz="1200"/>
              <a:t>ser</a:t>
            </a:r>
            <a:r>
              <a:rPr lang="en" sz="1200"/>
              <a:t> : mean service rate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u = 𝝺 / 𝝻 = 𝝺 x T</a:t>
            </a:r>
            <a:r>
              <a:rPr baseline="-25000" lang="en" sz="1200"/>
              <a:t>ser</a:t>
            </a:r>
            <a:endParaRPr sz="1200"/>
          </a:p>
        </p:txBody>
      </p:sp>
      <p:sp>
        <p:nvSpPr>
          <p:cNvPr id="97" name="Google Shape;97;p1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Computing </a:t>
            </a:r>
            <a:r>
              <a:rPr lang="en"/>
              <a:t>T</a:t>
            </a:r>
            <a:r>
              <a:rPr baseline="-25000" lang="en"/>
              <a:t>Q</a:t>
            </a:r>
            <a:r>
              <a:rPr lang="en"/>
              <a:t> </a:t>
            </a:r>
            <a:endParaRPr/>
          </a:p>
        </p:txBody>
      </p:sp>
      <p:cxnSp>
        <p:nvCxnSpPr>
          <p:cNvPr id="98" name="Google Shape;98;p16"/>
          <p:cNvCxnSpPr/>
          <p:nvPr/>
        </p:nvCxnSpPr>
        <p:spPr>
          <a:xfrm flipH="1" rot="10800000">
            <a:off x="512925" y="1609950"/>
            <a:ext cx="1175400" cy="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9" name="Google Shape;99;p16"/>
          <p:cNvSpPr/>
          <p:nvPr/>
        </p:nvSpPr>
        <p:spPr>
          <a:xfrm>
            <a:off x="1873600" y="1246800"/>
            <a:ext cx="1424700" cy="726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Queue</a:t>
            </a:r>
            <a:endParaRPr/>
          </a:p>
        </p:txBody>
      </p:sp>
      <p:sp>
        <p:nvSpPr>
          <p:cNvPr id="100" name="Google Shape;100;p16"/>
          <p:cNvSpPr txBox="1"/>
          <p:nvPr/>
        </p:nvSpPr>
        <p:spPr>
          <a:xfrm>
            <a:off x="434625" y="1303675"/>
            <a:ext cx="133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Arrival rate 𝝺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01" name="Google Shape;101;p16"/>
          <p:cNvCxnSpPr/>
          <p:nvPr/>
        </p:nvCxnSpPr>
        <p:spPr>
          <a:xfrm flipH="1" rot="10800000">
            <a:off x="3593275" y="1606500"/>
            <a:ext cx="1175400" cy="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2" name="Google Shape;102;p16"/>
          <p:cNvSpPr txBox="1"/>
          <p:nvPr/>
        </p:nvSpPr>
        <p:spPr>
          <a:xfrm>
            <a:off x="3483575" y="1303675"/>
            <a:ext cx="1880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Service rate 𝛍 = 1 / T</a:t>
            </a:r>
            <a:r>
              <a:rPr baseline="-25000" lang="en" sz="1000">
                <a:latin typeface="Lato"/>
                <a:ea typeface="Lato"/>
                <a:cs typeface="Lato"/>
                <a:sym typeface="Lato"/>
              </a:rPr>
              <a:t>ser</a:t>
            </a:r>
            <a:endParaRPr baseline="-25000"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5179125" y="1246800"/>
            <a:ext cx="726600" cy="726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6"/>
          <p:cNvSpPr txBox="1"/>
          <p:nvPr/>
        </p:nvSpPr>
        <p:spPr>
          <a:xfrm>
            <a:off x="5246775" y="1440750"/>
            <a:ext cx="591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Server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182850" y="822975"/>
            <a:ext cx="8871600" cy="4206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Results: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Memoryless Service Time Distribution (M/M/1 Queue):</a:t>
            </a:r>
            <a:endParaRPr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 sz="1200"/>
              <a:t>C = 1</a:t>
            </a:r>
            <a:endParaRPr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 sz="1200"/>
              <a:t>T</a:t>
            </a:r>
            <a:r>
              <a:rPr baseline="-25000" lang="en" sz="1200"/>
              <a:t>Q</a:t>
            </a:r>
            <a:r>
              <a:rPr lang="en" sz="1200"/>
              <a:t> = T</a:t>
            </a:r>
            <a:r>
              <a:rPr baseline="-25000" lang="en" sz="1200"/>
              <a:t>ser</a:t>
            </a:r>
            <a:r>
              <a:rPr lang="en" sz="1200"/>
              <a:t> ×  u / (1 - u) 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General Service Time Distribution (M/G/1 Queue):</a:t>
            </a:r>
            <a:endParaRPr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" sz="1200"/>
              <a:t>T</a:t>
            </a:r>
            <a:r>
              <a:rPr baseline="-25000" lang="en" sz="1200"/>
              <a:t>Q</a:t>
            </a:r>
            <a:r>
              <a:rPr lang="en" sz="1200"/>
              <a:t> = T</a:t>
            </a:r>
            <a:r>
              <a:rPr baseline="-25000" lang="en" sz="1200"/>
              <a:t>ser</a:t>
            </a:r>
            <a:r>
              <a:rPr lang="en" sz="1200"/>
              <a:t> ×  ½ (1 + C) × u / (1 - u)</a:t>
            </a:r>
            <a:endParaRPr sz="1200"/>
          </a:p>
        </p:txBody>
      </p:sp>
      <p:sp>
        <p:nvSpPr>
          <p:cNvPr id="110" name="Google Shape;110;p1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Computing </a:t>
            </a:r>
            <a:r>
              <a:rPr lang="en"/>
              <a:t>T</a:t>
            </a:r>
            <a:r>
              <a:rPr baseline="-25000" lang="en"/>
              <a:t>Q</a:t>
            </a:r>
            <a:r>
              <a:rPr lang="en"/>
              <a:t> </a:t>
            </a:r>
            <a:endParaRPr/>
          </a:p>
        </p:txBody>
      </p:sp>
      <p:cxnSp>
        <p:nvCxnSpPr>
          <p:cNvPr id="111" name="Google Shape;111;p17"/>
          <p:cNvCxnSpPr/>
          <p:nvPr/>
        </p:nvCxnSpPr>
        <p:spPr>
          <a:xfrm flipH="1" rot="10800000">
            <a:off x="512925" y="1609950"/>
            <a:ext cx="1175400" cy="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2" name="Google Shape;112;p17"/>
          <p:cNvSpPr/>
          <p:nvPr/>
        </p:nvSpPr>
        <p:spPr>
          <a:xfrm>
            <a:off x="1873600" y="1246800"/>
            <a:ext cx="1424700" cy="726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Queue</a:t>
            </a:r>
            <a:endParaRPr/>
          </a:p>
        </p:txBody>
      </p:sp>
      <p:sp>
        <p:nvSpPr>
          <p:cNvPr id="113" name="Google Shape;113;p17"/>
          <p:cNvSpPr txBox="1"/>
          <p:nvPr/>
        </p:nvSpPr>
        <p:spPr>
          <a:xfrm>
            <a:off x="434625" y="1303675"/>
            <a:ext cx="133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Arrival rate 𝝺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4" name="Google Shape;114;p17"/>
          <p:cNvCxnSpPr/>
          <p:nvPr/>
        </p:nvCxnSpPr>
        <p:spPr>
          <a:xfrm flipH="1" rot="10800000">
            <a:off x="3593275" y="1606500"/>
            <a:ext cx="1175400" cy="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5" name="Google Shape;115;p17"/>
          <p:cNvSpPr txBox="1"/>
          <p:nvPr/>
        </p:nvSpPr>
        <p:spPr>
          <a:xfrm>
            <a:off x="3483575" y="1303675"/>
            <a:ext cx="1880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Service rate 𝛍 = 1 / T</a:t>
            </a:r>
            <a:r>
              <a:rPr baseline="-25000" lang="en" sz="1000">
                <a:latin typeface="Lato"/>
                <a:ea typeface="Lato"/>
                <a:cs typeface="Lato"/>
                <a:sym typeface="Lato"/>
              </a:rPr>
              <a:t>ser</a:t>
            </a:r>
            <a:endParaRPr baseline="-25000"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6" name="Google Shape;116;p17"/>
          <p:cNvSpPr/>
          <p:nvPr/>
        </p:nvSpPr>
        <p:spPr>
          <a:xfrm>
            <a:off x="5179125" y="1246800"/>
            <a:ext cx="726600" cy="726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7"/>
          <p:cNvSpPr txBox="1"/>
          <p:nvPr/>
        </p:nvSpPr>
        <p:spPr>
          <a:xfrm>
            <a:off x="5246775" y="1440750"/>
            <a:ext cx="591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Server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182850" y="822975"/>
            <a:ext cx="8871600" cy="4206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Model the system as a CTMC with the transition matrix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This is just the following birth-death chain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System is stable only when u = 𝝺 / 𝝁 &lt; 1.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23" name="Google Shape;123;p1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r>
              <a:rPr lang="en"/>
              <a:t>erivation of M/M/1 Queue formula (out of scope)</a:t>
            </a:r>
            <a:endParaRPr/>
          </a:p>
        </p:txBody>
      </p:sp>
      <p:pic>
        <p:nvPicPr>
          <p:cNvPr id="124" name="Google Shape;12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050" y="1220474"/>
            <a:ext cx="3691125" cy="120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200" y="2815201"/>
            <a:ext cx="6715348" cy="91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>
            <p:ph idx="1" type="body"/>
          </p:nvPr>
        </p:nvSpPr>
        <p:spPr>
          <a:xfrm>
            <a:off x="182850" y="822975"/>
            <a:ext cx="8871600" cy="4206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The stationary distribution for number of jobs in system (queue + being served) is ~ Geo(1 - u), i.e. P[X = k] = (1 - u) × u</a:t>
            </a:r>
            <a:r>
              <a:rPr baseline="30000" lang="en" sz="1200"/>
              <a:t>k</a:t>
            </a:r>
            <a:r>
              <a:rPr lang="en" sz="1200"/>
              <a:t> where X is the number of jobs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N, the average number of jobs in the system is simply E[X] = u / (1 - u)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By Little’s Law, N = 𝝺W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𝝺W = u / (1 - u)  =&gt;  W = 1 / (𝝻 - 𝝺)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T</a:t>
            </a:r>
            <a:r>
              <a:rPr baseline="-25000" lang="en" sz="1200"/>
              <a:t>Q</a:t>
            </a:r>
            <a:r>
              <a:rPr lang="en" sz="1200"/>
              <a:t> = W - T</a:t>
            </a:r>
            <a:r>
              <a:rPr baseline="-25000" lang="en" sz="1200"/>
              <a:t>ser</a:t>
            </a:r>
            <a:r>
              <a:rPr lang="en" sz="1200"/>
              <a:t> = [1 / (𝝻 - 𝝺)] - [1 / 𝝻] = u / (𝝻 - 𝝺) = (1 / 𝝻) *  𝝺 / (𝝻 - 𝝺) = T</a:t>
            </a:r>
            <a:r>
              <a:rPr baseline="-25000" lang="en" sz="1200"/>
              <a:t>ser</a:t>
            </a:r>
            <a:r>
              <a:rPr lang="en" sz="1200"/>
              <a:t> × u / (1 - u)</a:t>
            </a:r>
            <a:endParaRPr sz="1200"/>
          </a:p>
        </p:txBody>
      </p:sp>
      <p:sp>
        <p:nvSpPr>
          <p:cNvPr id="131" name="Google Shape;131;p1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Derivation of M/M/1 Queue formula (out of scope)</a:t>
            </a:r>
            <a:endParaRPr/>
          </a:p>
        </p:txBody>
      </p:sp>
      <p:pic>
        <p:nvPicPr>
          <p:cNvPr id="132" name="Google Shape;13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700" y="955851"/>
            <a:ext cx="6715348" cy="91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Explain intuitively why response time is nonlinear with utilization. Draw a plot of utilization (x axis) vs. response time (y-axis) and label the endpoints on the x-axis.</a:t>
            </a:r>
            <a:br>
              <a:rPr lang="en"/>
            </a:br>
            <a:endParaRPr b="1">
              <a:solidFill>
                <a:srgbClr val="0000FF"/>
              </a:solidFill>
            </a:endParaRPr>
          </a:p>
        </p:txBody>
      </p:sp>
      <p:sp>
        <p:nvSpPr>
          <p:cNvPr id="138" name="Google Shape;138;p2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Explain intuitively why response time is nonlinear with utilization. Draw a plot of utilization (x axis) vs. response time (y-axis) and label the endpoints on the x-axis.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As long as utilization is less than 100%, the server will be idle for some non-zero portion of the time. This idling time is wasted and can’t be recovered (“anti-wasted”). Because of this asymmetry, the length of the queue builds up over time.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144" name="Google Shape;144;p2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pic>
        <p:nvPicPr>
          <p:cNvPr id="145" name="Google Shape;14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350" y="2382250"/>
            <a:ext cx="3055775" cy="246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</a:t>
            </a:r>
            <a:r>
              <a:rPr lang="en"/>
              <a:t>f 50 jobs arrive at a system every second and the average response time for any particular job is 100ms, how many jobs are in the system (either queued or being serviced) on average at a particular moment? Which law describes this relationship?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Is it better to have N queues, each of which is serviced at the rate of 1 job per second, or 1 queue that is serviced at the rate of N jobs per second? Give reasons to justify your answer.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151" name="Google Shape;151;p2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If 50 jobs arrive at a system every second and the average response time for any particular job is 100ms, how many jobs are in the system (either queued or being serviced) on average at a particular moment? Which law describes this relationship?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r>
              <a:rPr lang="en">
                <a:solidFill>
                  <a:srgbClr val="0000FF"/>
                </a:solidFill>
              </a:rPr>
              <a:t>50 jobs/s × 0.1 s = 5 jobs (at any time). This is Little’s law - arrival rate × average response time = average length of the queue.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Is it better to have N queues, each of which is serviced at the rate of 1 job per second, or 1 queue that is serviced at the rate of N jobs per second? Give reasons to justify your answer.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157" name="Google Shape;157;p2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If 50 jobs arrive at a system every second and the average response time for any particular job is 100ms, how many jobs are in the system (either queued or being serviced) on average at a particular moment? Which law describes this relationship?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r>
              <a:rPr lang="en">
                <a:solidFill>
                  <a:srgbClr val="0000FF"/>
                </a:solidFill>
              </a:rPr>
              <a:t>50 jobs/s × 0.1 s = 5 jobs (at any time). This is Little’s law - arrival rate × average response time = average length of the queue.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Is it better to have N queues, each of which is serviced at the rate of 1 job per second, or 1 queue that is serviced at the rate of N jobs per second? Give reasons to justify your answer.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One queue that can process N jobs per second is faster (i.e the second option).</a:t>
            </a:r>
            <a:endParaRPr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Better response time (1 / N sec vs 1 sec) and better utilization (no load-balancing problems), which gives you lower queuing delays on average.</a:t>
            </a:r>
            <a:endParaRPr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With the single, fast queue, every arriving request gets the same fast average service.  In the multiple-queue case, you only get the same service speed when all N servers are serving customers, i.e. only in the cases when a burst of items arrives quickly enough to get every server busy.</a:t>
            </a:r>
            <a:br>
              <a:rPr lang="en"/>
            </a:br>
            <a:endParaRPr b="1">
              <a:solidFill>
                <a:srgbClr val="0000FF"/>
              </a:solidFill>
            </a:endParaRPr>
          </a:p>
        </p:txBody>
      </p:sp>
      <p:sp>
        <p:nvSpPr>
          <p:cNvPr id="163" name="Google Shape;163;p2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What is the average queuing time for a work queue with 1 server, average arrival rate of λ, average service time S, and squared coefficient of variation of service time C?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What does it mean if C = 0? What does it mean if C = 1?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endParaRPr b="1">
              <a:solidFill>
                <a:srgbClr val="0000FF"/>
              </a:solidFill>
            </a:endParaRPr>
          </a:p>
        </p:txBody>
      </p:sp>
      <p:sp>
        <p:nvSpPr>
          <p:cNvPr id="169" name="Google Shape;169;p2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What is the average queuing time for a work queue with 1 server, average arrival rate of λ, average service time S, and squared coefficient of variation of service time C?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r>
              <a:rPr lang="en">
                <a:solidFill>
                  <a:srgbClr val="0000FF"/>
                </a:solidFill>
              </a:rPr>
              <a:t>S is another name for T</a:t>
            </a:r>
            <a:r>
              <a:rPr baseline="-25000" lang="en">
                <a:solidFill>
                  <a:srgbClr val="0000FF"/>
                </a:solidFill>
              </a:rPr>
              <a:t>ser</a:t>
            </a:r>
            <a:r>
              <a:rPr lang="en">
                <a:solidFill>
                  <a:srgbClr val="0000FF"/>
                </a:solidFill>
              </a:rPr>
              <a:t>. 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	T</a:t>
            </a:r>
            <a:r>
              <a:rPr baseline="-25000" lang="en">
                <a:solidFill>
                  <a:srgbClr val="0000FF"/>
                </a:solidFill>
              </a:rPr>
              <a:t>Q</a:t>
            </a:r>
            <a:r>
              <a:rPr lang="en">
                <a:solidFill>
                  <a:srgbClr val="0000FF"/>
                </a:solidFill>
              </a:rPr>
              <a:t> = S × ½ (1 + C) × u / (1 - u) where u = 𝝺 × S 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What does it mean if C = 0? What does it mean if C = 1?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endParaRPr b="1">
              <a:solidFill>
                <a:srgbClr val="0000FF"/>
              </a:solidFill>
            </a:endParaRPr>
          </a:p>
        </p:txBody>
      </p:sp>
      <p:sp>
        <p:nvSpPr>
          <p:cNvPr id="175" name="Google Shape;175;p2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What is the average queuing time for a work queue with 1 server, average arrival rate of λ, average service time S, and squared coefficient of variation of service time C?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r>
              <a:rPr lang="en">
                <a:solidFill>
                  <a:srgbClr val="0000FF"/>
                </a:solidFill>
              </a:rPr>
              <a:t>S is another name for T</a:t>
            </a:r>
            <a:r>
              <a:rPr baseline="-25000" lang="en">
                <a:solidFill>
                  <a:srgbClr val="0000FF"/>
                </a:solidFill>
              </a:rPr>
              <a:t>ser</a:t>
            </a:r>
            <a:r>
              <a:rPr lang="en">
                <a:solidFill>
                  <a:srgbClr val="0000FF"/>
                </a:solidFill>
              </a:rPr>
              <a:t>. 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	T</a:t>
            </a:r>
            <a:r>
              <a:rPr baseline="-25000" lang="en">
                <a:solidFill>
                  <a:srgbClr val="0000FF"/>
                </a:solidFill>
              </a:rPr>
              <a:t>Q</a:t>
            </a:r>
            <a:r>
              <a:rPr lang="en">
                <a:solidFill>
                  <a:srgbClr val="0000FF"/>
                </a:solidFill>
              </a:rPr>
              <a:t> = S × ½ (1 + C) × u / (1 - u) where u = 𝝺 × S 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What does it mean if C = 0? What does it mean if C = 1?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If C = 0, then your service rate is regular and deterministic, which means that tasks are completed at a constant rate. If C = 1, then your arrivals can be modeled as a Poisson Process, and the interval between jobs being serviced can be modeled as a exponential distribution. </a:t>
            </a:r>
            <a:br>
              <a:rPr lang="en"/>
            </a:br>
            <a:endParaRPr b="1">
              <a:solidFill>
                <a:srgbClr val="0000FF"/>
              </a:solidFill>
            </a:endParaRPr>
          </a:p>
        </p:txBody>
      </p:sp>
      <p:sp>
        <p:nvSpPr>
          <p:cNvPr id="181" name="Google Shape;181;p2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File Systems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File system </a:t>
            </a:r>
            <a:r>
              <a:rPr lang="en"/>
              <a:t>provides persistent, named data to the user.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Abstraction layer maintained by the OS to make it easy for user and programs to interact with files.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File</a:t>
            </a:r>
            <a:r>
              <a:rPr lang="en"/>
              <a:t> is a named collection of data in a file system.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Allow an arbitrary amount of data to be referred to by a single, meaningful name.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Metadata </a:t>
            </a:r>
            <a:r>
              <a:rPr lang="en"/>
              <a:t>contains information about a file needed by the OS (e.g. size, owner, access control).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Data</a:t>
            </a:r>
            <a:r>
              <a:rPr lang="en"/>
              <a:t> is the actual content of the file.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Can be interpreted to be something meaningful (e.g. text editors, PDF readers), but at its core is just a raw sequence of bytes.</a:t>
            </a:r>
            <a:endParaRPr/>
          </a:p>
        </p:txBody>
      </p:sp>
      <p:sp>
        <p:nvSpPr>
          <p:cNvPr id="192" name="Google Shape;192;p29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File System</a:t>
            </a:r>
            <a:endParaRPr/>
          </a:p>
        </p:txBody>
      </p:sp>
      <p:pic>
        <p:nvPicPr>
          <p:cNvPr id="194" name="Google Shape;19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3011" y="2093499"/>
            <a:ext cx="2938425" cy="166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</a:t>
            </a:r>
            <a:r>
              <a:rPr b="1" lang="en"/>
              <a:t>d</a:t>
            </a:r>
            <a:r>
              <a:rPr b="1" lang="en"/>
              <a:t>irectory </a:t>
            </a:r>
            <a:r>
              <a:rPr lang="en"/>
              <a:t>is </a:t>
            </a:r>
            <a:r>
              <a:rPr lang="en"/>
              <a:t>a list of mappings from human-readable file names to specific underlying files or directories.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Hard links</a:t>
            </a:r>
            <a:r>
              <a:rPr lang="en"/>
              <a:t> are directory entries that map different names to the same file number.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000"/>
              <a:buChar char="○"/>
            </a:pPr>
            <a:r>
              <a:rPr lang="en">
                <a:solidFill>
                  <a:srgbClr val="38761D"/>
                </a:solidFill>
              </a:rPr>
              <a:t>Allow for one underlying file to have many names.</a:t>
            </a:r>
            <a:endParaRPr>
              <a:solidFill>
                <a:srgbClr val="38761D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000"/>
              <a:buChar char="○"/>
            </a:pPr>
            <a:r>
              <a:rPr lang="en">
                <a:solidFill>
                  <a:srgbClr val="990000"/>
                </a:solidFill>
              </a:rPr>
              <a:t>Can’t span across multiple file systems.</a:t>
            </a:r>
            <a:endParaRPr>
              <a:solidFill>
                <a:srgbClr val="990000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Create 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ln [target] [dest]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</a:pPr>
            <a:r>
              <a:rPr b="1" lang="en"/>
              <a:t>Soft/symbolic  links</a:t>
            </a:r>
            <a:r>
              <a:rPr lang="en"/>
              <a:t> are directory entries that map a name to another name.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000"/>
              <a:buChar char="○"/>
            </a:pPr>
            <a:r>
              <a:rPr lang="en">
                <a:solidFill>
                  <a:srgbClr val="38761D"/>
                </a:solidFill>
              </a:rPr>
              <a:t>Can move across different file systems.</a:t>
            </a:r>
            <a:endParaRPr>
              <a:solidFill>
                <a:srgbClr val="38761D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Create using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ln -s [target] [dest]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When analyzing file system implementations, focus on index structure, directory structure, and free space management.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00" name="Google Shape;200;p30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File System</a:t>
            </a:r>
            <a:endParaRPr/>
          </a:p>
        </p:txBody>
      </p:sp>
      <p:pic>
        <p:nvPicPr>
          <p:cNvPr id="202" name="Google Shape;20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2825" y="3433350"/>
            <a:ext cx="1178800" cy="93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1925" y="822975"/>
            <a:ext cx="3040600" cy="2034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Index structure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Fixed, asymmetric tree called a </a:t>
            </a:r>
            <a:r>
              <a:rPr b="1" lang="en"/>
              <a:t>multi-level index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Each index is rooted at an </a:t>
            </a:r>
            <a:r>
              <a:rPr b="1" lang="en"/>
              <a:t>inode </a:t>
            </a:r>
            <a:r>
              <a:rPr lang="en"/>
              <a:t> that stores the file’s metadata and pointers to data.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rgbClr val="BF9000"/>
              </a:buClr>
              <a:buSzPts val="1000"/>
              <a:buChar char="○"/>
            </a:pPr>
            <a:r>
              <a:rPr lang="en">
                <a:solidFill>
                  <a:srgbClr val="BF9000"/>
                </a:solidFill>
              </a:rPr>
              <a:t>Doesn’t actually store file name or any data in the inode.</a:t>
            </a:r>
            <a:endParaRPr>
              <a:solidFill>
                <a:srgbClr val="BF9000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Inodes stores on a fixed block on disk in an </a:t>
            </a:r>
            <a:r>
              <a:rPr b="1" lang="en"/>
              <a:t>inode array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Pointers are just block numbers.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b="1" lang="en"/>
              <a:t>Direct pointers</a:t>
            </a:r>
            <a:r>
              <a:rPr lang="en"/>
              <a:t> point directly to the block (i.e. the pointer is a block number of a block that contains the file’s data).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b="1" lang="en"/>
              <a:t>Indirect pointer</a:t>
            </a:r>
            <a:r>
              <a:rPr lang="en"/>
              <a:t> points to an </a:t>
            </a:r>
            <a:r>
              <a:rPr b="1" lang="en"/>
              <a:t>indirect block</a:t>
            </a:r>
            <a:r>
              <a:rPr lang="en"/>
              <a:t> which is an array of direct pointers.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b="1" lang="en"/>
              <a:t>Double indirect pointer </a:t>
            </a:r>
            <a:r>
              <a:rPr lang="en"/>
              <a:t>points to a </a:t>
            </a:r>
            <a:r>
              <a:rPr b="1" lang="en"/>
              <a:t>double indirect block</a:t>
            </a:r>
            <a:r>
              <a:rPr lang="en"/>
              <a:t> which is an array of indirect pointers.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Typically see up to triple indirect pointer.</a:t>
            </a:r>
            <a:endParaRPr/>
          </a:p>
        </p:txBody>
      </p:sp>
      <p:sp>
        <p:nvSpPr>
          <p:cNvPr id="209" name="Google Shape;209;p31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Fast File System (FFS)</a:t>
            </a:r>
            <a:endParaRPr/>
          </a:p>
        </p:txBody>
      </p:sp>
      <p:pic>
        <p:nvPicPr>
          <p:cNvPr id="211" name="Google Shape;21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3325" y="1429227"/>
            <a:ext cx="4297800" cy="2993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Directory Structure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Index of an inode in the inode array is the </a:t>
            </a:r>
            <a:r>
              <a:rPr b="1" lang="en"/>
              <a:t>inumber</a:t>
            </a:r>
            <a:r>
              <a:rPr lang="en"/>
              <a:t> which is used as the file number.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000"/>
              <a:buChar char="●"/>
            </a:pPr>
            <a:r>
              <a:rPr lang="en">
                <a:solidFill>
                  <a:srgbClr val="38761D"/>
                </a:solidFill>
              </a:rPr>
              <a:t>Metadata stored in inode, not directory entry → hard links!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Free Space Management</a:t>
            </a:r>
            <a:endParaRPr>
              <a:solidFill>
                <a:srgbClr val="0000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</a:pPr>
            <a:r>
              <a:rPr lang="en">
                <a:solidFill>
                  <a:srgbClr val="000000"/>
                </a:solidFill>
              </a:rPr>
              <a:t>Bitmap where each bit corresponds to a block and indicates whether the block is free.</a:t>
            </a:r>
            <a:endParaRPr>
              <a:solidFill>
                <a:srgbClr val="0000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</a:pPr>
            <a:r>
              <a:rPr lang="en">
                <a:solidFill>
                  <a:srgbClr val="000000"/>
                </a:solidFill>
              </a:rPr>
              <a:t>Allocate disk blocks using </a:t>
            </a:r>
            <a:r>
              <a:rPr b="1" lang="en">
                <a:solidFill>
                  <a:srgbClr val="000000"/>
                </a:solidFill>
              </a:rPr>
              <a:t>block group placement</a:t>
            </a:r>
            <a:r>
              <a:rPr lang="en">
                <a:solidFill>
                  <a:srgbClr val="000000"/>
                </a:solidFill>
              </a:rPr>
              <a:t> which places file’s inode block and data blocks near each other.</a:t>
            </a:r>
            <a:endParaRPr>
              <a:solidFill>
                <a:srgbClr val="000000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</a:pPr>
            <a:r>
              <a:rPr lang="en">
                <a:solidFill>
                  <a:srgbClr val="000000"/>
                </a:solidFill>
              </a:rPr>
              <a:t>Reserve a fraction of disk space for optimal block group placement.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17" name="Google Shape;217;p32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Fast File System (FFS)</a:t>
            </a:r>
            <a:endParaRPr/>
          </a:p>
        </p:txBody>
      </p:sp>
      <p:pic>
        <p:nvPicPr>
          <p:cNvPr id="219" name="Google Shape;21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3325" y="1429227"/>
            <a:ext cx="4297800" cy="2993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Consider an inode-based file system with 2 KiB blocks and 32-bit disk and file block pointers. Each inode has 12 direct pointers, an indirect pointer, a double indirect pointer, and a triple indirect pointer. How large of a disk can this file system support? What is the maximum file size?</a:t>
            </a:r>
            <a:br>
              <a:rPr lang="en"/>
            </a:br>
            <a:endParaRPr b="1">
              <a:solidFill>
                <a:srgbClr val="0000FF"/>
              </a:solidFill>
            </a:endParaRPr>
          </a:p>
        </p:txBody>
      </p:sp>
      <p:sp>
        <p:nvSpPr>
          <p:cNvPr id="225" name="Google Shape;225;p3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Consider an inode-based file system with 2 KiB blocks and 32-bit disk and file block pointers. Each inode has 12 direct pointers, an indirect pointer, a double indirect pointer, and a triple indirect pointer. How large of a disk can this file system support? What is the maximum file size?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32-bit disk → 2</a:t>
            </a:r>
            <a:r>
              <a:rPr baseline="30000" lang="en">
                <a:solidFill>
                  <a:srgbClr val="0000FF"/>
                </a:solidFill>
              </a:rPr>
              <a:t>32</a:t>
            </a:r>
            <a:r>
              <a:rPr lang="en">
                <a:solidFill>
                  <a:srgbClr val="0000FF"/>
                </a:solidFill>
              </a:rPr>
              <a:t> blocks → max disk size = 2</a:t>
            </a:r>
            <a:r>
              <a:rPr baseline="30000" lang="en">
                <a:solidFill>
                  <a:srgbClr val="0000FF"/>
                </a:solidFill>
              </a:rPr>
              <a:t>32</a:t>
            </a:r>
            <a:r>
              <a:rPr lang="en">
                <a:solidFill>
                  <a:srgbClr val="0000FF"/>
                </a:solidFill>
              </a:rPr>
              <a:t> blocks ✕ 2</a:t>
            </a:r>
            <a:r>
              <a:rPr baseline="30000" lang="en">
                <a:solidFill>
                  <a:srgbClr val="0000FF"/>
                </a:solidFill>
              </a:rPr>
              <a:t>11</a:t>
            </a:r>
            <a:r>
              <a:rPr lang="en">
                <a:solidFill>
                  <a:srgbClr val="0000FF"/>
                </a:solidFill>
              </a:rPr>
              <a:t> bytes/block = 8 TiB</a:t>
            </a:r>
            <a:endParaRPr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231" name="Google Shape;231;p3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5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Consider an inode-based file system with 2 KiB blocks and 32-bit disk and file block pointers. Each inode has 12 direct pointers, an indirect pointer, a double indirect pointer, and a triple indirect pointer. How large of a disk can this file system support? What is the maximum file size?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32-bit disk → 2</a:t>
            </a:r>
            <a:r>
              <a:rPr baseline="30000" lang="en">
                <a:solidFill>
                  <a:srgbClr val="0000FF"/>
                </a:solidFill>
              </a:rPr>
              <a:t>32</a:t>
            </a:r>
            <a:r>
              <a:rPr lang="en">
                <a:solidFill>
                  <a:srgbClr val="0000FF"/>
                </a:solidFill>
              </a:rPr>
              <a:t> blocks → max disk size = 2</a:t>
            </a:r>
            <a:r>
              <a:rPr baseline="30000" lang="en">
                <a:solidFill>
                  <a:srgbClr val="0000FF"/>
                </a:solidFill>
              </a:rPr>
              <a:t>32</a:t>
            </a:r>
            <a:r>
              <a:rPr lang="en">
                <a:solidFill>
                  <a:srgbClr val="0000FF"/>
                </a:solidFill>
              </a:rPr>
              <a:t> blocks ✕ 2</a:t>
            </a:r>
            <a:r>
              <a:rPr baseline="30000" lang="en">
                <a:solidFill>
                  <a:srgbClr val="0000FF"/>
                </a:solidFill>
              </a:rPr>
              <a:t>11</a:t>
            </a:r>
            <a:r>
              <a:rPr lang="en">
                <a:solidFill>
                  <a:srgbClr val="0000FF"/>
                </a:solidFill>
              </a:rPr>
              <a:t> bytes/block = 8 TiB</a:t>
            </a:r>
            <a:endParaRPr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# pointers/block = 2</a:t>
            </a:r>
            <a:r>
              <a:rPr baseline="30000" lang="en">
                <a:solidFill>
                  <a:srgbClr val="0000FF"/>
                </a:solidFill>
              </a:rPr>
              <a:t>11</a:t>
            </a:r>
            <a:r>
              <a:rPr lang="en">
                <a:solidFill>
                  <a:srgbClr val="0000FF"/>
                </a:solidFill>
              </a:rPr>
              <a:t> bytes/block ÷ 4 bytes/pointer = 512 pointers per block</a:t>
            </a:r>
            <a:br>
              <a:rPr lang="en"/>
            </a:br>
            <a:endParaRPr b="1">
              <a:solidFill>
                <a:srgbClr val="0000FF"/>
              </a:solidFill>
            </a:endParaRPr>
          </a:p>
        </p:txBody>
      </p:sp>
      <p:sp>
        <p:nvSpPr>
          <p:cNvPr id="237" name="Google Shape;237;p3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6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Consider an inode-based file system with 2 KiB blocks and 32-bit disk and file block pointers. Each inode has 12 direct pointers, an indirect pointer, a double indirect pointer, and a triple indirect pointer. How large of a disk can this file system support? What is the maximum file size?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32-bit disk → 2</a:t>
            </a:r>
            <a:r>
              <a:rPr baseline="30000" lang="en">
                <a:solidFill>
                  <a:srgbClr val="0000FF"/>
                </a:solidFill>
              </a:rPr>
              <a:t>32</a:t>
            </a:r>
            <a:r>
              <a:rPr lang="en">
                <a:solidFill>
                  <a:srgbClr val="0000FF"/>
                </a:solidFill>
              </a:rPr>
              <a:t> blocks → max disk size = 2</a:t>
            </a:r>
            <a:r>
              <a:rPr baseline="30000" lang="en">
                <a:solidFill>
                  <a:srgbClr val="0000FF"/>
                </a:solidFill>
              </a:rPr>
              <a:t>32</a:t>
            </a:r>
            <a:r>
              <a:rPr lang="en">
                <a:solidFill>
                  <a:srgbClr val="0000FF"/>
                </a:solidFill>
              </a:rPr>
              <a:t> blocks ✕ 2</a:t>
            </a:r>
            <a:r>
              <a:rPr baseline="30000" lang="en">
                <a:solidFill>
                  <a:srgbClr val="0000FF"/>
                </a:solidFill>
              </a:rPr>
              <a:t>11</a:t>
            </a:r>
            <a:r>
              <a:rPr lang="en">
                <a:solidFill>
                  <a:srgbClr val="0000FF"/>
                </a:solidFill>
              </a:rPr>
              <a:t> bytes/block = 8 TiB</a:t>
            </a:r>
            <a:endParaRPr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# pointers/block = 2</a:t>
            </a:r>
            <a:r>
              <a:rPr baseline="30000" lang="en">
                <a:solidFill>
                  <a:srgbClr val="0000FF"/>
                </a:solidFill>
              </a:rPr>
              <a:t>11</a:t>
            </a:r>
            <a:r>
              <a:rPr lang="en">
                <a:solidFill>
                  <a:srgbClr val="0000FF"/>
                </a:solidFill>
              </a:rPr>
              <a:t> bytes/block ÷ 4 bytes/pointer = 512 pointers per block</a:t>
            </a:r>
            <a:endParaRPr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Max file size = block size ✕ number of all direct pointers (including ones from indirect pointers)</a:t>
            </a:r>
            <a:br>
              <a:rPr lang="en">
                <a:solidFill>
                  <a:srgbClr val="0000FF"/>
                </a:solidFill>
              </a:rPr>
            </a:br>
            <a:r>
              <a:rPr lang="en">
                <a:solidFill>
                  <a:srgbClr val="0000FF"/>
                </a:solidFill>
              </a:rPr>
              <a:t>                             = 2048 ✕ (12 + 512 + 512</a:t>
            </a:r>
            <a:r>
              <a:rPr baseline="30000" lang="en">
                <a:solidFill>
                  <a:srgbClr val="0000FF"/>
                </a:solidFill>
              </a:rPr>
              <a:t>2</a:t>
            </a:r>
            <a:r>
              <a:rPr lang="en">
                <a:solidFill>
                  <a:srgbClr val="0000FF"/>
                </a:solidFill>
              </a:rPr>
              <a:t> + 512</a:t>
            </a:r>
            <a:r>
              <a:rPr baseline="30000" lang="en">
                <a:solidFill>
                  <a:srgbClr val="0000FF"/>
                </a:solidFill>
              </a:rPr>
              <a:t>3</a:t>
            </a:r>
            <a:r>
              <a:rPr lang="en">
                <a:solidFill>
                  <a:srgbClr val="0000FF"/>
                </a:solidFill>
              </a:rPr>
              <a:t>)</a:t>
            </a:r>
            <a:br>
              <a:rPr lang="en">
                <a:solidFill>
                  <a:srgbClr val="0000FF"/>
                </a:solidFill>
              </a:rPr>
            </a:br>
            <a:r>
              <a:rPr lang="en">
                <a:solidFill>
                  <a:srgbClr val="0000FF"/>
                </a:solidFill>
              </a:rPr>
              <a:t>                             = 24 KiB + 513 MiB + </a:t>
            </a:r>
            <a:r>
              <a:rPr b="1" lang="en">
                <a:solidFill>
                  <a:srgbClr val="0000FF"/>
                </a:solidFill>
              </a:rPr>
              <a:t>256 GiB</a:t>
            </a:r>
            <a:br>
              <a:rPr lang="en"/>
            </a:br>
            <a:endParaRPr b="1">
              <a:solidFill>
                <a:srgbClr val="0000FF"/>
              </a:solidFill>
            </a:endParaRPr>
          </a:p>
        </p:txBody>
      </p:sp>
      <p:sp>
        <p:nvSpPr>
          <p:cNvPr id="243" name="Google Shape;243;p3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7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Compare bitmap-based allocation of blocks on disk with a free block list.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For inode-based file systems, what is the point of having direct pointers? Why not just have indirect pointers since they can point to much more data than a single direct pointer?</a:t>
            </a:r>
            <a:br>
              <a:rPr lang="en"/>
            </a:br>
            <a:endParaRPr/>
          </a:p>
        </p:txBody>
      </p:sp>
      <p:sp>
        <p:nvSpPr>
          <p:cNvPr id="249" name="Google Shape;249;p3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8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Compare bitmap-based allocation of blocks on disk with a free block list.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Bitmap = fixed size proportional to size of disk → better for contiguous allocation</a:t>
            </a:r>
            <a:br>
              <a:rPr lang="en">
                <a:solidFill>
                  <a:srgbClr val="0000FF"/>
                </a:solidFill>
              </a:rPr>
            </a:br>
            <a:r>
              <a:rPr lang="en">
                <a:solidFill>
                  <a:srgbClr val="0000FF"/>
                </a:solidFill>
              </a:rPr>
              <a:t>Free block list = shrinks as disk space is used up → better when disk utilization is high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For inode-based file systems, what is the point of having direct pointers? Why not just have indirect pointers since they can point to much more data than a single direct pointer?</a:t>
            </a:r>
            <a:br>
              <a:rPr lang="en"/>
            </a:br>
            <a:endParaRPr/>
          </a:p>
        </p:txBody>
      </p:sp>
      <p:sp>
        <p:nvSpPr>
          <p:cNvPr id="255" name="Google Shape;255;p3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9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Compare bitmap-based allocation of blocks on disk with a free block list.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Bitmap = fixed size proportional to size of disk → better for contiguous allocation</a:t>
            </a:r>
            <a:br>
              <a:rPr lang="en">
                <a:solidFill>
                  <a:srgbClr val="0000FF"/>
                </a:solidFill>
              </a:rPr>
            </a:br>
            <a:r>
              <a:rPr lang="en">
                <a:solidFill>
                  <a:srgbClr val="0000FF"/>
                </a:solidFill>
              </a:rPr>
              <a:t>Free block list = shrinks as disk space is used up → better when disk utilization is high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For inode-based file systems, what is the point of having direct pointers? Why not just have indirect pointers since they can point to much more data than a single direct pointer?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Most files are small enough to be contained within direct pointers → no need to waste an extra block read with indirect pointers.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0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267" name="Google Shape;267;p4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1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273" name="Google Shape;273;p4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274" name="Google Shape;274;p41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2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280" name="Google Shape;280;p4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281" name="Google Shape;281;p42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sp>
        <p:nvSpPr>
          <p:cNvPr id="282" name="Google Shape;282;p42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1. Read in inode for root directory.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3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288" name="Google Shape;288;p4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289" name="Google Shape;289;p43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graphicFrame>
        <p:nvGraphicFramePr>
          <p:cNvPr id="290" name="Google Shape;290;p43"/>
          <p:cNvGraphicFramePr/>
          <p:nvPr/>
        </p:nvGraphicFramePr>
        <p:xfrm>
          <a:off x="3803488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360125"/>
                <a:gridCol w="1176900"/>
              </a:tblGrid>
              <a:tr h="12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291" name="Google Shape;291;p43"/>
          <p:cNvCxnSpPr/>
          <p:nvPr/>
        </p:nvCxnSpPr>
        <p:spPr>
          <a:xfrm flipH="1" rot="10800000">
            <a:off x="2020500" y="2364750"/>
            <a:ext cx="1784400" cy="24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" name="Google Shape;292;p43"/>
          <p:cNvCxnSpPr/>
          <p:nvPr/>
        </p:nvCxnSpPr>
        <p:spPr>
          <a:xfrm>
            <a:off x="2014125" y="2785550"/>
            <a:ext cx="1784700" cy="196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3" name="Google Shape;293;p43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1. Read in inode for root directory.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4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299" name="Google Shape;299;p4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300" name="Google Shape;300;p44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sp>
        <p:nvSpPr>
          <p:cNvPr id="301" name="Google Shape;301;p44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2. Read in block pointed to by the the first direct pointer for root inode.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302" name="Google Shape;302;p44"/>
          <p:cNvGraphicFramePr/>
          <p:nvPr/>
        </p:nvGraphicFramePr>
        <p:xfrm>
          <a:off x="3803488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360125"/>
                <a:gridCol w="1176900"/>
              </a:tblGrid>
              <a:tr h="12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03" name="Google Shape;303;p44"/>
          <p:cNvCxnSpPr/>
          <p:nvPr/>
        </p:nvCxnSpPr>
        <p:spPr>
          <a:xfrm flipH="1" rot="10800000">
            <a:off x="2020500" y="2364750"/>
            <a:ext cx="1784400" cy="24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44"/>
          <p:cNvCxnSpPr/>
          <p:nvPr/>
        </p:nvCxnSpPr>
        <p:spPr>
          <a:xfrm>
            <a:off x="2014125" y="2785550"/>
            <a:ext cx="1784700" cy="196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305" name="Google Shape;305;p44"/>
          <p:cNvGraphicFramePr/>
          <p:nvPr/>
        </p:nvGraphicFramePr>
        <p:xfrm>
          <a:off x="6100700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1135850"/>
                <a:gridCol w="735725"/>
              </a:tblGrid>
              <a:tr h="102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File Number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06" name="Google Shape;306;p44"/>
          <p:cNvCxnSpPr/>
          <p:nvPr/>
        </p:nvCxnSpPr>
        <p:spPr>
          <a:xfrm flipH="1" rot="10800000">
            <a:off x="5340525" y="2371350"/>
            <a:ext cx="752700" cy="24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5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312" name="Google Shape;312;p4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313" name="Google Shape;313;p45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sp>
        <p:nvSpPr>
          <p:cNvPr id="314" name="Google Shape;314;p45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3. Read in block pointed to by the the first direct pointer for home inode.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315" name="Google Shape;315;p45"/>
          <p:cNvGraphicFramePr/>
          <p:nvPr/>
        </p:nvGraphicFramePr>
        <p:xfrm>
          <a:off x="3803488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360125"/>
                <a:gridCol w="1176900"/>
              </a:tblGrid>
              <a:tr h="12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16" name="Google Shape;316;p45"/>
          <p:cNvCxnSpPr/>
          <p:nvPr/>
        </p:nvCxnSpPr>
        <p:spPr>
          <a:xfrm flipH="1" rot="10800000">
            <a:off x="2020500" y="2364750"/>
            <a:ext cx="1784400" cy="24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" name="Google Shape;317;p45"/>
          <p:cNvCxnSpPr/>
          <p:nvPr/>
        </p:nvCxnSpPr>
        <p:spPr>
          <a:xfrm>
            <a:off x="2014125" y="2785550"/>
            <a:ext cx="1784700" cy="196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318" name="Google Shape;318;p45"/>
          <p:cNvGraphicFramePr/>
          <p:nvPr/>
        </p:nvGraphicFramePr>
        <p:xfrm>
          <a:off x="6100700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1135850"/>
                <a:gridCol w="735725"/>
              </a:tblGrid>
              <a:tr h="102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File Number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19" name="Google Shape;319;p45"/>
          <p:cNvCxnSpPr/>
          <p:nvPr/>
        </p:nvCxnSpPr>
        <p:spPr>
          <a:xfrm flipH="1" rot="10800000">
            <a:off x="5340525" y="2371350"/>
            <a:ext cx="752700" cy="24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6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325" name="Google Shape;325;p4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326" name="Google Shape;326;p46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sp>
        <p:nvSpPr>
          <p:cNvPr id="327" name="Google Shape;327;p46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3. Read in inode for </a:t>
            </a: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home</a:t>
            </a:r>
            <a:r>
              <a:rPr lang="en" sz="1000">
                <a:latin typeface="Lato"/>
                <a:ea typeface="Lato"/>
                <a:cs typeface="Lato"/>
                <a:sym typeface="Lato"/>
              </a:rPr>
              <a:t> directory.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328" name="Google Shape;328;p46"/>
          <p:cNvGraphicFramePr/>
          <p:nvPr/>
        </p:nvGraphicFramePr>
        <p:xfrm>
          <a:off x="3803488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360125"/>
                <a:gridCol w="1176900"/>
              </a:tblGrid>
              <a:tr h="12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29" name="Google Shape;329;p46"/>
          <p:cNvCxnSpPr/>
          <p:nvPr/>
        </p:nvCxnSpPr>
        <p:spPr>
          <a:xfrm flipH="1" rot="10800000">
            <a:off x="2020500" y="2364825"/>
            <a:ext cx="1784400" cy="59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" name="Google Shape;330;p46"/>
          <p:cNvCxnSpPr/>
          <p:nvPr/>
        </p:nvCxnSpPr>
        <p:spPr>
          <a:xfrm>
            <a:off x="2020500" y="3136100"/>
            <a:ext cx="1778400" cy="161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7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336" name="Google Shape;336;p4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337" name="Google Shape;337;p47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sp>
        <p:nvSpPr>
          <p:cNvPr id="338" name="Google Shape;338;p47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4. 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Read in block pointed to by the the first direct pointer for </a:t>
            </a: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home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inode.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339" name="Google Shape;339;p47"/>
          <p:cNvGraphicFramePr/>
          <p:nvPr/>
        </p:nvGraphicFramePr>
        <p:xfrm>
          <a:off x="3803488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360125"/>
                <a:gridCol w="1176900"/>
              </a:tblGrid>
              <a:tr h="12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40" name="Google Shape;340;p47"/>
          <p:cNvCxnSpPr/>
          <p:nvPr/>
        </p:nvCxnSpPr>
        <p:spPr>
          <a:xfrm flipH="1" rot="10800000">
            <a:off x="2020500" y="2364825"/>
            <a:ext cx="1784400" cy="59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" name="Google Shape;341;p47"/>
          <p:cNvCxnSpPr/>
          <p:nvPr/>
        </p:nvCxnSpPr>
        <p:spPr>
          <a:xfrm>
            <a:off x="2020500" y="3136100"/>
            <a:ext cx="1778400" cy="161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342" name="Google Shape;342;p47"/>
          <p:cNvGraphicFramePr/>
          <p:nvPr/>
        </p:nvGraphicFramePr>
        <p:xfrm>
          <a:off x="6100700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1135850"/>
                <a:gridCol w="735725"/>
              </a:tblGrid>
              <a:tr h="102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File Number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43" name="Google Shape;343;p47"/>
          <p:cNvCxnSpPr/>
          <p:nvPr/>
        </p:nvCxnSpPr>
        <p:spPr>
          <a:xfrm flipH="1" rot="10800000">
            <a:off x="5340525" y="2371350"/>
            <a:ext cx="752700" cy="24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8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349" name="Google Shape;349;p4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350" name="Google Shape;350;p48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sp>
        <p:nvSpPr>
          <p:cNvPr id="351" name="Google Shape;351;p48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5. Read in inode for </a:t>
            </a: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cs162</a:t>
            </a:r>
            <a:r>
              <a:rPr lang="en" sz="1000">
                <a:latin typeface="Lato"/>
                <a:ea typeface="Lato"/>
                <a:cs typeface="Lato"/>
                <a:sym typeface="Lato"/>
              </a:rPr>
              <a:t> directory.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352" name="Google Shape;352;p48"/>
          <p:cNvGraphicFramePr/>
          <p:nvPr/>
        </p:nvGraphicFramePr>
        <p:xfrm>
          <a:off x="3803488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360125"/>
                <a:gridCol w="1176900"/>
              </a:tblGrid>
              <a:tr h="12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53" name="Google Shape;353;p48"/>
          <p:cNvCxnSpPr/>
          <p:nvPr/>
        </p:nvCxnSpPr>
        <p:spPr>
          <a:xfrm flipH="1" rot="10800000">
            <a:off x="2020500" y="2364825"/>
            <a:ext cx="1784400" cy="59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4" name="Google Shape;354;p48"/>
          <p:cNvCxnSpPr/>
          <p:nvPr/>
        </p:nvCxnSpPr>
        <p:spPr>
          <a:xfrm>
            <a:off x="2020500" y="3136100"/>
            <a:ext cx="1778400" cy="161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355" name="Google Shape;355;p48"/>
          <p:cNvGraphicFramePr/>
          <p:nvPr/>
        </p:nvGraphicFramePr>
        <p:xfrm>
          <a:off x="6100700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1135850"/>
                <a:gridCol w="735725"/>
              </a:tblGrid>
              <a:tr h="102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File Number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56" name="Google Shape;356;p48"/>
          <p:cNvCxnSpPr/>
          <p:nvPr/>
        </p:nvCxnSpPr>
        <p:spPr>
          <a:xfrm flipH="1" rot="10800000">
            <a:off x="5340525" y="2371350"/>
            <a:ext cx="752700" cy="24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9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362" name="Google Shape;362;p4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363" name="Google Shape;363;p49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sp>
        <p:nvSpPr>
          <p:cNvPr id="364" name="Google Shape;364;p49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5. Read in inode for </a:t>
            </a:r>
            <a:r>
              <a:rPr lang="en" sz="1000">
                <a:latin typeface="Source Code Pro"/>
                <a:ea typeface="Source Code Pro"/>
                <a:cs typeface="Source Code Pro"/>
                <a:sym typeface="Source Code Pro"/>
              </a:rPr>
              <a:t>cs162</a:t>
            </a:r>
            <a:r>
              <a:rPr lang="en" sz="1000">
                <a:latin typeface="Lato"/>
                <a:ea typeface="Lato"/>
                <a:cs typeface="Lato"/>
                <a:sym typeface="Lato"/>
              </a:rPr>
              <a:t> directory.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365" name="Google Shape;365;p49"/>
          <p:cNvGraphicFramePr/>
          <p:nvPr/>
        </p:nvGraphicFramePr>
        <p:xfrm>
          <a:off x="3803488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360125"/>
                <a:gridCol w="1176900"/>
              </a:tblGrid>
              <a:tr h="12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66" name="Google Shape;366;p49"/>
          <p:cNvCxnSpPr/>
          <p:nvPr/>
        </p:nvCxnSpPr>
        <p:spPr>
          <a:xfrm flipH="1" rot="10800000">
            <a:off x="2026875" y="2364875"/>
            <a:ext cx="1778100" cy="145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7" name="Google Shape;367;p49"/>
          <p:cNvCxnSpPr/>
          <p:nvPr/>
        </p:nvCxnSpPr>
        <p:spPr>
          <a:xfrm>
            <a:off x="2014125" y="3990150"/>
            <a:ext cx="1784700" cy="76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0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373" name="Google Shape;373;p5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374" name="Google Shape;374;p50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sp>
        <p:nvSpPr>
          <p:cNvPr id="375" name="Google Shape;375;p50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6. Read in block pointed to by the the first direct pointer for </a:t>
            </a: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/home/cs162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inode.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376" name="Google Shape;376;p50"/>
          <p:cNvGraphicFramePr/>
          <p:nvPr/>
        </p:nvGraphicFramePr>
        <p:xfrm>
          <a:off x="3803488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360125"/>
                <a:gridCol w="1176900"/>
              </a:tblGrid>
              <a:tr h="12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77" name="Google Shape;377;p50"/>
          <p:cNvCxnSpPr/>
          <p:nvPr/>
        </p:nvCxnSpPr>
        <p:spPr>
          <a:xfrm flipH="1" rot="10800000">
            <a:off x="2026875" y="2364875"/>
            <a:ext cx="1778100" cy="145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" name="Google Shape;378;p50"/>
          <p:cNvCxnSpPr/>
          <p:nvPr/>
        </p:nvCxnSpPr>
        <p:spPr>
          <a:xfrm>
            <a:off x="2014125" y="3990150"/>
            <a:ext cx="1784700" cy="76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379" name="Google Shape;379;p50"/>
          <p:cNvGraphicFramePr/>
          <p:nvPr/>
        </p:nvGraphicFramePr>
        <p:xfrm>
          <a:off x="6100700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1135850"/>
                <a:gridCol w="735725"/>
              </a:tblGrid>
              <a:tr h="102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File Number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80" name="Google Shape;380;p50"/>
          <p:cNvCxnSpPr/>
          <p:nvPr/>
        </p:nvCxnSpPr>
        <p:spPr>
          <a:xfrm flipH="1" rot="10800000">
            <a:off x="5340525" y="2371350"/>
            <a:ext cx="752700" cy="24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1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386" name="Google Shape;386;p5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387" name="Google Shape;387;p51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sp>
        <p:nvSpPr>
          <p:cNvPr id="388" name="Google Shape;388;p51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7. Read in inode for </a:t>
            </a: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file.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389" name="Google Shape;389;p51"/>
          <p:cNvGraphicFramePr/>
          <p:nvPr/>
        </p:nvGraphicFramePr>
        <p:xfrm>
          <a:off x="3803488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360125"/>
                <a:gridCol w="1176900"/>
              </a:tblGrid>
              <a:tr h="12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90" name="Google Shape;390;p51"/>
          <p:cNvCxnSpPr/>
          <p:nvPr/>
        </p:nvCxnSpPr>
        <p:spPr>
          <a:xfrm flipH="1" rot="10800000">
            <a:off x="2026875" y="2364875"/>
            <a:ext cx="1778100" cy="145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1" name="Google Shape;391;p51"/>
          <p:cNvCxnSpPr/>
          <p:nvPr/>
        </p:nvCxnSpPr>
        <p:spPr>
          <a:xfrm>
            <a:off x="2014125" y="3990150"/>
            <a:ext cx="1784700" cy="76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392" name="Google Shape;392;p51"/>
          <p:cNvGraphicFramePr/>
          <p:nvPr/>
        </p:nvGraphicFramePr>
        <p:xfrm>
          <a:off x="6100700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1135850"/>
                <a:gridCol w="735725"/>
              </a:tblGrid>
              <a:tr h="102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Name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File Number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393" name="Google Shape;393;p51"/>
          <p:cNvCxnSpPr/>
          <p:nvPr/>
        </p:nvCxnSpPr>
        <p:spPr>
          <a:xfrm flipH="1" rot="10800000">
            <a:off x="5340525" y="2371350"/>
            <a:ext cx="752700" cy="24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2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399" name="Google Shape;399;p5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400" name="Google Shape;400;p52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sp>
        <p:nvSpPr>
          <p:cNvPr id="401" name="Google Shape;401;p52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7. Read in inode for </a:t>
            </a: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file.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402" name="Google Shape;402;p52"/>
          <p:cNvGraphicFramePr/>
          <p:nvPr/>
        </p:nvGraphicFramePr>
        <p:xfrm>
          <a:off x="3803488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360125"/>
                <a:gridCol w="1176900"/>
              </a:tblGrid>
              <a:tr h="12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305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403" name="Google Shape;403;p52"/>
          <p:cNvCxnSpPr/>
          <p:nvPr/>
        </p:nvCxnSpPr>
        <p:spPr>
          <a:xfrm flipH="1" rot="10800000">
            <a:off x="2026875" y="2364875"/>
            <a:ext cx="1778100" cy="246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4" name="Google Shape;404;p52"/>
          <p:cNvCxnSpPr/>
          <p:nvPr/>
        </p:nvCxnSpPr>
        <p:spPr>
          <a:xfrm flipH="1" rot="10800000">
            <a:off x="2026875" y="4755225"/>
            <a:ext cx="1772100" cy="25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3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410" name="Google Shape;410;p5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411" name="Google Shape;411;p53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sp>
        <p:nvSpPr>
          <p:cNvPr id="412" name="Google Shape;412;p53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8-17. Read in each block pointed to by each direct pointer for </a:t>
            </a: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inode.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413" name="Google Shape;413;p53"/>
          <p:cNvGraphicFramePr/>
          <p:nvPr/>
        </p:nvGraphicFramePr>
        <p:xfrm>
          <a:off x="3803488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360125"/>
                <a:gridCol w="1176900"/>
              </a:tblGrid>
              <a:tr h="12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D9EAD3"/>
                    </a:solidFill>
                  </a:tcPr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305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414" name="Google Shape;414;p53"/>
          <p:cNvCxnSpPr/>
          <p:nvPr/>
        </p:nvCxnSpPr>
        <p:spPr>
          <a:xfrm flipH="1" rot="10800000">
            <a:off x="2026875" y="2364875"/>
            <a:ext cx="1778100" cy="246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5" name="Google Shape;415;p53"/>
          <p:cNvCxnSpPr/>
          <p:nvPr/>
        </p:nvCxnSpPr>
        <p:spPr>
          <a:xfrm flipH="1" rot="10800000">
            <a:off x="2026875" y="4755225"/>
            <a:ext cx="1772100" cy="25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6" name="Google Shape;416;p53"/>
          <p:cNvSpPr/>
          <p:nvPr/>
        </p:nvSpPr>
        <p:spPr>
          <a:xfrm>
            <a:off x="6080975" y="1980375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17" name="Google Shape;417;p53"/>
          <p:cNvCxnSpPr>
            <a:endCxn id="416" idx="1"/>
          </p:cNvCxnSpPr>
          <p:nvPr/>
        </p:nvCxnSpPr>
        <p:spPr>
          <a:xfrm flipH="1" rot="10800000">
            <a:off x="5366675" y="2236275"/>
            <a:ext cx="714300" cy="39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8" name="Google Shape;418;p53"/>
          <p:cNvCxnSpPr>
            <a:endCxn id="419" idx="1"/>
          </p:cNvCxnSpPr>
          <p:nvPr/>
        </p:nvCxnSpPr>
        <p:spPr>
          <a:xfrm flipH="1" rot="10800000">
            <a:off x="5341150" y="2492175"/>
            <a:ext cx="1695300" cy="29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9" name="Google Shape;419;p53"/>
          <p:cNvSpPr/>
          <p:nvPr/>
        </p:nvSpPr>
        <p:spPr>
          <a:xfrm>
            <a:off x="7036450" y="2236275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0" name="Google Shape;420;p53"/>
          <p:cNvSpPr/>
          <p:nvPr/>
        </p:nvSpPr>
        <p:spPr>
          <a:xfrm>
            <a:off x="7609500" y="2535150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21" name="Google Shape;421;p53"/>
          <p:cNvCxnSpPr>
            <a:endCxn id="420" idx="1"/>
          </p:cNvCxnSpPr>
          <p:nvPr/>
        </p:nvCxnSpPr>
        <p:spPr>
          <a:xfrm flipH="1" rot="10800000">
            <a:off x="5341200" y="2791050"/>
            <a:ext cx="2268300" cy="16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2" name="Google Shape;422;p53"/>
          <p:cNvSpPr/>
          <p:nvPr/>
        </p:nvSpPr>
        <p:spPr>
          <a:xfrm>
            <a:off x="8163450" y="2876450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23" name="Google Shape;423;p53"/>
          <p:cNvCxnSpPr>
            <a:endCxn id="422" idx="1"/>
          </p:cNvCxnSpPr>
          <p:nvPr/>
        </p:nvCxnSpPr>
        <p:spPr>
          <a:xfrm flipH="1" rot="10800000">
            <a:off x="5366550" y="3132350"/>
            <a:ext cx="2796900" cy="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4" name="Google Shape;424;p53"/>
          <p:cNvSpPr/>
          <p:nvPr/>
        </p:nvSpPr>
        <p:spPr>
          <a:xfrm>
            <a:off x="8163450" y="3439050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25" name="Google Shape;425;p53"/>
          <p:cNvCxnSpPr>
            <a:endCxn id="424" idx="1"/>
          </p:cNvCxnSpPr>
          <p:nvPr/>
        </p:nvCxnSpPr>
        <p:spPr>
          <a:xfrm>
            <a:off x="5360250" y="3308250"/>
            <a:ext cx="2803200" cy="38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6" name="Google Shape;426;p53"/>
          <p:cNvCxnSpPr>
            <a:endCxn id="427" idx="1"/>
          </p:cNvCxnSpPr>
          <p:nvPr/>
        </p:nvCxnSpPr>
        <p:spPr>
          <a:xfrm>
            <a:off x="5341150" y="3486550"/>
            <a:ext cx="2338500" cy="52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7" name="Google Shape;427;p53"/>
          <p:cNvSpPr/>
          <p:nvPr/>
        </p:nvSpPr>
        <p:spPr>
          <a:xfrm>
            <a:off x="7679650" y="3757150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8" name="Google Shape;428;p53"/>
          <p:cNvSpPr/>
          <p:nvPr/>
        </p:nvSpPr>
        <p:spPr>
          <a:xfrm>
            <a:off x="8227225" y="4071000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29" name="Google Shape;429;p53"/>
          <p:cNvCxnSpPr>
            <a:endCxn id="428" idx="1"/>
          </p:cNvCxnSpPr>
          <p:nvPr/>
        </p:nvCxnSpPr>
        <p:spPr>
          <a:xfrm>
            <a:off x="5347525" y="3652200"/>
            <a:ext cx="2879700" cy="67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0" name="Google Shape;430;p53"/>
          <p:cNvSpPr/>
          <p:nvPr/>
        </p:nvSpPr>
        <p:spPr>
          <a:xfrm>
            <a:off x="7442700" y="4319675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31" name="Google Shape;431;p53"/>
          <p:cNvCxnSpPr>
            <a:endCxn id="430" idx="1"/>
          </p:cNvCxnSpPr>
          <p:nvPr/>
        </p:nvCxnSpPr>
        <p:spPr>
          <a:xfrm>
            <a:off x="5347500" y="3811775"/>
            <a:ext cx="2095200" cy="76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2" name="Google Shape;432;p53"/>
          <p:cNvSpPr/>
          <p:nvPr/>
        </p:nvSpPr>
        <p:spPr>
          <a:xfrm>
            <a:off x="6658175" y="4363500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33" name="Google Shape;433;p53"/>
          <p:cNvCxnSpPr>
            <a:endCxn id="432" idx="1"/>
          </p:cNvCxnSpPr>
          <p:nvPr/>
        </p:nvCxnSpPr>
        <p:spPr>
          <a:xfrm>
            <a:off x="5360375" y="3977400"/>
            <a:ext cx="1297800" cy="64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4" name="Google Shape;434;p53"/>
          <p:cNvSpPr/>
          <p:nvPr/>
        </p:nvSpPr>
        <p:spPr>
          <a:xfrm>
            <a:off x="5873650" y="4291050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35" name="Google Shape;435;p53"/>
          <p:cNvCxnSpPr>
            <a:endCxn id="434" idx="1"/>
          </p:cNvCxnSpPr>
          <p:nvPr/>
        </p:nvCxnSpPr>
        <p:spPr>
          <a:xfrm>
            <a:off x="5347450" y="4155750"/>
            <a:ext cx="526200" cy="39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6" name="Google Shape;436;p53"/>
          <p:cNvSpPr txBox="1"/>
          <p:nvPr/>
        </p:nvSpPr>
        <p:spPr>
          <a:xfrm>
            <a:off x="2051400" y="1980375"/>
            <a:ext cx="1977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Bytes read = 1024 x 10 = 10240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4"/>
          <p:cNvSpPr txBox="1"/>
          <p:nvPr>
            <p:ph idx="1" type="body"/>
          </p:nvPr>
        </p:nvSpPr>
        <p:spPr>
          <a:xfrm>
            <a:off x="182863" y="80361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442" name="Google Shape;442;p5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443" name="Google Shape;443;p54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sp>
        <p:nvSpPr>
          <p:cNvPr id="444" name="Google Shape;444;p54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18. Read in indirect block from the indirect pointer in </a:t>
            </a: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inode. 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445" name="Google Shape;445;p54"/>
          <p:cNvGraphicFramePr/>
          <p:nvPr/>
        </p:nvGraphicFramePr>
        <p:xfrm>
          <a:off x="3803488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360125"/>
                <a:gridCol w="1176900"/>
              </a:tblGrid>
              <a:tr h="12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305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FCE5CD"/>
                    </a:solidFill>
                  </a:tcPr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446" name="Google Shape;446;p54"/>
          <p:cNvCxnSpPr/>
          <p:nvPr/>
        </p:nvCxnSpPr>
        <p:spPr>
          <a:xfrm flipH="1" rot="10800000">
            <a:off x="2026875" y="2364875"/>
            <a:ext cx="1778100" cy="246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7" name="Google Shape;447;p54"/>
          <p:cNvCxnSpPr/>
          <p:nvPr/>
        </p:nvCxnSpPr>
        <p:spPr>
          <a:xfrm flipH="1" rot="10800000">
            <a:off x="2026875" y="4755225"/>
            <a:ext cx="1772100" cy="25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8" name="Google Shape;448;p54"/>
          <p:cNvSpPr txBox="1"/>
          <p:nvPr/>
        </p:nvSpPr>
        <p:spPr>
          <a:xfrm>
            <a:off x="2051400" y="1980375"/>
            <a:ext cx="1977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Bytes read = 1024 x 10 = 10240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49" name="Google Shape;449;p54"/>
          <p:cNvCxnSpPr/>
          <p:nvPr/>
        </p:nvCxnSpPr>
        <p:spPr>
          <a:xfrm flipH="1" rot="10800000">
            <a:off x="5340525" y="2390475"/>
            <a:ext cx="395700" cy="193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50" name="Google Shape;450;p54"/>
          <p:cNvGraphicFramePr/>
          <p:nvPr/>
        </p:nvGraphicFramePr>
        <p:xfrm>
          <a:off x="5742825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932300"/>
              </a:tblGrid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Indirect Block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306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307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5"/>
          <p:cNvSpPr txBox="1"/>
          <p:nvPr>
            <p:ph idx="1" type="body"/>
          </p:nvPr>
        </p:nvSpPr>
        <p:spPr>
          <a:xfrm>
            <a:off x="182863" y="80361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4"/>
            </a:pPr>
            <a:r>
              <a:rPr lang="en"/>
              <a:t>List the set of disk blocks that must be read into memory in order to read the file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in its entirety from a UNIX BSD 4.2 file system (10 direct pointers, an indirect pointer, a double indirect pointer, and a triple indirect pointer) on a magnetic disk with 1 KiB block size. The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/home/cs162/pintos.bean</a:t>
            </a:r>
            <a:r>
              <a:rPr lang="en"/>
              <a:t> file is 15,234 bytes. Assume that the directories in question all fit into a single disk block each and the inode array is resident in memory (i.e. don’t count inode array disk accesses).</a:t>
            </a:r>
            <a:endParaRPr/>
          </a:p>
        </p:txBody>
      </p:sp>
      <p:sp>
        <p:nvSpPr>
          <p:cNvPr id="456" name="Google Shape;456;p5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  <p:graphicFrame>
        <p:nvGraphicFramePr>
          <p:cNvPr id="457" name="Google Shape;457;p55"/>
          <p:cNvGraphicFramePr/>
          <p:nvPr/>
        </p:nvGraphicFramePr>
        <p:xfrm>
          <a:off x="182850" y="210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232025"/>
                <a:gridCol w="1601850"/>
              </a:tblGrid>
              <a:tr h="17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 Array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/</a:t>
                      </a:r>
                      <a:endParaRPr sz="1000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/bin/cat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8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/home/cs152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9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/opt/spark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/home/cs189_rant.txt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/usr/bin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/home/cs162/kidney.bean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/home/cs189/hw1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/home/cs162/pintos.bean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sp>
        <p:nvSpPr>
          <p:cNvPr id="458" name="Google Shape;458;p55"/>
          <p:cNvSpPr txBox="1"/>
          <p:nvPr/>
        </p:nvSpPr>
        <p:spPr>
          <a:xfrm>
            <a:off x="2051400" y="1709775"/>
            <a:ext cx="690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19-23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Read in direct blocks corresponding to the first five direct pointers in the indirect block. Last block is partially full.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459" name="Google Shape;459;p55"/>
          <p:cNvGraphicFramePr/>
          <p:nvPr/>
        </p:nvGraphicFramePr>
        <p:xfrm>
          <a:off x="3803488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360125"/>
                <a:gridCol w="1176900"/>
              </a:tblGrid>
              <a:tr h="12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Inode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282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293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294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295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300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21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305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>
                    <a:solidFill>
                      <a:srgbClr val="FCE5CD"/>
                    </a:solidFill>
                  </a:tcPr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DIP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69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TIP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460" name="Google Shape;460;p55"/>
          <p:cNvCxnSpPr/>
          <p:nvPr/>
        </p:nvCxnSpPr>
        <p:spPr>
          <a:xfrm flipH="1" rot="10800000">
            <a:off x="2026875" y="2364875"/>
            <a:ext cx="1778100" cy="246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1" name="Google Shape;461;p55"/>
          <p:cNvCxnSpPr/>
          <p:nvPr/>
        </p:nvCxnSpPr>
        <p:spPr>
          <a:xfrm flipH="1" rot="10800000">
            <a:off x="2026875" y="4755225"/>
            <a:ext cx="1772100" cy="25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2" name="Google Shape;462;p55"/>
          <p:cNvSpPr txBox="1"/>
          <p:nvPr/>
        </p:nvSpPr>
        <p:spPr>
          <a:xfrm>
            <a:off x="2051400" y="1980375"/>
            <a:ext cx="3908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Bytes read = 1024 x 10 + 1024 x 5 = 10240 + 5120 = 15,360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63" name="Google Shape;463;p55"/>
          <p:cNvCxnSpPr/>
          <p:nvPr/>
        </p:nvCxnSpPr>
        <p:spPr>
          <a:xfrm flipH="1" rot="10800000">
            <a:off x="5340525" y="2390475"/>
            <a:ext cx="395700" cy="193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64" name="Google Shape;464;p55"/>
          <p:cNvGraphicFramePr/>
          <p:nvPr/>
        </p:nvGraphicFramePr>
        <p:xfrm>
          <a:off x="5742825" y="236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{5D084251-FC87-4C42-9A8F-4FDCDE21C7A6}</a:tableStyleId>
              </a:tblPr>
              <a:tblGrid>
                <a:gridCol w="932300"/>
              </a:tblGrid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Indirect Block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306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307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510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511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512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  <a:tr h="17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25" marB="9125" marR="9125" marL="9125"/>
                </a:tc>
              </a:tr>
            </a:tbl>
          </a:graphicData>
        </a:graphic>
      </p:graphicFrame>
      <p:cxnSp>
        <p:nvCxnSpPr>
          <p:cNvPr id="465" name="Google Shape;465;p55"/>
          <p:cNvCxnSpPr>
            <a:endCxn id="466" idx="1"/>
          </p:cNvCxnSpPr>
          <p:nvPr/>
        </p:nvCxnSpPr>
        <p:spPr>
          <a:xfrm flipH="1" rot="10800000">
            <a:off x="6685975" y="2331300"/>
            <a:ext cx="871500" cy="29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6" name="Google Shape;466;p55"/>
          <p:cNvSpPr/>
          <p:nvPr/>
        </p:nvSpPr>
        <p:spPr>
          <a:xfrm>
            <a:off x="7557475" y="2075400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7" name="Google Shape;467;p55"/>
          <p:cNvSpPr/>
          <p:nvPr/>
        </p:nvSpPr>
        <p:spPr>
          <a:xfrm>
            <a:off x="7849975" y="2731900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68" name="Google Shape;468;p55"/>
          <p:cNvCxnSpPr>
            <a:endCxn id="467" idx="1"/>
          </p:cNvCxnSpPr>
          <p:nvPr/>
        </p:nvCxnSpPr>
        <p:spPr>
          <a:xfrm>
            <a:off x="6679675" y="2779300"/>
            <a:ext cx="1170300" cy="20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9" name="Google Shape;469;p55"/>
          <p:cNvSpPr/>
          <p:nvPr/>
        </p:nvSpPr>
        <p:spPr>
          <a:xfrm>
            <a:off x="7849975" y="3388400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70" name="Google Shape;470;p55"/>
          <p:cNvCxnSpPr>
            <a:endCxn id="469" idx="1"/>
          </p:cNvCxnSpPr>
          <p:nvPr/>
        </p:nvCxnSpPr>
        <p:spPr>
          <a:xfrm>
            <a:off x="6673075" y="2963900"/>
            <a:ext cx="1176900" cy="680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1" name="Google Shape;471;p55"/>
          <p:cNvSpPr/>
          <p:nvPr/>
        </p:nvSpPr>
        <p:spPr>
          <a:xfrm>
            <a:off x="7976875" y="4156325"/>
            <a:ext cx="483900" cy="511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72" name="Google Shape;472;p55"/>
          <p:cNvCxnSpPr>
            <a:endCxn id="471" idx="1"/>
          </p:cNvCxnSpPr>
          <p:nvPr/>
        </p:nvCxnSpPr>
        <p:spPr>
          <a:xfrm>
            <a:off x="6692275" y="3136025"/>
            <a:ext cx="1284600" cy="127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3" name="Google Shape;473;p55"/>
          <p:cNvSpPr/>
          <p:nvPr/>
        </p:nvSpPr>
        <p:spPr>
          <a:xfrm>
            <a:off x="7019575" y="4156325"/>
            <a:ext cx="483900" cy="338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"/>
                <a:ea typeface="Lato"/>
                <a:cs typeface="Lato"/>
                <a:sym typeface="Lato"/>
              </a:rPr>
              <a:t>Data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4" name="Google Shape;474;p55"/>
          <p:cNvSpPr/>
          <p:nvPr/>
        </p:nvSpPr>
        <p:spPr>
          <a:xfrm>
            <a:off x="7019575" y="4497625"/>
            <a:ext cx="483900" cy="170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75" name="Google Shape;475;p55"/>
          <p:cNvCxnSpPr>
            <a:endCxn id="473" idx="1"/>
          </p:cNvCxnSpPr>
          <p:nvPr/>
        </p:nvCxnSpPr>
        <p:spPr>
          <a:xfrm>
            <a:off x="6679675" y="3314675"/>
            <a:ext cx="339900" cy="101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S 162 Discussio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DEEE2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