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1822" r:id="rId3"/>
    <p:sldId id="1974" r:id="rId4"/>
    <p:sldId id="1993" r:id="rId5"/>
    <p:sldId id="1994" r:id="rId6"/>
    <p:sldId id="1995" r:id="rId7"/>
    <p:sldId id="1996" r:id="rId8"/>
    <p:sldId id="1998" r:id="rId9"/>
    <p:sldId id="2000" r:id="rId10"/>
    <p:sldId id="2001" r:id="rId11"/>
    <p:sldId id="2002" r:id="rId12"/>
    <p:sldId id="2003" r:id="rId13"/>
    <p:sldId id="1937" r:id="rId14"/>
    <p:sldId id="1976" r:id="rId15"/>
    <p:sldId id="1939" r:id="rId16"/>
    <p:sldId id="1940" r:id="rId17"/>
    <p:sldId id="1942" r:id="rId18"/>
    <p:sldId id="1943" r:id="rId19"/>
    <p:sldId id="1944" r:id="rId20"/>
    <p:sldId id="1945" r:id="rId21"/>
    <p:sldId id="1946" r:id="rId22"/>
    <p:sldId id="1947" r:id="rId23"/>
    <p:sldId id="1948" r:id="rId24"/>
    <p:sldId id="1950" r:id="rId25"/>
    <p:sldId id="1951" r:id="rId26"/>
    <p:sldId id="1952" r:id="rId27"/>
    <p:sldId id="1953" r:id="rId28"/>
    <p:sldId id="1954" r:id="rId29"/>
    <p:sldId id="1955" r:id="rId30"/>
    <p:sldId id="1956" r:id="rId31"/>
    <p:sldId id="1957" r:id="rId32"/>
    <p:sldId id="1958" r:id="rId33"/>
    <p:sldId id="1959" r:id="rId34"/>
    <p:sldId id="1960" r:id="rId35"/>
    <p:sldId id="1961" r:id="rId36"/>
    <p:sldId id="1962" r:id="rId37"/>
    <p:sldId id="1963" r:id="rId38"/>
    <p:sldId id="1964" r:id="rId39"/>
    <p:sldId id="1965" r:id="rId40"/>
    <p:sldId id="1973" r:id="rId41"/>
    <p:sldId id="1966" r:id="rId42"/>
    <p:sldId id="1900" r:id="rId43"/>
    <p:sldId id="1967" r:id="rId44"/>
    <p:sldId id="1968" r:id="rId45"/>
    <p:sldId id="1969" r:id="rId46"/>
    <p:sldId id="1970" r:id="rId47"/>
    <p:sldId id="1907" r:id="rId48"/>
    <p:sldId id="1930" r:id="rId49"/>
    <p:sldId id="1932" r:id="rId50"/>
    <p:sldId id="1933" r:id="rId51"/>
    <p:sldId id="1917" r:id="rId52"/>
    <p:sldId id="1934" r:id="rId53"/>
    <p:sldId id="1919" r:id="rId54"/>
    <p:sldId id="1935" r:id="rId55"/>
    <p:sldId id="1977" r:id="rId56"/>
    <p:sldId id="1979" r:id="rId57"/>
    <p:sldId id="1980" r:id="rId58"/>
    <p:sldId id="1837" r:id="rId59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BCFFBC"/>
    <a:srgbClr val="FF0000"/>
    <a:srgbClr val="2A40E2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6" autoAdjust="0"/>
    <p:restoredTop sz="95005" autoAdjust="0"/>
  </p:normalViewPr>
  <p:slideViewPr>
    <p:cSldViewPr>
      <p:cViewPr varScale="1">
        <p:scale>
          <a:sx n="97" d="100"/>
          <a:sy n="97" d="100"/>
        </p:scale>
        <p:origin x="72" y="13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f(x)</c:v>
                </c:pt>
              </c:strCache>
            </c:strRef>
          </c:tx>
          <c:marker>
            <c:symbol val="none"/>
          </c:marker>
          <c:xVal>
            <c:numRef>
              <c:f>Sheet1!$A$4:$A$20</c:f>
              <c:numCache>
                <c:formatCode>General</c:formatCode>
                <c:ptCount val="17"/>
                <c:pt idx="0">
                  <c:v>1E-3</c:v>
                </c:pt>
                <c:pt idx="1">
                  <c:v>0.01</c:v>
                </c:pt>
                <c:pt idx="2">
                  <c:v>0.02</c:v>
                </c:pt>
                <c:pt idx="3">
                  <c:v>0.04</c:v>
                </c:pt>
                <c:pt idx="4">
                  <c:v>0.08</c:v>
                </c:pt>
                <c:pt idx="5">
                  <c:v>0.16</c:v>
                </c:pt>
                <c:pt idx="6">
                  <c:v>0.32</c:v>
                </c:pt>
                <c:pt idx="7">
                  <c:v>0.64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</c:numCache>
            </c:numRef>
          </c:xVal>
          <c:yVal>
            <c:numRef>
              <c:f>Sheet1!$B$4:$B$20</c:f>
              <c:numCache>
                <c:formatCode>General</c:formatCode>
                <c:ptCount val="17"/>
                <c:pt idx="0">
                  <c:v>0.99900049983337502</c:v>
                </c:pt>
                <c:pt idx="1">
                  <c:v>0.990049833749168</c:v>
                </c:pt>
                <c:pt idx="2">
                  <c:v>0.98019867330675503</c:v>
                </c:pt>
                <c:pt idx="3">
                  <c:v>0.96078943915232295</c:v>
                </c:pt>
                <c:pt idx="4">
                  <c:v>0.92311634638663598</c:v>
                </c:pt>
                <c:pt idx="5">
                  <c:v>0.85214378896621101</c:v>
                </c:pt>
                <c:pt idx="6">
                  <c:v>0.72614903707369105</c:v>
                </c:pt>
                <c:pt idx="7">
                  <c:v>0.52729242404304899</c:v>
                </c:pt>
                <c:pt idx="8">
                  <c:v>0.367879441171442</c:v>
                </c:pt>
                <c:pt idx="9">
                  <c:v>0.13533528323661301</c:v>
                </c:pt>
                <c:pt idx="10">
                  <c:v>4.9787068367863903E-2</c:v>
                </c:pt>
                <c:pt idx="11">
                  <c:v>1.8315638888734199E-2</c:v>
                </c:pt>
                <c:pt idx="12">
                  <c:v>6.7379469990854601E-3</c:v>
                </c:pt>
                <c:pt idx="13">
                  <c:v>2.4787521766663598E-3</c:v>
                </c:pt>
                <c:pt idx="14">
                  <c:v>9.1188196555451603E-4</c:v>
                </c:pt>
                <c:pt idx="15">
                  <c:v>3.3546262790251202E-4</c:v>
                </c:pt>
                <c:pt idx="16">
                  <c:v>4.5399929762484902E-5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575-483C-9093-08F63EC7F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21652928"/>
        <c:axId val="-704138384"/>
      </c:scatterChart>
      <c:valAx>
        <c:axId val="-721652928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crossAx val="-704138384"/>
        <c:crosses val="autoZero"/>
        <c:crossBetween val="midCat"/>
      </c:valAx>
      <c:valAx>
        <c:axId val="-704138384"/>
        <c:scaling>
          <c:orientation val="minMax"/>
          <c:max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7216529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44" y="6956428"/>
            <a:ext cx="847711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5" rIns="92248" bIns="46965">
            <a:spAutoFit/>
          </a:bodyPr>
          <a:lstStyle/>
          <a:p>
            <a:pPr algn="ctr" defTabSz="916915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15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42" y="6956428"/>
            <a:ext cx="877512" cy="2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48" tIns="46965" rIns="92248" bIns="46965">
            <a:spAutoFit/>
          </a:bodyPr>
          <a:lstStyle/>
          <a:p>
            <a:pPr algn="ctr" defTabSz="916915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15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5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2" tIns="46965" rIns="95602" bIns="469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 lIns="91427" tIns="45714" rIns="91427" bIns="45714"/>
          <a:lstStyle/>
          <a:p>
            <a:pPr>
              <a:defRPr/>
            </a:pPr>
            <a:r>
              <a:rPr lang="en-US" smtClean="0"/>
              <a:t>CS252 S05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lIns="91427" tIns="45714" rIns="91427" bIns="45714"/>
          <a:lstStyle/>
          <a:p>
            <a:pPr>
              <a:defRPr/>
            </a:pPr>
            <a:fld id="{D1955130-ED17-496F-8501-441305981CA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40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32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622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9285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2313" y="3475039"/>
            <a:ext cx="8274050" cy="3292475"/>
          </a:xfrm>
          <a:noFill/>
        </p:spPr>
        <p:txBody>
          <a:bodyPr lIns="95624" tIns="46972" rIns="95624" bIns="46972"/>
          <a:lstStyle/>
          <a:p>
            <a:r>
              <a:rPr lang="en-US" altLang="en-US" smtClean="0"/>
              <a:t>Old and New Testament by Kleirock</a:t>
            </a:r>
          </a:p>
          <a:p>
            <a:r>
              <a:rPr lang="en-US" altLang="en-US" smtClean="0"/>
              <a:t>Regret skipping as grad student</a:t>
            </a:r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4425" y="471488"/>
            <a:ext cx="4851400" cy="2730500"/>
          </a:xfrm>
          <a:ln cap="flat"/>
        </p:spPr>
      </p:sp>
    </p:spTree>
    <p:extLst>
      <p:ext uri="{BB962C8B-B14F-4D97-AF65-F5344CB8AC3E}">
        <p14:creationId xmlns:p14="http://schemas.microsoft.com/office/powerpoint/2010/main" val="3811706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A79720-2A07-2A4E-8EBA-8106CEA8CF32}" type="slidenum">
              <a:rPr lang="en-US" sz="1300" b="0">
                <a:latin typeface="Times New Roman" charset="0"/>
              </a:rPr>
              <a:pPr eaLnBrk="1" hangingPunct="1"/>
              <a:t>31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55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32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4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33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92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34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01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35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35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36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31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37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9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38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65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438181" y="6948715"/>
            <a:ext cx="4160937" cy="3652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>
            <a:lvl1pPr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26167" indent="-37469034" defTabSz="957123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6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32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8E9C61-22B5-E044-A75E-B0C7F774FE4E}" type="slidenum">
              <a:rPr lang="en-US" sz="1300" b="0">
                <a:latin typeface="Times New Roman" charset="0"/>
              </a:rPr>
              <a:pPr eaLnBrk="1" hangingPunct="1"/>
              <a:t>39</a:t>
            </a:fld>
            <a:endParaRPr lang="en-US" sz="1300" b="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5375" y="550863"/>
            <a:ext cx="4873625" cy="27416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328" y="3473753"/>
            <a:ext cx="7042547" cy="3291115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74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106539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30291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52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3330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64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052169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21.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4/9/2024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 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lid-state_driv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14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uwindsor.ca/math/hlynka/qonline.html" TargetMode="External"/><Relationship Id="rId2" Type="http://schemas.openxmlformats.org/officeDocument/2006/relationships/hyperlink" Target="https://cs162.eecs.berkeley.edu/static/readings/patterson_queue.pdf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21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err="1" smtClean="0"/>
              <a:t>Filesystems</a:t>
            </a:r>
            <a:r>
              <a:rPr lang="en-US" sz="3000" dirty="0" smtClean="0"/>
              <a:t> 1: Performance,</a:t>
            </a:r>
            <a:br>
              <a:rPr lang="en-US" sz="3000" dirty="0" smtClean="0"/>
            </a:br>
            <a:r>
              <a:rPr lang="en-US" sz="3000" dirty="0" smtClean="0"/>
              <a:t>Queueing Theory, </a:t>
            </a:r>
            <a:r>
              <a:rPr lang="en-US" sz="3000" dirty="0" err="1" smtClean="0"/>
              <a:t>Filesystem</a:t>
            </a:r>
            <a:r>
              <a:rPr lang="en-US" sz="3000" dirty="0" smtClean="0"/>
              <a:t> Design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April 9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5022-1819-40AE-990F-6660E51E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</a:t>
            </a:r>
            <a:r>
              <a:rPr lang="en-US" dirty="0">
                <a:latin typeface="Gill Sans Light"/>
              </a:rPr>
              <a:t>Magnetic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BAB38-95D3-45E6-A750-7E316157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062"/>
            <a:ext cx="10515600" cy="300106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Cylinders: </a:t>
            </a:r>
            <a:r>
              <a:rPr lang="en-US" dirty="0">
                <a:latin typeface="Gill Sans Light"/>
              </a:rPr>
              <a:t>all the tracks under the </a:t>
            </a:r>
            <a:br>
              <a:rPr lang="en-US" dirty="0">
                <a:latin typeface="Gill Sans Light"/>
              </a:rPr>
            </a:br>
            <a:r>
              <a:rPr lang="en-US" dirty="0">
                <a:latin typeface="Gill Sans Light"/>
              </a:rPr>
              <a:t>head at a given point on all surfaces</a:t>
            </a:r>
          </a:p>
          <a:p>
            <a:pPr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latin typeface="Gill Sans Light"/>
              </a:rPr>
              <a:t>Read/write data is a three-stage process: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Seek time: </a:t>
            </a:r>
            <a:r>
              <a:rPr lang="en-US" dirty="0">
                <a:latin typeface="Gill Sans Light"/>
              </a:rPr>
              <a:t>position the head/arm over the proper track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Rotational latency: </a:t>
            </a:r>
            <a:r>
              <a:rPr lang="en-US" dirty="0">
                <a:latin typeface="Gill Sans Light"/>
              </a:rPr>
              <a:t>wait for desired sector to rotate under r/w head</a:t>
            </a:r>
          </a:p>
          <a:p>
            <a:pPr lvl="1">
              <a:lnSpc>
                <a:spcPct val="11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dirty="0">
                <a:solidFill>
                  <a:srgbClr val="FF0000"/>
                </a:solidFill>
                <a:latin typeface="Gill Sans Light"/>
              </a:rPr>
              <a:t>Transfer time: </a:t>
            </a:r>
            <a:r>
              <a:rPr lang="en-US" dirty="0">
                <a:latin typeface="Gill Sans Light"/>
              </a:rPr>
              <a:t>transfer a block of bits (sector) under r/w 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0B7443-9592-4D8A-94F9-CB255AF73206}"/>
              </a:ext>
            </a:extLst>
          </p:cNvPr>
          <p:cNvGrpSpPr/>
          <p:nvPr/>
        </p:nvGrpSpPr>
        <p:grpSpPr>
          <a:xfrm>
            <a:off x="7692930" y="685249"/>
            <a:ext cx="3484962" cy="2235138"/>
            <a:chOff x="5715000" y="1230330"/>
            <a:chExt cx="3260729" cy="2010530"/>
          </a:xfrm>
        </p:grpSpPr>
        <p:sp useBgFill="1">
          <p:nvSpPr>
            <p:cNvPr id="8" name="Oval 4">
              <a:extLst>
                <a:ext uri="{FF2B5EF4-FFF2-40B4-BE49-F238E27FC236}">
                  <a16:creationId xmlns:a16="http://schemas.microsoft.com/office/drawing/2014/main" id="{3B98F561-935B-4E1A-857B-5F2F7E952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7035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9" name="Oval 5">
              <a:extLst>
                <a:ext uri="{FF2B5EF4-FFF2-40B4-BE49-F238E27FC236}">
                  <a16:creationId xmlns:a16="http://schemas.microsoft.com/office/drawing/2014/main" id="{816ED293-592B-4F15-BE75-98AE0DF63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4749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0" name="Oval 6">
              <a:extLst>
                <a:ext uri="{FF2B5EF4-FFF2-40B4-BE49-F238E27FC236}">
                  <a16:creationId xmlns:a16="http://schemas.microsoft.com/office/drawing/2014/main" id="{0EE5D35D-7B13-4252-9E5C-6F28E4FC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2971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 useBgFill="1">
          <p:nvSpPr>
            <p:cNvPr id="11" name="Oval 7">
              <a:extLst>
                <a:ext uri="{FF2B5EF4-FFF2-40B4-BE49-F238E27FC236}">
                  <a16:creationId xmlns:a16="http://schemas.microsoft.com/office/drawing/2014/main" id="{DC5F41BE-8C3D-4633-A554-A5E06832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2144730"/>
              <a:ext cx="1244600" cy="38100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15F1FE80-0943-4E92-A8EF-50615B2CC9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1050" y="2316180"/>
              <a:ext cx="241300" cy="190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78395B73-AFFF-4EEE-81FD-5889A74D6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05650" y="2290780"/>
              <a:ext cx="596900" cy="88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F2423201-7D64-486F-BD06-D5BD1C8784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10450" y="1706580"/>
              <a:ext cx="292100" cy="723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C29E3C41-D259-416B-82B1-80E34BF05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1600" y="1547830"/>
              <a:ext cx="743930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Sector</a:t>
              </a:r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A1854C57-140C-4D91-A6D3-99F51A242E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1350" y="1389080"/>
              <a:ext cx="368300" cy="82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6C381780-B369-4568-8F32-2075BE216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4100" y="1230330"/>
              <a:ext cx="651899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Track</a:t>
              </a:r>
            </a:p>
          </p:txBody>
        </p:sp>
        <p:grpSp>
          <p:nvGrpSpPr>
            <p:cNvPr id="18" name="Group 49">
              <a:extLst>
                <a:ext uri="{FF2B5EF4-FFF2-40B4-BE49-F238E27FC236}">
                  <a16:creationId xmlns:a16="http://schemas.microsoft.com/office/drawing/2014/main" id="{563A6B6E-9569-46B5-8711-D47AD8F77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3703" y="2233630"/>
              <a:ext cx="2232026" cy="723900"/>
              <a:chOff x="4272" y="632"/>
              <a:chExt cx="1406" cy="456"/>
            </a:xfrm>
          </p:grpSpPr>
          <p:grpSp>
            <p:nvGrpSpPr>
              <p:cNvPr id="29" name="Group 48">
                <a:extLst>
                  <a:ext uri="{FF2B5EF4-FFF2-40B4-BE49-F238E27FC236}">
                    <a16:creationId xmlns:a16="http://schemas.microsoft.com/office/drawing/2014/main" id="{5B93AAFF-8972-4D50-9BD3-EF7B00948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632"/>
                <a:ext cx="520" cy="456"/>
                <a:chOff x="4272" y="632"/>
                <a:chExt cx="520" cy="456"/>
              </a:xfrm>
            </p:grpSpPr>
            <p:sp>
              <p:nvSpPr>
                <p:cNvPr id="32" name="Oval 15">
                  <a:extLst>
                    <a:ext uri="{FF2B5EF4-FFF2-40B4-BE49-F238E27FC236}">
                      <a16:creationId xmlns:a16="http://schemas.microsoft.com/office/drawing/2014/main" id="{206ED2F6-2EB7-4B74-BD0A-33166F0F4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2" y="947"/>
                  <a:ext cx="520" cy="141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3" name="Oval 16">
                  <a:extLst>
                    <a:ext uri="{FF2B5EF4-FFF2-40B4-BE49-F238E27FC236}">
                      <a16:creationId xmlns:a16="http://schemas.microsoft.com/office/drawing/2014/main" id="{CC0730A6-5C7E-4046-BA6E-A14B540129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80" y="632"/>
                  <a:ext cx="496" cy="128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4" name="Line 17">
                  <a:extLst>
                    <a:ext uri="{FF2B5EF4-FFF2-40B4-BE49-F238E27FC236}">
                      <a16:creationId xmlns:a16="http://schemas.microsoft.com/office/drawing/2014/main" id="{18DF6636-3498-4507-B7C9-D55322DF0E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696"/>
                  <a:ext cx="0" cy="320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  <p:sp>
              <p:nvSpPr>
                <p:cNvPr id="35" name="Line 18">
                  <a:extLst>
                    <a:ext uri="{FF2B5EF4-FFF2-40B4-BE49-F238E27FC236}">
                      <a16:creationId xmlns:a16="http://schemas.microsoft.com/office/drawing/2014/main" id="{1502E472-DDE1-4A24-BD95-48C8F5DF12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76" y="696"/>
                  <a:ext cx="0" cy="344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b="0">
                    <a:latin typeface="Gill Sans Light"/>
                    <a:cs typeface="Ariel"/>
                  </a:endParaRPr>
                </a:p>
              </p:txBody>
            </p:sp>
          </p:grpSp>
          <p:sp>
            <p:nvSpPr>
              <p:cNvPr id="30" name="Line 19">
                <a:extLst>
                  <a:ext uri="{FF2B5EF4-FFF2-40B4-BE49-F238E27FC236}">
                    <a16:creationId xmlns:a16="http://schemas.microsoft.com/office/drawing/2014/main" id="{1641D017-1FE8-498D-8181-8B451822B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0" y="924"/>
                <a:ext cx="348" cy="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31" name="Rectangle 20">
                <a:extLst>
                  <a:ext uri="{FF2B5EF4-FFF2-40B4-BE49-F238E27FC236}">
                    <a16:creationId xmlns:a16="http://schemas.microsoft.com/office/drawing/2014/main" id="{4D5D1CA6-AE66-402E-A5DA-03DA08A3B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4" y="872"/>
                <a:ext cx="574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accent1"/>
                    </a:solidFill>
                    <a:latin typeface="Gill Sans Light"/>
                    <a:cs typeface="Ariel"/>
                  </a:rPr>
                  <a:t>Cylinder</a:t>
                </a:r>
              </a:p>
            </p:txBody>
          </p:sp>
        </p:grpSp>
        <p:grpSp>
          <p:nvGrpSpPr>
            <p:cNvPr id="19" name="Group 51">
              <a:extLst>
                <a:ext uri="{FF2B5EF4-FFF2-40B4-BE49-F238E27FC236}">
                  <a16:creationId xmlns:a16="http://schemas.microsoft.com/office/drawing/2014/main" id="{F49DFB8A-19FE-4A8B-BDA0-2E9EF61E4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0" y="2309830"/>
              <a:ext cx="1028700" cy="596900"/>
              <a:chOff x="3600" y="680"/>
              <a:chExt cx="648" cy="376"/>
            </a:xfrm>
          </p:grpSpPr>
          <p:sp>
            <p:nvSpPr>
              <p:cNvPr id="22" name="Rectangle 28">
                <a:extLst>
                  <a:ext uri="{FF2B5EF4-FFF2-40B4-BE49-F238E27FC236}">
                    <a16:creationId xmlns:a16="http://schemas.microsoft.com/office/drawing/2014/main" id="{A23C2115-DB79-4AEC-8A57-E22436F47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85"/>
                <a:ext cx="401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800" b="0">
                    <a:solidFill>
                      <a:schemeClr val="hlink"/>
                    </a:solidFill>
                    <a:latin typeface="Gill Sans Light"/>
                    <a:cs typeface="Ariel"/>
                  </a:rPr>
                  <a:t>Head</a:t>
                </a:r>
              </a:p>
            </p:txBody>
          </p:sp>
          <p:sp>
            <p:nvSpPr>
              <p:cNvPr id="23" name="Line 21">
                <a:extLst>
                  <a:ext uri="{FF2B5EF4-FFF2-40B4-BE49-F238E27FC236}">
                    <a16:creationId xmlns:a16="http://schemas.microsoft.com/office/drawing/2014/main" id="{7275DB85-F941-48B3-BB5E-D058D2BDA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8" y="680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FCCAC66D-12F3-4183-8D3C-DF45166A06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0" y="695"/>
                <a:ext cx="248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6C328DFB-C262-4073-907C-FC3DD812D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824"/>
                <a:ext cx="231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6" name="Line 24">
                <a:extLst>
                  <a:ext uri="{FF2B5EF4-FFF2-40B4-BE49-F238E27FC236}">
                    <a16:creationId xmlns:a16="http://schemas.microsoft.com/office/drawing/2014/main" id="{F8804A02-5198-4F6E-BD5F-806182D82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944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7FED8D95-04AE-4E65-8034-090E77193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6" y="1056"/>
                <a:ext cx="23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  <p:sp>
            <p:nvSpPr>
              <p:cNvPr id="28" name="Line 26">
                <a:extLst>
                  <a:ext uri="{FF2B5EF4-FFF2-40B4-BE49-F238E27FC236}">
                    <a16:creationId xmlns:a16="http://schemas.microsoft.com/office/drawing/2014/main" id="{69C0147C-4AD4-4B51-942A-3CECC5135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4" y="888"/>
                <a:ext cx="272" cy="0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Gill Sans Light"/>
                  <a:cs typeface="Ariel"/>
                </a:endParaRPr>
              </a:p>
            </p:txBody>
          </p:sp>
        </p:grpSp>
        <p:sp>
          <p:nvSpPr>
            <p:cNvPr id="20" name="Line 29">
              <a:extLst>
                <a:ext uri="{FF2B5EF4-FFF2-40B4-BE49-F238E27FC236}">
                  <a16:creationId xmlns:a16="http://schemas.microsoft.com/office/drawing/2014/main" id="{E80E128F-C7DF-49BB-8BF6-B32B509D3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2400" y="2982930"/>
              <a:ext cx="368300" cy="101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latin typeface="Gill Sans Light"/>
                <a:cs typeface="Arie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ECBB4-2803-4BCE-94BD-DF6FDB63F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2982930"/>
              <a:ext cx="743931" cy="25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800" b="0">
                  <a:latin typeface="Gill Sans Light"/>
                  <a:cs typeface="Ariel"/>
                </a:rPr>
                <a:t>Platter</a:t>
              </a:r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0576CD9F-135C-46F7-AE34-5879DB90BCFF}"/>
              </a:ext>
            </a:extLst>
          </p:cNvPr>
          <p:cNvGrpSpPr>
            <a:grpSpLocks/>
          </p:cNvGrpSpPr>
          <p:nvPr/>
        </p:nvGrpSpPr>
        <p:grpSpPr bwMode="auto">
          <a:xfrm>
            <a:off x="1780310" y="5062227"/>
            <a:ext cx="8140169" cy="1235075"/>
            <a:chOff x="457" y="3072"/>
            <a:chExt cx="5167" cy="816"/>
          </a:xfrm>
        </p:grpSpPr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82BD422C-6043-47E3-8CDC-5FB705889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3072"/>
              <a:ext cx="1200" cy="8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Software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Queue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(Device Driver)</a:t>
              </a: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1142C12D-C9B2-494C-888E-44D60D297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3480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39" name="Line 39">
              <a:extLst>
                <a:ext uri="{FF2B5EF4-FFF2-40B4-BE49-F238E27FC236}">
                  <a16:creationId xmlns:a16="http://schemas.microsoft.com/office/drawing/2014/main" id="{8585F452-6EC0-430C-A4AA-533FAF9884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0" name="Rectangle 40">
              <a:extLst>
                <a:ext uri="{FF2B5EF4-FFF2-40B4-BE49-F238E27FC236}">
                  <a16:creationId xmlns:a16="http://schemas.microsoft.com/office/drawing/2014/main" id="{F8994E07-4823-4D08-BDB3-D8F31875F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072"/>
              <a:ext cx="384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lIns="90478" tIns="44445" rIns="90478" bIns="44445" anchor="ctr"/>
            <a:lstStyle/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Hardware</a:t>
              </a:r>
            </a:p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2000" b="0" dirty="0">
                  <a:latin typeface="Gill Sans Light"/>
                  <a:cs typeface="Helvetica Neue Light"/>
                </a:rPr>
                <a:t>Controller</a:t>
              </a:r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B434A46B-3734-40B3-B8AA-C7E2E8889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072"/>
              <a:ext cx="1440" cy="816"/>
            </a:xfrm>
            <a:prstGeom prst="rect">
              <a:avLst/>
            </a:prstGeom>
            <a:solidFill>
              <a:srgbClr val="FFFFDA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 Media Time</a:t>
              </a:r>
            </a:p>
            <a:p>
              <a:pPr marL="228600" indent="-228600"/>
              <a:r>
                <a:rPr lang="en-US" sz="2000" b="0">
                  <a:latin typeface="Gill Sans Light"/>
                  <a:cs typeface="Helvetica Neue Light"/>
                </a:rPr>
                <a:t>(Seek+Rot+Xfer)</a:t>
              </a: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1E16EB34-D3F8-4AFA-A7C9-F613AE1F7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3" name="Line 43">
              <a:extLst>
                <a:ext uri="{FF2B5EF4-FFF2-40B4-BE49-F238E27FC236}">
                  <a16:creationId xmlns:a16="http://schemas.microsoft.com/office/drawing/2014/main" id="{2258A3E6-7EF1-4AC0-B7BF-24C957853C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92" y="3480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 Light"/>
                <a:cs typeface="Helvetica Neue Light"/>
              </a:endParaRPr>
            </a:p>
          </p:txBody>
        </p:sp>
        <p:sp>
          <p:nvSpPr>
            <p:cNvPr id="44" name="Text Box 44">
              <a:extLst>
                <a:ext uri="{FF2B5EF4-FFF2-40B4-BE49-F238E27FC236}">
                  <a16:creationId xmlns:a16="http://schemas.microsoft.com/office/drawing/2014/main" id="{985AD4F3-D908-44D6-8755-2105742A3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85" y="3344"/>
              <a:ext cx="815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Request</a:t>
              </a:r>
            </a:p>
          </p:txBody>
        </p:sp>
        <p:sp>
          <p:nvSpPr>
            <p:cNvPr id="45" name="Text Box 45">
              <a:extLst>
                <a:ext uri="{FF2B5EF4-FFF2-40B4-BE49-F238E27FC236}">
                  <a16:creationId xmlns:a16="http://schemas.microsoft.com/office/drawing/2014/main" id="{A6FDE18F-EC69-4D54-9A65-D26C47B94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5163" y="3344"/>
              <a:ext cx="64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b="0">
                  <a:latin typeface="Gill Sans Light"/>
                  <a:cs typeface="Helvetica Neue Light"/>
                </a:rPr>
                <a:t>Result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7CEE33F-72AA-4C14-B043-663F533BDE3D}"/>
              </a:ext>
            </a:extLst>
          </p:cNvPr>
          <p:cNvSpPr txBox="1"/>
          <p:nvPr/>
        </p:nvSpPr>
        <p:spPr>
          <a:xfrm>
            <a:off x="2576182" y="4286796"/>
            <a:ext cx="6629400" cy="641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Disk Latency =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Queueing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 + Controller time +</a:t>
            </a:r>
          </a:p>
          <a:p>
            <a:pPr>
              <a:lnSpc>
                <a:spcPct val="80000"/>
              </a:lnSpc>
              <a:spcBef>
                <a:spcPct val="15000"/>
              </a:spcBef>
              <a:tabLst>
                <a:tab pos="2635250" algn="l"/>
              </a:tabLs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                       Seek Time + Rotation Time +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Xfer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Gill Sans Light"/>
                <a:cs typeface="Helvetica Neue 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4151271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SM951 – Best with NVMe.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932" y="533400"/>
            <a:ext cx="4778734" cy="252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FLASH Memory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832" y="3581400"/>
            <a:ext cx="10946968" cy="3048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Like a normal transistor but: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Has a floating gate that can hold charge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To write: raise or lower </a:t>
            </a:r>
            <a:r>
              <a:rPr lang="en-US" dirty="0" err="1" smtClean="0"/>
              <a:t>wordline</a:t>
            </a:r>
            <a:r>
              <a:rPr lang="en-US" dirty="0" smtClean="0"/>
              <a:t> high enough to cause charges to tunnel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To read: turn on </a:t>
            </a:r>
            <a:r>
              <a:rPr lang="en-US" dirty="0" err="1" smtClean="0"/>
              <a:t>wordline</a:t>
            </a:r>
            <a:r>
              <a:rPr lang="en-US" dirty="0" smtClean="0"/>
              <a:t> as if normal transistor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presence of charge changes threshold and thus measured current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Two varieties: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NAND: denser, must be read and written in blocks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NOR: much less dense, fast to read and write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V-NAND: 3D stacking (Samsung claims 1TB possible in 1 chip)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24527"/>
            <a:ext cx="3390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627736" y="2649095"/>
            <a:ext cx="3600666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dirty="0"/>
              <a:t>Samsung 2015:</a:t>
            </a:r>
          </a:p>
          <a:p>
            <a:pPr>
              <a:lnSpc>
                <a:spcPct val="80000"/>
              </a:lnSpc>
              <a:spcBef>
                <a:spcPct val="15000"/>
              </a:spcBef>
            </a:pPr>
            <a:r>
              <a:rPr lang="en-US" dirty="0"/>
              <a:t>512GB, NAND Flash</a:t>
            </a:r>
          </a:p>
        </p:txBody>
      </p:sp>
    </p:spTree>
    <p:extLst>
      <p:ext uri="{BB962C8B-B14F-4D97-AF65-F5344CB8AC3E}">
        <p14:creationId xmlns:p14="http://schemas.microsoft.com/office/powerpoint/2010/main" val="112337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0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08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Flash Memory (Con’t)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93644" y="4192172"/>
            <a:ext cx="8693002" cy="225083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Data read and written in page-sized chunks (e.g. 4K)</a:t>
            </a:r>
          </a:p>
          <a:p>
            <a:pPr lvl="1"/>
            <a:r>
              <a:rPr lang="en-US" dirty="0" smtClean="0"/>
              <a:t>Cannot be addressed at byte level</a:t>
            </a:r>
          </a:p>
          <a:p>
            <a:pPr lvl="1"/>
            <a:r>
              <a:rPr lang="en-US" dirty="0" smtClean="0"/>
              <a:t>Random access at block level for reads (no locality advantage)</a:t>
            </a:r>
          </a:p>
          <a:p>
            <a:pPr lvl="1"/>
            <a:r>
              <a:rPr lang="en-US" dirty="0" smtClean="0"/>
              <a:t>Writing of new blocks handled in order (</a:t>
            </a:r>
            <a:r>
              <a:rPr lang="en-US" dirty="0" err="1" smtClean="0"/>
              <a:t>kinda</a:t>
            </a:r>
            <a:r>
              <a:rPr lang="en-US" dirty="0" smtClean="0"/>
              <a:t> like a log)</a:t>
            </a:r>
          </a:p>
          <a:p>
            <a:r>
              <a:rPr lang="en-US" dirty="0" smtClean="0"/>
              <a:t>Before writing, must be </a:t>
            </a:r>
            <a:r>
              <a:rPr lang="en-US" i="1" dirty="0" smtClean="0"/>
              <a:t>erased</a:t>
            </a:r>
            <a:r>
              <a:rPr lang="en-US" dirty="0" smtClean="0"/>
              <a:t> (256K block at a time)</a:t>
            </a:r>
          </a:p>
          <a:p>
            <a:pPr lvl="1"/>
            <a:r>
              <a:rPr lang="en-US" dirty="0" smtClean="0"/>
              <a:t>Requires free-list management</a:t>
            </a:r>
          </a:p>
          <a:p>
            <a:pPr lvl="1"/>
            <a:r>
              <a:rPr lang="en-US" dirty="0" smtClean="0"/>
              <a:t>CANNOT write over existing block (Copy-on-Write is normal case)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829" y="939607"/>
            <a:ext cx="489585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322278" y="3094464"/>
            <a:ext cx="184731" cy="33855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600">
              <a:solidFill>
                <a:schemeClr val="hlink"/>
              </a:solidFill>
              <a:latin typeface="Arial" charset="0"/>
            </a:endParaRPr>
          </a:p>
        </p:txBody>
      </p:sp>
      <p:pic>
        <p:nvPicPr>
          <p:cNvPr id="1026" name="Picture 2" descr="http://upload.wikimedia.org/wikipedia/commons/c/c8/NAND_Flash_Pages_and_Bloc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45" y="1214515"/>
            <a:ext cx="420052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01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85E0-91E0-45AB-AFF2-0B35CEDDD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SSD Architecture – 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9A6C-4B60-48AD-8863-6BFFC8D5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35" y="3200400"/>
            <a:ext cx="7372866" cy="3205162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ct val="15000"/>
              </a:spcBef>
              <a:buFontTx/>
              <a:buNone/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Read 4 KB Page: ~25 </a:t>
            </a:r>
            <a:r>
              <a:rPr lang="en-US" dirty="0" err="1">
                <a:latin typeface="Gill Sans Light"/>
              </a:rPr>
              <a:t>usec</a:t>
            </a:r>
            <a:r>
              <a:rPr lang="en-US" dirty="0">
                <a:latin typeface="Gill Sans Light"/>
              </a:rPr>
              <a:t>	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No seek or rotational latency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latin typeface="Gill Sans Light"/>
              </a:rPr>
              <a:t>Transfer time: transfer a 4KB page</a:t>
            </a:r>
          </a:p>
          <a:p>
            <a:pPr marL="685800" lvl="2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sz="1800" dirty="0">
                <a:latin typeface="Gill Sans Light"/>
              </a:rPr>
              <a:t>SATA: 300-600MB/s =&gt; ~4 x10</a:t>
            </a:r>
            <a:r>
              <a:rPr lang="en-US" sz="1800" baseline="30000" dirty="0">
                <a:latin typeface="Gill Sans Light"/>
              </a:rPr>
              <a:t>3</a:t>
            </a:r>
            <a:r>
              <a:rPr lang="en-US" sz="1800" dirty="0">
                <a:latin typeface="Gill Sans Light"/>
              </a:rPr>
              <a:t> b / 400 x 10</a:t>
            </a:r>
            <a:r>
              <a:rPr lang="en-US" sz="1800" baseline="30000" dirty="0">
                <a:latin typeface="Gill Sans Light"/>
              </a:rPr>
              <a:t>6</a:t>
            </a:r>
            <a:r>
              <a:rPr lang="en-US" sz="1800" dirty="0">
                <a:latin typeface="Gill Sans Light"/>
              </a:rPr>
              <a:t> bps =&gt; 10 us</a:t>
            </a:r>
            <a:endParaRPr lang="en-US" sz="1800" baseline="30000" dirty="0">
              <a:latin typeface="Gill Sans Light"/>
            </a:endParaRP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solidFill>
                  <a:schemeClr val="hlink"/>
                </a:solidFill>
                <a:latin typeface="Gill Sans Light"/>
              </a:rPr>
              <a:t>Latency = Queuing Time + Controller time + Xfer Time</a:t>
            </a:r>
          </a:p>
          <a:p>
            <a:pPr marL="285750" lvl="1" indent="-285750">
              <a:lnSpc>
                <a:spcPct val="100000"/>
              </a:lnSpc>
              <a:spcBef>
                <a:spcPct val="15000"/>
              </a:spcBef>
              <a:tabLst>
                <a:tab pos="2635250" algn="l"/>
              </a:tabLst>
              <a:defRPr/>
            </a:pPr>
            <a:r>
              <a:rPr lang="en-US" dirty="0">
                <a:solidFill>
                  <a:schemeClr val="hlink"/>
                </a:solidFill>
                <a:latin typeface="Gill Sans Light"/>
              </a:rPr>
              <a:t>Highest Bandwidth: </a:t>
            </a:r>
            <a:r>
              <a:rPr lang="en-US" dirty="0">
                <a:latin typeface="Gill Sans Light"/>
              </a:rPr>
              <a:t>Sequential OR Random reads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9BCDA18-A204-4DC0-A493-FD5464239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143000"/>
            <a:ext cx="914400" cy="1371600"/>
          </a:xfrm>
          <a:prstGeom prst="roundRect">
            <a:avLst>
              <a:gd name="adj" fmla="val 16667"/>
            </a:avLst>
          </a:prstGeom>
          <a:solidFill>
            <a:srgbClr val="DFE9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Host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A330BCE7-8A6F-442A-87C6-AE97F69D1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143000"/>
            <a:ext cx="12192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Buffer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Manager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(software</a:t>
            </a:r>
          </a:p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Queue)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427483A-D276-4DE5-8F06-8B53FF82B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43000"/>
            <a:ext cx="12954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Flash</a:t>
            </a:r>
          </a:p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Memory</a:t>
            </a:r>
          </a:p>
          <a:p>
            <a:pPr indent="-228600" algn="ctr"/>
            <a:r>
              <a:rPr lang="en-US" sz="2000" b="0" dirty="0">
                <a:latin typeface="Gill Sans Light"/>
                <a:cs typeface="Gill Sans Light"/>
              </a:rPr>
              <a:t>Controller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26F9E347-5975-4508-9782-789F4A5E8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971800"/>
            <a:ext cx="990600" cy="685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2000" b="0">
                <a:latin typeface="Gill Sans Light"/>
                <a:cs typeface="Gill Sans Light"/>
              </a:rPr>
              <a:t>DRAM</a:t>
            </a:r>
          </a:p>
        </p:txBody>
      </p: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66C860A-5936-4F1B-9456-9B4E165D6E79}"/>
              </a:ext>
            </a:extLst>
          </p:cNvPr>
          <p:cNvCxnSpPr>
            <a:cxnSpLocks noChangeShapeType="1"/>
            <a:stCxn id="7" idx="3"/>
            <a:endCxn id="8" idx="1"/>
          </p:cNvCxnSpPr>
          <p:nvPr/>
        </p:nvCxnSpPr>
        <p:spPr bwMode="auto">
          <a:xfrm>
            <a:off x="4114800" y="1828800"/>
            <a:ext cx="6858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Straight Arrow Connector 86">
            <a:extLst>
              <a:ext uri="{FF2B5EF4-FFF2-40B4-BE49-F238E27FC236}">
                <a16:creationId xmlns:a16="http://schemas.microsoft.com/office/drawing/2014/main" id="{58149B56-9824-4417-B1FD-300F36083935}"/>
              </a:ext>
            </a:extLst>
          </p:cNvPr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6019800" y="1828800"/>
            <a:ext cx="4572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Straight Arrow Connector 89">
            <a:extLst>
              <a:ext uri="{FF2B5EF4-FFF2-40B4-BE49-F238E27FC236}">
                <a16:creationId xmlns:a16="http://schemas.microsoft.com/office/drawing/2014/main" id="{3773DB7B-5083-46B3-BAFB-BC95FE876DCC}"/>
              </a:ext>
            </a:extLst>
          </p:cNvPr>
          <p:cNvCxnSpPr>
            <a:cxnSpLocks noChangeShapeType="1"/>
            <a:stCxn id="10" idx="0"/>
            <a:endCxn id="8" idx="2"/>
          </p:cNvCxnSpPr>
          <p:nvPr/>
        </p:nvCxnSpPr>
        <p:spPr bwMode="auto">
          <a:xfrm flipH="1" flipV="1">
            <a:off x="5410200" y="2514600"/>
            <a:ext cx="38100" cy="457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4" name="Group 95">
            <a:extLst>
              <a:ext uri="{FF2B5EF4-FFF2-40B4-BE49-F238E27FC236}">
                <a16:creationId xmlns:a16="http://schemas.microsoft.com/office/drawing/2014/main" id="{D5646DB2-0580-4671-B9A4-60BFD1412504}"/>
              </a:ext>
            </a:extLst>
          </p:cNvPr>
          <p:cNvGrpSpPr>
            <a:grpSpLocks/>
          </p:cNvGrpSpPr>
          <p:nvPr/>
        </p:nvGrpSpPr>
        <p:grpSpPr bwMode="auto">
          <a:xfrm>
            <a:off x="8610600" y="381000"/>
            <a:ext cx="3048000" cy="4495800"/>
            <a:chOff x="5105400" y="990600"/>
            <a:chExt cx="3048000" cy="4495800"/>
          </a:xfrm>
          <a:solidFill>
            <a:srgbClr val="FFFF00"/>
          </a:solidFill>
        </p:grpSpPr>
        <p:sp>
          <p:nvSpPr>
            <p:cNvPr id="15" name="Rounded Rectangle 9">
              <a:extLst>
                <a:ext uri="{FF2B5EF4-FFF2-40B4-BE49-F238E27FC236}">
                  <a16:creationId xmlns:a16="http://schemas.microsoft.com/office/drawing/2014/main" id="{149DD19F-C63F-4A2B-9021-46C7D8792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12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072E7ACB-D8AA-47A7-A731-40BFDAC3D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88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7" name="Rounded Rectangle 10">
              <a:extLst>
                <a:ext uri="{FF2B5EF4-FFF2-40B4-BE49-F238E27FC236}">
                  <a16:creationId xmlns:a16="http://schemas.microsoft.com/office/drawing/2014/main" id="{A46E31E3-F6AA-48D2-9615-D5DB80103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8" name="Rounded Rectangle 11">
              <a:extLst>
                <a:ext uri="{FF2B5EF4-FFF2-40B4-BE49-F238E27FC236}">
                  <a16:creationId xmlns:a16="http://schemas.microsoft.com/office/drawing/2014/main" id="{98435AB4-5C95-4609-87DA-A629ACD4C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19" name="Rounded Rectangle 12">
              <a:extLst>
                <a:ext uri="{FF2B5EF4-FFF2-40B4-BE49-F238E27FC236}">
                  <a16:creationId xmlns:a16="http://schemas.microsoft.com/office/drawing/2014/main" id="{9A5DA7C4-D446-41A7-A824-922BB1977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6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E9FAD24A-C125-4DB8-A6C8-CAD60F95C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1" name="Rounded Rectangle 14">
              <a:extLst>
                <a:ext uri="{FF2B5EF4-FFF2-40B4-BE49-F238E27FC236}">
                  <a16:creationId xmlns:a16="http://schemas.microsoft.com/office/drawing/2014/main" id="{0E834E47-54EF-468D-B757-390EC03B0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22" name="Rounded Rectangle 15">
              <a:extLst>
                <a:ext uri="{FF2B5EF4-FFF2-40B4-BE49-F238E27FC236}">
                  <a16:creationId xmlns:a16="http://schemas.microsoft.com/office/drawing/2014/main" id="{16A9D865-7154-4277-9674-EC9965539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1600" b="0">
                  <a:latin typeface="Gill Sans Light"/>
                  <a:cs typeface="Gill Sans Light"/>
                </a:rPr>
                <a:t>NAND</a:t>
              </a:r>
            </a:p>
          </p:txBody>
        </p:sp>
        <p:cxnSp>
          <p:nvCxnSpPr>
            <p:cNvPr id="23" name="Straight Arrow Connector 17">
              <a:extLst>
                <a:ext uri="{FF2B5EF4-FFF2-40B4-BE49-F238E27FC236}">
                  <a16:creationId xmlns:a16="http://schemas.microsoft.com/office/drawing/2014/main" id="{E50E6AEE-7E33-4CB1-93CF-65E5428E33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3048000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" name="Straight Connector 19">
              <a:extLst>
                <a:ext uri="{FF2B5EF4-FFF2-40B4-BE49-F238E27FC236}">
                  <a16:creationId xmlns:a16="http://schemas.microsoft.com/office/drawing/2014/main" id="{9DED1FC9-3BDF-4273-8951-C580FDF69BF7}"/>
                </a:ext>
              </a:extLst>
            </p:cNvPr>
            <p:cNvCxnSpPr>
              <a:cxnSpLocks noChangeShapeType="1"/>
              <a:stCxn id="18" idx="2"/>
            </p:cNvCxnSpPr>
            <p:nvPr/>
          </p:nvCxnSpPr>
          <p:spPr bwMode="auto">
            <a:xfrm>
              <a:off x="57150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" name="Straight Connector 20">
              <a:extLst>
                <a:ext uri="{FF2B5EF4-FFF2-40B4-BE49-F238E27FC236}">
                  <a16:creationId xmlns:a16="http://schemas.microsoft.com/office/drawing/2014/main" id="{E12724B1-4575-4FB8-B49D-D30BB20DE1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74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" name="Straight Connector 21">
              <a:extLst>
                <a:ext uri="{FF2B5EF4-FFF2-40B4-BE49-F238E27FC236}">
                  <a16:creationId xmlns:a16="http://schemas.microsoft.com/office/drawing/2014/main" id="{D1676ADF-900C-4C39-A930-AAF61E560E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198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" name="Straight Connector 22">
              <a:extLst>
                <a:ext uri="{FF2B5EF4-FFF2-40B4-BE49-F238E27FC236}">
                  <a16:creationId xmlns:a16="http://schemas.microsoft.com/office/drawing/2014/main" id="{C184BF49-DDCB-4870-B496-AE16D0CA63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72200" y="1676400"/>
              <a:ext cx="0" cy="381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FBC71268-2E6C-48E2-87AB-973575782FF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104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id="{E05C8452-7D5E-4322-91C6-79A120C7C7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628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" name="Straight Connector 27">
              <a:extLst>
                <a:ext uri="{FF2B5EF4-FFF2-40B4-BE49-F238E27FC236}">
                  <a16:creationId xmlns:a16="http://schemas.microsoft.com/office/drawing/2014/main" id="{061E2B9D-E824-4395-9824-227BD5275D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315200" y="1828800"/>
              <a:ext cx="0" cy="2286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" name="Straight Connector 28">
              <a:extLst>
                <a:ext uri="{FF2B5EF4-FFF2-40B4-BE49-F238E27FC236}">
                  <a16:creationId xmlns:a16="http://schemas.microsoft.com/office/drawing/2014/main" id="{9113C646-FB80-4DDD-8BC4-5FA748490E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7600" y="1676400"/>
              <a:ext cx="0" cy="381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2" name="Group 46">
              <a:extLst>
                <a:ext uri="{FF2B5EF4-FFF2-40B4-BE49-F238E27FC236}">
                  <a16:creationId xmlns:a16="http://schemas.microsoft.com/office/drawing/2014/main" id="{36B69F0B-7F0E-403D-AAE1-90157E11A5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2133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70" name="Rounded Rectangle 29">
                <a:extLst>
                  <a:ext uri="{FF2B5EF4-FFF2-40B4-BE49-F238E27FC236}">
                    <a16:creationId xmlns:a16="http://schemas.microsoft.com/office/drawing/2014/main" id="{B0CA6866-AF4C-4E4E-B808-C0FDCBA37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1" name="Rounded Rectangle 30">
                <a:extLst>
                  <a:ext uri="{FF2B5EF4-FFF2-40B4-BE49-F238E27FC236}">
                    <a16:creationId xmlns:a16="http://schemas.microsoft.com/office/drawing/2014/main" id="{541EB504-619D-4A45-8899-F0F8ED8EA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2" name="Rounded Rectangle 31">
                <a:extLst>
                  <a:ext uri="{FF2B5EF4-FFF2-40B4-BE49-F238E27FC236}">
                    <a16:creationId xmlns:a16="http://schemas.microsoft.com/office/drawing/2014/main" id="{1A191971-C218-4A76-8C28-40A43AD2D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3" name="Rounded Rectangle 32">
                <a:extLst>
                  <a:ext uri="{FF2B5EF4-FFF2-40B4-BE49-F238E27FC236}">
                    <a16:creationId xmlns:a16="http://schemas.microsoft.com/office/drawing/2014/main" id="{0549F7C9-AB6B-49D8-9300-F7AFEB6FB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4" name="Rounded Rectangle 33">
                <a:extLst>
                  <a:ext uri="{FF2B5EF4-FFF2-40B4-BE49-F238E27FC236}">
                    <a16:creationId xmlns:a16="http://schemas.microsoft.com/office/drawing/2014/main" id="{BBF05DDB-17E6-47CA-A4F6-F86BBBDEB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5" name="Rounded Rectangle 34">
                <a:extLst>
                  <a:ext uri="{FF2B5EF4-FFF2-40B4-BE49-F238E27FC236}">
                    <a16:creationId xmlns:a16="http://schemas.microsoft.com/office/drawing/2014/main" id="{7BA20E83-9599-4B67-811D-B7461A557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6" name="Rounded Rectangle 35">
                <a:extLst>
                  <a:ext uri="{FF2B5EF4-FFF2-40B4-BE49-F238E27FC236}">
                    <a16:creationId xmlns:a16="http://schemas.microsoft.com/office/drawing/2014/main" id="{2027033F-9FB0-41E0-AC4C-0258A1B54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77" name="Rounded Rectangle 36">
                <a:extLst>
                  <a:ext uri="{FF2B5EF4-FFF2-40B4-BE49-F238E27FC236}">
                    <a16:creationId xmlns:a16="http://schemas.microsoft.com/office/drawing/2014/main" id="{3B9AEA74-E3BD-44DF-97DA-786D13FD7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78" name="Straight Arrow Connector 37">
                <a:extLst>
                  <a:ext uri="{FF2B5EF4-FFF2-40B4-BE49-F238E27FC236}">
                    <a16:creationId xmlns:a16="http://schemas.microsoft.com/office/drawing/2014/main" id="{9E63A6DD-EEB2-471C-99AF-9A99AA65F65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79" name="Straight Connector 38">
                <a:extLst>
                  <a:ext uri="{FF2B5EF4-FFF2-40B4-BE49-F238E27FC236}">
                    <a16:creationId xmlns:a16="http://schemas.microsoft.com/office/drawing/2014/main" id="{527464FB-FD46-44BA-9DED-90B40138D973}"/>
                  </a:ext>
                </a:extLst>
              </p:cNvPr>
              <p:cNvCxnSpPr>
                <a:cxnSpLocks noChangeShapeType="1"/>
                <a:stCxn id="73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0" name="Straight Connector 39">
                <a:extLst>
                  <a:ext uri="{FF2B5EF4-FFF2-40B4-BE49-F238E27FC236}">
                    <a16:creationId xmlns:a16="http://schemas.microsoft.com/office/drawing/2014/main" id="{9CA31A2F-9F52-4B28-B8E3-69FEF107BAE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1" name="Straight Connector 40">
                <a:extLst>
                  <a:ext uri="{FF2B5EF4-FFF2-40B4-BE49-F238E27FC236}">
                    <a16:creationId xmlns:a16="http://schemas.microsoft.com/office/drawing/2014/main" id="{5154912E-CF95-465E-9614-9DEB11C5C6C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2" name="Straight Connector 41">
                <a:extLst>
                  <a:ext uri="{FF2B5EF4-FFF2-40B4-BE49-F238E27FC236}">
                    <a16:creationId xmlns:a16="http://schemas.microsoft.com/office/drawing/2014/main" id="{ABE583FE-6FFB-446C-959C-672FE9D27F6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3" name="Straight Connector 42">
                <a:extLst>
                  <a:ext uri="{FF2B5EF4-FFF2-40B4-BE49-F238E27FC236}">
                    <a16:creationId xmlns:a16="http://schemas.microsoft.com/office/drawing/2014/main" id="{85AEE9C5-E6D1-4D60-BC3D-F38DDCEF6D8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4" name="Straight Connector 43">
                <a:extLst>
                  <a:ext uri="{FF2B5EF4-FFF2-40B4-BE49-F238E27FC236}">
                    <a16:creationId xmlns:a16="http://schemas.microsoft.com/office/drawing/2014/main" id="{31E48F6C-6026-4923-87F8-C59A537EEB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5" name="Straight Connector 44">
                <a:extLst>
                  <a:ext uri="{FF2B5EF4-FFF2-40B4-BE49-F238E27FC236}">
                    <a16:creationId xmlns:a16="http://schemas.microsoft.com/office/drawing/2014/main" id="{5F2758C3-53E6-4927-95D0-DB8B2368599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6" name="Straight Connector 45">
                <a:extLst>
                  <a:ext uri="{FF2B5EF4-FFF2-40B4-BE49-F238E27FC236}">
                    <a16:creationId xmlns:a16="http://schemas.microsoft.com/office/drawing/2014/main" id="{9B6747BF-26E7-415E-B5E6-7DC0272765F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3" name="Group 47">
              <a:extLst>
                <a:ext uri="{FF2B5EF4-FFF2-40B4-BE49-F238E27FC236}">
                  <a16:creationId xmlns:a16="http://schemas.microsoft.com/office/drawing/2014/main" id="{D4B1669E-720B-4E83-A3E0-BA00A4D24C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3276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53" name="Rounded Rectangle 48">
                <a:extLst>
                  <a:ext uri="{FF2B5EF4-FFF2-40B4-BE49-F238E27FC236}">
                    <a16:creationId xmlns:a16="http://schemas.microsoft.com/office/drawing/2014/main" id="{98EA5BCE-6261-409E-9260-74E0D094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4" name="Rounded Rectangle 49">
                <a:extLst>
                  <a:ext uri="{FF2B5EF4-FFF2-40B4-BE49-F238E27FC236}">
                    <a16:creationId xmlns:a16="http://schemas.microsoft.com/office/drawing/2014/main" id="{C5BCF46D-8600-413E-95A5-0991E4B5E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5" name="Rounded Rectangle 50">
                <a:extLst>
                  <a:ext uri="{FF2B5EF4-FFF2-40B4-BE49-F238E27FC236}">
                    <a16:creationId xmlns:a16="http://schemas.microsoft.com/office/drawing/2014/main" id="{A645406D-6D93-4CB1-A876-A903E0DCE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6" name="Rounded Rectangle 51">
                <a:extLst>
                  <a:ext uri="{FF2B5EF4-FFF2-40B4-BE49-F238E27FC236}">
                    <a16:creationId xmlns:a16="http://schemas.microsoft.com/office/drawing/2014/main" id="{735048FC-94B1-42AF-96A5-50D41619B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7" name="Rounded Rectangle 52">
                <a:extLst>
                  <a:ext uri="{FF2B5EF4-FFF2-40B4-BE49-F238E27FC236}">
                    <a16:creationId xmlns:a16="http://schemas.microsoft.com/office/drawing/2014/main" id="{ABA26758-CF58-438F-B1DB-EFF0645D0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8" name="Rounded Rectangle 53">
                <a:extLst>
                  <a:ext uri="{FF2B5EF4-FFF2-40B4-BE49-F238E27FC236}">
                    <a16:creationId xmlns:a16="http://schemas.microsoft.com/office/drawing/2014/main" id="{7869C8D0-4B9C-43D5-8670-633A8DED0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59" name="Rounded Rectangle 54">
                <a:extLst>
                  <a:ext uri="{FF2B5EF4-FFF2-40B4-BE49-F238E27FC236}">
                    <a16:creationId xmlns:a16="http://schemas.microsoft.com/office/drawing/2014/main" id="{2FE9AF45-E95C-4308-8916-87CDC49B4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60" name="Rounded Rectangle 55">
                <a:extLst>
                  <a:ext uri="{FF2B5EF4-FFF2-40B4-BE49-F238E27FC236}">
                    <a16:creationId xmlns:a16="http://schemas.microsoft.com/office/drawing/2014/main" id="{63B3D0BD-ED80-468C-AA9C-1E9EA78EC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61" name="Straight Arrow Connector 56">
                <a:extLst>
                  <a:ext uri="{FF2B5EF4-FFF2-40B4-BE49-F238E27FC236}">
                    <a16:creationId xmlns:a16="http://schemas.microsoft.com/office/drawing/2014/main" id="{93DEC234-EC10-4D76-9174-103B4941D44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62" name="Straight Connector 57">
                <a:extLst>
                  <a:ext uri="{FF2B5EF4-FFF2-40B4-BE49-F238E27FC236}">
                    <a16:creationId xmlns:a16="http://schemas.microsoft.com/office/drawing/2014/main" id="{5978820D-6B40-4828-A9AF-6FE77C50F64A}"/>
                  </a:ext>
                </a:extLst>
              </p:cNvPr>
              <p:cNvCxnSpPr>
                <a:cxnSpLocks noChangeShapeType="1"/>
                <a:stCxn id="56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3" name="Straight Connector 58">
                <a:extLst>
                  <a:ext uri="{FF2B5EF4-FFF2-40B4-BE49-F238E27FC236}">
                    <a16:creationId xmlns:a16="http://schemas.microsoft.com/office/drawing/2014/main" id="{B17BF643-0A63-4F5D-82D3-3D2A567AD8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4" name="Straight Connector 59">
                <a:extLst>
                  <a:ext uri="{FF2B5EF4-FFF2-40B4-BE49-F238E27FC236}">
                    <a16:creationId xmlns:a16="http://schemas.microsoft.com/office/drawing/2014/main" id="{CD96B2E0-4E68-4EF5-870F-DA8C6DAD51C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5" name="Straight Connector 60">
                <a:extLst>
                  <a:ext uri="{FF2B5EF4-FFF2-40B4-BE49-F238E27FC236}">
                    <a16:creationId xmlns:a16="http://schemas.microsoft.com/office/drawing/2014/main" id="{364C2B9A-96AE-4499-9036-2407C5A41C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6" name="Straight Connector 61">
                <a:extLst>
                  <a:ext uri="{FF2B5EF4-FFF2-40B4-BE49-F238E27FC236}">
                    <a16:creationId xmlns:a16="http://schemas.microsoft.com/office/drawing/2014/main" id="{2B6DC420-DDEE-493A-9893-E9913A253F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7" name="Straight Connector 62">
                <a:extLst>
                  <a:ext uri="{FF2B5EF4-FFF2-40B4-BE49-F238E27FC236}">
                    <a16:creationId xmlns:a16="http://schemas.microsoft.com/office/drawing/2014/main" id="{463E91C3-62F5-4943-B400-F1E5F84DF7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8" name="Straight Connector 63">
                <a:extLst>
                  <a:ext uri="{FF2B5EF4-FFF2-40B4-BE49-F238E27FC236}">
                    <a16:creationId xmlns:a16="http://schemas.microsoft.com/office/drawing/2014/main" id="{784BDF46-D760-46CD-8DC8-4E41A50F9A2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69" name="Straight Connector 64">
                <a:extLst>
                  <a:ext uri="{FF2B5EF4-FFF2-40B4-BE49-F238E27FC236}">
                    <a16:creationId xmlns:a16="http://schemas.microsoft.com/office/drawing/2014/main" id="{2568F761-4159-4FF8-B599-8DA8B008B85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A7C1D672-AFC3-46D2-9A18-D2546081B0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4419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36" name="Rounded Rectangle 66">
                <a:extLst>
                  <a:ext uri="{FF2B5EF4-FFF2-40B4-BE49-F238E27FC236}">
                    <a16:creationId xmlns:a16="http://schemas.microsoft.com/office/drawing/2014/main" id="{82519A49-7CF2-497A-A7E6-7386DECC1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7" name="Rounded Rectangle 67">
                <a:extLst>
                  <a:ext uri="{FF2B5EF4-FFF2-40B4-BE49-F238E27FC236}">
                    <a16:creationId xmlns:a16="http://schemas.microsoft.com/office/drawing/2014/main" id="{13E19F10-A83D-4F31-A50F-266E98D97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8" name="Rounded Rectangle 68">
                <a:extLst>
                  <a:ext uri="{FF2B5EF4-FFF2-40B4-BE49-F238E27FC236}">
                    <a16:creationId xmlns:a16="http://schemas.microsoft.com/office/drawing/2014/main" id="{0995ED2A-7619-457B-97E3-4063AABCF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39" name="Rounded Rectangle 69">
                <a:extLst>
                  <a:ext uri="{FF2B5EF4-FFF2-40B4-BE49-F238E27FC236}">
                    <a16:creationId xmlns:a16="http://schemas.microsoft.com/office/drawing/2014/main" id="{9B0E2859-0D76-40F0-8D9C-C544973E1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0" name="Rounded Rectangle 70">
                <a:extLst>
                  <a:ext uri="{FF2B5EF4-FFF2-40B4-BE49-F238E27FC236}">
                    <a16:creationId xmlns:a16="http://schemas.microsoft.com/office/drawing/2014/main" id="{0AEEBC3D-A2BF-4439-A30F-A18EC986A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1" name="Rounded Rectangle 71">
                <a:extLst>
                  <a:ext uri="{FF2B5EF4-FFF2-40B4-BE49-F238E27FC236}">
                    <a16:creationId xmlns:a16="http://schemas.microsoft.com/office/drawing/2014/main" id="{994A6510-DDD5-423C-B749-7A47A2C8C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2" name="Rounded Rectangle 72">
                <a:extLst>
                  <a:ext uri="{FF2B5EF4-FFF2-40B4-BE49-F238E27FC236}">
                    <a16:creationId xmlns:a16="http://schemas.microsoft.com/office/drawing/2014/main" id="{EE441558-8B6E-42CE-B28B-3819B65B5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" name="Rounded Rectangle 73">
                <a:extLst>
                  <a:ext uri="{FF2B5EF4-FFF2-40B4-BE49-F238E27FC236}">
                    <a16:creationId xmlns:a16="http://schemas.microsoft.com/office/drawing/2014/main" id="{54112649-38FD-46C1-946F-8DC8CBAAB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16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4" name="Straight Arrow Connector 74">
                <a:extLst>
                  <a:ext uri="{FF2B5EF4-FFF2-40B4-BE49-F238E27FC236}">
                    <a16:creationId xmlns:a16="http://schemas.microsoft.com/office/drawing/2014/main" id="{4A1A0A2C-7169-4475-A6F1-4EE0DA43B86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5" name="Straight Connector 75">
                <a:extLst>
                  <a:ext uri="{FF2B5EF4-FFF2-40B4-BE49-F238E27FC236}">
                    <a16:creationId xmlns:a16="http://schemas.microsoft.com/office/drawing/2014/main" id="{7880A66D-861E-45B0-A189-6D1CA107BD5E}"/>
                  </a:ext>
                </a:extLst>
              </p:cNvPr>
              <p:cNvCxnSpPr>
                <a:cxnSpLocks noChangeShapeType="1"/>
                <a:stCxn id="39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6" name="Straight Connector 76">
                <a:extLst>
                  <a:ext uri="{FF2B5EF4-FFF2-40B4-BE49-F238E27FC236}">
                    <a16:creationId xmlns:a16="http://schemas.microsoft.com/office/drawing/2014/main" id="{4CDF4A39-BA8C-43C4-B069-1671458B3A7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7" name="Straight Connector 77">
                <a:extLst>
                  <a:ext uri="{FF2B5EF4-FFF2-40B4-BE49-F238E27FC236}">
                    <a16:creationId xmlns:a16="http://schemas.microsoft.com/office/drawing/2014/main" id="{F5508529-B8E4-4548-9ED5-653764B91F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" name="Straight Connector 78">
                <a:extLst>
                  <a:ext uri="{FF2B5EF4-FFF2-40B4-BE49-F238E27FC236}">
                    <a16:creationId xmlns:a16="http://schemas.microsoft.com/office/drawing/2014/main" id="{F1851F5D-6BAF-42F9-B5C1-D750AF52797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9" name="Straight Connector 79">
                <a:extLst>
                  <a:ext uri="{FF2B5EF4-FFF2-40B4-BE49-F238E27FC236}">
                    <a16:creationId xmlns:a16="http://schemas.microsoft.com/office/drawing/2014/main" id="{CBAAD574-1165-4C75-85A0-4F36CD5A54F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0" name="Straight Connector 80">
                <a:extLst>
                  <a:ext uri="{FF2B5EF4-FFF2-40B4-BE49-F238E27FC236}">
                    <a16:creationId xmlns:a16="http://schemas.microsoft.com/office/drawing/2014/main" id="{D708CC4A-8F99-460B-B2E2-A2B8E7AA42D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1" name="Straight Connector 81">
                <a:extLst>
                  <a:ext uri="{FF2B5EF4-FFF2-40B4-BE49-F238E27FC236}">
                    <a16:creationId xmlns:a16="http://schemas.microsoft.com/office/drawing/2014/main" id="{C72EA69C-A859-4BAD-8115-53835F06012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2" name="Straight Connector 82">
                <a:extLst>
                  <a:ext uri="{FF2B5EF4-FFF2-40B4-BE49-F238E27FC236}">
                    <a16:creationId xmlns:a16="http://schemas.microsoft.com/office/drawing/2014/main" id="{BF85A613-A15A-412D-97EB-395C1729E85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5" name="Straight Connector 93">
              <a:extLst>
                <a:ext uri="{FF2B5EF4-FFF2-40B4-BE49-F238E27FC236}">
                  <a16:creationId xmlns:a16="http://schemas.microsoft.com/office/drawing/2014/main" id="{94058D90-7063-419D-929A-8CFC4F8470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0" cy="34290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87" name="Straight Arrow Connector 97">
            <a:extLst>
              <a:ext uri="{FF2B5EF4-FFF2-40B4-BE49-F238E27FC236}">
                <a16:creationId xmlns:a16="http://schemas.microsoft.com/office/drawing/2014/main" id="{2E767D66-3321-4DE4-AE2D-7EAA851E4559}"/>
              </a:ext>
            </a:extLst>
          </p:cNvPr>
          <p:cNvCxnSpPr>
            <a:cxnSpLocks noChangeShapeType="1"/>
            <a:stCxn id="9" idx="3"/>
          </p:cNvCxnSpPr>
          <p:nvPr/>
        </p:nvCxnSpPr>
        <p:spPr bwMode="auto">
          <a:xfrm>
            <a:off x="7772400" y="1828800"/>
            <a:ext cx="838200" cy="1219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Box 99">
            <a:extLst>
              <a:ext uri="{FF2B5EF4-FFF2-40B4-BE49-F238E27FC236}">
                <a16:creationId xmlns:a16="http://schemas.microsoft.com/office/drawing/2014/main" id="{D2D90A51-9FCF-48F6-A577-5CA1C29BE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735" y="1862138"/>
            <a:ext cx="6879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0">
                <a:latin typeface="Gill Sans Light"/>
                <a:cs typeface="Gill Sans Light"/>
              </a:rPr>
              <a:t>SATA</a:t>
            </a:r>
          </a:p>
        </p:txBody>
      </p:sp>
    </p:spTree>
    <p:extLst>
      <p:ext uri="{BB962C8B-B14F-4D97-AF65-F5344CB8AC3E}">
        <p14:creationId xmlns:p14="http://schemas.microsoft.com/office/powerpoint/2010/main" val="1730538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E162-1899-4EB6-927E-44B20987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SSD Architecture – Writes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2C215-9EC1-464F-BAAB-134D0FC72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68580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Writing data to NAND Flash is complex! </a:t>
            </a:r>
          </a:p>
          <a:p>
            <a:pPr lvl="1"/>
            <a:r>
              <a:rPr lang="en-US" dirty="0" smtClean="0"/>
              <a:t>Can only write empty pages in a </a:t>
            </a:r>
            <a:r>
              <a:rPr lang="en-US" dirty="0"/>
              <a:t>block (~ </a:t>
            </a:r>
            <a:r>
              <a:rPr lang="en-US" dirty="0" smtClean="0"/>
              <a:t>200μs)</a:t>
            </a:r>
          </a:p>
          <a:p>
            <a:pPr lvl="1"/>
            <a:r>
              <a:rPr lang="en-US" dirty="0" smtClean="0"/>
              <a:t>Erasing a block takes ~1.5ms</a:t>
            </a:r>
          </a:p>
          <a:p>
            <a:pPr lvl="1"/>
            <a:r>
              <a:rPr lang="en-US" dirty="0" smtClean="0"/>
              <a:t>Controller maintains pool of empty blocks by coalescing used pages (read, erase, write), also reserves some % of capacity</a:t>
            </a:r>
          </a:p>
          <a:p>
            <a:pPr lvl="1"/>
            <a:r>
              <a:rPr lang="en-US" dirty="0" smtClean="0"/>
              <a:t>Rule of thumb: writes 10x reads, erasure 10x writes</a:t>
            </a:r>
          </a:p>
          <a:p>
            <a:r>
              <a:rPr lang="en-US" dirty="0"/>
              <a:t>SSDs provide same interface as </a:t>
            </a:r>
            <a:r>
              <a:rPr lang="en-US" dirty="0" smtClean="0"/>
              <a:t>HDDs: read </a:t>
            </a:r>
            <a:r>
              <a:rPr lang="en-US" dirty="0"/>
              <a:t>and write chunk (4KB) at a </a:t>
            </a:r>
            <a:r>
              <a:rPr lang="en-US" dirty="0" smtClean="0"/>
              <a:t>time</a:t>
            </a:r>
            <a:endParaRPr lang="en-US" dirty="0"/>
          </a:p>
          <a:p>
            <a:r>
              <a:rPr lang="en-US" dirty="0"/>
              <a:t>Why not just erase and rewrite new version of entire 256KB block?</a:t>
            </a:r>
          </a:p>
          <a:p>
            <a:pPr lvl="1"/>
            <a:r>
              <a:rPr lang="en-US" dirty="0"/>
              <a:t>Erasure is very slow (milliseconds)</a:t>
            </a:r>
          </a:p>
          <a:p>
            <a:pPr lvl="1"/>
            <a:r>
              <a:rPr lang="en-US" dirty="0"/>
              <a:t>Each block has a finite lifetime, can only be erased and rewritten about 10K times</a:t>
            </a:r>
          </a:p>
          <a:p>
            <a:pPr lvl="1"/>
            <a:r>
              <a:rPr lang="en-US" dirty="0"/>
              <a:t>Heavily used blocks likely to wear out quickly</a:t>
            </a:r>
          </a:p>
          <a:p>
            <a:endParaRPr lang="en-US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2C50EA7-561E-459F-BE0A-8C2A8790F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490" y="1870075"/>
            <a:ext cx="4797669" cy="291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8D9D6139-998F-48F9-A417-10F187D04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246" y="4724400"/>
            <a:ext cx="45897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>
                <a:latin typeface="+mn-lt"/>
                <a:cs typeface="Helvetica" charset="0"/>
                <a:hlinkClick r:id="rId3"/>
              </a:rPr>
              <a:t>https://en.wikipedia.org/wiki/Solid-state_drive</a:t>
            </a:r>
            <a:endParaRPr lang="en-US" sz="1800" b="0">
              <a:latin typeface="+mn-lt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506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A3EB-894D-4D18-959F-C0A47319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Writes: Flash Translation Layer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AA833-F945-4F2F-A85C-ABE0CDBD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853966"/>
            <a:ext cx="6366523" cy="56992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Maintain </a:t>
            </a:r>
            <a:r>
              <a:rPr lang="en-US" i="1" dirty="0">
                <a:solidFill>
                  <a:srgbClr val="FF0000"/>
                </a:solidFill>
              </a:rPr>
              <a:t>Flash Translation Layer </a:t>
            </a:r>
            <a:r>
              <a:rPr lang="en-US" i="1" dirty="0"/>
              <a:t>(FTL)</a:t>
            </a:r>
            <a:r>
              <a:rPr lang="en-US" dirty="0"/>
              <a:t> in </a:t>
            </a:r>
            <a:r>
              <a:rPr lang="en-US" dirty="0" smtClean="0"/>
              <a:t>SSD</a:t>
            </a:r>
          </a:p>
          <a:p>
            <a:pPr lvl="1"/>
            <a:r>
              <a:rPr lang="en-US" dirty="0" smtClean="0"/>
              <a:t>Layer of Indirection between OS and FLASH</a:t>
            </a:r>
            <a:endParaRPr lang="en-US" dirty="0"/>
          </a:p>
          <a:p>
            <a:pPr lvl="1"/>
            <a:r>
              <a:rPr lang="en-US" dirty="0"/>
              <a:t>Map virtual block numbers (which OS uses) to physical page numbers (which flash mem.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controller </a:t>
            </a:r>
            <a:r>
              <a:rPr lang="en-US" dirty="0"/>
              <a:t>uses)</a:t>
            </a:r>
          </a:p>
          <a:p>
            <a:pPr lvl="1"/>
            <a:r>
              <a:rPr lang="en-US" b="1" dirty="0"/>
              <a:t>Can now freely relocate data w/o OS </a:t>
            </a:r>
            <a:r>
              <a:rPr lang="en-US" b="1" dirty="0" smtClean="0"/>
              <a:t>knowing</a:t>
            </a:r>
          </a:p>
          <a:p>
            <a:r>
              <a:rPr lang="en-US" dirty="0" smtClean="0"/>
              <a:t>FTL advantages/mechanism:</a:t>
            </a:r>
            <a:endParaRPr lang="en-US" dirty="0"/>
          </a:p>
          <a:p>
            <a:pPr lvl="1"/>
            <a:r>
              <a:rPr lang="en-US" dirty="0" smtClean="0"/>
              <a:t>Copy </a:t>
            </a:r>
            <a:r>
              <a:rPr lang="en-US" dirty="0"/>
              <a:t>on </a:t>
            </a:r>
            <a:r>
              <a:rPr lang="en-US" dirty="0" smtClean="0"/>
              <a:t>Write: No need to immediately erase entire 256K block when modifying 4K page</a:t>
            </a:r>
            <a:endParaRPr lang="en-US" dirty="0"/>
          </a:p>
          <a:p>
            <a:pPr lvl="2"/>
            <a:r>
              <a:rPr lang="en-US" dirty="0"/>
              <a:t>Don’t overwrite </a:t>
            </a:r>
            <a:r>
              <a:rPr lang="en-US" dirty="0" smtClean="0"/>
              <a:t>page </a:t>
            </a:r>
            <a:r>
              <a:rPr lang="en-US" dirty="0"/>
              <a:t>when OS updates </a:t>
            </a:r>
            <a:r>
              <a:rPr lang="en-US" dirty="0" smtClean="0"/>
              <a:t>data</a:t>
            </a:r>
            <a:endParaRPr lang="en-US" dirty="0"/>
          </a:p>
          <a:p>
            <a:pPr lvl="2"/>
            <a:r>
              <a:rPr lang="en-US" dirty="0"/>
              <a:t>Instead, write new version in a free page</a:t>
            </a:r>
          </a:p>
          <a:p>
            <a:pPr lvl="2"/>
            <a:r>
              <a:rPr lang="en-US" dirty="0"/>
              <a:t>Update FTL mapping to point to new </a:t>
            </a:r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Wear Levelling: Try to wear out NAND evenly</a:t>
            </a:r>
          </a:p>
          <a:p>
            <a:pPr lvl="2"/>
            <a:r>
              <a:rPr lang="en-US" dirty="0" smtClean="0"/>
              <a:t>SSD </a:t>
            </a:r>
            <a:r>
              <a:rPr lang="en-US" dirty="0"/>
              <a:t>controller can assign mappings to spread </a:t>
            </a:r>
            <a:r>
              <a:rPr lang="en-US" dirty="0" smtClean="0"/>
              <a:t>workload </a:t>
            </a:r>
            <a:r>
              <a:rPr lang="en-US" dirty="0"/>
              <a:t>across </a:t>
            </a:r>
            <a:r>
              <a:rPr lang="en-US" dirty="0" smtClean="0"/>
              <a:t>pages</a:t>
            </a:r>
            <a:endParaRPr lang="en-US" i="1" dirty="0"/>
          </a:p>
          <a:p>
            <a:pPr lvl="1"/>
            <a:r>
              <a:rPr lang="en-US" dirty="0" smtClean="0"/>
              <a:t>What </a:t>
            </a:r>
            <a:r>
              <a:rPr lang="en-US" dirty="0"/>
              <a:t>to do with old versions of pages?</a:t>
            </a:r>
          </a:p>
          <a:p>
            <a:pPr lvl="2"/>
            <a:r>
              <a:rPr lang="en-US" i="1" dirty="0"/>
              <a:t>Garbage Collection</a:t>
            </a:r>
            <a:r>
              <a:rPr lang="en-US" dirty="0"/>
              <a:t> in background</a:t>
            </a:r>
          </a:p>
          <a:p>
            <a:pPr lvl="2"/>
            <a:r>
              <a:rPr lang="en-US" dirty="0"/>
              <a:t>Erase blocks with old pages, add to free list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553200" y="762000"/>
            <a:ext cx="5510757" cy="3429000"/>
            <a:chOff x="5969391" y="822883"/>
            <a:chExt cx="6125415" cy="3733800"/>
          </a:xfrm>
        </p:grpSpPr>
        <p:grpSp>
          <p:nvGrpSpPr>
            <p:cNvPr id="7" name="Group 6"/>
            <p:cNvGrpSpPr/>
            <p:nvPr/>
          </p:nvGrpSpPr>
          <p:grpSpPr>
            <a:xfrm>
              <a:off x="7477640" y="822883"/>
              <a:ext cx="4617166" cy="3733800"/>
              <a:chOff x="7477640" y="822883"/>
              <a:chExt cx="4617166" cy="3733800"/>
            </a:xfrm>
          </p:grpSpPr>
          <p:sp>
            <p:nvSpPr>
              <p:cNvPr id="16" name="Rectangle 15"/>
              <p:cNvSpPr/>
              <p:nvPr/>
            </p:nvSpPr>
            <p:spPr bwMode="auto">
              <a:xfrm>
                <a:off x="7477640" y="822883"/>
                <a:ext cx="4617166" cy="37338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SSD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 bwMode="auto">
              <a:xfrm>
                <a:off x="7543800" y="1371600"/>
                <a:ext cx="838200" cy="2819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Host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Interface</a:t>
                </a:r>
              </a:p>
            </p:txBody>
          </p:sp>
          <p:sp>
            <p:nvSpPr>
              <p:cNvPr id="18" name="Rounded Rectangle 17"/>
              <p:cNvSpPr/>
              <p:nvPr/>
            </p:nvSpPr>
            <p:spPr bwMode="auto">
              <a:xfrm>
                <a:off x="10337125" y="1371600"/>
                <a:ext cx="838200" cy="2819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Flash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Controller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 bwMode="auto">
              <a:xfrm>
                <a:off x="11201400" y="1371600"/>
                <a:ext cx="838200" cy="2819400"/>
              </a:xfrm>
              <a:prstGeom prst="roundRect">
                <a:avLst/>
              </a:prstGeom>
              <a:solidFill>
                <a:srgbClr val="FFFF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NAND</a:t>
                </a:r>
                <a:b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FLASH Chips</a:t>
                </a: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8415080" y="1295400"/>
                <a:ext cx="1888965" cy="2971800"/>
                <a:chOff x="8763000" y="1295400"/>
                <a:chExt cx="1888965" cy="2971800"/>
              </a:xfrm>
            </p:grpSpPr>
            <p:sp>
              <p:nvSpPr>
                <p:cNvPr id="22" name="Rectangle 21"/>
                <p:cNvSpPr/>
                <p:nvPr/>
              </p:nvSpPr>
              <p:spPr bwMode="auto">
                <a:xfrm>
                  <a:off x="8763000" y="1295400"/>
                  <a:ext cx="1888965" cy="2971800"/>
                </a:xfrm>
                <a:prstGeom prst="rect">
                  <a:avLst/>
                </a:prstGeom>
                <a:pattFill prst="dkDnDiag">
                  <a:fgClr>
                    <a:schemeClr val="accent1"/>
                  </a:fgClr>
                  <a:bgClr>
                    <a:schemeClr val="bg1"/>
                  </a:bgClr>
                </a:patt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8825152" y="1371600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Logical-physical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address translation</a:t>
                  </a:r>
                </a:p>
              </p:txBody>
            </p:sp>
            <p:sp>
              <p:nvSpPr>
                <p:cNvPr id="24" name="Rounded Rectangle 23"/>
                <p:cNvSpPr/>
                <p:nvPr/>
              </p:nvSpPr>
              <p:spPr bwMode="auto">
                <a:xfrm>
                  <a:off x="8825152" y="2234499"/>
                  <a:ext cx="1764660" cy="288334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Wear-leveling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 bwMode="auto">
                <a:xfrm>
                  <a:off x="8825152" y="2588695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Bad block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management</a:t>
                  </a: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 bwMode="auto">
                <a:xfrm>
                  <a:off x="8825152" y="3096522"/>
                  <a:ext cx="1764660" cy="260382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SSD concurrency</a:t>
                  </a:r>
                </a:p>
              </p:txBody>
            </p:sp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8825152" y="3416577"/>
                  <a:ext cx="1764660" cy="266126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Page allocation</a:t>
                  </a:r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 bwMode="auto">
                <a:xfrm>
                  <a:off x="8825152" y="3733800"/>
                  <a:ext cx="1764660" cy="4572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Error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" panose="020B0604020202020204" pitchFamily="34" charset="0"/>
                      <a:cs typeface="Helvetica" panose="020B0604020202020204" pitchFamily="34" charset="0"/>
                    </a:rPr>
                    <a:t>correction codes</a:t>
                  </a: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 bwMode="auto">
                <a:xfrm>
                  <a:off x="8825152" y="1880303"/>
                  <a:ext cx="1764660" cy="288334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Garbage collection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8322300" y="952075"/>
                <a:ext cx="2081355" cy="368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FF0000"/>
                    </a:solidFill>
                    <a:latin typeface="Gill Sans Light"/>
                  </a:rPr>
                  <a:t>Flash Translation</a:t>
                </a:r>
                <a:endParaRPr lang="en-US" sz="1600" dirty="0">
                  <a:solidFill>
                    <a:srgbClr val="FF0000"/>
                  </a:solidFill>
                  <a:latin typeface="Gill Sans Light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969391" y="822883"/>
              <a:ext cx="1066800" cy="3733800"/>
              <a:chOff x="5969391" y="822883"/>
              <a:chExt cx="1066800" cy="37338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5969391" y="822883"/>
                <a:ext cx="1066800" cy="3733800"/>
              </a:xfrm>
              <a:prstGeom prst="rect">
                <a:avLst/>
              </a:prstGeom>
              <a:solidFill>
                <a:srgbClr val="BCFFB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Operating</a:t>
                </a:r>
                <a:b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</a:b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rPr>
                  <a:t>System</a:t>
                </a: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6019800" y="2150333"/>
                <a:ext cx="990600" cy="1078901"/>
                <a:chOff x="6016537" y="2234499"/>
                <a:chExt cx="990600" cy="1078901"/>
              </a:xfrm>
              <a:solidFill>
                <a:schemeClr val="accent2">
                  <a:lumMod val="40000"/>
                  <a:lumOff val="60000"/>
                </a:schemeClr>
              </a:solidFill>
            </p:grpSpPr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6016537" y="2234499"/>
                  <a:ext cx="990600" cy="508701"/>
                </a:xfrm>
                <a:prstGeom prst="round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Low-level</a:t>
                  </a:r>
                  <a:b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</a:b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driver</a:t>
                  </a:r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6016537" y="2804699"/>
                  <a:ext cx="990600" cy="508701"/>
                </a:xfrm>
                <a:prstGeom prst="round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Gill Sans Light"/>
                    </a:rPr>
                    <a:t>File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100" dirty="0" smtClean="0">
                      <a:latin typeface="Gill Sans Light"/>
                    </a:rPr>
                    <a:t>System</a:t>
                  </a:r>
                  <a:endPara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/>
                  </a:endParaRPr>
                </a:p>
              </p:txBody>
            </p:sp>
          </p:grpSp>
        </p:grpSp>
        <p:cxnSp>
          <p:nvCxnSpPr>
            <p:cNvPr id="9" name="Straight Arrow Connector 8"/>
            <p:cNvCxnSpPr>
              <a:stCxn id="12" idx="3"/>
              <a:endCxn id="16" idx="1"/>
            </p:cNvCxnSpPr>
            <p:nvPr/>
          </p:nvCxnSpPr>
          <p:spPr bwMode="auto">
            <a:xfrm>
              <a:off x="7036191" y="2689783"/>
              <a:ext cx="441449" cy="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7079661" y="2815562"/>
              <a:ext cx="444737" cy="1658148"/>
            </a:xfrm>
            <a:prstGeom prst="rect">
              <a:avLst/>
            </a:prstGeom>
            <a:noFill/>
          </p:spPr>
          <p:txBody>
            <a:bodyPr vert="vert" wrap="none" rtlCol="0" anchor="ctr">
              <a:spAutoFit/>
            </a:bodyPr>
            <a:lstStyle/>
            <a:p>
              <a:r>
                <a:rPr lang="en-US" sz="1400" dirty="0" err="1" smtClean="0">
                  <a:latin typeface="Gill Sans Light"/>
                </a:rPr>
                <a:t>PCIe</a:t>
              </a:r>
              <a:r>
                <a:rPr lang="en-US" sz="1400" dirty="0" smtClean="0">
                  <a:latin typeface="Gill Sans Light"/>
                </a:rPr>
                <a:t>, SATA, SAS</a:t>
              </a:r>
              <a:endParaRPr lang="en-US" sz="1400" dirty="0">
                <a:latin typeface="Gill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73024" y="1297048"/>
              <a:ext cx="564473" cy="1268275"/>
            </a:xfrm>
            <a:prstGeom prst="rect">
              <a:avLst/>
            </a:prstGeom>
            <a:noFill/>
          </p:spPr>
          <p:txBody>
            <a:bodyPr vert="vert" wrap="none" rtlCol="0" anchor="ctr">
              <a:spAutoFit/>
            </a:bodyPr>
            <a:lstStyle/>
            <a:p>
              <a:pPr algn="r">
                <a:lnSpc>
                  <a:spcPct val="75000"/>
                </a:lnSpc>
              </a:pPr>
              <a:r>
                <a:rPr lang="en-US" sz="1400" dirty="0" smtClean="0">
                  <a:latin typeface="Gill Sans Light"/>
                </a:rPr>
                <a:t>Host</a:t>
              </a:r>
              <a:br>
                <a:rPr lang="en-US" sz="1400" dirty="0" smtClean="0">
                  <a:latin typeface="Gill Sans Light"/>
                </a:rPr>
              </a:br>
              <a:r>
                <a:rPr lang="en-US" sz="1400" dirty="0" smtClean="0">
                  <a:latin typeface="Gill Sans Light"/>
                </a:rPr>
                <a:t>Interconnect</a:t>
              </a:r>
              <a:endParaRPr lang="en-US" sz="1400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708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1117-A878-41E8-B117-638FCF7F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“Current</a:t>
            </a:r>
            <a:r>
              <a:rPr lang="en-US" dirty="0" smtClean="0"/>
              <a:t>” (large) </a:t>
            </a:r>
            <a:r>
              <a:rPr lang="en-US" dirty="0"/>
              <a:t>3.5in SSDs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CFD03-0792-4128-93C8-035194688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19312"/>
            <a:ext cx="8153400" cy="54595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Seagate </a:t>
            </a:r>
            <a:r>
              <a:rPr lang="en-US" dirty="0" err="1" smtClean="0"/>
              <a:t>Exos</a:t>
            </a:r>
            <a:r>
              <a:rPr lang="en-US" dirty="0" smtClean="0"/>
              <a:t> </a:t>
            </a:r>
            <a:r>
              <a:rPr lang="en-US" dirty="0"/>
              <a:t>SSD: </a:t>
            </a:r>
            <a:r>
              <a:rPr lang="en-US" dirty="0" smtClean="0"/>
              <a:t>15.36TB (2017)</a:t>
            </a:r>
            <a:endParaRPr lang="en-US" dirty="0"/>
          </a:p>
          <a:p>
            <a:pPr lvl="1"/>
            <a:r>
              <a:rPr lang="en-US" dirty="0"/>
              <a:t>Dual 12Gb/s interface</a:t>
            </a:r>
          </a:p>
          <a:p>
            <a:pPr lvl="1"/>
            <a:r>
              <a:rPr lang="en-US" dirty="0" err="1"/>
              <a:t>Seq</a:t>
            </a:r>
            <a:r>
              <a:rPr lang="en-US" dirty="0"/>
              <a:t> reads 860MB/s</a:t>
            </a:r>
          </a:p>
          <a:p>
            <a:pPr lvl="1"/>
            <a:r>
              <a:rPr lang="en-US" dirty="0" err="1"/>
              <a:t>Seq</a:t>
            </a:r>
            <a:r>
              <a:rPr lang="en-US" dirty="0"/>
              <a:t> writes 920MB/s</a:t>
            </a:r>
          </a:p>
          <a:p>
            <a:pPr lvl="1"/>
            <a:r>
              <a:rPr lang="en-US" dirty="0"/>
              <a:t>Random Reads (IOPS): 102K</a:t>
            </a:r>
          </a:p>
          <a:p>
            <a:pPr lvl="1"/>
            <a:r>
              <a:rPr lang="en-US" dirty="0"/>
              <a:t>Random Writes (IOPS): 15K</a:t>
            </a:r>
          </a:p>
          <a:p>
            <a:pPr lvl="1"/>
            <a:r>
              <a:rPr lang="en-US" dirty="0"/>
              <a:t>Price (Amazon): </a:t>
            </a:r>
            <a:r>
              <a:rPr lang="en-US" dirty="0" smtClean="0"/>
              <a:t>$5495 ($0.36/GB)</a:t>
            </a:r>
            <a:endParaRPr lang="en-US" dirty="0"/>
          </a:p>
          <a:p>
            <a:r>
              <a:rPr lang="en-US" dirty="0"/>
              <a:t>Nimbus SSD: 100TB (2019)</a:t>
            </a:r>
          </a:p>
          <a:p>
            <a:pPr lvl="1"/>
            <a:r>
              <a:rPr lang="en-US" dirty="0"/>
              <a:t>Dual port: 12Gb/s interface </a:t>
            </a:r>
          </a:p>
          <a:p>
            <a:pPr lvl="1"/>
            <a:r>
              <a:rPr lang="en-US" dirty="0"/>
              <a:t>Seq reads/writes: 500MB/s</a:t>
            </a:r>
          </a:p>
          <a:p>
            <a:pPr lvl="1"/>
            <a:r>
              <a:rPr lang="en-US" dirty="0"/>
              <a:t>Random Read Ops (IOPS): 100K</a:t>
            </a:r>
          </a:p>
          <a:p>
            <a:pPr lvl="1"/>
            <a:r>
              <a:rPr lang="en-US" i="1" dirty="0"/>
              <a:t>Unlimited writes for 5 years!</a:t>
            </a:r>
          </a:p>
          <a:p>
            <a:pPr lvl="1"/>
            <a:r>
              <a:rPr lang="en-US" dirty="0"/>
              <a:t>Price: ~ </a:t>
            </a:r>
            <a:r>
              <a:rPr lang="en-US" dirty="0" smtClean="0"/>
              <a:t>$40K</a:t>
            </a:r>
            <a:r>
              <a:rPr lang="en-US" dirty="0"/>
              <a:t>? </a:t>
            </a:r>
            <a:r>
              <a:rPr lang="en-US" dirty="0" smtClean="0"/>
              <a:t>($0.4/GB)</a:t>
            </a:r>
          </a:p>
          <a:p>
            <a:pPr lvl="2"/>
            <a:r>
              <a:rPr lang="en-US" dirty="0" smtClean="0"/>
              <a:t>However, 50TB drive costs $12500 ($0.25/GB)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D5A741-1D30-4B64-9054-15FE145936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21333"/>
          <a:stretch/>
        </p:blipFill>
        <p:spPr>
          <a:xfrm>
            <a:off x="8179904" y="3482310"/>
            <a:ext cx="2133600" cy="3245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DF3114-BB7B-4B47-AD9A-9B9B870A6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04" y="733192"/>
            <a:ext cx="2848208" cy="284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49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9144000" cy="533400"/>
          </a:xfrm>
        </p:spPr>
        <p:txBody>
          <a:bodyPr/>
          <a:lstStyle/>
          <a:p>
            <a:r>
              <a:rPr lang="en-US" sz="2700" dirty="0"/>
              <a:t>Amusing calculation: </a:t>
            </a:r>
            <a:br>
              <a:rPr lang="en-US" sz="2700" dirty="0"/>
            </a:br>
            <a:r>
              <a:rPr lang="en-US" sz="2700" dirty="0"/>
              <a:t>Is a full Kindle heavier than an empty 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762000"/>
            <a:ext cx="107442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Actually, “Yes”, but not by much</a:t>
            </a:r>
          </a:p>
          <a:p>
            <a:r>
              <a:rPr lang="en-US" dirty="0" smtClean="0"/>
              <a:t>Flash works by trapping electrons:</a:t>
            </a:r>
          </a:p>
          <a:p>
            <a:pPr lvl="1"/>
            <a:r>
              <a:rPr lang="en-US" dirty="0" smtClean="0"/>
              <a:t>So, erased state lower energy than written state</a:t>
            </a:r>
          </a:p>
          <a:p>
            <a:r>
              <a:rPr lang="en-US" dirty="0" smtClean="0"/>
              <a:t>Assuming that:</a:t>
            </a:r>
          </a:p>
          <a:p>
            <a:pPr lvl="1"/>
            <a:r>
              <a:rPr lang="en-US" dirty="0" smtClean="0"/>
              <a:t>Kindle has 4GB flash</a:t>
            </a:r>
          </a:p>
          <a:p>
            <a:pPr lvl="1"/>
            <a:r>
              <a:rPr lang="en-US" dirty="0" smtClean="0"/>
              <a:t>½ of all bits in full Kindle are in high-energy state</a:t>
            </a:r>
          </a:p>
          <a:p>
            <a:pPr lvl="1"/>
            <a:r>
              <a:rPr lang="en-US" dirty="0" smtClean="0"/>
              <a:t>High-energy state about 10</a:t>
            </a:r>
            <a:r>
              <a:rPr lang="en-US" baseline="30000" dirty="0" smtClean="0"/>
              <a:t>-15</a:t>
            </a:r>
            <a:r>
              <a:rPr lang="en-US" dirty="0" smtClean="0"/>
              <a:t> joules higher</a:t>
            </a:r>
          </a:p>
          <a:p>
            <a:pPr lvl="1"/>
            <a:r>
              <a:rPr lang="en-US" dirty="0" smtClean="0"/>
              <a:t>Then: Full Kindle is 1 </a:t>
            </a:r>
            <a:r>
              <a:rPr lang="en-US" dirty="0" err="1" smtClean="0"/>
              <a:t>attogram</a:t>
            </a:r>
            <a:r>
              <a:rPr lang="en-US" dirty="0" smtClean="0"/>
              <a:t> (10</a:t>
            </a:r>
            <a:r>
              <a:rPr lang="en-US" baseline="30000" dirty="0" smtClean="0"/>
              <a:t>-18</a:t>
            </a:r>
            <a:r>
              <a:rPr lang="en-US" dirty="0" smtClean="0"/>
              <a:t>gram) heavier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(Using E = mc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/>
              <a:t>Of course, this is less than most sensitive scale can measure (it can measure 10</a:t>
            </a:r>
            <a:r>
              <a:rPr lang="en-US" baseline="30000" dirty="0" smtClean="0"/>
              <a:t>-9 </a:t>
            </a:r>
            <a:r>
              <a:rPr lang="en-US" dirty="0" smtClean="0"/>
              <a:t>grams)</a:t>
            </a:r>
          </a:p>
          <a:p>
            <a:r>
              <a:rPr lang="en-US" dirty="0" smtClean="0"/>
              <a:t>Of course, this weight difference overwhelmed by battery discharge, weight from getting warm, ….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Source: John Kubiatowicz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(New York Times, Oct 24, 2011)</a:t>
            </a:r>
          </a:p>
        </p:txBody>
      </p:sp>
    </p:spTree>
    <p:extLst>
      <p:ext uri="{BB962C8B-B14F-4D97-AF65-F5344CB8AC3E}">
        <p14:creationId xmlns:p14="http://schemas.microsoft.com/office/powerpoint/2010/main" val="330182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9792-0092-493A-BAC1-FE823F5A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0D97-A266-4B78-A292-CAA24CA50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Pros (vs. hard disk drives):</a:t>
            </a:r>
          </a:p>
          <a:p>
            <a:pPr lvl="1"/>
            <a:r>
              <a:rPr lang="en-US" dirty="0"/>
              <a:t>Low latency, high throughput (eliminate seek/rotational delay)</a:t>
            </a:r>
          </a:p>
          <a:p>
            <a:pPr lvl="1"/>
            <a:r>
              <a:rPr lang="en-US" dirty="0"/>
              <a:t>No moving parts: </a:t>
            </a:r>
          </a:p>
          <a:p>
            <a:pPr lvl="2"/>
            <a:r>
              <a:rPr lang="en-US" dirty="0"/>
              <a:t>Very light weight, low power, silent, very shock insensitive</a:t>
            </a:r>
          </a:p>
          <a:p>
            <a:pPr lvl="1"/>
            <a:r>
              <a:rPr lang="en-US" dirty="0"/>
              <a:t>Read at memory speeds (limited by controller and I/O bus)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Small storage (0.1-0.5x disk), expensive (3-20x disk)</a:t>
            </a:r>
          </a:p>
          <a:p>
            <a:pPr lvl="2"/>
            <a:r>
              <a:rPr lang="en-US" dirty="0"/>
              <a:t>Hybrid alternative: combine small SSD with large </a:t>
            </a:r>
            <a:r>
              <a:rPr lang="en-US" dirty="0" smtClean="0"/>
              <a:t>HDD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279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9792-0092-493A-BAC1-FE823F5A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0D97-A266-4B78-A292-CAA24CA50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10566400" cy="5715000"/>
          </a:xfrm>
        </p:spPr>
        <p:txBody>
          <a:bodyPr>
            <a:normAutofit/>
          </a:bodyPr>
          <a:lstStyle/>
          <a:p>
            <a:r>
              <a:rPr lang="en-US" dirty="0"/>
              <a:t>Pros (vs. hard disk drives):</a:t>
            </a:r>
          </a:p>
          <a:p>
            <a:pPr lvl="1"/>
            <a:r>
              <a:rPr lang="en-US" dirty="0"/>
              <a:t>Low latency, high throughput (eliminate seek/rotational delay)</a:t>
            </a:r>
          </a:p>
          <a:p>
            <a:pPr lvl="1"/>
            <a:r>
              <a:rPr lang="en-US" dirty="0"/>
              <a:t>No moving parts: </a:t>
            </a:r>
          </a:p>
          <a:p>
            <a:pPr lvl="2"/>
            <a:r>
              <a:rPr lang="en-US" dirty="0"/>
              <a:t>Very light weight, low power, silent, very shock insensitive</a:t>
            </a:r>
          </a:p>
          <a:p>
            <a:pPr lvl="1"/>
            <a:r>
              <a:rPr lang="en-US" dirty="0"/>
              <a:t>Read at memory speeds (limited by controller and I/O bus)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strike="sngStrike" dirty="0"/>
              <a:t>Small storage (0.1-0.5x disk)</a:t>
            </a:r>
            <a:r>
              <a:rPr lang="en-US" dirty="0"/>
              <a:t>, expensive (3-20x disk)</a:t>
            </a:r>
          </a:p>
          <a:p>
            <a:pPr lvl="2"/>
            <a:r>
              <a:rPr lang="en-US" dirty="0"/>
              <a:t>Hybrid alternative: combine small SSD with large HDD</a:t>
            </a:r>
          </a:p>
          <a:p>
            <a:pPr lvl="1"/>
            <a:r>
              <a:rPr lang="en-US" dirty="0"/>
              <a:t>Asymmetric block write performance: read </a:t>
            </a:r>
            <a:r>
              <a:rPr lang="en-US" dirty="0" err="1"/>
              <a:t>pg</a:t>
            </a:r>
            <a:r>
              <a:rPr lang="en-US" dirty="0"/>
              <a:t>/erase/write </a:t>
            </a:r>
            <a:r>
              <a:rPr lang="en-US" dirty="0" err="1"/>
              <a:t>pg</a:t>
            </a:r>
            <a:endParaRPr lang="en-US" dirty="0"/>
          </a:p>
          <a:p>
            <a:pPr lvl="2"/>
            <a:r>
              <a:rPr lang="en-US" dirty="0"/>
              <a:t>Controller garbage collection (GC) algorithms have major effect on performance</a:t>
            </a:r>
          </a:p>
          <a:p>
            <a:pPr lvl="1"/>
            <a:r>
              <a:rPr lang="en-US" dirty="0"/>
              <a:t>Limited drive lifetime </a:t>
            </a:r>
          </a:p>
          <a:p>
            <a:pPr lvl="2"/>
            <a:r>
              <a:rPr lang="en-US" dirty="0"/>
              <a:t>1-10K writes/page for MLC NAND</a:t>
            </a:r>
          </a:p>
          <a:p>
            <a:pPr lvl="2"/>
            <a:r>
              <a:rPr lang="en-US" dirty="0"/>
              <a:t>Avg failure rate is 6 years, life expectancy is 9–11 years</a:t>
            </a:r>
          </a:p>
          <a:p>
            <a:r>
              <a:rPr lang="en-US" dirty="0"/>
              <a:t>These are changing rapidly!</a:t>
            </a:r>
          </a:p>
        </p:txBody>
      </p:sp>
      <p:sp>
        <p:nvSpPr>
          <p:cNvPr id="7" name="Rectangular Callout 1">
            <a:extLst>
              <a:ext uri="{FF2B5EF4-FFF2-40B4-BE49-F238E27FC236}">
                <a16:creationId xmlns:a16="http://schemas.microsoft.com/office/drawing/2014/main" id="{7D5F7452-D4D3-4663-BAB8-DD4D2A1212C5}"/>
              </a:ext>
            </a:extLst>
          </p:cNvPr>
          <p:cNvSpPr/>
          <p:nvPr/>
        </p:nvSpPr>
        <p:spPr bwMode="auto">
          <a:xfrm>
            <a:off x="8686800" y="2590800"/>
            <a:ext cx="1447800" cy="1219200"/>
          </a:xfrm>
          <a:prstGeom prst="wedgeRectCallout">
            <a:avLst>
              <a:gd name="adj1" fmla="val -296952"/>
              <a:gd name="adj2" fmla="val 28824"/>
            </a:avLst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Gill Sans Light"/>
              </a:rPr>
              <a:t>No longer true!</a:t>
            </a:r>
          </a:p>
        </p:txBody>
      </p:sp>
    </p:spTree>
    <p:extLst>
      <p:ext uri="{BB962C8B-B14F-4D97-AF65-F5344CB8AC3E}">
        <p14:creationId xmlns:p14="http://schemas.microsoft.com/office/powerpoint/2010/main" val="1565138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(4/9/2024)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64770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Midterm 3: Thursday April 25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All topics up to an including lecture on the 23</a:t>
            </a:r>
            <a:r>
              <a:rPr lang="en-US" baseline="30000" dirty="0" smtClean="0"/>
              <a:t>rd</a:t>
            </a:r>
            <a:endParaRPr lang="en-US" dirty="0"/>
          </a:p>
          <a:p>
            <a:pPr lvl="1"/>
            <a:r>
              <a:rPr lang="en-US" dirty="0" smtClean="0"/>
              <a:t>3 sheets of notes, double-sided</a:t>
            </a:r>
          </a:p>
          <a:p>
            <a:r>
              <a:rPr lang="en-US" dirty="0" smtClean="0"/>
              <a:t>Extra (fun!) lecture on Tuesday April 30</a:t>
            </a:r>
            <a:r>
              <a:rPr lang="en-US" baseline="30000" dirty="0" smtClean="0"/>
              <a:t>th</a:t>
            </a:r>
            <a:endParaRPr lang="en-US" dirty="0"/>
          </a:p>
          <a:p>
            <a:pPr lvl="1"/>
            <a:r>
              <a:rPr lang="en-US" dirty="0" smtClean="0"/>
              <a:t>Topics TBA</a:t>
            </a:r>
          </a:p>
          <a:p>
            <a:r>
              <a:rPr lang="en-US" dirty="0" smtClean="0"/>
              <a:t>Class attendance: No credit for people who use the same photo!</a:t>
            </a:r>
          </a:p>
          <a:p>
            <a:r>
              <a:rPr lang="en-US" dirty="0" smtClean="0"/>
              <a:t>Data4All@Berkeley: This Friday!</a:t>
            </a:r>
          </a:p>
          <a:p>
            <a:pPr lvl="1"/>
            <a:r>
              <a:rPr lang="en-US" dirty="0" smtClean="0"/>
              <a:t>Friday 4/12, 12:00-1:00 in Soda 510</a:t>
            </a:r>
          </a:p>
          <a:p>
            <a:pPr lvl="1"/>
            <a:r>
              <a:rPr lang="en-US" dirty="0" smtClean="0"/>
              <a:t>Undergraduate </a:t>
            </a:r>
            <a:r>
              <a:rPr lang="en-US" dirty="0"/>
              <a:t>or Masters </a:t>
            </a:r>
            <a:r>
              <a:rPr lang="en-US" dirty="0" smtClean="0"/>
              <a:t>students </a:t>
            </a:r>
            <a:r>
              <a:rPr lang="en-US" dirty="0"/>
              <a:t>interested in Systems broadly defined (DB, Arch, Sec, Networking, Systems, etc</a:t>
            </a:r>
            <a:r>
              <a:rPr lang="en-US" dirty="0" smtClean="0"/>
              <a:t>.) who identify </a:t>
            </a:r>
            <a:r>
              <a:rPr lang="en-US" dirty="0"/>
              <a:t>as </a:t>
            </a:r>
            <a:r>
              <a:rPr lang="en-US" dirty="0" smtClean="0"/>
              <a:t>an </a:t>
            </a:r>
            <a:r>
              <a:rPr lang="en-US" dirty="0"/>
              <a:t>URM in Computer </a:t>
            </a:r>
            <a:r>
              <a:rPr lang="en-US" dirty="0" smtClean="0"/>
              <a:t>Science</a:t>
            </a:r>
            <a:endParaRPr lang="en-US" dirty="0"/>
          </a:p>
          <a:p>
            <a:pPr lvl="1"/>
            <a:r>
              <a:rPr lang="en-US" dirty="0"/>
              <a:t>Come by for free lunch</a:t>
            </a:r>
            <a:r>
              <a:rPr lang="en-US" b="1" dirty="0"/>
              <a:t> </a:t>
            </a:r>
            <a:r>
              <a:rPr lang="en-US" dirty="0" smtClean="0"/>
              <a:t>to </a:t>
            </a:r>
            <a:r>
              <a:rPr lang="en-US" dirty="0"/>
              <a:t>meet fellow interested </a:t>
            </a:r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Talk </a:t>
            </a:r>
            <a:r>
              <a:rPr lang="en-US" dirty="0"/>
              <a:t>to relevant faculty, discuss possible classes, research opportunities in systems, as well as the best pizza topping!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219200"/>
            <a:ext cx="4114800" cy="4114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15200" y="5590552"/>
            <a:ext cx="388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u="sng" dirty="0">
                <a:latin typeface="Slack-Lato"/>
              </a:rPr>
              <a:t>https://tinyurl.com/3r3cj3ya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7440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6BE6-2816-4097-A99B-A57C4C5E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533400"/>
          </a:xfrm>
        </p:spPr>
        <p:txBody>
          <a:bodyPr/>
          <a:lstStyle/>
          <a:p>
            <a:r>
              <a:rPr lang="en-US" dirty="0" smtClean="0"/>
              <a:t>Ways of Measuring Performance: Times </a:t>
            </a:r>
            <a:r>
              <a:rPr lang="en-US" dirty="0"/>
              <a:t>(s) and Rates (op/s)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9989-1470-498E-99A2-0FADB5017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2000"/>
            <a:ext cx="10566400" cy="55626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Latency</a:t>
            </a:r>
            <a:r>
              <a:rPr lang="en-US" dirty="0" smtClean="0"/>
              <a:t> </a:t>
            </a:r>
            <a:r>
              <a:rPr lang="en-US" dirty="0"/>
              <a:t>– time to complete a task</a:t>
            </a:r>
          </a:p>
          <a:p>
            <a:pPr lvl="1"/>
            <a:r>
              <a:rPr lang="en-US" dirty="0"/>
              <a:t>Measured in units of time (s, </a:t>
            </a:r>
            <a:r>
              <a:rPr lang="en-US" dirty="0" err="1"/>
              <a:t>ms</a:t>
            </a:r>
            <a:r>
              <a:rPr lang="en-US" dirty="0"/>
              <a:t>, us, …, hours, years)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Response Time </a:t>
            </a:r>
            <a:r>
              <a:rPr lang="en-US" dirty="0"/>
              <a:t>- time to initiate and operation and get its response</a:t>
            </a:r>
          </a:p>
          <a:p>
            <a:pPr lvl="1"/>
            <a:r>
              <a:rPr lang="en-US" dirty="0"/>
              <a:t>Able to issue one that </a:t>
            </a:r>
            <a:r>
              <a:rPr lang="en-US" i="1" dirty="0"/>
              <a:t>depends</a:t>
            </a:r>
            <a:r>
              <a:rPr lang="en-US" dirty="0"/>
              <a:t> on the result</a:t>
            </a:r>
          </a:p>
          <a:p>
            <a:pPr lvl="1"/>
            <a:r>
              <a:rPr lang="en-US" dirty="0"/>
              <a:t>Know that it is done (anti-dependence, resource usage)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Throughput</a:t>
            </a:r>
            <a:r>
              <a:rPr lang="en-US" b="1" i="1" dirty="0"/>
              <a:t> </a:t>
            </a:r>
            <a:r>
              <a:rPr lang="en-US" dirty="0"/>
              <a:t>or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Bandwidth</a:t>
            </a:r>
            <a:r>
              <a:rPr lang="en-US" dirty="0"/>
              <a:t> – rate at which tasks are performed</a:t>
            </a:r>
          </a:p>
          <a:p>
            <a:pPr lvl="1"/>
            <a:r>
              <a:rPr lang="en-US" dirty="0"/>
              <a:t>Measured in units of things per unit time (ops/s, </a:t>
            </a:r>
            <a:r>
              <a:rPr lang="en-US" dirty="0" smtClean="0"/>
              <a:t>GFLOP/s)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Start up or “Overhead” </a:t>
            </a:r>
            <a:r>
              <a:rPr lang="en-US" b="1" i="1" dirty="0" smtClean="0"/>
              <a:t>– </a:t>
            </a:r>
            <a:r>
              <a:rPr lang="en-US" dirty="0" smtClean="0"/>
              <a:t>time to initiate an operation</a:t>
            </a:r>
          </a:p>
          <a:p>
            <a:r>
              <a:rPr lang="en-US" dirty="0"/>
              <a:t>Most I/O operations are roughly linear in </a:t>
            </a:r>
            <a:r>
              <a:rPr lang="en-US" i="1" dirty="0"/>
              <a:t>b</a:t>
            </a:r>
            <a:r>
              <a:rPr lang="en-US" dirty="0"/>
              <a:t> bytes</a:t>
            </a:r>
          </a:p>
          <a:p>
            <a:pPr lvl="1"/>
            <a:r>
              <a:rPr lang="en-US" dirty="0"/>
              <a:t>Latency(b) = Overhead + </a:t>
            </a:r>
            <a:r>
              <a:rPr lang="en-US" dirty="0" smtClean="0"/>
              <a:t>b/</a:t>
            </a:r>
            <a:r>
              <a:rPr lang="en-US" dirty="0" err="1" smtClean="0"/>
              <a:t>TransferCapacity</a:t>
            </a:r>
            <a:endParaRPr lang="en-US" b="1" i="1" dirty="0"/>
          </a:p>
          <a:p>
            <a:r>
              <a:rPr lang="en-US" dirty="0"/>
              <a:t>Performance???</a:t>
            </a:r>
          </a:p>
          <a:p>
            <a:pPr lvl="1"/>
            <a:r>
              <a:rPr lang="en-US" dirty="0"/>
              <a:t>Operation time (4 mins to run a mile…)</a:t>
            </a:r>
          </a:p>
          <a:p>
            <a:pPr lvl="1"/>
            <a:r>
              <a:rPr lang="en-US" dirty="0"/>
              <a:t>Rate (mph, mpg, …) </a:t>
            </a:r>
          </a:p>
        </p:txBody>
      </p:sp>
    </p:spTree>
    <p:extLst>
      <p:ext uri="{BB962C8B-B14F-4D97-AF65-F5344CB8AC3E}">
        <p14:creationId xmlns:p14="http://schemas.microsoft.com/office/powerpoint/2010/main" val="312350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63057-7EAC-4810-BF67-AC648A72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Overhead in Fast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D3140-C821-4D74-B05E-76CC4C7F06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256" y="914400"/>
                <a:ext cx="6304722" cy="493174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Consider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Gb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 link 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125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MB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) with startup cost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1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ms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Latency: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Effective Bandwidth:</a:t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Half-power Bandwidth: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For this example, half-power bandwidth occurs at </a:t>
                </a:r>
                <a:r>
                  <a:rPr lang="en-US" dirty="0" smtClean="0"/>
                  <a:t>x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125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D3140-C821-4D74-B05E-76CC4C7F06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256" y="914400"/>
                <a:ext cx="6304722" cy="4931741"/>
              </a:xfrm>
              <a:blipFill>
                <a:blip r:embed="rId2"/>
                <a:stretch>
                  <a:fillRect l="-1354" t="-1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6EAA902-AB5B-48E8-A3A6-723AB59273DA}"/>
              </a:ext>
            </a:extLst>
          </p:cNvPr>
          <p:cNvGrpSpPr/>
          <p:nvPr/>
        </p:nvGrpSpPr>
        <p:grpSpPr>
          <a:xfrm>
            <a:off x="6670537" y="1180479"/>
            <a:ext cx="5441950" cy="4415167"/>
            <a:chOff x="1873250" y="1452233"/>
            <a:chExt cx="5441950" cy="441516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ECF77E-2F8A-4004-9DD4-F82DD0AD9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3250" y="1452233"/>
              <a:ext cx="5441950" cy="4415167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D4F2285-C8FC-4838-BAFC-C4AB539AC870}"/>
                </a:ext>
              </a:extLst>
            </p:cNvPr>
            <p:cNvCxnSpPr/>
            <p:nvPr/>
          </p:nvCxnSpPr>
          <p:spPr>
            <a:xfrm flipV="1">
              <a:off x="3581400" y="2057400"/>
              <a:ext cx="0" cy="3133271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9067800" y="5257800"/>
            <a:ext cx="93006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</a:rPr>
              <a:t>Length (x)</a:t>
            </a:r>
            <a:endParaRPr lang="en-US" sz="120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340760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9688-F861-4897-8B9B-B3A229886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10 </a:t>
            </a:r>
            <a:r>
              <a:rPr lang="en-US" dirty="0" err="1"/>
              <a:t>ms</a:t>
            </a:r>
            <a:r>
              <a:rPr lang="en-US" dirty="0"/>
              <a:t> Startup Cost (e.g., Disk)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34A4C-8E95-4E1E-BD42-569A64FBF1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5493" y="990600"/>
                <a:ext cx="5715000" cy="4348163"/>
              </a:xfrm>
            </p:spPr>
            <p:txBody>
              <a:bodyPr/>
              <a:lstStyle/>
              <a:p>
                <a:r>
                  <a:rPr lang="en-US" dirty="0" smtClean="0"/>
                  <a:t>Half-power bandwidth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=1.25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MB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Large startup cost can degrade effective bandwidth</a:t>
                </a:r>
              </a:p>
              <a:p>
                <a:endParaRPr lang="en-US" dirty="0"/>
              </a:p>
              <a:p>
                <a:r>
                  <a:rPr lang="en-US" dirty="0"/>
                  <a:t>Amortize it by performing I/O in larger blocks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34A4C-8E95-4E1E-BD42-569A64FBF1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493" y="990600"/>
                <a:ext cx="5715000" cy="4348163"/>
              </a:xfrm>
              <a:blipFill>
                <a:blip r:embed="rId2"/>
                <a:stretch>
                  <a:fillRect l="-1494" t="-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507856A-EE7D-48C2-B0DC-372E720CF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078" y="1066800"/>
            <a:ext cx="6121400" cy="49664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820DB7-1158-4BEA-9EF1-513AB439DE13}"/>
              </a:ext>
            </a:extLst>
          </p:cNvPr>
          <p:cNvSpPr txBox="1"/>
          <p:nvPr/>
        </p:nvSpPr>
        <p:spPr>
          <a:xfrm>
            <a:off x="7772400" y="4876800"/>
            <a:ext cx="3429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Half-power </a:t>
            </a:r>
            <a:r>
              <a:rPr lang="en-US" b="0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x </a:t>
            </a:r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= 1,250,000 bytes!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0" y="5653290"/>
            <a:ext cx="93006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</a:rPr>
              <a:t>Length (x)</a:t>
            </a:r>
            <a:endParaRPr lang="en-US" sz="120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83536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498F-293B-4D96-A7A7-BA180850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Determines Peak BW for I/O?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6FE99-148A-4CBC-AAB4-E8D418490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Bus Speed</a:t>
            </a:r>
          </a:p>
          <a:p>
            <a:pPr lvl="1"/>
            <a:r>
              <a:rPr lang="en-US" dirty="0"/>
              <a:t>PCI-X: 1064 MB/s = 133 MHz x 64 bit (per lane)</a:t>
            </a:r>
          </a:p>
          <a:p>
            <a:pPr lvl="1"/>
            <a:r>
              <a:rPr lang="en-US" dirty="0"/>
              <a:t>ULTRA WIDE SCSI: 40 MB/s</a:t>
            </a:r>
          </a:p>
          <a:p>
            <a:pPr lvl="1"/>
            <a:r>
              <a:rPr lang="en-US" dirty="0"/>
              <a:t>Serial Attached SCSI &amp; Serial ATA &amp; IEEE 1394 (firewire): 1.6 Gb/s full duplex (200 MB/s)</a:t>
            </a:r>
          </a:p>
          <a:p>
            <a:pPr lvl="1"/>
            <a:r>
              <a:rPr lang="en-US" dirty="0"/>
              <a:t>USB 3.0 – 5 Gb/s</a:t>
            </a:r>
          </a:p>
          <a:p>
            <a:pPr lvl="1"/>
            <a:r>
              <a:rPr lang="en-US" dirty="0"/>
              <a:t>Thunderbolt 3 – 40 Gb/s </a:t>
            </a:r>
          </a:p>
          <a:p>
            <a:pPr lvl="1"/>
            <a:endParaRPr lang="en-US" sz="1600" dirty="0"/>
          </a:p>
          <a:p>
            <a:r>
              <a:rPr lang="en-US" dirty="0"/>
              <a:t>Device Transfer Bandwidth</a:t>
            </a:r>
          </a:p>
          <a:p>
            <a:pPr lvl="1"/>
            <a:r>
              <a:rPr lang="en-US" dirty="0"/>
              <a:t>Rotational speed of disk</a:t>
            </a:r>
          </a:p>
          <a:p>
            <a:pPr lvl="1"/>
            <a:r>
              <a:rPr lang="en-US" dirty="0"/>
              <a:t>Write / Read rate of NAND flash</a:t>
            </a:r>
          </a:p>
          <a:p>
            <a:pPr lvl="1"/>
            <a:r>
              <a:rPr lang="en-US" dirty="0"/>
              <a:t>Signaling rate of network link</a:t>
            </a:r>
          </a:p>
          <a:p>
            <a:pPr lvl="1"/>
            <a:endParaRPr lang="en-US" sz="1600" dirty="0"/>
          </a:p>
          <a:p>
            <a:r>
              <a:rPr lang="en-US" dirty="0"/>
              <a:t>Whatever is the bottleneck in the path…</a:t>
            </a:r>
          </a:p>
        </p:txBody>
      </p:sp>
    </p:spTree>
    <p:extLst>
      <p:ext uri="{BB962C8B-B14F-4D97-AF65-F5344CB8AC3E}">
        <p14:creationId xmlns:p14="http://schemas.microsoft.com/office/powerpoint/2010/main" val="14316940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BBBAF-03D7-4E7A-B2E8-B8C615E4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Sequential Server Performance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31C799-1475-46BB-86CE-A2B42904B0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778608"/>
                <a:ext cx="10515600" cy="3029572"/>
              </a:xfrm>
            </p:spPr>
            <p:txBody>
              <a:bodyPr/>
              <a:lstStyle/>
              <a:p>
                <a:r>
                  <a:rPr lang="en-US" dirty="0">
                    <a:latin typeface="Gill Sans Light"/>
                  </a:rPr>
                  <a:t>Single sequential “server” that can deliver a task in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latin typeface="Gill Sans Light"/>
                  </a:rPr>
                  <a:t> operates at </a:t>
                </a:r>
                <a:r>
                  <a:rPr lang="en-US" dirty="0" smtClean="0">
                    <a:latin typeface="Gill Sans Light"/>
                  </a:rPr>
                  <a:t/>
                </a:r>
                <a:br>
                  <a:rPr lang="en-US" dirty="0" smtClean="0">
                    <a:latin typeface="Gill Sans Light"/>
                  </a:rPr>
                </a:br>
                <a:r>
                  <a:rPr lang="en-US" dirty="0" smtClean="0">
                    <a:latin typeface="Gill Sans Light"/>
                  </a:rPr>
                  <a:t>rate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 (on average, in steady state, …)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nor/>
                      </m:rPr>
                      <a:rPr lang="en-US" b="0" i="0" smtClean="0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Gill Sans Light"/>
                      </a:rPr>
                      <m:t>ms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  <m:r>
                      <m:rPr>
                        <m:nor/>
                      </m:rPr>
                      <a:rPr lang="en-US" b="0" i="0" smtClean="0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Gill Sans Light"/>
                          </a:rPr>
                          <m:t>s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Gill Sans Light"/>
                      </a:rPr>
                      <m:t>yr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=0.5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Gill Sans Light"/>
                          </a:rPr>
                          <m:t>yr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  <a:p>
                <a:pPr lvl="1"/>
                <a:endParaRPr lang="en-US" dirty="0">
                  <a:latin typeface="Gill Sans Light"/>
                </a:endParaRPr>
              </a:p>
              <a:p>
                <a:r>
                  <a:rPr lang="en-US" dirty="0">
                    <a:latin typeface="Gill Sans Light"/>
                  </a:rPr>
                  <a:t>Applies to a processor, a disk drive, a person, a TA, 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31C799-1475-46BB-86CE-A2B42904B0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778608"/>
                <a:ext cx="10515600" cy="3029572"/>
              </a:xfrm>
              <a:blipFill>
                <a:blip r:embed="rId2"/>
                <a:stretch>
                  <a:fillRect l="-812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CB58F389-75C0-B44A-96B7-E0A002FF68E5}"/>
              </a:ext>
            </a:extLst>
          </p:cNvPr>
          <p:cNvGrpSpPr/>
          <p:nvPr/>
        </p:nvGrpSpPr>
        <p:grpSpPr>
          <a:xfrm>
            <a:off x="1343054" y="1447800"/>
            <a:ext cx="1296649" cy="514888"/>
            <a:chOff x="1334125" y="1654340"/>
            <a:chExt cx="1296649" cy="51488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DA8271-B2C1-0B41-8707-F75C51B5D9BE}"/>
                </a:ext>
              </a:extLst>
            </p:cNvPr>
            <p:cNvSpPr/>
            <p:nvPr/>
          </p:nvSpPr>
          <p:spPr>
            <a:xfrm>
              <a:off x="1334125" y="2056802"/>
              <a:ext cx="1296649" cy="112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>
                <a:latin typeface="Gill Sans Light"/>
              </a:endParaRP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494E2B31-CAC1-084E-81D9-FF775041FBEF}"/>
                </a:ext>
              </a:extLst>
            </p:cNvPr>
            <p:cNvSpPr txBox="1"/>
            <p:nvPr/>
          </p:nvSpPr>
          <p:spPr>
            <a:xfrm>
              <a:off x="1739986" y="165434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latin typeface="Gill Sans Light"/>
                </a:rPr>
                <a:t>L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A6D2E6-880C-674B-936F-EA5FEAB306AE}"/>
              </a:ext>
            </a:extLst>
          </p:cNvPr>
          <p:cNvGrpSpPr/>
          <p:nvPr/>
        </p:nvGrpSpPr>
        <p:grpSpPr>
          <a:xfrm>
            <a:off x="2699664" y="1447800"/>
            <a:ext cx="1296649" cy="514888"/>
            <a:chOff x="1334125" y="1654340"/>
            <a:chExt cx="1296649" cy="51488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7481544-F917-BF43-917B-AFEFE79749A3}"/>
                </a:ext>
              </a:extLst>
            </p:cNvPr>
            <p:cNvSpPr/>
            <p:nvPr/>
          </p:nvSpPr>
          <p:spPr>
            <a:xfrm>
              <a:off x="1334125" y="2056802"/>
              <a:ext cx="1296649" cy="112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>
                <a:latin typeface="Gill Sans Light"/>
              </a:endParaRPr>
            </a:p>
          </p:txBody>
        </p: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956A8E19-453D-C442-8B21-CB6C982681AE}"/>
                </a:ext>
              </a:extLst>
            </p:cNvPr>
            <p:cNvSpPr txBox="1"/>
            <p:nvPr/>
          </p:nvSpPr>
          <p:spPr>
            <a:xfrm>
              <a:off x="1739986" y="165434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latin typeface="Gill Sans Light"/>
                </a:rPr>
                <a:t>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7D9EFE-D8C4-A44F-ADB1-32B81BB68807}"/>
              </a:ext>
            </a:extLst>
          </p:cNvPr>
          <p:cNvGrpSpPr/>
          <p:nvPr/>
        </p:nvGrpSpPr>
        <p:grpSpPr>
          <a:xfrm>
            <a:off x="4056274" y="1447800"/>
            <a:ext cx="1296649" cy="514888"/>
            <a:chOff x="1334125" y="1654340"/>
            <a:chExt cx="1296649" cy="51488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FF57A26-C26F-EB4B-B0AF-03A8227B7BC7}"/>
                </a:ext>
              </a:extLst>
            </p:cNvPr>
            <p:cNvSpPr/>
            <p:nvPr/>
          </p:nvSpPr>
          <p:spPr>
            <a:xfrm>
              <a:off x="1334125" y="2056802"/>
              <a:ext cx="1296649" cy="112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>
                <a:latin typeface="Gill Sans Light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2E9A5907-9008-7B43-80D8-F067CDB03321}"/>
                </a:ext>
              </a:extLst>
            </p:cNvPr>
            <p:cNvSpPr txBox="1"/>
            <p:nvPr/>
          </p:nvSpPr>
          <p:spPr>
            <a:xfrm>
              <a:off x="1739986" y="165434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latin typeface="Gill Sans Light"/>
                </a:rPr>
                <a:t>L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2DBBE4-9622-A149-8B18-E1558C15EF64}"/>
              </a:ext>
            </a:extLst>
          </p:cNvPr>
          <p:cNvGrpSpPr/>
          <p:nvPr/>
        </p:nvGrpSpPr>
        <p:grpSpPr>
          <a:xfrm>
            <a:off x="8435628" y="1447800"/>
            <a:ext cx="1296649" cy="514888"/>
            <a:chOff x="1334125" y="1654340"/>
            <a:chExt cx="1296649" cy="5148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BE2895-ACE4-374C-AC51-B04D82E8605C}"/>
                </a:ext>
              </a:extLst>
            </p:cNvPr>
            <p:cNvSpPr/>
            <p:nvPr/>
          </p:nvSpPr>
          <p:spPr>
            <a:xfrm>
              <a:off x="1334125" y="2056802"/>
              <a:ext cx="1296649" cy="112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>
                <a:latin typeface="Gill Sans Light"/>
              </a:endParaRP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18FA2F4B-C1E5-E04B-80B4-1B865D28B455}"/>
                </a:ext>
              </a:extLst>
            </p:cNvPr>
            <p:cNvSpPr txBox="1"/>
            <p:nvPr/>
          </p:nvSpPr>
          <p:spPr>
            <a:xfrm>
              <a:off x="1739986" y="165434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latin typeface="Gill Sans Light"/>
                </a:rPr>
                <a:t>L</a:t>
              </a:r>
            </a:p>
          </p:txBody>
        </p:sp>
      </p:grpSp>
      <p:sp>
        <p:nvSpPr>
          <p:cNvPr id="26" name="TextBox 17">
            <a:extLst>
              <a:ext uri="{FF2B5EF4-FFF2-40B4-BE49-F238E27FC236}">
                <a16:creationId xmlns:a16="http://schemas.microsoft.com/office/drawing/2014/main" id="{2CD3FB81-7599-6A4A-8FC2-679F7B4EF5D0}"/>
              </a:ext>
            </a:extLst>
          </p:cNvPr>
          <p:cNvSpPr txBox="1"/>
          <p:nvPr/>
        </p:nvSpPr>
        <p:spPr>
          <a:xfrm>
            <a:off x="7093908" y="1540241"/>
            <a:ext cx="960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latin typeface="Gill Sans Light"/>
              </a:rPr>
              <a:t>…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091FBE6-DE8E-914E-9FDA-9142F088AFCF}"/>
              </a:ext>
            </a:extLst>
          </p:cNvPr>
          <p:cNvCxnSpPr>
            <a:cxnSpLocks/>
          </p:cNvCxnSpPr>
          <p:nvPr/>
        </p:nvCxnSpPr>
        <p:spPr>
          <a:xfrm>
            <a:off x="1133061" y="2169401"/>
            <a:ext cx="92566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5">
            <a:extLst>
              <a:ext uri="{FF2B5EF4-FFF2-40B4-BE49-F238E27FC236}">
                <a16:creationId xmlns:a16="http://schemas.microsoft.com/office/drawing/2014/main" id="{B9BB5881-E2F4-634B-A0D2-8612FB431B93}"/>
              </a:ext>
            </a:extLst>
          </p:cNvPr>
          <p:cNvSpPr txBox="1"/>
          <p:nvPr/>
        </p:nvSpPr>
        <p:spPr>
          <a:xfrm>
            <a:off x="10480150" y="193856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Gill Sans Light"/>
              </a:rPr>
              <a:t>time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7AB4C2-3E13-4B58-A7E4-0C9EA0634A3F}"/>
              </a:ext>
            </a:extLst>
          </p:cNvPr>
          <p:cNvGrpSpPr/>
          <p:nvPr/>
        </p:nvGrpSpPr>
        <p:grpSpPr>
          <a:xfrm>
            <a:off x="5416235" y="1447800"/>
            <a:ext cx="1296649" cy="514888"/>
            <a:chOff x="1334125" y="1654340"/>
            <a:chExt cx="1296649" cy="51488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291A6D6-1FE6-48C7-B88C-794356077846}"/>
                </a:ext>
              </a:extLst>
            </p:cNvPr>
            <p:cNvSpPr/>
            <p:nvPr/>
          </p:nvSpPr>
          <p:spPr>
            <a:xfrm>
              <a:off x="1334125" y="2056802"/>
              <a:ext cx="1296649" cy="112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>
                <a:latin typeface="Gill Sans Light"/>
              </a:endParaRPr>
            </a:p>
          </p:txBody>
        </p:sp>
        <p:sp>
          <p:nvSpPr>
            <p:cNvPr id="41" name="TextBox 13">
              <a:extLst>
                <a:ext uri="{FF2B5EF4-FFF2-40B4-BE49-F238E27FC236}">
                  <a16:creationId xmlns:a16="http://schemas.microsoft.com/office/drawing/2014/main" id="{0658795B-B01A-491C-B53D-DCFD910953A0}"/>
                </a:ext>
              </a:extLst>
            </p:cNvPr>
            <p:cNvSpPr txBox="1"/>
            <p:nvPr/>
          </p:nvSpPr>
          <p:spPr>
            <a:xfrm>
              <a:off x="1739986" y="165434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latin typeface="Gill Sans Light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839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20C6B-79FD-4771-861F-89E61353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Single Pipelined Server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AE8A82-A9D7-43BA-94BB-4005CEF03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921928"/>
                <a:ext cx="10515600" cy="1995902"/>
              </a:xfrm>
            </p:spPr>
            <p:txBody>
              <a:bodyPr/>
              <a:lstStyle/>
              <a:p>
                <a:r>
                  <a:rPr lang="en-US" dirty="0">
                    <a:latin typeface="Gill Sans Light"/>
                  </a:rPr>
                  <a:t>Single pipelined server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Gill Sans Light"/>
                  </a:rPr>
                  <a:t> stages for tasks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latin typeface="Gill Sans Light"/>
                  </a:rPr>
                  <a:t> (i.e., time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 per stage) delivers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ms</m:t>
                    </m:r>
                  </m:oMath>
                </a14:m>
                <a:r>
                  <a:rPr lang="en-US" dirty="0">
                    <a:latin typeface="Gill Sans Light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=400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s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yr</m:t>
                    </m:r>
                  </m:oMath>
                </a14:m>
                <a:r>
                  <a:rPr lang="en-US" dirty="0">
                    <a:latin typeface="Gill Sans Light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yr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AE8A82-A9D7-43BA-94BB-4005CEF03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921928"/>
                <a:ext cx="10515600" cy="1995902"/>
              </a:xfrm>
              <a:blipFill>
                <a:blip r:embed="rId2"/>
                <a:stretch>
                  <a:fillRect l="-812" t="-30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FDA8271-B2C1-0B41-8707-F75C51B5D9BE}"/>
              </a:ext>
            </a:extLst>
          </p:cNvPr>
          <p:cNvSpPr/>
          <p:nvPr/>
        </p:nvSpPr>
        <p:spPr>
          <a:xfrm>
            <a:off x="2604031" y="1558713"/>
            <a:ext cx="365933" cy="15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0">
              <a:latin typeface="Gill Sans Light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494E2B31-CAC1-084E-81D9-FF775041FBEF}"/>
              </a:ext>
            </a:extLst>
          </p:cNvPr>
          <p:cNvSpPr txBox="1"/>
          <p:nvPr/>
        </p:nvSpPr>
        <p:spPr>
          <a:xfrm>
            <a:off x="3009892" y="11430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latin typeface="Gill Sans Light"/>
              </a:rPr>
              <a:t>L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2CD3FB81-7599-6A4A-8FC2-679F7B4EF5D0}"/>
              </a:ext>
            </a:extLst>
          </p:cNvPr>
          <p:cNvSpPr txBox="1"/>
          <p:nvPr/>
        </p:nvSpPr>
        <p:spPr>
          <a:xfrm>
            <a:off x="5235908" y="2857927"/>
            <a:ext cx="1777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0" dirty="0">
                <a:latin typeface="Gill Sans Light"/>
              </a:rPr>
              <a:t>…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91FBE6-DE8E-914E-9FDA-9142F088AFCF}"/>
              </a:ext>
            </a:extLst>
          </p:cNvPr>
          <p:cNvCxnSpPr>
            <a:cxnSpLocks/>
          </p:cNvCxnSpPr>
          <p:nvPr/>
        </p:nvCxnSpPr>
        <p:spPr>
          <a:xfrm>
            <a:off x="2670313" y="3598657"/>
            <a:ext cx="69110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F34FAC4-ED51-3040-AC1B-783A0AE2BFF7}"/>
              </a:ext>
            </a:extLst>
          </p:cNvPr>
          <p:cNvSpPr/>
          <p:nvPr/>
        </p:nvSpPr>
        <p:spPr>
          <a:xfrm>
            <a:off x="2971293" y="1558713"/>
            <a:ext cx="365933" cy="1542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0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4AE4A2-AEBA-F845-9141-3A1D17531C1F}"/>
              </a:ext>
            </a:extLst>
          </p:cNvPr>
          <p:cNvSpPr/>
          <p:nvPr/>
        </p:nvSpPr>
        <p:spPr>
          <a:xfrm>
            <a:off x="3317391" y="1558712"/>
            <a:ext cx="365933" cy="1542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0">
              <a:latin typeface="Gill Sans Ligh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DA996F-7912-3549-A061-71A03C9BCA89}"/>
              </a:ext>
            </a:extLst>
          </p:cNvPr>
          <p:cNvGrpSpPr/>
          <p:nvPr/>
        </p:nvGrpSpPr>
        <p:grpSpPr>
          <a:xfrm>
            <a:off x="4883192" y="1149626"/>
            <a:ext cx="1109273" cy="990580"/>
            <a:chOff x="3457215" y="1250439"/>
            <a:chExt cx="1109273" cy="99058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4EAC4A4-C056-1D4C-8D46-99E028865F57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52" name="TextBox 22">
              <a:extLst>
                <a:ext uri="{FF2B5EF4-FFF2-40B4-BE49-F238E27FC236}">
                  <a16:creationId xmlns:a16="http://schemas.microsoft.com/office/drawing/2014/main" id="{C65E4827-53EB-C34D-9924-5CB24EB0DF6C}"/>
                </a:ext>
              </a:extLst>
            </p:cNvPr>
            <p:cNvSpPr txBox="1"/>
            <p:nvPr/>
          </p:nvSpPr>
          <p:spPr>
            <a:xfrm>
              <a:off x="3818106" y="1250439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37F3707-EDA3-D146-8FFE-6C11E150EB0E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6D868CE-7389-9246-B699-583BE66941C7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1855E0-1BA8-AF48-A2BD-5F82C7A9258D}"/>
              </a:ext>
            </a:extLst>
          </p:cNvPr>
          <p:cNvGrpSpPr/>
          <p:nvPr/>
        </p:nvGrpSpPr>
        <p:grpSpPr>
          <a:xfrm>
            <a:off x="2974075" y="2457583"/>
            <a:ext cx="1109273" cy="997206"/>
            <a:chOff x="3457215" y="1243813"/>
            <a:chExt cx="1109273" cy="99720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F7D8A57-D90E-164A-BC33-EA4E8EEF1A4B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48" name="TextBox 27">
              <a:extLst>
                <a:ext uri="{FF2B5EF4-FFF2-40B4-BE49-F238E27FC236}">
                  <a16:creationId xmlns:a16="http://schemas.microsoft.com/office/drawing/2014/main" id="{4395DA73-C5CF-DA44-839C-59E7EFB00854}"/>
                </a:ext>
              </a:extLst>
            </p:cNvPr>
            <p:cNvSpPr txBox="1"/>
            <p:nvPr/>
          </p:nvSpPr>
          <p:spPr>
            <a:xfrm>
              <a:off x="3818106" y="124381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C8553DF-AAA3-EE4F-8D64-9E42CCFC1828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B75D958-C2A9-0A42-94BF-B56DC7753508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4EA772F-67D5-CC41-8FD8-8C6ED581A608}"/>
              </a:ext>
            </a:extLst>
          </p:cNvPr>
          <p:cNvGrpSpPr/>
          <p:nvPr/>
        </p:nvGrpSpPr>
        <p:grpSpPr>
          <a:xfrm>
            <a:off x="3361391" y="2457583"/>
            <a:ext cx="1109273" cy="997206"/>
            <a:chOff x="3457215" y="1243813"/>
            <a:chExt cx="1109273" cy="99720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D71CB06-AB05-EC4F-AD4D-B56D04CA0B02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44" name="TextBox 32">
              <a:extLst>
                <a:ext uri="{FF2B5EF4-FFF2-40B4-BE49-F238E27FC236}">
                  <a16:creationId xmlns:a16="http://schemas.microsoft.com/office/drawing/2014/main" id="{2C91F1C3-0779-9444-B3BC-40233568D564}"/>
                </a:ext>
              </a:extLst>
            </p:cNvPr>
            <p:cNvSpPr txBox="1"/>
            <p:nvPr/>
          </p:nvSpPr>
          <p:spPr>
            <a:xfrm>
              <a:off x="3818106" y="124381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060C3E2-BBE5-5D4A-B5D3-275E523B2A42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C1F4CCE-09C3-EC4E-82EB-9C454251FBFD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F4A6B2-8CC0-774A-B23E-1D4FA3D9681E}"/>
              </a:ext>
            </a:extLst>
          </p:cNvPr>
          <p:cNvGrpSpPr/>
          <p:nvPr/>
        </p:nvGrpSpPr>
        <p:grpSpPr>
          <a:xfrm>
            <a:off x="3752895" y="2464209"/>
            <a:ext cx="1109273" cy="990580"/>
            <a:chOff x="3457215" y="1250439"/>
            <a:chExt cx="1109273" cy="9905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04ABD8E-ACAB-6943-886A-723399855AEC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EEFE3519-254E-EF42-B217-16CBFE6BF3E2}"/>
                </a:ext>
              </a:extLst>
            </p:cNvPr>
            <p:cNvSpPr txBox="1"/>
            <p:nvPr/>
          </p:nvSpPr>
          <p:spPr>
            <a:xfrm>
              <a:off x="3818106" y="1250439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664F624-3BC7-514D-9B46-B9B07AB8B870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CC98CF6-05CF-BA42-BD0A-6DBA408382F0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0E6878-EE73-CF41-A7A8-1857844BB343}"/>
              </a:ext>
            </a:extLst>
          </p:cNvPr>
          <p:cNvGrpSpPr/>
          <p:nvPr/>
        </p:nvGrpSpPr>
        <p:grpSpPr>
          <a:xfrm>
            <a:off x="4140211" y="2464209"/>
            <a:ext cx="1109273" cy="990580"/>
            <a:chOff x="3457215" y="1250439"/>
            <a:chExt cx="1109273" cy="99058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30D7478-5FFC-DF46-92A3-22E08D161184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6" name="TextBox 42">
              <a:extLst>
                <a:ext uri="{FF2B5EF4-FFF2-40B4-BE49-F238E27FC236}">
                  <a16:creationId xmlns:a16="http://schemas.microsoft.com/office/drawing/2014/main" id="{5717E7EF-FB29-8D41-B7C2-234DD7970D8C}"/>
                </a:ext>
              </a:extLst>
            </p:cNvPr>
            <p:cNvSpPr txBox="1"/>
            <p:nvPr/>
          </p:nvSpPr>
          <p:spPr>
            <a:xfrm>
              <a:off x="3818106" y="1250439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AFB62D5-757A-1C49-B9B5-D1EB1EAFBC2D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01A9BE7-53F8-E341-8CCB-0707FA75DA5D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A5C79C-DF75-7F4B-A579-BFF5FDE71A41}"/>
              </a:ext>
            </a:extLst>
          </p:cNvPr>
          <p:cNvGrpSpPr/>
          <p:nvPr/>
        </p:nvGrpSpPr>
        <p:grpSpPr>
          <a:xfrm>
            <a:off x="6950608" y="2451704"/>
            <a:ext cx="1109273" cy="997206"/>
            <a:chOff x="3457215" y="1243813"/>
            <a:chExt cx="1109273" cy="99720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D43AD52-B537-ED40-9169-7386006FEFC9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2" name="TextBox 47">
              <a:extLst>
                <a:ext uri="{FF2B5EF4-FFF2-40B4-BE49-F238E27FC236}">
                  <a16:creationId xmlns:a16="http://schemas.microsoft.com/office/drawing/2014/main" id="{DF681351-23BC-F343-92B2-208AD3CB1806}"/>
                </a:ext>
              </a:extLst>
            </p:cNvPr>
            <p:cNvSpPr txBox="1"/>
            <p:nvPr/>
          </p:nvSpPr>
          <p:spPr>
            <a:xfrm>
              <a:off x="3818106" y="124381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D5ABBC2-CD32-1545-B487-420E0ADFD332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3C6CD14-97C1-5D4C-B6BF-CB8AD123569E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8CFD16-351F-D74A-992E-1607A2550413}"/>
              </a:ext>
            </a:extLst>
          </p:cNvPr>
          <p:cNvGrpSpPr/>
          <p:nvPr/>
        </p:nvGrpSpPr>
        <p:grpSpPr>
          <a:xfrm>
            <a:off x="7342112" y="2451704"/>
            <a:ext cx="1109273" cy="997206"/>
            <a:chOff x="3457215" y="1243813"/>
            <a:chExt cx="1109273" cy="99720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97B1B0E-684F-054C-A9EE-CBAD47C0790A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28" name="TextBox 52">
              <a:extLst>
                <a:ext uri="{FF2B5EF4-FFF2-40B4-BE49-F238E27FC236}">
                  <a16:creationId xmlns:a16="http://schemas.microsoft.com/office/drawing/2014/main" id="{6E98612E-2943-EF4C-B717-2A699800DD9C}"/>
                </a:ext>
              </a:extLst>
            </p:cNvPr>
            <p:cNvSpPr txBox="1"/>
            <p:nvPr/>
          </p:nvSpPr>
          <p:spPr>
            <a:xfrm>
              <a:off x="3818106" y="124381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C339177-6E65-2A4F-A728-FACA55ACAB92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5E0FC0E-DFC9-024A-9A11-AA5D2300BDD3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09C612-66BD-FA4B-8D7F-7261CD56D908}"/>
              </a:ext>
            </a:extLst>
          </p:cNvPr>
          <p:cNvGrpSpPr/>
          <p:nvPr/>
        </p:nvGrpSpPr>
        <p:grpSpPr>
          <a:xfrm>
            <a:off x="7729428" y="2464956"/>
            <a:ext cx="1109273" cy="983954"/>
            <a:chOff x="3457215" y="1257065"/>
            <a:chExt cx="1109273" cy="9839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5C67B27-3FCE-904D-9FC6-1649B1A632BC}"/>
                </a:ext>
              </a:extLst>
            </p:cNvPr>
            <p:cNvSpPr/>
            <p:nvPr/>
          </p:nvSpPr>
          <p:spPr>
            <a:xfrm>
              <a:off x="3457215" y="1659526"/>
              <a:ext cx="365933" cy="1542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24" name="TextBox 57">
              <a:extLst>
                <a:ext uri="{FF2B5EF4-FFF2-40B4-BE49-F238E27FC236}">
                  <a16:creationId xmlns:a16="http://schemas.microsoft.com/office/drawing/2014/main" id="{FD73192C-EA6E-BB4E-93F8-8B18FC8758F5}"/>
                </a:ext>
              </a:extLst>
            </p:cNvPr>
            <p:cNvSpPr txBox="1"/>
            <p:nvPr/>
          </p:nvSpPr>
          <p:spPr>
            <a:xfrm>
              <a:off x="3818106" y="1257065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</a:rPr>
                <a:t>L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FBC029-E010-5F48-A641-A616EBB6B457}"/>
                </a:ext>
              </a:extLst>
            </p:cNvPr>
            <p:cNvSpPr/>
            <p:nvPr/>
          </p:nvSpPr>
          <p:spPr>
            <a:xfrm>
              <a:off x="3824477" y="1876881"/>
              <a:ext cx="365933" cy="1542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EB186A1-1CD5-1242-98FE-C9C9548AD62B}"/>
                </a:ext>
              </a:extLst>
            </p:cNvPr>
            <p:cNvSpPr/>
            <p:nvPr/>
          </p:nvSpPr>
          <p:spPr>
            <a:xfrm>
              <a:off x="4200555" y="2086740"/>
              <a:ext cx="365933" cy="154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</p:grpSp>
      <p:sp>
        <p:nvSpPr>
          <p:cNvPr id="21" name="TextBox 60">
            <a:extLst>
              <a:ext uri="{FF2B5EF4-FFF2-40B4-BE49-F238E27FC236}">
                <a16:creationId xmlns:a16="http://schemas.microsoft.com/office/drawing/2014/main" id="{AD404602-2E3C-FE4C-B1F3-84B6F081223C}"/>
              </a:ext>
            </a:extLst>
          </p:cNvPr>
          <p:cNvSpPr txBox="1"/>
          <p:nvPr/>
        </p:nvSpPr>
        <p:spPr>
          <a:xfrm>
            <a:off x="2026397" y="1714436"/>
            <a:ext cx="2430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latin typeface="Gill Sans Light"/>
              </a:rPr>
              <a:t>logical operation</a:t>
            </a:r>
          </a:p>
        </p:txBody>
      </p:sp>
      <p:sp>
        <p:nvSpPr>
          <p:cNvPr id="22" name="TextBox 61">
            <a:extLst>
              <a:ext uri="{FF2B5EF4-FFF2-40B4-BE49-F238E27FC236}">
                <a16:creationId xmlns:a16="http://schemas.microsoft.com/office/drawing/2014/main" id="{83CB492F-4843-D649-8D76-1DE0FCA79AFE}"/>
              </a:ext>
            </a:extLst>
          </p:cNvPr>
          <p:cNvSpPr txBox="1"/>
          <p:nvPr/>
        </p:nvSpPr>
        <p:spPr>
          <a:xfrm>
            <a:off x="6061392" y="1512246"/>
            <a:ext cx="4328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latin typeface="Gill Sans Light"/>
              </a:rPr>
              <a:t>divided over distinct resources</a:t>
            </a: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E3DF049C-DB12-411D-966C-E39AC316B265}"/>
              </a:ext>
            </a:extLst>
          </p:cNvPr>
          <p:cNvSpPr txBox="1"/>
          <p:nvPr/>
        </p:nvSpPr>
        <p:spPr>
          <a:xfrm>
            <a:off x="9668147" y="3367824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47350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/>
      <p:bldP spid="11" grpId="0" animBg="1"/>
      <p:bldP spid="12" grpId="0" animBg="1"/>
      <p:bldP spid="21" grpId="0"/>
      <p:bldP spid="22" grpId="0"/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D121-570F-47F8-AA81-9A816E5D0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Example Systems “Pipelines”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AA7A7-C02A-4112-AEC6-E17C7FF7A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3844"/>
            <a:ext cx="10515600" cy="2552493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Anything with queues between operational process behaves roughly “pipeline like”</a:t>
            </a:r>
          </a:p>
          <a:p>
            <a:r>
              <a:rPr lang="en-US" dirty="0">
                <a:latin typeface="Gill Sans Light"/>
              </a:rPr>
              <a:t>Important difference is that “initiations” are decoupled from processing</a:t>
            </a:r>
          </a:p>
          <a:p>
            <a:pPr lvl="1"/>
            <a:r>
              <a:rPr lang="en-US" dirty="0">
                <a:latin typeface="Gill Sans Light"/>
              </a:rPr>
              <a:t>May have to queue up a burst of operations</a:t>
            </a:r>
          </a:p>
          <a:p>
            <a:pPr lvl="1"/>
            <a:r>
              <a:rPr lang="en-US" dirty="0">
                <a:latin typeface="Gill Sans Light"/>
              </a:rPr>
              <a:t>Not synchronous and deterministic like in 61C</a:t>
            </a:r>
          </a:p>
        </p:txBody>
      </p:sp>
      <p:sp>
        <p:nvSpPr>
          <p:cNvPr id="7" name="Right Arrow 10">
            <a:extLst>
              <a:ext uri="{FF2B5EF4-FFF2-40B4-BE49-F238E27FC236}">
                <a16:creationId xmlns:a16="http://schemas.microsoft.com/office/drawing/2014/main" id="{059C7ED4-ABD6-A243-83CB-619B945E9B47}"/>
              </a:ext>
            </a:extLst>
          </p:cNvPr>
          <p:cNvSpPr/>
          <p:nvPr/>
        </p:nvSpPr>
        <p:spPr>
          <a:xfrm>
            <a:off x="3967443" y="2009498"/>
            <a:ext cx="1098816" cy="157523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4728D7F-82D6-0E4E-9CB4-B7685C6B8B5D}"/>
              </a:ext>
            </a:extLst>
          </p:cNvPr>
          <p:cNvSpPr txBox="1"/>
          <p:nvPr/>
        </p:nvSpPr>
        <p:spPr>
          <a:xfrm>
            <a:off x="2395173" y="190359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Gill Sans Light"/>
              </a:rPr>
              <a:t>User Process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208DE5F-9958-9F41-8222-19510584D998}"/>
              </a:ext>
            </a:extLst>
          </p:cNvPr>
          <p:cNvGrpSpPr/>
          <p:nvPr/>
        </p:nvGrpSpPr>
        <p:grpSpPr>
          <a:xfrm>
            <a:off x="5970236" y="1903594"/>
            <a:ext cx="668511" cy="331693"/>
            <a:chOff x="3696020" y="1904361"/>
            <a:chExt cx="668511" cy="33169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6485D01-2338-994F-9AE8-7CD61C310200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56AF5C7-E9E5-5649-803E-7A72C110C545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B7E56E2-8856-7944-AEC1-1A6C533C17E6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7E97290-D900-E84A-8672-FDA73356AE0D}"/>
              </a:ext>
            </a:extLst>
          </p:cNvPr>
          <p:cNvSpPr txBox="1"/>
          <p:nvPr/>
        </p:nvSpPr>
        <p:spPr>
          <a:xfrm rot="16200000">
            <a:off x="4078270" y="187391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err="1">
                <a:latin typeface="Gill Sans Light"/>
              </a:rPr>
              <a:t>syscall</a:t>
            </a:r>
            <a:endParaRPr lang="en-US" b="0" dirty="0">
              <a:latin typeface="Gill Sans Light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F23B493-E647-374B-B2B9-BF37F45CD246}"/>
              </a:ext>
            </a:extLst>
          </p:cNvPr>
          <p:cNvSpPr txBox="1"/>
          <p:nvPr/>
        </p:nvSpPr>
        <p:spPr>
          <a:xfrm>
            <a:off x="4984828" y="179392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latin typeface="Gill Sans Light"/>
              </a:rPr>
              <a:t>File </a:t>
            </a:r>
          </a:p>
          <a:p>
            <a:pPr algn="ctr"/>
            <a:r>
              <a:rPr lang="en-US" b="0" dirty="0">
                <a:latin typeface="Gill Sans Light"/>
              </a:rPr>
              <a:t>System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8ABC1E-95A9-FC41-9491-C8B7BE78AE01}"/>
              </a:ext>
            </a:extLst>
          </p:cNvPr>
          <p:cNvGrpSpPr/>
          <p:nvPr/>
        </p:nvGrpSpPr>
        <p:grpSpPr>
          <a:xfrm>
            <a:off x="7544756" y="1886946"/>
            <a:ext cx="668511" cy="331693"/>
            <a:chOff x="3696020" y="1904361"/>
            <a:chExt cx="668511" cy="3316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235CB48-7772-D049-AB50-1A02A444D1ED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E80832C-4F84-2C4E-A946-C16D01D56965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419159-AE44-F34D-B6C7-F70721D8988C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6">
            <a:extLst>
              <a:ext uri="{FF2B5EF4-FFF2-40B4-BE49-F238E27FC236}">
                <a16:creationId xmlns:a16="http://schemas.microsoft.com/office/drawing/2014/main" id="{8CC36FC9-B783-4846-8788-7A30A8383DC6}"/>
              </a:ext>
            </a:extLst>
          </p:cNvPr>
          <p:cNvSpPr txBox="1"/>
          <p:nvPr/>
        </p:nvSpPr>
        <p:spPr>
          <a:xfrm>
            <a:off x="6743410" y="1735418"/>
            <a:ext cx="84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Gill Sans Light"/>
              </a:rPr>
              <a:t>Upper Driver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6E08D31B-F172-DF42-8D52-B6ACBB9FC365}"/>
              </a:ext>
            </a:extLst>
          </p:cNvPr>
          <p:cNvSpPr txBox="1"/>
          <p:nvPr/>
        </p:nvSpPr>
        <p:spPr>
          <a:xfrm>
            <a:off x="8299070" y="1721302"/>
            <a:ext cx="84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Gill Sans Light"/>
              </a:rPr>
              <a:t>Lower Driver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2AE376-1430-3D4C-A83C-73F8138CF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438974" y="2522139"/>
            <a:ext cx="1056937" cy="10569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3E68A0-5F3F-FA48-B22D-CCC1D3FD2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302" y="1433107"/>
            <a:ext cx="939801" cy="639203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A0C85E6A-85CF-6C4D-8E1A-4BF144C41AC0}"/>
              </a:ext>
            </a:extLst>
          </p:cNvPr>
          <p:cNvSpPr txBox="1"/>
          <p:nvPr/>
        </p:nvSpPr>
        <p:spPr>
          <a:xfrm>
            <a:off x="1924762" y="1468973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Gill Sans Light"/>
              </a:rPr>
              <a:t>I/O Processing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B40877E4-6F80-C149-A7DC-033875EAA252}"/>
              </a:ext>
            </a:extLst>
          </p:cNvPr>
          <p:cNvSpPr/>
          <p:nvPr/>
        </p:nvSpPr>
        <p:spPr>
          <a:xfrm>
            <a:off x="4308600" y="2576374"/>
            <a:ext cx="2306562" cy="1162785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86D8B4-F715-9941-81C0-36FB400364F3}"/>
              </a:ext>
            </a:extLst>
          </p:cNvPr>
          <p:cNvGrpSpPr/>
          <p:nvPr/>
        </p:nvGrpSpPr>
        <p:grpSpPr>
          <a:xfrm>
            <a:off x="4685873" y="3263913"/>
            <a:ext cx="318719" cy="174353"/>
            <a:chOff x="3696020" y="1904361"/>
            <a:chExt cx="668511" cy="33169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32E95F8-9FF1-5148-91F1-655487BCA1EE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2475163-DFC3-554B-AE6E-27F74DBB437F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7B3A53E-BD1A-4847-B4B7-269542BF6BA8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412A712-5FBC-7349-838E-9182851FD488}"/>
              </a:ext>
            </a:extLst>
          </p:cNvPr>
          <p:cNvGrpSpPr/>
          <p:nvPr/>
        </p:nvGrpSpPr>
        <p:grpSpPr>
          <a:xfrm>
            <a:off x="4956968" y="2806753"/>
            <a:ext cx="318719" cy="174353"/>
            <a:chOff x="3696020" y="1904361"/>
            <a:chExt cx="668511" cy="33169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51654CA-3B47-9B43-AC28-376E72033449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798DA0-27AA-7A4C-823B-8F9AFCD1889E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E592F58-2C5B-7F4C-8F91-E0D7AC39448B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38C0CB-B493-DA45-A761-91B1E2EA5C80}"/>
              </a:ext>
            </a:extLst>
          </p:cNvPr>
          <p:cNvGrpSpPr/>
          <p:nvPr/>
        </p:nvGrpSpPr>
        <p:grpSpPr>
          <a:xfrm>
            <a:off x="5769414" y="3309082"/>
            <a:ext cx="318719" cy="174353"/>
            <a:chOff x="3696020" y="1904361"/>
            <a:chExt cx="668511" cy="33169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D90230-FB2E-2B46-B3B8-58360E9EA836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3621EBD-E41D-394A-AD01-2D5F0D870E49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40503F-7C7B-E84E-97EF-625EABF132B0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8D934C-2E13-3F4E-9E6B-43A45F6721EA}"/>
              </a:ext>
            </a:extLst>
          </p:cNvPr>
          <p:cNvGrpSpPr/>
          <p:nvPr/>
        </p:nvGrpSpPr>
        <p:grpSpPr>
          <a:xfrm>
            <a:off x="5999601" y="2760485"/>
            <a:ext cx="318719" cy="174353"/>
            <a:chOff x="3696020" y="1904361"/>
            <a:chExt cx="668511" cy="33169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04DE7B7-6E9F-BA4C-A474-43737A35CD6F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0">
                <a:latin typeface="Gill Sans Light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74113F0-2E01-6A44-8650-F564E44E3FB7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7E1AF3-B9D4-1C4C-B572-0AE61D202523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FC38826-8F18-9B44-B0FB-B36D615F59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302" y="2019270"/>
            <a:ext cx="1187936" cy="89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40">
            <a:extLst>
              <a:ext uri="{FF2B5EF4-FFF2-40B4-BE49-F238E27FC236}">
                <a16:creationId xmlns:a16="http://schemas.microsoft.com/office/drawing/2014/main" id="{705C37AE-6E93-2948-AFE0-F8C165B5676F}"/>
              </a:ext>
            </a:extLst>
          </p:cNvPr>
          <p:cNvSpPr txBox="1"/>
          <p:nvPr/>
        </p:nvSpPr>
        <p:spPr>
          <a:xfrm>
            <a:off x="1953104" y="245243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Gill Sans Light"/>
              </a:rPr>
              <a:t>Communication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8DF3B3-E085-BB44-A768-69EA2CFF6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065248" y="3068207"/>
            <a:ext cx="471969" cy="22509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0A28A69-9CA0-6540-A47E-ACD11F2F9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559024" y="2944325"/>
            <a:ext cx="471969" cy="2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345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2D7E-90DC-4BC8-9282-AB51AAEB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Multiple Servers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503D1-9068-41A5-8CFF-35D58699CA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164362"/>
                <a:ext cx="10515600" cy="301260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Gill Sans Light"/>
                  </a:rPr>
                  <a:t> servers handling tasks of length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latin typeface="Gill Sans Light"/>
                  </a:rPr>
                  <a:t> delivers at rate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>
                    <a:latin typeface="Gill Sans Light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ms</m:t>
                    </m:r>
                  </m:oMath>
                </a14:m>
                <a:r>
                  <a:rPr lang="en-US" dirty="0">
                    <a:latin typeface="Gill Sans Ligh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=400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s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yr</m:t>
                    </m:r>
                  </m:oMath>
                </a14:m>
                <a:r>
                  <a:rPr lang="en-US" dirty="0">
                    <a:latin typeface="Gill Sans Ligh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latin typeface="Gill Sans Light"/>
                  </a:rPr>
                  <a:t> →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nor/>
                      </m:rPr>
                      <a:rPr lang="en-US">
                        <a:latin typeface="Gill Sans Light"/>
                      </a:rPr>
                      <m:t> 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op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latin typeface="Gill Sans Light"/>
                          </a:rPr>
                          <m:t>yr</m:t>
                        </m:r>
                      </m:den>
                    </m:f>
                  </m:oMath>
                </a14:m>
                <a:endParaRPr lang="en-US" dirty="0">
                  <a:latin typeface="Gill Sans Light"/>
                </a:endParaRPr>
              </a:p>
              <a:p>
                <a:r>
                  <a:rPr lang="en-US" dirty="0">
                    <a:latin typeface="Gill Sans Light"/>
                  </a:rPr>
                  <a:t>In 61C you saw multiple processors (cores)</a:t>
                </a:r>
              </a:p>
              <a:p>
                <a:pPr lvl="1"/>
                <a:r>
                  <a:rPr lang="en-US" dirty="0">
                    <a:latin typeface="Gill Sans Light"/>
                  </a:rPr>
                  <a:t>Systems present lots of multiple parallel servers</a:t>
                </a:r>
              </a:p>
              <a:p>
                <a:pPr lvl="1"/>
                <a:r>
                  <a:rPr lang="en-US" dirty="0">
                    <a:latin typeface="Gill Sans Light"/>
                  </a:rPr>
                  <a:t>Often with lots of queues</a:t>
                </a:r>
              </a:p>
              <a:p>
                <a:endParaRPr lang="en-US" dirty="0">
                  <a:latin typeface="Gill Sans Ligh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503D1-9068-41A5-8CFF-35D58699CA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164362"/>
                <a:ext cx="10515600" cy="3012601"/>
              </a:xfrm>
              <a:blipFill>
                <a:blip r:embed="rId2"/>
                <a:stretch>
                  <a:fillRect l="-928" t="-20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066C9F95-AACD-5940-A0B4-A512F416F856}"/>
              </a:ext>
            </a:extLst>
          </p:cNvPr>
          <p:cNvSpPr/>
          <p:nvPr/>
        </p:nvSpPr>
        <p:spPr>
          <a:xfrm>
            <a:off x="3169998" y="1857032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8" name="TextBox 64">
            <a:extLst>
              <a:ext uri="{FF2B5EF4-FFF2-40B4-BE49-F238E27FC236}">
                <a16:creationId xmlns:a16="http://schemas.microsoft.com/office/drawing/2014/main" id="{62CD0D30-B857-6A48-8E76-35250A482480}"/>
              </a:ext>
            </a:extLst>
          </p:cNvPr>
          <p:cNvSpPr txBox="1"/>
          <p:nvPr/>
        </p:nvSpPr>
        <p:spPr>
          <a:xfrm>
            <a:off x="3604713" y="145457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AE62F-8396-F243-91D3-E3A69FAFD09A}"/>
              </a:ext>
            </a:extLst>
          </p:cNvPr>
          <p:cNvSpPr/>
          <p:nvPr/>
        </p:nvSpPr>
        <p:spPr>
          <a:xfrm>
            <a:off x="3205584" y="1940046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C7AF91-7137-3E45-A46C-F7242D102F74}"/>
              </a:ext>
            </a:extLst>
          </p:cNvPr>
          <p:cNvSpPr/>
          <p:nvPr/>
        </p:nvSpPr>
        <p:spPr>
          <a:xfrm>
            <a:off x="3254868" y="2036233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84E025-70E7-8C45-893E-A7C78F8C493C}"/>
              </a:ext>
            </a:extLst>
          </p:cNvPr>
          <p:cNvSpPr/>
          <p:nvPr/>
        </p:nvSpPr>
        <p:spPr>
          <a:xfrm>
            <a:off x="3304152" y="2131183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D32D1E-AC5D-B24C-842D-AC01C87D8284}"/>
              </a:ext>
            </a:extLst>
          </p:cNvPr>
          <p:cNvSpPr/>
          <p:nvPr/>
        </p:nvSpPr>
        <p:spPr>
          <a:xfrm>
            <a:off x="3533709" y="2528156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3" name="TextBox 69">
            <a:extLst>
              <a:ext uri="{FF2B5EF4-FFF2-40B4-BE49-F238E27FC236}">
                <a16:creationId xmlns:a16="http://schemas.microsoft.com/office/drawing/2014/main" id="{52B7FC4E-287F-9041-A84A-C531B3F94FBB}"/>
              </a:ext>
            </a:extLst>
          </p:cNvPr>
          <p:cNvSpPr txBox="1"/>
          <p:nvPr/>
        </p:nvSpPr>
        <p:spPr>
          <a:xfrm>
            <a:off x="3932606" y="2051707"/>
            <a:ext cx="569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latin typeface="Gill Sans Light"/>
              </a:rPr>
              <a:t>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F4625B-2B26-9147-8B80-767A72F29EE0}"/>
              </a:ext>
            </a:extLst>
          </p:cNvPr>
          <p:cNvSpPr/>
          <p:nvPr/>
        </p:nvSpPr>
        <p:spPr>
          <a:xfrm>
            <a:off x="5932811" y="2007239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0FEDBB-499C-E343-B20D-1FB1997B12B0}"/>
              </a:ext>
            </a:extLst>
          </p:cNvPr>
          <p:cNvSpPr/>
          <p:nvPr/>
        </p:nvSpPr>
        <p:spPr>
          <a:xfrm>
            <a:off x="6012130" y="2196747"/>
            <a:ext cx="1296649" cy="11242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663432-629B-F348-BEE7-510EA6AFEEE8}"/>
              </a:ext>
            </a:extLst>
          </p:cNvPr>
          <p:cNvSpPr/>
          <p:nvPr/>
        </p:nvSpPr>
        <p:spPr>
          <a:xfrm>
            <a:off x="5932810" y="2372114"/>
            <a:ext cx="1296649" cy="1124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B001E842-37A1-8744-9ADA-835BE849B13D}"/>
              </a:ext>
            </a:extLst>
          </p:cNvPr>
          <p:cNvSpPr txBox="1"/>
          <p:nvPr/>
        </p:nvSpPr>
        <p:spPr>
          <a:xfrm>
            <a:off x="8726727" y="201857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00426-3379-7042-BB6F-15427D0DA086}"/>
              </a:ext>
            </a:extLst>
          </p:cNvPr>
          <p:cNvSpPr/>
          <p:nvPr/>
        </p:nvSpPr>
        <p:spPr>
          <a:xfrm>
            <a:off x="7284273" y="2018757"/>
            <a:ext cx="1296649" cy="11242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6F5A3C-993F-ED4F-BC8F-FFE0EC2AD369}"/>
              </a:ext>
            </a:extLst>
          </p:cNvPr>
          <p:cNvSpPr/>
          <p:nvPr/>
        </p:nvSpPr>
        <p:spPr>
          <a:xfrm>
            <a:off x="7353954" y="2205557"/>
            <a:ext cx="1296649" cy="112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8C835-475A-8242-B3C1-8C11B51BFB65}"/>
              </a:ext>
            </a:extLst>
          </p:cNvPr>
          <p:cNvSpPr/>
          <p:nvPr/>
        </p:nvSpPr>
        <p:spPr>
          <a:xfrm>
            <a:off x="7308779" y="2370510"/>
            <a:ext cx="1296649" cy="1124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59DCB81-1C1C-1A4B-83B1-768E23D97B1C}"/>
              </a:ext>
            </a:extLst>
          </p:cNvPr>
          <p:cNvCxnSpPr/>
          <p:nvPr/>
        </p:nvCxnSpPr>
        <p:spPr>
          <a:xfrm flipV="1">
            <a:off x="8839200" y="2015630"/>
            <a:ext cx="141071" cy="49897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182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25949B-8FE9-454D-9319-A3CA087EDF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36" y="4603339"/>
            <a:ext cx="998722" cy="74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FF589A4-D5A3-F54E-A35F-FE1EEFAA8F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36" y="3549725"/>
            <a:ext cx="998722" cy="74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88D4679-D19B-4B4A-B588-637CB5AD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Example Systems “Parallelism”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ACB2A1-794C-AB48-8424-6FB89BC61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44" y="2020511"/>
            <a:ext cx="1539412" cy="1294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A3D05C-3F50-D84D-84E2-33B605E74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698" y="2029942"/>
            <a:ext cx="1539412" cy="1294363"/>
          </a:xfrm>
          <a:prstGeom prst="rect">
            <a:avLst/>
          </a:prstGeom>
        </p:spPr>
      </p:pic>
      <p:sp>
        <p:nvSpPr>
          <p:cNvPr id="10" name="Right Arrow 10">
            <a:extLst>
              <a:ext uri="{FF2B5EF4-FFF2-40B4-BE49-F238E27FC236}">
                <a16:creationId xmlns:a16="http://schemas.microsoft.com/office/drawing/2014/main" id="{059C7ED4-ABD6-A243-83CB-619B945E9B47}"/>
              </a:ext>
            </a:extLst>
          </p:cNvPr>
          <p:cNvSpPr/>
          <p:nvPr/>
        </p:nvSpPr>
        <p:spPr>
          <a:xfrm>
            <a:off x="3599666" y="2315227"/>
            <a:ext cx="1422405" cy="228097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0">
              <a:latin typeface="Gill Sans Light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64728D7F-82D6-0E4E-9CB4-B7685C6B8B5D}"/>
              </a:ext>
            </a:extLst>
          </p:cNvPr>
          <p:cNvSpPr txBox="1"/>
          <p:nvPr/>
        </p:nvSpPr>
        <p:spPr>
          <a:xfrm>
            <a:off x="1582361" y="2180507"/>
            <a:ext cx="203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User Process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08DE5F-9958-9F41-8222-19510584D998}"/>
              </a:ext>
            </a:extLst>
          </p:cNvPr>
          <p:cNvGrpSpPr/>
          <p:nvPr/>
        </p:nvGrpSpPr>
        <p:grpSpPr>
          <a:xfrm>
            <a:off x="6244147" y="2279897"/>
            <a:ext cx="668511" cy="331693"/>
            <a:chOff x="3696020" y="1904361"/>
            <a:chExt cx="668511" cy="33169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6485D01-2338-994F-9AE8-7CD61C310200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56AF5C7-E9E5-5649-803E-7A72C110C545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B7E56E2-8856-7944-AEC1-1A6C533C17E6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07E97290-D900-E84A-8672-FDA73356AE0D}"/>
              </a:ext>
            </a:extLst>
          </p:cNvPr>
          <p:cNvSpPr txBox="1"/>
          <p:nvPr/>
        </p:nvSpPr>
        <p:spPr>
          <a:xfrm>
            <a:off x="3810000" y="1976735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 err="1">
                <a:latin typeface="Gill Sans Light"/>
              </a:rPr>
              <a:t>syscall</a:t>
            </a:r>
            <a:endParaRPr lang="en-US" sz="2400" b="0" dirty="0">
              <a:latin typeface="Gill Sans Light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F23B493-E647-374B-B2B9-BF37F45CD246}"/>
              </a:ext>
            </a:extLst>
          </p:cNvPr>
          <p:cNvSpPr txBox="1"/>
          <p:nvPr/>
        </p:nvSpPr>
        <p:spPr>
          <a:xfrm>
            <a:off x="4961612" y="2097605"/>
            <a:ext cx="1210588" cy="72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2400" b="0" dirty="0">
                <a:latin typeface="Gill Sans Light"/>
              </a:rPr>
              <a:t>File </a:t>
            </a:r>
          </a:p>
          <a:p>
            <a:pPr algn="ctr">
              <a:lnSpc>
                <a:spcPct val="85000"/>
              </a:lnSpc>
            </a:pPr>
            <a:r>
              <a:rPr lang="en-US" sz="2400" b="0" dirty="0">
                <a:latin typeface="Gill Sans Light"/>
              </a:rPr>
              <a:t>System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8ABC1E-95A9-FC41-9491-C8B7BE78AE01}"/>
              </a:ext>
            </a:extLst>
          </p:cNvPr>
          <p:cNvGrpSpPr/>
          <p:nvPr/>
        </p:nvGrpSpPr>
        <p:grpSpPr>
          <a:xfrm>
            <a:off x="8233249" y="2263249"/>
            <a:ext cx="668511" cy="331693"/>
            <a:chOff x="3696020" y="1904361"/>
            <a:chExt cx="668511" cy="33169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235CB48-7772-D049-AB50-1A02A444D1ED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E80832C-4F84-2C4E-A946-C16D01D56965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419159-AE44-F34D-B6C7-F70721D8988C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8CC36FC9-B783-4846-8788-7A30A8383DC6}"/>
              </a:ext>
            </a:extLst>
          </p:cNvPr>
          <p:cNvSpPr txBox="1"/>
          <p:nvPr/>
        </p:nvSpPr>
        <p:spPr>
          <a:xfrm>
            <a:off x="7147389" y="2097605"/>
            <a:ext cx="1310811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2400" b="0" dirty="0">
                <a:latin typeface="Gill Sans Light"/>
              </a:rPr>
              <a:t>Upper Driver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E08D31B-F172-DF42-8D52-B6ACBB9FC365}"/>
              </a:ext>
            </a:extLst>
          </p:cNvPr>
          <p:cNvSpPr txBox="1"/>
          <p:nvPr/>
        </p:nvSpPr>
        <p:spPr>
          <a:xfrm>
            <a:off x="9039648" y="2097605"/>
            <a:ext cx="1272008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2400" b="0" dirty="0">
                <a:latin typeface="Gill Sans Light"/>
              </a:rPr>
              <a:t>Lower Driver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2AE376-1430-3D4C-A83C-73F8138CFE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1663" y="3733555"/>
            <a:ext cx="1056937" cy="10569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3E68A0-5F3F-FA48-B22D-CCC1D3FD2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561" y="1183354"/>
            <a:ext cx="939801" cy="639203"/>
          </a:xfrm>
          <a:prstGeom prst="rect">
            <a:avLst/>
          </a:prstGeom>
        </p:spPr>
      </p:pic>
      <p:sp>
        <p:nvSpPr>
          <p:cNvPr id="20" name="TextBox 21">
            <a:extLst>
              <a:ext uri="{FF2B5EF4-FFF2-40B4-BE49-F238E27FC236}">
                <a16:creationId xmlns:a16="http://schemas.microsoft.com/office/drawing/2014/main" id="{A0C85E6A-85CF-6C4D-8E1A-4BF144C41AC0}"/>
              </a:ext>
            </a:extLst>
          </p:cNvPr>
          <p:cNvSpPr txBox="1"/>
          <p:nvPr/>
        </p:nvSpPr>
        <p:spPr>
          <a:xfrm>
            <a:off x="1097593" y="1631566"/>
            <a:ext cx="220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I/O Processing</a:t>
            </a: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B40877E4-6F80-C149-A7DC-033875EAA252}"/>
              </a:ext>
            </a:extLst>
          </p:cNvPr>
          <p:cNvSpPr/>
          <p:nvPr/>
        </p:nvSpPr>
        <p:spPr>
          <a:xfrm>
            <a:off x="4225209" y="3948844"/>
            <a:ext cx="2637167" cy="145746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0">
              <a:latin typeface="Gill Sans Ligh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86D8B4-F715-9941-81C0-36FB400364F3}"/>
              </a:ext>
            </a:extLst>
          </p:cNvPr>
          <p:cNvGrpSpPr/>
          <p:nvPr/>
        </p:nvGrpSpPr>
        <p:grpSpPr>
          <a:xfrm>
            <a:off x="4933087" y="4636383"/>
            <a:ext cx="318719" cy="174353"/>
            <a:chOff x="3696020" y="1904361"/>
            <a:chExt cx="668511" cy="33169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32E95F8-9FF1-5148-91F1-655487BCA1EE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2475163-DFC3-554B-AE6E-27F74DBB437F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7B3A53E-BD1A-4847-B4B7-269542BF6BA8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412A712-5FBC-7349-838E-9182851FD488}"/>
              </a:ext>
            </a:extLst>
          </p:cNvPr>
          <p:cNvGrpSpPr/>
          <p:nvPr/>
        </p:nvGrpSpPr>
        <p:grpSpPr>
          <a:xfrm>
            <a:off x="5204182" y="4179223"/>
            <a:ext cx="318719" cy="174353"/>
            <a:chOff x="3696020" y="1904361"/>
            <a:chExt cx="668511" cy="33169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51654CA-3B47-9B43-AC28-376E72033449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8798DA0-27AA-7A4C-823B-8F9AFCD1889E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E592F58-2C5B-7F4C-8F91-E0D7AC39448B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38C0CB-B493-DA45-A761-91B1E2EA5C80}"/>
              </a:ext>
            </a:extLst>
          </p:cNvPr>
          <p:cNvGrpSpPr/>
          <p:nvPr/>
        </p:nvGrpSpPr>
        <p:grpSpPr>
          <a:xfrm>
            <a:off x="5919941" y="4675259"/>
            <a:ext cx="318719" cy="174353"/>
            <a:chOff x="3696020" y="1904361"/>
            <a:chExt cx="668511" cy="33169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FD90230-FB2E-2B46-B3B8-58360E9EA836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3621EBD-E41D-394A-AD01-2D5F0D870E49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E40503F-7C7B-E84E-97EF-625EABF132B0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08D934C-2E13-3F4E-9E6B-43A45F6721EA}"/>
              </a:ext>
            </a:extLst>
          </p:cNvPr>
          <p:cNvGrpSpPr/>
          <p:nvPr/>
        </p:nvGrpSpPr>
        <p:grpSpPr>
          <a:xfrm>
            <a:off x="6246815" y="4132955"/>
            <a:ext cx="318719" cy="174353"/>
            <a:chOff x="3696020" y="1904361"/>
            <a:chExt cx="668511" cy="33169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04DE7B7-6E9F-BA4C-A474-43737A35CD6F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74113F0-2E01-6A44-8650-F564E44E3FB7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07E1AF3-B9D4-1C4C-B572-0AE61D202523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FC38826-8F18-9B44-B0FB-B36D615F59B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561" y="2758052"/>
            <a:ext cx="1187936" cy="89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40">
            <a:extLst>
              <a:ext uri="{FF2B5EF4-FFF2-40B4-BE49-F238E27FC236}">
                <a16:creationId xmlns:a16="http://schemas.microsoft.com/office/drawing/2014/main" id="{705C37AE-6E93-2948-AFE0-F8C165B5676F}"/>
              </a:ext>
            </a:extLst>
          </p:cNvPr>
          <p:cNvSpPr txBox="1"/>
          <p:nvPr/>
        </p:nvSpPr>
        <p:spPr>
          <a:xfrm>
            <a:off x="1121841" y="3594490"/>
            <a:ext cx="2326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Communication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18DF3B3-E085-BB44-A768-69EA2CFF6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312462" y="4440677"/>
            <a:ext cx="471969" cy="2250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0A28A69-9CA0-6540-A47E-ACD11F2F9A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806238" y="4316795"/>
            <a:ext cx="471969" cy="225093"/>
          </a:xfrm>
          <a:prstGeom prst="rect">
            <a:avLst/>
          </a:prstGeom>
        </p:spPr>
      </p:pic>
      <p:sp>
        <p:nvSpPr>
          <p:cNvPr id="30" name="TextBox 43">
            <a:extLst>
              <a:ext uri="{FF2B5EF4-FFF2-40B4-BE49-F238E27FC236}">
                <a16:creationId xmlns:a16="http://schemas.microsoft.com/office/drawing/2014/main" id="{FF2D8B17-10FF-3A44-B7B5-E489FED48654}"/>
              </a:ext>
            </a:extLst>
          </p:cNvPr>
          <p:cNvSpPr txBox="1"/>
          <p:nvPr/>
        </p:nvSpPr>
        <p:spPr>
          <a:xfrm>
            <a:off x="1834151" y="2432297"/>
            <a:ext cx="203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User Process</a:t>
            </a:r>
          </a:p>
        </p:txBody>
      </p:sp>
      <p:sp>
        <p:nvSpPr>
          <p:cNvPr id="31" name="TextBox 44">
            <a:extLst>
              <a:ext uri="{FF2B5EF4-FFF2-40B4-BE49-F238E27FC236}">
                <a16:creationId xmlns:a16="http://schemas.microsoft.com/office/drawing/2014/main" id="{9F5D2E45-8CD2-A246-A0A0-035E1A228677}"/>
              </a:ext>
            </a:extLst>
          </p:cNvPr>
          <p:cNvSpPr txBox="1"/>
          <p:nvPr/>
        </p:nvSpPr>
        <p:spPr>
          <a:xfrm>
            <a:off x="2085941" y="2684087"/>
            <a:ext cx="203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User Process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591AB1D-DE3B-B944-AB0A-6D8D09220B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94038" y="4603339"/>
            <a:ext cx="1056937" cy="105693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7EAFA0B-1807-3647-AD66-2E89F56907AC}"/>
              </a:ext>
            </a:extLst>
          </p:cNvPr>
          <p:cNvGrpSpPr/>
          <p:nvPr/>
        </p:nvGrpSpPr>
        <p:grpSpPr>
          <a:xfrm>
            <a:off x="4674330" y="4946027"/>
            <a:ext cx="318719" cy="174353"/>
            <a:chOff x="3696020" y="1904361"/>
            <a:chExt cx="668511" cy="33169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7A6404-4F3F-7945-9D10-A5CAAB860474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A61E36-4074-8544-BD32-79A0DE8F809E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D83625F-DF99-C943-B361-4474D0AD80B8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19A0C9-1DA4-D54D-B269-4055B013A3F0}"/>
              </a:ext>
            </a:extLst>
          </p:cNvPr>
          <p:cNvGrpSpPr/>
          <p:nvPr/>
        </p:nvGrpSpPr>
        <p:grpSpPr>
          <a:xfrm>
            <a:off x="6342723" y="4917143"/>
            <a:ext cx="318719" cy="174353"/>
            <a:chOff x="3696020" y="1904361"/>
            <a:chExt cx="668511" cy="3316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27BA364-BE66-F843-BA7F-9843F3D21FC3}"/>
                </a:ext>
              </a:extLst>
            </p:cNvPr>
            <p:cNvSpPr/>
            <p:nvPr/>
          </p:nvSpPr>
          <p:spPr>
            <a:xfrm>
              <a:off x="3696020" y="1921009"/>
              <a:ext cx="668511" cy="315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AB5937-902F-7C48-943F-763C6AF7B1F2}"/>
                </a:ext>
              </a:extLst>
            </p:cNvPr>
            <p:cNvCxnSpPr/>
            <p:nvPr/>
          </p:nvCxnSpPr>
          <p:spPr>
            <a:xfrm>
              <a:off x="4264639" y="1921009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0C5DCD0-0E26-AF42-B8D6-3A8061874674}"/>
                </a:ext>
              </a:extLst>
            </p:cNvPr>
            <p:cNvCxnSpPr/>
            <p:nvPr/>
          </p:nvCxnSpPr>
          <p:spPr>
            <a:xfrm>
              <a:off x="4178835" y="1904361"/>
              <a:ext cx="0" cy="315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59">
            <a:extLst>
              <a:ext uri="{FF2B5EF4-FFF2-40B4-BE49-F238E27FC236}">
                <a16:creationId xmlns:a16="http://schemas.microsoft.com/office/drawing/2014/main" id="{6981C8FF-C4B5-D64F-AD1C-48ECD92DA367}"/>
              </a:ext>
            </a:extLst>
          </p:cNvPr>
          <p:cNvSpPr txBox="1"/>
          <p:nvPr/>
        </p:nvSpPr>
        <p:spPr>
          <a:xfrm>
            <a:off x="1102062" y="5729381"/>
            <a:ext cx="5166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</a:rPr>
              <a:t>Parallel Computation, Databases, …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8B28F1E-F6B1-8B49-96D1-223D50E9F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594" y="1631566"/>
            <a:ext cx="939801" cy="63920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274F027-267D-FF41-B6A6-5F88A38F5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4221" y="2066199"/>
            <a:ext cx="939801" cy="63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96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2305050" y="228600"/>
            <a:ext cx="7543800" cy="381000"/>
          </a:xfrm>
          <a:noFill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dirty="0">
                <a:ea typeface="MS PGothic" charset="0"/>
              </a:rPr>
              <a:t>I/O Performance</a:t>
            </a:r>
          </a:p>
        </p:txBody>
      </p:sp>
      <p:grpSp>
        <p:nvGrpSpPr>
          <p:cNvPr id="75778" name="Group 44"/>
          <p:cNvGrpSpPr>
            <a:grpSpLocks/>
          </p:cNvGrpSpPr>
          <p:nvPr/>
        </p:nvGrpSpPr>
        <p:grpSpPr bwMode="auto">
          <a:xfrm>
            <a:off x="1524000" y="949325"/>
            <a:ext cx="6096000" cy="1844676"/>
            <a:chOff x="0" y="624"/>
            <a:chExt cx="3840" cy="1162"/>
          </a:xfrm>
        </p:grpSpPr>
        <p:sp>
          <p:nvSpPr>
            <p:cNvPr id="75802" name="Line 27"/>
            <p:cNvSpPr>
              <a:spLocks noChangeShapeType="1"/>
            </p:cNvSpPr>
            <p:nvPr/>
          </p:nvSpPr>
          <p:spPr bwMode="auto">
            <a:xfrm>
              <a:off x="818" y="1036"/>
              <a:ext cx="37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5" name="Rectangle 3"/>
            <p:cNvSpPr>
              <a:spLocks noChangeArrowheads="1"/>
            </p:cNvSpPr>
            <p:nvPr/>
          </p:nvSpPr>
          <p:spPr bwMode="auto">
            <a:xfrm>
              <a:off x="0" y="1584"/>
              <a:ext cx="384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Response Time = Queue + I/O device service time</a:t>
              </a:r>
            </a:p>
          </p:txBody>
        </p:sp>
        <p:sp>
          <p:nvSpPr>
            <p:cNvPr id="75796" name="AutoShape 33"/>
            <p:cNvSpPr>
              <a:spLocks noChangeArrowheads="1"/>
            </p:cNvSpPr>
            <p:nvPr/>
          </p:nvSpPr>
          <p:spPr bwMode="auto">
            <a:xfrm>
              <a:off x="2621" y="849"/>
              <a:ext cx="569" cy="373"/>
            </a:xfrm>
            <a:prstGeom prst="roundRect">
              <a:avLst>
                <a:gd name="adj" fmla="val 12495"/>
              </a:avLst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7" name="Rectangle 21"/>
            <p:cNvSpPr>
              <a:spLocks noChangeArrowheads="1"/>
            </p:cNvSpPr>
            <p:nvPr/>
          </p:nvSpPr>
          <p:spPr bwMode="auto">
            <a:xfrm>
              <a:off x="282" y="750"/>
              <a:ext cx="579" cy="571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228600" indent="-228600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pPr marL="228600" indent="-228600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</p:txBody>
        </p:sp>
        <p:sp>
          <p:nvSpPr>
            <p:cNvPr id="75798" name="Rectangle 23"/>
            <p:cNvSpPr>
              <a:spLocks noChangeArrowheads="1"/>
            </p:cNvSpPr>
            <p:nvPr/>
          </p:nvSpPr>
          <p:spPr bwMode="auto">
            <a:xfrm>
              <a:off x="1208" y="882"/>
              <a:ext cx="471" cy="307"/>
            </a:xfrm>
            <a:prstGeom prst="rect">
              <a:avLst/>
            </a:prstGeom>
            <a:solidFill>
              <a:srgbClr val="53FB25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9" name="Line 24"/>
            <p:cNvSpPr>
              <a:spLocks noChangeShapeType="1"/>
            </p:cNvSpPr>
            <p:nvPr/>
          </p:nvSpPr>
          <p:spPr bwMode="auto">
            <a:xfrm flipV="1">
              <a:off x="1590" y="874"/>
              <a:ext cx="0" cy="3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0" name="Line 25"/>
            <p:cNvSpPr>
              <a:spLocks noChangeShapeType="1"/>
            </p:cNvSpPr>
            <p:nvPr/>
          </p:nvSpPr>
          <p:spPr bwMode="auto">
            <a:xfrm flipV="1">
              <a:off x="1492" y="875"/>
              <a:ext cx="0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1" name="Rectangle 26"/>
            <p:cNvSpPr>
              <a:spLocks noChangeArrowheads="1"/>
            </p:cNvSpPr>
            <p:nvPr/>
          </p:nvSpPr>
          <p:spPr bwMode="auto">
            <a:xfrm>
              <a:off x="1030" y="1200"/>
              <a:ext cx="860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Queue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[OS Paths]</a:t>
              </a:r>
            </a:p>
          </p:txBody>
        </p:sp>
        <p:sp>
          <p:nvSpPr>
            <p:cNvPr id="75803" name="Rectangle 28"/>
            <p:cNvSpPr>
              <a:spLocks noChangeArrowheads="1"/>
            </p:cNvSpPr>
            <p:nvPr/>
          </p:nvSpPr>
          <p:spPr bwMode="auto">
            <a:xfrm>
              <a:off x="2026" y="624"/>
              <a:ext cx="374" cy="82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marL="228600" indent="-228600"/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Controller</a:t>
              </a:r>
            </a:p>
          </p:txBody>
        </p:sp>
        <p:sp>
          <p:nvSpPr>
            <p:cNvPr id="75804" name="Line 30"/>
            <p:cNvSpPr>
              <a:spLocks noChangeShapeType="1"/>
            </p:cNvSpPr>
            <p:nvPr/>
          </p:nvSpPr>
          <p:spPr bwMode="auto">
            <a:xfrm>
              <a:off x="1696" y="1036"/>
              <a:ext cx="3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5" name="Rectangle 31"/>
            <p:cNvSpPr>
              <a:spLocks noChangeArrowheads="1"/>
            </p:cNvSpPr>
            <p:nvPr/>
          </p:nvSpPr>
          <p:spPr bwMode="auto">
            <a:xfrm>
              <a:off x="2631" y="864"/>
              <a:ext cx="54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I/O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device</a:t>
              </a:r>
            </a:p>
          </p:txBody>
        </p:sp>
        <p:sp>
          <p:nvSpPr>
            <p:cNvPr id="75806" name="Line 32"/>
            <p:cNvSpPr>
              <a:spLocks noChangeShapeType="1"/>
            </p:cNvSpPr>
            <p:nvPr/>
          </p:nvSpPr>
          <p:spPr bwMode="auto">
            <a:xfrm>
              <a:off x="2400" y="1036"/>
              <a:ext cx="2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86430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1524000" y="2900362"/>
            <a:ext cx="9144000" cy="32718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800" dirty="0">
                <a:ea typeface="MS PGothic" charset="0"/>
              </a:rPr>
              <a:t>Performance of I/O subsystem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Metrics: Response Time, Throughput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Effective BW per op = transfer size / response time</a:t>
            </a:r>
          </a:p>
          <a:p>
            <a:pPr lvl="2">
              <a:lnSpc>
                <a:spcPct val="80000"/>
              </a:lnSpc>
            </a:pPr>
            <a:r>
              <a:rPr lang="en-US" sz="1800" dirty="0" err="1">
                <a:ea typeface="MS PGothic" charset="0"/>
              </a:rPr>
              <a:t>EffBW</a:t>
            </a:r>
            <a:r>
              <a:rPr lang="en-US" sz="1800" dirty="0">
                <a:ea typeface="MS PGothic" charset="0"/>
              </a:rPr>
              <a:t>(n) = n / (S + n/B) = B / (1 + SB/n )</a:t>
            </a:r>
          </a:p>
        </p:txBody>
      </p:sp>
      <p:sp>
        <p:nvSpPr>
          <p:cNvPr id="75780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628189" y="1493839"/>
            <a:ext cx="1587" cy="1587"/>
          </a:xfrm>
          <a:custGeom>
            <a:avLst/>
            <a:gdLst>
              <a:gd name="T0" fmla="*/ 0 w 1"/>
              <a:gd name="T1" fmla="*/ 2147483647 h 1"/>
              <a:gd name="T2" fmla="*/ 0 w 1"/>
              <a:gd name="T3" fmla="*/ 214748364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064377" y="742157"/>
            <a:ext cx="3630613" cy="3070225"/>
            <a:chOff x="5413376" y="685800"/>
            <a:chExt cx="3630613" cy="3070225"/>
          </a:xfrm>
        </p:grpSpPr>
        <p:grpSp>
          <p:nvGrpSpPr>
            <p:cNvPr id="75782" name="Group 53"/>
            <p:cNvGrpSpPr>
              <a:grpSpLocks/>
            </p:cNvGrpSpPr>
            <p:nvPr/>
          </p:nvGrpSpPr>
          <p:grpSpPr bwMode="auto">
            <a:xfrm>
              <a:off x="5413376" y="685800"/>
              <a:ext cx="3630613" cy="3070225"/>
              <a:chOff x="3410" y="432"/>
              <a:chExt cx="2287" cy="1934"/>
            </a:xfrm>
          </p:grpSpPr>
          <p:sp>
            <p:nvSpPr>
              <p:cNvPr id="75784" name="Rectangle 4"/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5" name="Rectangle 5"/>
              <p:cNvSpPr>
                <a:spLocks noChangeArrowheads="1"/>
              </p:cNvSpPr>
              <p:nvPr/>
            </p:nvSpPr>
            <p:spPr bwMode="auto">
              <a:xfrm>
                <a:off x="5245" y="1827"/>
                <a:ext cx="45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100%</a:t>
                </a:r>
              </a:p>
            </p:txBody>
          </p:sp>
          <p:sp>
            <p:nvSpPr>
              <p:cNvPr id="75786" name="Line 6"/>
              <p:cNvSpPr>
                <a:spLocks noChangeShapeType="1"/>
              </p:cNvSpPr>
              <p:nvPr/>
            </p:nvSpPr>
            <p:spPr bwMode="auto">
              <a:xfrm flipV="1">
                <a:off x="3728" y="432"/>
                <a:ext cx="1" cy="13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7" name="Line 7"/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512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8" name="Rectangle 8"/>
              <p:cNvSpPr>
                <a:spLocks noChangeArrowheads="1"/>
              </p:cNvSpPr>
              <p:nvPr/>
            </p:nvSpPr>
            <p:spPr bwMode="auto">
              <a:xfrm>
                <a:off x="3771" y="449"/>
                <a:ext cx="809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Response</a:t>
                </a:r>
              </a:p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Time (ms)</a:t>
                </a:r>
              </a:p>
            </p:txBody>
          </p:sp>
          <p:sp>
            <p:nvSpPr>
              <p:cNvPr id="75789" name="Rectangle 9"/>
              <p:cNvSpPr>
                <a:spLocks noChangeArrowheads="1"/>
              </p:cNvSpPr>
              <p:nvPr/>
            </p:nvSpPr>
            <p:spPr bwMode="auto">
              <a:xfrm>
                <a:off x="3767" y="2004"/>
                <a:ext cx="1830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Throughput  (Utilization)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                   (% total BW)</a:t>
                </a:r>
              </a:p>
            </p:txBody>
          </p:sp>
          <p:sp>
            <p:nvSpPr>
              <p:cNvPr id="75790" name="Rectangle 10"/>
              <p:cNvSpPr>
                <a:spLocks noChangeArrowheads="1"/>
              </p:cNvSpPr>
              <p:nvPr/>
            </p:nvSpPr>
            <p:spPr bwMode="auto">
              <a:xfrm>
                <a:off x="3490" y="1786"/>
                <a:ext cx="16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</a:t>
                </a:r>
              </a:p>
            </p:txBody>
          </p:sp>
          <p:sp>
            <p:nvSpPr>
              <p:cNvPr id="75791" name="Rectangle 11"/>
              <p:cNvSpPr>
                <a:spLocks noChangeArrowheads="1"/>
              </p:cNvSpPr>
              <p:nvPr/>
            </p:nvSpPr>
            <p:spPr bwMode="auto">
              <a:xfrm>
                <a:off x="3410" y="1305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</a:t>
                </a:r>
              </a:p>
            </p:txBody>
          </p:sp>
          <p:sp>
            <p:nvSpPr>
              <p:cNvPr id="75792" name="Rectangle 12"/>
              <p:cNvSpPr>
                <a:spLocks noChangeArrowheads="1"/>
              </p:cNvSpPr>
              <p:nvPr/>
            </p:nvSpPr>
            <p:spPr bwMode="auto">
              <a:xfrm>
                <a:off x="3410" y="904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200</a:t>
                </a:r>
              </a:p>
            </p:txBody>
          </p:sp>
          <p:sp>
            <p:nvSpPr>
              <p:cNvPr id="75793" name="Rectangle 13"/>
              <p:cNvSpPr>
                <a:spLocks noChangeArrowheads="1"/>
              </p:cNvSpPr>
              <p:nvPr/>
            </p:nvSpPr>
            <p:spPr bwMode="auto">
              <a:xfrm>
                <a:off x="3410" y="502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300</a:t>
                </a:r>
              </a:p>
            </p:txBody>
          </p:sp>
          <p:sp>
            <p:nvSpPr>
              <p:cNvPr id="75794" name="Rectangle 14"/>
              <p:cNvSpPr>
                <a:spLocks noChangeArrowheads="1"/>
              </p:cNvSpPr>
              <p:nvPr/>
            </p:nvSpPr>
            <p:spPr bwMode="auto">
              <a:xfrm>
                <a:off x="3691" y="1867"/>
                <a:ext cx="291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0%</a:t>
                </a:r>
              </a:p>
            </p:txBody>
          </p:sp>
        </p:grpSp>
        <p:sp>
          <p:nvSpPr>
            <p:cNvPr id="75783" name="Ink 4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37250" y="758825"/>
              <a:ext cx="2368550" cy="1844675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" name="Rectangular Callout 3"/>
          <p:cNvSpPr/>
          <p:nvPr/>
        </p:nvSpPr>
        <p:spPr bwMode="auto">
          <a:xfrm>
            <a:off x="2965450" y="4572000"/>
            <a:ext cx="996950" cy="381000"/>
          </a:xfrm>
          <a:prstGeom prst="wedgeRectCallout">
            <a:avLst>
              <a:gd name="adj1" fmla="val 48397"/>
              <a:gd name="adj2" fmla="val -123611"/>
            </a:avLst>
          </a:prstGeom>
          <a:solidFill>
            <a:srgbClr val="EFE6B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Source Sans Pro"/>
                <a:cs typeface="Source Sans Pro"/>
              </a:rPr>
              <a:t># of ops</a:t>
            </a:r>
          </a:p>
        </p:txBody>
      </p:sp>
      <p:sp>
        <p:nvSpPr>
          <p:cNvPr id="34" name="Rectangular Callout 33"/>
          <p:cNvSpPr/>
          <p:nvPr/>
        </p:nvSpPr>
        <p:spPr bwMode="auto">
          <a:xfrm>
            <a:off x="3733800" y="5181600"/>
            <a:ext cx="1828800" cy="381000"/>
          </a:xfrm>
          <a:prstGeom prst="wedgeRectCallout">
            <a:avLst>
              <a:gd name="adj1" fmla="val -17337"/>
              <a:gd name="adj2" fmla="val -273610"/>
            </a:avLst>
          </a:prstGeom>
          <a:solidFill>
            <a:srgbClr val="EFE6B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Source Sans Pro"/>
                <a:cs typeface="Source Sans Pro"/>
              </a:rPr>
              <a:t>Fixed overhead</a:t>
            </a:r>
          </a:p>
        </p:txBody>
      </p:sp>
      <p:sp>
        <p:nvSpPr>
          <p:cNvPr id="35" name="Rectangular Callout 34"/>
          <p:cNvSpPr/>
          <p:nvPr/>
        </p:nvSpPr>
        <p:spPr bwMode="auto">
          <a:xfrm>
            <a:off x="5029200" y="4648200"/>
            <a:ext cx="1371600" cy="381000"/>
          </a:xfrm>
          <a:prstGeom prst="wedgeRectCallout">
            <a:avLst>
              <a:gd name="adj1" fmla="val -60519"/>
              <a:gd name="adj2" fmla="val -130277"/>
            </a:avLst>
          </a:prstGeom>
          <a:solidFill>
            <a:srgbClr val="EFE6B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Source Sans Pro"/>
                <a:cs typeface="Source Sans Pro"/>
              </a:rPr>
              <a:t>time per op</a:t>
            </a:r>
          </a:p>
        </p:txBody>
      </p:sp>
    </p:spTree>
    <p:extLst>
      <p:ext uri="{BB962C8B-B14F-4D97-AF65-F5344CB8AC3E}">
        <p14:creationId xmlns:p14="http://schemas.microsoft.com/office/powerpoint/2010/main" val="2139754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301" grpId="0" build="p"/>
      <p:bldP spid="4" grpId="0" animBg="1"/>
      <p:bldP spid="34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2305050" y="228600"/>
            <a:ext cx="7543800" cy="381000"/>
          </a:xfrm>
          <a:noFill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>
                <a:ea typeface="MS PGothic" charset="0"/>
              </a:rPr>
              <a:t>I/O Performance</a:t>
            </a:r>
          </a:p>
        </p:txBody>
      </p:sp>
      <p:grpSp>
        <p:nvGrpSpPr>
          <p:cNvPr id="75778" name="Group 44"/>
          <p:cNvGrpSpPr>
            <a:grpSpLocks/>
          </p:cNvGrpSpPr>
          <p:nvPr/>
        </p:nvGrpSpPr>
        <p:grpSpPr bwMode="auto">
          <a:xfrm>
            <a:off x="1524000" y="949325"/>
            <a:ext cx="6096000" cy="1844676"/>
            <a:chOff x="0" y="624"/>
            <a:chExt cx="3840" cy="1162"/>
          </a:xfrm>
        </p:grpSpPr>
        <p:sp>
          <p:nvSpPr>
            <p:cNvPr id="75802" name="Line 27"/>
            <p:cNvSpPr>
              <a:spLocks noChangeShapeType="1"/>
            </p:cNvSpPr>
            <p:nvPr/>
          </p:nvSpPr>
          <p:spPr bwMode="auto">
            <a:xfrm>
              <a:off x="818" y="1036"/>
              <a:ext cx="37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5" name="Rectangle 3"/>
            <p:cNvSpPr>
              <a:spLocks noChangeArrowheads="1"/>
            </p:cNvSpPr>
            <p:nvPr/>
          </p:nvSpPr>
          <p:spPr bwMode="auto">
            <a:xfrm>
              <a:off x="0" y="1584"/>
              <a:ext cx="384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Response Time = Queue + I/O device service time</a:t>
              </a:r>
            </a:p>
          </p:txBody>
        </p:sp>
        <p:sp>
          <p:nvSpPr>
            <p:cNvPr id="75796" name="AutoShape 33"/>
            <p:cNvSpPr>
              <a:spLocks noChangeArrowheads="1"/>
            </p:cNvSpPr>
            <p:nvPr/>
          </p:nvSpPr>
          <p:spPr bwMode="auto">
            <a:xfrm>
              <a:off x="2621" y="849"/>
              <a:ext cx="569" cy="373"/>
            </a:xfrm>
            <a:prstGeom prst="roundRect">
              <a:avLst>
                <a:gd name="adj" fmla="val 12495"/>
              </a:avLst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7" name="Rectangle 21"/>
            <p:cNvSpPr>
              <a:spLocks noChangeArrowheads="1"/>
            </p:cNvSpPr>
            <p:nvPr/>
          </p:nvSpPr>
          <p:spPr bwMode="auto">
            <a:xfrm>
              <a:off x="282" y="750"/>
              <a:ext cx="579" cy="571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228600" indent="-228600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User</a:t>
              </a:r>
            </a:p>
            <a:p>
              <a:pPr marL="228600" indent="-228600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Thread</a:t>
              </a:r>
            </a:p>
          </p:txBody>
        </p:sp>
        <p:sp>
          <p:nvSpPr>
            <p:cNvPr id="75798" name="Rectangle 23"/>
            <p:cNvSpPr>
              <a:spLocks noChangeArrowheads="1"/>
            </p:cNvSpPr>
            <p:nvPr/>
          </p:nvSpPr>
          <p:spPr bwMode="auto">
            <a:xfrm>
              <a:off x="1208" y="882"/>
              <a:ext cx="471" cy="307"/>
            </a:xfrm>
            <a:prstGeom prst="rect">
              <a:avLst/>
            </a:prstGeom>
            <a:solidFill>
              <a:srgbClr val="53FB25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799" name="Line 24"/>
            <p:cNvSpPr>
              <a:spLocks noChangeShapeType="1"/>
            </p:cNvSpPr>
            <p:nvPr/>
          </p:nvSpPr>
          <p:spPr bwMode="auto">
            <a:xfrm flipV="1">
              <a:off x="1590" y="874"/>
              <a:ext cx="0" cy="3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0" name="Line 25"/>
            <p:cNvSpPr>
              <a:spLocks noChangeShapeType="1"/>
            </p:cNvSpPr>
            <p:nvPr/>
          </p:nvSpPr>
          <p:spPr bwMode="auto">
            <a:xfrm flipV="1">
              <a:off x="1492" y="875"/>
              <a:ext cx="0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1" name="Rectangle 26"/>
            <p:cNvSpPr>
              <a:spLocks noChangeArrowheads="1"/>
            </p:cNvSpPr>
            <p:nvPr/>
          </p:nvSpPr>
          <p:spPr bwMode="auto">
            <a:xfrm>
              <a:off x="1030" y="1200"/>
              <a:ext cx="860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Queue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[OS Paths]</a:t>
              </a:r>
            </a:p>
          </p:txBody>
        </p:sp>
        <p:sp>
          <p:nvSpPr>
            <p:cNvPr id="75803" name="Rectangle 28"/>
            <p:cNvSpPr>
              <a:spLocks noChangeArrowheads="1"/>
            </p:cNvSpPr>
            <p:nvPr/>
          </p:nvSpPr>
          <p:spPr bwMode="auto">
            <a:xfrm>
              <a:off x="2026" y="624"/>
              <a:ext cx="374" cy="82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marL="228600" indent="-228600"/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Controller</a:t>
              </a:r>
            </a:p>
          </p:txBody>
        </p:sp>
        <p:sp>
          <p:nvSpPr>
            <p:cNvPr id="75804" name="Line 30"/>
            <p:cNvSpPr>
              <a:spLocks noChangeShapeType="1"/>
            </p:cNvSpPr>
            <p:nvPr/>
          </p:nvSpPr>
          <p:spPr bwMode="auto">
            <a:xfrm>
              <a:off x="1696" y="1036"/>
              <a:ext cx="3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805" name="Rectangle 31"/>
            <p:cNvSpPr>
              <a:spLocks noChangeArrowheads="1"/>
            </p:cNvSpPr>
            <p:nvPr/>
          </p:nvSpPr>
          <p:spPr bwMode="auto">
            <a:xfrm>
              <a:off x="2631" y="864"/>
              <a:ext cx="54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I/O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2000" b="0">
                  <a:latin typeface="Gill Sans" charset="0"/>
                  <a:ea typeface="Gill Sans" charset="0"/>
                  <a:cs typeface="Gill Sans" charset="0"/>
                </a:rPr>
                <a:t>device</a:t>
              </a:r>
            </a:p>
          </p:txBody>
        </p:sp>
        <p:sp>
          <p:nvSpPr>
            <p:cNvPr id="75806" name="Line 32"/>
            <p:cNvSpPr>
              <a:spLocks noChangeShapeType="1"/>
            </p:cNvSpPr>
            <p:nvPr/>
          </p:nvSpPr>
          <p:spPr bwMode="auto">
            <a:xfrm>
              <a:off x="2400" y="1036"/>
              <a:ext cx="2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86430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1524000" y="2900362"/>
            <a:ext cx="9144000" cy="32718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800" dirty="0">
                <a:ea typeface="MS PGothic" charset="0"/>
              </a:rPr>
              <a:t>Performance of I/O subsystem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Metrics: Response Time, Throughput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Effective BW per op = transfer size / response time</a:t>
            </a:r>
          </a:p>
          <a:p>
            <a:pPr lvl="2">
              <a:lnSpc>
                <a:spcPct val="80000"/>
              </a:lnSpc>
            </a:pPr>
            <a:r>
              <a:rPr lang="en-US" sz="1800" dirty="0" err="1">
                <a:ea typeface="MS PGothic" charset="0"/>
              </a:rPr>
              <a:t>EffBW</a:t>
            </a:r>
            <a:r>
              <a:rPr lang="en-US" sz="1800" dirty="0">
                <a:ea typeface="MS PGothic" charset="0"/>
              </a:rPr>
              <a:t>(n) = n / (S + n/B) = B / (1 + SB/n )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Contributing factors to latency: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ea typeface="MS PGothic" charset="0"/>
              </a:rPr>
              <a:t>Software paths (can be loosely modeled by a queue)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ea typeface="MS PGothic" charset="0"/>
              </a:rPr>
              <a:t>Hardware controller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ea typeface="MS PGothic" charset="0"/>
              </a:rPr>
              <a:t>I/O device service time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800" dirty="0">
                <a:ea typeface="MS PGothic" charset="0"/>
              </a:rPr>
              <a:t>Queuing behavior: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Can lead to big increases of latency as utilization increases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ea typeface="MS PGothic" charset="0"/>
              </a:rPr>
              <a:t>Solutions?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sz="2400" dirty="0">
              <a:ea typeface="MS PGothic" charset="0"/>
            </a:endParaRPr>
          </a:p>
        </p:txBody>
      </p:sp>
      <p:sp>
        <p:nvSpPr>
          <p:cNvPr id="75780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628189" y="1493839"/>
            <a:ext cx="1587" cy="1587"/>
          </a:xfrm>
          <a:custGeom>
            <a:avLst/>
            <a:gdLst>
              <a:gd name="T0" fmla="*/ 0 w 1"/>
              <a:gd name="T1" fmla="*/ 2147483647 h 1"/>
              <a:gd name="T2" fmla="*/ 0 w 1"/>
              <a:gd name="T3" fmla="*/ 214748364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064377" y="742157"/>
            <a:ext cx="3630613" cy="3070225"/>
            <a:chOff x="5413376" y="685800"/>
            <a:chExt cx="3630613" cy="3070225"/>
          </a:xfrm>
        </p:grpSpPr>
        <p:grpSp>
          <p:nvGrpSpPr>
            <p:cNvPr id="75782" name="Group 53"/>
            <p:cNvGrpSpPr>
              <a:grpSpLocks/>
            </p:cNvGrpSpPr>
            <p:nvPr/>
          </p:nvGrpSpPr>
          <p:grpSpPr bwMode="auto">
            <a:xfrm>
              <a:off x="5413376" y="685800"/>
              <a:ext cx="3630613" cy="3070225"/>
              <a:chOff x="3410" y="432"/>
              <a:chExt cx="2287" cy="1934"/>
            </a:xfrm>
          </p:grpSpPr>
          <p:sp>
            <p:nvSpPr>
              <p:cNvPr id="75784" name="Rectangle 4"/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5" name="Rectangle 5"/>
              <p:cNvSpPr>
                <a:spLocks noChangeArrowheads="1"/>
              </p:cNvSpPr>
              <p:nvPr/>
            </p:nvSpPr>
            <p:spPr bwMode="auto">
              <a:xfrm>
                <a:off x="5245" y="1827"/>
                <a:ext cx="45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100%</a:t>
                </a:r>
              </a:p>
            </p:txBody>
          </p:sp>
          <p:sp>
            <p:nvSpPr>
              <p:cNvPr id="75786" name="Line 6"/>
              <p:cNvSpPr>
                <a:spLocks noChangeShapeType="1"/>
              </p:cNvSpPr>
              <p:nvPr/>
            </p:nvSpPr>
            <p:spPr bwMode="auto">
              <a:xfrm flipV="1">
                <a:off x="3728" y="432"/>
                <a:ext cx="1" cy="13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7" name="Line 7"/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512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788" name="Rectangle 8"/>
              <p:cNvSpPr>
                <a:spLocks noChangeArrowheads="1"/>
              </p:cNvSpPr>
              <p:nvPr/>
            </p:nvSpPr>
            <p:spPr bwMode="auto">
              <a:xfrm>
                <a:off x="3771" y="449"/>
                <a:ext cx="809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Response</a:t>
                </a:r>
              </a:p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Time (ms)</a:t>
                </a:r>
              </a:p>
            </p:txBody>
          </p:sp>
          <p:sp>
            <p:nvSpPr>
              <p:cNvPr id="75789" name="Rectangle 9"/>
              <p:cNvSpPr>
                <a:spLocks noChangeArrowheads="1"/>
              </p:cNvSpPr>
              <p:nvPr/>
            </p:nvSpPr>
            <p:spPr bwMode="auto">
              <a:xfrm>
                <a:off x="3767" y="2004"/>
                <a:ext cx="1830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Throughput  (Utilization)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                   (% total BW)</a:t>
                </a:r>
              </a:p>
            </p:txBody>
          </p:sp>
          <p:sp>
            <p:nvSpPr>
              <p:cNvPr id="75790" name="Rectangle 10"/>
              <p:cNvSpPr>
                <a:spLocks noChangeArrowheads="1"/>
              </p:cNvSpPr>
              <p:nvPr/>
            </p:nvSpPr>
            <p:spPr bwMode="auto">
              <a:xfrm>
                <a:off x="3490" y="1786"/>
                <a:ext cx="16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</a:t>
                </a:r>
              </a:p>
            </p:txBody>
          </p:sp>
          <p:sp>
            <p:nvSpPr>
              <p:cNvPr id="75791" name="Rectangle 11"/>
              <p:cNvSpPr>
                <a:spLocks noChangeArrowheads="1"/>
              </p:cNvSpPr>
              <p:nvPr/>
            </p:nvSpPr>
            <p:spPr bwMode="auto">
              <a:xfrm>
                <a:off x="3410" y="1305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</a:t>
                </a:r>
              </a:p>
            </p:txBody>
          </p:sp>
          <p:sp>
            <p:nvSpPr>
              <p:cNvPr id="75792" name="Rectangle 12"/>
              <p:cNvSpPr>
                <a:spLocks noChangeArrowheads="1"/>
              </p:cNvSpPr>
              <p:nvPr/>
            </p:nvSpPr>
            <p:spPr bwMode="auto">
              <a:xfrm>
                <a:off x="3410" y="904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200</a:t>
                </a:r>
              </a:p>
            </p:txBody>
          </p:sp>
          <p:sp>
            <p:nvSpPr>
              <p:cNvPr id="75793" name="Rectangle 13"/>
              <p:cNvSpPr>
                <a:spLocks noChangeArrowheads="1"/>
              </p:cNvSpPr>
              <p:nvPr/>
            </p:nvSpPr>
            <p:spPr bwMode="auto">
              <a:xfrm>
                <a:off x="3410" y="502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300</a:t>
                </a:r>
              </a:p>
            </p:txBody>
          </p:sp>
          <p:sp>
            <p:nvSpPr>
              <p:cNvPr id="75794" name="Rectangle 14"/>
              <p:cNvSpPr>
                <a:spLocks noChangeArrowheads="1"/>
              </p:cNvSpPr>
              <p:nvPr/>
            </p:nvSpPr>
            <p:spPr bwMode="auto">
              <a:xfrm>
                <a:off x="3691" y="1867"/>
                <a:ext cx="291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0%</a:t>
                </a:r>
              </a:p>
            </p:txBody>
          </p:sp>
        </p:grpSp>
        <p:sp>
          <p:nvSpPr>
            <p:cNvPr id="75783" name="Ink 4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37250" y="758825"/>
              <a:ext cx="2368550" cy="1844675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82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301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>
          <a:xfrm>
            <a:off x="5523505" y="2021110"/>
            <a:ext cx="136874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92658" y="2014703"/>
            <a:ext cx="136874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Deterministic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9699" y="4038600"/>
            <a:ext cx="82296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Assume requests arrive at regular intervals, take a fixed time to process, with plenty of time between …</a:t>
            </a:r>
          </a:p>
          <a:p>
            <a:r>
              <a:rPr lang="en-US" dirty="0" smtClean="0"/>
              <a:t>Service rate </a:t>
            </a:r>
            <a:r>
              <a:rPr lang="en-US" dirty="0"/>
              <a:t>(</a:t>
            </a:r>
            <a:r>
              <a:rPr lang="en-US" dirty="0" smtClean="0"/>
              <a:t>μ = 1/T</a:t>
            </a:r>
            <a:r>
              <a:rPr lang="en-US" baseline="-25000" dirty="0" smtClean="0"/>
              <a:t>S</a:t>
            </a:r>
            <a:r>
              <a:rPr lang="en-US" dirty="0" smtClean="0"/>
              <a:t>)  - operations per second</a:t>
            </a:r>
            <a:endParaRPr lang="en-US" dirty="0"/>
          </a:p>
          <a:p>
            <a:r>
              <a:rPr lang="en-US" dirty="0"/>
              <a:t>Arrival </a:t>
            </a:r>
            <a:r>
              <a:rPr lang="en-US" dirty="0" smtClean="0"/>
              <a:t>rate: (λ =  1/T</a:t>
            </a:r>
            <a:r>
              <a:rPr lang="en-US" baseline="-25000" dirty="0" smtClean="0"/>
              <a:t>A</a:t>
            </a:r>
            <a:r>
              <a:rPr lang="en-US" dirty="0" smtClean="0"/>
              <a:t>) - </a:t>
            </a:r>
            <a:r>
              <a:rPr lang="en-US" dirty="0"/>
              <a:t>requests per second </a:t>
            </a:r>
          </a:p>
          <a:p>
            <a:r>
              <a:rPr lang="en-US" dirty="0" smtClean="0"/>
              <a:t>Utilization</a:t>
            </a:r>
            <a:r>
              <a:rPr lang="en-US" dirty="0"/>
              <a:t>: U = </a:t>
            </a:r>
            <a:r>
              <a:rPr lang="en-US" dirty="0" err="1"/>
              <a:t>λ</a:t>
            </a:r>
            <a:r>
              <a:rPr lang="en-US" dirty="0"/>
              <a:t>/μ </a:t>
            </a:r>
            <a:r>
              <a:rPr lang="en-US" dirty="0" smtClean="0"/>
              <a:t>, where </a:t>
            </a:r>
            <a:r>
              <a:rPr lang="en-US" dirty="0" err="1" smtClean="0"/>
              <a:t>λ</a:t>
            </a:r>
            <a:r>
              <a:rPr lang="en-US" dirty="0" smtClean="0"/>
              <a:t> </a:t>
            </a:r>
            <a:r>
              <a:rPr lang="en-US" dirty="0"/>
              <a:t>&lt; </a:t>
            </a:r>
            <a:r>
              <a:rPr lang="en-US" dirty="0" smtClean="0"/>
              <a:t>μ</a:t>
            </a:r>
          </a:p>
          <a:p>
            <a:r>
              <a:rPr lang="en-US" dirty="0" smtClean="0"/>
              <a:t>Average rate is the complete story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3902346" y="1070637"/>
            <a:ext cx="1559061" cy="681412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202370" y="1070637"/>
            <a:ext cx="0" cy="681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31448" y="1070637"/>
            <a:ext cx="0" cy="681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64500" y="1019016"/>
            <a:ext cx="753719" cy="78465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1" y="119051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Queue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0824" y="1196025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Server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406749" y="1411343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61406" y="1411343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904420" y="1398552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53243" y="1213886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arrivals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1226677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departures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7478" y="1843087"/>
            <a:ext cx="481222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Q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092658" y="1857400"/>
            <a:ext cx="12571" cy="34070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46227" y="1843087"/>
            <a:ext cx="455574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461407" y="1857400"/>
            <a:ext cx="12571" cy="34070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453243" y="2762310"/>
            <a:ext cx="630788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954633" y="2851603"/>
            <a:ext cx="189778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152855" y="3266791"/>
            <a:ext cx="939803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954489" y="2545305"/>
            <a:ext cx="2248136" cy="0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339310" y="2286000"/>
            <a:ext cx="4365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2954489" y="2515819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210945" y="2846849"/>
            <a:ext cx="189778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409167" y="3262037"/>
            <a:ext cx="939803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210801" y="2540551"/>
            <a:ext cx="2248136" cy="0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595622" y="2286000"/>
            <a:ext cx="4365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5210801" y="2511065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472360" y="2832250"/>
            <a:ext cx="189778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70582" y="3247438"/>
            <a:ext cx="939803" cy="3941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7472216" y="2525952"/>
            <a:ext cx="2248136" cy="0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857037" y="2286000"/>
            <a:ext cx="4365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A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7472216" y="2496466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143738" y="3827586"/>
            <a:ext cx="990600" cy="0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161324" y="3579616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114800" y="3581400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429000" y="3714690"/>
            <a:ext cx="45557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S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2955925" y="3204966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955925" y="3438525"/>
            <a:ext cx="228600" cy="0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 bwMode="auto">
          <a:xfrm flipH="1">
            <a:off x="2771775" y="3435350"/>
            <a:ext cx="304800" cy="533400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14600" y="3733800"/>
            <a:ext cx="436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err="1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 err="1">
                <a:latin typeface="Gill Sans" charset="0"/>
                <a:ea typeface="Gill Sans" charset="0"/>
                <a:cs typeface="Gill Sans" charset="0"/>
              </a:rPr>
              <a:t>q</a:t>
            </a:r>
            <a:endParaRPr lang="en-US" sz="2000" b="0" baseline="-2500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91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Ideal Linear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400" y="5577985"/>
            <a:ext cx="8724920" cy="544260"/>
          </a:xfrm>
        </p:spPr>
        <p:txBody>
          <a:bodyPr>
            <a:noAutofit/>
          </a:bodyPr>
          <a:lstStyle/>
          <a:p>
            <a:r>
              <a:rPr lang="en-US" dirty="0"/>
              <a:t>What does the queue wait time look like?</a:t>
            </a:r>
          </a:p>
          <a:p>
            <a:pPr lvl="1"/>
            <a:r>
              <a:rPr lang="en-US" sz="2000" dirty="0"/>
              <a:t>Grows unbounded at a rate ~ (</a:t>
            </a:r>
            <a:r>
              <a:rPr lang="en-US" sz="2000" dirty="0" err="1"/>
              <a:t>T</a:t>
            </a:r>
            <a:r>
              <a:rPr lang="en-US" sz="2000" baseline="-25000" dirty="0" err="1"/>
              <a:t>s</a:t>
            </a:r>
            <a:r>
              <a:rPr lang="en-US" sz="2000" dirty="0"/>
              <a:t>/T</a:t>
            </a:r>
            <a:r>
              <a:rPr lang="en-US" sz="2000" baseline="-25000" dirty="0"/>
              <a:t>A</a:t>
            </a:r>
            <a:r>
              <a:rPr lang="en-US" sz="2000" dirty="0"/>
              <a:t>) till request rate subsides</a:t>
            </a:r>
          </a:p>
          <a:p>
            <a:pPr lvl="1"/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483148" y="3396669"/>
            <a:ext cx="2578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Offered Load  (T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S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/T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A</a:t>
            </a:r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)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660272" y="844869"/>
            <a:ext cx="0" cy="220448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60273" y="3063062"/>
            <a:ext cx="232112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871531" y="1878446"/>
            <a:ext cx="2647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Delivered Throughput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35267" y="303231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3864" y="30708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04067" y="1207533"/>
            <a:ext cx="1824785" cy="18247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8612" y="103811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cxnSp>
        <p:nvCxnSpPr>
          <p:cNvPr id="19" name="Straight Arrow Connector 18"/>
          <p:cNvCxnSpPr>
            <a:stCxn id="12" idx="0"/>
          </p:cNvCxnSpPr>
          <p:nvPr/>
        </p:nvCxnSpPr>
        <p:spPr>
          <a:xfrm flipV="1">
            <a:off x="2691720" y="1407445"/>
            <a:ext cx="1642144" cy="1624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2283872" y="2119924"/>
            <a:ext cx="3507328" cy="3498944"/>
            <a:chOff x="426604" y="2323885"/>
            <a:chExt cx="3507328" cy="3498944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38536" y="5422719"/>
              <a:ext cx="3195396" cy="0"/>
            </a:xfrm>
            <a:prstGeom prst="line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47105" y="4266180"/>
              <a:ext cx="0" cy="128779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810187" y="5422719"/>
              <a:ext cx="6687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-192636" y="4538372"/>
              <a:ext cx="16385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Queue delay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5731" y="5153537"/>
              <a:ext cx="260166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1557058" y="2323885"/>
              <a:ext cx="233572" cy="175191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43" name="Straight Connector 42"/>
            <p:cNvCxnSpPr>
              <a:stCxn id="41" idx="4"/>
            </p:cNvCxnSpPr>
            <p:nvPr/>
          </p:nvCxnSpPr>
          <p:spPr>
            <a:xfrm flipH="1">
              <a:off x="1229844" y="2499076"/>
              <a:ext cx="444000" cy="19909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5922352" y="754965"/>
            <a:ext cx="4605968" cy="3041814"/>
            <a:chOff x="4398352" y="958926"/>
            <a:chExt cx="4605968" cy="3041814"/>
          </a:xfrm>
        </p:grpSpPr>
        <p:sp>
          <p:nvSpPr>
            <p:cNvPr id="55" name="Rectangle 54"/>
            <p:cNvSpPr/>
            <p:nvPr/>
          </p:nvSpPr>
          <p:spPr>
            <a:xfrm>
              <a:off x="5075131" y="1420848"/>
              <a:ext cx="1824785" cy="18247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5063613" y="1048829"/>
              <a:ext cx="0" cy="22044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63613" y="3267023"/>
              <a:ext cx="394070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 rot="16200000">
              <a:off x="3274871" y="2082407"/>
              <a:ext cx="2647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Delivered Throughput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38608" y="3236278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37205" y="3274831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761953" y="1242073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1</a:t>
              </a:r>
            </a:p>
          </p:txBody>
        </p:sp>
        <p:cxnSp>
          <p:nvCxnSpPr>
            <p:cNvPr id="28" name="Straight Arrow Connector 27"/>
            <p:cNvCxnSpPr>
              <a:stCxn id="24" idx="0"/>
            </p:cNvCxnSpPr>
            <p:nvPr/>
          </p:nvCxnSpPr>
          <p:spPr>
            <a:xfrm flipV="1">
              <a:off x="5095061" y="1411494"/>
              <a:ext cx="1802043" cy="182478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897104" y="1411493"/>
              <a:ext cx="21072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886488" y="3600630"/>
              <a:ext cx="25783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Offered Load  (T</a:t>
              </a:r>
              <a:r>
                <a:rPr lang="en-US" sz="2000" b="0" baseline="-25000" dirty="0">
                  <a:latin typeface="Gill Sans" charset="0"/>
                  <a:ea typeface="Gill Sans" charset="0"/>
                  <a:cs typeface="Gill Sans" charset="0"/>
                </a:rPr>
                <a:t>S</a:t>
              </a: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/T</a:t>
              </a:r>
              <a:r>
                <a:rPr lang="en-US" sz="2000" b="0" baseline="-25000" dirty="0">
                  <a:latin typeface="Gill Sans" charset="0"/>
                  <a:ea typeface="Gill Sans" charset="0"/>
                  <a:cs typeface="Gill Sans" charset="0"/>
                </a:rPr>
                <a:t>A</a:t>
              </a: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)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334000" y="2791265"/>
              <a:ext cx="17508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Empty Queue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038865" y="1042161"/>
              <a:ext cx="13532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Saturation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210248" y="2791265"/>
              <a:ext cx="1511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Unbounded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72200" y="1143000"/>
            <a:ext cx="3867936" cy="4495800"/>
            <a:chOff x="4648200" y="1143000"/>
            <a:chExt cx="3867936" cy="4495800"/>
          </a:xfrm>
        </p:grpSpPr>
        <p:grpSp>
          <p:nvGrpSpPr>
            <p:cNvPr id="15" name="Group 14"/>
            <p:cNvGrpSpPr/>
            <p:nvPr/>
          </p:nvGrpSpPr>
          <p:grpSpPr>
            <a:xfrm>
              <a:off x="4648200" y="1143000"/>
              <a:ext cx="3867936" cy="4495800"/>
              <a:chOff x="5179472" y="1278736"/>
              <a:chExt cx="3867936" cy="4495800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5491404" y="5340446"/>
                <a:ext cx="319539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5599973" y="4183907"/>
                <a:ext cx="0" cy="128779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781933" y="5374426"/>
                <a:ext cx="6687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time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6200000">
                <a:off x="4560232" y="4456099"/>
                <a:ext cx="16385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Queue delay</a:t>
                </a: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flipV="1">
                <a:off x="7463884" y="3832471"/>
                <a:ext cx="1583524" cy="1253393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/>
              <p:cNvSpPr/>
              <p:nvPr/>
            </p:nvSpPr>
            <p:spPr>
              <a:xfrm>
                <a:off x="7916655" y="1278736"/>
                <a:ext cx="233572" cy="175191"/>
              </a:xfrm>
              <a:prstGeom prst="ellipse">
                <a:avLst/>
              </a:prstGeom>
              <a:noFill/>
              <a:ln w="1905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 flipH="1">
                <a:off x="7480450" y="1431136"/>
                <a:ext cx="552991" cy="34509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 flipV="1">
              <a:off x="5105400" y="4949576"/>
              <a:ext cx="1836733" cy="34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0144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>
          <a:xfrm>
            <a:off x="5523505" y="2021110"/>
            <a:ext cx="136874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38601" y="2014703"/>
            <a:ext cx="136874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Bursty</a:t>
            </a:r>
            <a:r>
              <a:rPr lang="en-US" dirty="0" smtClean="0"/>
              <a:t>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6023" y="4877414"/>
            <a:ext cx="8229600" cy="15995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Requests arrive in a burst, must queue up till served</a:t>
            </a:r>
          </a:p>
          <a:p>
            <a:r>
              <a:rPr lang="en-US" dirty="0" smtClean="0"/>
              <a:t>Same average arrival time, but almost all of the requests experience large queue delays</a:t>
            </a:r>
          </a:p>
          <a:p>
            <a:r>
              <a:rPr lang="en-US" dirty="0" smtClean="0"/>
              <a:t>Even though average utilization is low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3902346" y="1070637"/>
            <a:ext cx="1559061" cy="681412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202370" y="1070637"/>
            <a:ext cx="0" cy="681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31448" y="1070637"/>
            <a:ext cx="0" cy="681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64500" y="1019016"/>
            <a:ext cx="753719" cy="784657"/>
          </a:xfrm>
          <a:prstGeom prst="ellipse">
            <a:avLst/>
          </a:prstGeom>
          <a:solidFill>
            <a:srgbClr val="DFE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359" y="119051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Queue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0824" y="1196025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Server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406749" y="1411343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61406" y="1411343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904420" y="1398552"/>
            <a:ext cx="4955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53243" y="1213886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arrivals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1226677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departures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1843087"/>
            <a:ext cx="481222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Q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3886201" y="1857400"/>
            <a:ext cx="12571" cy="34070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46227" y="1843087"/>
            <a:ext cx="455574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T</a:t>
            </a:r>
            <a:r>
              <a:rPr lang="en-US" sz="2000" b="0" baseline="-25000" dirty="0">
                <a:latin typeface="Gill Sans" charset="0"/>
                <a:ea typeface="Gill Sans" charset="0"/>
                <a:cs typeface="Gill Sans" charset="0"/>
              </a:rPr>
              <a:t>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461407" y="1857400"/>
            <a:ext cx="12571" cy="34070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759918" y="2704302"/>
            <a:ext cx="630788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3261308" y="2908692"/>
            <a:ext cx="1138024" cy="1729104"/>
            <a:chOff x="1430633" y="3061092"/>
            <a:chExt cx="1138024" cy="1729104"/>
          </a:xfrm>
        </p:grpSpPr>
        <p:sp>
          <p:nvSpPr>
            <p:cNvPr id="29" name="Rectangle 28"/>
            <p:cNvSpPr/>
            <p:nvPr/>
          </p:nvSpPr>
          <p:spPr>
            <a:xfrm>
              <a:off x="1430633" y="3061092"/>
              <a:ext cx="189778" cy="39417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628854" y="4396017"/>
              <a:ext cx="939803" cy="39417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3261164" y="2572909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451086" y="2903939"/>
            <a:ext cx="948246" cy="3941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411904" y="4243618"/>
            <a:ext cx="939803" cy="3941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3459529" y="2568155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3618095" y="3298118"/>
            <a:ext cx="793809" cy="39417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351707" y="4243618"/>
            <a:ext cx="939803" cy="39417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399332" y="2903939"/>
            <a:ext cx="952374" cy="39417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3670209" y="2589764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837207" y="2581575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263678" y="4243618"/>
            <a:ext cx="939803" cy="394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845274" y="3692297"/>
            <a:ext cx="554059" cy="394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351707" y="2908693"/>
            <a:ext cx="911971" cy="394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411904" y="3302872"/>
            <a:ext cx="939803" cy="394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59275" y="2900259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Q depth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100008" y="2896349"/>
            <a:ext cx="0" cy="1190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112378" y="4205986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Server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3845273" y="2624005"/>
            <a:ext cx="4005202" cy="1"/>
          </a:xfrm>
          <a:prstGeom prst="straightConnector1">
            <a:avLst/>
          </a:prstGeom>
          <a:ln w="9525" cmpd="sng">
            <a:solidFill>
              <a:srgbClr val="00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7850475" y="2615815"/>
            <a:ext cx="0" cy="30658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059275" y="2209800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Arrivals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7850475" y="2912490"/>
            <a:ext cx="1138024" cy="1729104"/>
            <a:chOff x="1430633" y="3061092"/>
            <a:chExt cx="1138024" cy="1729104"/>
          </a:xfrm>
        </p:grpSpPr>
        <p:sp>
          <p:nvSpPr>
            <p:cNvPr id="48" name="Rectangle 47"/>
            <p:cNvSpPr/>
            <p:nvPr/>
          </p:nvSpPr>
          <p:spPr>
            <a:xfrm>
              <a:off x="1430633" y="3061092"/>
              <a:ext cx="189778" cy="39417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628854" y="4396017"/>
              <a:ext cx="939803" cy="39417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6136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50" grpId="0" animBg="1"/>
      <p:bldP spid="51" grpId="0" animBg="1"/>
      <p:bldP spid="40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22997"/>
            <a:ext cx="8458200" cy="5215723"/>
          </a:xfrm>
        </p:spPr>
        <p:txBody>
          <a:bodyPr/>
          <a:lstStyle/>
          <a:p>
            <a:r>
              <a:rPr lang="en-US" dirty="0" smtClean="0"/>
              <a:t>Elegant mathematical framework if you start with </a:t>
            </a:r>
            <a:r>
              <a:rPr lang="en-US" i="1" dirty="0" smtClean="0"/>
              <a:t>exponential distribution</a:t>
            </a:r>
          </a:p>
          <a:p>
            <a:pPr lvl="1"/>
            <a:r>
              <a:rPr lang="en-US" dirty="0" smtClean="0"/>
              <a:t>Probability density function of a continuous random variable with a mean of 1/</a:t>
            </a:r>
            <a:r>
              <a:rPr lang="en-US" dirty="0" err="1" smtClean="0"/>
              <a:t>λ</a:t>
            </a:r>
            <a:endParaRPr lang="en-US" dirty="0" smtClean="0"/>
          </a:p>
          <a:p>
            <a:pPr lvl="1"/>
            <a:r>
              <a:rPr lang="en-US" dirty="0"/>
              <a:t>f</a:t>
            </a:r>
            <a:r>
              <a:rPr lang="en-US" dirty="0" smtClean="0"/>
              <a:t>(x) = </a:t>
            </a:r>
            <a:r>
              <a:rPr lang="en-US" dirty="0" err="1" smtClean="0"/>
              <a:t>λe</a:t>
            </a:r>
            <a:r>
              <a:rPr lang="en-US" baseline="30000" dirty="0" err="1" smtClean="0"/>
              <a:t>-λx</a:t>
            </a:r>
            <a:endParaRPr lang="en-US" baseline="30000" dirty="0" smtClean="0"/>
          </a:p>
          <a:p>
            <a:pPr lvl="1"/>
            <a:r>
              <a:rPr lang="en-US" i="1" dirty="0" smtClean="0"/>
              <a:t>“</a:t>
            </a:r>
            <a:r>
              <a:rPr lang="en-US" i="1" dirty="0" err="1" smtClean="0"/>
              <a:t>Memoryless</a:t>
            </a:r>
            <a:r>
              <a:rPr lang="en-US" i="1" dirty="0" smtClean="0"/>
              <a:t>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752600" y="2895601"/>
            <a:ext cx="8586372" cy="3403707"/>
            <a:chOff x="228600" y="2895600"/>
            <a:chExt cx="8586372" cy="3403707"/>
          </a:xfrm>
        </p:grpSpPr>
        <p:graphicFrame>
          <p:nvGraphicFramePr>
            <p:cNvPr id="7" name="Chart 6"/>
            <p:cNvGraphicFramePr>
              <a:graphicFrameLocks/>
            </p:cNvGraphicFramePr>
            <p:nvPr>
              <p:extLst/>
            </p:nvPr>
          </p:nvGraphicFramePr>
          <p:xfrm>
            <a:off x="4674131" y="2895600"/>
            <a:ext cx="4140841" cy="34037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228600" y="3343870"/>
              <a:ext cx="42672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>
                  <a:solidFill>
                    <a:srgbClr val="0000FF"/>
                  </a:solidFill>
                  <a:latin typeface="Gill Sans" charset="0"/>
                  <a:ea typeface="Gill Sans" charset="0"/>
                  <a:cs typeface="Gill Sans" charset="0"/>
                </a:rPr>
                <a:t>Likelihood of an event occurring is independent of how long we’ve been waiting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3028" y="152400"/>
            <a:ext cx="8485944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So how do we model the </a:t>
            </a:r>
            <a:r>
              <a:rPr lang="en-US" dirty="0" err="1" smtClean="0"/>
              <a:t>burstiness</a:t>
            </a:r>
            <a:r>
              <a:rPr lang="en-US" dirty="0" smtClean="0"/>
              <a:t> of arrival?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514600" y="3619377"/>
            <a:ext cx="4130186" cy="2056078"/>
            <a:chOff x="990600" y="3619377"/>
            <a:chExt cx="4130186" cy="2056078"/>
          </a:xfrm>
        </p:grpSpPr>
        <p:sp>
          <p:nvSpPr>
            <p:cNvPr id="11" name="TextBox 10"/>
            <p:cNvSpPr txBox="1"/>
            <p:nvPr/>
          </p:nvSpPr>
          <p:spPr>
            <a:xfrm>
              <a:off x="990600" y="4475126"/>
              <a:ext cx="369544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>
                  <a:latin typeface="Gill Sans" charset="0"/>
                  <a:ea typeface="Gill Sans" charset="0"/>
                  <a:cs typeface="Gill Sans" charset="0"/>
                </a:rPr>
                <a:t>Lots of short arrival intervals (i.e., high instantaneous rate)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4003135" y="3619377"/>
              <a:ext cx="1117651" cy="855749"/>
            </a:xfrm>
            <a:prstGeom prst="line">
              <a:avLst/>
            </a:prstGeom>
            <a:ln w="9525" cmpd="sng">
              <a:solidFill>
                <a:srgbClr val="0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079861" y="5646004"/>
            <a:ext cx="5966361" cy="830997"/>
            <a:chOff x="555860" y="5646003"/>
            <a:chExt cx="5966361" cy="830997"/>
          </a:xfrm>
        </p:grpSpPr>
        <p:cxnSp>
          <p:nvCxnSpPr>
            <p:cNvPr id="14" name="Straight Connector 13"/>
            <p:cNvCxnSpPr/>
            <p:nvPr/>
          </p:nvCxnSpPr>
          <p:spPr>
            <a:xfrm flipH="1">
              <a:off x="4038600" y="5947321"/>
              <a:ext cx="2483621" cy="224879"/>
            </a:xfrm>
            <a:prstGeom prst="line">
              <a:avLst/>
            </a:prstGeom>
            <a:ln w="9525" cmpd="sng">
              <a:solidFill>
                <a:srgbClr val="0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55860" y="5646003"/>
              <a:ext cx="34472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0" dirty="0">
                  <a:latin typeface="Gill Sans" charset="0"/>
                  <a:ea typeface="Gill Sans" charset="0"/>
                  <a:cs typeface="Gill Sans" charset="0"/>
                </a:rPr>
                <a:t>Few long gaps (i.e., low instantaneous rate)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122422" y="622929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x (</a:t>
            </a:r>
            <a:r>
              <a:rPr lang="en-US" sz="2400" b="0" dirty="0" err="1">
                <a:latin typeface="Gill Sans" charset="0"/>
                <a:ea typeface="Gill Sans" charset="0"/>
                <a:cs typeface="Gill Sans" charset="0"/>
              </a:rPr>
              <a:t>λ</a:t>
            </a:r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892956" y="3048001"/>
            <a:ext cx="3853620" cy="2809719"/>
            <a:chOff x="5368956" y="3137602"/>
            <a:chExt cx="3853620" cy="2809719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5368956" y="3137602"/>
              <a:ext cx="0" cy="2809719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562600" y="3899602"/>
              <a:ext cx="36599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0" dirty="0">
                  <a:latin typeface="Gill Sans" charset="0"/>
                  <a:ea typeface="Gill Sans" charset="0"/>
                  <a:cs typeface="Gill Sans" charset="0"/>
                </a:rPr>
                <a:t>mean arrival interval (1/</a:t>
              </a:r>
              <a:r>
                <a:rPr lang="en-US" sz="2400" b="0" dirty="0" err="1">
                  <a:latin typeface="Gill Sans" charset="0"/>
                  <a:ea typeface="Gill Sans" charset="0"/>
                  <a:cs typeface="Gill Sans" charset="0"/>
                </a:rPr>
                <a:t>λ</a:t>
              </a:r>
              <a:r>
                <a:rPr lang="en-US" sz="2400" b="0" dirty="0">
                  <a:latin typeface="Gill Sans" charset="0"/>
                  <a:ea typeface="Gill Sans" charset="0"/>
                  <a:cs typeface="Gill Sans" charset="0"/>
                </a:rPr>
                <a:t>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5368956" y="4356802"/>
              <a:ext cx="1031844" cy="489255"/>
            </a:xfrm>
            <a:prstGeom prst="line">
              <a:avLst/>
            </a:prstGeom>
            <a:ln w="9525" cmpd="sng">
              <a:solidFill>
                <a:srgbClr val="0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3783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ko-KR" sz="2800" dirty="0">
                <a:ea typeface="Gulim" panose="020B0600000101010101" pitchFamily="34" charset="-127"/>
              </a:rPr>
              <a:t>Background: </a:t>
            </a:r>
            <a:br>
              <a:rPr lang="en-US" altLang="ko-KR" sz="2800" dirty="0">
                <a:ea typeface="Gulim" panose="020B0600000101010101" pitchFamily="34" charset="-127"/>
              </a:rPr>
            </a:br>
            <a:r>
              <a:rPr lang="en-US" altLang="ko-KR" sz="2800" dirty="0">
                <a:ea typeface="Gulim" panose="020B0600000101010101" pitchFamily="34" charset="-127"/>
              </a:rPr>
              <a:t>General Use of Random Distributions</a:t>
            </a:r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68375"/>
            <a:ext cx="8839200" cy="5486400"/>
          </a:xfrm>
        </p:spPr>
        <p:txBody>
          <a:bodyPr/>
          <a:lstStyle/>
          <a:p>
            <a:pPr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Server spends variable time (T) with customers</a:t>
            </a: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Mean (Average) </a:t>
            </a:r>
            <a:r>
              <a:rPr lang="en-US" altLang="ko-KR" dirty="0" smtClean="0">
                <a:solidFill>
                  <a:schemeClr val="accent1"/>
                </a:solidFill>
                <a:ea typeface="Gulim" panose="020B0600000101010101" pitchFamily="34" charset="-127"/>
              </a:rPr>
              <a:t>m</a:t>
            </a:r>
            <a:r>
              <a:rPr lang="en-US" altLang="ko-KR" dirty="0" smtClean="0">
                <a:ea typeface="Gulim" panose="020B0600000101010101" pitchFamily="34" charset="-127"/>
              </a:rPr>
              <a:t> = 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</a:t>
            </a:r>
            <a:r>
              <a:rPr lang="en-US" altLang="ko-KR" dirty="0" smtClean="0">
                <a:ea typeface="Gulim" panose="020B0600000101010101" pitchFamily="34" charset="-127"/>
              </a:rPr>
              <a:t>p(T)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</a:t>
            </a:r>
            <a:r>
              <a:rPr lang="en-US" altLang="ko-KR" dirty="0" smtClean="0">
                <a:ea typeface="Gulim" panose="020B0600000101010101" pitchFamily="34" charset="-127"/>
              </a:rPr>
              <a:t>T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Variance (stddev</a:t>
            </a:r>
            <a:r>
              <a:rPr lang="en-US" altLang="ko-KR" baseline="30000" dirty="0" smtClean="0">
                <a:ea typeface="Gulim" panose="020B0600000101010101" pitchFamily="34" charset="-127"/>
                <a:sym typeface="Symbol" panose="05050102010706020507" pitchFamily="18" charset="2"/>
              </a:rPr>
              <a:t>2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)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</a:t>
            </a:r>
            <a:r>
              <a:rPr lang="en-US" altLang="ko-KR" baseline="30000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2</a:t>
            </a:r>
            <a:r>
              <a:rPr lang="en-US" altLang="ko-KR" dirty="0" smtClean="0">
                <a:ea typeface="Gulim" panose="020B0600000101010101" pitchFamily="34" charset="-127"/>
              </a:rPr>
              <a:t> = 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</a:t>
            </a:r>
            <a:r>
              <a:rPr lang="en-US" altLang="ko-KR" dirty="0" smtClean="0">
                <a:ea typeface="Gulim" panose="020B0600000101010101" pitchFamily="34" charset="-127"/>
              </a:rPr>
              <a:t>p(T)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(</a:t>
            </a:r>
            <a:r>
              <a:rPr lang="en-US" altLang="ko-KR" dirty="0" smtClean="0">
                <a:ea typeface="Gulim" panose="020B0600000101010101" pitchFamily="34" charset="-127"/>
              </a:rPr>
              <a:t>T-m)</a:t>
            </a:r>
            <a:r>
              <a:rPr lang="en-US" altLang="ko-KR" baseline="30000" dirty="0" smtClean="0">
                <a:ea typeface="Gulim" panose="020B0600000101010101" pitchFamily="34" charset="-127"/>
              </a:rPr>
              <a:t>2</a:t>
            </a:r>
            <a:r>
              <a:rPr lang="en-US" altLang="ko-KR" dirty="0" smtClean="0">
                <a:ea typeface="Gulim" panose="020B0600000101010101" pitchFamily="34" charset="-127"/>
              </a:rPr>
              <a:t> = 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</a:t>
            </a:r>
            <a:r>
              <a:rPr lang="en-US" altLang="ko-KR" dirty="0" smtClean="0">
                <a:ea typeface="Gulim" panose="020B0600000101010101" pitchFamily="34" charset="-127"/>
              </a:rPr>
              <a:t>p(T)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</a:t>
            </a:r>
            <a:r>
              <a:rPr lang="en-US" altLang="ko-KR" dirty="0" smtClean="0">
                <a:ea typeface="Gulim" panose="020B0600000101010101" pitchFamily="34" charset="-127"/>
              </a:rPr>
              <a:t>T</a:t>
            </a:r>
            <a:r>
              <a:rPr lang="en-US" altLang="ko-KR" baseline="30000" dirty="0" smtClean="0">
                <a:ea typeface="Gulim" panose="020B0600000101010101" pitchFamily="34" charset="-127"/>
              </a:rPr>
              <a:t>2</a:t>
            </a:r>
            <a:r>
              <a:rPr lang="en-US" altLang="ko-KR" dirty="0" smtClean="0">
                <a:ea typeface="Gulim" panose="020B0600000101010101" pitchFamily="34" charset="-127"/>
              </a:rPr>
              <a:t>-m</a:t>
            </a:r>
            <a:r>
              <a:rPr lang="en-US" altLang="ko-KR" baseline="30000" dirty="0" smtClean="0">
                <a:ea typeface="Gulim" panose="020B0600000101010101" pitchFamily="34" charset="-127"/>
              </a:rPr>
              <a:t>2</a:t>
            </a: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Squared coefficient of variance: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C </a:t>
            </a:r>
            <a:r>
              <a:rPr lang="en-US" altLang="ko-KR" dirty="0" smtClean="0">
                <a:ea typeface="Gulim" panose="020B0600000101010101" pitchFamily="34" charset="-127"/>
              </a:rPr>
              <a:t>=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</a:t>
            </a:r>
            <a:r>
              <a:rPr lang="en-US" altLang="ko-KR" baseline="30000" dirty="0" smtClean="0">
                <a:ea typeface="Gulim" panose="020B0600000101010101" pitchFamily="34" charset="-127"/>
                <a:sym typeface="Symbol" panose="05050102010706020507" pitchFamily="18" charset="2"/>
              </a:rPr>
              <a:t>2</a:t>
            </a:r>
            <a:r>
              <a:rPr lang="en-US" altLang="ko-KR" dirty="0" smtClean="0">
                <a:ea typeface="Gulim" panose="020B0600000101010101" pitchFamily="34" charset="-127"/>
              </a:rPr>
              <a:t>/m</a:t>
            </a:r>
            <a:r>
              <a:rPr lang="en-US" altLang="ko-KR" baseline="30000" dirty="0" smtClean="0">
                <a:ea typeface="Gulim" panose="020B0600000101010101" pitchFamily="34" charset="-127"/>
              </a:rPr>
              <a:t>2</a:t>
            </a:r>
            <a:br>
              <a:rPr lang="en-US" altLang="ko-KR" baseline="30000" dirty="0" smtClean="0">
                <a:ea typeface="Gulim" panose="020B0600000101010101" pitchFamily="34" charset="-127"/>
              </a:rPr>
            </a:br>
            <a:r>
              <a:rPr lang="en-US" altLang="ko-KR" dirty="0" smtClean="0">
                <a:ea typeface="Gulim" panose="020B0600000101010101" pitchFamily="34" charset="-127"/>
              </a:rPr>
              <a:t>Aggregate description of the distribution</a:t>
            </a:r>
            <a:endParaRPr lang="en-US" altLang="ko-KR" baseline="30000" dirty="0" smtClean="0">
              <a:ea typeface="Gulim" panose="020B0600000101010101" pitchFamily="34" charset="-127"/>
            </a:endParaRPr>
          </a:p>
          <a:p>
            <a:pPr>
              <a:spcBef>
                <a:spcPct val="20000"/>
              </a:spcBef>
              <a:tabLst>
                <a:tab pos="2405063" algn="l"/>
              </a:tabLst>
            </a:pP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Important values of C:</a:t>
            </a: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No variance or deterministic 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C=0 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“Memoryless” or exponential 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C=1</a:t>
            </a:r>
            <a:r>
              <a:rPr lang="en-US" altLang="ko-KR" dirty="0" smtClean="0">
                <a:ea typeface="Gulim" panose="020B0600000101010101" pitchFamily="34" charset="-127"/>
              </a:rPr>
              <a:t> 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2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Past tells nothing about future</a:t>
            </a:r>
          </a:p>
          <a:p>
            <a:pPr lvl="2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Poisson process – </a:t>
            </a:r>
            <a:r>
              <a:rPr lang="en-US" i="1" dirty="0" smtClean="0"/>
              <a:t>purely</a:t>
            </a:r>
            <a:r>
              <a:rPr lang="en-US" dirty="0"/>
              <a:t> or </a:t>
            </a:r>
            <a:r>
              <a:rPr lang="en-US" i="1" dirty="0"/>
              <a:t>completely</a:t>
            </a:r>
            <a:r>
              <a:rPr lang="en-US" dirty="0"/>
              <a:t> random process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2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Many complex systems (or aggregates)</a:t>
            </a:r>
            <a:b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are well described as memoryless </a:t>
            </a:r>
          </a:p>
          <a:p>
            <a:pPr lvl="1">
              <a:spcBef>
                <a:spcPct val="20000"/>
              </a:spcBef>
              <a:tabLst>
                <a:tab pos="2405063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Disk response times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C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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1.5</a:t>
            </a:r>
            <a:r>
              <a:rPr lang="en-US" altLang="ko-KR" dirty="0" smtClean="0">
                <a:ea typeface="Gulim" panose="020B0600000101010101" pitchFamily="34" charset="-127"/>
              </a:rPr>
              <a:t>  (majority seeks &lt; average)</a:t>
            </a:r>
          </a:p>
          <a:p>
            <a:pPr>
              <a:spcBef>
                <a:spcPct val="20000"/>
              </a:spcBef>
              <a:tabLst>
                <a:tab pos="2405063" algn="l"/>
              </a:tabLst>
            </a:pPr>
            <a:endParaRPr lang="ko-KR" altLang="en-US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</p:txBody>
      </p:sp>
      <p:grpSp>
        <p:nvGrpSpPr>
          <p:cNvPr id="916485" name="Group 5"/>
          <p:cNvGrpSpPr>
            <a:grpSpLocks/>
          </p:cNvGrpSpPr>
          <p:nvPr/>
        </p:nvGrpSpPr>
        <p:grpSpPr bwMode="auto">
          <a:xfrm>
            <a:off x="9525000" y="785814"/>
            <a:ext cx="1168400" cy="644524"/>
            <a:chOff x="5024" y="288"/>
            <a:chExt cx="736" cy="406"/>
          </a:xfrm>
        </p:grpSpPr>
        <p:sp>
          <p:nvSpPr>
            <p:cNvPr id="24612" name="Rectangle 6"/>
            <p:cNvSpPr>
              <a:spLocks noChangeArrowheads="1"/>
            </p:cNvSpPr>
            <p:nvPr/>
          </p:nvSpPr>
          <p:spPr bwMode="auto">
            <a:xfrm>
              <a:off x="5267" y="288"/>
              <a:ext cx="493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SzTx/>
              </a:pPr>
              <a:r>
                <a:rPr lang="en-US" altLang="en-US" sz="1800" b="0" dirty="0">
                  <a:solidFill>
                    <a:schemeClr val="accent1"/>
                  </a:solidFill>
                  <a:latin typeface="Gill Sans" charset="0"/>
                  <a:ea typeface="Gill Sans" charset="0"/>
                  <a:cs typeface="Gill Sans" charset="0"/>
                </a:rPr>
                <a:t>Mean </a:t>
              </a:r>
            </a:p>
            <a:p>
              <a:pPr>
                <a:spcBef>
                  <a:spcPct val="0"/>
                </a:spcBef>
                <a:buSzTx/>
              </a:pPr>
              <a:r>
                <a:rPr lang="en-US" altLang="en-US" sz="1800" b="0" dirty="0">
                  <a:solidFill>
                    <a:schemeClr val="accent1"/>
                  </a:solidFill>
                  <a:latin typeface="Gill Sans" charset="0"/>
                  <a:ea typeface="Gill Sans" charset="0"/>
                  <a:cs typeface="Gill Sans" charset="0"/>
                </a:rPr>
                <a:t>(m)</a:t>
              </a:r>
            </a:p>
          </p:txBody>
        </p:sp>
        <p:sp>
          <p:nvSpPr>
            <p:cNvPr id="24613" name="Line 7"/>
            <p:cNvSpPr>
              <a:spLocks noChangeShapeType="1"/>
            </p:cNvSpPr>
            <p:nvPr/>
          </p:nvSpPr>
          <p:spPr bwMode="auto">
            <a:xfrm flipH="1">
              <a:off x="5024" y="480"/>
              <a:ext cx="256" cy="157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916488" name="Group 8"/>
          <p:cNvGrpSpPr>
            <a:grpSpLocks/>
          </p:cNvGrpSpPr>
          <p:nvPr/>
        </p:nvGrpSpPr>
        <p:grpSpPr bwMode="auto">
          <a:xfrm>
            <a:off x="8836132" y="3352800"/>
            <a:ext cx="1572598" cy="1351592"/>
            <a:chOff x="4412" y="2064"/>
            <a:chExt cx="1111" cy="955"/>
          </a:xfrm>
        </p:grpSpPr>
        <p:sp>
          <p:nvSpPr>
            <p:cNvPr id="24606" name="Line 9"/>
            <p:cNvSpPr>
              <a:spLocks noChangeShapeType="1"/>
            </p:cNvSpPr>
            <p:nvPr/>
          </p:nvSpPr>
          <p:spPr bwMode="auto">
            <a:xfrm>
              <a:off x="4748" y="2305"/>
              <a:ext cx="0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7" name="Line 10"/>
            <p:cNvSpPr>
              <a:spLocks noChangeShapeType="1"/>
            </p:cNvSpPr>
            <p:nvPr/>
          </p:nvSpPr>
          <p:spPr bwMode="auto">
            <a:xfrm>
              <a:off x="4412" y="2754"/>
              <a:ext cx="91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8" name="Arc 11"/>
            <p:cNvSpPr>
              <a:spLocks/>
            </p:cNvSpPr>
            <p:nvPr/>
          </p:nvSpPr>
          <p:spPr bwMode="auto">
            <a:xfrm>
              <a:off x="4454" y="2201"/>
              <a:ext cx="832" cy="502"/>
            </a:xfrm>
            <a:custGeom>
              <a:avLst/>
              <a:gdLst>
                <a:gd name="T0" fmla="*/ 832 w 21994"/>
                <a:gd name="T1" fmla="*/ 502 h 21600"/>
                <a:gd name="T2" fmla="*/ 0 w 21994"/>
                <a:gd name="T3" fmla="*/ 0 h 21600"/>
                <a:gd name="T4" fmla="*/ 817 w 21994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94" h="21600" fill="none" extrusionOk="0">
                  <a:moveTo>
                    <a:pt x="21994" y="21596"/>
                  </a:moveTo>
                  <a:cubicBezTo>
                    <a:pt x="21862" y="21598"/>
                    <a:pt x="2173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994" h="21600" stroke="0" extrusionOk="0">
                  <a:moveTo>
                    <a:pt x="21994" y="21596"/>
                  </a:moveTo>
                  <a:cubicBezTo>
                    <a:pt x="21862" y="21598"/>
                    <a:pt x="2173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994" y="21596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9" name="Rectangle 12"/>
            <p:cNvSpPr>
              <a:spLocks noChangeArrowheads="1"/>
            </p:cNvSpPr>
            <p:nvPr/>
          </p:nvSpPr>
          <p:spPr bwMode="auto">
            <a:xfrm>
              <a:off x="4476" y="2064"/>
              <a:ext cx="582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mean</a:t>
              </a:r>
            </a:p>
          </p:txBody>
        </p:sp>
        <p:sp>
          <p:nvSpPr>
            <p:cNvPr id="24610" name="Line 13"/>
            <p:cNvSpPr>
              <a:spLocks noChangeShapeType="1"/>
            </p:cNvSpPr>
            <p:nvPr/>
          </p:nvSpPr>
          <p:spPr bwMode="auto">
            <a:xfrm>
              <a:off x="4412" y="2110"/>
              <a:ext cx="0" cy="6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11" name="Text Box 14"/>
            <p:cNvSpPr txBox="1">
              <a:spLocks noChangeArrowheads="1"/>
            </p:cNvSpPr>
            <p:nvPr/>
          </p:nvSpPr>
          <p:spPr bwMode="auto">
            <a:xfrm>
              <a:off x="4416" y="2736"/>
              <a:ext cx="1107" cy="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Memoryless</a:t>
              </a:r>
            </a:p>
          </p:txBody>
        </p:sp>
      </p:grpSp>
      <p:grpSp>
        <p:nvGrpSpPr>
          <p:cNvPr id="916495" name="Group 15"/>
          <p:cNvGrpSpPr>
            <a:grpSpLocks/>
          </p:cNvGrpSpPr>
          <p:nvPr/>
        </p:nvGrpSpPr>
        <p:grpSpPr bwMode="auto">
          <a:xfrm>
            <a:off x="8686803" y="1014414"/>
            <a:ext cx="1962151" cy="1728786"/>
            <a:chOff x="4544" y="493"/>
            <a:chExt cx="1236" cy="1089"/>
          </a:xfrm>
        </p:grpSpPr>
        <p:sp>
          <p:nvSpPr>
            <p:cNvPr id="24588" name="Line 16"/>
            <p:cNvSpPr>
              <a:spLocks noChangeShapeType="1"/>
            </p:cNvSpPr>
            <p:nvPr/>
          </p:nvSpPr>
          <p:spPr bwMode="auto">
            <a:xfrm>
              <a:off x="5074" y="493"/>
              <a:ext cx="0" cy="60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89" name="Line 17"/>
            <p:cNvSpPr>
              <a:spLocks noChangeShapeType="1"/>
            </p:cNvSpPr>
            <p:nvPr/>
          </p:nvSpPr>
          <p:spPr bwMode="auto">
            <a:xfrm>
              <a:off x="4694" y="1102"/>
              <a:ext cx="7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0" name="Text Box 18"/>
            <p:cNvSpPr txBox="1">
              <a:spLocks noChangeArrowheads="1"/>
            </p:cNvSpPr>
            <p:nvPr/>
          </p:nvSpPr>
          <p:spPr bwMode="auto">
            <a:xfrm>
              <a:off x="4544" y="1138"/>
              <a:ext cx="1236" cy="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Distribution</a:t>
              </a:r>
            </a:p>
            <a:p>
              <a:pPr>
                <a:spcBef>
                  <a:spcPct val="0"/>
                </a:spcBef>
              </a:pPr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of service times</a:t>
              </a:r>
            </a:p>
          </p:txBody>
        </p:sp>
        <p:sp>
          <p:nvSpPr>
            <p:cNvPr id="24591" name="Line 19"/>
            <p:cNvSpPr>
              <a:spLocks noChangeShapeType="1"/>
            </p:cNvSpPr>
            <p:nvPr/>
          </p:nvSpPr>
          <p:spPr bwMode="auto">
            <a:xfrm>
              <a:off x="5040" y="701"/>
              <a:ext cx="0" cy="4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2" name="Line 20"/>
            <p:cNvSpPr>
              <a:spLocks noChangeShapeType="1"/>
            </p:cNvSpPr>
            <p:nvPr/>
          </p:nvSpPr>
          <p:spPr bwMode="auto">
            <a:xfrm>
              <a:off x="5005" y="719"/>
              <a:ext cx="0" cy="3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3" name="Line 21"/>
            <p:cNvSpPr>
              <a:spLocks noChangeShapeType="1"/>
            </p:cNvSpPr>
            <p:nvPr/>
          </p:nvSpPr>
          <p:spPr bwMode="auto">
            <a:xfrm>
              <a:off x="4969" y="747"/>
              <a:ext cx="0" cy="3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4" name="Line 22"/>
            <p:cNvSpPr>
              <a:spLocks noChangeShapeType="1"/>
            </p:cNvSpPr>
            <p:nvPr/>
          </p:nvSpPr>
          <p:spPr bwMode="auto">
            <a:xfrm>
              <a:off x="4935" y="802"/>
              <a:ext cx="0" cy="2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5" name="Line 23"/>
            <p:cNvSpPr>
              <a:spLocks noChangeShapeType="1"/>
            </p:cNvSpPr>
            <p:nvPr/>
          </p:nvSpPr>
          <p:spPr bwMode="auto">
            <a:xfrm>
              <a:off x="5106" y="702"/>
              <a:ext cx="0" cy="4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6" name="Line 24"/>
            <p:cNvSpPr>
              <a:spLocks noChangeShapeType="1"/>
            </p:cNvSpPr>
            <p:nvPr/>
          </p:nvSpPr>
          <p:spPr bwMode="auto">
            <a:xfrm>
              <a:off x="5144" y="720"/>
              <a:ext cx="0" cy="3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7" name="Line 25"/>
            <p:cNvSpPr>
              <a:spLocks noChangeShapeType="1"/>
            </p:cNvSpPr>
            <p:nvPr/>
          </p:nvSpPr>
          <p:spPr bwMode="auto">
            <a:xfrm>
              <a:off x="5177" y="760"/>
              <a:ext cx="0" cy="3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8" name="Line 26"/>
            <p:cNvSpPr>
              <a:spLocks noChangeShapeType="1"/>
            </p:cNvSpPr>
            <p:nvPr/>
          </p:nvSpPr>
          <p:spPr bwMode="auto">
            <a:xfrm>
              <a:off x="5212" y="863"/>
              <a:ext cx="0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99" name="Line 27"/>
            <p:cNvSpPr>
              <a:spLocks noChangeShapeType="1"/>
            </p:cNvSpPr>
            <p:nvPr/>
          </p:nvSpPr>
          <p:spPr bwMode="auto">
            <a:xfrm>
              <a:off x="4902" y="906"/>
              <a:ext cx="0" cy="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0" name="Line 28"/>
            <p:cNvSpPr>
              <a:spLocks noChangeShapeType="1"/>
            </p:cNvSpPr>
            <p:nvPr/>
          </p:nvSpPr>
          <p:spPr bwMode="auto">
            <a:xfrm>
              <a:off x="4870" y="932"/>
              <a:ext cx="0" cy="1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1" name="Line 29"/>
            <p:cNvSpPr>
              <a:spLocks noChangeShapeType="1"/>
            </p:cNvSpPr>
            <p:nvPr/>
          </p:nvSpPr>
          <p:spPr bwMode="auto">
            <a:xfrm>
              <a:off x="4838" y="95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2" name="Arc 30"/>
            <p:cNvSpPr>
              <a:spLocks/>
            </p:cNvSpPr>
            <p:nvPr/>
          </p:nvSpPr>
          <p:spPr bwMode="auto">
            <a:xfrm>
              <a:off x="4704" y="862"/>
              <a:ext cx="208" cy="124"/>
            </a:xfrm>
            <a:custGeom>
              <a:avLst/>
              <a:gdLst>
                <a:gd name="T0" fmla="*/ 208 w 21600"/>
                <a:gd name="T1" fmla="*/ 0 h 21600"/>
                <a:gd name="T2" fmla="*/ 0 w 21600"/>
                <a:gd name="T3" fmla="*/ 124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3" name="Arc 31"/>
            <p:cNvSpPr>
              <a:spLocks/>
            </p:cNvSpPr>
            <p:nvPr/>
          </p:nvSpPr>
          <p:spPr bwMode="auto">
            <a:xfrm rot="10800000">
              <a:off x="4911" y="694"/>
              <a:ext cx="152" cy="208"/>
            </a:xfrm>
            <a:custGeom>
              <a:avLst/>
              <a:gdLst>
                <a:gd name="T0" fmla="*/ 152 w 21322"/>
                <a:gd name="T1" fmla="*/ 33 h 21600"/>
                <a:gd name="T2" fmla="*/ 0 w 21322"/>
                <a:gd name="T3" fmla="*/ 208 h 21600"/>
                <a:gd name="T4" fmla="*/ 0 w 21322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322" h="21600" fill="none" extrusionOk="0">
                  <a:moveTo>
                    <a:pt x="21322" y="3460"/>
                  </a:moveTo>
                  <a:cubicBezTo>
                    <a:pt x="19625" y="13917"/>
                    <a:pt x="10594" y="21599"/>
                    <a:pt x="1" y="21600"/>
                  </a:cubicBezTo>
                  <a:cubicBezTo>
                    <a:pt x="0" y="21600"/>
                    <a:pt x="0" y="21599"/>
                    <a:pt x="0" y="21599"/>
                  </a:cubicBezTo>
                </a:path>
                <a:path w="21322" h="21600" stroke="0" extrusionOk="0">
                  <a:moveTo>
                    <a:pt x="21322" y="3460"/>
                  </a:moveTo>
                  <a:cubicBezTo>
                    <a:pt x="19625" y="13917"/>
                    <a:pt x="10594" y="21599"/>
                    <a:pt x="1" y="21600"/>
                  </a:cubicBezTo>
                  <a:cubicBezTo>
                    <a:pt x="0" y="21600"/>
                    <a:pt x="0" y="21599"/>
                    <a:pt x="0" y="21599"/>
                  </a:cubicBezTo>
                  <a:lnTo>
                    <a:pt x="1" y="0"/>
                  </a:lnTo>
                  <a:lnTo>
                    <a:pt x="21322" y="3460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4" name="Arc 32"/>
            <p:cNvSpPr>
              <a:spLocks/>
            </p:cNvSpPr>
            <p:nvPr/>
          </p:nvSpPr>
          <p:spPr bwMode="auto">
            <a:xfrm rot="10800000">
              <a:off x="5085" y="690"/>
              <a:ext cx="134" cy="236"/>
            </a:xfrm>
            <a:custGeom>
              <a:avLst/>
              <a:gdLst>
                <a:gd name="T0" fmla="*/ 134 w 21386"/>
                <a:gd name="T1" fmla="*/ 236 h 21600"/>
                <a:gd name="T2" fmla="*/ 0 w 21386"/>
                <a:gd name="T3" fmla="*/ 33 h 21600"/>
                <a:gd name="T4" fmla="*/ 134 w 21386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386" h="21600" fill="none" extrusionOk="0">
                  <a:moveTo>
                    <a:pt x="21386" y="21600"/>
                  </a:moveTo>
                  <a:cubicBezTo>
                    <a:pt x="10629" y="21600"/>
                    <a:pt x="1511" y="13685"/>
                    <a:pt x="0" y="3034"/>
                  </a:cubicBezTo>
                </a:path>
                <a:path w="21386" h="21600" stroke="0" extrusionOk="0">
                  <a:moveTo>
                    <a:pt x="21386" y="21600"/>
                  </a:moveTo>
                  <a:cubicBezTo>
                    <a:pt x="10629" y="21600"/>
                    <a:pt x="1511" y="13685"/>
                    <a:pt x="0" y="3034"/>
                  </a:cubicBezTo>
                  <a:lnTo>
                    <a:pt x="21386" y="0"/>
                  </a:lnTo>
                  <a:lnTo>
                    <a:pt x="21386" y="21600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05" name="Arc 33"/>
            <p:cNvSpPr>
              <a:spLocks/>
            </p:cNvSpPr>
            <p:nvPr/>
          </p:nvSpPr>
          <p:spPr bwMode="auto">
            <a:xfrm>
              <a:off x="5214" y="862"/>
              <a:ext cx="172" cy="148"/>
            </a:xfrm>
            <a:custGeom>
              <a:avLst/>
              <a:gdLst>
                <a:gd name="T0" fmla="*/ 172 w 21600"/>
                <a:gd name="T1" fmla="*/ 148 h 21600"/>
                <a:gd name="T2" fmla="*/ 0 w 21600"/>
                <a:gd name="T3" fmla="*/ 0 h 21600"/>
                <a:gd name="T4" fmla="*/ 172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916514" name="Group 34"/>
          <p:cNvGrpSpPr>
            <a:grpSpLocks/>
          </p:cNvGrpSpPr>
          <p:nvPr/>
        </p:nvGrpSpPr>
        <p:grpSpPr bwMode="auto">
          <a:xfrm>
            <a:off x="8788400" y="1146179"/>
            <a:ext cx="1168400" cy="428626"/>
            <a:chOff x="4512" y="1942"/>
            <a:chExt cx="736" cy="270"/>
          </a:xfrm>
        </p:grpSpPr>
        <p:sp>
          <p:nvSpPr>
            <p:cNvPr id="24585" name="Line 35"/>
            <p:cNvSpPr>
              <a:spLocks noChangeShapeType="1"/>
            </p:cNvSpPr>
            <p:nvPr/>
          </p:nvSpPr>
          <p:spPr bwMode="auto">
            <a:xfrm>
              <a:off x="4560" y="2208"/>
              <a:ext cx="2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86" name="Line 36"/>
            <p:cNvSpPr>
              <a:spLocks noChangeShapeType="1"/>
            </p:cNvSpPr>
            <p:nvPr/>
          </p:nvSpPr>
          <p:spPr bwMode="auto">
            <a:xfrm flipH="1">
              <a:off x="4960" y="2208"/>
              <a:ext cx="2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87" name="Text Box 37"/>
            <p:cNvSpPr txBox="1">
              <a:spLocks noChangeArrowheads="1"/>
            </p:cNvSpPr>
            <p:nvPr/>
          </p:nvSpPr>
          <p:spPr bwMode="auto">
            <a:xfrm>
              <a:off x="4512" y="1942"/>
              <a:ext cx="222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  <a:sym typeface="Symbol" panose="05050102010706020507" pitchFamily="18" charset="2"/>
                </a:rPr>
                <a:t>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8249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6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6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1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6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6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1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1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1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16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16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6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16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16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16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312" name="Group 32"/>
          <p:cNvGrpSpPr>
            <a:grpSpLocks/>
          </p:cNvGrpSpPr>
          <p:nvPr/>
        </p:nvGrpSpPr>
        <p:grpSpPr bwMode="auto">
          <a:xfrm>
            <a:off x="2819401" y="1295400"/>
            <a:ext cx="6577013" cy="1601788"/>
            <a:chOff x="960" y="480"/>
            <a:chExt cx="4143" cy="1009"/>
          </a:xfrm>
        </p:grpSpPr>
        <p:sp>
          <p:nvSpPr>
            <p:cNvPr id="23567" name="Rectangle 7"/>
            <p:cNvSpPr>
              <a:spLocks noChangeArrowheads="1"/>
            </p:cNvSpPr>
            <p:nvPr/>
          </p:nvSpPr>
          <p:spPr bwMode="auto">
            <a:xfrm>
              <a:off x="3866" y="877"/>
              <a:ext cx="1237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2800" b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23568" name="Rectangle 6"/>
            <p:cNvSpPr>
              <a:spLocks noChangeArrowheads="1"/>
            </p:cNvSpPr>
            <p:nvPr/>
          </p:nvSpPr>
          <p:spPr bwMode="auto">
            <a:xfrm>
              <a:off x="1004" y="894"/>
              <a:ext cx="870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</a:pPr>
              <a:r>
                <a:rPr lang="en-US" altLang="en-US" sz="2800" b="0" dirty="0">
                  <a:solidFill>
                    <a:schemeClr val="hlink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23569" name="Line 4"/>
            <p:cNvSpPr>
              <a:spLocks noChangeShapeType="1"/>
            </p:cNvSpPr>
            <p:nvPr/>
          </p:nvSpPr>
          <p:spPr bwMode="auto">
            <a:xfrm>
              <a:off x="3790" y="892"/>
              <a:ext cx="122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70" name="Line 5"/>
            <p:cNvSpPr>
              <a:spLocks noChangeShapeType="1"/>
            </p:cNvSpPr>
            <p:nvPr/>
          </p:nvSpPr>
          <p:spPr bwMode="auto">
            <a:xfrm>
              <a:off x="960" y="910"/>
              <a:ext cx="9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71" name="Rectangle 27"/>
            <p:cNvSpPr>
              <a:spLocks noChangeArrowheads="1"/>
            </p:cNvSpPr>
            <p:nvPr/>
          </p:nvSpPr>
          <p:spPr bwMode="auto">
            <a:xfrm>
              <a:off x="1941" y="480"/>
              <a:ext cx="1925" cy="1008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72" name="Text Box 30"/>
            <p:cNvSpPr txBox="1">
              <a:spLocks noChangeArrowheads="1"/>
            </p:cNvSpPr>
            <p:nvPr/>
          </p:nvSpPr>
          <p:spPr bwMode="auto">
            <a:xfrm>
              <a:off x="2296" y="1200"/>
              <a:ext cx="154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Queuing System</a:t>
              </a:r>
            </a:p>
          </p:txBody>
        </p:sp>
      </p:grpSp>
      <p:sp>
        <p:nvSpPr>
          <p:cNvPr id="2355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Introduction to Queuing Theory</a:t>
            </a:r>
          </a:p>
        </p:txBody>
      </p:sp>
      <p:sp>
        <p:nvSpPr>
          <p:cNvPr id="86529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676400" y="3276601"/>
            <a:ext cx="8839200" cy="328929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15000"/>
              </a:spcBef>
            </a:pPr>
            <a:r>
              <a:rPr lang="en-US" altLang="ko-KR" sz="2800" dirty="0">
                <a:ea typeface="Gulim" panose="020B0600000101010101" pitchFamily="34" charset="-127"/>
              </a:rPr>
              <a:t>What about queuing time??</a:t>
            </a:r>
          </a:p>
          <a:p>
            <a:pPr lvl="1">
              <a:spcBef>
                <a:spcPct val="15000"/>
              </a:spcBef>
            </a:pPr>
            <a:r>
              <a:rPr lang="en-US" altLang="ko-KR" sz="2400" dirty="0">
                <a:ea typeface="Gulim" panose="020B0600000101010101" pitchFamily="34" charset="-127"/>
              </a:rPr>
              <a:t>Let’s apply some queuing theory</a:t>
            </a:r>
          </a:p>
          <a:p>
            <a:pPr lvl="1">
              <a:spcBef>
                <a:spcPct val="15000"/>
              </a:spcBef>
            </a:pPr>
            <a:r>
              <a:rPr lang="en-US" altLang="ko-KR" sz="2400" dirty="0">
                <a:ea typeface="Gulim" panose="020B0600000101010101" pitchFamily="34" charset="-127"/>
              </a:rPr>
              <a:t>Queuing Theory applies to long term, steady state behavior 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</a:t>
            </a:r>
            <a:r>
              <a:rPr lang="en-US" altLang="ko-KR" sz="2400" dirty="0">
                <a:ea typeface="Gulim" panose="020B0600000101010101" pitchFamily="34" charset="-127"/>
              </a:rPr>
              <a:t> Arrival rate = Departure rate</a:t>
            </a:r>
          </a:p>
          <a:p>
            <a:pPr lvl="6">
              <a:spcBef>
                <a:spcPct val="15000"/>
              </a:spcBef>
            </a:pP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spcBef>
                <a:spcPct val="15000"/>
              </a:spcBef>
            </a:pPr>
            <a:r>
              <a:rPr lang="en-US" altLang="ko-KR" sz="2800" dirty="0">
                <a:ea typeface="Gulim" panose="020B0600000101010101" pitchFamily="34" charset="-127"/>
              </a:rPr>
              <a:t>Arrivals characterized by some probabilistic distribution</a:t>
            </a:r>
          </a:p>
          <a:p>
            <a:pPr lvl="5">
              <a:spcBef>
                <a:spcPct val="15000"/>
              </a:spcBef>
            </a:pPr>
            <a:endParaRPr lang="en-US" altLang="ko-KR" sz="2400" dirty="0">
              <a:ea typeface="Gulim" panose="020B0600000101010101" pitchFamily="34" charset="-127"/>
            </a:endParaRPr>
          </a:p>
          <a:p>
            <a:pPr>
              <a:spcBef>
                <a:spcPct val="15000"/>
              </a:spcBef>
            </a:pPr>
            <a:r>
              <a:rPr lang="en-US" altLang="ko-KR" sz="2800" dirty="0">
                <a:ea typeface="Gulim" panose="020B0600000101010101" pitchFamily="34" charset="-127"/>
              </a:rPr>
              <a:t>Departures characterized by some probabilistic distribution</a:t>
            </a:r>
          </a:p>
        </p:txBody>
      </p:sp>
      <p:grpSp>
        <p:nvGrpSpPr>
          <p:cNvPr id="865306" name="Group 26"/>
          <p:cNvGrpSpPr>
            <a:grpSpLocks/>
          </p:cNvGrpSpPr>
          <p:nvPr/>
        </p:nvGrpSpPr>
        <p:grpSpPr bwMode="auto">
          <a:xfrm>
            <a:off x="4603751" y="1441450"/>
            <a:ext cx="2697163" cy="1327842"/>
            <a:chOff x="3720" y="288"/>
            <a:chExt cx="2062" cy="1015"/>
          </a:xfrm>
        </p:grpSpPr>
        <p:sp>
          <p:nvSpPr>
            <p:cNvPr id="23558" name="AutoShape 15"/>
            <p:cNvSpPr>
              <a:spLocks noChangeArrowheads="1"/>
            </p:cNvSpPr>
            <p:nvPr/>
          </p:nvSpPr>
          <p:spPr bwMode="auto">
            <a:xfrm>
              <a:off x="5213" y="513"/>
              <a:ext cx="569" cy="373"/>
            </a:xfrm>
            <a:prstGeom prst="roundRect">
              <a:avLst>
                <a:gd name="adj" fmla="val 12495"/>
              </a:avLst>
            </a:prstGeom>
            <a:solidFill>
              <a:srgbClr val="FF66CC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59" name="Rectangle 17"/>
            <p:cNvSpPr>
              <a:spLocks noChangeArrowheads="1"/>
            </p:cNvSpPr>
            <p:nvPr/>
          </p:nvSpPr>
          <p:spPr bwMode="auto">
            <a:xfrm>
              <a:off x="3800" y="546"/>
              <a:ext cx="471" cy="307"/>
            </a:xfrm>
            <a:prstGeom prst="rect">
              <a:avLst/>
            </a:prstGeom>
            <a:solidFill>
              <a:srgbClr val="53FB25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60" name="Line 18"/>
            <p:cNvSpPr>
              <a:spLocks noChangeShapeType="1"/>
            </p:cNvSpPr>
            <p:nvPr/>
          </p:nvSpPr>
          <p:spPr bwMode="auto">
            <a:xfrm flipV="1">
              <a:off x="4182" y="538"/>
              <a:ext cx="0" cy="3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61" name="Line 19"/>
            <p:cNvSpPr>
              <a:spLocks noChangeShapeType="1"/>
            </p:cNvSpPr>
            <p:nvPr/>
          </p:nvSpPr>
          <p:spPr bwMode="auto">
            <a:xfrm flipV="1">
              <a:off x="4084" y="539"/>
              <a:ext cx="0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62" name="Rectangle 20"/>
            <p:cNvSpPr>
              <a:spLocks noChangeArrowheads="1"/>
            </p:cNvSpPr>
            <p:nvPr/>
          </p:nvSpPr>
          <p:spPr bwMode="auto">
            <a:xfrm>
              <a:off x="3720" y="864"/>
              <a:ext cx="686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3500" tIns="25400" rIns="63500" bIns="2540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Queue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endParaRPr lang="en-US" alt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63" name="Rectangle 22"/>
            <p:cNvSpPr>
              <a:spLocks noChangeArrowheads="1"/>
            </p:cNvSpPr>
            <p:nvPr/>
          </p:nvSpPr>
          <p:spPr bwMode="auto">
            <a:xfrm>
              <a:off x="4618" y="288"/>
              <a:ext cx="374" cy="822"/>
            </a:xfrm>
            <a:prstGeom prst="rect">
              <a:avLst/>
            </a:prstGeom>
            <a:solidFill>
              <a:srgbClr val="FF66CC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Controller</a:t>
              </a:r>
            </a:p>
          </p:txBody>
        </p:sp>
        <p:sp>
          <p:nvSpPr>
            <p:cNvPr id="23564" name="Line 23"/>
            <p:cNvSpPr>
              <a:spLocks noChangeShapeType="1"/>
            </p:cNvSpPr>
            <p:nvPr/>
          </p:nvSpPr>
          <p:spPr bwMode="auto">
            <a:xfrm>
              <a:off x="4288" y="700"/>
              <a:ext cx="3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565" name="Rectangle 24"/>
            <p:cNvSpPr>
              <a:spLocks noChangeArrowheads="1"/>
            </p:cNvSpPr>
            <p:nvPr/>
          </p:nvSpPr>
          <p:spPr bwMode="auto">
            <a:xfrm>
              <a:off x="5274" y="610"/>
              <a:ext cx="480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3500" tIns="25400" rIns="63500" bIns="2540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Disk</a:t>
              </a:r>
            </a:p>
          </p:txBody>
        </p:sp>
        <p:sp>
          <p:nvSpPr>
            <p:cNvPr id="23566" name="Line 25"/>
            <p:cNvSpPr>
              <a:spLocks noChangeShapeType="1"/>
            </p:cNvSpPr>
            <p:nvPr/>
          </p:nvSpPr>
          <p:spPr bwMode="auto">
            <a:xfrm>
              <a:off x="4992" y="700"/>
              <a:ext cx="2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920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6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9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576" y="2782052"/>
            <a:ext cx="9777824" cy="392354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In any </a:t>
            </a:r>
            <a:r>
              <a:rPr lang="en-US" sz="2800" i="1" dirty="0">
                <a:solidFill>
                  <a:srgbClr val="FF0000"/>
                </a:solidFill>
              </a:rPr>
              <a:t>stable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system </a:t>
            </a:r>
          </a:p>
          <a:p>
            <a:pPr lvl="1"/>
            <a:r>
              <a:rPr lang="en-US" sz="2600" dirty="0"/>
              <a:t>Average arrival rate = Average departure rate </a:t>
            </a:r>
          </a:p>
          <a:p>
            <a:r>
              <a:rPr lang="en-US" sz="2800" dirty="0"/>
              <a:t>The average number of jobs/tasks in the system (</a:t>
            </a:r>
            <a:r>
              <a:rPr lang="en-US" sz="2800" i="1" dirty="0"/>
              <a:t>N</a:t>
            </a:r>
            <a:r>
              <a:rPr lang="en-US" sz="2800" dirty="0"/>
              <a:t>) is equal to arrival time / throughput (</a:t>
            </a:r>
            <a:r>
              <a:rPr lang="el-GR" sz="2800" dirty="0">
                <a:latin typeface="Times New Roman"/>
                <a:cs typeface="Times New Roman"/>
              </a:rPr>
              <a:t>λ</a:t>
            </a:r>
            <a:r>
              <a:rPr lang="en-US" sz="2800" dirty="0"/>
              <a:t>) times the response time (</a:t>
            </a:r>
            <a:r>
              <a:rPr lang="en-US" sz="2800" i="1" dirty="0"/>
              <a:t>L</a:t>
            </a:r>
            <a:r>
              <a:rPr lang="en-US" sz="2800" dirty="0"/>
              <a:t>) </a:t>
            </a:r>
          </a:p>
          <a:p>
            <a:pPr lvl="1"/>
            <a:r>
              <a:rPr lang="en-US" i="1" dirty="0" smtClean="0"/>
              <a:t>N </a:t>
            </a:r>
            <a:r>
              <a:rPr lang="en-US" sz="2600" i="1" dirty="0"/>
              <a:t>(jobs) </a:t>
            </a:r>
            <a:r>
              <a:rPr lang="en-US" i="1" dirty="0" smtClean="0"/>
              <a:t>= </a:t>
            </a:r>
            <a:r>
              <a:rPr lang="el-GR" dirty="0">
                <a:latin typeface="Times New Roman"/>
                <a:cs typeface="Times New Roman"/>
              </a:rPr>
              <a:t>λ</a:t>
            </a:r>
            <a:r>
              <a:rPr lang="en-US" i="1" dirty="0" smtClean="0"/>
              <a:t> </a:t>
            </a:r>
            <a:r>
              <a:rPr lang="en-US" sz="2600" i="1" dirty="0"/>
              <a:t>(jobs/s) </a:t>
            </a:r>
            <a:r>
              <a:rPr lang="en-US" i="1" dirty="0" smtClean="0"/>
              <a:t>x L </a:t>
            </a:r>
            <a:r>
              <a:rPr lang="en-US" sz="2600" i="1" dirty="0"/>
              <a:t>(s)</a:t>
            </a:r>
          </a:p>
          <a:p>
            <a:r>
              <a:rPr lang="en-US" sz="2800" dirty="0"/>
              <a:t>Regardless of structure, bursts of requests, variation in service</a:t>
            </a:r>
          </a:p>
          <a:p>
            <a:pPr lvl="1"/>
            <a:r>
              <a:rPr lang="en-US" sz="2600" dirty="0"/>
              <a:t>Instantaneous variations, but it washes out in the average</a:t>
            </a:r>
          </a:p>
          <a:p>
            <a:pPr lvl="1"/>
            <a:r>
              <a:rPr lang="en-US" sz="2600" dirty="0"/>
              <a:t>Overall, requests match departures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027475" y="990600"/>
            <a:ext cx="6445760" cy="1777476"/>
            <a:chOff x="1605663" y="4773956"/>
            <a:chExt cx="6445760" cy="1777476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605663" y="5103632"/>
              <a:ext cx="13452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45132" y="5103632"/>
              <a:ext cx="19062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11" name="Cloud 10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845388" y="5504128"/>
              <a:ext cx="36099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800" dirty="0">
                  <a:latin typeface="Times New Roman"/>
                  <a:cs typeface="Times New Roman"/>
                </a:rPr>
                <a:t>λ</a:t>
              </a:r>
              <a:endParaRPr lang="en-US" sz="28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326475" y="6028212"/>
              <a:ext cx="385042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8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5802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64"/>
          <p:cNvSpPr>
            <a:spLocks noChangeArrowheads="1"/>
          </p:cNvSpPr>
          <p:nvPr/>
        </p:nvSpPr>
        <p:spPr bwMode="auto">
          <a:xfrm>
            <a:off x="4953000" y="301573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Example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676400"/>
            <a:ext cx="1400175" cy="787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l-GR" dirty="0">
                <a:latin typeface="Times New Roman"/>
                <a:cs typeface="Times New Roman"/>
              </a:rPr>
              <a:t>λ</a:t>
            </a:r>
            <a:r>
              <a:rPr lang="en-US" dirty="0">
                <a:latin typeface="Times New Roman"/>
                <a:cs typeface="Times New Roman"/>
              </a:rPr>
              <a:t> = 1</a:t>
            </a:r>
          </a:p>
          <a:p>
            <a:pPr marL="0" indent="0" eaLnBrk="1" hangingPunct="1">
              <a:buNone/>
            </a:pPr>
            <a:r>
              <a:rPr lang="en-US" dirty="0" smtClean="0">
                <a:latin typeface="Times New Roman"/>
                <a:cs typeface="Times New Roman"/>
              </a:rPr>
              <a:t>L</a:t>
            </a:r>
            <a:r>
              <a:rPr lang="en-US" dirty="0">
                <a:latin typeface="Times New Roman"/>
                <a:cs typeface="Times New Roman"/>
              </a:rPr>
              <a:t> = 5</a:t>
            </a:r>
            <a:endParaRPr lang="el-GR" dirty="0">
              <a:latin typeface="Times New Roman"/>
              <a:cs typeface="Times New Roman"/>
            </a:endParaRPr>
          </a:p>
        </p:txBody>
      </p:sp>
      <p:sp>
        <p:nvSpPr>
          <p:cNvPr id="58374" name="Line 4"/>
          <p:cNvSpPr>
            <a:spLocks noChangeShapeType="1"/>
          </p:cNvSpPr>
          <p:nvPr/>
        </p:nvSpPr>
        <p:spPr bwMode="auto">
          <a:xfrm>
            <a:off x="3124200" y="4806950"/>
            <a:ext cx="701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75" name="Line 5"/>
          <p:cNvSpPr>
            <a:spLocks noChangeShapeType="1"/>
          </p:cNvSpPr>
          <p:nvPr/>
        </p:nvSpPr>
        <p:spPr bwMode="auto">
          <a:xfrm>
            <a:off x="31242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76" name="Line 6"/>
          <p:cNvSpPr>
            <a:spLocks noChangeShapeType="1"/>
          </p:cNvSpPr>
          <p:nvPr/>
        </p:nvSpPr>
        <p:spPr bwMode="auto">
          <a:xfrm>
            <a:off x="34290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77" name="Line 7"/>
          <p:cNvSpPr>
            <a:spLocks noChangeShapeType="1"/>
          </p:cNvSpPr>
          <p:nvPr/>
        </p:nvSpPr>
        <p:spPr bwMode="auto">
          <a:xfrm>
            <a:off x="37338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78" name="Line 8"/>
          <p:cNvSpPr>
            <a:spLocks noChangeShapeType="1"/>
          </p:cNvSpPr>
          <p:nvPr/>
        </p:nvSpPr>
        <p:spPr bwMode="auto">
          <a:xfrm>
            <a:off x="40386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79" name="Line 9"/>
          <p:cNvSpPr>
            <a:spLocks noChangeShapeType="1"/>
          </p:cNvSpPr>
          <p:nvPr/>
        </p:nvSpPr>
        <p:spPr bwMode="auto">
          <a:xfrm>
            <a:off x="43434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0" name="Line 10"/>
          <p:cNvSpPr>
            <a:spLocks noChangeShapeType="1"/>
          </p:cNvSpPr>
          <p:nvPr/>
        </p:nvSpPr>
        <p:spPr bwMode="auto">
          <a:xfrm>
            <a:off x="46482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1" name="Line 11"/>
          <p:cNvSpPr>
            <a:spLocks noChangeShapeType="1"/>
          </p:cNvSpPr>
          <p:nvPr/>
        </p:nvSpPr>
        <p:spPr bwMode="auto">
          <a:xfrm>
            <a:off x="49530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2" name="Line 12"/>
          <p:cNvSpPr>
            <a:spLocks noChangeShapeType="1"/>
          </p:cNvSpPr>
          <p:nvPr/>
        </p:nvSpPr>
        <p:spPr bwMode="auto">
          <a:xfrm>
            <a:off x="52578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3" name="Line 13"/>
          <p:cNvSpPr>
            <a:spLocks noChangeShapeType="1"/>
          </p:cNvSpPr>
          <p:nvPr/>
        </p:nvSpPr>
        <p:spPr bwMode="auto">
          <a:xfrm>
            <a:off x="55626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4" name="Line 14"/>
          <p:cNvSpPr>
            <a:spLocks noChangeShapeType="1"/>
          </p:cNvSpPr>
          <p:nvPr/>
        </p:nvSpPr>
        <p:spPr bwMode="auto">
          <a:xfrm>
            <a:off x="58674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5" name="Line 15"/>
          <p:cNvSpPr>
            <a:spLocks noChangeShapeType="1"/>
          </p:cNvSpPr>
          <p:nvPr/>
        </p:nvSpPr>
        <p:spPr bwMode="auto">
          <a:xfrm>
            <a:off x="61722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6" name="Line 16"/>
          <p:cNvSpPr>
            <a:spLocks noChangeShapeType="1"/>
          </p:cNvSpPr>
          <p:nvPr/>
        </p:nvSpPr>
        <p:spPr bwMode="auto">
          <a:xfrm>
            <a:off x="64770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7" name="Line 17"/>
          <p:cNvSpPr>
            <a:spLocks noChangeShapeType="1"/>
          </p:cNvSpPr>
          <p:nvPr/>
        </p:nvSpPr>
        <p:spPr bwMode="auto">
          <a:xfrm>
            <a:off x="67818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8" name="Line 18"/>
          <p:cNvSpPr>
            <a:spLocks noChangeShapeType="1"/>
          </p:cNvSpPr>
          <p:nvPr/>
        </p:nvSpPr>
        <p:spPr bwMode="auto">
          <a:xfrm>
            <a:off x="70866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89" name="Line 19"/>
          <p:cNvSpPr>
            <a:spLocks noChangeShapeType="1"/>
          </p:cNvSpPr>
          <p:nvPr/>
        </p:nvSpPr>
        <p:spPr bwMode="auto">
          <a:xfrm>
            <a:off x="73914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90" name="Line 20"/>
          <p:cNvSpPr>
            <a:spLocks noChangeShapeType="1"/>
          </p:cNvSpPr>
          <p:nvPr/>
        </p:nvSpPr>
        <p:spPr bwMode="auto">
          <a:xfrm>
            <a:off x="76962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91" name="Line 21"/>
          <p:cNvSpPr>
            <a:spLocks noChangeShapeType="1"/>
          </p:cNvSpPr>
          <p:nvPr/>
        </p:nvSpPr>
        <p:spPr bwMode="auto">
          <a:xfrm>
            <a:off x="8001000" y="473075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8392" name="Rectangle 22"/>
          <p:cNvSpPr>
            <a:spLocks noChangeArrowheads="1"/>
          </p:cNvSpPr>
          <p:nvPr/>
        </p:nvSpPr>
        <p:spPr bwMode="auto">
          <a:xfrm>
            <a:off x="3124200" y="43936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3" name="Rectangle 23"/>
          <p:cNvSpPr>
            <a:spLocks noChangeArrowheads="1"/>
          </p:cNvSpPr>
          <p:nvPr/>
        </p:nvSpPr>
        <p:spPr bwMode="auto">
          <a:xfrm>
            <a:off x="3429000" y="41650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4" name="Rectangle 24"/>
          <p:cNvSpPr>
            <a:spLocks noChangeArrowheads="1"/>
          </p:cNvSpPr>
          <p:nvPr/>
        </p:nvSpPr>
        <p:spPr bwMode="auto">
          <a:xfrm>
            <a:off x="3733800" y="39364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5" name="Rectangle 25"/>
          <p:cNvSpPr>
            <a:spLocks noChangeArrowheads="1"/>
          </p:cNvSpPr>
          <p:nvPr/>
        </p:nvSpPr>
        <p:spPr bwMode="auto">
          <a:xfrm>
            <a:off x="4038600" y="37078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6" name="Rectangle 26"/>
          <p:cNvSpPr>
            <a:spLocks noChangeArrowheads="1"/>
          </p:cNvSpPr>
          <p:nvPr/>
        </p:nvSpPr>
        <p:spPr bwMode="auto">
          <a:xfrm>
            <a:off x="4343400" y="34792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7" name="Rectangle 27"/>
          <p:cNvSpPr>
            <a:spLocks noChangeArrowheads="1"/>
          </p:cNvSpPr>
          <p:nvPr/>
        </p:nvSpPr>
        <p:spPr bwMode="auto">
          <a:xfrm>
            <a:off x="4648200" y="32506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8" name="Rectangle 29"/>
          <p:cNvSpPr>
            <a:spLocks noChangeArrowheads="1"/>
          </p:cNvSpPr>
          <p:nvPr/>
        </p:nvSpPr>
        <p:spPr bwMode="auto">
          <a:xfrm>
            <a:off x="5257800" y="27934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399" name="Rectangle 30"/>
          <p:cNvSpPr>
            <a:spLocks noChangeArrowheads="1"/>
          </p:cNvSpPr>
          <p:nvPr/>
        </p:nvSpPr>
        <p:spPr bwMode="auto">
          <a:xfrm>
            <a:off x="5562600" y="25648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400" name="Rectangle 31"/>
          <p:cNvSpPr>
            <a:spLocks noChangeArrowheads="1"/>
          </p:cNvSpPr>
          <p:nvPr/>
        </p:nvSpPr>
        <p:spPr bwMode="auto">
          <a:xfrm>
            <a:off x="5867400" y="23362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401" name="Rectangle 32"/>
          <p:cNvSpPr>
            <a:spLocks noChangeArrowheads="1"/>
          </p:cNvSpPr>
          <p:nvPr/>
        </p:nvSpPr>
        <p:spPr bwMode="auto">
          <a:xfrm>
            <a:off x="6172200" y="21076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402" name="Rectangle 33"/>
          <p:cNvSpPr>
            <a:spLocks noChangeArrowheads="1"/>
          </p:cNvSpPr>
          <p:nvPr/>
        </p:nvSpPr>
        <p:spPr bwMode="auto">
          <a:xfrm>
            <a:off x="6477000" y="1879084"/>
            <a:ext cx="184731" cy="369332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8403" name="Text Box 34"/>
          <p:cNvSpPr txBox="1">
            <a:spLocks noChangeArrowheads="1"/>
          </p:cNvSpPr>
          <p:nvPr/>
        </p:nvSpPr>
        <p:spPr bwMode="auto">
          <a:xfrm>
            <a:off x="2955926" y="4906963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0</a:t>
            </a:r>
          </a:p>
        </p:txBody>
      </p:sp>
      <p:sp>
        <p:nvSpPr>
          <p:cNvPr id="58404" name="Text Box 35"/>
          <p:cNvSpPr txBox="1">
            <a:spLocks noChangeArrowheads="1"/>
          </p:cNvSpPr>
          <p:nvPr/>
        </p:nvSpPr>
        <p:spPr bwMode="auto">
          <a:xfrm>
            <a:off x="327660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</a:t>
            </a:r>
          </a:p>
        </p:txBody>
      </p:sp>
      <p:sp>
        <p:nvSpPr>
          <p:cNvPr id="58405" name="Text Box 36"/>
          <p:cNvSpPr txBox="1">
            <a:spLocks noChangeArrowheads="1"/>
          </p:cNvSpPr>
          <p:nvPr/>
        </p:nvSpPr>
        <p:spPr bwMode="auto">
          <a:xfrm>
            <a:off x="358140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2</a:t>
            </a:r>
          </a:p>
        </p:txBody>
      </p:sp>
      <p:sp>
        <p:nvSpPr>
          <p:cNvPr id="58406" name="Text Box 37"/>
          <p:cNvSpPr txBox="1">
            <a:spLocks noChangeArrowheads="1"/>
          </p:cNvSpPr>
          <p:nvPr/>
        </p:nvSpPr>
        <p:spPr bwMode="auto">
          <a:xfrm>
            <a:off x="388620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3</a:t>
            </a:r>
          </a:p>
        </p:txBody>
      </p:sp>
      <p:sp>
        <p:nvSpPr>
          <p:cNvPr id="58407" name="Text Box 38"/>
          <p:cNvSpPr txBox="1">
            <a:spLocks noChangeArrowheads="1"/>
          </p:cNvSpPr>
          <p:nvPr/>
        </p:nvSpPr>
        <p:spPr bwMode="auto">
          <a:xfrm>
            <a:off x="419100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4</a:t>
            </a:r>
          </a:p>
        </p:txBody>
      </p:sp>
      <p:sp>
        <p:nvSpPr>
          <p:cNvPr id="58408" name="Text Box 39"/>
          <p:cNvSpPr txBox="1">
            <a:spLocks noChangeArrowheads="1"/>
          </p:cNvSpPr>
          <p:nvPr/>
        </p:nvSpPr>
        <p:spPr bwMode="auto">
          <a:xfrm>
            <a:off x="448945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5</a:t>
            </a:r>
          </a:p>
        </p:txBody>
      </p:sp>
      <p:sp>
        <p:nvSpPr>
          <p:cNvPr id="58409" name="Text Box 40"/>
          <p:cNvSpPr txBox="1">
            <a:spLocks noChangeArrowheads="1"/>
          </p:cNvSpPr>
          <p:nvPr/>
        </p:nvSpPr>
        <p:spPr bwMode="auto">
          <a:xfrm>
            <a:off x="479425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6</a:t>
            </a:r>
          </a:p>
        </p:txBody>
      </p:sp>
      <p:sp>
        <p:nvSpPr>
          <p:cNvPr id="58410" name="Text Box 41"/>
          <p:cNvSpPr txBox="1">
            <a:spLocks noChangeArrowheads="1"/>
          </p:cNvSpPr>
          <p:nvPr/>
        </p:nvSpPr>
        <p:spPr bwMode="auto">
          <a:xfrm>
            <a:off x="509905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7</a:t>
            </a:r>
          </a:p>
        </p:txBody>
      </p:sp>
      <p:sp>
        <p:nvSpPr>
          <p:cNvPr id="58411" name="Text Box 42"/>
          <p:cNvSpPr txBox="1">
            <a:spLocks noChangeArrowheads="1"/>
          </p:cNvSpPr>
          <p:nvPr/>
        </p:nvSpPr>
        <p:spPr bwMode="auto">
          <a:xfrm>
            <a:off x="540385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8</a:t>
            </a:r>
          </a:p>
        </p:txBody>
      </p:sp>
      <p:sp>
        <p:nvSpPr>
          <p:cNvPr id="58412" name="Text Box 43"/>
          <p:cNvSpPr txBox="1">
            <a:spLocks noChangeArrowheads="1"/>
          </p:cNvSpPr>
          <p:nvPr/>
        </p:nvSpPr>
        <p:spPr bwMode="auto">
          <a:xfrm>
            <a:off x="784225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16</a:t>
            </a:r>
          </a:p>
        </p:txBody>
      </p:sp>
      <p:sp>
        <p:nvSpPr>
          <p:cNvPr id="58413" name="Text Box 44"/>
          <p:cNvSpPr txBox="1">
            <a:spLocks noChangeArrowheads="1"/>
          </p:cNvSpPr>
          <p:nvPr/>
        </p:nvSpPr>
        <p:spPr bwMode="auto">
          <a:xfrm>
            <a:off x="5715001" y="4921250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9</a:t>
            </a:r>
          </a:p>
        </p:txBody>
      </p:sp>
      <p:sp>
        <p:nvSpPr>
          <p:cNvPr id="58414" name="Text Box 45"/>
          <p:cNvSpPr txBox="1">
            <a:spLocks noChangeArrowheads="1"/>
          </p:cNvSpPr>
          <p:nvPr/>
        </p:nvSpPr>
        <p:spPr bwMode="auto">
          <a:xfrm>
            <a:off x="601980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10</a:t>
            </a:r>
          </a:p>
        </p:txBody>
      </p:sp>
      <p:sp>
        <p:nvSpPr>
          <p:cNvPr id="58415" name="Text Box 46"/>
          <p:cNvSpPr txBox="1">
            <a:spLocks noChangeArrowheads="1"/>
          </p:cNvSpPr>
          <p:nvPr/>
        </p:nvSpPr>
        <p:spPr bwMode="auto">
          <a:xfrm>
            <a:off x="632460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11</a:t>
            </a:r>
          </a:p>
        </p:txBody>
      </p:sp>
      <p:sp>
        <p:nvSpPr>
          <p:cNvPr id="58416" name="Text Box 47"/>
          <p:cNvSpPr txBox="1">
            <a:spLocks noChangeArrowheads="1"/>
          </p:cNvSpPr>
          <p:nvPr/>
        </p:nvSpPr>
        <p:spPr bwMode="auto">
          <a:xfrm>
            <a:off x="662305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12</a:t>
            </a:r>
          </a:p>
        </p:txBody>
      </p:sp>
      <p:sp>
        <p:nvSpPr>
          <p:cNvPr id="58417" name="Text Box 48"/>
          <p:cNvSpPr txBox="1">
            <a:spLocks noChangeArrowheads="1"/>
          </p:cNvSpPr>
          <p:nvPr/>
        </p:nvSpPr>
        <p:spPr bwMode="auto">
          <a:xfrm>
            <a:off x="692785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13</a:t>
            </a:r>
          </a:p>
        </p:txBody>
      </p:sp>
      <p:sp>
        <p:nvSpPr>
          <p:cNvPr id="58418" name="Text Box 49"/>
          <p:cNvSpPr txBox="1">
            <a:spLocks noChangeArrowheads="1"/>
          </p:cNvSpPr>
          <p:nvPr/>
        </p:nvSpPr>
        <p:spPr bwMode="auto">
          <a:xfrm>
            <a:off x="723265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14</a:t>
            </a:r>
          </a:p>
        </p:txBody>
      </p:sp>
      <p:sp>
        <p:nvSpPr>
          <p:cNvPr id="58419" name="Text Box 50"/>
          <p:cNvSpPr txBox="1">
            <a:spLocks noChangeArrowheads="1"/>
          </p:cNvSpPr>
          <p:nvPr/>
        </p:nvSpPr>
        <p:spPr bwMode="auto">
          <a:xfrm>
            <a:off x="7537451" y="4921250"/>
            <a:ext cx="409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600" b="0"/>
              <a:t>15</a:t>
            </a:r>
          </a:p>
        </p:txBody>
      </p:sp>
      <p:sp>
        <p:nvSpPr>
          <p:cNvPr id="58420" name="Text Box 51"/>
          <p:cNvSpPr txBox="1">
            <a:spLocks noChangeArrowheads="1"/>
          </p:cNvSpPr>
          <p:nvPr/>
        </p:nvSpPr>
        <p:spPr bwMode="auto">
          <a:xfrm>
            <a:off x="9356725" y="4843463"/>
            <a:ext cx="615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time</a:t>
            </a:r>
          </a:p>
        </p:txBody>
      </p:sp>
      <p:sp>
        <p:nvSpPr>
          <p:cNvPr id="1201204" name="Line 52"/>
          <p:cNvSpPr>
            <a:spLocks noChangeShapeType="1"/>
          </p:cNvSpPr>
          <p:nvPr/>
        </p:nvSpPr>
        <p:spPr bwMode="auto">
          <a:xfrm>
            <a:off x="5791200" y="1752600"/>
            <a:ext cx="0" cy="30480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8422" name="Line 53"/>
          <p:cNvSpPr>
            <a:spLocks noChangeShapeType="1"/>
          </p:cNvSpPr>
          <p:nvPr/>
        </p:nvSpPr>
        <p:spPr bwMode="auto">
          <a:xfrm>
            <a:off x="2743200" y="4419600"/>
            <a:ext cx="3810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8423" name="Line 54"/>
          <p:cNvSpPr>
            <a:spLocks noChangeShapeType="1"/>
          </p:cNvSpPr>
          <p:nvPr/>
        </p:nvSpPr>
        <p:spPr bwMode="auto">
          <a:xfrm flipV="1">
            <a:off x="2743200" y="4343400"/>
            <a:ext cx="6096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8424" name="Line 55"/>
          <p:cNvSpPr>
            <a:spLocks noChangeShapeType="1"/>
          </p:cNvSpPr>
          <p:nvPr/>
        </p:nvSpPr>
        <p:spPr bwMode="auto">
          <a:xfrm flipV="1">
            <a:off x="2743200" y="4114800"/>
            <a:ext cx="9906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8425" name="Text Box 56"/>
          <p:cNvSpPr txBox="1">
            <a:spLocks noChangeArrowheads="1"/>
          </p:cNvSpPr>
          <p:nvPr/>
        </p:nvSpPr>
        <p:spPr bwMode="auto">
          <a:xfrm>
            <a:off x="1981200" y="4227513"/>
            <a:ext cx="6722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 dirty="0"/>
              <a:t>Jobs</a:t>
            </a:r>
          </a:p>
        </p:txBody>
      </p:sp>
      <p:sp>
        <p:nvSpPr>
          <p:cNvPr id="58426" name="AutoShape 59"/>
          <p:cNvSpPr>
            <a:spLocks/>
          </p:cNvSpPr>
          <p:nvPr/>
        </p:nvSpPr>
        <p:spPr bwMode="auto">
          <a:xfrm rot="5400000">
            <a:off x="7124700" y="1028700"/>
            <a:ext cx="228600" cy="1524000"/>
          </a:xfrm>
          <a:prstGeom prst="leftBrace">
            <a:avLst>
              <a:gd name="adj1" fmla="val 5555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58427" name="Text Box 60"/>
          <p:cNvSpPr txBox="1">
            <a:spLocks noChangeArrowheads="1"/>
          </p:cNvSpPr>
          <p:nvPr/>
        </p:nvSpPr>
        <p:spPr bwMode="auto">
          <a:xfrm>
            <a:off x="6892925" y="1343026"/>
            <a:ext cx="7310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latin typeface="Times New Roman"/>
                <a:cs typeface="Times New Roman"/>
              </a:rPr>
              <a:t>L = 5</a:t>
            </a:r>
          </a:p>
        </p:txBody>
      </p:sp>
      <p:sp>
        <p:nvSpPr>
          <p:cNvPr id="1201214" name="Text Box 62"/>
          <p:cNvSpPr txBox="1">
            <a:spLocks noChangeArrowheads="1"/>
          </p:cNvSpPr>
          <p:nvPr/>
        </p:nvSpPr>
        <p:spPr bwMode="auto">
          <a:xfrm>
            <a:off x="6419851" y="2971801"/>
            <a:ext cx="1290819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latin typeface="Times New Roman"/>
                <a:cs typeface="Times New Roman"/>
              </a:rPr>
              <a:t>N = 5 jobs</a:t>
            </a:r>
          </a:p>
        </p:txBody>
      </p:sp>
      <p:sp>
        <p:nvSpPr>
          <p:cNvPr id="1201215" name="Rectangle 63"/>
          <p:cNvSpPr>
            <a:spLocks noChangeArrowheads="1"/>
          </p:cNvSpPr>
          <p:nvPr/>
        </p:nvSpPr>
        <p:spPr bwMode="auto">
          <a:xfrm>
            <a:off x="2438400" y="53340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9" tIns="44446" rIns="90479" bIns="44446"/>
          <a:lstStyle/>
          <a:p>
            <a:pPr algn="l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800" b="0" dirty="0">
                <a:solidFill>
                  <a:srgbClr val="FF0000"/>
                </a:solidFill>
                <a:latin typeface="Gill Sans Light"/>
                <a:cs typeface="Gill Sans Light"/>
              </a:rPr>
              <a:t>A:</a:t>
            </a:r>
            <a:r>
              <a:rPr lang="en-US" sz="2800" b="0" dirty="0">
                <a:latin typeface="Gill Sans Light"/>
                <a:cs typeface="Gill Sans Light"/>
              </a:rPr>
              <a:t> </a:t>
            </a:r>
            <a:r>
              <a:rPr lang="en-US" sz="2800" b="0" dirty="0">
                <a:latin typeface="Times New Roman"/>
                <a:cs typeface="Times New Roman"/>
              </a:rPr>
              <a:t>N = </a:t>
            </a:r>
            <a:r>
              <a:rPr lang="el-GR" sz="2800" b="0" dirty="0">
                <a:latin typeface="Times New Roman"/>
                <a:cs typeface="Times New Roman"/>
              </a:rPr>
              <a:t>λ</a:t>
            </a:r>
            <a:r>
              <a:rPr lang="en-US" sz="2800" b="0" dirty="0">
                <a:latin typeface="Times New Roman"/>
                <a:ea typeface="Arial" charset="0"/>
                <a:cs typeface="Times New Roman"/>
              </a:rPr>
              <a:t> x L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Arial"/>
              <a:buChar char="•"/>
            </a:pPr>
            <a:r>
              <a:rPr lang="en-US" sz="2400" b="0" dirty="0">
                <a:latin typeface="Gill Sans Light"/>
                <a:cs typeface="Gill Sans Light"/>
              </a:rPr>
              <a:t>E.g.,</a:t>
            </a:r>
            <a:r>
              <a:rPr lang="en-US" sz="2400" b="0" dirty="0"/>
              <a:t> </a:t>
            </a:r>
            <a:r>
              <a:rPr lang="en-US" sz="2400" b="0" dirty="0">
                <a:latin typeface="Times New Roman"/>
                <a:cs typeface="Times New Roman"/>
              </a:rPr>
              <a:t>N = </a:t>
            </a:r>
            <a:r>
              <a:rPr lang="el-GR" sz="2400" b="0" dirty="0">
                <a:latin typeface="Times New Roman"/>
                <a:cs typeface="Times New Roman"/>
              </a:rPr>
              <a:t>λ</a:t>
            </a:r>
            <a:r>
              <a:rPr lang="en-US" sz="2400" b="0" dirty="0">
                <a:latin typeface="Times New Roman"/>
                <a:cs typeface="Times New Roman"/>
              </a:rPr>
              <a:t> x L = 5</a:t>
            </a:r>
            <a:r>
              <a:rPr lang="en-US" sz="2800" b="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201213" name="AutoShape 61"/>
          <p:cNvSpPr>
            <a:spLocks/>
          </p:cNvSpPr>
          <p:nvPr/>
        </p:nvSpPr>
        <p:spPr bwMode="auto">
          <a:xfrm>
            <a:off x="5886450" y="26670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/>
          <a:lstStyle/>
          <a:p>
            <a:pPr algn="ctr" eaLnBrk="0" hangingPunct="0"/>
            <a:endParaRPr lang="en-US" sz="1600" b="0"/>
          </a:p>
        </p:txBody>
      </p:sp>
    </p:spTree>
    <p:extLst>
      <p:ext uri="{BB962C8B-B14F-4D97-AF65-F5344CB8AC3E}">
        <p14:creationId xmlns:p14="http://schemas.microsoft.com/office/powerpoint/2010/main" val="436552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204" grpId="0" animBg="1"/>
      <p:bldP spid="1201214" grpId="0"/>
      <p:bldP spid="1201215" grpId="0"/>
      <p:bldP spid="12012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9436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5943600" y="5576888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 dirty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1" y="1859340"/>
            <a:ext cx="4566591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pPr algn="l"/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>
            <a:stCxn id="62486" idx="1"/>
          </p:cNvCxnSpPr>
          <p:nvPr/>
        </p:nvCxnSpPr>
        <p:spPr bwMode="auto">
          <a:xfrm>
            <a:off x="2743200" y="5029200"/>
            <a:ext cx="0" cy="9906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Line 47"/>
          <p:cNvSpPr>
            <a:spLocks noChangeShapeType="1"/>
          </p:cNvSpPr>
          <p:nvPr/>
        </p:nvSpPr>
        <p:spPr bwMode="auto">
          <a:xfrm>
            <a:off x="3733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9067800" y="5029200"/>
            <a:ext cx="0" cy="9906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Line 49"/>
          <p:cNvSpPr>
            <a:spLocks noChangeShapeType="1"/>
          </p:cNvSpPr>
          <p:nvPr/>
        </p:nvSpPr>
        <p:spPr bwMode="auto">
          <a:xfrm>
            <a:off x="2743200" y="54102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8" name="Text Box 50"/>
          <p:cNvSpPr txBox="1">
            <a:spLocks noChangeArrowheads="1"/>
          </p:cNvSpPr>
          <p:nvPr/>
        </p:nvSpPr>
        <p:spPr bwMode="auto">
          <a:xfrm>
            <a:off x="2895600" y="5391090"/>
            <a:ext cx="76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latin typeface="Times New Roman"/>
                <a:cs typeface="Times New Roman"/>
              </a:rPr>
              <a:t>L(1)</a:t>
            </a:r>
          </a:p>
        </p:txBody>
      </p:sp>
    </p:spTree>
    <p:extLst>
      <p:ext uri="{BB962C8B-B14F-4D97-AF65-F5344CB8AC3E}">
        <p14:creationId xmlns:p14="http://schemas.microsoft.com/office/powerpoint/2010/main" val="1364745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196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</p:txBody>
      </p:sp>
      <p:grpSp>
        <p:nvGrpSpPr>
          <p:cNvPr id="85" name="Group 51"/>
          <p:cNvGrpSpPr>
            <a:grpSpLocks/>
          </p:cNvGrpSpPr>
          <p:nvPr/>
        </p:nvGrpSpPr>
        <p:grpSpPr bwMode="auto">
          <a:xfrm>
            <a:off x="2667000" y="5715001"/>
            <a:ext cx="6515684" cy="830263"/>
            <a:chOff x="1344" y="3630"/>
            <a:chExt cx="3067" cy="523"/>
          </a:xfrm>
        </p:grpSpPr>
        <p:sp>
          <p:nvSpPr>
            <p:cNvPr id="86" name="Rectangle 52"/>
            <p:cNvSpPr>
              <a:spLocks noChangeArrowheads="1"/>
            </p:cNvSpPr>
            <p:nvPr/>
          </p:nvSpPr>
          <p:spPr bwMode="auto">
            <a:xfrm>
              <a:off x="1344" y="3772"/>
              <a:ext cx="87" cy="233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87" name="Text Box 53"/>
            <p:cNvSpPr txBox="1">
              <a:spLocks noChangeArrowheads="1"/>
            </p:cNvSpPr>
            <p:nvPr/>
          </p:nvSpPr>
          <p:spPr bwMode="auto">
            <a:xfrm>
              <a:off x="1461" y="3630"/>
              <a:ext cx="2950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  <a:cs typeface="Gill Sans Light"/>
                </a:rPr>
                <a:t>What is the system occupancy, i.e., average </a:t>
              </a:r>
            </a:p>
            <a:p>
              <a:pPr algn="ctr"/>
              <a:r>
                <a:rPr lang="en-US" sz="2400" b="0" dirty="0">
                  <a:latin typeface="Gill Sans Light"/>
                  <a:cs typeface="Gill Sans Light"/>
                </a:rPr>
                <a:t>number of jobs in the system?</a:t>
              </a:r>
            </a:p>
          </p:txBody>
        </p:sp>
      </p:grp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3135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4253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880754" y="49364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S(1)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3490354" y="47078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S(2)</a:t>
            </a: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2667000" y="5805489"/>
            <a:ext cx="7078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400" b="0" dirty="0">
                <a:latin typeface="Times New Roman"/>
                <a:cs typeface="Times New Roman"/>
              </a:rPr>
              <a:t>S =  S(1) + S(2) + … + S(k)  = L(1) + L(2) + … + L(k)</a:t>
            </a: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8214754" y="2419277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S(k)</a:t>
            </a:r>
          </a:p>
        </p:txBody>
      </p:sp>
    </p:spTree>
    <p:extLst>
      <p:ext uri="{BB962C8B-B14F-4D97-AF65-F5344CB8AC3E}">
        <p14:creationId xmlns:p14="http://schemas.microsoft.com/office/powerpoint/2010/main" val="1690148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452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85" name="Group 51"/>
          <p:cNvGrpSpPr>
            <a:grpSpLocks/>
          </p:cNvGrpSpPr>
          <p:nvPr/>
        </p:nvGrpSpPr>
        <p:grpSpPr bwMode="auto">
          <a:xfrm>
            <a:off x="2667000" y="5938841"/>
            <a:ext cx="5702020" cy="461963"/>
            <a:chOff x="1344" y="3771"/>
            <a:chExt cx="2684" cy="291"/>
          </a:xfrm>
        </p:grpSpPr>
        <p:sp>
          <p:nvSpPr>
            <p:cNvPr id="86" name="Rectangle 52"/>
            <p:cNvSpPr>
              <a:spLocks noChangeArrowheads="1"/>
            </p:cNvSpPr>
            <p:nvPr/>
          </p:nvSpPr>
          <p:spPr bwMode="auto">
            <a:xfrm>
              <a:off x="1344" y="3772"/>
              <a:ext cx="87" cy="233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87" name="Text Box 53"/>
            <p:cNvSpPr txBox="1">
              <a:spLocks noChangeArrowheads="1"/>
            </p:cNvSpPr>
            <p:nvPr/>
          </p:nvSpPr>
          <p:spPr bwMode="auto">
            <a:xfrm>
              <a:off x="1846" y="3771"/>
              <a:ext cx="218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  <a:cs typeface="Gill Sans Light"/>
                </a:rPr>
                <a:t>Average occupancy (</a:t>
              </a:r>
              <a:r>
                <a:rPr lang="en-US" sz="2400" b="0" dirty="0" err="1">
                  <a:latin typeface="Gill Sans Light"/>
                  <a:cs typeface="Gill Sans Light"/>
                </a:rPr>
                <a:t>N</a:t>
              </a:r>
              <a:r>
                <a:rPr lang="en-US" sz="2400" b="0" baseline="-25000" dirty="0" err="1">
                  <a:latin typeface="Gill Sans Light"/>
                  <a:cs typeface="Gill Sans Light"/>
                </a:rPr>
                <a:t>avg</a:t>
              </a:r>
              <a:r>
                <a:rPr lang="en-US" sz="2400" b="0" dirty="0">
                  <a:latin typeface="Gill Sans Light"/>
                  <a:cs typeface="Gill Sans Light"/>
                </a:rPr>
                <a:t>) = S/T </a:t>
              </a:r>
            </a:p>
          </p:txBody>
        </p:sp>
      </p:grp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4495801" y="4038600"/>
            <a:ext cx="1118897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400" b="0" dirty="0">
                <a:solidFill>
                  <a:srgbClr val="FFFFFF"/>
                </a:solidFill>
                <a:latin typeface="Times New Roman"/>
                <a:cs typeface="Times New Roman"/>
              </a:rPr>
              <a:t>S= area</a:t>
            </a:r>
          </a:p>
        </p:txBody>
      </p:sp>
    </p:spTree>
    <p:extLst>
      <p:ext uri="{BB962C8B-B14F-4D97-AF65-F5344CB8AC3E}">
        <p14:creationId xmlns:p14="http://schemas.microsoft.com/office/powerpoint/2010/main" val="3527192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95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880754" y="49364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S(1)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3490354" y="47078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S(2)</a:t>
            </a: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3513424" y="5805489"/>
            <a:ext cx="44875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= S/T = (L(1) + … + L(k))/T</a:t>
            </a: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8214754" y="2419277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S(k)</a:t>
            </a:r>
          </a:p>
        </p:txBody>
      </p:sp>
    </p:spTree>
    <p:extLst>
      <p:ext uri="{BB962C8B-B14F-4D97-AF65-F5344CB8AC3E}">
        <p14:creationId xmlns:p14="http://schemas.microsoft.com/office/powerpoint/2010/main" val="472775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4253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880754" y="49364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S(1)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3490354" y="47078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S(2)</a:t>
            </a: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2161516" y="5715001"/>
            <a:ext cx="8201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= (L(1) + … + L(k))/T = (</a:t>
            </a:r>
            <a:r>
              <a:rPr lang="en-US" sz="2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solidFill>
                  <a:srgbClr val="FF0000"/>
                </a:solidFill>
                <a:latin typeface="Times New Roman"/>
                <a:cs typeface="Times New Roman"/>
              </a:rPr>
              <a:t>total</a:t>
            </a:r>
            <a:r>
              <a:rPr lang="en-US" sz="2400" b="0" dirty="0">
                <a:latin typeface="Times New Roman"/>
                <a:cs typeface="Times New Roman"/>
              </a:rPr>
              <a:t>/T)*(L(1) + … + L(k))/</a:t>
            </a:r>
            <a:r>
              <a:rPr lang="en-US" sz="2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solidFill>
                  <a:srgbClr val="FF0000"/>
                </a:solidFill>
                <a:latin typeface="Times New Roman"/>
                <a:cs typeface="Times New Roman"/>
              </a:rPr>
              <a:t>total</a:t>
            </a:r>
            <a:endParaRPr lang="en-US" sz="2400" b="0" baseline="-25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8214754" y="2419277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S(k)</a:t>
            </a:r>
          </a:p>
        </p:txBody>
      </p:sp>
    </p:spTree>
    <p:extLst>
      <p:ext uri="{BB962C8B-B14F-4D97-AF65-F5344CB8AC3E}">
        <p14:creationId xmlns:p14="http://schemas.microsoft.com/office/powerpoint/2010/main" val="1875060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4253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880754" y="49364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S(1)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3490354" y="47078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S(2)</a:t>
            </a: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2748676" y="5715000"/>
            <a:ext cx="6928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= (</a:t>
            </a:r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total</a:t>
            </a:r>
            <a:r>
              <a:rPr lang="en-US" sz="2400" b="0" dirty="0">
                <a:latin typeface="Times New Roman"/>
                <a:cs typeface="Times New Roman"/>
              </a:rPr>
              <a:t>/T)*(L(1) + … + L(k))/</a:t>
            </a:r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total</a:t>
            </a:r>
            <a:r>
              <a:rPr lang="en-US" sz="2400" b="0" baseline="-25000" dirty="0">
                <a:latin typeface="Times New Roman"/>
                <a:cs typeface="Times New Roman"/>
              </a:rPr>
              <a:t> </a:t>
            </a:r>
            <a:r>
              <a:rPr lang="en-US" sz="2400" b="0" dirty="0">
                <a:latin typeface="Times New Roman"/>
                <a:cs typeface="Times New Roman"/>
              </a:rPr>
              <a:t>= </a:t>
            </a:r>
            <a:r>
              <a:rPr lang="el-GR" sz="2800" b="0" dirty="0">
                <a:latin typeface="Times New Roman"/>
                <a:cs typeface="Times New Roman"/>
              </a:rPr>
              <a:t>λ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× </a:t>
            </a:r>
            <a:r>
              <a:rPr lang="en-US" sz="2400" b="0" dirty="0" err="1">
                <a:latin typeface="Times New Roman"/>
                <a:cs typeface="Times New Roman"/>
              </a:rPr>
              <a:t>L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endParaRPr lang="en-US" sz="2400" b="0" baseline="-25000" dirty="0">
              <a:latin typeface="Times New Roman"/>
              <a:cs typeface="Times New Roman"/>
            </a:endParaRP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8214754" y="2419277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S(k)</a:t>
            </a:r>
          </a:p>
        </p:txBody>
      </p:sp>
    </p:spTree>
    <p:extLst>
      <p:ext uri="{BB962C8B-B14F-4D97-AF65-F5344CB8AC3E}">
        <p14:creationId xmlns:p14="http://schemas.microsoft.com/office/powerpoint/2010/main" val="1950271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Little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Theorem: Proof Sketch</a:t>
            </a:r>
          </a:p>
        </p:txBody>
      </p:sp>
      <p:sp>
        <p:nvSpPr>
          <p:cNvPr id="62468" name="Line 3"/>
          <p:cNvSpPr>
            <a:spLocks noChangeShapeType="1"/>
          </p:cNvSpPr>
          <p:nvPr/>
        </p:nvSpPr>
        <p:spPr bwMode="auto">
          <a:xfrm flipV="1">
            <a:off x="2286000" y="19431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69" name="Line 4"/>
          <p:cNvSpPr>
            <a:spLocks noChangeShapeType="1"/>
          </p:cNvSpPr>
          <p:nvPr/>
        </p:nvSpPr>
        <p:spPr bwMode="auto">
          <a:xfrm>
            <a:off x="2286000" y="5257800"/>
            <a:ext cx="739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62482" name="Text Box 37"/>
          <p:cNvSpPr txBox="1">
            <a:spLocks noChangeArrowheads="1"/>
          </p:cNvSpPr>
          <p:nvPr/>
        </p:nvSpPr>
        <p:spPr bwMode="auto">
          <a:xfrm>
            <a:off x="9140826" y="4876800"/>
            <a:ext cx="684183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>
                <a:latin typeface="Times New Roman"/>
                <a:cs typeface="Times New Roman"/>
              </a:rPr>
              <a:t>time</a:t>
            </a:r>
          </a:p>
        </p:txBody>
      </p:sp>
      <p:sp>
        <p:nvSpPr>
          <p:cNvPr id="62487" name="Line 46"/>
          <p:cNvSpPr>
            <a:spLocks noChangeShapeType="1"/>
          </p:cNvSpPr>
          <p:nvPr/>
        </p:nvSpPr>
        <p:spPr bwMode="auto">
          <a:xfrm>
            <a:off x="27432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8" name="Line 47"/>
          <p:cNvSpPr>
            <a:spLocks noChangeShapeType="1"/>
          </p:cNvSpPr>
          <p:nvPr/>
        </p:nvSpPr>
        <p:spPr bwMode="auto">
          <a:xfrm>
            <a:off x="9067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89" name="Line 48"/>
          <p:cNvSpPr>
            <a:spLocks noChangeShapeType="1"/>
          </p:cNvSpPr>
          <p:nvPr/>
        </p:nvSpPr>
        <p:spPr bwMode="auto">
          <a:xfrm>
            <a:off x="9067800" y="2514600"/>
            <a:ext cx="0" cy="2743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0" name="Line 49"/>
          <p:cNvSpPr>
            <a:spLocks noChangeShapeType="1"/>
          </p:cNvSpPr>
          <p:nvPr/>
        </p:nvSpPr>
        <p:spPr bwMode="auto">
          <a:xfrm>
            <a:off x="2743200" y="5410200"/>
            <a:ext cx="632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491" name="Text Box 50"/>
          <p:cNvSpPr txBox="1">
            <a:spLocks noChangeArrowheads="1"/>
          </p:cNvSpPr>
          <p:nvPr/>
        </p:nvSpPr>
        <p:spPr bwMode="auto">
          <a:xfrm>
            <a:off x="6232525" y="53705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1800" b="0"/>
              <a:t>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324600" y="838201"/>
            <a:ext cx="4412448" cy="1418225"/>
            <a:chOff x="1605663" y="4773956"/>
            <a:chExt cx="6669859" cy="174716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847412" y="5422823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649536" y="5379666"/>
              <a:ext cx="4955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05663" y="5103632"/>
              <a:ext cx="152946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arrivals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45132" y="5103632"/>
              <a:ext cx="2130390" cy="492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departures</a:t>
              </a:r>
            </a:p>
          </p:txBody>
        </p:sp>
        <p:sp>
          <p:nvSpPr>
            <p:cNvPr id="60" name="Cloud 59"/>
            <p:cNvSpPr/>
            <p:nvPr/>
          </p:nvSpPr>
          <p:spPr>
            <a:xfrm>
              <a:off x="3372204" y="4773956"/>
              <a:ext cx="2277332" cy="1211739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997788" y="5225366"/>
              <a:ext cx="160581" cy="3517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45389" y="5504128"/>
              <a:ext cx="470567" cy="492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000" dirty="0">
                  <a:latin typeface="Times New Roman"/>
                  <a:cs typeface="Times New Roman"/>
                </a:rPr>
                <a:t>λ</a:t>
              </a:r>
              <a:endParaRPr lang="en-US" sz="2000" b="0" i="1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372204" y="6312156"/>
              <a:ext cx="2248136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372204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628516" y="6157100"/>
              <a:ext cx="0" cy="30658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326475" y="6028212"/>
              <a:ext cx="494798" cy="49291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en-US" sz="2000" b="0" i="1" dirty="0">
                  <a:latin typeface="Gill Sans" charset="0"/>
                  <a:ea typeface="Gill Sans" charset="0"/>
                  <a:cs typeface="Gill Sans" charset="0"/>
                </a:rPr>
                <a:t>L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2743200" y="50292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352800" y="4800600"/>
            <a:ext cx="990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657600" y="45720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38600" y="43434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572000" y="41148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257800" y="3886200"/>
            <a:ext cx="12954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562600" y="36576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429000"/>
            <a:ext cx="17526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629400" y="3200400"/>
            <a:ext cx="15240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34200" y="2971800"/>
            <a:ext cx="14478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162800" y="2743200"/>
            <a:ext cx="1600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848600" y="2514600"/>
            <a:ext cx="1219200" cy="2286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79" name="Group 38"/>
          <p:cNvGrpSpPr>
            <a:grpSpLocks/>
          </p:cNvGrpSpPr>
          <p:nvPr/>
        </p:nvGrpSpPr>
        <p:grpSpPr bwMode="auto">
          <a:xfrm>
            <a:off x="5965830" y="3429000"/>
            <a:ext cx="652463" cy="914400"/>
            <a:chOff x="2798" y="2160"/>
            <a:chExt cx="411" cy="576"/>
          </a:xfrm>
        </p:grpSpPr>
        <p:sp>
          <p:nvSpPr>
            <p:cNvPr id="80" name="Line 39"/>
            <p:cNvSpPr>
              <a:spLocks noChangeShapeType="1"/>
            </p:cNvSpPr>
            <p:nvPr/>
          </p:nvSpPr>
          <p:spPr bwMode="auto">
            <a:xfrm>
              <a:off x="2832" y="2160"/>
              <a:ext cx="0" cy="576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endParaRPr lang="en-US" sz="22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1" name="Text Box 40"/>
            <p:cNvSpPr txBox="1">
              <a:spLocks noChangeArrowheads="1"/>
            </p:cNvSpPr>
            <p:nvPr/>
          </p:nvSpPr>
          <p:spPr bwMode="auto">
            <a:xfrm>
              <a:off x="2798" y="2280"/>
              <a:ext cx="411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200" b="0" dirty="0">
                  <a:solidFill>
                    <a:schemeClr val="bg1"/>
                  </a:solidFill>
                  <a:latin typeface="Times New Roman"/>
                  <a:cs typeface="Times New Roman"/>
                </a:rPr>
                <a:t>N(t)</a:t>
              </a:r>
            </a:p>
          </p:txBody>
        </p:sp>
      </p:grpSp>
      <p:sp>
        <p:nvSpPr>
          <p:cNvPr id="84" name="Text Box 43"/>
          <p:cNvSpPr txBox="1">
            <a:spLocks noChangeArrowheads="1"/>
          </p:cNvSpPr>
          <p:nvPr/>
        </p:nvSpPr>
        <p:spPr bwMode="auto">
          <a:xfrm>
            <a:off x="2362200" y="1859340"/>
            <a:ext cx="4495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Times New Roman"/>
                <a:cs typeface="Times New Roman"/>
              </a:rPr>
              <a:t>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  <a:r>
              <a:rPr lang="en-US" sz="2400" b="0" dirty="0">
                <a:latin typeface="Gill Sans Light"/>
                <a:cs typeface="Gill Sans Light"/>
              </a:rPr>
              <a:t> = response time of job </a:t>
            </a:r>
            <a:r>
              <a:rPr lang="en-US" sz="2400" b="0" i="1" dirty="0" err="1">
                <a:latin typeface="Times New Roman"/>
                <a:cs typeface="Times New Roman"/>
              </a:rPr>
              <a:t>i</a:t>
            </a:r>
            <a:endParaRPr lang="en-US" sz="2400" b="0" i="1" dirty="0">
              <a:latin typeface="Times New Roman"/>
              <a:cs typeface="Times New Roman"/>
            </a:endParaRPr>
          </a:p>
          <a:p>
            <a:r>
              <a:rPr lang="en-US" sz="2400" b="0" dirty="0">
                <a:latin typeface="Times New Roman"/>
                <a:cs typeface="Times New Roman"/>
              </a:rPr>
              <a:t>N(t) </a:t>
            </a:r>
            <a:r>
              <a:rPr lang="en-US" sz="2400" b="0" dirty="0">
                <a:latin typeface="Gill Sans Light"/>
                <a:cs typeface="Gill Sans Light"/>
              </a:rPr>
              <a:t>= number of jobs in system</a:t>
            </a:r>
          </a:p>
          <a:p>
            <a:r>
              <a:rPr lang="en-US" sz="2400" b="0" dirty="0">
                <a:latin typeface="Gill Sans Light"/>
                <a:cs typeface="Gill Sans Light"/>
              </a:rPr>
              <a:t>          at time </a:t>
            </a:r>
            <a:r>
              <a:rPr lang="en-US" sz="2400" b="0" i="1" dirty="0">
                <a:latin typeface="Times New Roman"/>
                <a:cs typeface="Times New Roman"/>
              </a:rPr>
              <a:t>t</a:t>
            </a:r>
            <a:r>
              <a:rPr lang="en-US" sz="2400" b="0" dirty="0">
                <a:latin typeface="Gill Sans Light"/>
                <a:cs typeface="Gill Sans Light"/>
              </a:rPr>
              <a:t>  </a:t>
            </a:r>
          </a:p>
          <a:p>
            <a:pPr algn="l"/>
            <a:r>
              <a:rPr lang="en-US" sz="2400" b="0" dirty="0">
                <a:latin typeface="Times New Roman"/>
                <a:cs typeface="Times New Roman"/>
              </a:rPr>
              <a:t>S(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 * 1 = L(</a:t>
            </a:r>
            <a:r>
              <a:rPr lang="en-US" sz="2400" b="0" dirty="0" err="1">
                <a:latin typeface="Times New Roman"/>
                <a:cs typeface="Times New Roman"/>
              </a:rPr>
              <a:t>i</a:t>
            </a:r>
            <a:r>
              <a:rPr lang="en-US" sz="2400" b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9" name="Text Box 37"/>
          <p:cNvSpPr txBox="1">
            <a:spLocks noChangeArrowheads="1"/>
          </p:cNvSpPr>
          <p:nvPr/>
        </p:nvSpPr>
        <p:spPr bwMode="auto">
          <a:xfrm>
            <a:off x="1600200" y="1981200"/>
            <a:ext cx="723582" cy="42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200" b="0" dirty="0">
                <a:latin typeface="Times New Roman"/>
                <a:cs typeface="Times New Roman"/>
              </a:rPr>
              <a:t>Job </a:t>
            </a:r>
            <a:r>
              <a:rPr lang="en-US" sz="2200" b="0" dirty="0" err="1">
                <a:latin typeface="Times New Roman"/>
                <a:cs typeface="Times New Roman"/>
              </a:rPr>
              <a:t>i</a:t>
            </a:r>
            <a:endParaRPr lang="en-US" sz="2200" b="0" dirty="0">
              <a:latin typeface="Times New Roman"/>
              <a:cs typeface="Times New Roman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880754" y="49364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S(1)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3490354" y="4707856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S(2)</a:t>
            </a: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5218248" y="5715000"/>
            <a:ext cx="24481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dirty="0" err="1">
                <a:latin typeface="Times New Roman"/>
                <a:cs typeface="Times New Roman"/>
              </a:rPr>
              <a:t>N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= </a:t>
            </a:r>
            <a:r>
              <a:rPr lang="el-GR" sz="2800" b="0" dirty="0">
                <a:latin typeface="Times New Roman"/>
                <a:cs typeface="Times New Roman"/>
              </a:rPr>
              <a:t>λ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r>
              <a:rPr lang="en-US" sz="2400" b="0" dirty="0">
                <a:latin typeface="Times New Roman"/>
                <a:cs typeface="Times New Roman"/>
              </a:rPr>
              <a:t> × </a:t>
            </a:r>
            <a:r>
              <a:rPr lang="en-US" sz="2400" b="0" dirty="0" err="1">
                <a:latin typeface="Times New Roman"/>
                <a:cs typeface="Times New Roman"/>
              </a:rPr>
              <a:t>L</a:t>
            </a:r>
            <a:r>
              <a:rPr lang="en-US" sz="2400" b="0" baseline="-25000" dirty="0" err="1">
                <a:latin typeface="Times New Roman"/>
                <a:cs typeface="Times New Roman"/>
              </a:rPr>
              <a:t>avg</a:t>
            </a:r>
            <a:endParaRPr lang="en-US" sz="2400" b="0" baseline="-25000" dirty="0">
              <a:latin typeface="Times New Roman"/>
              <a:cs typeface="Times New Roman"/>
            </a:endParaRP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8214754" y="2419277"/>
            <a:ext cx="624446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b="0" dirty="0">
                <a:solidFill>
                  <a:srgbClr val="FFFFFF"/>
                </a:solidFill>
                <a:latin typeface="Times New Roman"/>
                <a:cs typeface="Times New Roman"/>
              </a:rPr>
              <a:t>S(k)</a:t>
            </a:r>
          </a:p>
        </p:txBody>
      </p:sp>
    </p:spTree>
    <p:extLst>
      <p:ext uri="{BB962C8B-B14F-4D97-AF65-F5344CB8AC3E}">
        <p14:creationId xmlns:p14="http://schemas.microsoft.com/office/powerpoint/2010/main" val="183721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13DDE-0072-41BC-AE33-13E69C86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Little’s Law Applied to a Queue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4F8F3-1F95-44D1-AC77-01FBCC06F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233555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Gill Sans Light"/>
              </a:rPr>
              <a:t>When Little’s Law applied </a:t>
            </a:r>
            <a:r>
              <a:rPr lang="en-US" sz="3200" dirty="0">
                <a:latin typeface="Gill Sans Light"/>
              </a:rPr>
              <a:t>to a queue, we get: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5068F0-FECC-4967-A21A-9E3491AA5736}"/>
              </a:ext>
            </a:extLst>
          </p:cNvPr>
          <p:cNvGrpSpPr/>
          <p:nvPr/>
        </p:nvGrpSpPr>
        <p:grpSpPr>
          <a:xfrm>
            <a:off x="762000" y="2219364"/>
            <a:ext cx="10816006" cy="2341717"/>
            <a:chOff x="-59326" y="1472194"/>
            <a:chExt cx="9292932" cy="2341717"/>
          </a:xfrm>
        </p:grpSpPr>
        <p:sp>
          <p:nvSpPr>
            <p:cNvPr id="23" name="TextBox 4">
              <a:extLst>
                <a:ext uri="{FF2B5EF4-FFF2-40B4-BE49-F238E27FC236}">
                  <a16:creationId xmlns:a16="http://schemas.microsoft.com/office/drawing/2014/main" id="{AE4FBADE-DE8E-490E-9356-0E745E4D298D}"/>
                </a:ext>
              </a:extLst>
            </p:cNvPr>
            <p:cNvSpPr txBox="1"/>
            <p:nvPr/>
          </p:nvSpPr>
          <p:spPr>
            <a:xfrm>
              <a:off x="-59326" y="2736693"/>
              <a:ext cx="334340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3200" b="0" dirty="0">
                  <a:latin typeface="Gill Sans Light"/>
                </a:rPr>
                <a:t>Average length of </a:t>
              </a:r>
              <a:r>
                <a:rPr lang="en-US" sz="3200" b="0" dirty="0" smtClean="0">
                  <a:latin typeface="Gill Sans Light"/>
                </a:rPr>
                <a:t>the queue</a:t>
              </a:r>
              <a:endParaRPr lang="en-US" sz="3200" b="0" dirty="0">
                <a:latin typeface="Gill Sans Light"/>
              </a:endParaRPr>
            </a:p>
          </p:txBody>
        </p:sp>
        <p:sp>
          <p:nvSpPr>
            <p:cNvPr id="24" name="TextBox 5">
              <a:extLst>
                <a:ext uri="{FF2B5EF4-FFF2-40B4-BE49-F238E27FC236}">
                  <a16:creationId xmlns:a16="http://schemas.microsoft.com/office/drawing/2014/main" id="{D9019E3C-69B3-407F-8948-E3753ECD994E}"/>
                </a:ext>
              </a:extLst>
            </p:cNvPr>
            <p:cNvSpPr txBox="1"/>
            <p:nvPr/>
          </p:nvSpPr>
          <p:spPr>
            <a:xfrm>
              <a:off x="4916376" y="1472194"/>
              <a:ext cx="33818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0" dirty="0">
                  <a:latin typeface="Gill Sans Light"/>
                </a:rPr>
                <a:t>Average Arrival Rate</a:t>
              </a:r>
            </a:p>
          </p:txBody>
        </p:sp>
        <p:sp>
          <p:nvSpPr>
            <p:cNvPr id="25" name="TextBox 6">
              <a:extLst>
                <a:ext uri="{FF2B5EF4-FFF2-40B4-BE49-F238E27FC236}">
                  <a16:creationId xmlns:a16="http://schemas.microsoft.com/office/drawing/2014/main" id="{0ED26E0D-DF88-4558-9FAD-3C06CCD5262B}"/>
                </a:ext>
              </a:extLst>
            </p:cNvPr>
            <p:cNvSpPr txBox="1"/>
            <p:nvPr/>
          </p:nvSpPr>
          <p:spPr>
            <a:xfrm>
              <a:off x="5481142" y="2666569"/>
              <a:ext cx="375246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0" dirty="0">
                  <a:latin typeface="Gill Sans Light"/>
                </a:rPr>
                <a:t>Average time “waiting</a:t>
              </a:r>
              <a:r>
                <a:rPr lang="en-US" sz="3200" b="0" dirty="0" smtClean="0">
                  <a:latin typeface="Gill Sans Light"/>
                </a:rPr>
                <a:t>” </a:t>
              </a:r>
              <a:br>
                <a:rPr lang="en-US" sz="3200" b="0" dirty="0" smtClean="0">
                  <a:latin typeface="Gill Sans Light"/>
                </a:rPr>
              </a:br>
              <a:r>
                <a:rPr lang="en-US" sz="3200" b="0" dirty="0" smtClean="0">
                  <a:latin typeface="Gill Sans Light"/>
                </a:rPr>
                <a:t>in queue</a:t>
              </a:r>
              <a:endParaRPr lang="en-US" sz="3200" b="0" dirty="0">
                <a:latin typeface="Gill Sans Light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76308E-AC2D-4B6E-85A0-B0182A3C74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6643" y="1872713"/>
              <a:ext cx="290192" cy="207436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C7840EA-C3D7-4D83-B88A-2FEC9BB2E4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82672" y="2624397"/>
              <a:ext cx="388403" cy="209833"/>
            </a:xfrm>
            <a:prstGeom prst="line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A17267-8018-4952-8A9D-68A70A9CA2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7213" y="2578636"/>
              <a:ext cx="315339" cy="230189"/>
            </a:xfrm>
            <a:prstGeom prst="line">
              <a:avLst/>
            </a:prstGeom>
            <a:ln w="38100">
              <a:solidFill>
                <a:schemeClr val="accent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2185882" y="2133600"/>
            <a:ext cx="2588565" cy="574246"/>
            <a:chOff x="2636230" y="2597300"/>
            <a:chExt cx="1850781" cy="422031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8BC4ADC-F574-41AB-B314-EDC8E2D0D87D}"/>
                </a:ext>
              </a:extLst>
            </p:cNvPr>
            <p:cNvSpPr/>
            <p:nvPr/>
          </p:nvSpPr>
          <p:spPr>
            <a:xfrm>
              <a:off x="4064980" y="2597300"/>
              <a:ext cx="422031" cy="4220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93EA66-2520-4F2E-A7D2-B32B58284B4D}"/>
                </a:ext>
              </a:extLst>
            </p:cNvPr>
            <p:cNvSpPr/>
            <p:nvPr/>
          </p:nvSpPr>
          <p:spPr>
            <a:xfrm>
              <a:off x="3053865" y="2631870"/>
              <a:ext cx="712177" cy="3352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0">
                <a:latin typeface="Gill Sans Ligh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98D761-5BF2-4D52-9841-0FAC11CD7317}"/>
                </a:ext>
              </a:extLst>
            </p:cNvPr>
            <p:cNvCxnSpPr/>
            <p:nvPr/>
          </p:nvCxnSpPr>
          <p:spPr>
            <a:xfrm>
              <a:off x="3607780" y="2631870"/>
              <a:ext cx="0" cy="3352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A576FC9-A207-4AC2-A41C-8FFAD284FDD9}"/>
                </a:ext>
              </a:extLst>
            </p:cNvPr>
            <p:cNvCxnSpPr>
              <a:stCxn id="30" idx="3"/>
              <a:endCxn id="29" idx="2"/>
            </p:cNvCxnSpPr>
            <p:nvPr/>
          </p:nvCxnSpPr>
          <p:spPr>
            <a:xfrm>
              <a:off x="3766042" y="2799519"/>
              <a:ext cx="298938" cy="87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B1ECCE-CD26-47A7-BAEC-1BF56F61388C}"/>
                </a:ext>
              </a:extLst>
            </p:cNvPr>
            <p:cNvCxnSpPr>
              <a:cxnSpLocks/>
              <a:endCxn id="30" idx="1"/>
            </p:cNvCxnSpPr>
            <p:nvPr/>
          </p:nvCxnSpPr>
          <p:spPr>
            <a:xfrm>
              <a:off x="2636230" y="2799519"/>
              <a:ext cx="4176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249043-EDEF-464F-8D8D-F5116AB4C370}"/>
                  </a:ext>
                </a:extLst>
              </p:cNvPr>
              <p:cNvSpPr txBox="1"/>
              <p:nvPr/>
            </p:nvSpPr>
            <p:spPr>
              <a:xfrm>
                <a:off x="4952102" y="2786792"/>
                <a:ext cx="1973617" cy="5931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sz="3600" b="0" dirty="0">
                  <a:latin typeface="Gill Sans Ligh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249043-EDEF-464F-8D8D-F5116AB4C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102" y="2786792"/>
                <a:ext cx="1973617" cy="5931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5741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9144000" cy="533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A Little Queuing Theory: Computing T</a:t>
            </a:r>
            <a:r>
              <a:rPr lang="en-US" altLang="ko-KR" baseline="-25000" dirty="0">
                <a:ea typeface="Gulim" panose="020B0600000101010101" pitchFamily="34" charset="-127"/>
              </a:rPr>
              <a:t>Q</a:t>
            </a:r>
            <a:endParaRPr lang="en-US" altLang="ko-KR" dirty="0" smtClean="0">
              <a:ea typeface="Gulim" panose="020B0600000101010101" pitchFamily="34" charset="-127"/>
            </a:endParaRPr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10896600" cy="61722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dirty="0">
                <a:ea typeface="Gulim" panose="020B0600000101010101" pitchFamily="34" charset="-127"/>
              </a:rPr>
              <a:t>Assumptions: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ea typeface="Gulim" panose="020B0600000101010101" pitchFamily="34" charset="-127"/>
              </a:rPr>
              <a:t>System in equilibrium; No limit to the queue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ea typeface="Gulim" panose="020B0600000101010101" pitchFamily="34" charset="-127"/>
              </a:rPr>
              <a:t>Time between successive 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arrivals</a:t>
            </a:r>
            <a:r>
              <a:rPr lang="en-US" altLang="ko-KR" sz="2400" dirty="0">
                <a:ea typeface="Gulim" panose="020B0600000101010101" pitchFamily="34" charset="-127"/>
              </a:rPr>
              <a:t> is random and memoryless</a:t>
            </a: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endParaRPr lang="en-US" altLang="ko-KR" dirty="0">
              <a:ea typeface="Gulim" panose="020B0600000101010101" pitchFamily="34" charset="-127"/>
            </a:endParaRP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dirty="0">
                <a:ea typeface="Gulim" panose="020B0600000101010101" pitchFamily="34" charset="-127"/>
              </a:rPr>
              <a:t>Parameters that describe our system: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:</a:t>
            </a:r>
            <a:r>
              <a:rPr lang="en-US" altLang="ko-KR" sz="2400" dirty="0">
                <a:ea typeface="Gulim" panose="020B0600000101010101" pitchFamily="34" charset="-127"/>
              </a:rPr>
              <a:t> 	mean number of arriving customers/second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4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:</a:t>
            </a:r>
            <a:r>
              <a:rPr lang="en-US" altLang="ko-KR" sz="2400" dirty="0">
                <a:ea typeface="Gulim" panose="020B0600000101010101" pitchFamily="34" charset="-127"/>
              </a:rPr>
              <a:t>	mean time to service a customer (“</a:t>
            </a:r>
            <a:r>
              <a:rPr lang="en-US" altLang="ko-KR" sz="2400" dirty="0">
                <a:solidFill>
                  <a:schemeClr val="accent1"/>
                </a:solidFill>
                <a:ea typeface="Gulim" panose="020B0600000101010101" pitchFamily="34" charset="-127"/>
              </a:rPr>
              <a:t>m1</a:t>
            </a:r>
            <a:r>
              <a:rPr lang="en-US" altLang="ko-KR" sz="2400" dirty="0">
                <a:ea typeface="Gulim" panose="020B0600000101010101" pitchFamily="34" charset="-127"/>
              </a:rPr>
              <a:t>”)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C:</a:t>
            </a:r>
            <a:r>
              <a:rPr lang="en-US" altLang="ko-KR" sz="2400" dirty="0">
                <a:ea typeface="Gulim" panose="020B0600000101010101" pitchFamily="34" charset="-127"/>
              </a:rPr>
              <a:t>	squared coefficient of variance = 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</a:t>
            </a:r>
            <a:r>
              <a:rPr lang="en-US" altLang="ko-KR" sz="2400" baseline="30000" dirty="0">
                <a:ea typeface="Gulim" panose="020B0600000101010101" pitchFamily="34" charset="-127"/>
                <a:sym typeface="Symbol" panose="05050102010706020507" pitchFamily="18" charset="2"/>
              </a:rPr>
              <a:t>2</a:t>
            </a:r>
            <a:r>
              <a:rPr lang="en-US" altLang="ko-KR" sz="2400" dirty="0">
                <a:ea typeface="Gulim" panose="020B0600000101010101" pitchFamily="34" charset="-127"/>
              </a:rPr>
              <a:t>/m1</a:t>
            </a:r>
            <a:r>
              <a:rPr lang="en-US" altLang="ko-KR" sz="2400" baseline="30000" dirty="0">
                <a:ea typeface="Gulim" panose="020B0600000101010101" pitchFamily="34" charset="-127"/>
              </a:rPr>
              <a:t>2</a:t>
            </a:r>
            <a:endParaRPr lang="en-US" altLang="ko-KR" sz="2400" dirty="0">
              <a:solidFill>
                <a:schemeClr val="accent1"/>
              </a:solidFill>
              <a:ea typeface="Gulim" panose="020B0600000101010101" pitchFamily="34" charset="-127"/>
            </a:endParaRP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l-GR" altLang="en-US" sz="2400" dirty="0">
                <a:solidFill>
                  <a:schemeClr val="accent2"/>
                </a:solidFill>
              </a:rPr>
              <a:t>μ</a:t>
            </a:r>
            <a:r>
              <a:rPr lang="en-US" altLang="ko-KR" sz="2400" dirty="0">
                <a:solidFill>
                  <a:schemeClr val="accent2"/>
                </a:solidFill>
                <a:ea typeface="Gulim" panose="020B0600000101010101" pitchFamily="34" charset="-127"/>
              </a:rPr>
              <a:t>:</a:t>
            </a:r>
            <a:r>
              <a:rPr lang="en-US" altLang="ko-KR" sz="2400" dirty="0">
                <a:ea typeface="Gulim" panose="020B0600000101010101" pitchFamily="34" charset="-127"/>
              </a:rPr>
              <a:t>	service rate = 1/</a:t>
            </a:r>
            <a:r>
              <a:rPr lang="en-US" altLang="ko-KR" sz="24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4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endParaRPr lang="en-US" altLang="ko-KR" sz="2400" dirty="0">
              <a:solidFill>
                <a:schemeClr val="hlink"/>
              </a:solidFill>
              <a:ea typeface="Gulim" panose="020B0600000101010101" pitchFamily="34" charset="-127"/>
            </a:endParaRP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solidFill>
                  <a:schemeClr val="accent2"/>
                </a:solidFill>
                <a:ea typeface="Gulim" panose="020B0600000101010101" pitchFamily="34" charset="-127"/>
              </a:rPr>
              <a:t>u:</a:t>
            </a:r>
            <a:r>
              <a:rPr lang="en-US" altLang="ko-KR" sz="2400" dirty="0">
                <a:ea typeface="Gulim" panose="020B0600000101010101" pitchFamily="34" charset="-127"/>
              </a:rPr>
              <a:t>	server utilization (0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</a:t>
            </a:r>
            <a:r>
              <a:rPr lang="en-US" altLang="ko-KR" sz="2400" dirty="0">
                <a:solidFill>
                  <a:schemeClr val="accent2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sz="2400" dirty="0">
                <a:ea typeface="Gulim" panose="020B0600000101010101" pitchFamily="34" charset="-127"/>
                <a:sym typeface="Symbol" panose="05050102010706020507" pitchFamily="18" charset="2"/>
              </a:rPr>
              <a:t>1)</a:t>
            </a:r>
            <a:r>
              <a:rPr lang="en-US" altLang="ko-KR" sz="2400" dirty="0">
                <a:ea typeface="Gulim" panose="020B0600000101010101" pitchFamily="34" charset="-127"/>
              </a:rPr>
              <a:t>: </a:t>
            </a:r>
            <a:r>
              <a:rPr lang="en-US" altLang="ko-KR" sz="2400" dirty="0">
                <a:solidFill>
                  <a:schemeClr val="accent2"/>
                </a:solidFill>
                <a:ea typeface="Gulim" panose="020B0600000101010101" pitchFamily="34" charset="-127"/>
              </a:rPr>
              <a:t>u </a:t>
            </a:r>
            <a:r>
              <a:rPr lang="en-US" altLang="ko-KR" sz="2400" dirty="0">
                <a:ea typeface="Gulim" panose="020B0600000101010101" pitchFamily="34" charset="-127"/>
              </a:rPr>
              <a:t>= 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</a:t>
            </a:r>
            <a:r>
              <a:rPr lang="en-US" altLang="ko-KR" sz="2400" dirty="0">
                <a:ea typeface="Gulim" panose="020B0600000101010101" pitchFamily="34" charset="-127"/>
              </a:rPr>
              <a:t>/</a:t>
            </a:r>
            <a:r>
              <a:rPr lang="el-GR" altLang="en-US" sz="2400" dirty="0">
                <a:solidFill>
                  <a:schemeClr val="accent2"/>
                </a:solidFill>
              </a:rPr>
              <a:t>μ</a:t>
            </a:r>
            <a:r>
              <a:rPr lang="en-US" altLang="ko-KR" sz="2400" dirty="0">
                <a:ea typeface="Gulim" panose="020B0600000101010101" pitchFamily="34" charset="-127"/>
              </a:rPr>
              <a:t> = 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  </a:t>
            </a:r>
            <a:r>
              <a:rPr lang="en-US" altLang="ko-KR" sz="2400" dirty="0" err="1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sz="2400" baseline="-25000" dirty="0" err="1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r>
              <a:rPr lang="en-US" altLang="ko-KR" sz="2400" dirty="0">
                <a:ea typeface="Gulim" panose="020B0600000101010101" pitchFamily="34" charset="-127"/>
              </a:rPr>
              <a:t> </a:t>
            </a:r>
          </a:p>
          <a:p>
            <a:pPr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Results</a:t>
            </a:r>
            <a:r>
              <a:rPr lang="en-US" altLang="ko-KR" dirty="0">
                <a:ea typeface="Gulim" panose="020B0600000101010101" pitchFamily="34" charset="-127"/>
              </a:rPr>
              <a:t>: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M</a:t>
            </a:r>
            <a:r>
              <a:rPr lang="en-US" altLang="ko-KR" sz="2400" dirty="0">
                <a:ea typeface="Gulim" panose="020B0600000101010101" pitchFamily="34" charset="-127"/>
              </a:rPr>
              <a:t>emoryless service distribution (C = 1):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 (an “M/M/1 queue”):</a:t>
            </a:r>
            <a:endParaRPr lang="en-US" altLang="ko-KR" sz="2400" dirty="0">
              <a:ea typeface="Gulim" panose="020B0600000101010101" pitchFamily="34" charset="-127"/>
            </a:endParaRPr>
          </a:p>
          <a:p>
            <a:pPr lvl="2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q</a:t>
            </a:r>
            <a:r>
              <a:rPr lang="en-US" altLang="ko-KR" baseline="-25000" dirty="0">
                <a:ea typeface="Gulim" panose="020B0600000101010101" pitchFamily="34" charset="-127"/>
              </a:rPr>
              <a:t> </a:t>
            </a:r>
            <a:r>
              <a:rPr lang="en-US" altLang="ko-KR" dirty="0">
                <a:ea typeface="Gulim" panose="020B0600000101010101" pitchFamily="34" charset="-127"/>
              </a:rPr>
              <a:t>= 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dirty="0">
                <a:ea typeface="Gulim" panose="020B0600000101010101" pitchFamily="34" charset="-127"/>
              </a:rPr>
              <a:t> x u/(1 – u)</a:t>
            </a:r>
          </a:p>
          <a:p>
            <a:pPr lvl="1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G</a:t>
            </a:r>
            <a:r>
              <a:rPr lang="en-US" altLang="ko-KR" sz="2400" dirty="0">
                <a:ea typeface="Gulim" panose="020B0600000101010101" pitchFamily="34" charset="-127"/>
              </a:rPr>
              <a:t>eneral service </a:t>
            </a:r>
            <a:r>
              <a:rPr lang="en-US" altLang="ko-KR" sz="2400" dirty="0" smtClean="0">
                <a:ea typeface="Gulim" panose="020B0600000101010101" pitchFamily="34" charset="-127"/>
              </a:rPr>
              <a:t>distribution, </a:t>
            </a:r>
            <a:r>
              <a:rPr lang="en-US" altLang="ko-KR" sz="2400" dirty="0">
                <a:ea typeface="Gulim" panose="020B0600000101010101" pitchFamily="34" charset="-127"/>
              </a:rPr>
              <a:t>1 server </a:t>
            </a:r>
            <a:r>
              <a:rPr lang="en-US" altLang="ko-KR" sz="2400" dirty="0">
                <a:solidFill>
                  <a:schemeClr val="hlink"/>
                </a:solidFill>
                <a:ea typeface="Gulim" panose="020B0600000101010101" pitchFamily="34" charset="-127"/>
              </a:rPr>
              <a:t>(an “M/G/1 queue”):</a:t>
            </a:r>
            <a:r>
              <a:rPr lang="en-US" altLang="ko-KR" sz="2400" dirty="0">
                <a:ea typeface="Gulim" panose="020B0600000101010101" pitchFamily="34" charset="-127"/>
              </a:rPr>
              <a:t> </a:t>
            </a:r>
          </a:p>
          <a:p>
            <a:pPr lvl="2">
              <a:lnSpc>
                <a:spcPct val="75000"/>
              </a:lnSpc>
              <a:spcBef>
                <a:spcPct val="15000"/>
              </a:spcBef>
              <a:tabLst>
                <a:tab pos="688975" algn="l"/>
                <a:tab pos="1654175" algn="l"/>
              </a:tabLst>
            </a:pP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q</a:t>
            </a:r>
            <a:r>
              <a:rPr lang="en-US" altLang="ko-KR" dirty="0">
                <a:ea typeface="Gulim" panose="020B0600000101010101" pitchFamily="34" charset="-127"/>
              </a:rPr>
              <a:t> = 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dirty="0">
                <a:ea typeface="Gulim" panose="020B0600000101010101" pitchFamily="34" charset="-127"/>
              </a:rPr>
              <a:t> x ½(1+C) x u/(1 – u)</a:t>
            </a:r>
          </a:p>
        </p:txBody>
      </p:sp>
      <p:grpSp>
        <p:nvGrpSpPr>
          <p:cNvPr id="917508" name="Group 4"/>
          <p:cNvGrpSpPr>
            <a:grpSpLocks/>
          </p:cNvGrpSpPr>
          <p:nvPr/>
        </p:nvGrpSpPr>
        <p:grpSpPr bwMode="auto">
          <a:xfrm>
            <a:off x="2066925" y="1819682"/>
            <a:ext cx="5324475" cy="1075918"/>
            <a:chOff x="1062" y="462"/>
            <a:chExt cx="3354" cy="753"/>
          </a:xfrm>
        </p:grpSpPr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1062" y="764"/>
              <a:ext cx="931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</a:rPr>
                <a:t>Arrival Rate</a:t>
              </a:r>
            </a:p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</a:t>
              </a: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042" y="462"/>
              <a:ext cx="820" cy="560"/>
            </a:xfrm>
            <a:prstGeom prst="rect">
              <a:avLst/>
            </a:prstGeom>
            <a:solidFill>
              <a:srgbClr val="53FB25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SzTx/>
              </a:pPr>
              <a:r>
                <a:rPr lang="en-US" altLang="en-US">
                  <a:solidFill>
                    <a:schemeClr val="bg1"/>
                  </a:solidFill>
                  <a:latin typeface="Gill Sans"/>
                </a:rPr>
                <a:t>Queue</a:t>
              </a:r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>
              <a:off x="2862" y="738"/>
              <a:ext cx="95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latin typeface="Gill Sans"/>
              </a:endParaRPr>
            </a:p>
          </p:txBody>
        </p:sp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>
              <a:off x="1093" y="738"/>
              <a:ext cx="92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latin typeface="Gill Sans"/>
              </a:endParaRPr>
            </a:p>
          </p:txBody>
        </p:sp>
        <p:sp>
          <p:nvSpPr>
            <p:cNvPr id="25609" name="Oval 9"/>
            <p:cNvSpPr>
              <a:spLocks noChangeArrowheads="1"/>
            </p:cNvSpPr>
            <p:nvPr/>
          </p:nvSpPr>
          <p:spPr bwMode="auto">
            <a:xfrm>
              <a:off x="3812" y="462"/>
              <a:ext cx="604" cy="603"/>
            </a:xfrm>
            <a:prstGeom prst="ellipse">
              <a:avLst/>
            </a:prstGeom>
            <a:solidFill>
              <a:schemeClr val="accent1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dirty="0">
                  <a:latin typeface="Gill Sans"/>
                </a:rPr>
                <a:t>Server</a:t>
              </a: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2840" y="764"/>
              <a:ext cx="988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pattFill prst="narHorz">
                    <a:fgClr>
                      <a:schemeClr val="tx1"/>
                    </a:fgClr>
                    <a:bgClr>
                      <a:schemeClr val="bg1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</a:rPr>
                <a:t>Service Rate</a:t>
              </a:r>
            </a:p>
            <a:p>
              <a:pPr algn="ctr">
                <a:spcBef>
                  <a:spcPct val="0"/>
                </a:spcBef>
                <a:buSzTx/>
              </a:pP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</a:t>
              </a:r>
              <a:r>
                <a:rPr lang="el-GR" altLang="en-US" sz="1800">
                  <a:solidFill>
                    <a:schemeClr val="hlink"/>
                  </a:solidFill>
                  <a:sym typeface="Symbol" panose="05050102010706020507" pitchFamily="18" charset="2"/>
                </a:rPr>
                <a:t>μ</a:t>
              </a:r>
              <a:r>
                <a:rPr lang="en-US" altLang="en-US" sz="18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=1/T</a:t>
              </a:r>
              <a:r>
                <a:rPr lang="en-US" altLang="en-US" sz="1800" baseline="-25000">
                  <a:solidFill>
                    <a:schemeClr val="hlink"/>
                  </a:solidFill>
                  <a:latin typeface="Gill Sans"/>
                  <a:sym typeface="Symbol" panose="05050102010706020507" pitchFamily="18" charset="2"/>
                </a:rPr>
                <a:t>ser</a:t>
              </a:r>
              <a:endParaRPr lang="el-GR" altLang="en-US" sz="1800">
                <a:solidFill>
                  <a:schemeClr val="hlink"/>
                </a:solidFill>
                <a:sym typeface="Symbol" panose="05050102010706020507" pitchFamily="18" charset="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87431" y="5550960"/>
            <a:ext cx="2170369" cy="954834"/>
            <a:chOff x="2667002" y="5486400"/>
            <a:chExt cx="2100356" cy="954834"/>
          </a:xfrm>
        </p:grpSpPr>
        <p:sp>
          <p:nvSpPr>
            <p:cNvPr id="12" name="Rectangle 11"/>
            <p:cNvSpPr/>
            <p:nvPr/>
          </p:nvSpPr>
          <p:spPr bwMode="auto">
            <a:xfrm>
              <a:off x="2667002" y="5486400"/>
              <a:ext cx="959192" cy="361462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773131" y="6079772"/>
              <a:ext cx="994227" cy="361462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796506" y="4320154"/>
            <a:ext cx="4737893" cy="908312"/>
            <a:chOff x="3414435" y="4682628"/>
            <a:chExt cx="3275207" cy="670099"/>
          </a:xfrm>
        </p:grpSpPr>
        <p:sp>
          <p:nvSpPr>
            <p:cNvPr id="35" name="Right Arrow 34"/>
            <p:cNvSpPr/>
            <p:nvPr/>
          </p:nvSpPr>
          <p:spPr bwMode="auto">
            <a:xfrm rot="9171139">
              <a:off x="3414435" y="4682628"/>
              <a:ext cx="3111589" cy="342257"/>
            </a:xfrm>
            <a:prstGeom prst="rightArrow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 rot="8449021">
              <a:off x="4123785" y="4987466"/>
              <a:ext cx="2565857" cy="365261"/>
            </a:xfrm>
            <a:prstGeom prst="rightArrow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01000" y="769600"/>
            <a:ext cx="4029207" cy="4495800"/>
            <a:chOff x="4967089" y="697112"/>
            <a:chExt cx="4029207" cy="4495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4967089" y="697112"/>
              <a:ext cx="4029207" cy="4495800"/>
            </a:xfrm>
            <a:prstGeom prst="rect">
              <a:avLst/>
            </a:prstGeom>
            <a:solidFill>
              <a:srgbClr val="FFFF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sz="2200" b="0" dirty="0">
                  <a:latin typeface="Gill Sans" charset="0"/>
                  <a:ea typeface="Gill Sans" charset="0"/>
                  <a:cs typeface="Gill Sans" charset="0"/>
                </a:rPr>
                <a:t>Why does response/queueing delay grow unboundedly even though the utilization is &lt; 1 ?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115568" y="1670050"/>
              <a:ext cx="3811392" cy="3414770"/>
              <a:chOff x="5431947" y="521727"/>
              <a:chExt cx="3723167" cy="3371618"/>
            </a:xfrm>
            <a:solidFill>
              <a:srgbClr val="FFFFBD"/>
            </a:solidFill>
          </p:grpSpPr>
          <p:sp>
            <p:nvSpPr>
              <p:cNvPr id="17" name="Rectangle 16"/>
              <p:cNvSpPr/>
              <p:nvPr/>
            </p:nvSpPr>
            <p:spPr bwMode="auto">
              <a:xfrm>
                <a:off x="5431947" y="521727"/>
                <a:ext cx="3684588" cy="3286919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omic Sans MS" pitchFamily="66" charset="0"/>
                </a:endParaRPr>
              </a:p>
            </p:txBody>
          </p:sp>
          <p:sp>
            <p:nvSpPr>
              <p:cNvPr id="18" name="Ink 3"/>
              <p:cNvSpPr>
                <a:spLocks noRot="1" noChangeAspect="1" noEditPoints="1" noChangeArrowheads="1" noChangeShapeType="1" noTextEdit="1"/>
              </p:cNvSpPr>
              <p:nvPr/>
            </p:nvSpPr>
            <p:spPr bwMode="auto">
              <a:xfrm>
                <a:off x="8104188" y="1371600"/>
                <a:ext cx="1587" cy="1587"/>
              </a:xfrm>
              <a:custGeom>
                <a:avLst/>
                <a:gdLst>
                  <a:gd name="T0" fmla="*/ 0 w 1"/>
                  <a:gd name="T1" fmla="*/ 2147483647 h 1"/>
                  <a:gd name="T2" fmla="*/ 0 w 1"/>
                  <a:gd name="T3" fmla="*/ 214748364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9" name="Ink 3"/>
              <p:cNvSpPr>
                <a:spLocks noRot="1" noChangeAspect="1" noEditPoints="1" noChangeArrowheads="1" noChangeShapeType="1" noTextEdit="1"/>
              </p:cNvSpPr>
              <p:nvPr/>
            </p:nvSpPr>
            <p:spPr bwMode="auto">
              <a:xfrm>
                <a:off x="8104188" y="1493838"/>
                <a:ext cx="1587" cy="1587"/>
              </a:xfrm>
              <a:custGeom>
                <a:avLst/>
                <a:gdLst>
                  <a:gd name="T0" fmla="*/ 0 w 1"/>
                  <a:gd name="T1" fmla="*/ 2147483647 h 1"/>
                  <a:gd name="T2" fmla="*/ 0 w 1"/>
                  <a:gd name="T3" fmla="*/ 214748364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5540376" y="742156"/>
                <a:ext cx="3614738" cy="3151189"/>
                <a:chOff x="5413376" y="685800"/>
                <a:chExt cx="3614738" cy="3151189"/>
              </a:xfrm>
              <a:grpFill/>
            </p:grpSpPr>
            <p:grpSp>
              <p:nvGrpSpPr>
                <p:cNvPr id="21" name="Group 53"/>
                <p:cNvGrpSpPr>
                  <a:grpSpLocks/>
                </p:cNvGrpSpPr>
                <p:nvPr/>
              </p:nvGrpSpPr>
              <p:grpSpPr bwMode="auto">
                <a:xfrm>
                  <a:off x="5413376" y="685800"/>
                  <a:ext cx="3614738" cy="3151189"/>
                  <a:chOff x="3410" y="432"/>
                  <a:chExt cx="2277" cy="1985"/>
                </a:xfrm>
                <a:grpFill/>
              </p:grpSpPr>
              <p:sp>
                <p:nvSpPr>
                  <p:cNvPr id="23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3614" y="1255"/>
                    <a:ext cx="777" cy="149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4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5245" y="1827"/>
                    <a:ext cx="442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100%</a:t>
                    </a:r>
                  </a:p>
                </p:txBody>
              </p:sp>
              <p:sp>
                <p:nvSpPr>
                  <p:cNvPr id="25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28" y="432"/>
                    <a:ext cx="1" cy="1378"/>
                  </a:xfrm>
                  <a:prstGeom prst="lin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6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734" y="1803"/>
                    <a:ext cx="1512" cy="1"/>
                  </a:xfrm>
                  <a:prstGeom prst="line">
                    <a:avLst/>
                  </a:prstGeom>
                  <a:grp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27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3771" y="449"/>
                    <a:ext cx="790" cy="35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Response</a:t>
                    </a:r>
                  </a:p>
                  <a:p>
                    <a:pPr algn="l"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Time (</a:t>
                    </a:r>
                    <a:r>
                      <a:rPr lang="en-US" sz="2000" b="0" dirty="0" err="1">
                        <a:latin typeface="Gill Sans" charset="0"/>
                        <a:ea typeface="Gill Sans" charset="0"/>
                        <a:cs typeface="Gill Sans" charset="0"/>
                      </a:rPr>
                      <a:t>ms</a:t>
                    </a: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)</a:t>
                    </a:r>
                  </a:p>
                </p:txBody>
              </p:sp>
              <p:sp>
                <p:nvSpPr>
                  <p:cNvPr id="2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3709" y="2050"/>
                    <a:ext cx="1924" cy="36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63500" tIns="25400" rIns="63500" bIns="25400">
                    <a:spAutoFit/>
                  </a:bodyPr>
                  <a:lstStyle/>
                  <a:p>
                    <a:pPr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Throughput  (Utilization)</a:t>
                    </a:r>
                  </a:p>
                  <a:p>
                    <a:pPr>
                      <a:lnSpc>
                        <a:spcPct val="85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sz="2000" b="0" dirty="0">
                        <a:latin typeface="Gill Sans" charset="0"/>
                        <a:ea typeface="Gill Sans" charset="0"/>
                        <a:cs typeface="Gill Sans" charset="0"/>
                      </a:rPr>
                      <a:t>                   (% total BW)</a:t>
                    </a:r>
                  </a:p>
                </p:txBody>
              </p:sp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490" y="1786"/>
                    <a:ext cx="158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0</a:t>
                    </a:r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1305"/>
                    <a:ext cx="316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 dirty="0">
                        <a:latin typeface="Gill Sans" charset="0"/>
                        <a:ea typeface="Gill Sans" charset="0"/>
                        <a:cs typeface="Gill Sans" charset="0"/>
                      </a:rPr>
                      <a:t>100</a:t>
                    </a:r>
                  </a:p>
                </p:txBody>
              </p:sp>
              <p:sp>
                <p:nvSpPr>
                  <p:cNvPr id="31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904"/>
                    <a:ext cx="316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 dirty="0">
                        <a:latin typeface="Gill Sans" charset="0"/>
                        <a:ea typeface="Gill Sans" charset="0"/>
                        <a:cs typeface="Gill Sans" charset="0"/>
                      </a:rPr>
                      <a:t>200</a:t>
                    </a:r>
                  </a:p>
                </p:txBody>
              </p:sp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410" y="502"/>
                    <a:ext cx="316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300</a:t>
                    </a:r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3691" y="1867"/>
                    <a:ext cx="284" cy="18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>
                    <a:spAutoFit/>
                  </a:bodyPr>
                  <a:lstStyle/>
                  <a:p>
                    <a:pPr algn="l">
                      <a:lnSpc>
                        <a:spcPct val="90000"/>
                      </a:lnSpc>
                      <a:spcBef>
                        <a:spcPct val="0"/>
                      </a:spcBef>
                      <a:buSzTx/>
                    </a:pPr>
                    <a:r>
                      <a:rPr lang="en-US" b="0">
                        <a:latin typeface="Gill Sans" charset="0"/>
                        <a:ea typeface="Gill Sans" charset="0"/>
                        <a:cs typeface="Gill Sans" charset="0"/>
                      </a:rPr>
                      <a:t>0%</a:t>
                    </a:r>
                  </a:p>
                </p:txBody>
              </p:sp>
            </p:grpSp>
            <p:sp>
              <p:nvSpPr>
                <p:cNvPr id="22" name="Ink 4"/>
                <p:cNvSpPr>
                  <a:spLocks noRot="1" noChangeAspect="1" noEditPoints="1" noChangeArrowheads="1" noChangeShapeType="1" noTextEdit="1"/>
                </p:cNvSpPr>
                <p:nvPr/>
              </p:nvSpPr>
              <p:spPr bwMode="auto">
                <a:xfrm>
                  <a:off x="5937250" y="758825"/>
                  <a:ext cx="2368550" cy="1844675"/>
                </a:xfrm>
                <a:custGeom>
                  <a:avLst/>
                  <a:gdLst>
                    <a:gd name="T0" fmla="*/ 0 w 6060"/>
                    <a:gd name="T1" fmla="*/ 2147483647 h 5124"/>
                    <a:gd name="T2" fmla="*/ 2147483647 w 6060"/>
                    <a:gd name="T3" fmla="*/ 2147483647 h 5124"/>
                    <a:gd name="T4" fmla="*/ 2147483647 w 6060"/>
                    <a:gd name="T5" fmla="*/ 2147483647 h 5124"/>
                    <a:gd name="T6" fmla="*/ 2147483647 w 6060"/>
                    <a:gd name="T7" fmla="*/ 2147483647 h 5124"/>
                    <a:gd name="T8" fmla="*/ 2147483647 w 6060"/>
                    <a:gd name="T9" fmla="*/ 2147483647 h 5124"/>
                    <a:gd name="T10" fmla="*/ 2147483647 w 6060"/>
                    <a:gd name="T11" fmla="*/ 2147483647 h 5124"/>
                    <a:gd name="T12" fmla="*/ 2147483647 w 6060"/>
                    <a:gd name="T13" fmla="*/ 2147483647 h 5124"/>
                    <a:gd name="T14" fmla="*/ 2147483647 w 6060"/>
                    <a:gd name="T15" fmla="*/ 2147483647 h 5124"/>
                    <a:gd name="T16" fmla="*/ 2147483647 w 6060"/>
                    <a:gd name="T17" fmla="*/ 2147483647 h 5124"/>
                    <a:gd name="T18" fmla="*/ 2147483647 w 6060"/>
                    <a:gd name="T19" fmla="*/ 2147483647 h 5124"/>
                    <a:gd name="T20" fmla="*/ 2147483647 w 6060"/>
                    <a:gd name="T21" fmla="*/ 2147483647 h 5124"/>
                    <a:gd name="T22" fmla="*/ 2147483647 w 6060"/>
                    <a:gd name="T23" fmla="*/ 2147483647 h 5124"/>
                    <a:gd name="T24" fmla="*/ 2147483647 w 6060"/>
                    <a:gd name="T25" fmla="*/ 2147483647 h 5124"/>
                    <a:gd name="T26" fmla="*/ 2147483647 w 6060"/>
                    <a:gd name="T27" fmla="*/ 2147483647 h 5124"/>
                    <a:gd name="T28" fmla="*/ 2147483647 w 6060"/>
                    <a:gd name="T29" fmla="*/ 2147483647 h 512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6060" h="5124" extrusionOk="0">
                      <a:moveTo>
                        <a:pt x="0" y="5121"/>
                      </a:moveTo>
                      <a:cubicBezTo>
                        <a:pt x="155" y="5108"/>
                        <a:pt x="312" y="5103"/>
                        <a:pt x="468" y="5091"/>
                      </a:cubicBezTo>
                      <a:cubicBezTo>
                        <a:pt x="775" y="5068"/>
                        <a:pt x="1136" y="5060"/>
                        <a:pt x="1422" y="4946"/>
                      </a:cubicBezTo>
                      <a:cubicBezTo>
                        <a:pt x="1613" y="4870"/>
                        <a:pt x="1803" y="4774"/>
                        <a:pt x="1993" y="4691"/>
                      </a:cubicBezTo>
                      <a:cubicBezTo>
                        <a:pt x="2188" y="4606"/>
                        <a:pt x="2378" y="4519"/>
                        <a:pt x="2557" y="4404"/>
                      </a:cubicBezTo>
                      <a:cubicBezTo>
                        <a:pt x="2805" y="4245"/>
                        <a:pt x="3071" y="4125"/>
                        <a:pt x="3320" y="3970"/>
                      </a:cubicBezTo>
                      <a:cubicBezTo>
                        <a:pt x="3491" y="3864"/>
                        <a:pt x="3649" y="3748"/>
                        <a:pt x="3823" y="3647"/>
                      </a:cubicBezTo>
                      <a:cubicBezTo>
                        <a:pt x="4041" y="3520"/>
                        <a:pt x="4219" y="3329"/>
                        <a:pt x="4391" y="3143"/>
                      </a:cubicBezTo>
                      <a:cubicBezTo>
                        <a:pt x="4539" y="2984"/>
                        <a:pt x="4704" y="2844"/>
                        <a:pt x="4832" y="2666"/>
                      </a:cubicBezTo>
                      <a:cubicBezTo>
                        <a:pt x="4927" y="2534"/>
                        <a:pt x="4999" y="2388"/>
                        <a:pt x="5087" y="2251"/>
                      </a:cubicBezTo>
                      <a:cubicBezTo>
                        <a:pt x="5165" y="2130"/>
                        <a:pt x="5236" y="2017"/>
                        <a:pt x="5299" y="1888"/>
                      </a:cubicBezTo>
                      <a:cubicBezTo>
                        <a:pt x="5421" y="1641"/>
                        <a:pt x="5529" y="1391"/>
                        <a:pt x="5657" y="1147"/>
                      </a:cubicBezTo>
                      <a:cubicBezTo>
                        <a:pt x="5835" y="809"/>
                        <a:pt x="5882" y="475"/>
                        <a:pt x="5999" y="122"/>
                      </a:cubicBezTo>
                      <a:cubicBezTo>
                        <a:pt x="6013" y="79"/>
                        <a:pt x="6041" y="17"/>
                        <a:pt x="6047" y="1"/>
                      </a:cubicBezTo>
                      <a:cubicBezTo>
                        <a:pt x="6051" y="2"/>
                        <a:pt x="6055" y="3"/>
                        <a:pt x="6059" y="4"/>
                      </a:cubicBezTo>
                    </a:path>
                  </a:pathLst>
                </a:cu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2000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9187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7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0E3C2-1358-45B8-A6E3-D5FCB13E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System Performance In presence of a Queue</a:t>
            </a:r>
            <a:endParaRPr lang="en-US" dirty="0">
              <a:latin typeface="Gill Sans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F0197F5-E30D-46E8-8388-061C723980C3}"/>
                  </a:ext>
                </a:extLst>
              </p:cNvPr>
              <p:cNvSpPr txBox="1"/>
              <p:nvPr/>
            </p:nvSpPr>
            <p:spPr>
              <a:xfrm>
                <a:off x="4403693" y="3954850"/>
                <a:ext cx="4773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>
                    <a:latin typeface="Gill Sans Light"/>
                  </a:rPr>
                  <a:t>Request Rate (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b="0" dirty="0">
                    <a:latin typeface="Gill Sans Light"/>
                  </a:rPr>
                  <a:t> ) - “offered load”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F0197F5-E30D-46E8-8388-061C72398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693" y="3954850"/>
                <a:ext cx="4773743" cy="461665"/>
              </a:xfrm>
              <a:prstGeom prst="rect">
                <a:avLst/>
              </a:prstGeom>
              <a:blipFill>
                <a:blip r:embed="rId2"/>
                <a:stretch>
                  <a:fillRect l="-1916" t="-9333" r="-1277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B3BA3BE-F570-4B68-B1C5-52E273B66F0F}"/>
                  </a:ext>
                </a:extLst>
              </p:cNvPr>
              <p:cNvSpPr txBox="1"/>
              <p:nvPr/>
            </p:nvSpPr>
            <p:spPr>
              <a:xfrm rot="16200000">
                <a:off x="336252" y="1592236"/>
                <a:ext cx="241905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Gill Sans Light"/>
                  </a:rPr>
                  <a:t>Service Rate (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b="0" dirty="0">
                    <a:latin typeface="Gill Sans Light"/>
                  </a:rPr>
                  <a:t>) - “delivered load”</a:t>
                </a: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B3BA3BE-F570-4B68-B1C5-52E273B66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36252" y="1592236"/>
                <a:ext cx="2419059" cy="1200329"/>
              </a:xfrm>
              <a:prstGeom prst="rect">
                <a:avLst/>
              </a:prstGeom>
              <a:blipFill>
                <a:blip r:embed="rId3"/>
                <a:stretch>
                  <a:fillRect l="-3553" t="-6045" r="-11168" b="-4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81CA739-B445-41F0-A08E-BE690720D2DC}"/>
                  </a:ext>
                </a:extLst>
              </p:cNvPr>
              <p:cNvSpPr/>
              <p:nvPr/>
            </p:nvSpPr>
            <p:spPr>
              <a:xfrm>
                <a:off x="2820000" y="2304980"/>
                <a:ext cx="8415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baseline="-25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</m:oMath>
                  </m:oMathPara>
                </a14:m>
                <a:endParaRPr lang="en-US" sz="2400" b="0" dirty="0">
                  <a:latin typeface="Gill Sans Light"/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81CA739-B445-41F0-A08E-BE690720D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000" y="2304980"/>
                <a:ext cx="841577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125276F3-EA96-4874-AFF4-3C4A7BBA45E7}"/>
              </a:ext>
            </a:extLst>
          </p:cNvPr>
          <p:cNvGrpSpPr/>
          <p:nvPr/>
        </p:nvGrpSpPr>
        <p:grpSpPr>
          <a:xfrm>
            <a:off x="2794352" y="1430297"/>
            <a:ext cx="5535592" cy="2532103"/>
            <a:chOff x="2453052" y="1591408"/>
            <a:chExt cx="3795348" cy="2532103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0C984EA-6D68-4F96-97EC-004955D9580F}"/>
                </a:ext>
              </a:extLst>
            </p:cNvPr>
            <p:cNvCxnSpPr>
              <a:cxnSpLocks/>
            </p:cNvCxnSpPr>
            <p:nvPr/>
          </p:nvCxnSpPr>
          <p:spPr>
            <a:xfrm>
              <a:off x="2453052" y="4106008"/>
              <a:ext cx="3795348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8C31EFC-B058-4703-BB47-1E614114FAE2}"/>
                </a:ext>
              </a:extLst>
            </p:cNvPr>
            <p:cNvCxnSpPr/>
            <p:nvPr/>
          </p:nvCxnSpPr>
          <p:spPr>
            <a:xfrm flipV="1">
              <a:off x="2453052" y="1591408"/>
              <a:ext cx="0" cy="251460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DE54BF34-B949-4687-A6F8-B0981CB00CEF}"/>
                    </a:ext>
                  </a:extLst>
                </p:cNvPr>
                <p:cNvSpPr/>
                <p:nvPr/>
              </p:nvSpPr>
              <p:spPr>
                <a:xfrm>
                  <a:off x="4070837" y="3661846"/>
                  <a:ext cx="57700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b="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oMath>
                    </m:oMathPara>
                  </a14:m>
                  <a:endParaRPr lang="en-US" sz="2400" b="0" dirty="0">
                    <a:latin typeface="Gill Sans Light"/>
                  </a:endParaRPr>
                </a:p>
              </p:txBody>
            </p:sp>
          </mc:Choice>
          <mc:Fallback xmlns=""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DE54BF34-B949-4687-A6F8-B0981CB00C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0837" y="3661846"/>
                  <a:ext cx="577007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1C4E3B1-DFC2-43D2-9193-7F457FA076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3052" y="2479376"/>
              <a:ext cx="1617785" cy="1626632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6CFE5DA-2FF4-4709-B9D5-1B241EA6F333}"/>
                </a:ext>
              </a:extLst>
            </p:cNvPr>
            <p:cNvCxnSpPr>
              <a:cxnSpLocks/>
            </p:cNvCxnSpPr>
            <p:nvPr/>
          </p:nvCxnSpPr>
          <p:spPr>
            <a:xfrm>
              <a:off x="4070837" y="2479376"/>
              <a:ext cx="1987063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72FA916-B27C-4AFE-959B-01D7183910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3052" y="2479376"/>
              <a:ext cx="210299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408EEB8-D719-44F3-ABAE-7E75D9AFF7F9}"/>
                </a:ext>
              </a:extLst>
            </p:cNvPr>
            <p:cNvCxnSpPr>
              <a:cxnSpLocks/>
            </p:cNvCxnSpPr>
            <p:nvPr/>
          </p:nvCxnSpPr>
          <p:spPr>
            <a:xfrm>
              <a:off x="4070837" y="1914573"/>
              <a:ext cx="0" cy="219143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D7F4F1BB-1F5F-464C-9477-6FDC94FBDFA4}"/>
                </a:ext>
              </a:extLst>
            </p:cNvPr>
            <p:cNvSpPr/>
            <p:nvPr/>
          </p:nvSpPr>
          <p:spPr>
            <a:xfrm>
              <a:off x="2470638" y="2628522"/>
              <a:ext cx="3587262" cy="1459901"/>
            </a:xfrm>
            <a:custGeom>
              <a:avLst/>
              <a:gdLst>
                <a:gd name="connsiteX0" fmla="*/ 0 w 3587262"/>
                <a:gd name="connsiteY0" fmla="*/ 1459901 h 1459901"/>
                <a:gd name="connsiteX1" fmla="*/ 633047 w 3587262"/>
                <a:gd name="connsiteY1" fmla="*/ 844440 h 1459901"/>
                <a:gd name="connsiteX2" fmla="*/ 1195754 w 3587262"/>
                <a:gd name="connsiteY2" fmla="*/ 431201 h 1459901"/>
                <a:gd name="connsiteX3" fmla="*/ 1705708 w 3587262"/>
                <a:gd name="connsiteY3" fmla="*/ 176224 h 1459901"/>
                <a:gd name="connsiteX4" fmla="*/ 2118947 w 3587262"/>
                <a:gd name="connsiteY4" fmla="*/ 61924 h 1459901"/>
                <a:gd name="connsiteX5" fmla="*/ 2532185 w 3587262"/>
                <a:gd name="connsiteY5" fmla="*/ 9170 h 1459901"/>
                <a:gd name="connsiteX6" fmla="*/ 3587262 w 3587262"/>
                <a:gd name="connsiteY6" fmla="*/ 378 h 145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87262" h="1459901">
                  <a:moveTo>
                    <a:pt x="0" y="1459901"/>
                  </a:moveTo>
                  <a:cubicBezTo>
                    <a:pt x="216877" y="1237895"/>
                    <a:pt x="433755" y="1015890"/>
                    <a:pt x="633047" y="844440"/>
                  </a:cubicBezTo>
                  <a:cubicBezTo>
                    <a:pt x="832339" y="672990"/>
                    <a:pt x="1016977" y="542570"/>
                    <a:pt x="1195754" y="431201"/>
                  </a:cubicBezTo>
                  <a:cubicBezTo>
                    <a:pt x="1374531" y="319832"/>
                    <a:pt x="1551843" y="237770"/>
                    <a:pt x="1705708" y="176224"/>
                  </a:cubicBezTo>
                  <a:cubicBezTo>
                    <a:pt x="1859573" y="114678"/>
                    <a:pt x="1981201" y="89766"/>
                    <a:pt x="2118947" y="61924"/>
                  </a:cubicBezTo>
                  <a:cubicBezTo>
                    <a:pt x="2256693" y="34082"/>
                    <a:pt x="2287466" y="19428"/>
                    <a:pt x="2532185" y="9170"/>
                  </a:cubicBezTo>
                  <a:cubicBezTo>
                    <a:pt x="2776904" y="-1088"/>
                    <a:pt x="3182083" y="-355"/>
                    <a:pt x="3587262" y="378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0">
                <a:latin typeface="Gill Sans Light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6B47DA-A9BE-4389-8E84-60E727BF9C96}"/>
              </a:ext>
            </a:extLst>
          </p:cNvPr>
          <p:cNvGrpSpPr/>
          <p:nvPr/>
        </p:nvGrpSpPr>
        <p:grpSpPr>
          <a:xfrm>
            <a:off x="2810887" y="914400"/>
            <a:ext cx="3904770" cy="2612571"/>
            <a:chOff x="2471057" y="1502229"/>
            <a:chExt cx="3904770" cy="2612571"/>
          </a:xfrm>
        </p:grpSpPr>
        <p:sp>
          <p:nvSpPr>
            <p:cNvPr id="89" name="Freeform 14">
              <a:extLst>
                <a:ext uri="{FF2B5EF4-FFF2-40B4-BE49-F238E27FC236}">
                  <a16:creationId xmlns:a16="http://schemas.microsoft.com/office/drawing/2014/main" id="{1FC468C2-AC32-4AA5-80EF-EDA1B03A8FEF}"/>
                </a:ext>
              </a:extLst>
            </p:cNvPr>
            <p:cNvSpPr/>
            <p:nvPr/>
          </p:nvSpPr>
          <p:spPr>
            <a:xfrm>
              <a:off x="2471057" y="1502229"/>
              <a:ext cx="2120644" cy="2612571"/>
            </a:xfrm>
            <a:custGeom>
              <a:avLst/>
              <a:gdLst>
                <a:gd name="connsiteX0" fmla="*/ 0 w 2307772"/>
                <a:gd name="connsiteY0" fmla="*/ 2612571 h 2612571"/>
                <a:gd name="connsiteX1" fmla="*/ 424543 w 2307772"/>
                <a:gd name="connsiteY1" fmla="*/ 2601685 h 2612571"/>
                <a:gd name="connsiteX2" fmla="*/ 892629 w 2307772"/>
                <a:gd name="connsiteY2" fmla="*/ 2569028 h 2612571"/>
                <a:gd name="connsiteX3" fmla="*/ 1349829 w 2307772"/>
                <a:gd name="connsiteY3" fmla="*/ 2438400 h 2612571"/>
                <a:gd name="connsiteX4" fmla="*/ 1676400 w 2307772"/>
                <a:gd name="connsiteY4" fmla="*/ 2198914 h 2612571"/>
                <a:gd name="connsiteX5" fmla="*/ 1905000 w 2307772"/>
                <a:gd name="connsiteY5" fmla="*/ 1883228 h 2612571"/>
                <a:gd name="connsiteX6" fmla="*/ 2122714 w 2307772"/>
                <a:gd name="connsiteY6" fmla="*/ 1458685 h 2612571"/>
                <a:gd name="connsiteX7" fmla="*/ 2231572 w 2307772"/>
                <a:gd name="connsiteY7" fmla="*/ 968828 h 2612571"/>
                <a:gd name="connsiteX8" fmla="*/ 2307772 w 2307772"/>
                <a:gd name="connsiteY8" fmla="*/ 0 h 261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7772" h="2612571">
                  <a:moveTo>
                    <a:pt x="0" y="2612571"/>
                  </a:moveTo>
                  <a:cubicBezTo>
                    <a:pt x="137886" y="2610756"/>
                    <a:pt x="275772" y="2608942"/>
                    <a:pt x="424543" y="2601685"/>
                  </a:cubicBezTo>
                  <a:cubicBezTo>
                    <a:pt x="573315" y="2594428"/>
                    <a:pt x="738415" y="2596242"/>
                    <a:pt x="892629" y="2569028"/>
                  </a:cubicBezTo>
                  <a:cubicBezTo>
                    <a:pt x="1046843" y="2541814"/>
                    <a:pt x="1219201" y="2500086"/>
                    <a:pt x="1349829" y="2438400"/>
                  </a:cubicBezTo>
                  <a:cubicBezTo>
                    <a:pt x="1480458" y="2376714"/>
                    <a:pt x="1583872" y="2291443"/>
                    <a:pt x="1676400" y="2198914"/>
                  </a:cubicBezTo>
                  <a:cubicBezTo>
                    <a:pt x="1768928" y="2106385"/>
                    <a:pt x="1830614" y="2006599"/>
                    <a:pt x="1905000" y="1883228"/>
                  </a:cubicBezTo>
                  <a:cubicBezTo>
                    <a:pt x="1979386" y="1759857"/>
                    <a:pt x="2068285" y="1611085"/>
                    <a:pt x="2122714" y="1458685"/>
                  </a:cubicBezTo>
                  <a:cubicBezTo>
                    <a:pt x="2177143" y="1306285"/>
                    <a:pt x="2200729" y="1211942"/>
                    <a:pt x="2231572" y="968828"/>
                  </a:cubicBezTo>
                  <a:cubicBezTo>
                    <a:pt x="2262415" y="725714"/>
                    <a:pt x="2285093" y="362857"/>
                    <a:pt x="2307772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0">
                <a:latin typeface="Gill Sans Ligh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C8ACFEDD-B42E-46DE-8D0A-D9984EDC9938}"/>
                    </a:ext>
                  </a:extLst>
                </p:cNvPr>
                <p:cNvSpPr txBox="1"/>
                <p:nvPr/>
              </p:nvSpPr>
              <p:spPr>
                <a:xfrm>
                  <a:off x="4658241" y="1502229"/>
                  <a:ext cx="171758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0" dirty="0">
                      <a:solidFill>
                        <a:srgbClr val="FF0000"/>
                      </a:solidFill>
                      <a:latin typeface="Gill Sans Light"/>
                    </a:rPr>
                    <a:t>Latency (</a:t>
                  </a:r>
                  <a14:m>
                    <m:oMath xmlns:m="http://schemas.openxmlformats.org/officeDocument/2006/math">
                      <m:r>
                        <a:rPr lang="en-US" sz="24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a14:m>
                  <a:r>
                    <a:rPr lang="en-US" sz="2400" b="0" dirty="0">
                      <a:solidFill>
                        <a:srgbClr val="FF0000"/>
                      </a:solidFill>
                      <a:latin typeface="Gill Sans Light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C8ACFEDD-B42E-46DE-8D0A-D9984EDC99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241" y="1502229"/>
                  <a:ext cx="171758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5674" t="-9211" r="-4610" b="-30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946CD4AE-5325-495E-9342-12258F1FFF48}"/>
              </a:ext>
            </a:extLst>
          </p:cNvPr>
          <p:cNvSpPr txBox="1"/>
          <p:nvPr/>
        </p:nvSpPr>
        <p:spPr>
          <a:xfrm>
            <a:off x="381000" y="3378902"/>
            <a:ext cx="2290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0" dirty="0">
                <a:solidFill>
                  <a:srgbClr val="FF0000"/>
                </a:solidFill>
                <a:latin typeface="Gill Sans Light"/>
              </a:rPr>
              <a:t>Operation Time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16067D7-C847-4C5D-98F2-500C6B75B7F2}"/>
              </a:ext>
            </a:extLst>
          </p:cNvPr>
          <p:cNvCxnSpPr/>
          <p:nvPr/>
        </p:nvCxnSpPr>
        <p:spPr>
          <a:xfrm flipV="1">
            <a:off x="2794352" y="1461762"/>
            <a:ext cx="0" cy="2444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4C8C5F7-CDAB-4F13-93B3-B87048BEEE28}"/>
              </a:ext>
            </a:extLst>
          </p:cNvPr>
          <p:cNvGrpSpPr/>
          <p:nvPr/>
        </p:nvGrpSpPr>
        <p:grpSpPr>
          <a:xfrm>
            <a:off x="2267226" y="1470555"/>
            <a:ext cx="462361" cy="2444761"/>
            <a:chOff x="6487961" y="1981119"/>
            <a:chExt cx="462361" cy="2444761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31F558C-4CDC-4336-B8ED-2089FD62DFD2}"/>
                </a:ext>
              </a:extLst>
            </p:cNvPr>
            <p:cNvCxnSpPr/>
            <p:nvPr/>
          </p:nvCxnSpPr>
          <p:spPr>
            <a:xfrm flipV="1">
              <a:off x="6950322" y="1981119"/>
              <a:ext cx="0" cy="244476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8FA32FB-7DFA-4839-9868-1889C5A4A425}"/>
                </a:ext>
              </a:extLst>
            </p:cNvPr>
            <p:cNvSpPr txBox="1"/>
            <p:nvPr/>
          </p:nvSpPr>
          <p:spPr>
            <a:xfrm rot="16200000">
              <a:off x="6289926" y="2761140"/>
              <a:ext cx="857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0" dirty="0">
                  <a:solidFill>
                    <a:srgbClr val="FF0000"/>
                  </a:solidFill>
                  <a:latin typeface="Gill Sans Light"/>
                </a:rPr>
                <a:t>Time</a:t>
              </a:r>
            </a:p>
          </p:txBody>
        </p:sp>
      </p:grpSp>
      <p:sp>
        <p:nvSpPr>
          <p:cNvPr id="96" name="Up Arrow 31">
            <a:extLst>
              <a:ext uri="{FF2B5EF4-FFF2-40B4-BE49-F238E27FC236}">
                <a16:creationId xmlns:a16="http://schemas.microsoft.com/office/drawing/2014/main" id="{E3488ABF-4BF5-4192-A73E-7602F0A3780F}"/>
              </a:ext>
            </a:extLst>
          </p:cNvPr>
          <p:cNvSpPr/>
          <p:nvPr/>
        </p:nvSpPr>
        <p:spPr>
          <a:xfrm>
            <a:off x="3850053" y="3934780"/>
            <a:ext cx="397748" cy="912805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 Ligh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6478FBF-DC15-44C2-AD92-1C45E94A87E8}"/>
              </a:ext>
            </a:extLst>
          </p:cNvPr>
          <p:cNvSpPr txBox="1"/>
          <p:nvPr/>
        </p:nvSpPr>
        <p:spPr>
          <a:xfrm>
            <a:off x="800676" y="4902797"/>
            <a:ext cx="11118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Gill Sans Light"/>
              </a:rPr>
              <a:t>“Half-Power Point” : load at which system delivers half of peak performance</a:t>
            </a:r>
          </a:p>
          <a:p>
            <a:pPr marL="285750" indent="-285750">
              <a:buFontTx/>
              <a:buChar char="-"/>
            </a:pPr>
            <a:r>
              <a:rPr lang="en-US" sz="2400" b="0" dirty="0">
                <a:latin typeface="Gill Sans Light"/>
              </a:rPr>
              <a:t>Design and provision systems to operate roughly in this regime</a:t>
            </a:r>
          </a:p>
          <a:p>
            <a:pPr marL="285750" indent="-285750">
              <a:buFontTx/>
              <a:buChar char="-"/>
            </a:pPr>
            <a:r>
              <a:rPr lang="en-US" sz="2400" b="0" dirty="0">
                <a:latin typeface="Gill Sans Light"/>
              </a:rPr>
              <a:t>Latency low and predictable, utilization good: ~50%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DFC1670-A391-4838-8521-7DFDDC56DA31}"/>
              </a:ext>
            </a:extLst>
          </p:cNvPr>
          <p:cNvGrpSpPr/>
          <p:nvPr/>
        </p:nvGrpSpPr>
        <p:grpSpPr>
          <a:xfrm>
            <a:off x="5238032" y="2026206"/>
            <a:ext cx="1186510" cy="947186"/>
            <a:chOff x="5299634" y="2499360"/>
            <a:chExt cx="1186510" cy="947186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D29C067-71B2-4C23-93D0-8903E5E7EC28}"/>
                </a:ext>
              </a:extLst>
            </p:cNvPr>
            <p:cNvCxnSpPr/>
            <p:nvPr/>
          </p:nvCxnSpPr>
          <p:spPr>
            <a:xfrm>
              <a:off x="5364480" y="2499360"/>
              <a:ext cx="1121664" cy="92964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FAFB816-91DF-4E3A-B379-2002066876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9634" y="2516906"/>
              <a:ext cx="1121664" cy="92964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BEC8906-BB03-43C9-9144-6A07C2E07C8C}"/>
                  </a:ext>
                </a:extLst>
              </p:cNvPr>
              <p:cNvSpPr txBox="1"/>
              <p:nvPr/>
            </p:nvSpPr>
            <p:spPr>
              <a:xfrm flipH="1">
                <a:off x="8459902" y="762000"/>
                <a:ext cx="3579698" cy="4018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Gill Sans Ligh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Gill Sans Ligh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0" dirty="0">
                    <a:solidFill>
                      <a:srgbClr val="FF0000"/>
                    </a:solidFill>
                    <a:latin typeface="Gill Sans Light"/>
                  </a:rPr>
                  <a:t>Why does latency blow up as we approach 100% utilization?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b="0" dirty="0">
                    <a:solidFill>
                      <a:srgbClr val="FF0000"/>
                    </a:solidFill>
                    <a:latin typeface="Gill Sans Light"/>
                  </a:rPr>
                  <a:t>Queue builds up on each burst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b="0" dirty="0">
                    <a:solidFill>
                      <a:srgbClr val="FF0000"/>
                    </a:solidFill>
                    <a:latin typeface="Gill Sans Light"/>
                  </a:rPr>
                  <a:t>But very rarely (or never) gets a chance to drain</a:t>
                </a: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BEC8906-BB03-43C9-9144-6A07C2E07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59902" y="762000"/>
                <a:ext cx="3579698" cy="4018280"/>
              </a:xfrm>
              <a:prstGeom prst="rect">
                <a:avLst/>
              </a:prstGeom>
              <a:blipFill>
                <a:blip r:embed="rId7"/>
                <a:stretch>
                  <a:fillRect l="-2385" t="-152" r="-4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1131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6" grpId="0" animBg="1"/>
      <p:bldP spid="9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unbounded response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952" y="914400"/>
            <a:ext cx="8678249" cy="2590800"/>
          </a:xfrm>
        </p:spPr>
        <p:txBody>
          <a:bodyPr/>
          <a:lstStyle/>
          <a:p>
            <a:r>
              <a:rPr lang="en-US" dirty="0" smtClean="0"/>
              <a:t>Assume deterministic arrival process and service time</a:t>
            </a:r>
          </a:p>
          <a:p>
            <a:pPr lvl="1"/>
            <a:r>
              <a:rPr lang="en-US" dirty="0" smtClean="0"/>
              <a:t>Possible to sustain utilization = 1 with bounded response time!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133600" y="3962400"/>
            <a:ext cx="8077200" cy="400110"/>
            <a:chOff x="609600" y="3962400"/>
            <a:chExt cx="8077200" cy="400110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609600" y="4343400"/>
              <a:ext cx="8077200" cy="0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7997188" y="3962400"/>
              <a:ext cx="6687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133600" y="4572000"/>
            <a:ext cx="9906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124200" y="4572000"/>
            <a:ext cx="5943600" cy="311058"/>
            <a:chOff x="1600200" y="4572000"/>
            <a:chExt cx="5943600" cy="311058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6002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590800" y="4578258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5814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572000" y="4578258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55626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65532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656546" y="4876800"/>
            <a:ext cx="954108" cy="1012686"/>
            <a:chOff x="132546" y="4876800"/>
            <a:chExt cx="954108" cy="1012686"/>
          </a:xfrm>
        </p:grpSpPr>
        <p:cxnSp>
          <p:nvCxnSpPr>
            <p:cNvPr id="30" name="Straight Connector 29"/>
            <p:cNvCxnSpPr/>
            <p:nvPr/>
          </p:nvCxnSpPr>
          <p:spPr bwMode="auto">
            <a:xfrm flipV="1">
              <a:off x="609600" y="4876800"/>
              <a:ext cx="0" cy="304801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TextBox 32"/>
            <p:cNvSpPr txBox="1"/>
            <p:nvPr/>
          </p:nvSpPr>
          <p:spPr>
            <a:xfrm>
              <a:off x="132546" y="5181600"/>
              <a:ext cx="9541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arrival </a:t>
              </a:r>
              <a:b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133599" y="4876800"/>
            <a:ext cx="1345449" cy="990600"/>
            <a:chOff x="609598" y="4876800"/>
            <a:chExt cx="1345449" cy="990600"/>
          </a:xfrm>
        </p:grpSpPr>
        <p:sp>
          <p:nvSpPr>
            <p:cNvPr id="34" name="Left Brace 33"/>
            <p:cNvSpPr/>
            <p:nvPr/>
          </p:nvSpPr>
          <p:spPr bwMode="auto">
            <a:xfrm rot="16200000">
              <a:off x="990599" y="4495799"/>
              <a:ext cx="228599" cy="990601"/>
            </a:xfrm>
            <a:prstGeom prst="leftBrac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7658" y="5159514"/>
              <a:ext cx="9973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service</a:t>
              </a:r>
              <a:b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932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unbounded response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229600" cy="2590800"/>
          </a:xfrm>
        </p:spPr>
        <p:txBody>
          <a:bodyPr/>
          <a:lstStyle/>
          <a:p>
            <a:r>
              <a:rPr lang="en-US" dirty="0"/>
              <a:t>Assume </a:t>
            </a:r>
            <a:r>
              <a:rPr lang="en-US" dirty="0" smtClean="0"/>
              <a:t>stochastic arrival process</a:t>
            </a:r>
            <a:br>
              <a:rPr lang="en-US" dirty="0" smtClean="0"/>
            </a:br>
            <a:r>
              <a:rPr lang="en-US" dirty="0" smtClean="0"/>
              <a:t>(and service time)</a:t>
            </a:r>
          </a:p>
          <a:p>
            <a:pPr lvl="1"/>
            <a:r>
              <a:rPr lang="en-US" dirty="0" smtClean="0"/>
              <a:t>No longer possible to achieve </a:t>
            </a:r>
            <a:br>
              <a:rPr lang="en-US" dirty="0" smtClean="0"/>
            </a:br>
            <a:r>
              <a:rPr lang="en-US" dirty="0" smtClean="0"/>
              <a:t>utilization = 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628189" y="1371601"/>
            <a:ext cx="1587" cy="1587"/>
          </a:xfrm>
          <a:custGeom>
            <a:avLst/>
            <a:gdLst>
              <a:gd name="T0" fmla="*/ 0 w 1"/>
              <a:gd name="T1" fmla="*/ 2147483647 h 1"/>
              <a:gd name="T2" fmla="*/ 0 w 1"/>
              <a:gd name="T3" fmla="*/ 214748364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628189" y="1493839"/>
            <a:ext cx="1587" cy="1587"/>
          </a:xfrm>
          <a:custGeom>
            <a:avLst/>
            <a:gdLst>
              <a:gd name="T0" fmla="*/ 0 w 1"/>
              <a:gd name="T1" fmla="*/ 2147483647 h 1"/>
              <a:gd name="T2" fmla="*/ 0 w 1"/>
              <a:gd name="T3" fmla="*/ 214748364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064377" y="742157"/>
            <a:ext cx="3630613" cy="3070225"/>
            <a:chOff x="5413376" y="685800"/>
            <a:chExt cx="3630613" cy="3070225"/>
          </a:xfrm>
        </p:grpSpPr>
        <p:grpSp>
          <p:nvGrpSpPr>
            <p:cNvPr id="7" name="Group 53"/>
            <p:cNvGrpSpPr>
              <a:grpSpLocks/>
            </p:cNvGrpSpPr>
            <p:nvPr/>
          </p:nvGrpSpPr>
          <p:grpSpPr bwMode="auto">
            <a:xfrm>
              <a:off x="5413376" y="685800"/>
              <a:ext cx="3630613" cy="3070225"/>
              <a:chOff x="3410" y="432"/>
              <a:chExt cx="2287" cy="1934"/>
            </a:xfrm>
          </p:grpSpPr>
          <p:sp>
            <p:nvSpPr>
              <p:cNvPr id="9" name="Rectangle 4"/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auto">
              <a:xfrm>
                <a:off x="5245" y="1827"/>
                <a:ext cx="45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100%</a:t>
                </a:r>
              </a:p>
            </p:txBody>
          </p:sp>
          <p:sp>
            <p:nvSpPr>
              <p:cNvPr id="11" name="Line 6"/>
              <p:cNvSpPr>
                <a:spLocks noChangeShapeType="1"/>
              </p:cNvSpPr>
              <p:nvPr/>
            </p:nvSpPr>
            <p:spPr bwMode="auto">
              <a:xfrm flipV="1">
                <a:off x="3728" y="432"/>
                <a:ext cx="1" cy="13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512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3771" y="449"/>
                <a:ext cx="809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Response</a:t>
                </a:r>
              </a:p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>
                    <a:latin typeface="Gill Sans" charset="0"/>
                    <a:ea typeface="Gill Sans" charset="0"/>
                    <a:cs typeface="Gill Sans" charset="0"/>
                  </a:rPr>
                  <a:t>Time (ms)</a:t>
                </a:r>
              </a:p>
            </p:txBody>
          </p:sp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3767" y="2004"/>
                <a:ext cx="1830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Throughput  (Utilization)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2000" b="0" dirty="0">
                    <a:latin typeface="Gill Sans" charset="0"/>
                    <a:ea typeface="Gill Sans" charset="0"/>
                    <a:cs typeface="Gill Sans" charset="0"/>
                  </a:rPr>
                  <a:t>                   (% total BW)</a:t>
                </a: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3490" y="1786"/>
                <a:ext cx="16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</a:t>
                </a: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3410" y="1305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100</a:t>
                </a: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3410" y="904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200</a:t>
                </a:r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3410" y="502"/>
                <a:ext cx="323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300</a:t>
                </a:r>
              </a:p>
            </p:txBody>
          </p:sp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3691" y="1867"/>
                <a:ext cx="291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b="0">
                    <a:latin typeface="Gill Sans" charset="0"/>
                    <a:ea typeface="Gill Sans" charset="0"/>
                    <a:cs typeface="Gill Sans" charset="0"/>
                  </a:rPr>
                  <a:t>0%</a:t>
                </a:r>
              </a:p>
            </p:txBody>
          </p:sp>
        </p:grpSp>
        <p:sp>
          <p:nvSpPr>
            <p:cNvPr id="8" name="Ink 4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37250" y="758825"/>
              <a:ext cx="2368550" cy="1844675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133600" y="3962400"/>
            <a:ext cx="8077200" cy="400110"/>
            <a:chOff x="609600" y="3962400"/>
            <a:chExt cx="8077200" cy="400110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609600" y="4343400"/>
              <a:ext cx="8077200" cy="0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7997188" y="3962400"/>
              <a:ext cx="6687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time</a:t>
              </a:r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133600" y="4572000"/>
            <a:ext cx="9906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514600" y="5029201"/>
            <a:ext cx="9906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009900" y="5562600"/>
            <a:ext cx="9906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486400" y="4572000"/>
            <a:ext cx="9906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791200" y="5071058"/>
            <a:ext cx="9906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943600" y="5615782"/>
            <a:ext cx="9906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8763000" y="4572000"/>
            <a:ext cx="9906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009900" y="4572000"/>
            <a:ext cx="2095500" cy="990600"/>
            <a:chOff x="1485900" y="4572000"/>
            <a:chExt cx="2095500" cy="99060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16002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590800" y="4572000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cxnSp>
          <p:nvCxnSpPr>
            <p:cNvPr id="31" name="Straight Arrow Connector 30"/>
            <p:cNvCxnSpPr>
              <a:stCxn id="24" idx="0"/>
              <a:endCxn id="40" idx="2"/>
            </p:cNvCxnSpPr>
            <p:nvPr/>
          </p:nvCxnSpPr>
          <p:spPr bwMode="auto">
            <a:xfrm flipV="1">
              <a:off x="1485900" y="4876800"/>
              <a:ext cx="609600" cy="15240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25" idx="0"/>
              <a:endCxn id="41" idx="2"/>
            </p:cNvCxnSpPr>
            <p:nvPr/>
          </p:nvCxnSpPr>
          <p:spPr bwMode="auto">
            <a:xfrm flipV="1">
              <a:off x="1981200" y="4876800"/>
              <a:ext cx="1104900" cy="6858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4" name="Group 53"/>
          <p:cNvGrpSpPr/>
          <p:nvPr/>
        </p:nvGrpSpPr>
        <p:grpSpPr>
          <a:xfrm>
            <a:off x="6286500" y="4572000"/>
            <a:ext cx="2168526" cy="1031266"/>
            <a:chOff x="4762500" y="4584516"/>
            <a:chExt cx="2168526" cy="1031266"/>
          </a:xfrm>
        </p:grpSpPr>
        <p:sp>
          <p:nvSpPr>
            <p:cNvPr id="45" name="Rectangle 44"/>
            <p:cNvSpPr/>
            <p:nvPr/>
          </p:nvSpPr>
          <p:spPr bwMode="auto">
            <a:xfrm>
              <a:off x="4948239" y="4584516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940426" y="4587082"/>
              <a:ext cx="990600" cy="3048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cxnSp>
          <p:nvCxnSpPr>
            <p:cNvPr id="47" name="Straight Arrow Connector 46"/>
            <p:cNvCxnSpPr>
              <a:stCxn id="27" idx="0"/>
              <a:endCxn id="45" idx="2"/>
            </p:cNvCxnSpPr>
            <p:nvPr/>
          </p:nvCxnSpPr>
          <p:spPr bwMode="auto">
            <a:xfrm flipV="1">
              <a:off x="4762500" y="4889316"/>
              <a:ext cx="681039" cy="18174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28" idx="0"/>
              <a:endCxn id="46" idx="2"/>
            </p:cNvCxnSpPr>
            <p:nvPr/>
          </p:nvCxnSpPr>
          <p:spPr bwMode="auto">
            <a:xfrm flipV="1">
              <a:off x="4914900" y="4891882"/>
              <a:ext cx="1520826" cy="72390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5" name="Straight Arrow Connector 54"/>
          <p:cNvCxnSpPr>
            <a:stCxn id="41" idx="3"/>
            <a:endCxn id="26" idx="1"/>
          </p:cNvCxnSpPr>
          <p:nvPr/>
        </p:nvCxnSpPr>
        <p:spPr bwMode="auto">
          <a:xfrm>
            <a:off x="5105400" y="4724400"/>
            <a:ext cx="381000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/>
          <p:cNvCxnSpPr>
            <a:stCxn id="46" idx="3"/>
            <a:endCxn id="29" idx="1"/>
          </p:cNvCxnSpPr>
          <p:nvPr/>
        </p:nvCxnSpPr>
        <p:spPr bwMode="auto">
          <a:xfrm flipV="1">
            <a:off x="8455026" y="4724400"/>
            <a:ext cx="307974" cy="256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Rectangle 60"/>
          <p:cNvSpPr/>
          <p:nvPr/>
        </p:nvSpPr>
        <p:spPr bwMode="auto">
          <a:xfrm>
            <a:off x="3429000" y="2604213"/>
            <a:ext cx="3581400" cy="1261058"/>
          </a:xfrm>
          <a:prstGeom prst="rect">
            <a:avLst/>
          </a:prstGeom>
          <a:solidFill>
            <a:srgbClr val="FFFFBD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This wasted time can never be reclaimed! </a:t>
            </a:r>
            <a:br>
              <a:rPr lang="en-US" sz="24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sz="2400" b="0" dirty="0">
                <a:latin typeface="Gill Sans" charset="0"/>
                <a:ea typeface="Gill Sans" charset="0"/>
                <a:cs typeface="Gill Sans" charset="0"/>
              </a:rPr>
              <a:t>So cannot achieve u = 1!</a:t>
            </a:r>
          </a:p>
        </p:txBody>
      </p:sp>
      <p:cxnSp>
        <p:nvCxnSpPr>
          <p:cNvPr id="62" name="Straight Arrow Connector 61"/>
          <p:cNvCxnSpPr>
            <a:stCxn id="61" idx="2"/>
          </p:cNvCxnSpPr>
          <p:nvPr/>
        </p:nvCxnSpPr>
        <p:spPr bwMode="auto">
          <a:xfrm>
            <a:off x="5219700" y="3865272"/>
            <a:ext cx="46040" cy="859129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>
            <a:stCxn id="61" idx="3"/>
          </p:cNvCxnSpPr>
          <p:nvPr/>
        </p:nvCxnSpPr>
        <p:spPr bwMode="auto">
          <a:xfrm>
            <a:off x="7010401" y="3234742"/>
            <a:ext cx="1665047" cy="1489658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1956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A Little Queuing Theory: An Example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685800"/>
            <a:ext cx="8915400" cy="61722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Example Usage Statistics: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User requests 10 x 8KB disk I/</a:t>
            </a:r>
            <a:r>
              <a:rPr lang="en-US" altLang="ko-KR" dirty="0" err="1" smtClean="0">
                <a:ea typeface="Gulim" panose="020B0600000101010101" pitchFamily="34" charset="-127"/>
              </a:rPr>
              <a:t>Os</a:t>
            </a:r>
            <a:r>
              <a:rPr lang="en-US" altLang="ko-KR" dirty="0" smtClean="0">
                <a:ea typeface="Gulim" panose="020B0600000101010101" pitchFamily="34" charset="-127"/>
              </a:rPr>
              <a:t> per second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Requests &amp; service exponentially distributed (C=1.0)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Avg. service = 20 </a:t>
            </a:r>
            <a:r>
              <a:rPr lang="en-US" altLang="ko-KR" dirty="0" err="1" smtClean="0">
                <a:ea typeface="Gulim" panose="020B0600000101010101" pitchFamily="34" charset="-127"/>
              </a:rPr>
              <a:t>ms</a:t>
            </a:r>
            <a:r>
              <a:rPr lang="en-US" altLang="ko-KR" dirty="0" smtClean="0">
                <a:ea typeface="Gulim" panose="020B0600000101010101" pitchFamily="34" charset="-127"/>
              </a:rPr>
              <a:t> (From </a:t>
            </a:r>
            <a:r>
              <a:rPr lang="en-US" altLang="ko-KR" dirty="0" err="1" smtClean="0">
                <a:ea typeface="Gulim" panose="020B0600000101010101" pitchFamily="34" charset="-127"/>
              </a:rPr>
              <a:t>controller+seek+rot+trans</a:t>
            </a:r>
            <a:r>
              <a:rPr lang="en-US" altLang="ko-KR" dirty="0" smtClean="0">
                <a:ea typeface="Gulim" panose="020B0600000101010101" pitchFamily="34" charset="-127"/>
              </a:rPr>
              <a:t>)</a:t>
            </a:r>
          </a:p>
          <a:p>
            <a:pPr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Questions: 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How utilized is the disk? </a:t>
            </a:r>
          </a:p>
          <a:p>
            <a:pPr lvl="2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err="1" smtClean="0">
                <a:ea typeface="Gulim" panose="020B0600000101010101" pitchFamily="34" charset="-127"/>
              </a:rPr>
              <a:t>Ans</a:t>
            </a:r>
            <a:r>
              <a:rPr lang="en-US" altLang="ko-KR" dirty="0" smtClean="0">
                <a:ea typeface="Gulim" panose="020B0600000101010101" pitchFamily="34" charset="-127"/>
              </a:rPr>
              <a:t>: server utilization,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u =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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ser</a:t>
            </a:r>
            <a:endParaRPr lang="en-US" altLang="ko-KR" dirty="0" smtClean="0">
              <a:solidFill>
                <a:schemeClr val="hlink"/>
              </a:solidFill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What is the average time spent in the queue? </a:t>
            </a:r>
          </a:p>
          <a:p>
            <a:pPr lvl="2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err="1" smtClean="0">
                <a:ea typeface="Gulim" panose="020B0600000101010101" pitchFamily="34" charset="-127"/>
              </a:rPr>
              <a:t>Ans</a:t>
            </a:r>
            <a:r>
              <a:rPr lang="en-US" altLang="ko-KR" dirty="0" smtClean="0">
                <a:ea typeface="Gulim" panose="020B0600000101010101" pitchFamily="34" charset="-127"/>
              </a:rPr>
              <a:t>: 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q</a:t>
            </a:r>
            <a:endParaRPr lang="en-US" altLang="ko-KR" dirty="0" smtClean="0">
              <a:solidFill>
                <a:schemeClr val="hlink"/>
              </a:solidFill>
              <a:ea typeface="Gulim" panose="020B0600000101010101" pitchFamily="34" charset="-127"/>
            </a:endParaRP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What is the number of requests in the queue? </a:t>
            </a:r>
          </a:p>
          <a:p>
            <a:pPr lvl="2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err="1" smtClean="0">
                <a:ea typeface="Gulim" panose="020B0600000101010101" pitchFamily="34" charset="-127"/>
              </a:rPr>
              <a:t>Ans</a:t>
            </a:r>
            <a:r>
              <a:rPr lang="en-US" altLang="ko-KR" dirty="0" smtClean="0">
                <a:ea typeface="Gulim" panose="020B0600000101010101" pitchFamily="34" charset="-127"/>
              </a:rPr>
              <a:t>: 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L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q</a:t>
            </a:r>
            <a:endParaRPr lang="en-US" altLang="ko-KR" dirty="0" smtClean="0">
              <a:solidFill>
                <a:schemeClr val="hlink"/>
              </a:solidFill>
              <a:ea typeface="Gulim" panose="020B0600000101010101" pitchFamily="34" charset="-127"/>
            </a:endParaRPr>
          </a:p>
          <a:p>
            <a:pPr lvl="1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What is the 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response time for disk request? </a:t>
            </a:r>
          </a:p>
          <a:p>
            <a:pPr lvl="2"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err="1" smtClean="0">
                <a:ea typeface="Gulim" panose="020B0600000101010101" pitchFamily="34" charset="-127"/>
              </a:rPr>
              <a:t>Ans</a:t>
            </a:r>
            <a:r>
              <a:rPr lang="en-US" altLang="ko-KR" dirty="0" smtClean="0">
                <a:ea typeface="Gulim" panose="020B0600000101010101" pitchFamily="34" charset="-127"/>
              </a:rPr>
              <a:t>: 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sys</a:t>
            </a:r>
            <a:r>
              <a:rPr lang="en-US" altLang="ko-KR" baseline="-25000" dirty="0" smtClean="0">
                <a:solidFill>
                  <a:schemeClr val="hlink"/>
                </a:solidFill>
                <a:ea typeface="Gulim" panose="020B0600000101010101" pitchFamily="34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= 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q</a:t>
            </a:r>
            <a:r>
              <a:rPr lang="en-US" altLang="ko-KR" baseline="-25000" dirty="0" smtClean="0">
                <a:solidFill>
                  <a:schemeClr val="hlink"/>
                </a:solidFill>
                <a:ea typeface="Gulim" panose="020B0600000101010101" pitchFamily="34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+ 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endParaRPr lang="en-US" altLang="ko-KR" dirty="0" smtClean="0">
              <a:solidFill>
                <a:schemeClr val="hlink"/>
              </a:solidFill>
              <a:ea typeface="Gulim" panose="020B0600000101010101" pitchFamily="34" charset="-127"/>
            </a:endParaRPr>
          </a:p>
          <a:p>
            <a:pPr>
              <a:lnSpc>
                <a:spcPct val="75000"/>
              </a:lnSpc>
              <a:spcBef>
                <a:spcPct val="5000"/>
              </a:spcBef>
              <a:tabLst>
                <a:tab pos="914400" algn="l"/>
              </a:tabLst>
            </a:pPr>
            <a:r>
              <a:rPr lang="en-US" altLang="ko-KR" dirty="0" smtClean="0">
                <a:ea typeface="Gulim" panose="020B0600000101010101" pitchFamily="34" charset="-127"/>
              </a:rPr>
              <a:t>Computation: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	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	(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# arriving customers/s) = 10/s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	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ser</a:t>
            </a:r>
            <a:r>
              <a:rPr lang="en-US" altLang="ko-KR" baseline="-25000" dirty="0" smtClean="0">
                <a:ea typeface="Gulim" panose="020B0600000101010101" pitchFamily="34" charset="-127"/>
              </a:rPr>
              <a:t>	</a:t>
            </a:r>
            <a:r>
              <a:rPr lang="en-US" altLang="ko-KR" dirty="0" smtClean="0">
                <a:ea typeface="Gulim" panose="020B0600000101010101" pitchFamily="34" charset="-127"/>
              </a:rPr>
              <a:t>(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time to service customer) = 20 </a:t>
            </a:r>
            <a:r>
              <a:rPr lang="en-US" altLang="ko-KR" dirty="0" err="1" smtClean="0">
                <a:ea typeface="Gulim" panose="020B0600000101010101" pitchFamily="34" charset="-127"/>
              </a:rPr>
              <a:t>ms</a:t>
            </a:r>
            <a:r>
              <a:rPr lang="en-US" altLang="ko-KR" dirty="0" smtClean="0">
                <a:ea typeface="Gulim" panose="020B0600000101010101" pitchFamily="34" charset="-127"/>
              </a:rPr>
              <a:t> (0.02s)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	u</a:t>
            </a:r>
            <a:r>
              <a:rPr lang="en-US" altLang="ko-KR" dirty="0" smtClean="0">
                <a:ea typeface="Gulim" panose="020B0600000101010101" pitchFamily="34" charset="-127"/>
              </a:rPr>
              <a:t> 	(server utilization) =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</a:t>
            </a:r>
            <a:r>
              <a:rPr lang="en-US" altLang="ko-KR" dirty="0" smtClean="0">
                <a:ea typeface="Gulim" panose="020B0600000101010101" pitchFamily="34" charset="-127"/>
              </a:rPr>
              <a:t> x </a:t>
            </a:r>
            <a:r>
              <a:rPr lang="en-US" altLang="ko-KR" dirty="0" err="1" smtClean="0"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ea typeface="Gulim" panose="020B0600000101010101" pitchFamily="34" charset="-127"/>
              </a:rPr>
              <a:t>ser</a:t>
            </a:r>
            <a:r>
              <a:rPr lang="en-US" altLang="ko-KR" dirty="0" smtClean="0">
                <a:ea typeface="Gulim" panose="020B0600000101010101" pitchFamily="34" charset="-127"/>
              </a:rPr>
              <a:t>= 10/s x .02s = 0.2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	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q</a:t>
            </a:r>
            <a:r>
              <a:rPr lang="en-US" altLang="ko-KR" baseline="-25000" dirty="0" smtClean="0">
                <a:ea typeface="Gulim" panose="020B0600000101010101" pitchFamily="34" charset="-127"/>
              </a:rPr>
              <a:t>	</a:t>
            </a:r>
            <a:r>
              <a:rPr lang="en-US" altLang="ko-KR" dirty="0" smtClean="0">
                <a:ea typeface="Gulim" panose="020B0600000101010101" pitchFamily="34" charset="-127"/>
              </a:rPr>
              <a:t>(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time/customer in queue) = </a:t>
            </a:r>
            <a:r>
              <a:rPr lang="en-US" altLang="ko-KR" dirty="0" err="1" smtClean="0"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ea typeface="Gulim" panose="020B0600000101010101" pitchFamily="34" charset="-127"/>
              </a:rPr>
              <a:t>ser</a:t>
            </a:r>
            <a:r>
              <a:rPr lang="en-US" altLang="ko-KR" dirty="0" smtClean="0">
                <a:ea typeface="Gulim" panose="020B0600000101010101" pitchFamily="34" charset="-127"/>
              </a:rPr>
              <a:t> x u/(1 – u) </a:t>
            </a:r>
            <a:br>
              <a:rPr lang="en-US" altLang="ko-KR" dirty="0" smtClean="0">
                <a:ea typeface="Gulim" panose="020B0600000101010101" pitchFamily="34" charset="-127"/>
              </a:rPr>
            </a:br>
            <a:r>
              <a:rPr lang="en-US" altLang="ko-KR" dirty="0" smtClean="0">
                <a:ea typeface="Gulim" panose="020B0600000101010101" pitchFamily="34" charset="-127"/>
              </a:rPr>
              <a:t>	= 20 x 0.2/(1-0.2) = 20 x 0.25 = 5 </a:t>
            </a:r>
            <a:r>
              <a:rPr lang="en-US" altLang="ko-KR" dirty="0" err="1" smtClean="0">
                <a:ea typeface="Gulim" panose="020B0600000101010101" pitchFamily="34" charset="-127"/>
              </a:rPr>
              <a:t>ms</a:t>
            </a:r>
            <a:r>
              <a:rPr lang="en-US" altLang="ko-KR" dirty="0" smtClean="0">
                <a:ea typeface="Gulim" panose="020B0600000101010101" pitchFamily="34" charset="-127"/>
              </a:rPr>
              <a:t> (0 .005s)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	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L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q</a:t>
            </a:r>
            <a:r>
              <a:rPr lang="en-US" altLang="ko-KR" dirty="0" smtClean="0">
                <a:ea typeface="Gulim" panose="020B0600000101010101" pitchFamily="34" charset="-127"/>
              </a:rPr>
              <a:t>	(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length of queue) =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</a:t>
            </a:r>
            <a:r>
              <a:rPr lang="en-US" altLang="ko-KR" dirty="0" smtClean="0">
                <a:ea typeface="Gulim" panose="020B0600000101010101" pitchFamily="34" charset="-127"/>
              </a:rPr>
              <a:t> x </a:t>
            </a:r>
            <a:r>
              <a:rPr lang="en-US" altLang="ko-KR" dirty="0" err="1" smtClean="0"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ea typeface="Gulim" panose="020B0600000101010101" pitchFamily="34" charset="-127"/>
              </a:rPr>
              <a:t>q</a:t>
            </a:r>
            <a:r>
              <a:rPr lang="en-US" altLang="ko-KR" dirty="0" smtClean="0">
                <a:ea typeface="Gulim" panose="020B0600000101010101" pitchFamily="34" charset="-127"/>
              </a:rPr>
              <a:t>=10/s x .005s = 0.05</a:t>
            </a:r>
          </a:p>
          <a:p>
            <a:pPr>
              <a:lnSpc>
                <a:spcPct val="75000"/>
              </a:lnSpc>
              <a:spcBef>
                <a:spcPct val="5000"/>
              </a:spcBef>
              <a:buNone/>
              <a:tabLst>
                <a:tab pos="914400" algn="l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Gulim" panose="020B0600000101010101" pitchFamily="34" charset="-127"/>
              </a:rPr>
              <a:t>	</a:t>
            </a:r>
            <a:r>
              <a:rPr lang="en-US" altLang="ko-KR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solidFill>
                  <a:schemeClr val="hlink"/>
                </a:solidFill>
                <a:ea typeface="Gulim" panose="020B0600000101010101" pitchFamily="34" charset="-127"/>
              </a:rPr>
              <a:t>sys</a:t>
            </a:r>
            <a:r>
              <a:rPr lang="en-US" altLang="ko-KR" baseline="-25000" dirty="0" smtClean="0">
                <a:ea typeface="Gulim" panose="020B0600000101010101" pitchFamily="34" charset="-127"/>
              </a:rPr>
              <a:t>	</a:t>
            </a:r>
            <a:r>
              <a:rPr lang="en-US" altLang="ko-KR" dirty="0" smtClean="0">
                <a:ea typeface="Gulim" panose="020B0600000101010101" pitchFamily="34" charset="-127"/>
              </a:rPr>
              <a:t>(</a:t>
            </a:r>
            <a:r>
              <a:rPr lang="en-US" altLang="ko-KR" dirty="0" err="1" smtClean="0">
                <a:ea typeface="Gulim" panose="020B0600000101010101" pitchFamily="34" charset="-127"/>
              </a:rPr>
              <a:t>avg</a:t>
            </a:r>
            <a:r>
              <a:rPr lang="en-US" altLang="ko-KR" dirty="0" smtClean="0">
                <a:ea typeface="Gulim" panose="020B0600000101010101" pitchFamily="34" charset="-127"/>
              </a:rPr>
              <a:t> time/customer in system) =</a:t>
            </a:r>
            <a:r>
              <a:rPr lang="en-US" altLang="ko-KR" dirty="0" err="1" smtClean="0"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ea typeface="Gulim" panose="020B0600000101010101" pitchFamily="34" charset="-127"/>
              </a:rPr>
              <a:t>q</a:t>
            </a:r>
            <a:r>
              <a:rPr lang="en-US" altLang="ko-KR" baseline="-25000" dirty="0" smtClean="0">
                <a:ea typeface="Gulim" panose="020B0600000101010101" pitchFamily="34" charset="-127"/>
              </a:rPr>
              <a:t> </a:t>
            </a:r>
            <a:r>
              <a:rPr lang="en-US" altLang="ko-KR" dirty="0" smtClean="0">
                <a:ea typeface="Gulim" panose="020B0600000101010101" pitchFamily="34" charset="-127"/>
              </a:rPr>
              <a:t>+ </a:t>
            </a:r>
            <a:r>
              <a:rPr lang="en-US" altLang="ko-KR" dirty="0" err="1" smtClean="0">
                <a:ea typeface="Gulim" panose="020B0600000101010101" pitchFamily="34" charset="-127"/>
              </a:rPr>
              <a:t>T</a:t>
            </a:r>
            <a:r>
              <a:rPr lang="en-US" altLang="ko-KR" baseline="-25000" dirty="0" err="1" smtClean="0">
                <a:ea typeface="Gulim" panose="020B0600000101010101" pitchFamily="34" charset="-127"/>
              </a:rPr>
              <a:t>ser</a:t>
            </a:r>
            <a:r>
              <a:rPr lang="en-US" altLang="ko-KR" dirty="0" smtClean="0">
                <a:ea typeface="Gulim" panose="020B0600000101010101" pitchFamily="34" charset="-127"/>
              </a:rPr>
              <a:t>= 25 </a:t>
            </a:r>
            <a:r>
              <a:rPr lang="en-US" altLang="ko-KR" dirty="0" err="1" smtClean="0">
                <a:ea typeface="Gulim" panose="020B0600000101010101" pitchFamily="34" charset="-127"/>
              </a:rPr>
              <a:t>ms</a:t>
            </a:r>
            <a:r>
              <a:rPr lang="en-US" altLang="ko-KR" dirty="0" smtClean="0">
                <a:ea typeface="Gulim" panose="020B0600000101010101" pitchFamily="34" charset="-127"/>
              </a:rPr>
              <a:t/>
            </a:r>
            <a:br>
              <a:rPr lang="en-US" altLang="ko-KR" dirty="0" smtClean="0">
                <a:ea typeface="Gulim" panose="020B0600000101010101" pitchFamily="34" charset="-127"/>
              </a:rPr>
            </a:br>
            <a:r>
              <a:rPr lang="en-US" altLang="ko-KR" dirty="0" smtClean="0">
                <a:ea typeface="Gulim" panose="020B0600000101010101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2767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55" grpId="0" uiExpand="1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Queuing Theory Resources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838200"/>
            <a:ext cx="9829800" cy="51054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Resources page contains Queueing Theory Resources (under Readings):</a:t>
            </a:r>
          </a:p>
          <a:p>
            <a:pPr lvl="1"/>
            <a:r>
              <a:rPr lang="en-US" altLang="ko-KR" sz="2000" dirty="0">
                <a:ea typeface="Gulim" panose="020B0600000101010101" pitchFamily="34" charset="-127"/>
              </a:rPr>
              <a:t>Scanned pages from Patterson and Hennessy book that gives further discussion and simple proof for general equation: </a:t>
            </a:r>
            <a:r>
              <a:rPr lang="en-US" altLang="ko-KR" sz="2000" dirty="0">
                <a:ea typeface="Gulim" panose="020B0600000101010101" pitchFamily="34" charset="-127"/>
                <a:hlinkClick r:id="rId2"/>
              </a:rPr>
              <a:t>https://cs162.eecs.berkeley.edu/static/readings/patterson_queue.pdf</a:t>
            </a:r>
            <a:r>
              <a:rPr lang="en-US" altLang="ko-KR" sz="2000" dirty="0">
                <a:ea typeface="Gulim" panose="020B0600000101010101" pitchFamily="34" charset="-127"/>
              </a:rPr>
              <a:t> </a:t>
            </a:r>
          </a:p>
          <a:p>
            <a:pPr lvl="1"/>
            <a:r>
              <a:rPr lang="en-US" altLang="ko-KR" sz="2000" dirty="0">
                <a:ea typeface="Gulim" panose="020B0600000101010101" pitchFamily="34" charset="-127"/>
              </a:rPr>
              <a:t>A complete website full of resources: </a:t>
            </a:r>
            <a:r>
              <a:rPr lang="en-US" altLang="ko-KR" sz="2000" dirty="0">
                <a:ea typeface="Gulim" panose="020B0600000101010101" pitchFamily="34" charset="-127"/>
                <a:hlinkClick r:id="rId3"/>
              </a:rPr>
              <a:t>http://web2.uwindsor.ca/math/hlynka/qonline.html</a:t>
            </a:r>
            <a:r>
              <a:rPr lang="en-US" altLang="ko-KR" sz="2000" dirty="0">
                <a:ea typeface="Gulim" panose="020B0600000101010101" pitchFamily="34" charset="-127"/>
              </a:rPr>
              <a:t> </a:t>
            </a:r>
          </a:p>
          <a:p>
            <a:pPr lvl="1"/>
            <a:endParaRPr lang="en-US" altLang="ko-KR" sz="2000" dirty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Some previous midterms with queueing theory questions</a:t>
            </a:r>
          </a:p>
          <a:p>
            <a:pPr lvl="1"/>
            <a:endParaRPr lang="en-US" altLang="ko-KR" sz="2000" dirty="0">
              <a:ea typeface="Gulim" panose="020B0600000101010101" pitchFamily="34" charset="-127"/>
            </a:endParaRPr>
          </a:p>
          <a:p>
            <a:r>
              <a:rPr lang="en-US" altLang="ko-KR" dirty="0">
                <a:ea typeface="Gulim" panose="020B0600000101010101" pitchFamily="34" charset="-127"/>
              </a:rPr>
              <a:t>Assume that Queueing Theory is fair game for Midterm III!</a:t>
            </a:r>
            <a:endParaRPr lang="en-US" altLang="ko-KR" sz="2800" dirty="0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495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Optimize I/O Performance</a:t>
            </a:r>
            <a:endParaRPr lang="en-US" dirty="0"/>
          </a:p>
        </p:txBody>
      </p:sp>
      <p:sp>
        <p:nvSpPr>
          <p:cNvPr id="86430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1752600" y="3200401"/>
            <a:ext cx="8639176" cy="344011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to improve performance?</a:t>
            </a:r>
          </a:p>
          <a:p>
            <a:pPr lvl="1"/>
            <a:r>
              <a:rPr lang="en-US" dirty="0" smtClean="0"/>
              <a:t>Make everything faster </a:t>
            </a:r>
            <a:r>
              <a:rPr lang="en-US" dirty="0" smtClean="0">
                <a:sym typeface="Wingdings" charset="0"/>
              </a:rPr>
              <a:t></a:t>
            </a:r>
          </a:p>
          <a:p>
            <a:pPr lvl="1"/>
            <a:r>
              <a:rPr lang="en-US" dirty="0" smtClean="0">
                <a:sym typeface="Wingdings" charset="0"/>
              </a:rPr>
              <a:t>More Decoupled (Parallelism) systems</a:t>
            </a:r>
          </a:p>
          <a:p>
            <a:pPr lvl="2"/>
            <a:r>
              <a:rPr lang="en-US" dirty="0" smtClean="0">
                <a:sym typeface="Wingdings" charset="0"/>
              </a:rPr>
              <a:t>multiple independent buses or controllers</a:t>
            </a:r>
          </a:p>
          <a:p>
            <a:pPr lvl="1"/>
            <a:r>
              <a:rPr lang="en-US" dirty="0" smtClean="0">
                <a:sym typeface="Wingdings" charset="0"/>
              </a:rPr>
              <a:t>Optimize the bottleneck to increase service rate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  <a:sym typeface="Wingdings" charset="0"/>
              </a:rPr>
              <a:t>Use the queue to optimize the service</a:t>
            </a:r>
          </a:p>
          <a:p>
            <a:pPr lvl="1"/>
            <a:r>
              <a:rPr lang="en-US" dirty="0" smtClean="0">
                <a:sym typeface="Wingdings" charset="0"/>
              </a:rPr>
              <a:t>Do other useful work while waiting</a:t>
            </a:r>
          </a:p>
          <a:p>
            <a:r>
              <a:rPr lang="en-US" dirty="0" smtClean="0">
                <a:sym typeface="Wingdings" charset="0"/>
              </a:rPr>
              <a:t>Queues absorb bursts and smooth the flow</a:t>
            </a:r>
          </a:p>
          <a:p>
            <a:r>
              <a:rPr lang="en-US" dirty="0" smtClean="0">
                <a:sym typeface="Wingdings" charset="0"/>
              </a:rPr>
              <a:t>Admissions control (finite queues)</a:t>
            </a:r>
          </a:p>
          <a:p>
            <a:pPr lvl="1"/>
            <a:r>
              <a:rPr lang="en-US" dirty="0" smtClean="0">
                <a:sym typeface="Wingdings" charset="0"/>
              </a:rPr>
              <a:t>Limits delays, but may introduce unfairness and </a:t>
            </a:r>
            <a:r>
              <a:rPr lang="en-US" dirty="0" err="1" smtClean="0">
                <a:sym typeface="Wingdings" charset="0"/>
              </a:rPr>
              <a:t>livelock</a:t>
            </a:r>
            <a:endParaRPr lang="en-US" dirty="0" smtClean="0">
              <a:sym typeface="Wingdings" charset="0"/>
            </a:endParaRP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77826" name="Group 44"/>
          <p:cNvGrpSpPr>
            <a:grpSpLocks/>
          </p:cNvGrpSpPr>
          <p:nvPr/>
        </p:nvGrpSpPr>
        <p:grpSpPr bwMode="auto">
          <a:xfrm>
            <a:off x="1752600" y="914400"/>
            <a:ext cx="6096000" cy="2033588"/>
            <a:chOff x="144" y="624"/>
            <a:chExt cx="3840" cy="1281"/>
          </a:xfrm>
        </p:grpSpPr>
        <p:sp>
          <p:nvSpPr>
            <p:cNvPr id="77850" name="Line 27"/>
            <p:cNvSpPr>
              <a:spLocks noChangeShapeType="1"/>
            </p:cNvSpPr>
            <p:nvPr/>
          </p:nvSpPr>
          <p:spPr bwMode="auto">
            <a:xfrm>
              <a:off x="818" y="1036"/>
              <a:ext cx="37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43" name="Rectangle 3"/>
            <p:cNvSpPr>
              <a:spLocks noChangeArrowheads="1"/>
            </p:cNvSpPr>
            <p:nvPr/>
          </p:nvSpPr>
          <p:spPr bwMode="auto">
            <a:xfrm>
              <a:off x="144" y="1560"/>
              <a:ext cx="384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algn="l"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 sz="1900" dirty="0">
                  <a:solidFill>
                    <a:srgbClr val="FF0000"/>
                  </a:solidFill>
                  <a:latin typeface="Gill Sans"/>
                </a:rPr>
                <a:t>Response Time = </a:t>
              </a:r>
              <a:br>
                <a:rPr lang="en-US" sz="1900" dirty="0">
                  <a:solidFill>
                    <a:srgbClr val="FF0000"/>
                  </a:solidFill>
                  <a:latin typeface="Gill Sans"/>
                </a:rPr>
              </a:br>
              <a:r>
                <a:rPr lang="en-US" sz="1900" dirty="0">
                  <a:solidFill>
                    <a:srgbClr val="FF0000"/>
                  </a:solidFill>
                  <a:latin typeface="Gill Sans"/>
                </a:rPr>
                <a:t>	Queue + I/O device service time</a:t>
              </a:r>
            </a:p>
          </p:txBody>
        </p:sp>
        <p:sp>
          <p:nvSpPr>
            <p:cNvPr id="77844" name="AutoShape 33"/>
            <p:cNvSpPr>
              <a:spLocks noChangeArrowheads="1"/>
            </p:cNvSpPr>
            <p:nvPr/>
          </p:nvSpPr>
          <p:spPr bwMode="auto">
            <a:xfrm>
              <a:off x="2621" y="849"/>
              <a:ext cx="569" cy="373"/>
            </a:xfrm>
            <a:prstGeom prst="roundRect">
              <a:avLst>
                <a:gd name="adj" fmla="val 12495"/>
              </a:avLst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45" name="Rectangle 21"/>
            <p:cNvSpPr>
              <a:spLocks noChangeArrowheads="1"/>
            </p:cNvSpPr>
            <p:nvPr/>
          </p:nvSpPr>
          <p:spPr bwMode="auto">
            <a:xfrm>
              <a:off x="282" y="750"/>
              <a:ext cx="603" cy="571"/>
            </a:xfrm>
            <a:prstGeom prst="rect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228600" indent="-228600"/>
              <a:r>
                <a:rPr lang="en-US" dirty="0">
                  <a:latin typeface="Gill Sans"/>
                </a:rPr>
                <a:t>User</a:t>
              </a:r>
            </a:p>
            <a:p>
              <a:pPr marL="228600" indent="-228600"/>
              <a:r>
                <a:rPr lang="en-US" dirty="0">
                  <a:latin typeface="Gill Sans"/>
                </a:rPr>
                <a:t>Thread</a:t>
              </a:r>
            </a:p>
          </p:txBody>
        </p:sp>
        <p:sp>
          <p:nvSpPr>
            <p:cNvPr id="77846" name="Rectangle 23"/>
            <p:cNvSpPr>
              <a:spLocks noChangeArrowheads="1"/>
            </p:cNvSpPr>
            <p:nvPr/>
          </p:nvSpPr>
          <p:spPr bwMode="auto">
            <a:xfrm>
              <a:off x="1208" y="882"/>
              <a:ext cx="471" cy="307"/>
            </a:xfrm>
            <a:prstGeom prst="rect">
              <a:avLst/>
            </a:prstGeom>
            <a:solidFill>
              <a:srgbClr val="53FB25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47" name="Line 24"/>
            <p:cNvSpPr>
              <a:spLocks noChangeShapeType="1"/>
            </p:cNvSpPr>
            <p:nvPr/>
          </p:nvSpPr>
          <p:spPr bwMode="auto">
            <a:xfrm flipV="1">
              <a:off x="1590" y="874"/>
              <a:ext cx="0" cy="3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48" name="Line 25"/>
            <p:cNvSpPr>
              <a:spLocks noChangeShapeType="1"/>
            </p:cNvSpPr>
            <p:nvPr/>
          </p:nvSpPr>
          <p:spPr bwMode="auto">
            <a:xfrm flipV="1">
              <a:off x="1492" y="875"/>
              <a:ext cx="0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49" name="Rectangle 26"/>
            <p:cNvSpPr>
              <a:spLocks noChangeArrowheads="1"/>
            </p:cNvSpPr>
            <p:nvPr/>
          </p:nvSpPr>
          <p:spPr bwMode="auto">
            <a:xfrm>
              <a:off x="1030" y="1200"/>
              <a:ext cx="851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>
                  <a:latin typeface="Gill Sans"/>
                </a:rPr>
                <a:t>Queue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>
                  <a:latin typeface="Gill Sans"/>
                </a:rPr>
                <a:t>[OS Paths]</a:t>
              </a:r>
            </a:p>
          </p:txBody>
        </p:sp>
        <p:sp>
          <p:nvSpPr>
            <p:cNvPr id="77851" name="Rectangle 28"/>
            <p:cNvSpPr>
              <a:spLocks noChangeArrowheads="1"/>
            </p:cNvSpPr>
            <p:nvPr/>
          </p:nvSpPr>
          <p:spPr bwMode="auto">
            <a:xfrm>
              <a:off x="2026" y="624"/>
              <a:ext cx="374" cy="82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marL="228600" indent="-228600"/>
              <a:r>
                <a:rPr lang="en-US">
                  <a:latin typeface="Gill Sans"/>
                </a:rPr>
                <a:t>Controller</a:t>
              </a:r>
            </a:p>
          </p:txBody>
        </p:sp>
        <p:sp>
          <p:nvSpPr>
            <p:cNvPr id="77852" name="Line 30"/>
            <p:cNvSpPr>
              <a:spLocks noChangeShapeType="1"/>
            </p:cNvSpPr>
            <p:nvPr/>
          </p:nvSpPr>
          <p:spPr bwMode="auto">
            <a:xfrm>
              <a:off x="1696" y="1036"/>
              <a:ext cx="3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  <p:sp>
          <p:nvSpPr>
            <p:cNvPr id="77853" name="Rectangle 31"/>
            <p:cNvSpPr>
              <a:spLocks noChangeArrowheads="1"/>
            </p:cNvSpPr>
            <p:nvPr/>
          </p:nvSpPr>
          <p:spPr bwMode="auto">
            <a:xfrm>
              <a:off x="2631" y="864"/>
              <a:ext cx="533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>
                  <a:latin typeface="Gill Sans"/>
                </a:rPr>
                <a:t>I/O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SzTx/>
              </a:pPr>
              <a:r>
                <a:rPr lang="en-US">
                  <a:latin typeface="Gill Sans"/>
                </a:rPr>
                <a:t>device</a:t>
              </a:r>
            </a:p>
          </p:txBody>
        </p:sp>
        <p:sp>
          <p:nvSpPr>
            <p:cNvPr id="77854" name="Line 32"/>
            <p:cNvSpPr>
              <a:spLocks noChangeShapeType="1"/>
            </p:cNvSpPr>
            <p:nvPr/>
          </p:nvSpPr>
          <p:spPr bwMode="auto">
            <a:xfrm>
              <a:off x="2400" y="1036"/>
              <a:ext cx="2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Gill Sans"/>
              </a:endParaRPr>
            </a:p>
          </p:txBody>
        </p:sp>
      </p:grpSp>
      <p:sp>
        <p:nvSpPr>
          <p:cNvPr id="77828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628189" y="1371601"/>
            <a:ext cx="1587" cy="1587"/>
          </a:xfrm>
          <a:custGeom>
            <a:avLst/>
            <a:gdLst>
              <a:gd name="T0" fmla="*/ 0 w 1"/>
              <a:gd name="T1" fmla="*/ 2147483647 h 1"/>
              <a:gd name="T2" fmla="*/ 0 w 1"/>
              <a:gd name="T3" fmla="*/ 214748364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grpSp>
        <p:nvGrpSpPr>
          <p:cNvPr id="77829" name="Group 1"/>
          <p:cNvGrpSpPr>
            <a:grpSpLocks/>
          </p:cNvGrpSpPr>
          <p:nvPr/>
        </p:nvGrpSpPr>
        <p:grpSpPr bwMode="auto">
          <a:xfrm>
            <a:off x="6937376" y="914400"/>
            <a:ext cx="3584575" cy="3017838"/>
            <a:chOff x="5413375" y="685800"/>
            <a:chExt cx="3584575" cy="3017838"/>
          </a:xfrm>
        </p:grpSpPr>
        <p:grpSp>
          <p:nvGrpSpPr>
            <p:cNvPr id="77830" name="Group 53"/>
            <p:cNvGrpSpPr>
              <a:grpSpLocks/>
            </p:cNvGrpSpPr>
            <p:nvPr/>
          </p:nvGrpSpPr>
          <p:grpSpPr bwMode="auto">
            <a:xfrm>
              <a:off x="5413375" y="685800"/>
              <a:ext cx="3584575" cy="3017838"/>
              <a:chOff x="3410" y="432"/>
              <a:chExt cx="2258" cy="1901"/>
            </a:xfrm>
          </p:grpSpPr>
          <p:sp>
            <p:nvSpPr>
              <p:cNvPr id="77832" name="Rectangle 4"/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"/>
                </a:endParaRPr>
              </a:p>
            </p:txBody>
          </p:sp>
          <p:sp>
            <p:nvSpPr>
              <p:cNvPr id="77833" name="Rectangle 5"/>
              <p:cNvSpPr>
                <a:spLocks noChangeArrowheads="1"/>
              </p:cNvSpPr>
              <p:nvPr/>
            </p:nvSpPr>
            <p:spPr bwMode="auto">
              <a:xfrm>
                <a:off x="5245" y="1827"/>
                <a:ext cx="423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100%</a:t>
                </a:r>
              </a:p>
            </p:txBody>
          </p:sp>
          <p:sp>
            <p:nvSpPr>
              <p:cNvPr id="77834" name="Line 6"/>
              <p:cNvSpPr>
                <a:spLocks noChangeShapeType="1"/>
              </p:cNvSpPr>
              <p:nvPr/>
            </p:nvSpPr>
            <p:spPr bwMode="auto">
              <a:xfrm flipV="1">
                <a:off x="3728" y="432"/>
                <a:ext cx="1" cy="13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"/>
                </a:endParaRPr>
              </a:p>
            </p:txBody>
          </p:sp>
          <p:sp>
            <p:nvSpPr>
              <p:cNvPr id="77835" name="Line 7"/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512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"/>
                </a:endParaRPr>
              </a:p>
            </p:txBody>
          </p:sp>
          <p:sp>
            <p:nvSpPr>
              <p:cNvPr id="77836" name="Rectangle 8"/>
              <p:cNvSpPr>
                <a:spLocks noChangeArrowheads="1"/>
              </p:cNvSpPr>
              <p:nvPr/>
            </p:nvSpPr>
            <p:spPr bwMode="auto">
              <a:xfrm>
                <a:off x="3771" y="449"/>
                <a:ext cx="776" cy="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>
                    <a:latin typeface="Gill Sans"/>
                  </a:rPr>
                  <a:t>Response</a:t>
                </a:r>
              </a:p>
              <a:p>
                <a:pPr algn="l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>
                    <a:latin typeface="Gill Sans"/>
                  </a:rPr>
                  <a:t>Time (ms)</a:t>
                </a:r>
              </a:p>
            </p:txBody>
          </p:sp>
          <p:sp>
            <p:nvSpPr>
              <p:cNvPr id="77837" name="Rectangle 9"/>
              <p:cNvSpPr>
                <a:spLocks noChangeArrowheads="1"/>
              </p:cNvSpPr>
              <p:nvPr/>
            </p:nvSpPr>
            <p:spPr bwMode="auto">
              <a:xfrm>
                <a:off x="3767" y="2004"/>
                <a:ext cx="1819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>
                    <a:latin typeface="Gill Sans"/>
                  </a:rPr>
                  <a:t>Throughput  (Utilization)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>
                    <a:latin typeface="Gill Sans"/>
                  </a:rPr>
                  <a:t>(% total BW)</a:t>
                </a:r>
              </a:p>
            </p:txBody>
          </p:sp>
          <p:sp>
            <p:nvSpPr>
              <p:cNvPr id="77838" name="Rectangle 10"/>
              <p:cNvSpPr>
                <a:spLocks noChangeArrowheads="1"/>
              </p:cNvSpPr>
              <p:nvPr/>
            </p:nvSpPr>
            <p:spPr bwMode="auto">
              <a:xfrm>
                <a:off x="3490" y="1786"/>
                <a:ext cx="152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0</a:t>
                </a:r>
              </a:p>
            </p:txBody>
          </p:sp>
          <p:sp>
            <p:nvSpPr>
              <p:cNvPr id="77839" name="Rectangle 11"/>
              <p:cNvSpPr>
                <a:spLocks noChangeArrowheads="1"/>
              </p:cNvSpPr>
              <p:nvPr/>
            </p:nvSpPr>
            <p:spPr bwMode="auto">
              <a:xfrm>
                <a:off x="3410" y="1305"/>
                <a:ext cx="296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100</a:t>
                </a:r>
              </a:p>
            </p:txBody>
          </p:sp>
          <p:sp>
            <p:nvSpPr>
              <p:cNvPr id="77840" name="Rectangle 12"/>
              <p:cNvSpPr>
                <a:spLocks noChangeArrowheads="1"/>
              </p:cNvSpPr>
              <p:nvPr/>
            </p:nvSpPr>
            <p:spPr bwMode="auto">
              <a:xfrm>
                <a:off x="3410" y="904"/>
                <a:ext cx="296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200</a:t>
                </a:r>
              </a:p>
            </p:txBody>
          </p:sp>
          <p:sp>
            <p:nvSpPr>
              <p:cNvPr id="77841" name="Rectangle 13"/>
              <p:cNvSpPr>
                <a:spLocks noChangeArrowheads="1"/>
              </p:cNvSpPr>
              <p:nvPr/>
            </p:nvSpPr>
            <p:spPr bwMode="auto">
              <a:xfrm>
                <a:off x="3410" y="502"/>
                <a:ext cx="296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300</a:t>
                </a:r>
              </a:p>
            </p:txBody>
          </p:sp>
          <p:sp>
            <p:nvSpPr>
              <p:cNvPr id="77842" name="Rectangle 14"/>
              <p:cNvSpPr>
                <a:spLocks noChangeArrowheads="1"/>
              </p:cNvSpPr>
              <p:nvPr/>
            </p:nvSpPr>
            <p:spPr bwMode="auto">
              <a:xfrm>
                <a:off x="3691" y="1867"/>
                <a:ext cx="268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600">
                    <a:latin typeface="Gill Sans"/>
                  </a:rPr>
                  <a:t>0%</a:t>
                </a:r>
              </a:p>
            </p:txBody>
          </p:sp>
        </p:grpSp>
        <p:sp>
          <p:nvSpPr>
            <p:cNvPr id="77831" name="Ink 4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37250" y="758825"/>
              <a:ext cx="2368550" cy="1844675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739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4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4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4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4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4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4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4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64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4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4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64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64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64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64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643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643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64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64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643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43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301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25FE-65DE-49A1-9370-FE5D468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Recall: I/O and Storage Layers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279F43-4ECD-42C1-A69B-8048DD400AB9}"/>
              </a:ext>
            </a:extLst>
          </p:cNvPr>
          <p:cNvSpPr txBox="1"/>
          <p:nvPr/>
        </p:nvSpPr>
        <p:spPr>
          <a:xfrm>
            <a:off x="2494579" y="1796971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High Level I/O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7F4B25-481D-4305-9AD3-FDDE7CCB42F9}"/>
              </a:ext>
            </a:extLst>
          </p:cNvPr>
          <p:cNvSpPr/>
          <p:nvPr/>
        </p:nvSpPr>
        <p:spPr>
          <a:xfrm>
            <a:off x="2402001" y="1796970"/>
            <a:ext cx="1685048" cy="4362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642D22-9956-46E5-B343-7394EDD388D8}"/>
              </a:ext>
            </a:extLst>
          </p:cNvPr>
          <p:cNvSpPr txBox="1"/>
          <p:nvPr/>
        </p:nvSpPr>
        <p:spPr>
          <a:xfrm>
            <a:off x="2516051" y="2183849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Low Level I/O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C27D80-6CEF-4F17-A507-F1C3FD6736BB}"/>
              </a:ext>
            </a:extLst>
          </p:cNvPr>
          <p:cNvSpPr/>
          <p:nvPr/>
        </p:nvSpPr>
        <p:spPr>
          <a:xfrm>
            <a:off x="2556309" y="2261409"/>
            <a:ext cx="1376433" cy="2617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A51D6-6FBD-42AD-95DC-EBC1E0B853B9}"/>
              </a:ext>
            </a:extLst>
          </p:cNvPr>
          <p:cNvSpPr txBox="1"/>
          <p:nvPr/>
        </p:nvSpPr>
        <p:spPr>
          <a:xfrm>
            <a:off x="2839467" y="2537894"/>
            <a:ext cx="85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err="1">
                <a:latin typeface="Gill Sans Light"/>
              </a:rPr>
              <a:t>Syscall</a:t>
            </a:r>
            <a:endParaRPr lang="en-US" sz="2000" b="0" dirty="0">
              <a:latin typeface="Gill Sans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8849ADB-D868-4857-BD9B-F22463E0D9EA}"/>
              </a:ext>
            </a:extLst>
          </p:cNvPr>
          <p:cNvSpPr/>
          <p:nvPr/>
        </p:nvSpPr>
        <p:spPr>
          <a:xfrm>
            <a:off x="2910077" y="2530149"/>
            <a:ext cx="695666" cy="36933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60CAF0-B19C-400D-A02F-06FAA45F3E62}"/>
              </a:ext>
            </a:extLst>
          </p:cNvPr>
          <p:cNvSpPr txBox="1"/>
          <p:nvPr/>
        </p:nvSpPr>
        <p:spPr>
          <a:xfrm>
            <a:off x="2623972" y="3059668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69394-D956-4C15-BEB9-C1AAC24B2E34}"/>
              </a:ext>
            </a:extLst>
          </p:cNvPr>
          <p:cNvSpPr/>
          <p:nvPr/>
        </p:nvSpPr>
        <p:spPr>
          <a:xfrm>
            <a:off x="2603298" y="2906456"/>
            <a:ext cx="1282454" cy="6204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E6B799-E83B-4316-96A7-BCE2ABB96BA0}"/>
              </a:ext>
            </a:extLst>
          </p:cNvPr>
          <p:cNvSpPr txBox="1"/>
          <p:nvPr/>
        </p:nvSpPr>
        <p:spPr>
          <a:xfrm>
            <a:off x="2714357" y="352693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 Light"/>
              </a:rPr>
              <a:t>I/O Driver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BF8D8F-FED8-4073-8D05-16EBEC765DE9}"/>
              </a:ext>
            </a:extLst>
          </p:cNvPr>
          <p:cNvSpPr/>
          <p:nvPr/>
        </p:nvSpPr>
        <p:spPr>
          <a:xfrm>
            <a:off x="2402001" y="3553301"/>
            <a:ext cx="1685048" cy="320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3810F6-703E-417A-A828-2A4DE936F782}"/>
              </a:ext>
            </a:extLst>
          </p:cNvPr>
          <p:cNvCxnSpPr/>
          <p:nvPr/>
        </p:nvCxnSpPr>
        <p:spPr>
          <a:xfrm>
            <a:off x="3016694" y="4089116"/>
            <a:ext cx="107630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78B0D6-35C8-4617-A382-9B9E9B3DB541}"/>
              </a:ext>
            </a:extLst>
          </p:cNvPr>
          <p:cNvCxnSpPr/>
          <p:nvPr/>
        </p:nvCxnSpPr>
        <p:spPr>
          <a:xfrm>
            <a:off x="3169094" y="3910351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05DB80D-8A08-4677-8733-D3DE640BCBBC}"/>
              </a:ext>
            </a:extLst>
          </p:cNvPr>
          <p:cNvCxnSpPr/>
          <p:nvPr/>
        </p:nvCxnSpPr>
        <p:spPr>
          <a:xfrm>
            <a:off x="3617016" y="4089116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8477048F-1F6D-4C27-8C5A-7D339B8FE64D}"/>
              </a:ext>
            </a:extLst>
          </p:cNvPr>
          <p:cNvSpPr/>
          <p:nvPr/>
        </p:nvSpPr>
        <p:spPr>
          <a:xfrm>
            <a:off x="3493695" y="4267881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D3E5F83-E4BD-4A3A-B317-E68A5ECC3734}"/>
              </a:ext>
            </a:extLst>
          </p:cNvPr>
          <p:cNvSpPr/>
          <p:nvPr/>
        </p:nvSpPr>
        <p:spPr>
          <a:xfrm>
            <a:off x="3874594" y="4267881"/>
            <a:ext cx="182593" cy="19508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BFBF192-0CCD-4261-96E6-D997A6C65C55}"/>
              </a:ext>
            </a:extLst>
          </p:cNvPr>
          <p:cNvCxnSpPr>
            <a:stCxn id="50" idx="3"/>
            <a:endCxn id="51" idx="2"/>
          </p:cNvCxnSpPr>
          <p:nvPr/>
        </p:nvCxnSpPr>
        <p:spPr>
          <a:xfrm>
            <a:off x="3736304" y="4365424"/>
            <a:ext cx="13829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AFC0C7-CF30-414D-BCEC-6FA71D813809}"/>
              </a:ext>
            </a:extLst>
          </p:cNvPr>
          <p:cNvSpPr/>
          <p:nvPr/>
        </p:nvSpPr>
        <p:spPr>
          <a:xfrm>
            <a:off x="2718163" y="4072796"/>
            <a:ext cx="242609" cy="19508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B6A30F-4ADF-407C-88EB-BB4F9189EB7C}"/>
              </a:ext>
            </a:extLst>
          </p:cNvPr>
          <p:cNvCxnSpPr/>
          <p:nvPr/>
        </p:nvCxnSpPr>
        <p:spPr>
          <a:xfrm>
            <a:off x="2824799" y="3894031"/>
            <a:ext cx="0" cy="17876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915486-EF93-4D27-87F4-475AFC09E8FC}"/>
              </a:ext>
            </a:extLst>
          </p:cNvPr>
          <p:cNvSpPr txBox="1"/>
          <p:nvPr/>
        </p:nvSpPr>
        <p:spPr>
          <a:xfrm>
            <a:off x="2208274" y="1190832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 Light"/>
              </a:rPr>
              <a:t>Application / Service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050D77-6FC7-40E2-9066-21710653F497}"/>
              </a:ext>
            </a:extLst>
          </p:cNvPr>
          <p:cNvSpPr txBox="1"/>
          <p:nvPr/>
        </p:nvSpPr>
        <p:spPr>
          <a:xfrm>
            <a:off x="4637601" y="1685823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Streams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5E189-2EB2-4E67-B7D8-B1BB0DB1621E}"/>
              </a:ext>
            </a:extLst>
          </p:cNvPr>
          <p:cNvSpPr txBox="1"/>
          <p:nvPr/>
        </p:nvSpPr>
        <p:spPr>
          <a:xfrm>
            <a:off x="4637601" y="213270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File Descriptors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CEBA4A-1E12-4838-8630-140BBA79DE20}"/>
              </a:ext>
            </a:extLst>
          </p:cNvPr>
          <p:cNvSpPr txBox="1"/>
          <p:nvPr/>
        </p:nvSpPr>
        <p:spPr>
          <a:xfrm>
            <a:off x="4637601" y="2441558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open(), read(), write(), close(), 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911332-70A9-4285-AD22-2A8BB5E07C56}"/>
              </a:ext>
            </a:extLst>
          </p:cNvPr>
          <p:cNvSpPr txBox="1"/>
          <p:nvPr/>
        </p:nvSpPr>
        <p:spPr>
          <a:xfrm>
            <a:off x="4637601" y="3108920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Files/Directories/Indexes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570497-B785-42C7-894D-A94155FD68BC}"/>
              </a:ext>
            </a:extLst>
          </p:cNvPr>
          <p:cNvSpPr txBox="1"/>
          <p:nvPr/>
        </p:nvSpPr>
        <p:spPr>
          <a:xfrm>
            <a:off x="4637601" y="3554571"/>
            <a:ext cx="338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Commands and Data Transfers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38A7D03-29DB-49B8-AEC9-5E83FCCABC2B}"/>
              </a:ext>
            </a:extLst>
          </p:cNvPr>
          <p:cNvSpPr txBox="1"/>
          <p:nvPr/>
        </p:nvSpPr>
        <p:spPr>
          <a:xfrm>
            <a:off x="4676115" y="4093634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Disks, Flash, Controllers, DMA</a:t>
            </a:r>
          </a:p>
        </p:txBody>
      </p:sp>
      <p:pic>
        <p:nvPicPr>
          <p:cNvPr id="62" name="Picture 61" descr="imgres.jpg">
            <a:extLst>
              <a:ext uri="{FF2B5EF4-FFF2-40B4-BE49-F238E27FC236}">
                <a16:creationId xmlns:a16="http://schemas.microsoft.com/office/drawing/2014/main" id="{EE276A6E-8C4A-4669-B475-509D13FA83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593" y="4600559"/>
            <a:ext cx="903312" cy="736435"/>
          </a:xfrm>
          <a:prstGeom prst="rect">
            <a:avLst/>
          </a:prstGeom>
        </p:spPr>
      </p:pic>
      <p:pic>
        <p:nvPicPr>
          <p:cNvPr id="63" name="Picture 62" descr="imgres.jpg">
            <a:extLst>
              <a:ext uri="{FF2B5EF4-FFF2-40B4-BE49-F238E27FC236}">
                <a16:creationId xmlns:a16="http://schemas.microsoft.com/office/drawing/2014/main" id="{EC10626C-A864-4D63-A0F3-EAE2B4DB6D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057" y="4600559"/>
            <a:ext cx="1757619" cy="1206336"/>
          </a:xfrm>
          <a:prstGeom prst="rect">
            <a:avLst/>
          </a:prstGeom>
        </p:spPr>
      </p:pic>
      <p:pic>
        <p:nvPicPr>
          <p:cNvPr id="64" name="Picture 63" descr="images.jpg">
            <a:extLst>
              <a:ext uri="{FF2B5EF4-FFF2-40B4-BE49-F238E27FC236}">
                <a16:creationId xmlns:a16="http://schemas.microsoft.com/office/drawing/2014/main" id="{AFABA44E-5B19-421F-ADED-445A0AF5A0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03" y="4973091"/>
            <a:ext cx="942084" cy="727806"/>
          </a:xfrm>
          <a:prstGeom prst="rect">
            <a:avLst/>
          </a:prstGeom>
        </p:spPr>
      </p:pic>
      <p:pic>
        <p:nvPicPr>
          <p:cNvPr id="65" name="Picture 64" descr="images.jpg">
            <a:extLst>
              <a:ext uri="{FF2B5EF4-FFF2-40B4-BE49-F238E27FC236}">
                <a16:creationId xmlns:a16="http://schemas.microsoft.com/office/drawing/2014/main" id="{90CD4FCF-9943-4E7F-AE62-51E05C1CE9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009" y="5267399"/>
            <a:ext cx="1388686" cy="672780"/>
          </a:xfrm>
          <a:prstGeom prst="rect">
            <a:avLst/>
          </a:prstGeom>
        </p:spPr>
      </p:pic>
      <p:pic>
        <p:nvPicPr>
          <p:cNvPr id="66" name="Picture 65" descr="imgres.jpg">
            <a:extLst>
              <a:ext uri="{FF2B5EF4-FFF2-40B4-BE49-F238E27FC236}">
                <a16:creationId xmlns:a16="http://schemas.microsoft.com/office/drawing/2014/main" id="{453D04BD-1A35-4317-9AD0-311CE9B541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80" y="4814068"/>
            <a:ext cx="886829" cy="886829"/>
          </a:xfrm>
          <a:prstGeom prst="rect">
            <a:avLst/>
          </a:prstGeom>
        </p:spPr>
      </p:pic>
      <p:pic>
        <p:nvPicPr>
          <p:cNvPr id="67" name="Picture 66" descr="imgres.jpg">
            <a:extLst>
              <a:ext uri="{FF2B5EF4-FFF2-40B4-BE49-F238E27FC236}">
                <a16:creationId xmlns:a16="http://schemas.microsoft.com/office/drawing/2014/main" id="{531F2D7F-0245-4125-8BC7-5124B980EE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81" y="4813750"/>
            <a:ext cx="1265440" cy="907297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E2BFC5F0-8971-4BF3-8E1E-6CF6F8D96B05}"/>
              </a:ext>
            </a:extLst>
          </p:cNvPr>
          <p:cNvSpPr/>
          <p:nvPr/>
        </p:nvSpPr>
        <p:spPr>
          <a:xfrm>
            <a:off x="381000" y="1612304"/>
            <a:ext cx="8080744" cy="14088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D9F507C-8DD3-4B78-A350-DA5C57166A1A}"/>
              </a:ext>
            </a:extLst>
          </p:cNvPr>
          <p:cNvSpPr txBox="1"/>
          <p:nvPr/>
        </p:nvSpPr>
        <p:spPr>
          <a:xfrm>
            <a:off x="8534400" y="21336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accent1"/>
                </a:solidFill>
                <a:latin typeface="Gill Sans Light"/>
              </a:rPr>
              <a:t>What we covered in </a:t>
            </a:r>
            <a:r>
              <a:rPr lang="en-US" sz="2000" b="0" dirty="0" smtClean="0">
                <a:solidFill>
                  <a:schemeClr val="accent1"/>
                </a:solidFill>
                <a:latin typeface="Gill Sans Light"/>
              </a:rPr>
              <a:t>Lecture 4</a:t>
            </a:r>
            <a:endParaRPr lang="en-US" sz="2000" b="0" dirty="0">
              <a:solidFill>
                <a:schemeClr val="accent1"/>
              </a:solidFill>
              <a:latin typeface="Gill Sans Ligh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9E87EEF-8AE6-421A-81BA-A82E715CD3B9}"/>
              </a:ext>
            </a:extLst>
          </p:cNvPr>
          <p:cNvSpPr txBox="1"/>
          <p:nvPr/>
        </p:nvSpPr>
        <p:spPr>
          <a:xfrm>
            <a:off x="4634633" y="2670969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solidFill>
                  <a:srgbClr val="3366FF"/>
                </a:solidFill>
                <a:latin typeface="Gill Sans Light"/>
              </a:rPr>
              <a:t>Open File Descriptions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5559234-6EE3-4E09-92EF-5451DDF345EE}"/>
              </a:ext>
            </a:extLst>
          </p:cNvPr>
          <p:cNvSpPr txBox="1"/>
          <p:nvPr/>
        </p:nvSpPr>
        <p:spPr>
          <a:xfrm>
            <a:off x="8534400" y="4503532"/>
            <a:ext cx="2964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accent1"/>
                </a:solidFill>
                <a:latin typeface="Gill Sans Light"/>
              </a:rPr>
              <a:t>What we just covered…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1D9EA3-1363-4790-A899-54677961FB38}"/>
              </a:ext>
            </a:extLst>
          </p:cNvPr>
          <p:cNvSpPr/>
          <p:nvPr/>
        </p:nvSpPr>
        <p:spPr>
          <a:xfrm>
            <a:off x="381000" y="3615323"/>
            <a:ext cx="8080744" cy="244866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6631D6-6DDB-4C37-8AC1-39AF11B38BF8}"/>
              </a:ext>
            </a:extLst>
          </p:cNvPr>
          <p:cNvSpPr/>
          <p:nvPr/>
        </p:nvSpPr>
        <p:spPr>
          <a:xfrm>
            <a:off x="381000" y="3089598"/>
            <a:ext cx="8080744" cy="4576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>
              <a:latin typeface="Gill Sans Light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F7B9F40-317B-4577-8393-A917B1B60621}"/>
              </a:ext>
            </a:extLst>
          </p:cNvPr>
          <p:cNvSpPr txBox="1"/>
          <p:nvPr/>
        </p:nvSpPr>
        <p:spPr>
          <a:xfrm>
            <a:off x="8534400" y="3124996"/>
            <a:ext cx="3271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 Sans Light"/>
              </a:rPr>
              <a:t>What we will cover next…</a:t>
            </a:r>
          </a:p>
        </p:txBody>
      </p:sp>
    </p:spTree>
    <p:extLst>
      <p:ext uri="{BB962C8B-B14F-4D97-AF65-F5344CB8AC3E}">
        <p14:creationId xmlns:p14="http://schemas.microsoft.com/office/powerpoint/2010/main" val="473875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  <p:bldP spid="71" grpId="0"/>
      <p:bldP spid="72" grpId="0" animBg="1"/>
      <p:bldP spid="6" grpId="0" animBg="1"/>
      <p:bldP spid="7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820F88-DF8E-4C2A-9415-7F48B9319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From Storage to File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508C-F1CF-4F5E-924B-DB5CB8FD1D7B}"/>
              </a:ext>
            </a:extLst>
          </p:cNvPr>
          <p:cNvSpPr txBox="1"/>
          <p:nvPr/>
        </p:nvSpPr>
        <p:spPr>
          <a:xfrm>
            <a:off x="1335507" y="1346079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I/O API and</a:t>
            </a:r>
          </a:p>
          <a:p>
            <a:pPr algn="ctr"/>
            <a:r>
              <a:rPr lang="en-US" sz="2000" b="0" dirty="0" err="1">
                <a:latin typeface="Gill Sans Light"/>
              </a:rPr>
              <a:t>syscalls</a:t>
            </a:r>
            <a:endParaRPr lang="en-US" sz="2000" b="0" dirty="0">
              <a:latin typeface="Gill Sans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27FBAC-6D0F-4DF2-9C23-2A4885FBC312}"/>
              </a:ext>
            </a:extLst>
          </p:cNvPr>
          <p:cNvCxnSpPr/>
          <p:nvPr/>
        </p:nvCxnSpPr>
        <p:spPr>
          <a:xfrm>
            <a:off x="1335507" y="2177076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F63BC23-7CE3-4489-A2EC-78CF1DA11E60}"/>
              </a:ext>
            </a:extLst>
          </p:cNvPr>
          <p:cNvSpPr/>
          <p:nvPr/>
        </p:nvSpPr>
        <p:spPr>
          <a:xfrm>
            <a:off x="3581401" y="1415040"/>
            <a:ext cx="2679031" cy="545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Variable-Size Buffer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2A500-9F7C-48FD-8F37-AF319D44321A}"/>
              </a:ext>
            </a:extLst>
          </p:cNvPr>
          <p:cNvSpPr txBox="1"/>
          <p:nvPr/>
        </p:nvSpPr>
        <p:spPr>
          <a:xfrm>
            <a:off x="1335506" y="2491121"/>
            <a:ext cx="2021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File System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476F7E-5709-4DAE-8AB6-753DCB622E58}"/>
              </a:ext>
            </a:extLst>
          </p:cNvPr>
          <p:cNvCxnSpPr/>
          <p:nvPr/>
        </p:nvCxnSpPr>
        <p:spPr>
          <a:xfrm>
            <a:off x="1335506" y="3197504"/>
            <a:ext cx="8470231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C76F32D-1024-4222-A7EB-6B8309B38723}"/>
              </a:ext>
            </a:extLst>
          </p:cNvPr>
          <p:cNvSpPr/>
          <p:nvPr/>
        </p:nvSpPr>
        <p:spPr>
          <a:xfrm>
            <a:off x="3581400" y="2435468"/>
            <a:ext cx="3064043" cy="5454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78FB7D-39F8-4F1C-9C2F-B43C6B82CA3D}"/>
              </a:ext>
            </a:extLst>
          </p:cNvPr>
          <p:cNvSpPr txBox="1"/>
          <p:nvPr/>
        </p:nvSpPr>
        <p:spPr>
          <a:xfrm>
            <a:off x="6870032" y="2292685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Logical Index,</a:t>
            </a:r>
            <a:br>
              <a:rPr lang="en-US" sz="2000" b="0" i="1" dirty="0">
                <a:latin typeface="Gill Sans Light"/>
              </a:rPr>
            </a:br>
            <a:r>
              <a:rPr lang="en-US" sz="2000" b="0" i="1" dirty="0">
                <a:latin typeface="Gill Sans Light"/>
              </a:rPr>
              <a:t>Typically 4 KB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B36FD0-C1AF-498B-A69A-60C0A801F6DB}"/>
              </a:ext>
            </a:extLst>
          </p:cNvPr>
          <p:cNvSpPr txBox="1"/>
          <p:nvPr/>
        </p:nvSpPr>
        <p:spPr>
          <a:xfrm>
            <a:off x="1281825" y="3959443"/>
            <a:ext cx="2021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latin typeface="Gill Sans Light"/>
              </a:rPr>
              <a:t>Hardware Devices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F94F5-FC7D-44EA-8F1F-DDD63D4D0CDA}"/>
              </a:ext>
            </a:extLst>
          </p:cNvPr>
          <p:cNvSpPr txBox="1"/>
          <p:nvPr/>
        </p:nvSpPr>
        <p:spPr>
          <a:xfrm>
            <a:off x="6693567" y="1442694"/>
            <a:ext cx="2374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>
                <a:latin typeface="Gill Sans Light"/>
              </a:rPr>
              <a:t>Memory Address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F63208-3524-4F31-A61C-EE3B1E108934}"/>
              </a:ext>
            </a:extLst>
          </p:cNvPr>
          <p:cNvGrpSpPr/>
          <p:nvPr/>
        </p:nvGrpSpPr>
        <p:grpSpPr>
          <a:xfrm>
            <a:off x="3100138" y="3492527"/>
            <a:ext cx="2326105" cy="2601120"/>
            <a:chOff x="1973179" y="4299284"/>
            <a:chExt cx="2326105" cy="2601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F40A34-131B-4020-BDDB-170ED3E0F19A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HDD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03B972-5176-4A70-8533-FCF20A7F031F}"/>
                </a:ext>
              </a:extLst>
            </p:cNvPr>
            <p:cNvSpPr/>
            <p:nvPr/>
          </p:nvSpPr>
          <p:spPr>
            <a:xfrm>
              <a:off x="2229851" y="4833768"/>
              <a:ext cx="1716507" cy="54543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0" dirty="0">
                  <a:latin typeface="Gill Sans Light"/>
                </a:rPr>
                <a:t>Sector(s)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088F00-5EFC-4A67-8B58-B5D9FBB14AF4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5DD44A-ADE6-4808-B84D-281893794A76}"/>
                </a:ext>
              </a:extLst>
            </p:cNvPr>
            <p:cNvSpPr txBox="1"/>
            <p:nvPr/>
          </p:nvSpPr>
          <p:spPr>
            <a:xfrm>
              <a:off x="2103522" y="5712355"/>
              <a:ext cx="20162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Physical Index,</a:t>
              </a:r>
            </a:p>
            <a:p>
              <a:pPr algn="ctr"/>
              <a:r>
                <a:rPr lang="en-US" sz="2000" b="0" dirty="0">
                  <a:latin typeface="Gill Sans Light"/>
                </a:rPr>
                <a:t>512B or 4KB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96EB87-3258-4709-80FC-58AD4E8827AB}"/>
              </a:ext>
            </a:extLst>
          </p:cNvPr>
          <p:cNvGrpSpPr/>
          <p:nvPr/>
        </p:nvGrpSpPr>
        <p:grpSpPr>
          <a:xfrm>
            <a:off x="5841332" y="3492527"/>
            <a:ext cx="2326105" cy="2601120"/>
            <a:chOff x="1973179" y="4299284"/>
            <a:chExt cx="2326105" cy="26011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EEE4A4-2FEB-44AE-B7B6-7B2DB111D55F}"/>
                </a:ext>
              </a:extLst>
            </p:cNvPr>
            <p:cNvSpPr txBox="1"/>
            <p:nvPr/>
          </p:nvSpPr>
          <p:spPr>
            <a:xfrm>
              <a:off x="2229851" y="6500294"/>
              <a:ext cx="1716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0" dirty="0">
                  <a:latin typeface="Gill Sans Light"/>
                </a:rPr>
                <a:t>SSD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06934D-F37A-422C-9A31-D03075DBEB7A}"/>
                </a:ext>
              </a:extLst>
            </p:cNvPr>
            <p:cNvSpPr/>
            <p:nvPr/>
          </p:nvSpPr>
          <p:spPr>
            <a:xfrm>
              <a:off x="1973179" y="4299284"/>
              <a:ext cx="2326105" cy="22010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 Light"/>
              </a:endParaRP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BA0FEF-FBA4-4811-8844-95BBE86CA1D3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4203031" y="3008074"/>
            <a:ext cx="0" cy="1018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F3501E0-652A-4CF9-ADB3-6A02BCE57B8A}"/>
              </a:ext>
            </a:extLst>
          </p:cNvPr>
          <p:cNvSpPr/>
          <p:nvPr/>
        </p:nvSpPr>
        <p:spPr>
          <a:xfrm>
            <a:off x="5880435" y="3611222"/>
            <a:ext cx="2247898" cy="390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latin typeface="Gill Sans Light"/>
              </a:rPr>
              <a:t>Flash Trans. Layer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A82AE2-4B37-4F3F-A3A9-1BC873EF34CF}"/>
              </a:ext>
            </a:extLst>
          </p:cNvPr>
          <p:cNvCxnSpPr>
            <a:cxnSpLocks/>
          </p:cNvCxnSpPr>
          <p:nvPr/>
        </p:nvCxnSpPr>
        <p:spPr>
          <a:xfrm>
            <a:off x="6280483" y="3009830"/>
            <a:ext cx="0" cy="60139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15C913D-9378-451D-9B36-E8FA779B833C}"/>
              </a:ext>
            </a:extLst>
          </p:cNvPr>
          <p:cNvSpPr/>
          <p:nvPr/>
        </p:nvSpPr>
        <p:spPr>
          <a:xfrm>
            <a:off x="5880435" y="4344164"/>
            <a:ext cx="2247898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Phys. Block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977B79-9165-48EA-9D23-44A6F4754132}"/>
              </a:ext>
            </a:extLst>
          </p:cNvPr>
          <p:cNvSpPr txBox="1"/>
          <p:nvPr/>
        </p:nvSpPr>
        <p:spPr>
          <a:xfrm>
            <a:off x="8082718" y="4344164"/>
            <a:ext cx="1855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1" dirty="0">
                <a:latin typeface="Gill Sans Light"/>
              </a:rPr>
              <a:t>Phys Index., 4KB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DD1F13-1D5B-4D0F-AFF1-BF054F94313F}"/>
              </a:ext>
            </a:extLst>
          </p:cNvPr>
          <p:cNvCxnSpPr>
            <a:cxnSpLocks/>
          </p:cNvCxnSpPr>
          <p:nvPr/>
        </p:nvCxnSpPr>
        <p:spPr>
          <a:xfrm flipH="1">
            <a:off x="6098004" y="4015488"/>
            <a:ext cx="210550" cy="3569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CE924-59AE-46D3-9121-4404401A12C5}"/>
              </a:ext>
            </a:extLst>
          </p:cNvPr>
          <p:cNvCxnSpPr>
            <a:cxnSpLocks/>
          </p:cNvCxnSpPr>
          <p:nvPr/>
        </p:nvCxnSpPr>
        <p:spPr>
          <a:xfrm>
            <a:off x="7190876" y="4007883"/>
            <a:ext cx="401051" cy="3645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E024D4-B320-4DFB-84AC-1A118263CCEF}"/>
              </a:ext>
            </a:extLst>
          </p:cNvPr>
          <p:cNvCxnSpPr>
            <a:cxnSpLocks/>
          </p:cNvCxnSpPr>
          <p:nvPr/>
        </p:nvCxnSpPr>
        <p:spPr>
          <a:xfrm flipH="1">
            <a:off x="6775787" y="4014439"/>
            <a:ext cx="28071" cy="3757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0DE31552-A2A7-4455-B2D8-BC812C4E6789}"/>
              </a:ext>
            </a:extLst>
          </p:cNvPr>
          <p:cNvSpPr/>
          <p:nvPr/>
        </p:nvSpPr>
        <p:spPr>
          <a:xfrm>
            <a:off x="3477126" y="4131285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9A4609-A5A9-4F02-AD97-B071BDCA747B}"/>
              </a:ext>
            </a:extLst>
          </p:cNvPr>
          <p:cNvSpPr/>
          <p:nvPr/>
        </p:nvSpPr>
        <p:spPr>
          <a:xfrm>
            <a:off x="3629526" y="4283685"/>
            <a:ext cx="1716507" cy="54543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Sector(s)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0CBFD8C-D858-43A3-A309-E110CC4F2C7C}"/>
              </a:ext>
            </a:extLst>
          </p:cNvPr>
          <p:cNvSpPr/>
          <p:nvPr/>
        </p:nvSpPr>
        <p:spPr>
          <a:xfrm>
            <a:off x="5880435" y="5013598"/>
            <a:ext cx="2202782" cy="545432"/>
          </a:xfrm>
          <a:prstGeom prst="rect">
            <a:avLst/>
          </a:prstGeom>
          <a:solidFill>
            <a:srgbClr val="00A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>
                <a:latin typeface="Gill Sans Light"/>
              </a:rPr>
              <a:t>Erasure Page</a:t>
            </a:r>
          </a:p>
        </p:txBody>
      </p:sp>
    </p:spTree>
    <p:extLst>
      <p:ext uri="{BB962C8B-B14F-4D97-AF65-F5344CB8AC3E}">
        <p14:creationId xmlns:p14="http://schemas.microsoft.com/office/powerpoint/2010/main" val="4007405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3" grpId="0" animBg="1"/>
      <p:bldP spid="14" grpId="0"/>
      <p:bldP spid="15" grpId="0"/>
      <p:bldP spid="16" grpId="0"/>
      <p:bldP spid="26" grpId="0" animBg="1"/>
      <p:bldP spid="28" grpId="0" animBg="1"/>
      <p:bldP spid="29" grpId="0"/>
      <p:bldP spid="33" grpId="0" animBg="1"/>
      <p:bldP spid="34" grpId="0" animBg="1"/>
      <p:bldP spid="3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99AA-FCAD-4B94-BD42-4C142C9B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a File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A8876-EDE1-4D77-B70D-2FEFA7094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hlink"/>
                </a:solidFill>
                <a:latin typeface="Gill Sans"/>
                <a:ea typeface="굴림" panose="020B0600000101010101" pitchFamily="34" charset="-127"/>
                <a:cs typeface="Gill Sans"/>
              </a:rPr>
              <a:t>File System</a:t>
            </a: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:</a:t>
            </a:r>
            <a:r>
              <a:rPr lang="en-US" altLang="ko-KR" dirty="0">
                <a:ea typeface="굴림" panose="020B0600000101010101" pitchFamily="34" charset="-127"/>
              </a:rPr>
              <a:t> Layer of OS that transforms block interface of disks (or other block devices) into Files, Directories, etc.</a:t>
            </a:r>
          </a:p>
          <a:p>
            <a:r>
              <a:rPr lang="en-US" dirty="0" smtClean="0"/>
              <a:t>Classic OS situation: Take limited hardware interface (array of blocks) and provide a more convenient/useful interface with:</a:t>
            </a:r>
          </a:p>
          <a:p>
            <a:pPr lvl="1"/>
            <a:r>
              <a:rPr lang="en-US" dirty="0" smtClean="0"/>
              <a:t>Naming: Find file by name, not block numbers</a:t>
            </a:r>
          </a:p>
          <a:p>
            <a:pPr lvl="1"/>
            <a:r>
              <a:rPr lang="en-US" dirty="0" smtClean="0"/>
              <a:t>Organize file names with directories</a:t>
            </a:r>
          </a:p>
          <a:p>
            <a:pPr lvl="1"/>
            <a:r>
              <a:rPr lang="en-US" dirty="0" smtClean="0"/>
              <a:t>Organization: Map files to blocks</a:t>
            </a:r>
          </a:p>
          <a:p>
            <a:pPr lvl="1"/>
            <a:r>
              <a:rPr lang="en-US" dirty="0" smtClean="0"/>
              <a:t>Protection: Enforce access restrictions</a:t>
            </a:r>
          </a:p>
          <a:p>
            <a:pPr lvl="1"/>
            <a:r>
              <a:rPr lang="en-US" dirty="0" smtClean="0"/>
              <a:t>Reliability: Keep files intact despite crashes, hardware failures,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916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Recall: User vs. System View of a File</a:t>
            </a:r>
            <a:endParaRPr lang="en-US" altLang="ko-KR" dirty="0"/>
          </a:p>
        </p:txBody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11125200" cy="5105400"/>
          </a:xfrm>
        </p:spPr>
        <p:txBody>
          <a:bodyPr/>
          <a:lstStyle/>
          <a:p>
            <a:r>
              <a:rPr lang="en-US" altLang="ko-KR" dirty="0" smtClean="0"/>
              <a:t>User’s view: </a:t>
            </a:r>
          </a:p>
          <a:p>
            <a:pPr lvl="1"/>
            <a:r>
              <a:rPr lang="en-US" altLang="ko-KR" dirty="0" smtClean="0"/>
              <a:t>Durable Data Structures</a:t>
            </a:r>
          </a:p>
          <a:p>
            <a:r>
              <a:rPr lang="en-US" altLang="ko-KR" dirty="0" smtClean="0"/>
              <a:t>System’s view (system call interface):</a:t>
            </a:r>
          </a:p>
          <a:p>
            <a:pPr lvl="1"/>
            <a:r>
              <a:rPr lang="en-US" altLang="ko-KR" dirty="0" smtClean="0"/>
              <a:t>Collection of Bytes (UNIX)</a:t>
            </a:r>
          </a:p>
          <a:p>
            <a:pPr lvl="1"/>
            <a:r>
              <a:rPr lang="en-US" altLang="ko-KR" dirty="0" smtClean="0"/>
              <a:t>Doesn’t matter to system what kind of data structures you want to store on disk!</a:t>
            </a:r>
          </a:p>
          <a:p>
            <a:r>
              <a:rPr lang="en-US" altLang="ko-KR" dirty="0" smtClean="0"/>
              <a:t>System’s view (inside OS):</a:t>
            </a:r>
          </a:p>
          <a:p>
            <a:pPr lvl="1"/>
            <a:r>
              <a:rPr lang="en-US" altLang="ko-KR" dirty="0" smtClean="0"/>
              <a:t>Collection of blocks (a block is a logical transfer unit, while a sector is the physical transfer unit)</a:t>
            </a:r>
          </a:p>
          <a:p>
            <a:pPr lvl="1"/>
            <a:r>
              <a:rPr lang="en-US" altLang="ko-KR" dirty="0" smtClean="0"/>
              <a:t>Block size </a:t>
            </a:r>
            <a:r>
              <a:rPr lang="en-US" altLang="ko-KR" dirty="0" smtClean="0">
                <a:sym typeface="Symbol" panose="05050102010706020507" pitchFamily="18" charset="2"/>
              </a:rPr>
              <a:t> sector size; in UNIX, block size is 4KB</a:t>
            </a:r>
            <a:endParaRPr lang="en-US" altLang="ko-KR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4956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F4BC6-6AFA-46F1-A446-0F8B690B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Gill Sans Light"/>
              </a:rPr>
              <a:t>Translation from User to System View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9CA5-0782-4B71-89CE-113DDD89D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676940"/>
            <a:ext cx="10566400" cy="3342860"/>
          </a:xfrm>
        </p:spPr>
        <p:txBody>
          <a:bodyPr/>
          <a:lstStyle/>
          <a:p>
            <a:r>
              <a:rPr lang="en-US" altLang="ko-KR" dirty="0" smtClean="0">
                <a:latin typeface="Gill Sans Light"/>
              </a:rPr>
              <a:t>What happens if user says: “give me bytes 2 – 12?”</a:t>
            </a:r>
          </a:p>
          <a:p>
            <a:pPr lvl="1"/>
            <a:r>
              <a:rPr lang="en-US" altLang="ko-KR" dirty="0" smtClean="0">
                <a:latin typeface="Gill Sans Light"/>
              </a:rPr>
              <a:t>Fetch block corresponding to those bytes</a:t>
            </a:r>
          </a:p>
          <a:p>
            <a:pPr lvl="1"/>
            <a:r>
              <a:rPr lang="en-US" altLang="ko-KR" dirty="0" smtClean="0">
                <a:latin typeface="Gill Sans Light"/>
              </a:rPr>
              <a:t>Return just the correct portion of the block</a:t>
            </a:r>
          </a:p>
          <a:p>
            <a:r>
              <a:rPr lang="en-US" altLang="ko-KR" dirty="0" smtClean="0">
                <a:latin typeface="Gill Sans Light"/>
              </a:rPr>
              <a:t>What about writing bytes 2 – 12?</a:t>
            </a:r>
          </a:p>
          <a:p>
            <a:pPr lvl="1"/>
            <a:r>
              <a:rPr lang="en-US" altLang="ko-KR" dirty="0" smtClean="0">
                <a:latin typeface="Gill Sans Light"/>
              </a:rPr>
              <a:t>Fetch block, modify relevant portion, write out block</a:t>
            </a:r>
          </a:p>
          <a:p>
            <a:r>
              <a:rPr lang="en-US" altLang="ko-KR" dirty="0" smtClean="0">
                <a:latin typeface="Gill Sans Light"/>
              </a:rPr>
              <a:t>Everything inside file system is in terms of whole-size blocks</a:t>
            </a:r>
          </a:p>
          <a:p>
            <a:pPr lvl="1"/>
            <a:r>
              <a:rPr lang="en-US" altLang="ko-KR" dirty="0" smtClean="0">
                <a:latin typeface="Gill Sans Light"/>
              </a:rPr>
              <a:t>Actual disk I/O happens in blocks</a:t>
            </a:r>
          </a:p>
          <a:p>
            <a:pPr lvl="1"/>
            <a:r>
              <a:rPr lang="en-US" altLang="ko-KR" dirty="0" smtClean="0">
                <a:latin typeface="Gill Sans Light"/>
              </a:rPr>
              <a:t>read/write smaller than block size needs to translate and buffer</a:t>
            </a:r>
            <a:endParaRPr lang="ko-KR" altLang="en-US" dirty="0">
              <a:latin typeface="Gill Sans Light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A07F0F8A-17C0-4169-AF14-C973EEADE3A3}"/>
              </a:ext>
            </a:extLst>
          </p:cNvPr>
          <p:cNvGrpSpPr>
            <a:grpSpLocks/>
          </p:cNvGrpSpPr>
          <p:nvPr/>
        </p:nvGrpSpPr>
        <p:grpSpPr bwMode="auto">
          <a:xfrm>
            <a:off x="8784265" y="1143000"/>
            <a:ext cx="1270000" cy="939800"/>
            <a:chOff x="4496" y="800"/>
            <a:chExt cx="800" cy="592"/>
          </a:xfrm>
        </p:grpSpPr>
        <p:sp useBgFill="1">
          <p:nvSpPr>
            <p:cNvPr id="8" name="Oval 6">
              <a:extLst>
                <a:ext uri="{FF2B5EF4-FFF2-40B4-BE49-F238E27FC236}">
                  <a16:creationId xmlns:a16="http://schemas.microsoft.com/office/drawing/2014/main" id="{8FC40AF0-2240-41CD-B1B0-C22011B8E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152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9" name="Oval 7">
              <a:extLst>
                <a:ext uri="{FF2B5EF4-FFF2-40B4-BE49-F238E27FC236}">
                  <a16:creationId xmlns:a16="http://schemas.microsoft.com/office/drawing/2014/main" id="{CE831553-818A-414A-A718-3CD1B8C9F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008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10" name="Oval 8">
              <a:extLst>
                <a:ext uri="{FF2B5EF4-FFF2-40B4-BE49-F238E27FC236}">
                  <a16:creationId xmlns:a16="http://schemas.microsoft.com/office/drawing/2014/main" id="{CAB1F613-3D03-40AC-8D8E-C93D35512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" y="896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 useBgFill="1">
          <p:nvSpPr>
            <p:cNvPr id="11" name="Oval 9">
              <a:extLst>
                <a:ext uri="{FF2B5EF4-FFF2-40B4-BE49-F238E27FC236}">
                  <a16:creationId xmlns:a16="http://schemas.microsoft.com/office/drawing/2014/main" id="{D3254356-09A8-4BBD-B1ED-FD4E67801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6" y="800"/>
              <a:ext cx="784" cy="240"/>
            </a:xfrm>
            <a:prstGeom prst="ellipse">
              <a:avLst/>
            </a:prstGeom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 b="0">
                <a:latin typeface="Gill Sans Light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4CAF148F-2FC1-4D73-9824-15D719DBC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" y="908"/>
              <a:ext cx="152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b="0">
                <a:latin typeface="Gill Sans Light"/>
              </a:endParaRPr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AEF9D69F-DFE4-4432-BCF2-524DCC73A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0" y="892"/>
              <a:ext cx="376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 b="0">
                <a:latin typeface="Gill Sans Light"/>
              </a:endParaRPr>
            </a:p>
          </p:txBody>
        </p: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A92F360-ED89-4059-82DD-C6651B9A70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32" y="856"/>
              <a:ext cx="520" cy="456"/>
              <a:chOff x="4272" y="632"/>
              <a:chExt cx="520" cy="456"/>
            </a:xfrm>
          </p:grpSpPr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B862B3B3-AFE5-4EFE-8F91-CD4B807F0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947"/>
                <a:ext cx="520" cy="141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 Light"/>
                </a:endParaRPr>
              </a:p>
            </p:txBody>
          </p:sp>
          <p:sp>
            <p:nvSpPr>
              <p:cNvPr id="16" name="Oval 14">
                <a:extLst>
                  <a:ext uri="{FF2B5EF4-FFF2-40B4-BE49-F238E27FC236}">
                    <a16:creationId xmlns:a16="http://schemas.microsoft.com/office/drawing/2014/main" id="{36A19048-B33D-4894-8E97-A0A8FEFDB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0" y="632"/>
                <a:ext cx="496" cy="128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en-US" altLang="en-US" sz="2000" b="0">
                  <a:latin typeface="Gill Sans Light"/>
                </a:endParaRPr>
              </a:p>
            </p:txBody>
          </p:sp>
          <p:sp>
            <p:nvSpPr>
              <p:cNvPr id="17" name="Line 15">
                <a:extLst>
                  <a:ext uri="{FF2B5EF4-FFF2-40B4-BE49-F238E27FC236}">
                    <a16:creationId xmlns:a16="http://schemas.microsoft.com/office/drawing/2014/main" id="{BB16C0BF-36CA-4F92-96B9-3A0205B3A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696"/>
                <a:ext cx="0" cy="32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 b="0">
                  <a:latin typeface="Gill Sans Light"/>
                </a:endParaRPr>
              </a:p>
            </p:txBody>
          </p:sp>
          <p:sp>
            <p:nvSpPr>
              <p:cNvPr id="18" name="Line 16">
                <a:extLst>
                  <a:ext uri="{FF2B5EF4-FFF2-40B4-BE49-F238E27FC236}">
                    <a16:creationId xmlns:a16="http://schemas.microsoft.com/office/drawing/2014/main" id="{34605A79-E2FF-4E5E-95C5-B691228EA2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6" y="696"/>
                <a:ext cx="0" cy="34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 b="0">
                  <a:latin typeface="Gill Sans Light"/>
                </a:endParaRPr>
              </a:p>
            </p:txBody>
          </p:sp>
        </p:grpSp>
      </p:grpSp>
      <p:sp>
        <p:nvSpPr>
          <p:cNvPr id="19" name="Oval 17">
            <a:extLst>
              <a:ext uri="{FF2B5EF4-FFF2-40B4-BE49-F238E27FC236}">
                <a16:creationId xmlns:a16="http://schemas.microsoft.com/office/drawing/2014/main" id="{82154FED-B00C-4981-AC5C-7B35CBEA4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065" y="990600"/>
            <a:ext cx="1371600" cy="1295400"/>
          </a:xfrm>
          <a:prstGeom prst="ellipse">
            <a:avLst/>
          </a:prstGeom>
          <a:solidFill>
            <a:srgbClr val="4472C4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ko-KR" sz="2400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File</a:t>
            </a:r>
          </a:p>
          <a:p>
            <a:pPr algn="ctr"/>
            <a:r>
              <a:rPr lang="en-US" altLang="ko-KR" sz="2400" b="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System</a:t>
            </a:r>
          </a:p>
        </p:txBody>
      </p:sp>
      <p:sp>
        <p:nvSpPr>
          <p:cNvPr id="20" name="AutoShape 18">
            <a:extLst>
              <a:ext uri="{FF2B5EF4-FFF2-40B4-BE49-F238E27FC236}">
                <a16:creationId xmlns:a16="http://schemas.microsoft.com/office/drawing/2014/main" id="{10B6A176-D616-45C1-B080-00A02B878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865" y="14478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  <p:sp>
        <p:nvSpPr>
          <p:cNvPr id="21" name="AutoShape 19">
            <a:extLst>
              <a:ext uri="{FF2B5EF4-FFF2-40B4-BE49-F238E27FC236}">
                <a16:creationId xmlns:a16="http://schemas.microsoft.com/office/drawing/2014/main" id="{70DF788D-DD2F-4CE5-B51A-3D87E875B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665" y="14478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13C204-6D27-4938-B138-F4C7BF79D57C}"/>
              </a:ext>
            </a:extLst>
          </p:cNvPr>
          <p:cNvSpPr/>
          <p:nvPr/>
        </p:nvSpPr>
        <p:spPr>
          <a:xfrm>
            <a:off x="4056521" y="1034716"/>
            <a:ext cx="1388980" cy="1251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>
                <a:latin typeface="Gill Sans Light"/>
              </a:rPr>
              <a:t>File</a:t>
            </a:r>
            <a:br>
              <a:rPr lang="en-US" sz="2400" b="0" dirty="0">
                <a:latin typeface="Gill Sans Light"/>
              </a:rPr>
            </a:br>
            <a:r>
              <a:rPr lang="en-US" sz="2400" b="0" dirty="0">
                <a:latin typeface="Gill Sans Light"/>
              </a:rPr>
              <a:t>(Bytes)</a:t>
            </a:r>
          </a:p>
        </p:txBody>
      </p:sp>
      <p:pic>
        <p:nvPicPr>
          <p:cNvPr id="23" name="Graphic 22" descr="User">
            <a:extLst>
              <a:ext uri="{FF2B5EF4-FFF2-40B4-BE49-F238E27FC236}">
                <a16:creationId xmlns:a16="http://schemas.microsoft.com/office/drawing/2014/main" id="{3CD88F4E-3B03-4720-B85E-B24D54CED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8464" y="1046163"/>
            <a:ext cx="1371600" cy="1371600"/>
          </a:xfrm>
          <a:prstGeom prst="rect">
            <a:avLst/>
          </a:prstGeom>
        </p:spPr>
      </p:pic>
      <p:sp>
        <p:nvSpPr>
          <p:cNvPr id="24" name="AutoShape 19">
            <a:extLst>
              <a:ext uri="{FF2B5EF4-FFF2-40B4-BE49-F238E27FC236}">
                <a16:creationId xmlns:a16="http://schemas.microsoft.com/office/drawing/2014/main" id="{DF8C1D56-D3EF-4F08-9B3D-B2FA3708B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871" y="1437103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sz="2000" b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68567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Disk Management</a:t>
            </a:r>
          </a:p>
        </p:txBody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685800"/>
            <a:ext cx="10820400" cy="5791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>
                <a:ea typeface="굴림" panose="020B0600000101010101" pitchFamily="34" charset="-127"/>
              </a:rPr>
              <a:t>Basic entities on a disk: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File:</a:t>
            </a:r>
            <a:r>
              <a:rPr lang="en-US" altLang="ko-KR" sz="2400" dirty="0">
                <a:ea typeface="굴림" panose="020B0600000101010101" pitchFamily="34" charset="-127"/>
              </a:rPr>
              <a:t> user-visible group of blocks arranged sequentially in logical space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panose="020B0600000101010101" pitchFamily="34" charset="-127"/>
              </a:rPr>
              <a:t>Directory:</a:t>
            </a:r>
            <a:r>
              <a:rPr lang="en-US" altLang="ko-KR" sz="2400" dirty="0">
                <a:ea typeface="굴림" panose="020B0600000101010101" pitchFamily="34" charset="-127"/>
              </a:rPr>
              <a:t> user-visible index mapping names to files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 smtClean="0">
                <a:ea typeface="굴림" panose="020B0600000101010101" pitchFamily="34" charset="-127"/>
              </a:rPr>
              <a:t>The disk is accessed </a:t>
            </a:r>
            <a:r>
              <a:rPr lang="en-US" altLang="ko-KR" sz="2800" dirty="0">
                <a:ea typeface="굴림" panose="020B0600000101010101" pitchFamily="34" charset="-127"/>
              </a:rPr>
              <a:t>as linear array of </a:t>
            </a:r>
            <a:r>
              <a:rPr lang="en-US" altLang="ko-KR" sz="2800" dirty="0" smtClean="0">
                <a:ea typeface="굴림" panose="020B0600000101010101" pitchFamily="34" charset="-127"/>
              </a:rPr>
              <a:t>sectors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2800" dirty="0" smtClean="0">
                <a:ea typeface="굴림" panose="020B0600000101010101" pitchFamily="34" charset="-127"/>
              </a:rPr>
              <a:t>How to identify a sector?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600" dirty="0" smtClean="0">
                <a:ea typeface="굴림" panose="020B0600000101010101" pitchFamily="34" charset="-127"/>
              </a:rPr>
              <a:t>Physical position</a:t>
            </a:r>
            <a:endParaRPr lang="en-US" altLang="ko-KR" sz="2600" dirty="0">
              <a:ea typeface="굴림" panose="020B0600000101010101" pitchFamily="34" charset="-127"/>
            </a:endParaRP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Sectors is a vector </a:t>
            </a:r>
            <a:r>
              <a:rPr lang="en-US" altLang="ko-KR" sz="2200" dirty="0">
                <a:ea typeface="굴림" panose="020B0600000101010101" pitchFamily="34" charset="-127"/>
              </a:rPr>
              <a:t>[cylinder, surface, sector</a:t>
            </a:r>
            <a:r>
              <a:rPr lang="en-US" altLang="ko-KR" sz="2200" dirty="0" smtClean="0">
                <a:ea typeface="굴림" panose="020B0600000101010101" pitchFamily="34" charset="-127"/>
              </a:rPr>
              <a:t>]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Not used anymore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200" dirty="0" smtClean="0">
                <a:ea typeface="굴림" panose="020B0600000101010101" pitchFamily="34" charset="-127"/>
              </a:rPr>
              <a:t>OS/BIOS must deal with bad sectors</a:t>
            </a:r>
          </a:p>
          <a:p>
            <a:pPr lvl="1">
              <a:lnSpc>
                <a:spcPct val="100000"/>
              </a:lnSpc>
              <a:spcBef>
                <a:spcPct val="0"/>
              </a:spcBef>
            </a:pPr>
            <a:r>
              <a:rPr lang="en-US" altLang="ko-KR" sz="2600" dirty="0" smtClean="0">
                <a:solidFill>
                  <a:schemeClr val="hlink"/>
                </a:solidFill>
                <a:ea typeface="굴림" panose="020B0600000101010101" pitchFamily="34" charset="-127"/>
              </a:rPr>
              <a:t>Logical </a:t>
            </a:r>
            <a:r>
              <a:rPr lang="en-US" altLang="ko-KR" sz="2600" dirty="0">
                <a:solidFill>
                  <a:schemeClr val="hlink"/>
                </a:solidFill>
                <a:ea typeface="굴림" panose="020B0600000101010101" pitchFamily="34" charset="-127"/>
              </a:rPr>
              <a:t>Block Addressing (</a:t>
            </a:r>
            <a:r>
              <a:rPr lang="en-US" altLang="ko-KR" sz="2600" dirty="0" smtClean="0">
                <a:solidFill>
                  <a:schemeClr val="hlink"/>
                </a:solidFill>
                <a:ea typeface="굴림" panose="020B0600000101010101" pitchFamily="34" charset="-127"/>
              </a:rPr>
              <a:t>LBA)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Every </a:t>
            </a:r>
            <a:r>
              <a:rPr lang="en-US" altLang="ko-KR" sz="2400" dirty="0">
                <a:ea typeface="굴림" panose="020B0600000101010101" pitchFamily="34" charset="-127"/>
              </a:rPr>
              <a:t>sector has integer address </a:t>
            </a:r>
            <a:endParaRPr lang="en-US" altLang="ko-KR" sz="2400" dirty="0" smtClean="0">
              <a:ea typeface="굴림" panose="020B0600000101010101" pitchFamily="34" charset="-127"/>
            </a:endParaRP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Controller </a:t>
            </a:r>
            <a:r>
              <a:rPr lang="en-US" altLang="ko-KR" sz="2400" dirty="0">
                <a:ea typeface="굴림" panose="020B0600000101010101" pitchFamily="34" charset="-127"/>
              </a:rPr>
              <a:t>translates from address </a:t>
            </a:r>
            <a:r>
              <a:rPr lang="en-US" altLang="ko-KR" sz="2400" dirty="0">
                <a:ea typeface="굴림" panose="020B0600000101010101" pitchFamily="34" charset="-127"/>
                <a:sym typeface="Symbol" panose="05050102010706020507" pitchFamily="18" charset="2"/>
              </a:rPr>
              <a:t></a:t>
            </a:r>
            <a:r>
              <a:rPr lang="en-US" altLang="ko-KR" sz="2400" dirty="0">
                <a:ea typeface="굴림" panose="020B0600000101010101" pitchFamily="34" charset="-127"/>
              </a:rPr>
              <a:t> physical position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r>
              <a:rPr lang="en-US" altLang="ko-KR" sz="2400" dirty="0" smtClean="0">
                <a:ea typeface="굴림" panose="020B0600000101010101" pitchFamily="34" charset="-127"/>
              </a:rPr>
              <a:t>Shields </a:t>
            </a:r>
            <a:r>
              <a:rPr lang="en-US" altLang="ko-KR" sz="2400" dirty="0">
                <a:ea typeface="굴림" panose="020B0600000101010101" pitchFamily="34" charset="-127"/>
              </a:rPr>
              <a:t>OS from structure of disk</a:t>
            </a:r>
          </a:p>
          <a:p>
            <a:pPr lvl="2">
              <a:lnSpc>
                <a:spcPct val="100000"/>
              </a:lnSpc>
              <a:spcBef>
                <a:spcPct val="0"/>
              </a:spcBef>
            </a:pPr>
            <a:endParaRPr lang="en-US" altLang="ko-KR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4362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6179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C3AF-90BF-4D44-9F71-D300D47E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Does the File System Need?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61414-7591-404F-AB53-42563DB53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Track free disk blocks</a:t>
            </a:r>
          </a:p>
          <a:p>
            <a:pPr lvl="1"/>
            <a:r>
              <a:rPr lang="en-US" sz="2400" dirty="0" smtClean="0"/>
              <a:t>Need to know where to put newly written data</a:t>
            </a:r>
          </a:p>
          <a:p>
            <a:r>
              <a:rPr lang="en-US" sz="2800" dirty="0" smtClean="0"/>
              <a:t>Track which blocks contain data for which files</a:t>
            </a:r>
          </a:p>
          <a:p>
            <a:pPr lvl="1"/>
            <a:r>
              <a:rPr lang="en-US" sz="2400" dirty="0" smtClean="0"/>
              <a:t>Need to know where to read a file from</a:t>
            </a:r>
          </a:p>
          <a:p>
            <a:r>
              <a:rPr lang="en-US" sz="2800" dirty="0" smtClean="0"/>
              <a:t>Track files in a directory</a:t>
            </a:r>
          </a:p>
          <a:p>
            <a:pPr lvl="1"/>
            <a:r>
              <a:rPr lang="en-US" sz="2400" dirty="0" smtClean="0"/>
              <a:t>Find list of file's blocks given its name</a:t>
            </a:r>
          </a:p>
          <a:p>
            <a:r>
              <a:rPr lang="en-US" sz="2800" dirty="0" smtClean="0"/>
              <a:t>Where do we maintain all of this?</a:t>
            </a:r>
          </a:p>
          <a:p>
            <a:pPr lvl="1"/>
            <a:r>
              <a:rPr lang="en-US" sz="2400" dirty="0" smtClean="0"/>
              <a:t>Somewhere on disk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0736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8918-B086-4E48-9984-A5616A4D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Structures on Disk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BD0C5-88A0-4A79-87C0-56D9F686E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Somewhat different from data structures in memory</a:t>
            </a:r>
          </a:p>
          <a:p>
            <a:r>
              <a:rPr lang="en-US" sz="2800" dirty="0" smtClean="0"/>
              <a:t>Access a block at a time</a:t>
            </a:r>
          </a:p>
          <a:p>
            <a:pPr lvl="1"/>
            <a:r>
              <a:rPr lang="en-US" sz="2400" dirty="0" smtClean="0"/>
              <a:t>Can't efficiently read/write a single word</a:t>
            </a:r>
          </a:p>
          <a:p>
            <a:pPr lvl="1"/>
            <a:r>
              <a:rPr lang="en-US" sz="2400" dirty="0" smtClean="0"/>
              <a:t>Have to read/write full block containing it</a:t>
            </a:r>
          </a:p>
          <a:p>
            <a:pPr lvl="1"/>
            <a:r>
              <a:rPr lang="en-US" sz="2400" dirty="0" smtClean="0"/>
              <a:t>Ideally want sequential access patterns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Durability</a:t>
            </a:r>
          </a:p>
          <a:p>
            <a:pPr lvl="1"/>
            <a:r>
              <a:rPr lang="en-US" sz="2400" dirty="0" smtClean="0"/>
              <a:t>Ideally, file system is in meaningful state upon shutdown</a:t>
            </a:r>
          </a:p>
          <a:p>
            <a:pPr lvl="1"/>
            <a:r>
              <a:rPr lang="en-US" sz="2400" dirty="0" smtClean="0"/>
              <a:t>This obviously isn't always the case…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379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Critical Factors in File System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1"/>
            <a:ext cx="102108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(Hard) Disks Performance !!!</a:t>
            </a:r>
          </a:p>
          <a:p>
            <a:pPr lvl="1"/>
            <a:r>
              <a:rPr lang="en-US" dirty="0" smtClean="0"/>
              <a:t>Maximize sequential access, minimize seeks</a:t>
            </a:r>
          </a:p>
          <a:p>
            <a:r>
              <a:rPr lang="en-US" dirty="0" smtClean="0"/>
              <a:t>Open before Read/Write</a:t>
            </a:r>
          </a:p>
          <a:p>
            <a:pPr lvl="1"/>
            <a:r>
              <a:rPr lang="en-US" dirty="0" smtClean="0"/>
              <a:t>Can perform protection checks and look up where the actual file resource are, in advance</a:t>
            </a:r>
          </a:p>
          <a:p>
            <a:r>
              <a:rPr lang="en-US" dirty="0" smtClean="0"/>
              <a:t>Size is determined as they are used !!!</a:t>
            </a:r>
          </a:p>
          <a:p>
            <a:pPr lvl="1"/>
            <a:r>
              <a:rPr lang="en-US" dirty="0" smtClean="0"/>
              <a:t>Can write (or read zeros) to expand the file</a:t>
            </a:r>
          </a:p>
          <a:p>
            <a:pPr lvl="1"/>
            <a:r>
              <a:rPr lang="en-US" dirty="0" smtClean="0"/>
              <a:t>Start small and grow, need to make room</a:t>
            </a:r>
          </a:p>
          <a:p>
            <a:r>
              <a:rPr lang="en-US" dirty="0" smtClean="0"/>
              <a:t>Organized into directories</a:t>
            </a:r>
          </a:p>
          <a:p>
            <a:pPr lvl="1"/>
            <a:r>
              <a:rPr lang="en-US" dirty="0" smtClean="0"/>
              <a:t>What data structure (on disk) for that?</a:t>
            </a:r>
          </a:p>
          <a:p>
            <a:r>
              <a:rPr lang="en-US" dirty="0" smtClean="0"/>
              <a:t>Need to carefully allocate / free blocks </a:t>
            </a:r>
          </a:p>
          <a:p>
            <a:pPr lvl="1"/>
            <a:r>
              <a:rPr lang="en-US" dirty="0" smtClean="0"/>
              <a:t>Such that access remains efficient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670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C5E1-79AE-4B58-A3C3-4B77D2B1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Components of a File System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588F370-5C19-4E26-9CF5-2BEDC8243EC5}"/>
              </a:ext>
            </a:extLst>
          </p:cNvPr>
          <p:cNvSpPr txBox="1"/>
          <p:nvPr/>
        </p:nvSpPr>
        <p:spPr>
          <a:xfrm>
            <a:off x="1213238" y="990600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Gill Sans Light"/>
                <a:ea typeface="Gill Sans" charset="0"/>
                <a:cs typeface="Gill Sans" charset="0"/>
              </a:rPr>
              <a:t>File path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5FCD52-99AD-4CBE-A828-D9B9319362AE}"/>
              </a:ext>
            </a:extLst>
          </p:cNvPr>
          <p:cNvGrpSpPr/>
          <p:nvPr/>
        </p:nvGrpSpPr>
        <p:grpSpPr>
          <a:xfrm>
            <a:off x="1843538" y="1452264"/>
            <a:ext cx="1648253" cy="2773858"/>
            <a:chOff x="941726" y="1941701"/>
            <a:chExt cx="1648253" cy="2773858"/>
          </a:xfrm>
        </p:grpSpPr>
        <p:sp>
          <p:nvSpPr>
            <p:cNvPr id="29" name="Rounded Rectangle 7">
              <a:extLst>
                <a:ext uri="{FF2B5EF4-FFF2-40B4-BE49-F238E27FC236}">
                  <a16:creationId xmlns:a16="http://schemas.microsoft.com/office/drawing/2014/main" id="{C213A18C-81F9-4690-A113-5787751C18E0}"/>
                </a:ext>
              </a:extLst>
            </p:cNvPr>
            <p:cNvSpPr/>
            <p:nvPr/>
          </p:nvSpPr>
          <p:spPr>
            <a:xfrm>
              <a:off x="1386838" y="1941701"/>
              <a:ext cx="1172460" cy="277385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endParaRPr lang="en-US" sz="2000" b="0" dirty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04A80A18-EB0E-4EB1-8B0B-C51D32A9C198}"/>
                </a:ext>
              </a:extLst>
            </p:cNvPr>
            <p:cNvSpPr txBox="1"/>
            <p:nvPr/>
          </p:nvSpPr>
          <p:spPr>
            <a:xfrm>
              <a:off x="1366566" y="2233686"/>
              <a:ext cx="122341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0" dirty="0">
                  <a:solidFill>
                    <a:schemeClr val="bg1"/>
                  </a:solidFill>
                  <a:latin typeface="Gill Sans Light"/>
                  <a:ea typeface="Gill Sans" charset="0"/>
                  <a:cs typeface="Gill Sans" charset="0"/>
                </a:rPr>
                <a:t>Directory</a:t>
              </a:r>
            </a:p>
            <a:p>
              <a:pPr algn="ctr"/>
              <a:r>
                <a:rPr lang="en-US" sz="2000" b="0" dirty="0">
                  <a:solidFill>
                    <a:schemeClr val="bg1"/>
                  </a:solidFill>
                  <a:latin typeface="Gill Sans Light"/>
                  <a:ea typeface="Gill Sans" charset="0"/>
                  <a:cs typeface="Gill Sans" charset="0"/>
                </a:rPr>
                <a:t>Structure</a:t>
              </a:r>
            </a:p>
          </p:txBody>
        </p:sp>
        <p:cxnSp>
          <p:nvCxnSpPr>
            <p:cNvPr id="31" name="Elbow Connector 10">
              <a:extLst>
                <a:ext uri="{FF2B5EF4-FFF2-40B4-BE49-F238E27FC236}">
                  <a16:creationId xmlns:a16="http://schemas.microsoft.com/office/drawing/2014/main" id="{561CB4BA-D810-47F8-B55A-F2CED81BE5D7}"/>
                </a:ext>
              </a:extLst>
            </p:cNvPr>
            <p:cNvCxnSpPr>
              <a:stCxn id="6" idx="2"/>
              <a:endCxn id="29" idx="1"/>
            </p:cNvCxnSpPr>
            <p:nvPr/>
          </p:nvCxnSpPr>
          <p:spPr>
            <a:xfrm rot="16200000" flipH="1">
              <a:off x="470818" y="2412610"/>
              <a:ext cx="1386928" cy="445111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0BB1B1-90C5-417D-8723-88B320E2F961}"/>
              </a:ext>
            </a:extLst>
          </p:cNvPr>
          <p:cNvGrpSpPr/>
          <p:nvPr/>
        </p:nvGrpSpPr>
        <p:grpSpPr>
          <a:xfrm>
            <a:off x="2558075" y="2172535"/>
            <a:ext cx="3897393" cy="2773858"/>
            <a:chOff x="1394507" y="1941701"/>
            <a:chExt cx="3897393" cy="2773858"/>
          </a:xfrm>
        </p:grpSpPr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FC14A262-7A16-43AA-ADDC-2434FBDBF69B}"/>
                </a:ext>
              </a:extLst>
            </p:cNvPr>
            <p:cNvSpPr/>
            <p:nvPr/>
          </p:nvSpPr>
          <p:spPr>
            <a:xfrm>
              <a:off x="4065499" y="1941701"/>
              <a:ext cx="1172460" cy="277385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B1164138-EC09-43B7-A8F5-2298EEE2C854}"/>
                </a:ext>
              </a:extLst>
            </p:cNvPr>
            <p:cNvSpPr txBox="1"/>
            <p:nvPr/>
          </p:nvSpPr>
          <p:spPr>
            <a:xfrm>
              <a:off x="4068488" y="1998251"/>
              <a:ext cx="12234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0" dirty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File </a:t>
              </a:r>
              <a:endParaRPr lang="en-US" sz="2000" b="0" dirty="0" smtClean="0">
                <a:solidFill>
                  <a:srgbClr val="FFFFFF"/>
                </a:solidFill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r>
                <a:rPr lang="en-US" sz="2000" b="0" dirty="0" smtClean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Header </a:t>
              </a:r>
              <a:endParaRPr lang="en-US" sz="2000" b="0" dirty="0">
                <a:solidFill>
                  <a:srgbClr val="FFFFFF"/>
                </a:solidFill>
                <a:latin typeface="Gill Sans Light"/>
                <a:ea typeface="Gill Sans" charset="0"/>
                <a:cs typeface="Gill Sans" charset="0"/>
              </a:endParaRPr>
            </a:p>
            <a:p>
              <a:pPr algn="ctr"/>
              <a:r>
                <a:rPr lang="en-US" sz="2000" b="0" dirty="0">
                  <a:solidFill>
                    <a:srgbClr val="FFFFFF"/>
                  </a:solidFill>
                  <a:latin typeface="Gill Sans Light"/>
                  <a:ea typeface="Gill Sans" charset="0"/>
                  <a:cs typeface="Gill Sans" charset="0"/>
                </a:rPr>
                <a:t>Structure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A1C56A-6B22-42BD-89C9-19BB0ED8F9A7}"/>
                </a:ext>
              </a:extLst>
            </p:cNvPr>
            <p:cNvSpPr/>
            <p:nvPr/>
          </p:nvSpPr>
          <p:spPr>
            <a:xfrm>
              <a:off x="1394507" y="3369789"/>
              <a:ext cx="642325" cy="437977"/>
            </a:xfrm>
            <a:prstGeom prst="rect">
              <a:avLst/>
            </a:prstGeom>
            <a:solidFill>
              <a:srgbClr val="EBF1D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C7C5A96-2665-4AD1-8568-8A5B6F4AC6FF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 flipV="1">
              <a:off x="2048956" y="3570916"/>
              <a:ext cx="2258337" cy="189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0ABF7F2D-D58C-45C6-A7A7-17726AB4F6A2}"/>
                </a:ext>
              </a:extLst>
            </p:cNvPr>
            <p:cNvSpPr txBox="1"/>
            <p:nvPr/>
          </p:nvSpPr>
          <p:spPr>
            <a:xfrm>
              <a:off x="2265432" y="2664766"/>
              <a:ext cx="18117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latin typeface="Gill Sans Light"/>
                  <a:ea typeface="Gill Sans" charset="0"/>
                  <a:cs typeface="Gill Sans" charset="0"/>
                </a:rPr>
                <a:t>File number</a:t>
              </a:r>
            </a:p>
          </p:txBody>
        </p:sp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id="{79168F15-D931-47C1-B38B-D3883DEF280B}"/>
                </a:ext>
              </a:extLst>
            </p:cNvPr>
            <p:cNvSpPr txBox="1"/>
            <p:nvPr/>
          </p:nvSpPr>
          <p:spPr>
            <a:xfrm>
              <a:off x="2409099" y="3029633"/>
              <a:ext cx="15175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“</a:t>
              </a:r>
              <a:r>
                <a:rPr lang="en-US" sz="2400" b="0" dirty="0" err="1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inumber</a:t>
              </a:r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”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9CB2D1-6579-4D1D-A75A-79F3ABAF85D6}"/>
              </a:ext>
            </a:extLst>
          </p:cNvPr>
          <p:cNvGrpSpPr/>
          <p:nvPr/>
        </p:nvGrpSpPr>
        <p:grpSpPr>
          <a:xfrm>
            <a:off x="5257538" y="2433165"/>
            <a:ext cx="5410462" cy="3923185"/>
            <a:chOff x="4093970" y="2202331"/>
            <a:chExt cx="5410462" cy="392318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343F18A-08D5-474B-A705-35C3F116AEEC}"/>
                </a:ext>
              </a:extLst>
            </p:cNvPr>
            <p:cNvCxnSpPr>
              <a:stCxn id="16" idx="3"/>
            </p:cNvCxnSpPr>
            <p:nvPr/>
          </p:nvCxnSpPr>
          <p:spPr>
            <a:xfrm>
              <a:off x="4949618" y="3570916"/>
              <a:ext cx="1619636" cy="327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1" name="Can 23">
              <a:extLst>
                <a:ext uri="{FF2B5EF4-FFF2-40B4-BE49-F238E27FC236}">
                  <a16:creationId xmlns:a16="http://schemas.microsoft.com/office/drawing/2014/main" id="{F2C45D45-EE42-4500-9CAF-C74B4C2AB810}"/>
                </a:ext>
              </a:extLst>
            </p:cNvPr>
            <p:cNvSpPr/>
            <p:nvPr/>
          </p:nvSpPr>
          <p:spPr>
            <a:xfrm>
              <a:off x="7182355" y="4972175"/>
              <a:ext cx="846701" cy="1153341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C02006C-D37E-47C9-98C3-2C83F44C2887}"/>
                </a:ext>
              </a:extLst>
            </p:cNvPr>
            <p:cNvGrpSpPr/>
            <p:nvPr/>
          </p:nvGrpSpPr>
          <p:grpSpPr>
            <a:xfrm>
              <a:off x="6569254" y="3816773"/>
              <a:ext cx="441146" cy="1838411"/>
              <a:chOff x="7544518" y="1270135"/>
              <a:chExt cx="441146" cy="183841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8E17F3D-5E07-4850-9AE0-A03E8B827910}"/>
                  </a:ext>
                </a:extLst>
              </p:cNvPr>
              <p:cNvSpPr/>
              <p:nvPr/>
            </p:nvSpPr>
            <p:spPr>
              <a:xfrm>
                <a:off x="7605706" y="1270135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D6263E9-0DA2-4C79-A7AD-FBE0D7A1EB97}"/>
                  </a:ext>
                </a:extLst>
              </p:cNvPr>
              <p:cNvSpPr/>
              <p:nvPr/>
            </p:nvSpPr>
            <p:spPr>
              <a:xfrm>
                <a:off x="7605706" y="1591319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C3FCB5A-3651-4E1B-BA4E-8E32259F3143}"/>
                  </a:ext>
                </a:extLst>
              </p:cNvPr>
              <p:cNvSpPr/>
              <p:nvPr/>
            </p:nvSpPr>
            <p:spPr>
              <a:xfrm>
                <a:off x="7605706" y="1897904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48B5B6F-5510-41BB-8509-6BE46578CBDA}"/>
                  </a:ext>
                </a:extLst>
              </p:cNvPr>
              <p:cNvSpPr/>
              <p:nvPr/>
            </p:nvSpPr>
            <p:spPr>
              <a:xfrm>
                <a:off x="7605706" y="2219088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8DDC6BE-19CE-4910-8302-D5B49D6253A2}"/>
                  </a:ext>
                </a:extLst>
              </p:cNvPr>
              <p:cNvSpPr/>
              <p:nvPr/>
            </p:nvSpPr>
            <p:spPr>
              <a:xfrm>
                <a:off x="7620707" y="2787362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000" b="0">
                  <a:latin typeface="Gill Sans Light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" name="TextBox 30">
                <a:extLst>
                  <a:ext uri="{FF2B5EF4-FFF2-40B4-BE49-F238E27FC236}">
                    <a16:creationId xmlns:a16="http://schemas.microsoft.com/office/drawing/2014/main" id="{E3795758-2136-4B7D-AAEA-61BB48A71463}"/>
                  </a:ext>
                </a:extLst>
              </p:cNvPr>
              <p:cNvSpPr txBox="1"/>
              <p:nvPr/>
            </p:nvSpPr>
            <p:spPr>
              <a:xfrm>
                <a:off x="7544518" y="2387252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9pPr>
              </a:lstStyle>
              <a:p>
                <a:r>
                  <a:rPr lang="en-US" sz="2000" b="0" dirty="0">
                    <a:latin typeface="Gill Sans Light"/>
                    <a:ea typeface="Gill Sans" charset="0"/>
                    <a:cs typeface="Gill Sans" charset="0"/>
                  </a:rPr>
                  <a:t>…</a:t>
                </a:r>
              </a:p>
            </p:txBody>
          </p:sp>
        </p:grp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79DB1ED1-84F9-419A-9376-8F7FFEA276DC}"/>
                </a:ext>
              </a:extLst>
            </p:cNvPr>
            <p:cNvSpPr txBox="1"/>
            <p:nvPr/>
          </p:nvSpPr>
          <p:spPr>
            <a:xfrm>
              <a:off x="6125271" y="3352800"/>
              <a:ext cx="15247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r>
                <a:rPr lang="en-US" sz="2000" b="0" dirty="0">
                  <a:latin typeface="Gill Sans Light"/>
                  <a:ea typeface="Gill Sans" charset="0"/>
                  <a:cs typeface="Gill Sans" charset="0"/>
                </a:rPr>
                <a:t>Data blocks</a:t>
              </a: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1B7A89B9-7E70-4615-B52F-27D6869F23DE}"/>
                </a:ext>
              </a:extLst>
            </p:cNvPr>
            <p:cNvSpPr txBox="1"/>
            <p:nvPr/>
          </p:nvSpPr>
          <p:spPr>
            <a:xfrm>
              <a:off x="4093970" y="4645966"/>
              <a:ext cx="1143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“</a:t>
              </a:r>
              <a:r>
                <a:rPr lang="en-US" sz="2400" b="0" dirty="0" err="1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inode</a:t>
              </a:r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”</a:t>
              </a:r>
            </a:p>
          </p:txBody>
        </p:sp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644C1F6E-5574-4B77-849F-B5385C5E5EF1}"/>
                </a:ext>
              </a:extLst>
            </p:cNvPr>
            <p:cNvSpPr txBox="1"/>
            <p:nvPr/>
          </p:nvSpPr>
          <p:spPr>
            <a:xfrm>
              <a:off x="5410041" y="2202331"/>
              <a:ext cx="40943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One Block = multiple sectors</a:t>
              </a:r>
            </a:p>
            <a:p>
              <a:pPr algn="ctr"/>
              <a:r>
                <a:rPr lang="en-US" sz="2400" b="0" dirty="0">
                  <a:solidFill>
                    <a:srgbClr val="FF0000"/>
                  </a:solidFill>
                  <a:latin typeface="Gill Sans Light"/>
                  <a:ea typeface="Gill Sans" charset="0"/>
                  <a:cs typeface="Gill Sans" charset="0"/>
                </a:rPr>
                <a:t>Ex: 512 sector,  4K block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A55AF9-DCA4-4768-998F-D1DC831976C4}"/>
                </a:ext>
              </a:extLst>
            </p:cNvPr>
            <p:cNvSpPr/>
            <p:nvPr/>
          </p:nvSpPr>
          <p:spPr>
            <a:xfrm>
              <a:off x="4307293" y="3351927"/>
              <a:ext cx="642325" cy="437977"/>
            </a:xfrm>
            <a:prstGeom prst="rect">
              <a:avLst/>
            </a:prstGeom>
            <a:solidFill>
              <a:srgbClr val="EBF1D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0">
                <a:latin typeface="Gill Sans Ligh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774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20AA-46E4-4C09-B57B-DE6B8E3C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4D7AC-2FD0-4614-8CEF-8C4F897B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10693400" cy="58674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Devices have complex interaction and performance characteristics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Response time (Latency) = Queue + Overhead + Transfer</a:t>
            </a:r>
          </a:p>
          <a:p>
            <a:pPr lvl="2">
              <a:lnSpc>
                <a:spcPct val="95000"/>
              </a:lnSpc>
            </a:pPr>
            <a:r>
              <a:rPr lang="en-US" dirty="0"/>
              <a:t>Effective BW = BW * T/(S+T)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HDD: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time + </a:t>
            </a:r>
            <a:r>
              <a:rPr lang="en-US" dirty="0"/>
              <a:t>controller + seek + rotation + transfer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SSD: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time + </a:t>
            </a:r>
            <a:r>
              <a:rPr lang="en-US" dirty="0"/>
              <a:t>controller + transfer (erasure &amp; wear)</a:t>
            </a:r>
          </a:p>
          <a:p>
            <a:r>
              <a:rPr lang="en-US" dirty="0" smtClean="0"/>
              <a:t>Bursts </a:t>
            </a:r>
            <a:r>
              <a:rPr lang="en-US" dirty="0"/>
              <a:t>&amp; High Utilization introduce queuing delays</a:t>
            </a:r>
          </a:p>
          <a:p>
            <a:pPr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Queuing Latency: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M/M/1 and M/G/1 queues: simplest to analyze</a:t>
            </a:r>
          </a:p>
          <a:p>
            <a:pPr lvl="1">
              <a:spcBef>
                <a:spcPct val="10000"/>
              </a:spcBef>
            </a:pP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As utilization approaches 100%, latency  </a:t>
            </a:r>
          </a:p>
          <a:p>
            <a:pPr lvl="1">
              <a:spcBef>
                <a:spcPct val="10000"/>
              </a:spcBef>
              <a:buFontTx/>
              <a:buNone/>
            </a:pPr>
            <a:r>
              <a:rPr lang="en-US" altLang="ko-KR" dirty="0">
                <a:ea typeface="Gulim" panose="020B0600000101010101" pitchFamily="34" charset="-127"/>
              </a:rPr>
              <a:t>			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q</a:t>
            </a:r>
            <a:r>
              <a:rPr lang="en-US" altLang="ko-KR" dirty="0">
                <a:ea typeface="Gulim" panose="020B0600000101010101" pitchFamily="34" charset="-127"/>
              </a:rPr>
              <a:t> = </a:t>
            </a:r>
            <a:r>
              <a:rPr lang="en-US" altLang="ko-KR" dirty="0" err="1">
                <a:ea typeface="Gulim" panose="020B0600000101010101" pitchFamily="34" charset="-127"/>
              </a:rPr>
              <a:t>T</a:t>
            </a:r>
            <a:r>
              <a:rPr lang="en-US" altLang="ko-KR" baseline="-25000" dirty="0" err="1">
                <a:ea typeface="Gulim" panose="020B0600000101010101" pitchFamily="34" charset="-127"/>
              </a:rPr>
              <a:t>ser</a:t>
            </a:r>
            <a:r>
              <a:rPr lang="en-US" altLang="ko-KR" dirty="0">
                <a:ea typeface="Gulim" panose="020B0600000101010101" pitchFamily="34" charset="-127"/>
              </a:rPr>
              <a:t> x ½(1+C) x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dirty="0" smtClean="0">
                <a:ea typeface="Gulim" panose="020B0600000101010101" pitchFamily="34" charset="-127"/>
              </a:rPr>
              <a:t>/(</a:t>
            </a:r>
            <a:r>
              <a:rPr lang="en-US" altLang="ko-KR" dirty="0">
                <a:ea typeface="Gulim" panose="020B0600000101010101" pitchFamily="34" charset="-127"/>
              </a:rPr>
              <a:t>1 – </a:t>
            </a:r>
            <a:r>
              <a:rPr lang="en-US" altLang="ko-KR" dirty="0">
                <a:ea typeface="Gulim" panose="020B0600000101010101" pitchFamily="34" charset="-127"/>
                <a:sym typeface="Symbol" panose="05050102010706020507" pitchFamily="18" charset="2"/>
              </a:rPr>
              <a:t>u</a:t>
            </a:r>
            <a:r>
              <a:rPr lang="en-US" altLang="ko-KR" dirty="0" smtClean="0">
                <a:ea typeface="Gulim" panose="020B0600000101010101" pitchFamily="34" charset="-127"/>
              </a:rPr>
              <a:t>))</a:t>
            </a:r>
          </a:p>
          <a:p>
            <a:r>
              <a:rPr lang="en-US" dirty="0"/>
              <a:t>File System:</a:t>
            </a:r>
          </a:p>
          <a:p>
            <a:pPr lvl="1"/>
            <a:r>
              <a:rPr lang="en-US" dirty="0"/>
              <a:t>Transforms blocks into Files and Directories</a:t>
            </a:r>
          </a:p>
          <a:p>
            <a:pPr lvl="1"/>
            <a:r>
              <a:rPr lang="en-US" dirty="0"/>
              <a:t>Optimize for access and usage patterns</a:t>
            </a:r>
          </a:p>
          <a:p>
            <a:pPr lvl="1"/>
            <a:r>
              <a:rPr lang="en-US" dirty="0"/>
              <a:t>Maximize sequential access, allow efficient random </a:t>
            </a:r>
            <a:r>
              <a:rPr lang="en-US" dirty="0" smtClean="0"/>
              <a:t>access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57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105920</TotalTime>
  <Pages>60</Pages>
  <Words>4980</Words>
  <Application>Microsoft Office PowerPoint</Application>
  <PresentationFormat>Widescreen</PresentationFormat>
  <Paragraphs>930</Paragraphs>
  <Slides>58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7" baseType="lpstr">
      <vt:lpstr>MS PGothic</vt:lpstr>
      <vt:lpstr>MS PGothic</vt:lpstr>
      <vt:lpstr>Arial</vt:lpstr>
      <vt:lpstr>Ariel</vt:lpstr>
      <vt:lpstr>Cambria Math</vt:lpstr>
      <vt:lpstr>Comic Sans MS</vt:lpstr>
      <vt:lpstr>Gill Sans</vt:lpstr>
      <vt:lpstr>Gill Sans Light</vt:lpstr>
      <vt:lpstr>Gulim</vt:lpstr>
      <vt:lpstr>Gulim</vt:lpstr>
      <vt:lpstr>Helvetica</vt:lpstr>
      <vt:lpstr>Helvetica Neue </vt:lpstr>
      <vt:lpstr>Helvetica Neue Light</vt:lpstr>
      <vt:lpstr>Slack-Lato</vt:lpstr>
      <vt:lpstr>Source Sans Pro</vt:lpstr>
      <vt:lpstr>Symbol</vt:lpstr>
      <vt:lpstr>Times New Roman</vt:lpstr>
      <vt:lpstr>Wingdings</vt:lpstr>
      <vt:lpstr>Office</vt:lpstr>
      <vt:lpstr>CS162 Operating Systems and Systems Programming Lecture 21  Filesystems 1: Performance, Queueing Theory, Filesystem Design</vt:lpstr>
      <vt:lpstr>Recall: Magnetic Disks</vt:lpstr>
      <vt:lpstr>Recall: FLASH Memory</vt:lpstr>
      <vt:lpstr>Flash Memory (Con’t)</vt:lpstr>
      <vt:lpstr>SSD Architecture – Reads</vt:lpstr>
      <vt:lpstr>SSD Architecture – Writes</vt:lpstr>
      <vt:lpstr>Managing Writes: Flash Translation Layer</vt:lpstr>
      <vt:lpstr>Some “Current” (large) 3.5in SSDs</vt:lpstr>
      <vt:lpstr>Amusing calculation:  Is a full Kindle heavier than an empty one?</vt:lpstr>
      <vt:lpstr>SSD Summary</vt:lpstr>
      <vt:lpstr>SSD Summary</vt:lpstr>
      <vt:lpstr>Administrivia (4/9/2024)</vt:lpstr>
      <vt:lpstr>Ways of Measuring Performance: Times (s) and Rates (op/s)</vt:lpstr>
      <vt:lpstr>Example: Overhead in Fast Network</vt:lpstr>
      <vt:lpstr>Example: 10 ms Startup Cost (e.g., Disk)</vt:lpstr>
      <vt:lpstr>What Determines Peak BW for I/O?</vt:lpstr>
      <vt:lpstr>Sequential Server Performance</vt:lpstr>
      <vt:lpstr>Single Pipelined Server</vt:lpstr>
      <vt:lpstr>Example Systems “Pipelines”</vt:lpstr>
      <vt:lpstr>Multiple Servers</vt:lpstr>
      <vt:lpstr>Example Systems “Parallelism”</vt:lpstr>
      <vt:lpstr>I/O Performance</vt:lpstr>
      <vt:lpstr>I/O Performance</vt:lpstr>
      <vt:lpstr>A Simple Deterministic World</vt:lpstr>
      <vt:lpstr>A Ideal Linear World</vt:lpstr>
      <vt:lpstr>A Bursty World</vt:lpstr>
      <vt:lpstr>So how do we model the burstiness of arrival?</vt:lpstr>
      <vt:lpstr>Background:  General Use of Random Distributions</vt:lpstr>
      <vt:lpstr>Introduction to Queuing Theory</vt:lpstr>
      <vt:lpstr>Little’s Law</vt:lpstr>
      <vt:lpstr>Example</vt:lpstr>
      <vt:lpstr>Little’s Theorem: Proof Sketch</vt:lpstr>
      <vt:lpstr>Little’s Theorem: Proof Sketch</vt:lpstr>
      <vt:lpstr>Little’s Theorem: Proof Sketch</vt:lpstr>
      <vt:lpstr>Little’s Theorem: Proof Sketch</vt:lpstr>
      <vt:lpstr>Little’s Theorem: Proof Sketch</vt:lpstr>
      <vt:lpstr>Little’s Theorem: Proof Sketch</vt:lpstr>
      <vt:lpstr>Little’s Theorem: Proof Sketch</vt:lpstr>
      <vt:lpstr>Little’s Theorem: Proof Sketch</vt:lpstr>
      <vt:lpstr>Little’s Law Applied to a Queue</vt:lpstr>
      <vt:lpstr>A Little Queuing Theory: Computing TQ</vt:lpstr>
      <vt:lpstr>System Performance In presence of a Queue</vt:lpstr>
      <vt:lpstr>Why unbounded response time?</vt:lpstr>
      <vt:lpstr>Why unbounded response time?</vt:lpstr>
      <vt:lpstr>A Little Queuing Theory: An Example</vt:lpstr>
      <vt:lpstr>Queuing Theory Resources</vt:lpstr>
      <vt:lpstr>Optimize I/O Performance</vt:lpstr>
      <vt:lpstr>Recall: I/O and Storage Layers</vt:lpstr>
      <vt:lpstr>From Storage to File Systems</vt:lpstr>
      <vt:lpstr>Building a File System</vt:lpstr>
      <vt:lpstr>Recall: User vs. System View of a File</vt:lpstr>
      <vt:lpstr>Translation from User to System View</vt:lpstr>
      <vt:lpstr>Disk Management</vt:lpstr>
      <vt:lpstr>What Does the File System Need?</vt:lpstr>
      <vt:lpstr>Data Structures on Disk</vt:lpstr>
      <vt:lpstr>Critical Factors in File System Design</vt:lpstr>
      <vt:lpstr>Components of a File System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1144</cp:revision>
  <cp:lastPrinted>2024-04-09T18:08:34Z</cp:lastPrinted>
  <dcterms:created xsi:type="dcterms:W3CDTF">1995-08-12T11:37:26Z</dcterms:created>
  <dcterms:modified xsi:type="dcterms:W3CDTF">2024-04-11T04:44:49Z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