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5143500" cx="9144000"/>
  <p:notesSz cx="6858000" cy="9144000"/>
  <p:embeddedFontLst>
    <p:embeddedFont>
      <p:font typeface="Lato"/>
      <p:regular r:id="rId54"/>
      <p:bold r:id="rId55"/>
      <p:italic r:id="rId56"/>
      <p:boldItalic r:id="rId57"/>
    </p:embeddedFont>
    <p:embeddedFont>
      <p:font typeface="Source Code Pr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D9EF010-C055-401C-A2CD-5C002DE7F197}">
  <a:tblStyle styleId="{CD9EF010-C055-401C-A2CD-5C002DE7F19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SourceCodePr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SourceCodePro-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Lato-bold.fntdata"/><Relationship Id="rId10" Type="http://schemas.openxmlformats.org/officeDocument/2006/relationships/slide" Target="slides/slide4.xml"/><Relationship Id="rId54" Type="http://schemas.openxmlformats.org/officeDocument/2006/relationships/font" Target="fonts/Lato-regular.fntdata"/><Relationship Id="rId13" Type="http://schemas.openxmlformats.org/officeDocument/2006/relationships/slide" Target="slides/slide7.xml"/><Relationship Id="rId57" Type="http://schemas.openxmlformats.org/officeDocument/2006/relationships/font" Target="fonts/Lato-boldItalic.fntdata"/><Relationship Id="rId12" Type="http://schemas.openxmlformats.org/officeDocument/2006/relationships/slide" Target="slides/slide6.xml"/><Relationship Id="rId56" Type="http://schemas.openxmlformats.org/officeDocument/2006/relationships/font" Target="fonts/Lato-italic.fntdata"/><Relationship Id="rId15" Type="http://schemas.openxmlformats.org/officeDocument/2006/relationships/slide" Target="slides/slide9.xml"/><Relationship Id="rId59" Type="http://schemas.openxmlformats.org/officeDocument/2006/relationships/font" Target="fonts/SourceCodePro-bold.fntdata"/><Relationship Id="rId14" Type="http://schemas.openxmlformats.org/officeDocument/2006/relationships/slide" Target="slides/slide8.xml"/><Relationship Id="rId58" Type="http://schemas.openxmlformats.org/officeDocument/2006/relationships/font" Target="fonts/SourceCodePr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2dc8a2ccef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2dc8a2ccef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2dc8a2ccef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2dc8a2ccef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2dc8a2cc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2dc8a2cc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2dc8a2cce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2dc8a2cce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2dc8a2cce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2dc8a2cce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2dc8a2ccef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2dc8a2cce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2dc8a2cce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2dc8a2cce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2dc8a2cce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2dc8a2cce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dc8a2cce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dc8a2cce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2dc8a2cce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2dc8a2cce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2dc8a2ccef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2dc8a2ccef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2dc8a2ccef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2dc8a2ccef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2dc8a2ccef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2dc8a2ccef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2dc8a2ccef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2dc8a2ccef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2dc8a2ccef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2dc8a2cce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2dc8a2ccef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2dc8a2ccef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2dc8a2ccef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2dc8a2ccef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2dc8a2ccef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2dc8a2ccef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2dc8a2ccef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2dc8a2ccef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2dc8a2ccef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2dc8a2ccef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2dc8a2ccef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2dc8a2ccef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2dc8a2ccef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2dc8a2ccef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2dc8a2ccef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2dc8a2ccef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write the bytes of an inode_disk struct to disk.</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2dc8a2ccef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2dc8a2ccef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2dc8a2ccef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2dc8a2ccef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2dc8a2ccef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2dc8a2cce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2dc8a2ccef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22dc8a2cce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2dc8a2ccef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2dc8a2ccef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2dc8a2ccef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2dc8a2ccef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2dc8a2ccef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2dc8a2ccef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2dc8a2ccef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2dc8a2cce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2dc8a2ccef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2dc8a2ccef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2dc8a2ccef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2dc8a2cce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187704c88a_6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187704c88a_6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187704c88a_6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187704c88a_6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2dc8a2ccef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2dc8a2ccef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2dc8a2ccef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2dc8a2ccef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21e3593078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121e3593078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21e3593078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121e3593078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21e3593078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121e3593078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21e359307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21e359307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21e3593078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121e359307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121e3593078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121e3593078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21e3593078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21e3593078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121e3593078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121e3593078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21e3593078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121e359307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algn="ctr">
              <a:spcBef>
                <a:spcPts val="0"/>
              </a:spcBef>
              <a:spcAft>
                <a:spcPts val="0"/>
              </a:spcAft>
              <a:buClr>
                <a:schemeClr val="dk1"/>
              </a:buClr>
              <a:buSzPts val="1800"/>
              <a:buNone/>
              <a:defRPr sz="18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3.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9</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Filesystems, Reliability</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04/12/24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182850" y="3641746"/>
            <a:ext cx="8778300" cy="13884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54" name="Google Shape;54;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5" name="Google Shape;55;p11"/>
          <p:cNvGraphicFramePr/>
          <p:nvPr/>
        </p:nvGraphicFramePr>
        <p:xfrm>
          <a:off x="182825" y="823875"/>
          <a:ext cx="3000000" cy="3000000"/>
        </p:xfrm>
        <a:graphic>
          <a:graphicData uri="http://schemas.openxmlformats.org/drawingml/2006/table">
            <a:tbl>
              <a:tblPr>
                <a:noFill/>
                <a:tableStyleId>{CD9EF010-C055-401C-A2CD-5C002DE7F197}</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RPC Lab Deadline</a:t>
                      </a:r>
                      <a:endParaRPr sz="800">
                        <a:latin typeface="Lato"/>
                        <a:ea typeface="Lato"/>
                        <a:cs typeface="Lato"/>
                        <a:sym typeface="Lato"/>
                      </a:endParaRPr>
                    </a:p>
                  </a:txBody>
                  <a:tcPr marT="45700" marB="45700" marR="45700" marL="45700" anchor="ctr">
                    <a:solidFill>
                      <a:srgbClr val="FCEADB"/>
                    </a:solidFill>
                  </a:tcP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Project 3 Design Doc Due</a:t>
                      </a:r>
                      <a:endParaRPr sz="800">
                        <a:solidFill>
                          <a:schemeClr val="dk1"/>
                        </a:solidFill>
                        <a:latin typeface="Lato"/>
                        <a:ea typeface="Lato"/>
                        <a:cs typeface="Lato"/>
                        <a:sym typeface="Lato"/>
                      </a:endParaRPr>
                    </a:p>
                    <a:p>
                      <a:pPr indent="0" lvl="0" marL="0" rtl="0" algn="l">
                        <a:spcBef>
                          <a:spcPts val="0"/>
                        </a:spcBef>
                        <a:spcAft>
                          <a:spcPts val="0"/>
                        </a:spcAft>
                        <a:buNone/>
                      </a:pPr>
                      <a:r>
                        <a:t/>
                      </a:r>
                      <a:endParaRPr sz="800">
                        <a:solidFill>
                          <a:schemeClr val="dk1"/>
                        </a:solidFill>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HW5 Checkpoint Deadline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FAT File System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Index structure</a:t>
            </a:r>
            <a:endParaRPr/>
          </a:p>
          <a:p>
            <a:pPr indent="-292100" lvl="0" marL="457200" rtl="0" algn="l">
              <a:spcBef>
                <a:spcPts val="0"/>
              </a:spcBef>
              <a:spcAft>
                <a:spcPts val="0"/>
              </a:spcAft>
              <a:buSzPts val="1000"/>
              <a:buChar char="●"/>
            </a:pPr>
            <a:r>
              <a:rPr b="1" lang="en"/>
              <a:t>File allocation table </a:t>
            </a:r>
            <a:r>
              <a:rPr lang="en"/>
              <a:t>is an array where each element corresponds to a disk block.</a:t>
            </a:r>
            <a:endParaRPr/>
          </a:p>
          <a:p>
            <a:pPr indent="-292100" lvl="0" marL="457200" rtl="0" algn="l">
              <a:spcBef>
                <a:spcPts val="0"/>
              </a:spcBef>
              <a:spcAft>
                <a:spcPts val="0"/>
              </a:spcAft>
              <a:buSzPts val="1000"/>
              <a:buChar char="●"/>
            </a:pPr>
            <a:r>
              <a:rPr lang="en"/>
              <a:t>Each file corresponds to a linked list of FAT entries containing a pointer to the next FAT entry.</a:t>
            </a:r>
            <a:endParaRPr/>
          </a:p>
          <a:p>
            <a:pPr indent="-292100" lvl="0" marL="457200" rtl="0" algn="l">
              <a:spcBef>
                <a:spcPts val="0"/>
              </a:spcBef>
              <a:spcAft>
                <a:spcPts val="0"/>
              </a:spcAft>
              <a:buSzPts val="1000"/>
              <a:buChar char="●"/>
            </a:pPr>
            <a:r>
              <a:rPr lang="en"/>
              <a:t>The index of the first entry of a file (i.e. the index which it starts at) is set to be the file number.</a:t>
            </a:r>
            <a:endParaRPr/>
          </a:p>
          <a:p>
            <a:pPr indent="-292100" lvl="0" marL="457200" rtl="0" algn="l">
              <a:spcBef>
                <a:spcPts val="0"/>
              </a:spcBef>
              <a:spcAft>
                <a:spcPts val="0"/>
              </a:spcAft>
              <a:buClr>
                <a:srgbClr val="38761D"/>
              </a:buClr>
              <a:buSzPts val="1000"/>
              <a:buChar char="●"/>
            </a:pPr>
            <a:r>
              <a:rPr lang="en">
                <a:solidFill>
                  <a:srgbClr val="38761D"/>
                </a:solidFill>
              </a:rPr>
              <a:t>Commonly found on many portable and embedded devices due to its simplicity and support.</a:t>
            </a:r>
            <a:endParaRPr>
              <a:solidFill>
                <a:srgbClr val="38761D"/>
              </a:solidFill>
            </a:endParaRPr>
          </a:p>
          <a:p>
            <a:pPr indent="-292100" lvl="0" marL="457200" rtl="0" algn="l">
              <a:spcBef>
                <a:spcPts val="0"/>
              </a:spcBef>
              <a:spcAft>
                <a:spcPts val="0"/>
              </a:spcAft>
              <a:buClr>
                <a:srgbClr val="990000"/>
              </a:buClr>
              <a:buSzPts val="1000"/>
              <a:buChar char="●"/>
            </a:pPr>
            <a:r>
              <a:rPr lang="en">
                <a:solidFill>
                  <a:srgbClr val="990000"/>
                </a:solidFill>
              </a:rPr>
              <a:t>Bad random access since accessing a specific offset requires traversing through the linked list.</a:t>
            </a:r>
            <a:endParaRPr>
              <a:solidFill>
                <a:srgbClr val="990000"/>
              </a:solidFill>
            </a:endParaRPr>
          </a:p>
          <a:p>
            <a:pPr indent="-292100" lvl="0" marL="457200" rtl="0" algn="l">
              <a:spcBef>
                <a:spcPts val="0"/>
              </a:spcBef>
              <a:spcAft>
                <a:spcPts val="0"/>
              </a:spcAft>
              <a:buClr>
                <a:srgbClr val="990000"/>
              </a:buClr>
              <a:buSzPts val="1000"/>
              <a:buChar char="●"/>
            </a:pPr>
            <a:r>
              <a:rPr lang="en">
                <a:solidFill>
                  <a:srgbClr val="990000"/>
                </a:solidFill>
              </a:rPr>
              <a:t>File size encoded in 32-bits → file size limited to 4 GiB.</a:t>
            </a:r>
            <a:endParaRPr>
              <a:solidFill>
                <a:srgbClr val="990000"/>
              </a:solidFill>
            </a:endParaRPr>
          </a:p>
        </p:txBody>
      </p:sp>
      <p:sp>
        <p:nvSpPr>
          <p:cNvPr id="66" name="Google Shape;66;p1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67" name="Google Shape;67;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Allocation Table (FAT)</a:t>
            </a:r>
            <a:endParaRPr/>
          </a:p>
        </p:txBody>
      </p:sp>
      <p:pic>
        <p:nvPicPr>
          <p:cNvPr id="68" name="Google Shape;68;p13"/>
          <p:cNvPicPr preferRelativeResize="0"/>
          <p:nvPr/>
        </p:nvPicPr>
        <p:blipFill>
          <a:blip r:embed="rId3">
            <a:alphaModFix/>
          </a:blip>
          <a:stretch>
            <a:fillRect/>
          </a:stretch>
        </p:blipFill>
        <p:spPr>
          <a:xfrm>
            <a:off x="5458162" y="1070674"/>
            <a:ext cx="2708132" cy="3710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Directory Structure</a:t>
            </a:r>
            <a:endParaRPr/>
          </a:p>
          <a:p>
            <a:pPr indent="-292100" lvl="0" marL="457200" rtl="0" algn="l">
              <a:spcBef>
                <a:spcPts val="0"/>
              </a:spcBef>
              <a:spcAft>
                <a:spcPts val="0"/>
              </a:spcAft>
              <a:buSzPts val="1000"/>
              <a:buChar char="●"/>
            </a:pPr>
            <a:r>
              <a:rPr lang="en"/>
              <a:t>FAT needs to store metadata as part of a directory entry.</a:t>
            </a:r>
            <a:endParaRPr>
              <a:solidFill>
                <a:srgbClr val="990000"/>
              </a:solidFill>
            </a:endParaRPr>
          </a:p>
          <a:p>
            <a:pPr indent="0" lvl="0" marL="0" rtl="0" algn="l">
              <a:spcBef>
                <a:spcPts val="0"/>
              </a:spcBef>
              <a:spcAft>
                <a:spcPts val="0"/>
              </a:spcAft>
              <a:buNone/>
            </a:pPr>
            <a:r>
              <a:rPr lang="en"/>
              <a:t>Free Space Management</a:t>
            </a:r>
            <a:endParaRPr/>
          </a:p>
          <a:p>
            <a:pPr indent="-292100" lvl="0" marL="457200" rtl="0" algn="l">
              <a:spcBef>
                <a:spcPts val="0"/>
              </a:spcBef>
              <a:spcAft>
                <a:spcPts val="0"/>
              </a:spcAft>
              <a:buSzPts val="1000"/>
              <a:buChar char="●"/>
            </a:pPr>
            <a:r>
              <a:rPr lang="en"/>
              <a:t>FAT array is used for free space tracking.</a:t>
            </a:r>
            <a:endParaRPr/>
          </a:p>
          <a:p>
            <a:pPr indent="-292100" lvl="0" marL="457200" rtl="0" algn="l">
              <a:spcBef>
                <a:spcPts val="0"/>
              </a:spcBef>
              <a:spcAft>
                <a:spcPts val="0"/>
              </a:spcAft>
              <a:buSzPts val="1000"/>
              <a:buChar char="●"/>
            </a:pPr>
            <a:r>
              <a:rPr lang="en"/>
              <a:t>Entry = 0 → free space.</a:t>
            </a:r>
            <a:endParaRPr/>
          </a:p>
          <a:p>
            <a:pPr indent="-292100" lvl="0" marL="457200" rtl="0" algn="l">
              <a:spcBef>
                <a:spcPts val="0"/>
              </a:spcBef>
              <a:spcAft>
                <a:spcPts val="0"/>
              </a:spcAft>
              <a:buSzPts val="1000"/>
              <a:buChar char="●"/>
            </a:pPr>
            <a:r>
              <a:rPr lang="en"/>
              <a:t>Use next fit allocation strategy for a new file/file growth.</a:t>
            </a:r>
            <a:endParaRPr/>
          </a:p>
          <a:p>
            <a:pPr indent="-292100" lvl="0" marL="457200" rtl="0" algn="l">
              <a:spcBef>
                <a:spcPts val="0"/>
              </a:spcBef>
              <a:spcAft>
                <a:spcPts val="0"/>
              </a:spcAft>
              <a:buClr>
                <a:srgbClr val="990000"/>
              </a:buClr>
              <a:buSzPts val="1000"/>
              <a:buChar char="●"/>
            </a:pPr>
            <a:r>
              <a:rPr lang="en">
                <a:solidFill>
                  <a:srgbClr val="990000"/>
                </a:solidFill>
              </a:rPr>
              <a:t>Allocation of multiple sectors takes a long time.</a:t>
            </a:r>
            <a:endParaRPr>
              <a:solidFill>
                <a:srgbClr val="990000"/>
              </a:solidFill>
            </a:endParaRPr>
          </a:p>
          <a:p>
            <a:pPr indent="-292100" lvl="0" marL="457200" rtl="0" algn="l">
              <a:spcBef>
                <a:spcPts val="0"/>
              </a:spcBef>
              <a:spcAft>
                <a:spcPts val="0"/>
              </a:spcAft>
              <a:buClr>
                <a:srgbClr val="990000"/>
              </a:buClr>
              <a:buSzPts val="1000"/>
              <a:buChar char="●"/>
            </a:pPr>
            <a:r>
              <a:rPr lang="en">
                <a:solidFill>
                  <a:srgbClr val="990000"/>
                </a:solidFill>
              </a:rPr>
              <a:t>Disk blocks within one file may not be able to exploit spatial locality → poor disk performance.</a:t>
            </a:r>
            <a:endParaRPr>
              <a:solidFill>
                <a:srgbClr val="990000"/>
              </a:solidFill>
            </a:endParaRPr>
          </a:p>
        </p:txBody>
      </p:sp>
      <p:sp>
        <p:nvSpPr>
          <p:cNvPr id="74" name="Google Shape;74;p1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75" name="Google Shape;75;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Allocation Table (FAT)</a:t>
            </a:r>
            <a:endParaRPr/>
          </a:p>
        </p:txBody>
      </p:sp>
      <p:pic>
        <p:nvPicPr>
          <p:cNvPr id="76" name="Google Shape;76;p14"/>
          <p:cNvPicPr preferRelativeResize="0"/>
          <p:nvPr/>
        </p:nvPicPr>
        <p:blipFill>
          <a:blip r:embed="rId3">
            <a:alphaModFix/>
          </a:blip>
          <a:stretch>
            <a:fillRect/>
          </a:stretch>
        </p:blipFill>
        <p:spPr>
          <a:xfrm>
            <a:off x="5458162" y="1070674"/>
            <a:ext cx="2708132" cy="3710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does it mean to format a FAT file system? Approximately how many bytes of data need to be written in order to format a 2 GiB flash drive (with 4 KiB blocks and a FAT entry size of 4 bytes) using the FAT file system?</a:t>
            </a:r>
            <a:br>
              <a:rPr lang="en"/>
            </a:br>
            <a:br>
              <a:rPr b="1" lang="en">
                <a:solidFill>
                  <a:srgbClr val="0000FF"/>
                </a:solidFill>
              </a:rPr>
            </a:br>
            <a:br>
              <a:rPr lang="en"/>
            </a:br>
            <a:endParaRPr baseline="30000"/>
          </a:p>
          <a:p>
            <a:pPr indent="-292100" lvl="0" marL="457200" rtl="0" algn="l">
              <a:spcBef>
                <a:spcPts val="0"/>
              </a:spcBef>
              <a:spcAft>
                <a:spcPts val="0"/>
              </a:spcAft>
              <a:buSzPts val="1000"/>
              <a:buAutoNum type="arabicPeriod"/>
            </a:pPr>
            <a:r>
              <a:rPr lang="en"/>
              <a:t>Your friend who has never taken an Operating Systems class wants to format their external hard drive with the FAT32 file system. The external hard drive will be used to share home videos with your friend’s family. Give one reason why FAT32 might be the right choice. Then, give one reason why your friend should consider other options.</a:t>
            </a:r>
            <a:br>
              <a:rPr lang="en"/>
            </a:br>
            <a:br>
              <a:rPr lang="en">
                <a:solidFill>
                  <a:srgbClr val="0000FF"/>
                </a:solidFill>
              </a:rPr>
            </a:br>
            <a:br>
              <a:rPr lang="en"/>
            </a:br>
            <a:endParaRPr/>
          </a:p>
          <a:p>
            <a:pPr indent="0" lvl="0" marL="0" rtl="0" algn="l">
              <a:spcBef>
                <a:spcPts val="0"/>
              </a:spcBef>
              <a:spcAft>
                <a:spcPts val="0"/>
              </a:spcAft>
              <a:buNone/>
            </a:pPr>
            <a:br>
              <a:rPr lang="en"/>
            </a:br>
            <a:endParaRPr b="1">
              <a:solidFill>
                <a:srgbClr val="0000FF"/>
              </a:solidFill>
            </a:endParaRPr>
          </a:p>
        </p:txBody>
      </p:sp>
      <p:sp>
        <p:nvSpPr>
          <p:cNvPr id="82" name="Google Shape;82;p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does it mean to format a FAT file system? Approximately how many bytes of data need to be written in order to format a 2 GiB flash drive (with 4 KiB blocks and a FAT entry size of 4 bytes) using the FAT file system?</a:t>
            </a:r>
            <a:br>
              <a:rPr lang="en"/>
            </a:br>
            <a:r>
              <a:rPr b="1" lang="en">
                <a:solidFill>
                  <a:srgbClr val="0000FF"/>
                </a:solidFill>
              </a:rPr>
              <a:t>Quick format</a:t>
            </a:r>
            <a:r>
              <a:rPr lang="en">
                <a:solidFill>
                  <a:srgbClr val="0000FF"/>
                </a:solidFill>
              </a:rPr>
              <a:t> = mark all blocks as free (i.e. 0), </a:t>
            </a:r>
            <a:r>
              <a:rPr b="1" lang="en">
                <a:solidFill>
                  <a:srgbClr val="0000FF"/>
                </a:solidFill>
              </a:rPr>
              <a:t>full format</a:t>
            </a:r>
            <a:r>
              <a:rPr lang="en">
                <a:solidFill>
                  <a:srgbClr val="0000FF"/>
                </a:solidFill>
              </a:rPr>
              <a:t> = quick format + zero out data blocks</a:t>
            </a:r>
            <a:br>
              <a:rPr lang="en">
                <a:solidFill>
                  <a:srgbClr val="0000FF"/>
                </a:solidFill>
              </a:rPr>
            </a:br>
            <a:br>
              <a:rPr lang="en"/>
            </a:br>
            <a:endParaRPr baseline="30000"/>
          </a:p>
          <a:p>
            <a:pPr indent="-292100" lvl="0" marL="457200" rtl="0" algn="l">
              <a:spcBef>
                <a:spcPts val="0"/>
              </a:spcBef>
              <a:spcAft>
                <a:spcPts val="0"/>
              </a:spcAft>
              <a:buSzPts val="1000"/>
              <a:buAutoNum type="arabicPeriod"/>
            </a:pPr>
            <a:r>
              <a:rPr lang="en"/>
              <a:t>Your friend who has never taken an Operating Systems class wants to format their external hard drive with the FAT32 file system. The external hard drive will be used to share home videos with your friend’s family. Give one reason why FAT32 might be the right choice. Then, give one reason why your friend should consider other options.</a:t>
            </a:r>
            <a:br>
              <a:rPr lang="en"/>
            </a:br>
            <a:br>
              <a:rPr lang="en">
                <a:solidFill>
                  <a:srgbClr val="0000FF"/>
                </a:solidFill>
              </a:rPr>
            </a:br>
            <a:br>
              <a:rPr lang="en"/>
            </a:br>
            <a:endParaRPr b="1">
              <a:solidFill>
                <a:srgbClr val="0000FF"/>
              </a:solidFill>
            </a:endParaRPr>
          </a:p>
        </p:txBody>
      </p:sp>
      <p:sp>
        <p:nvSpPr>
          <p:cNvPr id="88" name="Google Shape;88;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does it mean to format a FAT file system? Approximately how many bytes of data need to be written in order to format a 2 GiB flash drive (with 4 KiB blocks and a FAT entry size of 4 bytes) using the FAT file system?</a:t>
            </a:r>
            <a:br>
              <a:rPr lang="en"/>
            </a:br>
            <a:r>
              <a:rPr b="1" lang="en">
                <a:solidFill>
                  <a:srgbClr val="0000FF"/>
                </a:solidFill>
              </a:rPr>
              <a:t>Quick format</a:t>
            </a:r>
            <a:r>
              <a:rPr lang="en">
                <a:solidFill>
                  <a:srgbClr val="0000FF"/>
                </a:solidFill>
              </a:rPr>
              <a:t> = mark all blocks as free (i.e. 0), </a:t>
            </a:r>
            <a:r>
              <a:rPr b="1" lang="en">
                <a:solidFill>
                  <a:srgbClr val="0000FF"/>
                </a:solidFill>
              </a:rPr>
              <a:t>full format</a:t>
            </a:r>
            <a:r>
              <a:rPr lang="en">
                <a:solidFill>
                  <a:srgbClr val="0000FF"/>
                </a:solidFill>
              </a:rPr>
              <a:t> = quick format + zero out data blocks</a:t>
            </a:r>
            <a:br>
              <a:rPr lang="en">
                <a:solidFill>
                  <a:srgbClr val="0000FF"/>
                </a:solidFill>
              </a:rPr>
            </a:br>
            <a:r>
              <a:rPr lang="en">
                <a:solidFill>
                  <a:srgbClr val="0000FF"/>
                </a:solidFill>
              </a:rPr>
              <a:t>Need to zero out # FAT entries = FAT volume size ÷ block size = 2</a:t>
            </a:r>
            <a:r>
              <a:rPr baseline="30000" lang="en">
                <a:solidFill>
                  <a:srgbClr val="0000FF"/>
                </a:solidFill>
              </a:rPr>
              <a:t>31</a:t>
            </a:r>
            <a:r>
              <a:rPr lang="en">
                <a:solidFill>
                  <a:srgbClr val="0000FF"/>
                </a:solidFill>
              </a:rPr>
              <a:t>  ÷ 2</a:t>
            </a:r>
            <a:r>
              <a:rPr baseline="30000" lang="en">
                <a:solidFill>
                  <a:srgbClr val="0000FF"/>
                </a:solidFill>
              </a:rPr>
              <a:t>12</a:t>
            </a:r>
            <a:r>
              <a:rPr lang="en">
                <a:solidFill>
                  <a:srgbClr val="0000FF"/>
                </a:solidFill>
              </a:rPr>
              <a:t> = 2</a:t>
            </a:r>
            <a:r>
              <a:rPr baseline="30000" lang="en">
                <a:solidFill>
                  <a:srgbClr val="0000FF"/>
                </a:solidFill>
              </a:rPr>
              <a:t>19</a:t>
            </a:r>
            <a:r>
              <a:rPr lang="en">
                <a:solidFill>
                  <a:srgbClr val="0000FF"/>
                </a:solidFill>
              </a:rPr>
              <a:t> entries = 2</a:t>
            </a:r>
            <a:r>
              <a:rPr baseline="30000" lang="en">
                <a:solidFill>
                  <a:srgbClr val="0000FF"/>
                </a:solidFill>
              </a:rPr>
              <a:t>21</a:t>
            </a:r>
            <a:r>
              <a:rPr lang="en">
                <a:solidFill>
                  <a:srgbClr val="0000FF"/>
                </a:solidFill>
              </a:rPr>
              <a:t> bytes</a:t>
            </a:r>
            <a:br>
              <a:rPr lang="en"/>
            </a:br>
            <a:endParaRPr baseline="30000"/>
          </a:p>
          <a:p>
            <a:pPr indent="-292100" lvl="0" marL="457200" rtl="0" algn="l">
              <a:spcBef>
                <a:spcPts val="0"/>
              </a:spcBef>
              <a:spcAft>
                <a:spcPts val="0"/>
              </a:spcAft>
              <a:buSzPts val="1000"/>
              <a:buAutoNum type="arabicPeriod"/>
            </a:pPr>
            <a:r>
              <a:rPr lang="en"/>
              <a:t>Your friend who has never taken an Operating Systems class wants to format their external hard drive with the FAT32 file system. The external hard drive will be used to share home videos with your friend’s family. Give one reason why FAT32 might be the right choice. Then, give one reason why your friend should consider other options.</a:t>
            </a:r>
            <a:br>
              <a:rPr lang="en"/>
            </a:br>
            <a:br>
              <a:rPr lang="en">
                <a:solidFill>
                  <a:srgbClr val="0000FF"/>
                </a:solidFill>
              </a:rPr>
            </a:br>
            <a:br>
              <a:rPr lang="en"/>
            </a:br>
            <a:endParaRPr b="1">
              <a:solidFill>
                <a:srgbClr val="0000FF"/>
              </a:solidFill>
            </a:endParaRPr>
          </a:p>
        </p:txBody>
      </p:sp>
      <p:sp>
        <p:nvSpPr>
          <p:cNvPr id="94" name="Google Shape;94;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does it mean to format a FAT file system? Approximately how many bytes of data need to be written in order to format a 2 GiB flash drive (with 4 KiB blocks and a FAT entry size of 4 bytes) using the FAT file system?</a:t>
            </a:r>
            <a:br>
              <a:rPr lang="en"/>
            </a:br>
            <a:r>
              <a:rPr b="1" lang="en">
                <a:solidFill>
                  <a:srgbClr val="0000FF"/>
                </a:solidFill>
              </a:rPr>
              <a:t>Quick format</a:t>
            </a:r>
            <a:r>
              <a:rPr lang="en">
                <a:solidFill>
                  <a:srgbClr val="0000FF"/>
                </a:solidFill>
              </a:rPr>
              <a:t> = mark all blocks as free (i.e. 0), </a:t>
            </a:r>
            <a:r>
              <a:rPr b="1" lang="en">
                <a:solidFill>
                  <a:srgbClr val="0000FF"/>
                </a:solidFill>
              </a:rPr>
              <a:t>full format</a:t>
            </a:r>
            <a:r>
              <a:rPr lang="en">
                <a:solidFill>
                  <a:srgbClr val="0000FF"/>
                </a:solidFill>
              </a:rPr>
              <a:t> = quick format + zero out data blocks</a:t>
            </a:r>
            <a:br>
              <a:rPr lang="en">
                <a:solidFill>
                  <a:srgbClr val="0000FF"/>
                </a:solidFill>
              </a:rPr>
            </a:br>
            <a:r>
              <a:rPr lang="en">
                <a:solidFill>
                  <a:srgbClr val="0000FF"/>
                </a:solidFill>
              </a:rPr>
              <a:t>Need to zero out # FAT entries = FAT volume size ÷ block size = 2</a:t>
            </a:r>
            <a:r>
              <a:rPr baseline="30000" lang="en">
                <a:solidFill>
                  <a:srgbClr val="0000FF"/>
                </a:solidFill>
              </a:rPr>
              <a:t>31</a:t>
            </a:r>
            <a:r>
              <a:rPr lang="en">
                <a:solidFill>
                  <a:srgbClr val="0000FF"/>
                </a:solidFill>
              </a:rPr>
              <a:t>  ÷ 2</a:t>
            </a:r>
            <a:r>
              <a:rPr baseline="30000" lang="en">
                <a:solidFill>
                  <a:srgbClr val="0000FF"/>
                </a:solidFill>
              </a:rPr>
              <a:t>12</a:t>
            </a:r>
            <a:r>
              <a:rPr lang="en">
                <a:solidFill>
                  <a:srgbClr val="0000FF"/>
                </a:solidFill>
              </a:rPr>
              <a:t> = 2</a:t>
            </a:r>
            <a:r>
              <a:rPr baseline="30000" lang="en">
                <a:solidFill>
                  <a:srgbClr val="0000FF"/>
                </a:solidFill>
              </a:rPr>
              <a:t>19</a:t>
            </a:r>
            <a:r>
              <a:rPr lang="en">
                <a:solidFill>
                  <a:srgbClr val="0000FF"/>
                </a:solidFill>
              </a:rPr>
              <a:t> entries = 2</a:t>
            </a:r>
            <a:r>
              <a:rPr baseline="30000" lang="en">
                <a:solidFill>
                  <a:srgbClr val="0000FF"/>
                </a:solidFill>
              </a:rPr>
              <a:t>21</a:t>
            </a:r>
            <a:r>
              <a:rPr lang="en">
                <a:solidFill>
                  <a:srgbClr val="0000FF"/>
                </a:solidFill>
              </a:rPr>
              <a:t> bytes</a:t>
            </a:r>
            <a:br>
              <a:rPr lang="en"/>
            </a:br>
            <a:endParaRPr baseline="30000"/>
          </a:p>
          <a:p>
            <a:pPr indent="-292100" lvl="0" marL="457200" rtl="0" algn="l">
              <a:spcBef>
                <a:spcPts val="0"/>
              </a:spcBef>
              <a:spcAft>
                <a:spcPts val="0"/>
              </a:spcAft>
              <a:buSzPts val="1000"/>
              <a:buAutoNum type="arabicPeriod"/>
            </a:pPr>
            <a:r>
              <a:rPr lang="en"/>
              <a:t>Your friend who has never taken an Operating Systems class wants to format their external hard drive with the FAT32 file system. The external hard drive will be used to share home videos with your friend’s family. Give one reason why FAT32 might be the right choice. Then, give one reason why your friend should consider other options.</a:t>
            </a:r>
            <a:br>
              <a:rPr lang="en"/>
            </a:br>
            <a:r>
              <a:rPr lang="en">
                <a:solidFill>
                  <a:srgbClr val="0000FF"/>
                </a:solidFill>
              </a:rPr>
              <a:t>Pro: widely compatible → good for sharing with other people</a:t>
            </a:r>
            <a:br>
              <a:rPr lang="en">
                <a:solidFill>
                  <a:srgbClr val="0000FF"/>
                </a:solidFill>
              </a:rPr>
            </a:br>
            <a:br>
              <a:rPr lang="en"/>
            </a:br>
            <a:endParaRPr/>
          </a:p>
          <a:p>
            <a:pPr indent="0" lvl="0" marL="0" rtl="0" algn="l">
              <a:spcBef>
                <a:spcPts val="0"/>
              </a:spcBef>
              <a:spcAft>
                <a:spcPts val="0"/>
              </a:spcAft>
              <a:buNone/>
            </a:pPr>
            <a:br>
              <a:rPr lang="en"/>
            </a:br>
            <a:endParaRPr b="1">
              <a:solidFill>
                <a:srgbClr val="0000FF"/>
              </a:solidFill>
            </a:endParaRPr>
          </a:p>
        </p:txBody>
      </p:sp>
      <p:sp>
        <p:nvSpPr>
          <p:cNvPr id="100" name="Google Shape;100;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does it mean to format a FAT file system? Approximately how many bytes of data need to be written in order to format a 2 GiB flash drive (with 4 KiB blocks and a FAT entry size of 4 bytes) using the FAT file system?</a:t>
            </a:r>
            <a:br>
              <a:rPr lang="en"/>
            </a:br>
            <a:r>
              <a:rPr b="1" lang="en">
                <a:solidFill>
                  <a:srgbClr val="0000FF"/>
                </a:solidFill>
              </a:rPr>
              <a:t>Quick format</a:t>
            </a:r>
            <a:r>
              <a:rPr lang="en">
                <a:solidFill>
                  <a:srgbClr val="0000FF"/>
                </a:solidFill>
              </a:rPr>
              <a:t> = mark all blocks as free (i.e. 0), </a:t>
            </a:r>
            <a:r>
              <a:rPr b="1" lang="en">
                <a:solidFill>
                  <a:srgbClr val="0000FF"/>
                </a:solidFill>
              </a:rPr>
              <a:t>full format</a:t>
            </a:r>
            <a:r>
              <a:rPr lang="en">
                <a:solidFill>
                  <a:srgbClr val="0000FF"/>
                </a:solidFill>
              </a:rPr>
              <a:t> = quick format + zero out data blocks</a:t>
            </a:r>
            <a:br>
              <a:rPr lang="en">
                <a:solidFill>
                  <a:srgbClr val="0000FF"/>
                </a:solidFill>
              </a:rPr>
            </a:br>
            <a:r>
              <a:rPr lang="en">
                <a:solidFill>
                  <a:srgbClr val="0000FF"/>
                </a:solidFill>
              </a:rPr>
              <a:t>Need to zero out # FAT entries = FAT volume size ÷ block size = 2</a:t>
            </a:r>
            <a:r>
              <a:rPr baseline="30000" lang="en">
                <a:solidFill>
                  <a:srgbClr val="0000FF"/>
                </a:solidFill>
              </a:rPr>
              <a:t>31</a:t>
            </a:r>
            <a:r>
              <a:rPr lang="en">
                <a:solidFill>
                  <a:srgbClr val="0000FF"/>
                </a:solidFill>
              </a:rPr>
              <a:t>  ÷ 2</a:t>
            </a:r>
            <a:r>
              <a:rPr baseline="30000" lang="en">
                <a:solidFill>
                  <a:srgbClr val="0000FF"/>
                </a:solidFill>
              </a:rPr>
              <a:t>12</a:t>
            </a:r>
            <a:r>
              <a:rPr lang="en">
                <a:solidFill>
                  <a:srgbClr val="0000FF"/>
                </a:solidFill>
              </a:rPr>
              <a:t> = 2</a:t>
            </a:r>
            <a:r>
              <a:rPr baseline="30000" lang="en">
                <a:solidFill>
                  <a:srgbClr val="0000FF"/>
                </a:solidFill>
              </a:rPr>
              <a:t>19</a:t>
            </a:r>
            <a:r>
              <a:rPr lang="en">
                <a:solidFill>
                  <a:srgbClr val="0000FF"/>
                </a:solidFill>
              </a:rPr>
              <a:t> entries = 2</a:t>
            </a:r>
            <a:r>
              <a:rPr baseline="30000" lang="en">
                <a:solidFill>
                  <a:srgbClr val="0000FF"/>
                </a:solidFill>
              </a:rPr>
              <a:t>21</a:t>
            </a:r>
            <a:r>
              <a:rPr lang="en">
                <a:solidFill>
                  <a:srgbClr val="0000FF"/>
                </a:solidFill>
              </a:rPr>
              <a:t> bytes</a:t>
            </a:r>
            <a:br>
              <a:rPr lang="en">
                <a:solidFill>
                  <a:srgbClr val="0000FF"/>
                </a:solidFill>
              </a:rPr>
            </a:br>
            <a:endParaRPr baseline="30000"/>
          </a:p>
          <a:p>
            <a:pPr indent="-292100" lvl="0" marL="457200" rtl="0" algn="l">
              <a:spcBef>
                <a:spcPts val="0"/>
              </a:spcBef>
              <a:spcAft>
                <a:spcPts val="0"/>
              </a:spcAft>
              <a:buSzPts val="1000"/>
              <a:buAutoNum type="arabicPeriod"/>
            </a:pPr>
            <a:r>
              <a:rPr lang="en"/>
              <a:t>Your friend who has never taken an Operating Systems class wants to format their external hard drive with the FAT32 file system. The external hard drive will be used to share home videos with your friend’s family. Give one reason why FAT32 might be the right choice. Then, give one reason why your friend should consider other options.</a:t>
            </a:r>
            <a:br>
              <a:rPr lang="en"/>
            </a:br>
            <a:r>
              <a:rPr lang="en">
                <a:solidFill>
                  <a:srgbClr val="0000FF"/>
                </a:solidFill>
              </a:rPr>
              <a:t>Pro: widely compatible → good for sharing with other people</a:t>
            </a:r>
            <a:br>
              <a:rPr lang="en">
                <a:solidFill>
                  <a:srgbClr val="0000FF"/>
                </a:solidFill>
              </a:rPr>
            </a:br>
            <a:r>
              <a:rPr lang="en">
                <a:solidFill>
                  <a:srgbClr val="0000FF"/>
                </a:solidFill>
              </a:rPr>
              <a:t>Con: 4 GiB size limit → can’t share large videos.</a:t>
            </a:r>
            <a:br>
              <a:rPr lang="en"/>
            </a:br>
            <a:endParaRPr/>
          </a:p>
          <a:p>
            <a:pPr indent="0" lvl="0" marL="0" rtl="0" algn="l">
              <a:spcBef>
                <a:spcPts val="0"/>
              </a:spcBef>
              <a:spcAft>
                <a:spcPts val="0"/>
              </a:spcAft>
              <a:buNone/>
            </a:pPr>
            <a:br>
              <a:rPr lang="en"/>
            </a:br>
            <a:endParaRPr b="1">
              <a:solidFill>
                <a:srgbClr val="0000FF"/>
              </a:solidFill>
            </a:endParaRPr>
          </a:p>
        </p:txBody>
      </p:sp>
      <p:sp>
        <p:nvSpPr>
          <p:cNvPr id="106" name="Google Shape;106;p1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112" name="Google Shape;112;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118" name="Google Shape;118;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119" name="Google Shape;119;p21"/>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120" name="Google Shape;120;p21"/>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1"/>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22" name="Google Shape;122;p21"/>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123" name="Google Shape;123;p21"/>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1"/>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1"/>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1"/>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1. Read in blocks of / directory until My Files entry is found.</a:t>
            </a:r>
            <a:endParaRPr sz="1000">
              <a:latin typeface="Lato"/>
              <a:ea typeface="Lato"/>
              <a:cs typeface="Lato"/>
              <a:sym typeface="Lato"/>
            </a:endParaRPr>
          </a:p>
        </p:txBody>
      </p:sp>
      <p:graphicFrame>
        <p:nvGraphicFramePr>
          <p:cNvPr id="128" name="Google Shape;128;p21"/>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134" name="Google Shape;134;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135" name="Google Shape;135;p22"/>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136" name="Google Shape;136;p22"/>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2"/>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38" name="Google Shape;138;p22"/>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cxnSp>
        <p:nvCxnSpPr>
          <p:cNvPr id="139" name="Google Shape;139;p22"/>
          <p:cNvCxnSpPr/>
          <p:nvPr/>
        </p:nvCxnSpPr>
        <p:spPr>
          <a:xfrm flipH="1" rot="10800000">
            <a:off x="5487750" y="1581350"/>
            <a:ext cx="1306500" cy="401400"/>
          </a:xfrm>
          <a:prstGeom prst="straightConnector1">
            <a:avLst/>
          </a:prstGeom>
          <a:noFill/>
          <a:ln cap="flat" cmpd="sng" w="9525">
            <a:solidFill>
              <a:schemeClr val="dk2"/>
            </a:solidFill>
            <a:prstDash val="solid"/>
            <a:round/>
            <a:headEnd len="med" w="med" type="none"/>
            <a:tailEnd len="med" w="med" type="none"/>
          </a:ln>
        </p:spPr>
      </p:cxnSp>
      <p:cxnSp>
        <p:nvCxnSpPr>
          <p:cNvPr id="140" name="Google Shape;140;p22"/>
          <p:cNvCxnSpPr/>
          <p:nvPr/>
        </p:nvCxnSpPr>
        <p:spPr>
          <a:xfrm>
            <a:off x="5490900" y="2159100"/>
            <a:ext cx="1300200" cy="108300"/>
          </a:xfrm>
          <a:prstGeom prst="straightConnector1">
            <a:avLst/>
          </a:prstGeom>
          <a:noFill/>
          <a:ln cap="flat" cmpd="sng" w="9525">
            <a:solidFill>
              <a:schemeClr val="dk2"/>
            </a:solidFill>
            <a:prstDash val="solid"/>
            <a:round/>
            <a:headEnd len="med" w="med" type="none"/>
            <a:tailEnd len="med" w="med" type="none"/>
          </a:ln>
        </p:spPr>
      </p:cxnSp>
      <p:graphicFrame>
        <p:nvGraphicFramePr>
          <p:cNvPr id="141" name="Google Shape;141;p22"/>
          <p:cNvGraphicFramePr/>
          <p:nvPr/>
        </p:nvGraphicFramePr>
        <p:xfrm>
          <a:off x="6793050" y="158133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bin</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20</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usr</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31</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sp>
        <p:nvSpPr>
          <p:cNvPr id="142" name="Google Shape;142;p22"/>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2"/>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2"/>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2"/>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1. Read in blocks of / directory until My Files entry is found.</a:t>
            </a:r>
            <a:endParaRPr sz="1000">
              <a:latin typeface="Lato"/>
              <a:ea typeface="Lato"/>
              <a:cs typeface="Lato"/>
              <a:sym typeface="Lato"/>
            </a:endParaRPr>
          </a:p>
        </p:txBody>
      </p:sp>
      <p:graphicFrame>
        <p:nvGraphicFramePr>
          <p:cNvPr id="147" name="Google Shape;147;p22"/>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153" name="Google Shape;153;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154" name="Google Shape;154;p23"/>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155" name="Google Shape;155;p23"/>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3"/>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57" name="Google Shape;157;p23"/>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cxnSp>
        <p:nvCxnSpPr>
          <p:cNvPr id="158" name="Google Shape;158;p23"/>
          <p:cNvCxnSpPr/>
          <p:nvPr/>
        </p:nvCxnSpPr>
        <p:spPr>
          <a:xfrm flipH="1" rot="10800000">
            <a:off x="5488950" y="1581350"/>
            <a:ext cx="1306500" cy="401400"/>
          </a:xfrm>
          <a:prstGeom prst="straightConnector1">
            <a:avLst/>
          </a:prstGeom>
          <a:noFill/>
          <a:ln cap="flat" cmpd="sng" w="9525">
            <a:solidFill>
              <a:schemeClr val="dk2"/>
            </a:solidFill>
            <a:prstDash val="solid"/>
            <a:round/>
            <a:headEnd len="med" w="med" type="none"/>
            <a:tailEnd len="med" w="med" type="none"/>
          </a:ln>
        </p:spPr>
      </p:cxnSp>
      <p:cxnSp>
        <p:nvCxnSpPr>
          <p:cNvPr id="159" name="Google Shape;159;p23"/>
          <p:cNvCxnSpPr/>
          <p:nvPr/>
        </p:nvCxnSpPr>
        <p:spPr>
          <a:xfrm>
            <a:off x="5488950" y="2148475"/>
            <a:ext cx="1300200" cy="108300"/>
          </a:xfrm>
          <a:prstGeom prst="straightConnector1">
            <a:avLst/>
          </a:prstGeom>
          <a:noFill/>
          <a:ln cap="flat" cmpd="sng" w="9525">
            <a:solidFill>
              <a:schemeClr val="dk2"/>
            </a:solidFill>
            <a:prstDash val="solid"/>
            <a:round/>
            <a:headEnd len="med" w="med" type="none"/>
            <a:tailEnd len="med" w="med" type="none"/>
          </a:ln>
        </p:spPr>
      </p:cxnSp>
      <p:graphicFrame>
        <p:nvGraphicFramePr>
          <p:cNvPr id="160" name="Google Shape;160;p23"/>
          <p:cNvGraphicFramePr/>
          <p:nvPr/>
        </p:nvGraphicFramePr>
        <p:xfrm>
          <a:off x="6789150" y="1581350"/>
          <a:ext cx="3000000" cy="3000000"/>
        </p:xfrm>
        <a:graphic>
          <a:graphicData uri="http://schemas.openxmlformats.org/drawingml/2006/table">
            <a:tbl>
              <a:tblPr>
                <a:noFill/>
                <a:tableStyleId>{CD9EF010-C055-401C-A2CD-5C002DE7F197}</a:tableStyleId>
              </a:tblPr>
              <a:tblGrid>
                <a:gridCol w="1046625"/>
                <a:gridCol w="824950"/>
              </a:tblGrid>
              <a:tr h="1048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bin</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20</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usr</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31</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cxnSp>
        <p:nvCxnSpPr>
          <p:cNvPr id="161" name="Google Shape;161;p23"/>
          <p:cNvCxnSpPr/>
          <p:nvPr/>
        </p:nvCxnSpPr>
        <p:spPr>
          <a:xfrm>
            <a:off x="5501550" y="2151600"/>
            <a:ext cx="1313100" cy="312300"/>
          </a:xfrm>
          <a:prstGeom prst="straightConnector1">
            <a:avLst/>
          </a:prstGeom>
          <a:noFill/>
          <a:ln cap="flat" cmpd="sng" w="9525">
            <a:solidFill>
              <a:schemeClr val="dk2"/>
            </a:solidFill>
            <a:prstDash val="solid"/>
            <a:round/>
            <a:headEnd len="med" w="med" type="none"/>
            <a:tailEnd len="med" w="med" type="none"/>
          </a:ln>
        </p:spPr>
      </p:cxnSp>
      <p:graphicFrame>
        <p:nvGraphicFramePr>
          <p:cNvPr id="162" name="Google Shape;162;p23"/>
          <p:cNvGraphicFramePr/>
          <p:nvPr/>
        </p:nvGraphicFramePr>
        <p:xfrm>
          <a:off x="6827250" y="246388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Pictures</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35</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cxnSp>
        <p:nvCxnSpPr>
          <p:cNvPr id="163" name="Google Shape;163;p23"/>
          <p:cNvCxnSpPr/>
          <p:nvPr/>
        </p:nvCxnSpPr>
        <p:spPr>
          <a:xfrm>
            <a:off x="5488950" y="2314175"/>
            <a:ext cx="1338600" cy="828600"/>
          </a:xfrm>
          <a:prstGeom prst="straightConnector1">
            <a:avLst/>
          </a:prstGeom>
          <a:noFill/>
          <a:ln cap="flat" cmpd="sng" w="9525">
            <a:solidFill>
              <a:schemeClr val="dk2"/>
            </a:solidFill>
            <a:prstDash val="solid"/>
            <a:round/>
            <a:headEnd len="med" w="med" type="none"/>
            <a:tailEnd len="med" w="med" type="none"/>
          </a:ln>
        </p:spPr>
      </p:cxnSp>
      <p:sp>
        <p:nvSpPr>
          <p:cNvPr id="164" name="Google Shape;164;p23"/>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3"/>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3"/>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3"/>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1. Read in blocks of / directory until My Files entry is found.</a:t>
            </a:r>
            <a:endParaRPr sz="1000">
              <a:latin typeface="Lato"/>
              <a:ea typeface="Lato"/>
              <a:cs typeface="Lato"/>
              <a:sym typeface="Lato"/>
            </a:endParaRPr>
          </a:p>
        </p:txBody>
      </p:sp>
      <p:graphicFrame>
        <p:nvGraphicFramePr>
          <p:cNvPr id="169" name="Google Shape;169;p23"/>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175" name="Google Shape;175;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176" name="Google Shape;176;p24"/>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177" name="Google Shape;177;p24"/>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79" name="Google Shape;179;p24"/>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cxnSp>
        <p:nvCxnSpPr>
          <p:cNvPr id="180" name="Google Shape;180;p24"/>
          <p:cNvCxnSpPr/>
          <p:nvPr/>
        </p:nvCxnSpPr>
        <p:spPr>
          <a:xfrm flipH="1" rot="10800000">
            <a:off x="5487750" y="1581350"/>
            <a:ext cx="1306500" cy="401400"/>
          </a:xfrm>
          <a:prstGeom prst="straightConnector1">
            <a:avLst/>
          </a:prstGeom>
          <a:noFill/>
          <a:ln cap="flat" cmpd="sng" w="9525">
            <a:solidFill>
              <a:schemeClr val="dk2"/>
            </a:solidFill>
            <a:prstDash val="solid"/>
            <a:round/>
            <a:headEnd len="med" w="med" type="none"/>
            <a:tailEnd len="med" w="med" type="none"/>
          </a:ln>
        </p:spPr>
      </p:cxnSp>
      <p:cxnSp>
        <p:nvCxnSpPr>
          <p:cNvPr id="181" name="Google Shape;181;p24"/>
          <p:cNvCxnSpPr/>
          <p:nvPr/>
        </p:nvCxnSpPr>
        <p:spPr>
          <a:xfrm>
            <a:off x="5487750" y="2148475"/>
            <a:ext cx="1300200" cy="108300"/>
          </a:xfrm>
          <a:prstGeom prst="straightConnector1">
            <a:avLst/>
          </a:prstGeom>
          <a:noFill/>
          <a:ln cap="flat" cmpd="sng" w="9525">
            <a:solidFill>
              <a:schemeClr val="dk2"/>
            </a:solidFill>
            <a:prstDash val="solid"/>
            <a:round/>
            <a:headEnd len="med" w="med" type="none"/>
            <a:tailEnd len="med" w="med" type="none"/>
          </a:ln>
        </p:spPr>
      </p:cxnSp>
      <p:graphicFrame>
        <p:nvGraphicFramePr>
          <p:cNvPr id="182" name="Google Shape;182;p24"/>
          <p:cNvGraphicFramePr/>
          <p:nvPr/>
        </p:nvGraphicFramePr>
        <p:xfrm>
          <a:off x="6787950" y="158133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bin</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20</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usr</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31</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cxnSp>
        <p:nvCxnSpPr>
          <p:cNvPr id="183" name="Google Shape;183;p24"/>
          <p:cNvCxnSpPr/>
          <p:nvPr/>
        </p:nvCxnSpPr>
        <p:spPr>
          <a:xfrm>
            <a:off x="5500350" y="2151600"/>
            <a:ext cx="1313100" cy="312300"/>
          </a:xfrm>
          <a:prstGeom prst="straightConnector1">
            <a:avLst/>
          </a:prstGeom>
          <a:noFill/>
          <a:ln cap="flat" cmpd="sng" w="9525">
            <a:solidFill>
              <a:schemeClr val="dk2"/>
            </a:solidFill>
            <a:prstDash val="solid"/>
            <a:round/>
            <a:headEnd len="med" w="med" type="none"/>
            <a:tailEnd len="med" w="med" type="none"/>
          </a:ln>
        </p:spPr>
      </p:cxnSp>
      <p:graphicFrame>
        <p:nvGraphicFramePr>
          <p:cNvPr id="184" name="Google Shape;184;p24"/>
          <p:cNvGraphicFramePr/>
          <p:nvPr/>
        </p:nvGraphicFramePr>
        <p:xfrm>
          <a:off x="6824850" y="246388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Pictures</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35</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cxnSp>
        <p:nvCxnSpPr>
          <p:cNvPr id="185" name="Google Shape;185;p24"/>
          <p:cNvCxnSpPr/>
          <p:nvPr/>
        </p:nvCxnSpPr>
        <p:spPr>
          <a:xfrm>
            <a:off x="5487750" y="2314175"/>
            <a:ext cx="1338600" cy="828600"/>
          </a:xfrm>
          <a:prstGeom prst="straightConnector1">
            <a:avLst/>
          </a:prstGeom>
          <a:noFill/>
          <a:ln cap="flat" cmpd="sng" w="9525">
            <a:solidFill>
              <a:schemeClr val="dk2"/>
            </a:solidFill>
            <a:prstDash val="solid"/>
            <a:round/>
            <a:headEnd len="med" w="med" type="none"/>
            <a:tailEnd len="med" w="med" type="none"/>
          </a:ln>
        </p:spPr>
      </p:cxnSp>
      <p:cxnSp>
        <p:nvCxnSpPr>
          <p:cNvPr id="186" name="Google Shape;186;p24"/>
          <p:cNvCxnSpPr/>
          <p:nvPr/>
        </p:nvCxnSpPr>
        <p:spPr>
          <a:xfrm>
            <a:off x="5487750" y="4041150"/>
            <a:ext cx="1338600" cy="484500"/>
          </a:xfrm>
          <a:prstGeom prst="straightConnector1">
            <a:avLst/>
          </a:prstGeom>
          <a:noFill/>
          <a:ln cap="flat" cmpd="sng" w="9525">
            <a:solidFill>
              <a:schemeClr val="dk2"/>
            </a:solidFill>
            <a:prstDash val="solid"/>
            <a:round/>
            <a:headEnd len="med" w="med" type="none"/>
            <a:tailEnd len="med" w="med" type="none"/>
          </a:ln>
        </p:spPr>
      </p:cxnSp>
      <p:cxnSp>
        <p:nvCxnSpPr>
          <p:cNvPr id="187" name="Google Shape;187;p24"/>
          <p:cNvCxnSpPr/>
          <p:nvPr/>
        </p:nvCxnSpPr>
        <p:spPr>
          <a:xfrm flipH="1" rot="10800000">
            <a:off x="5494125" y="3849850"/>
            <a:ext cx="1319400" cy="19200"/>
          </a:xfrm>
          <a:prstGeom prst="straightConnector1">
            <a:avLst/>
          </a:prstGeom>
          <a:noFill/>
          <a:ln cap="flat" cmpd="sng" w="9525">
            <a:solidFill>
              <a:schemeClr val="dk2"/>
            </a:solidFill>
            <a:prstDash val="solid"/>
            <a:round/>
            <a:headEnd len="med" w="med" type="none"/>
            <a:tailEnd len="med" w="med" type="none"/>
          </a:ln>
        </p:spPr>
      </p:cxnSp>
      <p:graphicFrame>
        <p:nvGraphicFramePr>
          <p:cNvPr id="188" name="Google Shape;188;p24"/>
          <p:cNvGraphicFramePr/>
          <p:nvPr/>
        </p:nvGraphicFramePr>
        <p:xfrm>
          <a:off x="6826350" y="384353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sp>
        <p:nvSpPr>
          <p:cNvPr id="189" name="Google Shape;189;p24"/>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4"/>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4"/>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4"/>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1. Read in blocks of / directory until My Files entry is found.</a:t>
            </a:r>
            <a:endParaRPr sz="1000">
              <a:latin typeface="Lato"/>
              <a:ea typeface="Lato"/>
              <a:cs typeface="Lato"/>
              <a:sym typeface="Lato"/>
            </a:endParaRPr>
          </a:p>
        </p:txBody>
      </p:sp>
      <p:graphicFrame>
        <p:nvGraphicFramePr>
          <p:cNvPr id="194" name="Google Shape;194;p24"/>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00" name="Google Shape;200;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01" name="Google Shape;201;p25"/>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02" name="Google Shape;202;p25"/>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04" name="Google Shape;204;p25"/>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205" name="Google Shape;205;p25"/>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5"/>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5"/>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5"/>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2. Read in blocks of /My Files until Video.mp4 entry is found.</a:t>
            </a:r>
            <a:endParaRPr sz="1000">
              <a:latin typeface="Lato"/>
              <a:ea typeface="Lato"/>
              <a:cs typeface="Lato"/>
              <a:sym typeface="Lato"/>
            </a:endParaRPr>
          </a:p>
        </p:txBody>
      </p:sp>
      <p:graphicFrame>
        <p:nvGraphicFramePr>
          <p:cNvPr id="210" name="Google Shape;210;p25"/>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16" name="Google Shape;216;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17" name="Google Shape;217;p26"/>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18" name="Google Shape;218;p26"/>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6"/>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20" name="Google Shape;220;p26"/>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cxnSp>
        <p:nvCxnSpPr>
          <p:cNvPr id="221" name="Google Shape;221;p26"/>
          <p:cNvCxnSpPr/>
          <p:nvPr/>
        </p:nvCxnSpPr>
        <p:spPr>
          <a:xfrm flipH="1" rot="10800000">
            <a:off x="5494125" y="1421800"/>
            <a:ext cx="1300200" cy="1083300"/>
          </a:xfrm>
          <a:prstGeom prst="straightConnector1">
            <a:avLst/>
          </a:prstGeom>
          <a:noFill/>
          <a:ln cap="flat" cmpd="sng" w="9525">
            <a:solidFill>
              <a:schemeClr val="dk2"/>
            </a:solidFill>
            <a:prstDash val="solid"/>
            <a:round/>
            <a:headEnd len="med" w="med" type="none"/>
            <a:tailEnd len="med" w="med" type="none"/>
          </a:ln>
        </p:spPr>
      </p:cxnSp>
      <p:cxnSp>
        <p:nvCxnSpPr>
          <p:cNvPr id="222" name="Google Shape;222;p26"/>
          <p:cNvCxnSpPr/>
          <p:nvPr/>
        </p:nvCxnSpPr>
        <p:spPr>
          <a:xfrm flipH="1" rot="10800000">
            <a:off x="5487750" y="2096925"/>
            <a:ext cx="1300200" cy="573900"/>
          </a:xfrm>
          <a:prstGeom prst="straightConnector1">
            <a:avLst/>
          </a:prstGeom>
          <a:noFill/>
          <a:ln cap="flat" cmpd="sng" w="9525">
            <a:solidFill>
              <a:schemeClr val="dk2"/>
            </a:solidFill>
            <a:prstDash val="solid"/>
            <a:round/>
            <a:headEnd len="med" w="med" type="none"/>
            <a:tailEnd len="med" w="med" type="none"/>
          </a:ln>
        </p:spPr>
      </p:cxnSp>
      <p:graphicFrame>
        <p:nvGraphicFramePr>
          <p:cNvPr id="223" name="Google Shape;223;p26"/>
          <p:cNvGraphicFramePr/>
          <p:nvPr/>
        </p:nvGraphicFramePr>
        <p:xfrm>
          <a:off x="6813450" y="1410688"/>
          <a:ext cx="3000000" cy="3000000"/>
        </p:xfrm>
        <a:graphic>
          <a:graphicData uri="http://schemas.openxmlformats.org/drawingml/2006/table">
            <a:tbl>
              <a:tblPr>
                <a:noFill/>
                <a:tableStyleId>{CD9EF010-C055-401C-A2CD-5C002DE7F197}</a:tableStyleId>
              </a:tblPr>
              <a:tblGrid>
                <a:gridCol w="1046625"/>
                <a:gridCol w="824950"/>
              </a:tblGrid>
              <a:tr h="102250">
                <a:tc>
                  <a:txBody>
                    <a:bodyPr/>
                    <a:lstStyle/>
                    <a:p>
                      <a:pPr indent="0" lvl="0" marL="0" rtl="0" algn="ctr">
                        <a:spcBef>
                          <a:spcPts val="0"/>
                        </a:spcBef>
                        <a:spcAft>
                          <a:spcPts val="0"/>
                        </a:spcAft>
                        <a:buNone/>
                      </a:pPr>
                      <a:r>
                        <a:rPr lang="en" sz="1000">
                          <a:latin typeface="Lato"/>
                          <a:ea typeface="Lato"/>
                          <a:cs typeface="Lato"/>
                          <a:sym typeface="Lato"/>
                        </a:rPr>
                        <a:t>Name</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File Number</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Picture.jpg</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55</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Video.mp4</a:t>
                      </a:r>
                      <a:endParaRPr sz="1000">
                        <a:latin typeface="Lato"/>
                        <a:ea typeface="Lato"/>
                        <a:cs typeface="Lato"/>
                        <a:sym typeface="Lato"/>
                      </a:endParaRPr>
                    </a:p>
                  </a:txBody>
                  <a:tcPr marT="9125" marB="9125" marR="9125" marL="9125">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solidFill>
                            <a:schemeClr val="dk1"/>
                          </a:solidFill>
                          <a:latin typeface="Lato"/>
                          <a:ea typeface="Lato"/>
                          <a:cs typeface="Lato"/>
                          <a:sym typeface="Lato"/>
                        </a:rPr>
                        <a:t>…</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bl>
          </a:graphicData>
        </a:graphic>
      </p:graphicFrame>
      <p:sp>
        <p:nvSpPr>
          <p:cNvPr id="224" name="Google Shape;224;p26"/>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6"/>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6"/>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6"/>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6"/>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2. Read in blocks of /My Files until Video.mp4 entry is found.</a:t>
            </a:r>
            <a:endParaRPr sz="1000">
              <a:latin typeface="Lato"/>
              <a:ea typeface="Lato"/>
              <a:cs typeface="Lato"/>
              <a:sym typeface="Lato"/>
            </a:endParaRPr>
          </a:p>
        </p:txBody>
      </p:sp>
      <p:graphicFrame>
        <p:nvGraphicFramePr>
          <p:cNvPr id="229" name="Google Shape;229;p26"/>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35" name="Google Shape;235;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36" name="Google Shape;236;p27"/>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37" name="Google Shape;237;p27"/>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39" name="Google Shape;239;p27"/>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240" name="Google Shape;240;p27"/>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7"/>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7"/>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3. Read in all blocks of /My Files/Video.mp4 until EOF.</a:t>
            </a:r>
            <a:endParaRPr sz="1000">
              <a:latin typeface="Lato"/>
              <a:ea typeface="Lato"/>
              <a:cs typeface="Lato"/>
              <a:sym typeface="Lato"/>
            </a:endParaRPr>
          </a:p>
        </p:txBody>
      </p:sp>
      <p:graphicFrame>
        <p:nvGraphicFramePr>
          <p:cNvPr id="245" name="Google Shape;245;p27"/>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51" name="Google Shape;251;p2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52" name="Google Shape;252;p28"/>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53" name="Google Shape;253;p28"/>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8"/>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55" name="Google Shape;255;p28"/>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256" name="Google Shape;256;p28"/>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8"/>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8"/>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8"/>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8"/>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3. Read in all blocks of /My Files/Video.mp4 until EOF.</a:t>
            </a:r>
            <a:endParaRPr sz="1000">
              <a:latin typeface="Lato"/>
              <a:ea typeface="Lato"/>
              <a:cs typeface="Lato"/>
              <a:sym typeface="Lato"/>
            </a:endParaRPr>
          </a:p>
        </p:txBody>
      </p:sp>
      <p:sp>
        <p:nvSpPr>
          <p:cNvPr id="261" name="Google Shape;261;p28"/>
          <p:cNvSpPr/>
          <p:nvPr/>
        </p:nvSpPr>
        <p:spPr>
          <a:xfrm>
            <a:off x="6815825" y="2437900"/>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cxnSp>
        <p:nvCxnSpPr>
          <p:cNvPr id="262" name="Google Shape;262;p28"/>
          <p:cNvCxnSpPr/>
          <p:nvPr/>
        </p:nvCxnSpPr>
        <p:spPr>
          <a:xfrm flipH="1" rot="10800000">
            <a:off x="5506850" y="2441400"/>
            <a:ext cx="1313100" cy="741600"/>
          </a:xfrm>
          <a:prstGeom prst="straightConnector1">
            <a:avLst/>
          </a:prstGeom>
          <a:noFill/>
          <a:ln cap="flat" cmpd="sng" w="9525">
            <a:solidFill>
              <a:schemeClr val="dk2"/>
            </a:solidFill>
            <a:prstDash val="solid"/>
            <a:round/>
            <a:headEnd len="med" w="med" type="none"/>
            <a:tailEnd len="med" w="med" type="none"/>
          </a:ln>
        </p:spPr>
      </p:cxnSp>
      <p:cxnSp>
        <p:nvCxnSpPr>
          <p:cNvPr id="263" name="Google Shape;263;p28"/>
          <p:cNvCxnSpPr/>
          <p:nvPr/>
        </p:nvCxnSpPr>
        <p:spPr>
          <a:xfrm flipH="1" rot="10800000">
            <a:off x="5506850" y="2951225"/>
            <a:ext cx="1313100" cy="393000"/>
          </a:xfrm>
          <a:prstGeom prst="straightConnector1">
            <a:avLst/>
          </a:prstGeom>
          <a:noFill/>
          <a:ln cap="flat" cmpd="sng" w="9525">
            <a:solidFill>
              <a:schemeClr val="dk2"/>
            </a:solidFill>
            <a:prstDash val="solid"/>
            <a:round/>
            <a:headEnd len="med" w="med" type="none"/>
            <a:tailEnd len="med" w="med" type="none"/>
          </a:ln>
        </p:spPr>
      </p:cxnSp>
      <p:graphicFrame>
        <p:nvGraphicFramePr>
          <p:cNvPr id="264" name="Google Shape;264;p28"/>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70" name="Google Shape;270;p2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71" name="Google Shape;271;p29"/>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72" name="Google Shape;272;p29"/>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9"/>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74" name="Google Shape;274;p29"/>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275" name="Google Shape;275;p29"/>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9"/>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9"/>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9"/>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3. Read in all blocks of /My Files/Video.mp4 until EOF.</a:t>
            </a:r>
            <a:endParaRPr sz="1000">
              <a:latin typeface="Lato"/>
              <a:ea typeface="Lato"/>
              <a:cs typeface="Lato"/>
              <a:sym typeface="Lato"/>
            </a:endParaRPr>
          </a:p>
        </p:txBody>
      </p:sp>
      <p:sp>
        <p:nvSpPr>
          <p:cNvPr id="280" name="Google Shape;280;p29"/>
          <p:cNvSpPr/>
          <p:nvPr/>
        </p:nvSpPr>
        <p:spPr>
          <a:xfrm>
            <a:off x="6815825" y="2437900"/>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281" name="Google Shape;281;p29"/>
          <p:cNvSpPr/>
          <p:nvPr/>
        </p:nvSpPr>
        <p:spPr>
          <a:xfrm>
            <a:off x="7377500" y="33105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cxnSp>
        <p:nvCxnSpPr>
          <p:cNvPr id="282" name="Google Shape;282;p29"/>
          <p:cNvCxnSpPr/>
          <p:nvPr/>
        </p:nvCxnSpPr>
        <p:spPr>
          <a:xfrm flipH="1" rot="10800000">
            <a:off x="5506850" y="2441400"/>
            <a:ext cx="1313100" cy="741600"/>
          </a:xfrm>
          <a:prstGeom prst="straightConnector1">
            <a:avLst/>
          </a:prstGeom>
          <a:noFill/>
          <a:ln cap="flat" cmpd="sng" w="9525">
            <a:solidFill>
              <a:schemeClr val="dk2"/>
            </a:solidFill>
            <a:prstDash val="solid"/>
            <a:round/>
            <a:headEnd len="med" w="med" type="none"/>
            <a:tailEnd len="med" w="med" type="none"/>
          </a:ln>
        </p:spPr>
      </p:cxnSp>
      <p:cxnSp>
        <p:nvCxnSpPr>
          <p:cNvPr id="283" name="Google Shape;283;p29"/>
          <p:cNvCxnSpPr/>
          <p:nvPr/>
        </p:nvCxnSpPr>
        <p:spPr>
          <a:xfrm flipH="1" rot="10800000">
            <a:off x="5506850" y="2951225"/>
            <a:ext cx="1313100" cy="393000"/>
          </a:xfrm>
          <a:prstGeom prst="straightConnector1">
            <a:avLst/>
          </a:prstGeom>
          <a:noFill/>
          <a:ln cap="flat" cmpd="sng" w="9525">
            <a:solidFill>
              <a:schemeClr val="dk2"/>
            </a:solidFill>
            <a:prstDash val="solid"/>
            <a:round/>
            <a:headEnd len="med" w="med" type="none"/>
            <a:tailEnd len="med" w="med" type="none"/>
          </a:ln>
        </p:spPr>
      </p:cxnSp>
      <p:cxnSp>
        <p:nvCxnSpPr>
          <p:cNvPr id="284" name="Google Shape;284;p29"/>
          <p:cNvCxnSpPr/>
          <p:nvPr/>
        </p:nvCxnSpPr>
        <p:spPr>
          <a:xfrm flipH="1" rot="10800000">
            <a:off x="5506850" y="3314475"/>
            <a:ext cx="1893000" cy="44700"/>
          </a:xfrm>
          <a:prstGeom prst="straightConnector1">
            <a:avLst/>
          </a:prstGeom>
          <a:noFill/>
          <a:ln cap="flat" cmpd="sng" w="9525">
            <a:solidFill>
              <a:schemeClr val="dk2"/>
            </a:solidFill>
            <a:prstDash val="solid"/>
            <a:round/>
            <a:headEnd len="med" w="med" type="none"/>
            <a:tailEnd len="med" w="med" type="none"/>
          </a:ln>
        </p:spPr>
      </p:cxnSp>
      <p:cxnSp>
        <p:nvCxnSpPr>
          <p:cNvPr id="285" name="Google Shape;285;p29"/>
          <p:cNvCxnSpPr/>
          <p:nvPr/>
        </p:nvCxnSpPr>
        <p:spPr>
          <a:xfrm>
            <a:off x="5494125" y="3531250"/>
            <a:ext cx="1873800" cy="299700"/>
          </a:xfrm>
          <a:prstGeom prst="straightConnector1">
            <a:avLst/>
          </a:prstGeom>
          <a:noFill/>
          <a:ln cap="flat" cmpd="sng" w="9525">
            <a:solidFill>
              <a:schemeClr val="dk2"/>
            </a:solidFill>
            <a:prstDash val="solid"/>
            <a:round/>
            <a:headEnd len="med" w="med" type="none"/>
            <a:tailEnd len="med" w="med" type="none"/>
          </a:ln>
        </p:spPr>
      </p:cxnSp>
      <p:graphicFrame>
        <p:nvGraphicFramePr>
          <p:cNvPr id="286" name="Google Shape;286;p29"/>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292" name="Google Shape;292;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293" name="Google Shape;293;p30"/>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294" name="Google Shape;294;p30"/>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96" name="Google Shape;296;p30"/>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297" name="Google Shape;297;p30"/>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0"/>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0"/>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3. Read in all blocks of /My Files/Video.mp4 until EOF.</a:t>
            </a:r>
            <a:endParaRPr sz="1000">
              <a:latin typeface="Lato"/>
              <a:ea typeface="Lato"/>
              <a:cs typeface="Lato"/>
              <a:sym typeface="Lato"/>
            </a:endParaRPr>
          </a:p>
        </p:txBody>
      </p:sp>
      <p:sp>
        <p:nvSpPr>
          <p:cNvPr id="302" name="Google Shape;302;p30"/>
          <p:cNvSpPr/>
          <p:nvPr/>
        </p:nvSpPr>
        <p:spPr>
          <a:xfrm>
            <a:off x="6815825" y="2437900"/>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303" name="Google Shape;303;p30"/>
          <p:cNvSpPr/>
          <p:nvPr/>
        </p:nvSpPr>
        <p:spPr>
          <a:xfrm>
            <a:off x="7377500" y="33105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304" name="Google Shape;304;p30"/>
          <p:cNvSpPr/>
          <p:nvPr/>
        </p:nvSpPr>
        <p:spPr>
          <a:xfrm>
            <a:off x="6566675" y="39397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cxnSp>
        <p:nvCxnSpPr>
          <p:cNvPr id="305" name="Google Shape;305;p30"/>
          <p:cNvCxnSpPr/>
          <p:nvPr/>
        </p:nvCxnSpPr>
        <p:spPr>
          <a:xfrm flipH="1" rot="10800000">
            <a:off x="5506850" y="2441400"/>
            <a:ext cx="1313100" cy="74160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30"/>
          <p:cNvCxnSpPr/>
          <p:nvPr/>
        </p:nvCxnSpPr>
        <p:spPr>
          <a:xfrm flipH="1" rot="10800000">
            <a:off x="5506850" y="2951225"/>
            <a:ext cx="1313100" cy="393000"/>
          </a:xfrm>
          <a:prstGeom prst="straightConnector1">
            <a:avLst/>
          </a:prstGeom>
          <a:noFill/>
          <a:ln cap="flat" cmpd="sng" w="9525">
            <a:solidFill>
              <a:schemeClr val="dk2"/>
            </a:solidFill>
            <a:prstDash val="solid"/>
            <a:round/>
            <a:headEnd len="med" w="med" type="none"/>
            <a:tailEnd len="med" w="med" type="none"/>
          </a:ln>
        </p:spPr>
      </p:cxnSp>
      <p:cxnSp>
        <p:nvCxnSpPr>
          <p:cNvPr id="307" name="Google Shape;307;p30"/>
          <p:cNvCxnSpPr/>
          <p:nvPr/>
        </p:nvCxnSpPr>
        <p:spPr>
          <a:xfrm flipH="1" rot="10800000">
            <a:off x="5506850" y="3314475"/>
            <a:ext cx="1893000" cy="44700"/>
          </a:xfrm>
          <a:prstGeom prst="straightConnector1">
            <a:avLst/>
          </a:prstGeom>
          <a:noFill/>
          <a:ln cap="flat" cmpd="sng" w="9525">
            <a:solidFill>
              <a:schemeClr val="dk2"/>
            </a:solidFill>
            <a:prstDash val="solid"/>
            <a:round/>
            <a:headEnd len="med" w="med" type="none"/>
            <a:tailEnd len="med" w="med" type="none"/>
          </a:ln>
        </p:spPr>
      </p:cxnSp>
      <p:cxnSp>
        <p:nvCxnSpPr>
          <p:cNvPr id="308" name="Google Shape;308;p30"/>
          <p:cNvCxnSpPr/>
          <p:nvPr/>
        </p:nvCxnSpPr>
        <p:spPr>
          <a:xfrm>
            <a:off x="5494125" y="3531250"/>
            <a:ext cx="1873800" cy="299700"/>
          </a:xfrm>
          <a:prstGeom prst="straightConnector1">
            <a:avLst/>
          </a:prstGeom>
          <a:noFill/>
          <a:ln cap="flat" cmpd="sng" w="9525">
            <a:solidFill>
              <a:schemeClr val="dk2"/>
            </a:solidFill>
            <a:prstDash val="solid"/>
            <a:round/>
            <a:headEnd len="med" w="med" type="none"/>
            <a:tailEnd len="med" w="med" type="none"/>
          </a:ln>
        </p:spPr>
      </p:cxnSp>
      <p:cxnSp>
        <p:nvCxnSpPr>
          <p:cNvPr id="309" name="Google Shape;309;p30"/>
          <p:cNvCxnSpPr/>
          <p:nvPr/>
        </p:nvCxnSpPr>
        <p:spPr>
          <a:xfrm>
            <a:off x="5506850" y="3556750"/>
            <a:ext cx="1051800" cy="388800"/>
          </a:xfrm>
          <a:prstGeom prst="straightConnector1">
            <a:avLst/>
          </a:prstGeom>
          <a:noFill/>
          <a:ln cap="flat" cmpd="sng" w="9525">
            <a:solidFill>
              <a:schemeClr val="dk2"/>
            </a:solidFill>
            <a:prstDash val="solid"/>
            <a:round/>
            <a:headEnd len="med" w="med" type="none"/>
            <a:tailEnd len="med" w="med" type="none"/>
          </a:ln>
        </p:spPr>
      </p:cxnSp>
      <p:cxnSp>
        <p:nvCxnSpPr>
          <p:cNvPr id="310" name="Google Shape;310;p30"/>
          <p:cNvCxnSpPr/>
          <p:nvPr/>
        </p:nvCxnSpPr>
        <p:spPr>
          <a:xfrm>
            <a:off x="5500500" y="3684225"/>
            <a:ext cx="1070700" cy="771300"/>
          </a:xfrm>
          <a:prstGeom prst="straightConnector1">
            <a:avLst/>
          </a:prstGeom>
          <a:noFill/>
          <a:ln cap="flat" cmpd="sng" w="9525">
            <a:solidFill>
              <a:schemeClr val="dk2"/>
            </a:solidFill>
            <a:prstDash val="solid"/>
            <a:round/>
            <a:headEnd len="med" w="med" type="none"/>
            <a:tailEnd len="med" w="med" type="none"/>
          </a:ln>
        </p:spPr>
      </p:cxnSp>
      <p:graphicFrame>
        <p:nvGraphicFramePr>
          <p:cNvPr id="311" name="Google Shape;311;p30"/>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From a software perspective, explain how an operating system reads a file like </a:t>
            </a:r>
            <a:r>
              <a:rPr lang="en">
                <a:latin typeface="Source Code Pro"/>
                <a:ea typeface="Source Code Pro"/>
                <a:cs typeface="Source Code Pro"/>
                <a:sym typeface="Source Code Pro"/>
              </a:rPr>
              <a:t>D:\My Files\Video.mp4</a:t>
            </a:r>
            <a:r>
              <a:rPr lang="en"/>
              <a:t> from a FAT volume.</a:t>
            </a:r>
            <a:br>
              <a:rPr lang="en"/>
            </a:br>
            <a:endParaRPr>
              <a:solidFill>
                <a:srgbClr val="0000FF"/>
              </a:solidFill>
            </a:endParaRPr>
          </a:p>
        </p:txBody>
      </p:sp>
      <p:sp>
        <p:nvSpPr>
          <p:cNvPr id="317" name="Google Shape;317;p3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graphicFrame>
        <p:nvGraphicFramePr>
          <p:cNvPr id="318" name="Google Shape;318;p31"/>
          <p:cNvGraphicFramePr/>
          <p:nvPr/>
        </p:nvGraphicFramePr>
        <p:xfrm>
          <a:off x="182850" y="1476500"/>
          <a:ext cx="3000000" cy="3000000"/>
        </p:xfrm>
        <a:graphic>
          <a:graphicData uri="http://schemas.openxmlformats.org/drawingml/2006/table">
            <a:tbl>
              <a:tblPr>
                <a:noFill/>
                <a:tableStyleId>{CD9EF010-C055-401C-A2CD-5C002DE7F197}</a:tableStyleId>
              </a:tblPr>
              <a:tblGrid>
                <a:gridCol w="232025"/>
                <a:gridCol w="1601850"/>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FAT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EOF</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
        <p:nvSpPr>
          <p:cNvPr id="319" name="Google Shape;319;p31"/>
          <p:cNvSpPr/>
          <p:nvPr/>
        </p:nvSpPr>
        <p:spPr>
          <a:xfrm>
            <a:off x="2016725" y="2090825"/>
            <a:ext cx="114600" cy="1146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a:off x="2016725" y="2237525"/>
            <a:ext cx="182100" cy="1702200"/>
          </a:xfrm>
          <a:prstGeom prst="rightBracket">
            <a:avLst>
              <a:gd fmla="val 8333"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321" name="Google Shape;321;p31"/>
          <p:cNvGraphicFramePr/>
          <p:nvPr/>
        </p:nvGraphicFramePr>
        <p:xfrm>
          <a:off x="2058250" y="1148525"/>
          <a:ext cx="3000000" cy="3000000"/>
        </p:xfrm>
        <a:graphic>
          <a:graphicData uri="http://schemas.openxmlformats.org/drawingml/2006/table">
            <a:tbl>
              <a:tblPr>
                <a:noFill/>
                <a:tableStyleId>{CD9EF010-C055-401C-A2CD-5C002DE7F197}</a:tableStyleId>
              </a:tblPr>
              <a:tblGrid>
                <a:gridCol w="218250"/>
                <a:gridCol w="1253975"/>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E6B8AF"/>
                    </a:solidFill>
                  </a:tcPr>
                </a:tc>
                <a:tc>
                  <a:txBody>
                    <a:bodyPr/>
                    <a:lstStyle/>
                    <a:p>
                      <a:pPr indent="0" lvl="0" marL="0" rtl="0" algn="l">
                        <a:spcBef>
                          <a:spcPts val="0"/>
                        </a:spcBef>
                        <a:spcAft>
                          <a:spcPts val="0"/>
                        </a:spcAft>
                        <a:buNone/>
                      </a:pPr>
                      <a:r>
                        <a:rPr lang="en" sz="1000">
                          <a:latin typeface="Lato"/>
                          <a:ea typeface="Lato"/>
                          <a:cs typeface="Lato"/>
                          <a:sym typeface="Lato"/>
                        </a:rPr>
                        <a:t>/</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FFF2CC"/>
                    </a:solidFill>
                  </a:tcPr>
                </a:tc>
                <a:tc>
                  <a:txBody>
                    <a:bodyPr/>
                    <a:lstStyle/>
                    <a:p>
                      <a:pPr indent="0" lvl="0" marL="0" rtl="0" algn="l">
                        <a:spcBef>
                          <a:spcPts val="0"/>
                        </a:spcBef>
                        <a:spcAft>
                          <a:spcPts val="0"/>
                        </a:spcAft>
                        <a:buNone/>
                      </a:pPr>
                      <a:r>
                        <a:rPr lang="en" sz="1000">
                          <a:latin typeface="Lato"/>
                          <a:ea typeface="Lato"/>
                          <a:cs typeface="Lato"/>
                          <a:sym typeface="Lato"/>
                        </a:rPr>
                        <a:t>/My Files</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solidFill>
                      <a:srgbClr val="D9EAD3"/>
                    </a:solidFill>
                  </a:tcPr>
                </a:tc>
                <a:tc>
                  <a:txBody>
                    <a:bodyPr/>
                    <a:lstStyle/>
                    <a:p>
                      <a:pPr indent="0" lvl="0" marL="0" rtl="0" algn="l">
                        <a:spcBef>
                          <a:spcPts val="0"/>
                        </a:spcBef>
                        <a:spcAft>
                          <a:spcPts val="0"/>
                        </a:spcAft>
                        <a:buNone/>
                      </a:pPr>
                      <a:r>
                        <a:rPr lang="en" sz="1000">
                          <a:latin typeface="Lato"/>
                          <a:ea typeface="Lato"/>
                          <a:cs typeface="Lato"/>
                          <a:sym typeface="Lato"/>
                        </a:rPr>
                        <a:t>/My Files/Video.mp4</a:t>
                      </a:r>
                      <a:endParaRPr sz="1000">
                        <a:latin typeface="Lato"/>
                        <a:ea typeface="Lato"/>
                        <a:cs typeface="Lato"/>
                        <a:sym typeface="Lato"/>
                      </a:endParaRPr>
                    </a:p>
                  </a:txBody>
                  <a:tcPr marT="9125" marB="9125" marR="9125" marL="9125"/>
                </a:tc>
              </a:tr>
            </a:tbl>
          </a:graphicData>
        </a:graphic>
      </p:graphicFrame>
      <p:sp>
        <p:nvSpPr>
          <p:cNvPr id="322" name="Google Shape;322;p31"/>
          <p:cNvSpPr/>
          <p:nvPr/>
        </p:nvSpPr>
        <p:spPr>
          <a:xfrm>
            <a:off x="2016725" y="2588275"/>
            <a:ext cx="114600" cy="114600"/>
          </a:xfrm>
          <a:prstGeom prst="rightBracket">
            <a:avLst>
              <a:gd fmla="val 8333" name="adj"/>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1"/>
          <p:cNvSpPr/>
          <p:nvPr/>
        </p:nvSpPr>
        <p:spPr>
          <a:xfrm>
            <a:off x="2016725" y="2396750"/>
            <a:ext cx="475500" cy="12420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1"/>
          <p:cNvSpPr/>
          <p:nvPr/>
        </p:nvSpPr>
        <p:spPr>
          <a:xfrm>
            <a:off x="2016725" y="326880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1"/>
          <p:cNvSpPr/>
          <p:nvPr/>
        </p:nvSpPr>
        <p:spPr>
          <a:xfrm>
            <a:off x="2016725" y="3453050"/>
            <a:ext cx="114600" cy="114600"/>
          </a:xfrm>
          <a:prstGeom prst="rightBracket">
            <a:avLst>
              <a:gd fmla="val 8333" name="adj"/>
            </a:avLst>
          </a:prstGeom>
          <a:no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1"/>
          <p:cNvSpPr txBox="1"/>
          <p:nvPr/>
        </p:nvSpPr>
        <p:spPr>
          <a:xfrm>
            <a:off x="3572000" y="980475"/>
            <a:ext cx="428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3. Read in all blocks of /My Files/Video.mp4 until EOF.</a:t>
            </a:r>
            <a:endParaRPr sz="1000">
              <a:latin typeface="Lato"/>
              <a:ea typeface="Lato"/>
              <a:cs typeface="Lato"/>
              <a:sym typeface="Lato"/>
            </a:endParaRPr>
          </a:p>
        </p:txBody>
      </p:sp>
      <p:sp>
        <p:nvSpPr>
          <p:cNvPr id="327" name="Google Shape;327;p31"/>
          <p:cNvSpPr/>
          <p:nvPr/>
        </p:nvSpPr>
        <p:spPr>
          <a:xfrm>
            <a:off x="6042750" y="20908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328" name="Google Shape;328;p31"/>
          <p:cNvSpPr/>
          <p:nvPr/>
        </p:nvSpPr>
        <p:spPr>
          <a:xfrm>
            <a:off x="6815825" y="2437900"/>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329" name="Google Shape;329;p31"/>
          <p:cNvSpPr/>
          <p:nvPr/>
        </p:nvSpPr>
        <p:spPr>
          <a:xfrm>
            <a:off x="7377500" y="33105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sp>
        <p:nvSpPr>
          <p:cNvPr id="330" name="Google Shape;330;p31"/>
          <p:cNvSpPr/>
          <p:nvPr/>
        </p:nvSpPr>
        <p:spPr>
          <a:xfrm>
            <a:off x="6566675" y="3939725"/>
            <a:ext cx="483900" cy="511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cxnSp>
        <p:nvCxnSpPr>
          <p:cNvPr id="331" name="Google Shape;331;p31"/>
          <p:cNvCxnSpPr/>
          <p:nvPr/>
        </p:nvCxnSpPr>
        <p:spPr>
          <a:xfrm flipH="1" rot="10800000">
            <a:off x="5506850" y="2110050"/>
            <a:ext cx="522600" cy="216600"/>
          </a:xfrm>
          <a:prstGeom prst="straightConnector1">
            <a:avLst/>
          </a:prstGeom>
          <a:noFill/>
          <a:ln cap="flat" cmpd="sng" w="9525">
            <a:solidFill>
              <a:schemeClr val="dk2"/>
            </a:solidFill>
            <a:prstDash val="solid"/>
            <a:round/>
            <a:headEnd len="med" w="med" type="none"/>
            <a:tailEnd len="med" w="med" type="none"/>
          </a:ln>
        </p:spPr>
      </p:cxnSp>
      <p:cxnSp>
        <p:nvCxnSpPr>
          <p:cNvPr id="332" name="Google Shape;332;p31"/>
          <p:cNvCxnSpPr/>
          <p:nvPr/>
        </p:nvCxnSpPr>
        <p:spPr>
          <a:xfrm>
            <a:off x="5513225" y="2492350"/>
            <a:ext cx="522600" cy="95700"/>
          </a:xfrm>
          <a:prstGeom prst="straightConnector1">
            <a:avLst/>
          </a:prstGeom>
          <a:noFill/>
          <a:ln cap="flat" cmpd="sng" w="9525">
            <a:solidFill>
              <a:schemeClr val="dk2"/>
            </a:solidFill>
            <a:prstDash val="solid"/>
            <a:round/>
            <a:headEnd len="med" w="med" type="none"/>
            <a:tailEnd len="med" w="med" type="none"/>
          </a:ln>
        </p:spPr>
      </p:cxnSp>
      <p:cxnSp>
        <p:nvCxnSpPr>
          <p:cNvPr id="333" name="Google Shape;333;p31"/>
          <p:cNvCxnSpPr/>
          <p:nvPr/>
        </p:nvCxnSpPr>
        <p:spPr>
          <a:xfrm flipH="1" rot="10800000">
            <a:off x="5506850" y="2441400"/>
            <a:ext cx="1313100" cy="741600"/>
          </a:xfrm>
          <a:prstGeom prst="straightConnector1">
            <a:avLst/>
          </a:prstGeom>
          <a:noFill/>
          <a:ln cap="flat" cmpd="sng" w="9525">
            <a:solidFill>
              <a:schemeClr val="dk2"/>
            </a:solidFill>
            <a:prstDash val="solid"/>
            <a:round/>
            <a:headEnd len="med" w="med" type="none"/>
            <a:tailEnd len="med" w="med" type="none"/>
          </a:ln>
        </p:spPr>
      </p:cxnSp>
      <p:cxnSp>
        <p:nvCxnSpPr>
          <p:cNvPr id="334" name="Google Shape;334;p31"/>
          <p:cNvCxnSpPr/>
          <p:nvPr/>
        </p:nvCxnSpPr>
        <p:spPr>
          <a:xfrm flipH="1" rot="10800000">
            <a:off x="5506850" y="2951225"/>
            <a:ext cx="1313100" cy="393000"/>
          </a:xfrm>
          <a:prstGeom prst="straightConnector1">
            <a:avLst/>
          </a:prstGeom>
          <a:noFill/>
          <a:ln cap="flat" cmpd="sng" w="9525">
            <a:solidFill>
              <a:schemeClr val="dk2"/>
            </a:solidFill>
            <a:prstDash val="solid"/>
            <a:round/>
            <a:headEnd len="med" w="med" type="none"/>
            <a:tailEnd len="med" w="med" type="none"/>
          </a:ln>
        </p:spPr>
      </p:cxnSp>
      <p:cxnSp>
        <p:nvCxnSpPr>
          <p:cNvPr id="335" name="Google Shape;335;p31"/>
          <p:cNvCxnSpPr/>
          <p:nvPr/>
        </p:nvCxnSpPr>
        <p:spPr>
          <a:xfrm flipH="1" rot="10800000">
            <a:off x="5506850" y="3314475"/>
            <a:ext cx="1893000" cy="44700"/>
          </a:xfrm>
          <a:prstGeom prst="straightConnector1">
            <a:avLst/>
          </a:prstGeom>
          <a:noFill/>
          <a:ln cap="flat" cmpd="sng" w="9525">
            <a:solidFill>
              <a:schemeClr val="dk2"/>
            </a:solidFill>
            <a:prstDash val="solid"/>
            <a:round/>
            <a:headEnd len="med" w="med" type="none"/>
            <a:tailEnd len="med" w="med" type="none"/>
          </a:ln>
        </p:spPr>
      </p:cxnSp>
      <p:cxnSp>
        <p:nvCxnSpPr>
          <p:cNvPr id="336" name="Google Shape;336;p31"/>
          <p:cNvCxnSpPr/>
          <p:nvPr/>
        </p:nvCxnSpPr>
        <p:spPr>
          <a:xfrm>
            <a:off x="5494125" y="3531250"/>
            <a:ext cx="1873800" cy="299700"/>
          </a:xfrm>
          <a:prstGeom prst="straightConnector1">
            <a:avLst/>
          </a:prstGeom>
          <a:noFill/>
          <a:ln cap="flat" cmpd="sng" w="9525">
            <a:solidFill>
              <a:schemeClr val="dk2"/>
            </a:solidFill>
            <a:prstDash val="solid"/>
            <a:round/>
            <a:headEnd len="med" w="med" type="none"/>
            <a:tailEnd len="med" w="med" type="none"/>
          </a:ln>
        </p:spPr>
      </p:cxnSp>
      <p:cxnSp>
        <p:nvCxnSpPr>
          <p:cNvPr id="337" name="Google Shape;337;p31"/>
          <p:cNvCxnSpPr/>
          <p:nvPr/>
        </p:nvCxnSpPr>
        <p:spPr>
          <a:xfrm>
            <a:off x="5506850" y="3556750"/>
            <a:ext cx="1051800" cy="388800"/>
          </a:xfrm>
          <a:prstGeom prst="straightConnector1">
            <a:avLst/>
          </a:prstGeom>
          <a:noFill/>
          <a:ln cap="flat" cmpd="sng" w="9525">
            <a:solidFill>
              <a:schemeClr val="dk2"/>
            </a:solidFill>
            <a:prstDash val="solid"/>
            <a:round/>
            <a:headEnd len="med" w="med" type="none"/>
            <a:tailEnd len="med" w="med" type="none"/>
          </a:ln>
        </p:spPr>
      </p:cxnSp>
      <p:cxnSp>
        <p:nvCxnSpPr>
          <p:cNvPr id="338" name="Google Shape;338;p31"/>
          <p:cNvCxnSpPr/>
          <p:nvPr/>
        </p:nvCxnSpPr>
        <p:spPr>
          <a:xfrm>
            <a:off x="5500500" y="3684225"/>
            <a:ext cx="1070700" cy="771300"/>
          </a:xfrm>
          <a:prstGeom prst="straightConnector1">
            <a:avLst/>
          </a:prstGeom>
          <a:noFill/>
          <a:ln cap="flat" cmpd="sng" w="9525">
            <a:solidFill>
              <a:schemeClr val="dk2"/>
            </a:solidFill>
            <a:prstDash val="solid"/>
            <a:round/>
            <a:headEnd len="med" w="med" type="none"/>
            <a:tailEnd len="med" w="med" type="none"/>
          </a:ln>
        </p:spPr>
      </p:cxnSp>
      <p:graphicFrame>
        <p:nvGraphicFramePr>
          <p:cNvPr id="339" name="Google Shape;339;p31"/>
          <p:cNvGraphicFramePr/>
          <p:nvPr/>
        </p:nvGraphicFramePr>
        <p:xfrm>
          <a:off x="3571988" y="1476500"/>
          <a:ext cx="3000000" cy="3000000"/>
        </p:xfrm>
        <a:graphic>
          <a:graphicData uri="http://schemas.openxmlformats.org/drawingml/2006/table">
            <a:tbl>
              <a:tblPr>
                <a:noFill/>
                <a:tableStyleId>{CD9EF010-C055-401C-A2CD-5C002DE7F197}</a:tableStyleId>
              </a:tblPr>
              <a:tblGrid>
                <a:gridCol w="242525"/>
                <a:gridCol w="1674425"/>
              </a:tblGrid>
              <a:tr h="170650">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c>
                  <a:txBody>
                    <a:bodyPr/>
                    <a:lstStyle/>
                    <a:p>
                      <a:pPr indent="0" lvl="0" marL="0" rtl="0" algn="ctr">
                        <a:spcBef>
                          <a:spcPts val="0"/>
                        </a:spcBef>
                        <a:spcAft>
                          <a:spcPts val="0"/>
                        </a:spcAft>
                        <a:buNone/>
                      </a:pPr>
                      <a:r>
                        <a:rPr lang="en" sz="1000">
                          <a:latin typeface="Lato"/>
                          <a:ea typeface="Lato"/>
                          <a:cs typeface="Lato"/>
                          <a:sym typeface="Lato"/>
                        </a:rPr>
                        <a:t>Disk</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0</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1</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3</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0</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 block 1</a:t>
                      </a:r>
                      <a:endParaRPr sz="1000">
                        <a:latin typeface="Lato"/>
                        <a:ea typeface="Lato"/>
                        <a:cs typeface="Lato"/>
                        <a:sym typeface="Lato"/>
                      </a:endParaRPr>
                    </a:p>
                  </a:txBody>
                  <a:tcPr marT="9125" marB="9125" marR="9125" marL="9125">
                    <a:solidFill>
                      <a:srgbClr val="FFF2CC"/>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8</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0</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10</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1</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11</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/My Files/Video.mp4 block 2</a:t>
                      </a:r>
                      <a:endParaRPr sz="1000">
                        <a:latin typeface="Lato"/>
                        <a:ea typeface="Lato"/>
                        <a:cs typeface="Lato"/>
                        <a:sym typeface="Lato"/>
                      </a:endParaRPr>
                    </a:p>
                  </a:txBody>
                  <a:tcPr marT="9125" marB="9125" marR="9125" marL="9125">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12</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13</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rPr lang="en" sz="1000">
                          <a:latin typeface="Lato"/>
                          <a:ea typeface="Lato"/>
                          <a:cs typeface="Lato"/>
                          <a:sym typeface="Lato"/>
                        </a:rPr>
                        <a:t>/ block 2</a:t>
                      </a:r>
                      <a:endParaRPr sz="1000">
                        <a:latin typeface="Lato"/>
                        <a:ea typeface="Lato"/>
                        <a:cs typeface="Lato"/>
                        <a:sym typeface="Lato"/>
                      </a:endParaRPr>
                    </a:p>
                  </a:txBody>
                  <a:tcPr marT="9125" marB="9125" marR="9125" marL="9125">
                    <a:solidFill>
                      <a:srgbClr val="E6B8AF"/>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14</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r h="170650">
                <a:tc>
                  <a:txBody>
                    <a:bodyPr/>
                    <a:lstStyle/>
                    <a:p>
                      <a:pPr indent="0" lvl="0" marL="0" rtl="0" algn="ctr">
                        <a:spcBef>
                          <a:spcPts val="0"/>
                        </a:spcBef>
                        <a:spcAft>
                          <a:spcPts val="0"/>
                        </a:spcAft>
                        <a:buNone/>
                      </a:pPr>
                      <a:r>
                        <a:rPr lang="en" sz="1000">
                          <a:latin typeface="Lato"/>
                          <a:ea typeface="Lato"/>
                          <a:cs typeface="Lato"/>
                          <a:sym typeface="Lato"/>
                        </a:rPr>
                        <a:t>15</a:t>
                      </a:r>
                      <a:endParaRPr sz="1000">
                        <a:latin typeface="Lato"/>
                        <a:ea typeface="Lato"/>
                        <a:cs typeface="Lato"/>
                        <a:sym typeface="Lato"/>
                      </a:endParaRPr>
                    </a:p>
                  </a:txBody>
                  <a:tcPr marT="9125" marB="9125" marR="9125" marL="9125"/>
                </a:tc>
                <a:tc>
                  <a:txBody>
                    <a:bodyPr/>
                    <a:lstStyle/>
                    <a:p>
                      <a:pPr indent="0" lvl="0" marL="0" rtl="0" algn="l">
                        <a:spcBef>
                          <a:spcPts val="0"/>
                        </a:spcBef>
                        <a:spcAft>
                          <a:spcPts val="0"/>
                        </a:spcAft>
                        <a:buNone/>
                      </a:pPr>
                      <a:r>
                        <a:t/>
                      </a:r>
                      <a:endParaRPr sz="1000">
                        <a:latin typeface="Lato"/>
                        <a:ea typeface="Lato"/>
                        <a:cs typeface="Lato"/>
                        <a:sym typeface="Lato"/>
                      </a:endParaRPr>
                    </a:p>
                  </a:txBody>
                  <a:tcPr marT="9125" marB="9125" marR="9125" marL="91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File growth in Pintos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#define BLOCK_SECTOR_SIZE   512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typedef uint32_t block_sector_t;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struct inode_disk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direct[12];   /*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indirect;     /* Indirect pointer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off_t length;                /* File size in bytes.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unused[114];        /* Not used.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50" name="Google Shape;350;p3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purpose of the </a:t>
            </a:r>
            <a:r>
              <a:rPr lang="en">
                <a:latin typeface="Source Code Pro"/>
                <a:ea typeface="Source Code Pro"/>
                <a:cs typeface="Source Code Pro"/>
                <a:sym typeface="Source Code Pro"/>
              </a:rPr>
              <a:t>unused</a:t>
            </a:r>
            <a:r>
              <a:rPr lang="en"/>
              <a:t> member in </a:t>
            </a:r>
            <a:r>
              <a:rPr lang="en">
                <a:latin typeface="Source Code Pro"/>
                <a:ea typeface="Source Code Pro"/>
                <a:cs typeface="Source Code Pro"/>
                <a:sym typeface="Source Code Pro"/>
              </a:rPr>
              <a:t>struct inode_disk</a:t>
            </a:r>
            <a:r>
              <a:rPr lang="en"/>
              <a:t>?</a:t>
            </a:r>
            <a:br>
              <a:rPr lang="en"/>
            </a:br>
            <a:br>
              <a:rPr lang="en"/>
            </a:br>
            <a:endParaRPr/>
          </a:p>
          <a:p>
            <a:pPr indent="-292100" lvl="0" marL="457200" rtl="0" algn="l">
              <a:spcBef>
                <a:spcPts val="0"/>
              </a:spcBef>
              <a:spcAft>
                <a:spcPts val="0"/>
              </a:spcAft>
              <a:buSzPts val="1000"/>
              <a:buAutoNum type="arabicPeriod"/>
            </a:pPr>
            <a:r>
              <a:rPr lang="en"/>
              <a:t>What is the maximum file size supported by this file system?</a:t>
            </a:r>
            <a:br>
              <a:rPr lang="en"/>
            </a:br>
            <a:br>
              <a:rPr lang="en">
                <a:solidFill>
                  <a:srgbClr val="0000FF"/>
                </a:solidFill>
              </a:rPr>
            </a:br>
            <a:br>
              <a:rPr lang="en"/>
            </a:br>
            <a:endParaRPr/>
          </a:p>
          <a:p>
            <a:pPr indent="-292100" lvl="0" marL="457200" rtl="0" algn="l">
              <a:spcBef>
                <a:spcPts val="0"/>
              </a:spcBef>
              <a:spcAft>
                <a:spcPts val="0"/>
              </a:spcAft>
              <a:buSzPts val="1000"/>
              <a:buAutoNum type="arabicPeriod"/>
            </a:pPr>
            <a:r>
              <a:rPr lang="en"/>
              <a:t>What data structure should you use to represent an indirect block?</a:t>
            </a:r>
            <a:br>
              <a:rPr lang="en"/>
            </a:br>
            <a:endParaRPr>
              <a:solidFill>
                <a:srgbClr val="0000FF"/>
              </a:solidFill>
              <a:latin typeface="Source Code Pro"/>
              <a:ea typeface="Source Code Pro"/>
              <a:cs typeface="Source Code Pro"/>
              <a:sym typeface="Source Code Pro"/>
            </a:endParaRPr>
          </a:p>
        </p:txBody>
      </p:sp>
      <p:sp>
        <p:nvSpPr>
          <p:cNvPr id="351" name="Google Shape;351;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#define BLOCK_SECTOR_SIZE   512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typedef uint32_t block_sector_t;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struct inode_disk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direct[12];   /*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indirect;     /* Indirect pointer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off_t length;                /* File size in bytes.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unused[114];        /* Not used.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57" name="Google Shape;357;p3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purpose of the </a:t>
            </a:r>
            <a:r>
              <a:rPr lang="en">
                <a:latin typeface="Source Code Pro"/>
                <a:ea typeface="Source Code Pro"/>
                <a:cs typeface="Source Code Pro"/>
                <a:sym typeface="Source Code Pro"/>
              </a:rPr>
              <a:t>unused</a:t>
            </a:r>
            <a:r>
              <a:rPr lang="en"/>
              <a:t> member in </a:t>
            </a:r>
            <a:r>
              <a:rPr lang="en">
                <a:latin typeface="Source Code Pro"/>
                <a:ea typeface="Source Code Pro"/>
                <a:cs typeface="Source Code Pro"/>
                <a:sym typeface="Source Code Pro"/>
              </a:rPr>
              <a:t>struct inode_disk</a:t>
            </a:r>
            <a:r>
              <a:rPr lang="en"/>
              <a:t>?</a:t>
            </a:r>
            <a:br>
              <a:rPr lang="en"/>
            </a:br>
            <a:r>
              <a:rPr lang="en">
                <a:solidFill>
                  <a:srgbClr val="0000FF"/>
                </a:solidFill>
              </a:rPr>
              <a:t>Make the size of an inode equivalent to the block size.</a:t>
            </a:r>
            <a:br>
              <a:rPr lang="en"/>
            </a:br>
            <a:endParaRPr/>
          </a:p>
          <a:p>
            <a:pPr indent="-292100" lvl="0" marL="457200" rtl="0" algn="l">
              <a:spcBef>
                <a:spcPts val="0"/>
              </a:spcBef>
              <a:spcAft>
                <a:spcPts val="0"/>
              </a:spcAft>
              <a:buSzPts val="1000"/>
              <a:buAutoNum type="arabicPeriod"/>
            </a:pPr>
            <a:r>
              <a:rPr lang="en"/>
              <a:t>What is the maximum file size supported by this file system?</a:t>
            </a:r>
            <a:br>
              <a:rPr lang="en"/>
            </a:br>
            <a:br>
              <a:rPr lang="en">
                <a:solidFill>
                  <a:srgbClr val="0000FF"/>
                </a:solidFill>
              </a:rPr>
            </a:br>
            <a:br>
              <a:rPr lang="en"/>
            </a:br>
            <a:endParaRPr/>
          </a:p>
          <a:p>
            <a:pPr indent="-292100" lvl="0" marL="457200" rtl="0" algn="l">
              <a:spcBef>
                <a:spcPts val="0"/>
              </a:spcBef>
              <a:spcAft>
                <a:spcPts val="0"/>
              </a:spcAft>
              <a:buSzPts val="1000"/>
              <a:buAutoNum type="arabicPeriod"/>
            </a:pPr>
            <a:r>
              <a:rPr lang="en"/>
              <a:t>What data structure should you use to represent an indirect block?</a:t>
            </a:r>
            <a:br>
              <a:rPr lang="en"/>
            </a:br>
            <a:endParaRPr>
              <a:solidFill>
                <a:srgbClr val="0000FF"/>
              </a:solidFill>
              <a:latin typeface="Source Code Pro"/>
              <a:ea typeface="Source Code Pro"/>
              <a:cs typeface="Source Code Pro"/>
              <a:sym typeface="Source Code Pro"/>
            </a:endParaRPr>
          </a:p>
        </p:txBody>
      </p:sp>
      <p:sp>
        <p:nvSpPr>
          <p:cNvPr id="358" name="Google Shape;358;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#define BLOCK_SECTOR_SIZE   512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typedef uint32_t block_sector_t;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struct inode_disk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direct[12];   /*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indirect;     /* Indirect pointer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off_t length;                /* File size in bytes.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unused[114];        /* Not used.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64" name="Google Shape;364;p3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purpose of the </a:t>
            </a:r>
            <a:r>
              <a:rPr lang="en">
                <a:latin typeface="Source Code Pro"/>
                <a:ea typeface="Source Code Pro"/>
                <a:cs typeface="Source Code Pro"/>
                <a:sym typeface="Source Code Pro"/>
              </a:rPr>
              <a:t>unused</a:t>
            </a:r>
            <a:r>
              <a:rPr lang="en"/>
              <a:t> member in </a:t>
            </a:r>
            <a:r>
              <a:rPr lang="en">
                <a:latin typeface="Source Code Pro"/>
                <a:ea typeface="Source Code Pro"/>
                <a:cs typeface="Source Code Pro"/>
                <a:sym typeface="Source Code Pro"/>
              </a:rPr>
              <a:t>struct inode_disk</a:t>
            </a:r>
            <a:r>
              <a:rPr lang="en"/>
              <a:t>?</a:t>
            </a:r>
            <a:br>
              <a:rPr lang="en"/>
            </a:br>
            <a:r>
              <a:rPr lang="en">
                <a:solidFill>
                  <a:srgbClr val="0000FF"/>
                </a:solidFill>
              </a:rPr>
              <a:t>Make the size of an inode equivalent to the block size.</a:t>
            </a:r>
            <a:br>
              <a:rPr lang="en"/>
            </a:br>
            <a:endParaRPr/>
          </a:p>
          <a:p>
            <a:pPr indent="-292100" lvl="0" marL="457200" rtl="0" algn="l">
              <a:spcBef>
                <a:spcPts val="0"/>
              </a:spcBef>
              <a:spcAft>
                <a:spcPts val="0"/>
              </a:spcAft>
              <a:buSzPts val="1000"/>
              <a:buAutoNum type="arabicPeriod"/>
            </a:pPr>
            <a:r>
              <a:rPr lang="en"/>
              <a:t>What is the maximum file size supported by this file system?</a:t>
            </a:r>
            <a:br>
              <a:rPr lang="en"/>
            </a:br>
            <a:r>
              <a:rPr lang="en">
                <a:solidFill>
                  <a:srgbClr val="0000FF"/>
                </a:solidFill>
              </a:rPr>
              <a:t>512 bytes ÷ 4 bytes/pointer = 128 direct pointers per indirect block.</a:t>
            </a:r>
            <a:br>
              <a:rPr lang="en">
                <a:solidFill>
                  <a:srgbClr val="0000FF"/>
                </a:solidFill>
              </a:rPr>
            </a:br>
            <a:r>
              <a:rPr lang="en">
                <a:solidFill>
                  <a:srgbClr val="0000FF"/>
                </a:solidFill>
              </a:rPr>
              <a:t>Max file size is 512 ✕ (12 + 128) = 70 KiB.</a:t>
            </a:r>
            <a:br>
              <a:rPr lang="en"/>
            </a:br>
            <a:endParaRPr/>
          </a:p>
          <a:p>
            <a:pPr indent="-292100" lvl="0" marL="457200" rtl="0" algn="l">
              <a:spcBef>
                <a:spcPts val="0"/>
              </a:spcBef>
              <a:spcAft>
                <a:spcPts val="0"/>
              </a:spcAft>
              <a:buSzPts val="1000"/>
              <a:buAutoNum type="arabicPeriod"/>
            </a:pPr>
            <a:r>
              <a:rPr lang="en"/>
              <a:t>What data structure should you use to represent an indirect block?</a:t>
            </a:r>
            <a:br>
              <a:rPr lang="en"/>
            </a:br>
            <a:endParaRPr>
              <a:solidFill>
                <a:srgbClr val="0000FF"/>
              </a:solidFill>
              <a:latin typeface="Source Code Pro"/>
              <a:ea typeface="Source Code Pro"/>
              <a:cs typeface="Source Code Pro"/>
              <a:sym typeface="Source Code Pro"/>
            </a:endParaRPr>
          </a:p>
        </p:txBody>
      </p:sp>
      <p:sp>
        <p:nvSpPr>
          <p:cNvPr id="365" name="Google Shape;365;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#define BLOCK_SECTOR_SIZE   512</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typedef uint32_t block_sector_t;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struct inode_disk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direct[12];   /*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block_sector_t indirect;     /* Indirect pointer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off_t length;                /* File size in bytes.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unused[114];        /* Not used.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71" name="Google Shape;371;p3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purpose of the </a:t>
            </a:r>
            <a:r>
              <a:rPr lang="en">
                <a:latin typeface="Source Code Pro"/>
                <a:ea typeface="Source Code Pro"/>
                <a:cs typeface="Source Code Pro"/>
                <a:sym typeface="Source Code Pro"/>
              </a:rPr>
              <a:t>unused</a:t>
            </a:r>
            <a:r>
              <a:rPr lang="en"/>
              <a:t> member in </a:t>
            </a:r>
            <a:r>
              <a:rPr lang="en">
                <a:latin typeface="Source Code Pro"/>
                <a:ea typeface="Source Code Pro"/>
                <a:cs typeface="Source Code Pro"/>
                <a:sym typeface="Source Code Pro"/>
              </a:rPr>
              <a:t>struct inode_disk</a:t>
            </a:r>
            <a:r>
              <a:rPr lang="en"/>
              <a:t>?</a:t>
            </a:r>
            <a:br>
              <a:rPr lang="en"/>
            </a:br>
            <a:r>
              <a:rPr lang="en">
                <a:solidFill>
                  <a:srgbClr val="0000FF"/>
                </a:solidFill>
              </a:rPr>
              <a:t>Make the size of an inode equivalent to the block size.</a:t>
            </a:r>
            <a:br>
              <a:rPr lang="en"/>
            </a:br>
            <a:endParaRPr/>
          </a:p>
          <a:p>
            <a:pPr indent="-292100" lvl="0" marL="457200" rtl="0" algn="l">
              <a:spcBef>
                <a:spcPts val="0"/>
              </a:spcBef>
              <a:spcAft>
                <a:spcPts val="0"/>
              </a:spcAft>
              <a:buSzPts val="1000"/>
              <a:buAutoNum type="arabicPeriod"/>
            </a:pPr>
            <a:r>
              <a:rPr lang="en"/>
              <a:t>What is the maximum file size supported by this file system?</a:t>
            </a:r>
            <a:br>
              <a:rPr lang="en"/>
            </a:br>
            <a:r>
              <a:rPr lang="en">
                <a:solidFill>
                  <a:srgbClr val="0000FF"/>
                </a:solidFill>
              </a:rPr>
              <a:t>512 bytes ÷ 4 bytes/pointer = 128 direct pointers per indirect block.</a:t>
            </a:r>
            <a:br>
              <a:rPr lang="en">
                <a:solidFill>
                  <a:srgbClr val="0000FF"/>
                </a:solidFill>
              </a:rPr>
            </a:br>
            <a:r>
              <a:rPr lang="en">
                <a:solidFill>
                  <a:srgbClr val="0000FF"/>
                </a:solidFill>
              </a:rPr>
              <a:t>Max file size is 512 ✕ (12 + 128) = 70 KiB.</a:t>
            </a:r>
            <a:br>
              <a:rPr lang="en"/>
            </a:br>
            <a:endParaRPr/>
          </a:p>
          <a:p>
            <a:pPr indent="-292100" lvl="0" marL="457200" rtl="0" algn="l">
              <a:spcBef>
                <a:spcPts val="0"/>
              </a:spcBef>
              <a:spcAft>
                <a:spcPts val="0"/>
              </a:spcAft>
              <a:buSzPts val="1000"/>
              <a:buAutoNum type="arabicPeriod"/>
            </a:pPr>
            <a:r>
              <a:rPr lang="en"/>
              <a:t>What data structure should you use to represent an indirect block?</a:t>
            </a:r>
            <a:br>
              <a:rPr lang="en"/>
            </a:br>
            <a:r>
              <a:rPr lang="en">
                <a:solidFill>
                  <a:srgbClr val="0000FF"/>
                </a:solidFill>
              </a:rPr>
              <a:t>An indirect block is just an array of direct pointers, and direct pointers are unsigned 32-bit integers → </a:t>
            </a:r>
            <a:r>
              <a:rPr lang="en">
                <a:solidFill>
                  <a:srgbClr val="0000FF"/>
                </a:solidFill>
                <a:latin typeface="Source Code Pro"/>
                <a:ea typeface="Source Code Pro"/>
                <a:cs typeface="Source Code Pro"/>
                <a:sym typeface="Source Code Pro"/>
              </a:rPr>
              <a:t>block_sector_t[128]</a:t>
            </a:r>
            <a:endParaRPr>
              <a:solidFill>
                <a:srgbClr val="0000FF"/>
              </a:solidFill>
              <a:latin typeface="Source Code Pro"/>
              <a:ea typeface="Source Code Pro"/>
              <a:cs typeface="Source Code Pro"/>
              <a:sym typeface="Source Code Pro"/>
            </a:endParaRPr>
          </a:p>
        </p:txBody>
      </p:sp>
      <p:sp>
        <p:nvSpPr>
          <p:cNvPr id="372" name="Google Shape;372;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378" name="Google Shape;378;p3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None/>
            </a:pPr>
            <a:r>
              <a:t/>
            </a:r>
            <a:endParaRPr>
              <a:solidFill>
                <a:srgbClr val="000000"/>
              </a:solidFill>
            </a:endParaRPr>
          </a:p>
        </p:txBody>
      </p:sp>
      <p:sp>
        <p:nvSpPr>
          <p:cNvPr id="379" name="Google Shape;379;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385" name="Google Shape;385;p3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Handle direct pointers.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for (int i = 0; i &lt; 12; i++)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if (size &lt;= BLOCK_SECTOR_SIZE * i &amp;&amp; id-&gt;direct[i] != 0)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 Shrink.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________________________________;</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________________________________;</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 else if (size &gt; BLOCK_SECTOR_SIZE * i &amp;&amp; id-&gt;direct[i] == 0)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 Grow.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________________________________;</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  }</a:t>
            </a:r>
            <a:endParaRPr sz="9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900">
                <a:highlight>
                  <a:srgbClr val="FFFFFF"/>
                </a:highlight>
                <a:latin typeface="Source Code Pro"/>
                <a:ea typeface="Source Code Pro"/>
                <a:cs typeface="Source Code Pro"/>
                <a:sym typeface="Source Code Pro"/>
              </a:rPr>
              <a:t>}</a:t>
            </a:r>
            <a:endParaRPr sz="1200">
              <a:solidFill>
                <a:srgbClr val="000000"/>
              </a:solidFill>
            </a:endParaRPr>
          </a:p>
          <a:p>
            <a:pPr indent="0" lvl="0" marL="0" rtl="0" algn="l">
              <a:lnSpc>
                <a:spcPct val="100000"/>
              </a:lnSpc>
              <a:spcBef>
                <a:spcPts val="0"/>
              </a:spcBef>
              <a:spcAft>
                <a:spcPts val="0"/>
              </a:spcAft>
              <a:buNone/>
            </a:pPr>
            <a:r>
              <a:t/>
            </a:r>
            <a:endParaRPr>
              <a:solidFill>
                <a:srgbClr val="000000"/>
              </a:solidFill>
            </a:endParaRPr>
          </a:p>
        </p:txBody>
      </p:sp>
      <p:sp>
        <p:nvSpPr>
          <p:cNvPr id="386" name="Google Shape;386;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392" name="Google Shape;392;p3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Handle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for (int i = 0; i &lt; 12;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if (size &lt;= BLOCK_SECTOR_SIZE * i &amp;&amp; id-&gt;direct[i]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Shrink.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block_free(id-&gt;direct[i])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id-&gt;direct[i] = 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else if (size &gt; BLOCK_SECTOR_SIZE * i &amp;&amp; id-&gt;direct[i]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Grow.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1100">
              <a:solidFill>
                <a:srgbClr val="000000"/>
              </a:solidFill>
            </a:endParaRPr>
          </a:p>
          <a:p>
            <a:pPr indent="0" lvl="0" marL="0" rtl="0" algn="l">
              <a:lnSpc>
                <a:spcPct val="100000"/>
              </a:lnSpc>
              <a:spcBef>
                <a:spcPts val="0"/>
              </a:spcBef>
              <a:spcAft>
                <a:spcPts val="0"/>
              </a:spcAft>
              <a:buNone/>
            </a:pPr>
            <a:r>
              <a:t/>
            </a:r>
            <a:endParaRPr>
              <a:solidFill>
                <a:srgbClr val="000000"/>
              </a:solidFill>
            </a:endParaRPr>
          </a:p>
        </p:txBody>
      </p:sp>
      <p:sp>
        <p:nvSpPr>
          <p:cNvPr id="393" name="Google Shape;393;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399" name="Google Shape;399;p4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Handle 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for (int i = 0; i &lt; 12;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if (size &lt;= BLOCK_SECTOR_SIZE * i &amp;&amp; id-&gt;direct[i]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Shrink.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block_free(id-&gt;direct[i])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id-&gt;direct[i] = 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else if (size &gt; BLOCK_SECTOR_SIZE * i &amp;&amp; id-&gt;direct[i]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Grow.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id-&gt;direct[i] = block_allocate()</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1100">
              <a:solidFill>
                <a:srgbClr val="000000"/>
              </a:solidFill>
            </a:endParaRPr>
          </a:p>
          <a:p>
            <a:pPr indent="0" lvl="0" marL="0" rtl="0" algn="l">
              <a:lnSpc>
                <a:spcPct val="100000"/>
              </a:lnSpc>
              <a:spcBef>
                <a:spcPts val="0"/>
              </a:spcBef>
              <a:spcAft>
                <a:spcPts val="0"/>
              </a:spcAft>
              <a:buNone/>
            </a:pPr>
            <a:r>
              <a:t/>
            </a:r>
            <a:endParaRPr>
              <a:solidFill>
                <a:srgbClr val="000000"/>
              </a:solidFill>
            </a:endParaRPr>
          </a:p>
        </p:txBody>
      </p:sp>
      <p:sp>
        <p:nvSpPr>
          <p:cNvPr id="400" name="Google Shape;400;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06" name="Google Shape;406;p4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Check if indirect pointers are needed.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if (id-&gt;indirect == 0 &amp;&amp; size &lt;= 12 * 512)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id-&gt;length = size;</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return true;</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block_sector_t buffer[128];</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memset(buffer, 0, 512);</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if (id-&gt;indirect == 0)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 Allocate indirect block.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________________________________;</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else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 Read in indirect block.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________________________________;</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00"/>
              </a:solidFill>
            </a:endParaRPr>
          </a:p>
        </p:txBody>
      </p:sp>
      <p:sp>
        <p:nvSpPr>
          <p:cNvPr id="407" name="Google Shape;407;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13" name="Google Shape;413;p4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Check if indirect pointers are needed.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if (id-&gt;indirect == 0 &amp;&amp; size &lt;= 12 * 512)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id-&gt;length = size;</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return true;</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block_sector_t buffer[128];</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memset(buffer, 0, 512);</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if (id-&gt;indirect == 0)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 Allocate indirect block.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a:t>
            </a:r>
            <a:r>
              <a:rPr lang="en" sz="1100">
                <a:solidFill>
                  <a:srgbClr val="0000FF"/>
                </a:solidFill>
                <a:highlight>
                  <a:srgbClr val="FFFFFF"/>
                </a:highlight>
                <a:latin typeface="Source Code Pro"/>
                <a:ea typeface="Source Code Pro"/>
                <a:cs typeface="Source Code Pro"/>
                <a:sym typeface="Source Code Pro"/>
              </a:rPr>
              <a:t>id-&gt;indirect = block_allocate()</a:t>
            </a: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else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 Read in indirect block. */</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  </a:t>
            </a:r>
            <a:r>
              <a:rPr lang="en" sz="1100">
                <a:solidFill>
                  <a:srgbClr val="0000FF"/>
                </a:solidFill>
                <a:highlight>
                  <a:srgbClr val="FFFFFF"/>
                </a:highlight>
                <a:latin typeface="Source Code Pro"/>
                <a:ea typeface="Source Code Pro"/>
                <a:cs typeface="Source Code Pro"/>
                <a:sym typeface="Source Code Pro"/>
              </a:rPr>
              <a:t>block_read(id-&gt;indirect, buffer)</a:t>
            </a: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100">
                <a:highlight>
                  <a:srgbClr val="FFFFFF"/>
                </a:highlight>
                <a:latin typeface="Source Code Pro"/>
                <a:ea typeface="Source Code Pro"/>
                <a:cs typeface="Source Code Pro"/>
                <a:sym typeface="Source Code Pro"/>
              </a:rPr>
              <a:t>}</a:t>
            </a:r>
            <a:endParaRPr sz="11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00"/>
              </a:solidFill>
            </a:endParaRPr>
          </a:p>
        </p:txBody>
      </p:sp>
      <p:sp>
        <p:nvSpPr>
          <p:cNvPr id="414" name="Google Shape;414;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20" name="Google Shape;420;p43"/>
          <p:cNvSpPr txBox="1"/>
          <p:nvPr>
            <p:ph idx="2" type="body"/>
          </p:nvPr>
        </p:nvSpPr>
        <p:spPr>
          <a:xfrm>
            <a:off x="4572000" y="822975"/>
            <a:ext cx="4389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Handle indirect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for (int i = 0; i &lt; 128;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if (size &lt;=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Shrink.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else if (size &gt;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Grow.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if (size &lt;= 12 * BLOCK_SECTOR_SIZE)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else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id-&gt;length = 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00"/>
              </a:solidFill>
            </a:endParaRPr>
          </a:p>
        </p:txBody>
      </p:sp>
      <p:sp>
        <p:nvSpPr>
          <p:cNvPr id="421" name="Google Shape;421;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27" name="Google Shape;427;p44"/>
          <p:cNvSpPr txBox="1"/>
          <p:nvPr>
            <p:ph idx="2" type="body"/>
          </p:nvPr>
        </p:nvSpPr>
        <p:spPr>
          <a:xfrm>
            <a:off x="4572000" y="822975"/>
            <a:ext cx="43890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Handle indirect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for (int i = 0; i &lt; 128;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if (size &lt;=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Shrink.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block_free(buffer[i])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buffer[i] = 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else if (size &gt;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Grow.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buffer[i] = block_allocate()</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if (size &lt;= 12 * BLOCK_SECTOR_SIZE)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else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id-&gt;length = 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00"/>
              </a:solidFill>
            </a:endParaRPr>
          </a:p>
        </p:txBody>
      </p:sp>
      <p:sp>
        <p:nvSpPr>
          <p:cNvPr id="428" name="Google Shape;428;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34" name="Google Shape;434;p45"/>
          <p:cNvSpPr txBox="1"/>
          <p:nvPr>
            <p:ph idx="2" type="body"/>
          </p:nvPr>
        </p:nvSpPr>
        <p:spPr>
          <a:xfrm>
            <a:off x="4572000" y="822975"/>
            <a:ext cx="4389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Clr>
                <a:srgbClr val="000000"/>
              </a:buClr>
              <a:buSzPts val="1000"/>
              <a:buAutoNum type="arabicPeriod" startAt="4"/>
            </a:pPr>
            <a:r>
              <a:rPr lang="en">
                <a:solidFill>
                  <a:srgbClr val="000000"/>
                </a:solidFill>
              </a:rPr>
              <a:t>Implement </a:t>
            </a:r>
            <a:r>
              <a:rPr lang="en">
                <a:solidFill>
                  <a:srgbClr val="000000"/>
                </a:solidFill>
                <a:latin typeface="Source Code Pro"/>
                <a:ea typeface="Source Code Pro"/>
                <a:cs typeface="Source Code Pro"/>
                <a:sym typeface="Source Code Pro"/>
              </a:rPr>
              <a:t>inode_resize</a:t>
            </a:r>
            <a:r>
              <a:rPr lang="en">
                <a:solidFill>
                  <a:srgbClr val="000000"/>
                </a:solidFill>
              </a:rPr>
              <a:t> to grow or shrink the inode based on the given size. If the resize operation fails for any reason, the inode should be unchanged and the function should return false. Assume unallocated block pointers have value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Handle indirect pointers.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for (int i = 0; i &lt; 128;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if (size &lt;=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Shrink.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block_free(buffer[i])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buffer[i] = 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else if (size &gt; (12 + i) * BLOCK_SECTOR_SIZE) &amp;&amp; buffer[i] ==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Grow.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buffer[i] = block_allocate()</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if (size &lt;= 12 * BLOCK_SECTOR_SIZE)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We shrank the inode such that indirect pointers are no longer  required.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block_free(id-&gt;indirect)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id-&gt;indirect = 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else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updates to the indirect block back to disk.*/</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block_write(id-&gt;indirect, buffer)</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id-&gt;length = size;</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solidFill>
                <a:srgbClr val="000000"/>
              </a:solidFill>
            </a:endParaRPr>
          </a:p>
        </p:txBody>
      </p:sp>
      <p:sp>
        <p:nvSpPr>
          <p:cNvPr id="435" name="Google Shape;435;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4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41" name="Google Shape;441;p4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Clr>
                <a:srgbClr val="000000"/>
              </a:buClr>
              <a:buSzPts val="1000"/>
              <a:buAutoNum type="arabicPeriod" startAt="5"/>
            </a:pPr>
            <a:r>
              <a:rPr lang="en">
                <a:solidFill>
                  <a:srgbClr val="000000"/>
                </a:solidFill>
              </a:rPr>
              <a:t>How would you modify your solution to the previous question to handle sector allocation failures (i.e. disk runs out of space)?</a:t>
            </a:r>
            <a:br>
              <a:rPr lang="en">
                <a:highlight>
                  <a:srgbClr val="FFFFFF"/>
                </a:highlight>
              </a:rPr>
            </a:br>
            <a:endParaRPr>
              <a:solidFill>
                <a:srgbClr val="0000FF"/>
              </a:solidFill>
              <a:highlight>
                <a:srgbClr val="FFFFFF"/>
              </a:highlight>
            </a:endParaRPr>
          </a:p>
          <a:p>
            <a:pPr indent="0" lvl="0" marL="0" rtl="0" algn="l">
              <a:lnSpc>
                <a:spcPct val="150000"/>
              </a:lnSpc>
              <a:spcBef>
                <a:spcPts val="0"/>
              </a:spcBef>
              <a:spcAft>
                <a:spcPts val="0"/>
              </a:spcAft>
              <a:buNone/>
            </a:pPr>
            <a:r>
              <a:t/>
            </a:r>
            <a:endParaRPr>
              <a:solidFill>
                <a:srgbClr val="000000"/>
              </a:solidFill>
            </a:endParaRPr>
          </a:p>
        </p:txBody>
      </p:sp>
      <p:sp>
        <p:nvSpPr>
          <p:cNvPr id="442" name="Google Shape;442;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In this question, we will explore how to grow a file in Pintos. This will be very similar to one of your tasks in Project File System.</a:t>
            </a:r>
            <a:endParaRPr/>
          </a:p>
          <a:p>
            <a:pPr indent="0" lvl="0" marL="0" rtl="0" algn="l">
              <a:spcBef>
                <a:spcPts val="0"/>
              </a:spcBef>
              <a:spcAft>
                <a:spcPts val="0"/>
              </a:spcAft>
              <a:buNone/>
            </a:pPr>
            <a:r>
              <a:rPr lang="en"/>
              <a:t>In Pintos, </a:t>
            </a:r>
            <a:r>
              <a:rPr lang="en">
                <a:latin typeface="Source Code Pro"/>
                <a:ea typeface="Source Code Pro"/>
                <a:cs typeface="Source Code Pro"/>
                <a:sym typeface="Source Code Pro"/>
              </a:rPr>
              <a:t>struct inode_disk</a:t>
            </a:r>
            <a:r>
              <a:rPr lang="en"/>
              <a:t> from </a:t>
            </a:r>
            <a:r>
              <a:rPr lang="en">
                <a:latin typeface="Source Code Pro"/>
                <a:ea typeface="Source Code Pro"/>
                <a:cs typeface="Source Code Pro"/>
                <a:sym typeface="Source Code Pro"/>
              </a:rPr>
              <a:t>filesys/inode.c</a:t>
            </a:r>
            <a:r>
              <a:rPr lang="en"/>
              <a:t> represents an inode. Let’s examine a modified </a:t>
            </a:r>
            <a:r>
              <a:rPr lang="en">
                <a:latin typeface="Source Code Pro"/>
                <a:ea typeface="Source Code Pro"/>
                <a:cs typeface="Source Code Pro"/>
                <a:sym typeface="Source Code Pro"/>
              </a:rPr>
              <a:t>struct inode_disk</a:t>
            </a:r>
            <a:r>
              <a:rPr lang="en"/>
              <a:t> with 12 direct pointers and an indirect pointer.</a:t>
            </a:r>
            <a:br>
              <a:rPr lang="en"/>
            </a:br>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#define BLOCK_SECTOR_SIZE   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typedef uint32_t block_sector_t;</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struct inode_disk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direct[12];   /* Direct pointers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block_sector_t indirect;     /* Indirect pointer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off_t length;                /* File size in bytes.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uint32_t unused[114];        /* Not used.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a:t>
            </a:r>
            <a:endParaRPr sz="7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t/>
            </a:r>
            <a:endParaRPr sz="700"/>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Allocates a disk sector and returns its number.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block_sector_t block_allocate(void);</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Frees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block_free(block_sector_t n);</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Reads contents of disk sector N into BUFFER.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block_read(block_sector_t n, uint8_t buffer[512]);</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 Write contents of BUFFER to disk sector N. */</a:t>
            </a:r>
            <a:endParaRPr sz="7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700">
                <a:highlight>
                  <a:srgbClr val="FFFFFF"/>
                </a:highlight>
                <a:latin typeface="Source Code Pro"/>
                <a:ea typeface="Source Code Pro"/>
                <a:cs typeface="Source Code Pro"/>
                <a:sym typeface="Source Code Pro"/>
              </a:rPr>
              <a:t>void block_write(block_sector_t n, uint8_t buffer[512]);</a:t>
            </a:r>
            <a:endParaRPr sz="700"/>
          </a:p>
          <a:p>
            <a:pPr indent="0" lvl="0" marL="0" rtl="0" algn="l">
              <a:spcBef>
                <a:spcPts val="0"/>
              </a:spcBef>
              <a:spcAft>
                <a:spcPts val="0"/>
              </a:spcAft>
              <a:buNone/>
            </a:pPr>
            <a:r>
              <a:t/>
            </a:r>
            <a:endParaRPr/>
          </a:p>
        </p:txBody>
      </p:sp>
      <p:sp>
        <p:nvSpPr>
          <p:cNvPr id="448" name="Google Shape;448;p4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Clr>
                <a:srgbClr val="000000"/>
              </a:buClr>
              <a:buSzPts val="1000"/>
              <a:buAutoNum type="arabicPeriod" startAt="5"/>
            </a:pPr>
            <a:r>
              <a:rPr lang="en">
                <a:solidFill>
                  <a:srgbClr val="000000"/>
                </a:solidFill>
              </a:rPr>
              <a:t>How would you modify your solution to the previous question to handle sector allocation failures (i.e. disk runs out of space)?</a:t>
            </a:r>
            <a:br>
              <a:rPr lang="en">
                <a:highlight>
                  <a:srgbClr val="FFFFFF"/>
                </a:highlight>
              </a:rPr>
            </a:br>
            <a:r>
              <a:rPr lang="en">
                <a:solidFill>
                  <a:srgbClr val="0000FF"/>
                </a:solidFill>
                <a:highlight>
                  <a:srgbClr val="FFFFFF"/>
                </a:highlight>
              </a:rPr>
              <a:t>Any time a new sector is allocated using </a:t>
            </a:r>
            <a:r>
              <a:rPr lang="en">
                <a:solidFill>
                  <a:srgbClr val="0000FF"/>
                </a:solidFill>
                <a:highlight>
                  <a:srgbClr val="FFFFFF"/>
                </a:highlight>
                <a:latin typeface="Source Code Pro"/>
                <a:ea typeface="Source Code Pro"/>
                <a:cs typeface="Source Code Pro"/>
                <a:sym typeface="Source Code Pro"/>
              </a:rPr>
              <a:t>block_allocate</a:t>
            </a:r>
            <a:r>
              <a:rPr lang="en">
                <a:solidFill>
                  <a:srgbClr val="0000FF"/>
                </a:solidFill>
                <a:highlight>
                  <a:srgbClr val="FFFFFF"/>
                </a:highlight>
              </a:rPr>
              <a:t>, you should add a check that resembles the following.</a:t>
            </a:r>
            <a:br>
              <a:rPr lang="en">
                <a:solidFill>
                  <a:srgbClr val="0000FF"/>
                </a:solidFill>
                <a:highlight>
                  <a:srgbClr val="FFFFFF"/>
                </a:highlight>
              </a:rPr>
            </a:br>
            <a:r>
              <a:rPr lang="en">
                <a:solidFill>
                  <a:srgbClr val="0000FF"/>
                </a:solidFill>
                <a:highlight>
                  <a:srgbClr val="FFFFFF"/>
                </a:highlight>
                <a:latin typeface="Source Code Pro"/>
                <a:ea typeface="Source Code Pro"/>
                <a:cs typeface="Source Code Pro"/>
                <a:sym typeface="Source Code Pro"/>
              </a:rPr>
              <a:t>sector = allocate_block();</a:t>
            </a:r>
            <a:endParaRPr>
              <a:solidFill>
                <a:srgbClr val="0000FF"/>
              </a:solidFill>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if (sector == 0) {</a:t>
            </a:r>
            <a:endParaRPr>
              <a:solidFill>
                <a:srgbClr val="0000FF"/>
              </a:solidFill>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inode_resize(id, id-&gt;length);</a:t>
            </a:r>
            <a:endParaRPr>
              <a:solidFill>
                <a:srgbClr val="0000FF"/>
              </a:solidFill>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   return false;</a:t>
            </a:r>
            <a:endParaRPr>
              <a:solidFill>
                <a:srgbClr val="0000FF"/>
              </a:solidFill>
              <a:highlight>
                <a:srgbClr val="FFFFFF"/>
              </a:highlight>
              <a:latin typeface="Source Code Pro"/>
              <a:ea typeface="Source Code Pro"/>
              <a:cs typeface="Source Code Pro"/>
              <a:sym typeface="Source Code Pro"/>
            </a:endParaRPr>
          </a:p>
          <a:p>
            <a:pPr indent="0" lvl="0" marL="457200" rtl="0" algn="l">
              <a:lnSpc>
                <a:spcPct val="150000"/>
              </a:lnSpc>
              <a:spcBef>
                <a:spcPts val="0"/>
              </a:spcBef>
              <a:spcAft>
                <a:spcPts val="0"/>
              </a:spcAft>
              <a:buNone/>
            </a:pPr>
            <a:r>
              <a:rPr lang="en">
                <a:solidFill>
                  <a:srgbClr val="0000FF"/>
                </a:solidFill>
                <a:highlight>
                  <a:srgbClr val="FFFFFF"/>
                </a:highlight>
                <a:latin typeface="Source Code Pro"/>
                <a:ea typeface="Source Code Pro"/>
                <a:cs typeface="Source Code Pro"/>
                <a:sym typeface="Source Code Pro"/>
              </a:rPr>
              <a:t>}</a:t>
            </a:r>
            <a:endParaRPr>
              <a:solidFill>
                <a:srgbClr val="0000FF"/>
              </a:solidFill>
              <a:highlight>
                <a:srgbClr val="FFFFFF"/>
              </a:highlight>
            </a:endParaRPr>
          </a:p>
          <a:p>
            <a:pPr indent="0" lvl="0" marL="0" rtl="0" algn="l">
              <a:lnSpc>
                <a:spcPct val="150000"/>
              </a:lnSpc>
              <a:spcBef>
                <a:spcPts val="0"/>
              </a:spcBef>
              <a:spcAft>
                <a:spcPts val="0"/>
              </a:spcAft>
              <a:buNone/>
            </a:pPr>
            <a:r>
              <a:t/>
            </a:r>
            <a:endParaRPr>
              <a:solidFill>
                <a:srgbClr val="000000"/>
              </a:solidFill>
            </a:endParaRPr>
          </a:p>
        </p:txBody>
      </p:sp>
      <p:sp>
        <p:nvSpPr>
          <p:cNvPr id="449" name="Google Shape;449;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File Growth</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Reliability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Availability </a:t>
            </a:r>
            <a:r>
              <a:rPr lang="en"/>
              <a:t>is the probability that the system can accept and process requests.</a:t>
            </a:r>
            <a:endParaRPr/>
          </a:p>
          <a:p>
            <a:pPr indent="-292100" lvl="0" marL="457200" rtl="0" algn="l">
              <a:spcBef>
                <a:spcPts val="0"/>
              </a:spcBef>
              <a:spcAft>
                <a:spcPts val="0"/>
              </a:spcAft>
              <a:buSzPts val="1000"/>
              <a:buChar char="●"/>
            </a:pPr>
            <a:r>
              <a:rPr lang="en"/>
              <a:t>Measured in “nines” of probability (e.g. 99.9% = “3-nines of availability”)</a:t>
            </a:r>
            <a:endParaRPr/>
          </a:p>
          <a:p>
            <a:pPr indent="-292100" lvl="0" marL="457200" rtl="0" algn="l">
              <a:spcBef>
                <a:spcPts val="0"/>
              </a:spcBef>
              <a:spcAft>
                <a:spcPts val="0"/>
              </a:spcAft>
              <a:buSzPts val="1000"/>
              <a:buChar char="●"/>
            </a:pPr>
            <a:r>
              <a:rPr lang="en"/>
              <a:t>Maximize independence of failures</a:t>
            </a:r>
            <a:endParaRPr/>
          </a:p>
        </p:txBody>
      </p:sp>
      <p:sp>
        <p:nvSpPr>
          <p:cNvPr id="460" name="Google Shape;460;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Availability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Durability</a:t>
            </a:r>
            <a:r>
              <a:rPr lang="en"/>
              <a:t> is the ability of a system to recover data despite faults (i.e. fault tolerance)</a:t>
            </a:r>
            <a:endParaRPr/>
          </a:p>
          <a:p>
            <a:pPr indent="-292100" lvl="0" marL="457200" rtl="0" algn="l">
              <a:spcBef>
                <a:spcPts val="0"/>
              </a:spcBef>
              <a:spcAft>
                <a:spcPts val="0"/>
              </a:spcAft>
              <a:buClr>
                <a:srgbClr val="BF9000"/>
              </a:buClr>
              <a:buSzPts val="1000"/>
              <a:buChar char="●"/>
            </a:pPr>
            <a:r>
              <a:rPr lang="en">
                <a:solidFill>
                  <a:srgbClr val="BF9000"/>
                </a:solidFill>
              </a:rPr>
              <a:t>Durability </a:t>
            </a:r>
            <a:r>
              <a:rPr i="1" lang="en">
                <a:solidFill>
                  <a:srgbClr val="BF9000"/>
                </a:solidFill>
              </a:rPr>
              <a:t>does not necessarily imply</a:t>
            </a:r>
            <a:r>
              <a:rPr lang="en">
                <a:solidFill>
                  <a:srgbClr val="BF9000"/>
                </a:solidFill>
              </a:rPr>
              <a:t> availability</a:t>
            </a:r>
            <a:endParaRPr>
              <a:solidFill>
                <a:srgbClr val="BF9000"/>
              </a:solidFill>
            </a:endParaRPr>
          </a:p>
          <a:p>
            <a:pPr indent="0" lvl="0" marL="0" rtl="0" algn="l">
              <a:spcBef>
                <a:spcPts val="0"/>
              </a:spcBef>
              <a:spcAft>
                <a:spcPts val="0"/>
              </a:spcAft>
              <a:buNone/>
            </a:pPr>
            <a:r>
              <a:rPr lang="en">
                <a:solidFill>
                  <a:srgbClr val="000000"/>
                </a:solidFill>
              </a:rPr>
              <a:t>Small defects (e.g. single disk failure) → use Reed-Solomon error correcting codes.</a:t>
            </a:r>
            <a:endParaRPr>
              <a:solidFill>
                <a:srgbClr val="000000"/>
              </a:solidFill>
            </a:endParaRPr>
          </a:p>
          <a:p>
            <a:pPr indent="0" lvl="0" marL="0" rtl="0" algn="l">
              <a:spcBef>
                <a:spcPts val="0"/>
              </a:spcBef>
              <a:spcAft>
                <a:spcPts val="0"/>
              </a:spcAft>
              <a:buNone/>
            </a:pPr>
            <a:r>
              <a:rPr lang="en">
                <a:solidFill>
                  <a:srgbClr val="000000"/>
                </a:solidFill>
              </a:rPr>
              <a:t>Short term data preservation (e.g. buffer cache, delayed writes) → use special, battery-backed RAM (NVRAM) for buffer cache.</a:t>
            </a:r>
            <a:endParaRPr>
              <a:solidFill>
                <a:srgbClr val="000000"/>
              </a:solidFill>
            </a:endParaRPr>
          </a:p>
          <a:p>
            <a:pPr indent="0" lvl="0" marL="0" rtl="0" algn="l">
              <a:spcBef>
                <a:spcPts val="0"/>
              </a:spcBef>
              <a:spcAft>
                <a:spcPts val="0"/>
              </a:spcAft>
              <a:buNone/>
            </a:pPr>
            <a:r>
              <a:rPr lang="en">
                <a:solidFill>
                  <a:srgbClr val="000000"/>
                </a:solidFill>
              </a:rPr>
              <a:t>Long term data preservation → use Redundant Array of Inexpensive disks (</a:t>
            </a:r>
            <a:r>
              <a:rPr b="1" lang="en">
                <a:solidFill>
                  <a:srgbClr val="000000"/>
                </a:solidFill>
              </a:rPr>
              <a:t>RAID</a:t>
            </a:r>
            <a:r>
              <a:rPr lang="en">
                <a:solidFill>
                  <a:srgbClr val="000000"/>
                </a:solidFill>
              </a:rPr>
              <a:t>)</a:t>
            </a:r>
            <a:endParaRPr>
              <a:solidFill>
                <a:srgbClr val="000000"/>
              </a:solidFill>
            </a:endParaRPr>
          </a:p>
          <a:p>
            <a:pPr indent="-292100" lvl="0" marL="457200" rtl="0" algn="l">
              <a:spcBef>
                <a:spcPts val="0"/>
              </a:spcBef>
              <a:spcAft>
                <a:spcPts val="0"/>
              </a:spcAft>
              <a:buClr>
                <a:srgbClr val="000000"/>
              </a:buClr>
              <a:buSzPts val="1000"/>
              <a:buChar char="●"/>
            </a:pPr>
            <a:r>
              <a:rPr lang="en">
                <a:solidFill>
                  <a:srgbClr val="000000"/>
                </a:solidFill>
              </a:rPr>
              <a:t>Spread data redundantly across multiple disks to tolerate individual disk failures.</a:t>
            </a:r>
            <a:endParaRPr>
              <a:solidFill>
                <a:srgbClr val="000000"/>
              </a:solidFill>
            </a:endParaRPr>
          </a:p>
          <a:p>
            <a:pPr indent="-292100" lvl="0" marL="457200" rtl="0" algn="l">
              <a:spcBef>
                <a:spcPts val="0"/>
              </a:spcBef>
              <a:spcAft>
                <a:spcPts val="0"/>
              </a:spcAft>
              <a:buClr>
                <a:srgbClr val="000000"/>
              </a:buClr>
              <a:buSzPts val="1000"/>
              <a:buChar char="●"/>
            </a:pPr>
            <a:r>
              <a:rPr b="1" lang="en">
                <a:solidFill>
                  <a:srgbClr val="000000"/>
                </a:solidFill>
              </a:rPr>
              <a:t>RAID 1</a:t>
            </a:r>
            <a:r>
              <a:rPr lang="en">
                <a:solidFill>
                  <a:srgbClr val="000000"/>
                </a:solidFill>
              </a:rPr>
              <a:t> will </a:t>
            </a:r>
            <a:r>
              <a:rPr b="1" lang="en">
                <a:solidFill>
                  <a:srgbClr val="000000"/>
                </a:solidFill>
              </a:rPr>
              <a:t>mirror </a:t>
            </a:r>
            <a:r>
              <a:rPr lang="en">
                <a:solidFill>
                  <a:srgbClr val="000000"/>
                </a:solidFill>
              </a:rPr>
              <a:t>a disk onto another “shadow” disk.</a:t>
            </a:r>
            <a:endParaRPr>
              <a:solidFill>
                <a:srgbClr val="000000"/>
              </a:solidFill>
            </a:endParaRPr>
          </a:p>
          <a:p>
            <a:pPr indent="-292100" lvl="0" marL="457200" rtl="0" algn="l">
              <a:spcBef>
                <a:spcPts val="0"/>
              </a:spcBef>
              <a:spcAft>
                <a:spcPts val="0"/>
              </a:spcAft>
              <a:buClr>
                <a:srgbClr val="000000"/>
              </a:buClr>
              <a:buSzPts val="1000"/>
              <a:buChar char="●"/>
            </a:pPr>
            <a:r>
              <a:rPr b="1" lang="en">
                <a:solidFill>
                  <a:srgbClr val="000000"/>
                </a:solidFill>
              </a:rPr>
              <a:t>RAID 5 </a:t>
            </a:r>
            <a:r>
              <a:rPr lang="en">
                <a:solidFill>
                  <a:srgbClr val="000000"/>
                </a:solidFill>
              </a:rPr>
              <a:t>stripes data across n multiple disks to allow for </a:t>
            </a:r>
            <a:r>
              <a:rPr i="1" lang="en">
                <a:solidFill>
                  <a:srgbClr val="000000"/>
                </a:solidFill>
              </a:rPr>
              <a:t>single</a:t>
            </a:r>
            <a:r>
              <a:rPr lang="en">
                <a:solidFill>
                  <a:srgbClr val="000000"/>
                </a:solidFill>
              </a:rPr>
              <a:t> disk failure.</a:t>
            </a:r>
            <a:endParaRPr>
              <a:solidFill>
                <a:srgbClr val="000000"/>
              </a:solidFill>
            </a:endParaRPr>
          </a:p>
          <a:p>
            <a:pPr indent="-292100" lvl="1" marL="914400" rtl="0" algn="l">
              <a:spcBef>
                <a:spcPts val="0"/>
              </a:spcBef>
              <a:spcAft>
                <a:spcPts val="0"/>
              </a:spcAft>
              <a:buClr>
                <a:srgbClr val="000000"/>
              </a:buClr>
              <a:buSzPts val="1000"/>
              <a:buChar char="○"/>
            </a:pPr>
            <a:r>
              <a:rPr lang="en">
                <a:solidFill>
                  <a:srgbClr val="000000"/>
                </a:solidFill>
              </a:rPr>
              <a:t>Each </a:t>
            </a:r>
            <a:r>
              <a:rPr b="1" lang="en">
                <a:solidFill>
                  <a:srgbClr val="000000"/>
                </a:solidFill>
              </a:rPr>
              <a:t>stripe unit</a:t>
            </a:r>
            <a:r>
              <a:rPr lang="en">
                <a:solidFill>
                  <a:srgbClr val="000000"/>
                </a:solidFill>
              </a:rPr>
              <a:t> consists of n-1 blocks and one </a:t>
            </a:r>
            <a:r>
              <a:rPr b="1" lang="en">
                <a:solidFill>
                  <a:srgbClr val="000000"/>
                </a:solidFill>
              </a:rPr>
              <a:t>parity block</a:t>
            </a:r>
            <a:r>
              <a:rPr lang="en">
                <a:solidFill>
                  <a:srgbClr val="000000"/>
                </a:solidFill>
              </a:rPr>
              <a:t>, which is created by XOR-ing the n-1 blocks.</a:t>
            </a:r>
            <a:endParaRPr>
              <a:solidFill>
                <a:srgbClr val="000000"/>
              </a:solidFill>
            </a:endParaRPr>
          </a:p>
          <a:p>
            <a:pPr indent="-292100" lvl="1" marL="914400" rtl="0" algn="l">
              <a:spcBef>
                <a:spcPts val="0"/>
              </a:spcBef>
              <a:spcAft>
                <a:spcPts val="0"/>
              </a:spcAft>
              <a:buClr>
                <a:srgbClr val="000000"/>
              </a:buClr>
              <a:buSzPts val="1000"/>
              <a:buChar char="○"/>
            </a:pPr>
            <a:r>
              <a:rPr lang="en">
                <a:solidFill>
                  <a:srgbClr val="000000"/>
                </a:solidFill>
              </a:rPr>
              <a:t>If a disk fails, simply XOR the remaining disks.</a:t>
            </a:r>
            <a:endParaRPr>
              <a:solidFill>
                <a:srgbClr val="000000"/>
              </a:solidFill>
            </a:endParaRPr>
          </a:p>
        </p:txBody>
      </p:sp>
      <p:sp>
        <p:nvSpPr>
          <p:cNvPr id="466" name="Google Shape;466;p5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467" name="Google Shape;467;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Durability</a:t>
            </a:r>
            <a:endParaRPr/>
          </a:p>
        </p:txBody>
      </p:sp>
      <p:pic>
        <p:nvPicPr>
          <p:cNvPr id="468" name="Google Shape;468;p50"/>
          <p:cNvPicPr preferRelativeResize="0"/>
          <p:nvPr/>
        </p:nvPicPr>
        <p:blipFill>
          <a:blip r:embed="rId3">
            <a:alphaModFix/>
          </a:blip>
          <a:stretch>
            <a:fillRect/>
          </a:stretch>
        </p:blipFill>
        <p:spPr>
          <a:xfrm>
            <a:off x="6169200" y="822975"/>
            <a:ext cx="1286025" cy="1980450"/>
          </a:xfrm>
          <a:prstGeom prst="rect">
            <a:avLst/>
          </a:prstGeom>
          <a:noFill/>
          <a:ln>
            <a:noFill/>
          </a:ln>
        </p:spPr>
      </p:pic>
      <p:pic>
        <p:nvPicPr>
          <p:cNvPr id="469" name="Google Shape;469;p50"/>
          <p:cNvPicPr preferRelativeResize="0"/>
          <p:nvPr/>
        </p:nvPicPr>
        <p:blipFill>
          <a:blip r:embed="rId4">
            <a:alphaModFix/>
          </a:blip>
          <a:stretch>
            <a:fillRect/>
          </a:stretch>
        </p:blipFill>
        <p:spPr>
          <a:xfrm>
            <a:off x="5422100" y="2971875"/>
            <a:ext cx="2780276" cy="20574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Reliability</a:t>
            </a:r>
            <a:r>
              <a:rPr lang="en"/>
              <a:t> the ability of a system or component to perform its required functions under stated conditions for a specified period of time.</a:t>
            </a:r>
            <a:endParaRPr/>
          </a:p>
          <a:p>
            <a:pPr indent="-292100" lvl="0" marL="457200" rtl="0" algn="l">
              <a:spcBef>
                <a:spcPts val="0"/>
              </a:spcBef>
              <a:spcAft>
                <a:spcPts val="0"/>
              </a:spcAft>
              <a:buSzPts val="1000"/>
              <a:buChar char="●"/>
            </a:pPr>
            <a:r>
              <a:rPr lang="en"/>
              <a:t>Includes availability, durability, security.</a:t>
            </a:r>
            <a:endParaRPr/>
          </a:p>
          <a:p>
            <a:pPr indent="0" lvl="0" marL="0" rtl="0" algn="l">
              <a:spcBef>
                <a:spcPts val="0"/>
              </a:spcBef>
              <a:spcAft>
                <a:spcPts val="0"/>
              </a:spcAft>
              <a:buNone/>
            </a:pPr>
            <a:r>
              <a:rPr b="1" lang="en"/>
              <a:t>Careful ordering and recovery</a:t>
            </a:r>
            <a:endParaRPr b="1"/>
          </a:p>
          <a:p>
            <a:pPr indent="-292100" lvl="0" marL="457200" rtl="0" algn="l">
              <a:spcBef>
                <a:spcPts val="0"/>
              </a:spcBef>
              <a:spcAft>
                <a:spcPts val="0"/>
              </a:spcAft>
              <a:buSzPts val="1000"/>
              <a:buChar char="●"/>
            </a:pPr>
            <a:r>
              <a:rPr lang="en"/>
              <a:t>Break down an operation into smaller chunks.</a:t>
            </a:r>
            <a:endParaRPr/>
          </a:p>
          <a:p>
            <a:pPr indent="-292100" lvl="0" marL="457200" rtl="0" algn="l">
              <a:spcBef>
                <a:spcPts val="0"/>
              </a:spcBef>
              <a:spcAft>
                <a:spcPts val="0"/>
              </a:spcAft>
              <a:buClr>
                <a:srgbClr val="BF9000"/>
              </a:buClr>
              <a:buSzPts val="1000"/>
              <a:buChar char="●"/>
            </a:pPr>
            <a:r>
              <a:rPr lang="en">
                <a:solidFill>
                  <a:srgbClr val="BF9000"/>
                </a:solidFill>
              </a:rPr>
              <a:t>Not a foolproof method but works most of the times.</a:t>
            </a:r>
            <a:endParaRPr>
              <a:solidFill>
                <a:srgbClr val="BF9000"/>
              </a:solidFill>
            </a:endParaRPr>
          </a:p>
          <a:p>
            <a:pPr indent="0" lvl="0" marL="0" rtl="0" algn="l">
              <a:spcBef>
                <a:spcPts val="0"/>
              </a:spcBef>
              <a:spcAft>
                <a:spcPts val="0"/>
              </a:spcAft>
              <a:buNone/>
            </a:pPr>
            <a:r>
              <a:rPr b="1" lang="en">
                <a:solidFill>
                  <a:srgbClr val="000000"/>
                </a:solidFill>
              </a:rPr>
              <a:t>Copy on write (COW)</a:t>
            </a:r>
            <a:endParaRPr>
              <a:solidFill>
                <a:srgbClr val="000000"/>
              </a:solidFill>
            </a:endParaRPr>
          </a:p>
          <a:p>
            <a:pPr indent="-292100" lvl="0" marL="457200" rtl="0" algn="l">
              <a:spcBef>
                <a:spcPts val="0"/>
              </a:spcBef>
              <a:spcAft>
                <a:spcPts val="0"/>
              </a:spcAft>
              <a:buClr>
                <a:srgbClr val="000000"/>
              </a:buClr>
              <a:buSzPts val="1000"/>
              <a:buChar char="●"/>
            </a:pPr>
            <a:r>
              <a:rPr lang="en">
                <a:solidFill>
                  <a:srgbClr val="000000"/>
                </a:solidFill>
              </a:rPr>
              <a:t>Write new versions of data into a new place on disk instead of updating in place.</a:t>
            </a:r>
            <a:endParaRPr>
              <a:solidFill>
                <a:srgbClr val="000000"/>
              </a:solidFill>
            </a:endParaRPr>
          </a:p>
          <a:p>
            <a:pPr indent="-292100" lvl="0" marL="457200" rtl="0" algn="l">
              <a:spcBef>
                <a:spcPts val="0"/>
              </a:spcBef>
              <a:spcAft>
                <a:spcPts val="0"/>
              </a:spcAft>
              <a:buClr>
                <a:srgbClr val="000000"/>
              </a:buClr>
              <a:buSzPts val="1000"/>
              <a:buChar char="●"/>
            </a:pPr>
            <a:r>
              <a:rPr lang="en">
                <a:solidFill>
                  <a:srgbClr val="000000"/>
                </a:solidFill>
              </a:rPr>
              <a:t>Update mappings and references to data last.</a:t>
            </a:r>
            <a:endParaRPr>
              <a:solidFill>
                <a:srgbClr val="000000"/>
              </a:solidFill>
            </a:endParaRPr>
          </a:p>
          <a:p>
            <a:pPr indent="-292100" lvl="0" marL="457200" rtl="0" algn="l">
              <a:spcBef>
                <a:spcPts val="0"/>
              </a:spcBef>
              <a:spcAft>
                <a:spcPts val="0"/>
              </a:spcAft>
              <a:buClr>
                <a:srgbClr val="38761D"/>
              </a:buClr>
              <a:buSzPts val="1000"/>
              <a:buChar char="●"/>
            </a:pPr>
            <a:r>
              <a:rPr lang="en">
                <a:solidFill>
                  <a:srgbClr val="38761D"/>
                </a:solidFill>
              </a:rPr>
              <a:t>Easy recovery if system crashes in the middle of updating data since old data is fully intact.</a:t>
            </a:r>
            <a:endParaRPr>
              <a:solidFill>
                <a:srgbClr val="38761D"/>
              </a:solidFill>
            </a:endParaRPr>
          </a:p>
          <a:p>
            <a:pPr indent="-292100" lvl="0" marL="457200" rtl="0" algn="l">
              <a:spcBef>
                <a:spcPts val="0"/>
              </a:spcBef>
              <a:spcAft>
                <a:spcPts val="0"/>
              </a:spcAft>
              <a:buClr>
                <a:srgbClr val="38761D"/>
              </a:buClr>
              <a:buSzPts val="1000"/>
              <a:buChar char="●"/>
            </a:pPr>
            <a:r>
              <a:rPr lang="en">
                <a:solidFill>
                  <a:srgbClr val="38761D"/>
                </a:solidFill>
              </a:rPr>
              <a:t>Data is only being added, not modified → batch updates, parallel writes</a:t>
            </a:r>
            <a:endParaRPr>
              <a:solidFill>
                <a:srgbClr val="38761D"/>
              </a:solidFill>
            </a:endParaRPr>
          </a:p>
        </p:txBody>
      </p:sp>
      <p:sp>
        <p:nvSpPr>
          <p:cNvPr id="475" name="Google Shape;475;p5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476" name="Google Shape;476;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Reliability</a:t>
            </a:r>
            <a:endParaRPr/>
          </a:p>
        </p:txBody>
      </p:sp>
      <p:graphicFrame>
        <p:nvGraphicFramePr>
          <p:cNvPr id="477" name="Google Shape;477;p51"/>
          <p:cNvGraphicFramePr/>
          <p:nvPr/>
        </p:nvGraphicFramePr>
        <p:xfrm>
          <a:off x="4663325" y="822975"/>
          <a:ext cx="3000000" cy="3000000"/>
        </p:xfrm>
        <a:graphic>
          <a:graphicData uri="http://schemas.openxmlformats.org/drawingml/2006/table">
            <a:tbl>
              <a:tblPr>
                <a:noFill/>
                <a:tableStyleId>{CD9EF010-C055-401C-A2CD-5C002DE7F197}</a:tableStyleId>
              </a:tblPr>
              <a:tblGrid>
                <a:gridCol w="2148900"/>
                <a:gridCol w="2148900"/>
              </a:tblGrid>
              <a:tr h="191025">
                <a:tc gridSpan="2">
                  <a:txBody>
                    <a:bodyPr/>
                    <a:lstStyle/>
                    <a:p>
                      <a:pPr indent="0" lvl="0" marL="0" rtl="0" algn="ctr">
                        <a:lnSpc>
                          <a:spcPct val="150000"/>
                        </a:lnSpc>
                        <a:spcBef>
                          <a:spcPts val="0"/>
                        </a:spcBef>
                        <a:spcAft>
                          <a:spcPts val="0"/>
                        </a:spcAft>
                        <a:buNone/>
                      </a:pPr>
                      <a:r>
                        <a:rPr lang="en" sz="1000">
                          <a:latin typeface="Lato"/>
                          <a:ea typeface="Lato"/>
                          <a:cs typeface="Lato"/>
                          <a:sym typeface="Lato"/>
                        </a:rPr>
                        <a:t>Creating a File</a:t>
                      </a:r>
                      <a:endParaRPr sz="1000">
                        <a:latin typeface="Lato"/>
                        <a:ea typeface="Lato"/>
                        <a:cs typeface="Lato"/>
                        <a:sym typeface="Lato"/>
                      </a:endParaRPr>
                    </a:p>
                  </a:txBody>
                  <a:tcPr marT="45700" marB="45700" marR="45700" marL="45700" anchor="ctr"/>
                </a:tc>
                <a:tc hMerge="1"/>
              </a:tr>
              <a:tr h="191025">
                <a:tc>
                  <a:txBody>
                    <a:bodyPr/>
                    <a:lstStyle/>
                    <a:p>
                      <a:pPr indent="0" lvl="0" marL="0" rtl="0" algn="ctr">
                        <a:lnSpc>
                          <a:spcPct val="150000"/>
                        </a:lnSpc>
                        <a:spcBef>
                          <a:spcPts val="0"/>
                        </a:spcBef>
                        <a:spcAft>
                          <a:spcPts val="0"/>
                        </a:spcAft>
                        <a:buNone/>
                      </a:pPr>
                      <a:r>
                        <a:rPr lang="en" sz="1000">
                          <a:latin typeface="Lato"/>
                          <a:ea typeface="Lato"/>
                          <a:cs typeface="Lato"/>
                          <a:sym typeface="Lato"/>
                        </a:rPr>
                        <a:t>Careful Ordering (FFS)</a:t>
                      </a:r>
                      <a:endParaRPr sz="1000">
                        <a:latin typeface="Lato"/>
                        <a:ea typeface="Lato"/>
                        <a:cs typeface="Lato"/>
                        <a:sym typeface="Lato"/>
                      </a:endParaRPr>
                    </a:p>
                  </a:txBody>
                  <a:tcPr marT="45700" marB="45700" marR="45700" marL="45700" anchor="ctr"/>
                </a:tc>
                <a:tc>
                  <a:txBody>
                    <a:bodyPr/>
                    <a:lstStyle/>
                    <a:p>
                      <a:pPr indent="0" lvl="0" marL="0" rtl="0" algn="ctr">
                        <a:lnSpc>
                          <a:spcPct val="150000"/>
                        </a:lnSpc>
                        <a:spcBef>
                          <a:spcPts val="0"/>
                        </a:spcBef>
                        <a:spcAft>
                          <a:spcPts val="0"/>
                        </a:spcAft>
                        <a:buNone/>
                      </a:pPr>
                      <a:r>
                        <a:rPr lang="en" sz="1000">
                          <a:latin typeface="Lato"/>
                          <a:ea typeface="Lato"/>
                          <a:cs typeface="Lato"/>
                          <a:sym typeface="Lato"/>
                        </a:rPr>
                        <a:t>Recovery (fsck)</a:t>
                      </a:r>
                      <a:endParaRPr sz="1000">
                        <a:latin typeface="Lato"/>
                        <a:ea typeface="Lato"/>
                        <a:cs typeface="Lato"/>
                        <a:sym typeface="Lato"/>
                      </a:endParaRPr>
                    </a:p>
                  </a:txBody>
                  <a:tcPr marT="45700" marB="45700" marR="45700" marL="45700" anchor="ctr"/>
                </a:tc>
              </a:tr>
              <a:tr h="1648525">
                <a:tc>
                  <a:txBody>
                    <a:bodyPr/>
                    <a:lstStyle/>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Allocate data block.</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Write data block.</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Allocate inode.</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Write inode block.</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Update free map.</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Update directory entry.</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Update modify time for directory entry.</a:t>
                      </a:r>
                      <a:endParaRPr sz="1000">
                        <a:latin typeface="Lato"/>
                        <a:ea typeface="Lato"/>
                        <a:cs typeface="Lato"/>
                        <a:sym typeface="Lato"/>
                      </a:endParaRPr>
                    </a:p>
                  </a:txBody>
                  <a:tcPr marT="45700" marB="45700" marR="45700" marL="45700" anchor="ctr"/>
                </a:tc>
                <a:tc>
                  <a:txBody>
                    <a:bodyPr/>
                    <a:lstStyle/>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Scan inode table.</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If any unliked files (not in any directory), delete or put in lost and found directory.</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Compare free block bitmap against inode trees.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Scan directories for missing update/access times.</a:t>
                      </a:r>
                      <a:endParaRPr sz="1000">
                        <a:latin typeface="Lato"/>
                        <a:ea typeface="Lato"/>
                        <a:cs typeface="Lato"/>
                        <a:sym typeface="Lato"/>
                      </a:endParaRPr>
                    </a:p>
                  </a:txBody>
                  <a:tcPr marT="45700" marB="45700" marR="45700" marL="45700"/>
                </a:tc>
              </a:tr>
            </a:tbl>
          </a:graphicData>
        </a:graphic>
      </p:graphicFrame>
      <p:pic>
        <p:nvPicPr>
          <p:cNvPr id="478" name="Google Shape;478;p51"/>
          <p:cNvPicPr preferRelativeResize="0"/>
          <p:nvPr/>
        </p:nvPicPr>
        <p:blipFill>
          <a:blip r:embed="rId3">
            <a:alphaModFix/>
          </a:blip>
          <a:stretch>
            <a:fillRect/>
          </a:stretch>
        </p:blipFill>
        <p:spPr>
          <a:xfrm>
            <a:off x="5281249" y="3257100"/>
            <a:ext cx="3061950" cy="17721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benefit with regards to read bandwidth might you see from using RAID 1?</a:t>
            </a:r>
            <a:br>
              <a:rPr lang="en"/>
            </a:b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What is the minimum number of disks needed to use RAID 5?</a:t>
            </a:r>
            <a:br>
              <a:rPr lang="en"/>
            </a:b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RAID 4 had a dedicated disk with all the parity blocks. On the other hand, RAID 5 distributes the parity blocks across all disks in a round robin fashion. Why is this approach beneficial in terms of write bandwidth?</a:t>
            </a:r>
            <a:br>
              <a:rPr lang="en"/>
            </a:br>
            <a:br>
              <a:rPr lang="en">
                <a:solidFill>
                  <a:srgbClr val="0000FF"/>
                </a:solidFill>
              </a:rPr>
            </a:br>
            <a:br>
              <a:rPr lang="en"/>
            </a:br>
            <a:endParaRPr/>
          </a:p>
          <a:p>
            <a:pPr indent="-292100" lvl="0" marL="457200" rtl="0" algn="l">
              <a:spcBef>
                <a:spcPts val="0"/>
              </a:spcBef>
              <a:spcAft>
                <a:spcPts val="0"/>
              </a:spcAft>
              <a:buSzPts val="1000"/>
              <a:buAutoNum type="arabicPeriod"/>
            </a:pPr>
            <a:r>
              <a:rPr lang="en"/>
              <a:t>How can COW help with write speeds?</a:t>
            </a:r>
            <a:br>
              <a:rPr lang="en"/>
            </a:br>
            <a:endParaRPr>
              <a:solidFill>
                <a:srgbClr val="0000FF"/>
              </a:solidFill>
            </a:endParaRPr>
          </a:p>
        </p:txBody>
      </p:sp>
      <p:sp>
        <p:nvSpPr>
          <p:cNvPr id="484" name="Google Shape;484;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benefit with regards to read bandwidth might you see from using RAID 1?</a:t>
            </a:r>
            <a:br>
              <a:rPr lang="en"/>
            </a:br>
            <a:r>
              <a:rPr lang="en">
                <a:solidFill>
                  <a:srgbClr val="0000FF"/>
                </a:solidFill>
              </a:rPr>
              <a:t>Two copies of same data → doubled read bandwidth</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What is the minimum number of disks needed to use RAID 5?</a:t>
            </a:r>
            <a:br>
              <a:rPr lang="en"/>
            </a:b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RAID 4 had a dedicated disk with all the parity blocks. On the other hand, RAID 5 distributes the parity blocks across all disks in a round robin fashion. Why is this approach beneficial in terms of write bandwidth?</a:t>
            </a:r>
            <a:br>
              <a:rPr lang="en"/>
            </a:br>
            <a:br>
              <a:rPr lang="en">
                <a:solidFill>
                  <a:srgbClr val="0000FF"/>
                </a:solidFill>
              </a:rPr>
            </a:br>
            <a:br>
              <a:rPr lang="en"/>
            </a:br>
            <a:endParaRPr/>
          </a:p>
          <a:p>
            <a:pPr indent="-292100" lvl="0" marL="457200" rtl="0" algn="l">
              <a:spcBef>
                <a:spcPts val="0"/>
              </a:spcBef>
              <a:spcAft>
                <a:spcPts val="0"/>
              </a:spcAft>
              <a:buSzPts val="1000"/>
              <a:buAutoNum type="arabicPeriod"/>
            </a:pPr>
            <a:r>
              <a:rPr lang="en"/>
              <a:t>How can COW help with write speeds?</a:t>
            </a:r>
            <a:br>
              <a:rPr lang="en"/>
            </a:br>
            <a:endParaRPr>
              <a:solidFill>
                <a:srgbClr val="0000FF"/>
              </a:solidFill>
            </a:endParaRPr>
          </a:p>
        </p:txBody>
      </p:sp>
      <p:sp>
        <p:nvSpPr>
          <p:cNvPr id="490" name="Google Shape;490;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benefit with regards to read bandwidth might you see from using RAID 1?</a:t>
            </a:r>
            <a:br>
              <a:rPr lang="en"/>
            </a:br>
            <a:r>
              <a:rPr lang="en">
                <a:solidFill>
                  <a:srgbClr val="0000FF"/>
                </a:solidFill>
              </a:rPr>
              <a:t>Two copies of same data → doubled read bandwidth</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What is the minimum number of disks needed to use RAID 5?</a:t>
            </a:r>
            <a:br>
              <a:rPr lang="en"/>
            </a:br>
            <a:r>
              <a:rPr lang="en">
                <a:solidFill>
                  <a:srgbClr val="0000FF"/>
                </a:solidFill>
              </a:rPr>
              <a:t>3 since a failed disk is recovered by XOR-ing the remaining disks. RAID X ≠ X number of disks needed.</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RAID 4 had a dedicated disk with all the parity blocks. On the other hand, RAID 5 distributes the parity blocks across all disks in a round robin fashion. Why is this approach beneficial in terms of write bandwidth?</a:t>
            </a:r>
            <a:br>
              <a:rPr lang="en"/>
            </a:br>
            <a:br>
              <a:rPr lang="en">
                <a:solidFill>
                  <a:srgbClr val="0000FF"/>
                </a:solidFill>
              </a:rPr>
            </a:br>
            <a:br>
              <a:rPr lang="en"/>
            </a:br>
            <a:endParaRPr/>
          </a:p>
          <a:p>
            <a:pPr indent="-292100" lvl="0" marL="457200" rtl="0" algn="l">
              <a:spcBef>
                <a:spcPts val="0"/>
              </a:spcBef>
              <a:spcAft>
                <a:spcPts val="0"/>
              </a:spcAft>
              <a:buSzPts val="1000"/>
              <a:buAutoNum type="arabicPeriod"/>
            </a:pPr>
            <a:r>
              <a:rPr lang="en"/>
              <a:t>How can COW help with write speeds?</a:t>
            </a:r>
            <a:br>
              <a:rPr lang="en"/>
            </a:br>
            <a:endParaRPr>
              <a:solidFill>
                <a:srgbClr val="0000FF"/>
              </a:solidFill>
            </a:endParaRPr>
          </a:p>
        </p:txBody>
      </p:sp>
      <p:sp>
        <p:nvSpPr>
          <p:cNvPr id="496" name="Google Shape;496;p5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benefit with regards to read bandwidth might you see from using RAID 1?</a:t>
            </a:r>
            <a:br>
              <a:rPr lang="en"/>
            </a:br>
            <a:r>
              <a:rPr lang="en">
                <a:solidFill>
                  <a:srgbClr val="0000FF"/>
                </a:solidFill>
              </a:rPr>
              <a:t>Two copies of same data → doubled read bandwidth</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What is the minimum number of disks needed to use RAID 5?</a:t>
            </a:r>
            <a:br>
              <a:rPr lang="en"/>
            </a:br>
            <a:r>
              <a:rPr lang="en">
                <a:solidFill>
                  <a:srgbClr val="0000FF"/>
                </a:solidFill>
              </a:rPr>
              <a:t>3 since a failed disk is recovered by XOR-ing the remaining disks. RAID X ≠ X number of disks needed.</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RAID 4 had a dedicated disk with all the parity blocks. On the other hand, RAID 5 distributes the parity blocks across all disks in a round robin fashion. Why is this approach beneficial in terms of write bandwidth?</a:t>
            </a:r>
            <a:br>
              <a:rPr lang="en"/>
            </a:br>
            <a:r>
              <a:rPr lang="en">
                <a:solidFill>
                  <a:srgbClr val="0000FF"/>
                </a:solidFill>
              </a:rPr>
              <a:t>Parity block needs to be written to on very update.</a:t>
            </a:r>
            <a:br>
              <a:rPr lang="en">
                <a:solidFill>
                  <a:srgbClr val="0000FF"/>
                </a:solidFill>
              </a:rPr>
            </a:br>
            <a:r>
              <a:rPr lang="en">
                <a:solidFill>
                  <a:srgbClr val="0000FF"/>
                </a:solidFill>
              </a:rPr>
              <a:t>All parity blocks on one disk → this disk becomes the bottleneck for all writes.</a:t>
            </a:r>
            <a:br>
              <a:rPr lang="en"/>
            </a:br>
            <a:endParaRPr/>
          </a:p>
          <a:p>
            <a:pPr indent="-292100" lvl="0" marL="457200" rtl="0" algn="l">
              <a:spcBef>
                <a:spcPts val="0"/>
              </a:spcBef>
              <a:spcAft>
                <a:spcPts val="0"/>
              </a:spcAft>
              <a:buSzPts val="1000"/>
              <a:buAutoNum type="arabicPeriod"/>
            </a:pPr>
            <a:r>
              <a:rPr lang="en"/>
              <a:t>How can COW help with write speeds?</a:t>
            </a:r>
            <a:br>
              <a:rPr lang="en"/>
            </a:br>
            <a:endParaRPr>
              <a:solidFill>
                <a:srgbClr val="0000FF"/>
              </a:solidFill>
            </a:endParaRPr>
          </a:p>
        </p:txBody>
      </p:sp>
      <p:sp>
        <p:nvSpPr>
          <p:cNvPr id="502" name="Google Shape;502;p5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benefit with regards to read bandwidth might you see from using RAID 1?</a:t>
            </a:r>
            <a:br>
              <a:rPr lang="en"/>
            </a:br>
            <a:r>
              <a:rPr lang="en">
                <a:solidFill>
                  <a:srgbClr val="0000FF"/>
                </a:solidFill>
              </a:rPr>
              <a:t>Two copies of same data → doubled read bandwidth</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What is the minimum number of disks needed to use RAID 5?</a:t>
            </a:r>
            <a:br>
              <a:rPr lang="en"/>
            </a:br>
            <a:r>
              <a:rPr lang="en">
                <a:solidFill>
                  <a:srgbClr val="0000FF"/>
                </a:solidFill>
              </a:rPr>
              <a:t>3 since a failed disk is recovered by XOR-ing the remaining disks. RAID X ≠ X number of disks needed.</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RAID 4 had a dedicated disk with all the parity blocks. On the other hand, RAID 5 distributes the parity blocks across all disks in a round robin fashion. Why is this approach beneficial in terms of write bandwidth?</a:t>
            </a:r>
            <a:br>
              <a:rPr lang="en"/>
            </a:br>
            <a:r>
              <a:rPr lang="en">
                <a:solidFill>
                  <a:srgbClr val="0000FF"/>
                </a:solidFill>
              </a:rPr>
              <a:t>Parity block needs to be written to on very update.</a:t>
            </a:r>
            <a:br>
              <a:rPr lang="en">
                <a:solidFill>
                  <a:srgbClr val="0000FF"/>
                </a:solidFill>
              </a:rPr>
            </a:br>
            <a:r>
              <a:rPr lang="en">
                <a:solidFill>
                  <a:srgbClr val="0000FF"/>
                </a:solidFill>
              </a:rPr>
              <a:t>All parity blocks on one disk → this disk becomes the bottleneck for all writes.</a:t>
            </a:r>
            <a:br>
              <a:rPr lang="en"/>
            </a:br>
            <a:endParaRPr/>
          </a:p>
          <a:p>
            <a:pPr indent="-292100" lvl="0" marL="457200" rtl="0" algn="l">
              <a:spcBef>
                <a:spcPts val="0"/>
              </a:spcBef>
              <a:spcAft>
                <a:spcPts val="0"/>
              </a:spcAft>
              <a:buSzPts val="1000"/>
              <a:buAutoNum type="arabicPeriod"/>
            </a:pPr>
            <a:r>
              <a:rPr lang="en"/>
              <a:t>How can COW help with write speeds?</a:t>
            </a:r>
            <a:br>
              <a:rPr lang="en"/>
            </a:br>
            <a:r>
              <a:rPr lang="en">
                <a:solidFill>
                  <a:srgbClr val="0000FF"/>
                </a:solidFill>
              </a:rPr>
              <a:t>Can transform random I/O into sequential I/O.</a:t>
            </a:r>
            <a:endParaRPr>
              <a:solidFill>
                <a:srgbClr val="0000FF"/>
              </a:solidFill>
            </a:endParaRPr>
          </a:p>
        </p:txBody>
      </p:sp>
      <p:sp>
        <p:nvSpPr>
          <p:cNvPr id="508" name="Google Shape;508;p5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pic>
        <p:nvPicPr>
          <p:cNvPr id="509" name="Google Shape;509;p56"/>
          <p:cNvPicPr preferRelativeResize="0"/>
          <p:nvPr/>
        </p:nvPicPr>
        <p:blipFill>
          <a:blip r:embed="rId3">
            <a:alphaModFix/>
          </a:blip>
          <a:stretch>
            <a:fillRect/>
          </a:stretch>
        </p:blipFill>
        <p:spPr>
          <a:xfrm>
            <a:off x="5547500" y="3422875"/>
            <a:ext cx="3413649" cy="1607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