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6"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Lst>
  <p:sldSz cy="5143500" cx="9144000"/>
  <p:notesSz cx="6858000" cy="9144000"/>
  <p:embeddedFontLst>
    <p:embeddedFont>
      <p:font typeface="Lato"/>
      <p:regular r:id="rId64"/>
      <p:bold r:id="rId65"/>
      <p:italic r:id="rId66"/>
      <p:boldItalic r:id="rId67"/>
    </p:embeddedFont>
    <p:embeddedFont>
      <p:font typeface="Source Code Pro"/>
      <p:regular r:id="rId68"/>
      <p:bold r:id="rId69"/>
      <p:italic r:id="rId70"/>
      <p:boldItalic r:id="rId7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1E2C62E7-77E8-4DB1-BEC7-F68EA824C0FD}">
  <a:tblStyle styleId="{1E2C62E7-77E8-4DB1-BEC7-F68EA824C0FD}"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71" Type="http://schemas.openxmlformats.org/officeDocument/2006/relationships/font" Target="fonts/SourceCodePro-boldItalic.fntdata"/><Relationship Id="rId70" Type="http://schemas.openxmlformats.org/officeDocument/2006/relationships/font" Target="fonts/SourceCodePro-italic.fntdata"/><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2" Type="http://schemas.openxmlformats.org/officeDocument/2006/relationships/slide" Target="slides/slide56.xml"/><Relationship Id="rId61" Type="http://schemas.openxmlformats.org/officeDocument/2006/relationships/slide" Target="slides/slide55.xml"/><Relationship Id="rId20" Type="http://schemas.openxmlformats.org/officeDocument/2006/relationships/slide" Target="slides/slide14.xml"/><Relationship Id="rId64" Type="http://schemas.openxmlformats.org/officeDocument/2006/relationships/font" Target="fonts/Lato-regular.fntdata"/><Relationship Id="rId63" Type="http://schemas.openxmlformats.org/officeDocument/2006/relationships/slide" Target="slides/slide57.xml"/><Relationship Id="rId22" Type="http://schemas.openxmlformats.org/officeDocument/2006/relationships/slide" Target="slides/slide16.xml"/><Relationship Id="rId66" Type="http://schemas.openxmlformats.org/officeDocument/2006/relationships/font" Target="fonts/Lato-italic.fntdata"/><Relationship Id="rId21" Type="http://schemas.openxmlformats.org/officeDocument/2006/relationships/slide" Target="slides/slide15.xml"/><Relationship Id="rId65" Type="http://schemas.openxmlformats.org/officeDocument/2006/relationships/font" Target="fonts/Lato-bold.fntdata"/><Relationship Id="rId24" Type="http://schemas.openxmlformats.org/officeDocument/2006/relationships/slide" Target="slides/slide18.xml"/><Relationship Id="rId68" Type="http://schemas.openxmlformats.org/officeDocument/2006/relationships/font" Target="fonts/SourceCodePro-regular.fntdata"/><Relationship Id="rId23" Type="http://schemas.openxmlformats.org/officeDocument/2006/relationships/slide" Target="slides/slide17.xml"/><Relationship Id="rId67" Type="http://schemas.openxmlformats.org/officeDocument/2006/relationships/font" Target="fonts/Lato-boldItalic.fntdata"/><Relationship Id="rId60" Type="http://schemas.openxmlformats.org/officeDocument/2006/relationships/slide" Target="slides/slide54.xml"/><Relationship Id="rId26" Type="http://schemas.openxmlformats.org/officeDocument/2006/relationships/slide" Target="slides/slide20.xml"/><Relationship Id="rId25" Type="http://schemas.openxmlformats.org/officeDocument/2006/relationships/slide" Target="slides/slide19.xml"/><Relationship Id="rId69" Type="http://schemas.openxmlformats.org/officeDocument/2006/relationships/font" Target="fonts/SourceCodePro-bold.fntdata"/><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11" Type="http://schemas.openxmlformats.org/officeDocument/2006/relationships/slide" Target="slides/slide5.xml"/><Relationship Id="rId55" Type="http://schemas.openxmlformats.org/officeDocument/2006/relationships/slide" Target="slides/slide49.xml"/><Relationship Id="rId10" Type="http://schemas.openxmlformats.org/officeDocument/2006/relationships/slide" Target="slides/slide4.xml"/><Relationship Id="rId54" Type="http://schemas.openxmlformats.org/officeDocument/2006/relationships/slide" Target="slides/slide48.xml"/><Relationship Id="rId13" Type="http://schemas.openxmlformats.org/officeDocument/2006/relationships/slide" Target="slides/slide7.xml"/><Relationship Id="rId57" Type="http://schemas.openxmlformats.org/officeDocument/2006/relationships/slide" Target="slides/slide51.xml"/><Relationship Id="rId12" Type="http://schemas.openxmlformats.org/officeDocument/2006/relationships/slide" Target="slides/slide6.xml"/><Relationship Id="rId56" Type="http://schemas.openxmlformats.org/officeDocument/2006/relationships/slide" Target="slides/slide50.xml"/><Relationship Id="rId15" Type="http://schemas.openxmlformats.org/officeDocument/2006/relationships/slide" Target="slides/slide9.xml"/><Relationship Id="rId59" Type="http://schemas.openxmlformats.org/officeDocument/2006/relationships/slide" Target="slides/slide53.xml"/><Relationship Id="rId14" Type="http://schemas.openxmlformats.org/officeDocument/2006/relationships/slide" Target="slides/slide8.xml"/><Relationship Id="rId58" Type="http://schemas.openxmlformats.org/officeDocument/2006/relationships/slide" Target="slides/slide52.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 name="Shape 41"/>
        <p:cNvGrpSpPr/>
        <p:nvPr/>
      </p:nvGrpSpPr>
      <p:grpSpPr>
        <a:xfrm>
          <a:off x="0" y="0"/>
          <a:ext cx="0" cy="0"/>
          <a:chOff x="0" y="0"/>
          <a:chExt cx="0" cy="0"/>
        </a:xfrm>
      </p:grpSpPr>
      <p:sp>
        <p:nvSpPr>
          <p:cNvPr id="42" name="Google Shape;42;g10e7a9b619b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 name="Google Shape;43;g10e7a9b619b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 name="Shape 49"/>
        <p:cNvGrpSpPr/>
        <p:nvPr/>
      </p:nvGrpSpPr>
      <p:grpSpPr>
        <a:xfrm>
          <a:off x="0" y="0"/>
          <a:ext cx="0" cy="0"/>
          <a:chOff x="0" y="0"/>
          <a:chExt cx="0" cy="0"/>
        </a:xfrm>
      </p:grpSpPr>
      <p:sp>
        <p:nvSpPr>
          <p:cNvPr id="50" name="Google Shape;50;g26f06dc660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 name="Google Shape;51;g26f06dc660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g237490329a5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 name="Google Shape;57;g237490329a5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g237490329a5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 name="Google Shape;62;g237490329a5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237490329a5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237490329a5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g237490329a5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 name="Google Shape;78;g237490329a5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g2cd7bdcbfbb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g2cd7bdcbfbb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237490329a5_0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237490329a5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g237490329a5_0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 name="Google Shape;96;g237490329a5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237490329a5_0_1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237490329a5_0_1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g237490329a5_0_1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 name="Google Shape;107;g237490329a5_0_1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237490329a5_0_1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237490329a5_0_1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237490329a5_0_1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237490329a5_0_1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237490329a5_0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237490329a5_0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237490329a5_0_1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237490329a5_0_1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237490329a5_0_1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g237490329a5_0_1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g237490329a5_0_1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 name="Google Shape;149;g237490329a5_0_1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237490329a5_0_1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 name="Google Shape;156;g237490329a5_0_1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g125789ef0f5_0_3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 name="Google Shape;163;g125789ef0f5_0_3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125789ef0f5_0_3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 name="Google Shape;168;g125789ef0f5_0_3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g125789ef0f5_0_3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6" name="Google Shape;176;g125789ef0f5_0_3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g12232a79a68_1_5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7" name="Google Shape;207;g12232a79a68_1_5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g12232a79a68_1_5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3" name="Google Shape;213;g12232a79a68_1_5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g12232a79a68_1_5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9" name="Google Shape;219;g12232a79a68_1_5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g237454947b1_0_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5" name="Google Shape;225;g237454947b1_0_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g237454947b1_0_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3" name="Google Shape;233;g237454947b1_0_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g237454947b1_0_1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1" name="Google Shape;241;g237454947b1_0_1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g237454947b1_0_1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0" name="Google Shape;250;g237454947b1_0_1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g12232a79a68_1_5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8" name="Google Shape;258;g12232a79a68_1_5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g12232a79a68_1_5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4" name="Google Shape;264;g12232a79a68_1_5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g12232a79a68_1_5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0" name="Google Shape;270;g12232a79a68_1_5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g125789ef0f5_0_4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6" name="Google Shape;276;g125789ef0f5_0_4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g125789ef0f5_0_4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4" name="Google Shape;284;g125789ef0f5_0_4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g125789ef0f5_0_4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2" name="Google Shape;292;g125789ef0f5_0_4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g125789ef0f5_0_4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0" name="Google Shape;300;g125789ef0f5_0_4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g125789ef0f5_0_4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8" name="Google Shape;308;g125789ef0f5_0_4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g125789ef0f5_0_4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6" name="Google Shape;316;g125789ef0f5_0_4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g125789ef0f5_0_4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4" name="Google Shape;324;g125789ef0f5_0_4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g125789ef0f5_0_4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2" name="Google Shape;332;g125789ef0f5_0_4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g237454947b1_0_1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0" name="Google Shape;340;g237454947b1_0_1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6" name="Shape 346"/>
        <p:cNvGrpSpPr/>
        <p:nvPr/>
      </p:nvGrpSpPr>
      <p:grpSpPr>
        <a:xfrm>
          <a:off x="0" y="0"/>
          <a:ext cx="0" cy="0"/>
          <a:chOff x="0" y="0"/>
          <a:chExt cx="0" cy="0"/>
        </a:xfrm>
      </p:grpSpPr>
      <p:sp>
        <p:nvSpPr>
          <p:cNvPr id="347" name="Google Shape;347;g125789ef0f5_0_4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8" name="Google Shape;348;g125789ef0f5_0_4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g125789ef0f5_0_4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5" name="Google Shape;355;g125789ef0f5_0_4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g125789ef0f5_0_4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2" name="Google Shape;362;g125789ef0f5_0_4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g125789ef0f5_0_4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9" name="Google Shape;369;g125789ef0f5_0_4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 name="Shape 374"/>
        <p:cNvGrpSpPr/>
        <p:nvPr/>
      </p:nvGrpSpPr>
      <p:grpSpPr>
        <a:xfrm>
          <a:off x="0" y="0"/>
          <a:ext cx="0" cy="0"/>
          <a:chOff x="0" y="0"/>
          <a:chExt cx="0" cy="0"/>
        </a:xfrm>
      </p:grpSpPr>
      <p:sp>
        <p:nvSpPr>
          <p:cNvPr id="375" name="Google Shape;375;g125789ef0f5_0_4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6" name="Google Shape;376;g125789ef0f5_0_4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 name="Shape 381"/>
        <p:cNvGrpSpPr/>
        <p:nvPr/>
      </p:nvGrpSpPr>
      <p:grpSpPr>
        <a:xfrm>
          <a:off x="0" y="0"/>
          <a:ext cx="0" cy="0"/>
          <a:chOff x="0" y="0"/>
          <a:chExt cx="0" cy="0"/>
        </a:xfrm>
      </p:grpSpPr>
      <p:sp>
        <p:nvSpPr>
          <p:cNvPr id="382" name="Google Shape;382;g125789ef0f5_0_4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3" name="Google Shape;383;g125789ef0f5_0_4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8" name="Shape 388"/>
        <p:cNvGrpSpPr/>
        <p:nvPr/>
      </p:nvGrpSpPr>
      <p:grpSpPr>
        <a:xfrm>
          <a:off x="0" y="0"/>
          <a:ext cx="0" cy="0"/>
          <a:chOff x="0" y="0"/>
          <a:chExt cx="0" cy="0"/>
        </a:xfrm>
      </p:grpSpPr>
      <p:sp>
        <p:nvSpPr>
          <p:cNvPr id="389" name="Google Shape;389;g125789ef0f5_0_4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0" name="Google Shape;390;g125789ef0f5_0_4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5" name="Shape 395"/>
        <p:cNvGrpSpPr/>
        <p:nvPr/>
      </p:nvGrpSpPr>
      <p:grpSpPr>
        <a:xfrm>
          <a:off x="0" y="0"/>
          <a:ext cx="0" cy="0"/>
          <a:chOff x="0" y="0"/>
          <a:chExt cx="0" cy="0"/>
        </a:xfrm>
      </p:grpSpPr>
      <p:sp>
        <p:nvSpPr>
          <p:cNvPr id="396" name="Google Shape;396;g125789ef0f5_0_5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7" name="Google Shape;397;g125789ef0f5_0_5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2" name="Shape 402"/>
        <p:cNvGrpSpPr/>
        <p:nvPr/>
      </p:nvGrpSpPr>
      <p:grpSpPr>
        <a:xfrm>
          <a:off x="0" y="0"/>
          <a:ext cx="0" cy="0"/>
          <a:chOff x="0" y="0"/>
          <a:chExt cx="0" cy="0"/>
        </a:xfrm>
      </p:grpSpPr>
      <p:sp>
        <p:nvSpPr>
          <p:cNvPr id="403" name="Google Shape;403;g125789ef0f5_0_5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4" name="Google Shape;404;g125789ef0f5_0_5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g125789ef0f5_0_5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1" name="Google Shape;411;g125789ef0f5_0_5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6" name="Shape 416"/>
        <p:cNvGrpSpPr/>
        <p:nvPr/>
      </p:nvGrpSpPr>
      <p:grpSpPr>
        <a:xfrm>
          <a:off x="0" y="0"/>
          <a:ext cx="0" cy="0"/>
          <a:chOff x="0" y="0"/>
          <a:chExt cx="0" cy="0"/>
        </a:xfrm>
      </p:grpSpPr>
      <p:sp>
        <p:nvSpPr>
          <p:cNvPr id="417" name="Google Shape;417;g125789ef0f5_0_5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8" name="Google Shape;418;g125789ef0f5_0_5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3" name="Shape 423"/>
        <p:cNvGrpSpPr/>
        <p:nvPr/>
      </p:nvGrpSpPr>
      <p:grpSpPr>
        <a:xfrm>
          <a:off x="0" y="0"/>
          <a:ext cx="0" cy="0"/>
          <a:chOff x="0" y="0"/>
          <a:chExt cx="0" cy="0"/>
        </a:xfrm>
      </p:grpSpPr>
      <p:sp>
        <p:nvSpPr>
          <p:cNvPr id="424" name="Google Shape;424;g125789ef0f5_0_5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5" name="Google Shape;425;g125789ef0f5_0_5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0" name="Shape 430"/>
        <p:cNvGrpSpPr/>
        <p:nvPr/>
      </p:nvGrpSpPr>
      <p:grpSpPr>
        <a:xfrm>
          <a:off x="0" y="0"/>
          <a:ext cx="0" cy="0"/>
          <a:chOff x="0" y="0"/>
          <a:chExt cx="0" cy="0"/>
        </a:xfrm>
      </p:grpSpPr>
      <p:sp>
        <p:nvSpPr>
          <p:cNvPr id="431" name="Google Shape;431;g125789ef0f5_0_5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2" name="Google Shape;432;g125789ef0f5_0_5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7" name="Shape 437"/>
        <p:cNvGrpSpPr/>
        <p:nvPr/>
      </p:nvGrpSpPr>
      <p:grpSpPr>
        <a:xfrm>
          <a:off x="0" y="0"/>
          <a:ext cx="0" cy="0"/>
          <a:chOff x="0" y="0"/>
          <a:chExt cx="0" cy="0"/>
        </a:xfrm>
      </p:grpSpPr>
      <p:sp>
        <p:nvSpPr>
          <p:cNvPr id="438" name="Google Shape;438;g125789ef0f5_0_5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9" name="Google Shape;439;g125789ef0f5_0_5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4" name="Shape 444"/>
        <p:cNvGrpSpPr/>
        <p:nvPr/>
      </p:nvGrpSpPr>
      <p:grpSpPr>
        <a:xfrm>
          <a:off x="0" y="0"/>
          <a:ext cx="0" cy="0"/>
          <a:chOff x="0" y="0"/>
          <a:chExt cx="0" cy="0"/>
        </a:xfrm>
      </p:grpSpPr>
      <p:sp>
        <p:nvSpPr>
          <p:cNvPr id="445" name="Google Shape;445;g125789ef0f5_0_5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6" name="Google Shape;446;g125789ef0f5_0_5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1" name="Shape 451"/>
        <p:cNvGrpSpPr/>
        <p:nvPr/>
      </p:nvGrpSpPr>
      <p:grpSpPr>
        <a:xfrm>
          <a:off x="0" y="0"/>
          <a:ext cx="0" cy="0"/>
          <a:chOff x="0" y="0"/>
          <a:chExt cx="0" cy="0"/>
        </a:xfrm>
      </p:grpSpPr>
      <p:sp>
        <p:nvSpPr>
          <p:cNvPr id="452" name="Google Shape;452;g125789ef0f5_0_5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3" name="Google Shape;453;g125789ef0f5_0_5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8" name="Shape 458"/>
        <p:cNvGrpSpPr/>
        <p:nvPr/>
      </p:nvGrpSpPr>
      <p:grpSpPr>
        <a:xfrm>
          <a:off x="0" y="0"/>
          <a:ext cx="0" cy="0"/>
          <a:chOff x="0" y="0"/>
          <a:chExt cx="0" cy="0"/>
        </a:xfrm>
      </p:grpSpPr>
      <p:sp>
        <p:nvSpPr>
          <p:cNvPr id="459" name="Google Shape;459;g125789ef0f5_0_5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0" name="Google Shape;460;g125789ef0f5_0_5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pic>
        <p:nvPicPr>
          <p:cNvPr id="9" name="Google Shape;9;p2"/>
          <p:cNvPicPr preferRelativeResize="0"/>
          <p:nvPr/>
        </p:nvPicPr>
        <p:blipFill>
          <a:blip r:embed="rId2">
            <a:alphaModFix/>
          </a:blip>
          <a:stretch>
            <a:fillRect/>
          </a:stretch>
        </p:blipFill>
        <p:spPr>
          <a:xfrm>
            <a:off x="365763" y="1089050"/>
            <a:ext cx="2560320" cy="2765146"/>
          </a:xfrm>
          <a:prstGeom prst="rect">
            <a:avLst/>
          </a:prstGeom>
          <a:noFill/>
          <a:ln>
            <a:noFill/>
          </a:ln>
        </p:spPr>
      </p:pic>
      <p:sp>
        <p:nvSpPr>
          <p:cNvPr id="10" name="Google Shape;10;p2"/>
          <p:cNvSpPr txBox="1"/>
          <p:nvPr>
            <p:ph type="title"/>
          </p:nvPr>
        </p:nvSpPr>
        <p:spPr>
          <a:xfrm>
            <a:off x="3291850" y="1291350"/>
            <a:ext cx="5486400" cy="640200"/>
          </a:xfrm>
          <a:prstGeom prst="rect">
            <a:avLst/>
          </a:prstGeom>
        </p:spPr>
        <p:txBody>
          <a:bodyPr anchorCtr="0" anchor="ctr" bIns="45700" lIns="91425" spcFirstLastPara="1" rIns="91425" wrap="square" tIns="91425">
            <a:normAutofit/>
          </a:bodyPr>
          <a:lstStyle>
            <a:lvl1pPr lvl="0" rtl="0" algn="ctr">
              <a:spcBef>
                <a:spcPts val="0"/>
              </a:spcBef>
              <a:spcAft>
                <a:spcPts val="0"/>
              </a:spcAft>
              <a:buSzPts val="1800"/>
              <a:buNone/>
              <a:defRPr sz="1800"/>
            </a:lvl1pPr>
            <a:lvl2pPr lvl="1" rtl="0" algn="ctr">
              <a:spcBef>
                <a:spcPts val="0"/>
              </a:spcBef>
              <a:spcAft>
                <a:spcPts val="0"/>
              </a:spcAft>
              <a:buSzPts val="2400"/>
              <a:buNone/>
              <a:defRPr/>
            </a:lvl2pPr>
            <a:lvl3pPr lvl="2" rtl="0" algn="ctr">
              <a:spcBef>
                <a:spcPts val="0"/>
              </a:spcBef>
              <a:spcAft>
                <a:spcPts val="0"/>
              </a:spcAft>
              <a:buSzPts val="2400"/>
              <a:buNone/>
              <a:defRPr/>
            </a:lvl3pPr>
            <a:lvl4pPr lvl="3" rtl="0" algn="ctr">
              <a:spcBef>
                <a:spcPts val="0"/>
              </a:spcBef>
              <a:spcAft>
                <a:spcPts val="0"/>
              </a:spcAft>
              <a:buSzPts val="2400"/>
              <a:buNone/>
              <a:defRPr/>
            </a:lvl4pPr>
            <a:lvl5pPr lvl="4" rtl="0" algn="ctr">
              <a:spcBef>
                <a:spcPts val="0"/>
              </a:spcBef>
              <a:spcAft>
                <a:spcPts val="0"/>
              </a:spcAft>
              <a:buSzPts val="2400"/>
              <a:buNone/>
              <a:defRPr/>
            </a:lvl5pPr>
            <a:lvl6pPr lvl="5" rtl="0" algn="ctr">
              <a:spcBef>
                <a:spcPts val="0"/>
              </a:spcBef>
              <a:spcAft>
                <a:spcPts val="0"/>
              </a:spcAft>
              <a:buSzPts val="2400"/>
              <a:buNone/>
              <a:defRPr/>
            </a:lvl6pPr>
            <a:lvl7pPr lvl="6" rtl="0" algn="ctr">
              <a:spcBef>
                <a:spcPts val="0"/>
              </a:spcBef>
              <a:spcAft>
                <a:spcPts val="0"/>
              </a:spcAft>
              <a:buSzPts val="2400"/>
              <a:buNone/>
              <a:defRPr/>
            </a:lvl7pPr>
            <a:lvl8pPr lvl="7" rtl="0" algn="ctr">
              <a:spcBef>
                <a:spcPts val="0"/>
              </a:spcBef>
              <a:spcAft>
                <a:spcPts val="0"/>
              </a:spcAft>
              <a:buSzPts val="2400"/>
              <a:buNone/>
              <a:defRPr/>
            </a:lvl8pPr>
            <a:lvl9pPr lvl="8" rtl="0" algn="ctr">
              <a:spcBef>
                <a:spcPts val="0"/>
              </a:spcBef>
              <a:spcAft>
                <a:spcPts val="0"/>
              </a:spcAft>
              <a:buSzPts val="2400"/>
              <a:buNone/>
              <a:defRPr/>
            </a:lvl9pPr>
          </a:lstStyle>
          <a:p/>
        </p:txBody>
      </p:sp>
      <p:sp>
        <p:nvSpPr>
          <p:cNvPr id="11" name="Google Shape;11;p2"/>
          <p:cNvSpPr txBox="1"/>
          <p:nvPr>
            <p:ph idx="1" type="subTitle"/>
          </p:nvPr>
        </p:nvSpPr>
        <p:spPr>
          <a:xfrm>
            <a:off x="3291850" y="1931550"/>
            <a:ext cx="5486400" cy="640200"/>
          </a:xfrm>
          <a:prstGeom prst="rect">
            <a:avLst/>
          </a:prstGeom>
        </p:spPr>
        <p:txBody>
          <a:bodyPr anchorCtr="0" anchor="ctr" bIns="91425" lIns="91425" spcFirstLastPara="1" rIns="91425" wrap="square" tIns="45700">
            <a:noAutofit/>
          </a:bodyPr>
          <a:lstStyle>
            <a:lvl1pPr lvl="0" algn="ctr">
              <a:spcBef>
                <a:spcPts val="0"/>
              </a:spcBef>
              <a:spcAft>
                <a:spcPts val="0"/>
              </a:spcAft>
              <a:buClr>
                <a:schemeClr val="dk1"/>
              </a:buClr>
              <a:buSzPts val="1800"/>
              <a:buNone/>
              <a:defRPr sz="1800">
                <a:solidFill>
                  <a:schemeClr val="dk1"/>
                </a:solidFill>
              </a:defRPr>
            </a:lvl1pPr>
            <a:lvl2pPr lvl="1" algn="ctr">
              <a:spcBef>
                <a:spcPts val="0"/>
              </a:spcBef>
              <a:spcAft>
                <a:spcPts val="0"/>
              </a:spcAft>
              <a:buClr>
                <a:schemeClr val="dk1"/>
              </a:buClr>
              <a:buSzPts val="2400"/>
              <a:buNone/>
              <a:defRPr sz="2400">
                <a:solidFill>
                  <a:schemeClr val="dk1"/>
                </a:solidFill>
              </a:defRPr>
            </a:lvl2pPr>
            <a:lvl3pPr lvl="2" algn="ctr">
              <a:spcBef>
                <a:spcPts val="0"/>
              </a:spcBef>
              <a:spcAft>
                <a:spcPts val="0"/>
              </a:spcAft>
              <a:buClr>
                <a:schemeClr val="dk1"/>
              </a:buClr>
              <a:buSzPts val="2400"/>
              <a:buNone/>
              <a:defRPr sz="2400">
                <a:solidFill>
                  <a:schemeClr val="dk1"/>
                </a:solidFill>
              </a:defRPr>
            </a:lvl3pPr>
            <a:lvl4pPr lvl="3" algn="ctr">
              <a:spcBef>
                <a:spcPts val="0"/>
              </a:spcBef>
              <a:spcAft>
                <a:spcPts val="0"/>
              </a:spcAft>
              <a:buClr>
                <a:schemeClr val="dk1"/>
              </a:buClr>
              <a:buSzPts val="2400"/>
              <a:buNone/>
              <a:defRPr sz="2400">
                <a:solidFill>
                  <a:schemeClr val="dk1"/>
                </a:solidFill>
              </a:defRPr>
            </a:lvl4pPr>
            <a:lvl5pPr lvl="4" algn="ctr">
              <a:spcBef>
                <a:spcPts val="0"/>
              </a:spcBef>
              <a:spcAft>
                <a:spcPts val="0"/>
              </a:spcAft>
              <a:buClr>
                <a:schemeClr val="dk1"/>
              </a:buClr>
              <a:buSzPts val="2400"/>
              <a:buNone/>
              <a:defRPr sz="2400">
                <a:solidFill>
                  <a:schemeClr val="dk1"/>
                </a:solidFill>
              </a:defRPr>
            </a:lvl5pPr>
            <a:lvl6pPr lvl="5" algn="ctr">
              <a:spcBef>
                <a:spcPts val="0"/>
              </a:spcBef>
              <a:spcAft>
                <a:spcPts val="0"/>
              </a:spcAft>
              <a:buClr>
                <a:schemeClr val="dk1"/>
              </a:buClr>
              <a:buSzPts val="2400"/>
              <a:buNone/>
              <a:defRPr sz="2400">
                <a:solidFill>
                  <a:schemeClr val="dk1"/>
                </a:solidFill>
              </a:defRPr>
            </a:lvl6pPr>
            <a:lvl7pPr lvl="6" algn="ctr">
              <a:spcBef>
                <a:spcPts val="0"/>
              </a:spcBef>
              <a:spcAft>
                <a:spcPts val="0"/>
              </a:spcAft>
              <a:buClr>
                <a:schemeClr val="dk1"/>
              </a:buClr>
              <a:buSzPts val="2400"/>
              <a:buNone/>
              <a:defRPr sz="2400">
                <a:solidFill>
                  <a:schemeClr val="dk1"/>
                </a:solidFill>
              </a:defRPr>
            </a:lvl7pPr>
            <a:lvl8pPr lvl="7" algn="ctr">
              <a:spcBef>
                <a:spcPts val="0"/>
              </a:spcBef>
              <a:spcAft>
                <a:spcPts val="0"/>
              </a:spcAft>
              <a:buClr>
                <a:schemeClr val="dk1"/>
              </a:buClr>
              <a:buSzPts val="2400"/>
              <a:buNone/>
              <a:defRPr sz="2400">
                <a:solidFill>
                  <a:schemeClr val="dk1"/>
                </a:solidFill>
              </a:defRPr>
            </a:lvl8pPr>
            <a:lvl9pPr lvl="8" algn="ctr">
              <a:spcBef>
                <a:spcPts val="0"/>
              </a:spcBef>
              <a:spcAft>
                <a:spcPts val="0"/>
              </a:spcAft>
              <a:buClr>
                <a:schemeClr val="dk1"/>
              </a:buClr>
              <a:buSzPts val="2400"/>
              <a:buNone/>
              <a:defRPr sz="2400">
                <a:solidFill>
                  <a:schemeClr val="dk1"/>
                </a:solidFill>
              </a:defRPr>
            </a:lvl9pPr>
          </a:lstStyle>
          <a:p/>
        </p:txBody>
      </p:sp>
      <p:sp>
        <p:nvSpPr>
          <p:cNvPr id="12" name="Google Shape;12;p2"/>
          <p:cNvSpPr txBox="1"/>
          <p:nvPr>
            <p:ph idx="2" type="subTitle"/>
          </p:nvPr>
        </p:nvSpPr>
        <p:spPr>
          <a:xfrm>
            <a:off x="3291850" y="2571750"/>
            <a:ext cx="5486400" cy="640200"/>
          </a:xfrm>
          <a:prstGeom prst="rect">
            <a:avLst/>
          </a:prstGeom>
        </p:spPr>
        <p:txBody>
          <a:bodyPr anchorCtr="0" anchor="ctr" bIns="45700" lIns="91425" spcFirstLastPara="1" rIns="91425" wrap="square" tIns="91425">
            <a:noAutofit/>
          </a:bodyPr>
          <a:lstStyle>
            <a:lvl1pPr lvl="0" rtl="0" algn="ctr">
              <a:spcBef>
                <a:spcPts val="0"/>
              </a:spcBef>
              <a:spcAft>
                <a:spcPts val="0"/>
              </a:spcAft>
              <a:buClr>
                <a:schemeClr val="dk1"/>
              </a:buClr>
              <a:buSzPts val="1800"/>
              <a:buNone/>
              <a:defRPr sz="1800">
                <a:solidFill>
                  <a:schemeClr val="dk1"/>
                </a:solidFill>
              </a:defRPr>
            </a:lvl1pPr>
            <a:lvl2pPr lvl="1" rtl="0" algn="ctr">
              <a:spcBef>
                <a:spcPts val="0"/>
              </a:spcBef>
              <a:spcAft>
                <a:spcPts val="0"/>
              </a:spcAft>
              <a:buClr>
                <a:schemeClr val="dk1"/>
              </a:buClr>
              <a:buSzPts val="2400"/>
              <a:buNone/>
              <a:defRPr sz="2400">
                <a:solidFill>
                  <a:schemeClr val="dk1"/>
                </a:solidFill>
              </a:defRPr>
            </a:lvl2pPr>
            <a:lvl3pPr lvl="2" rtl="0" algn="ctr">
              <a:spcBef>
                <a:spcPts val="0"/>
              </a:spcBef>
              <a:spcAft>
                <a:spcPts val="0"/>
              </a:spcAft>
              <a:buClr>
                <a:schemeClr val="dk1"/>
              </a:buClr>
              <a:buSzPts val="2400"/>
              <a:buNone/>
              <a:defRPr sz="2400">
                <a:solidFill>
                  <a:schemeClr val="dk1"/>
                </a:solidFill>
              </a:defRPr>
            </a:lvl3pPr>
            <a:lvl4pPr lvl="3" rtl="0" algn="ctr">
              <a:spcBef>
                <a:spcPts val="0"/>
              </a:spcBef>
              <a:spcAft>
                <a:spcPts val="0"/>
              </a:spcAft>
              <a:buClr>
                <a:schemeClr val="dk1"/>
              </a:buClr>
              <a:buSzPts val="2400"/>
              <a:buNone/>
              <a:defRPr sz="2400">
                <a:solidFill>
                  <a:schemeClr val="dk1"/>
                </a:solidFill>
              </a:defRPr>
            </a:lvl4pPr>
            <a:lvl5pPr lvl="4" rtl="0" algn="ctr">
              <a:spcBef>
                <a:spcPts val="0"/>
              </a:spcBef>
              <a:spcAft>
                <a:spcPts val="0"/>
              </a:spcAft>
              <a:buClr>
                <a:schemeClr val="dk1"/>
              </a:buClr>
              <a:buSzPts val="2400"/>
              <a:buNone/>
              <a:defRPr sz="2400">
                <a:solidFill>
                  <a:schemeClr val="dk1"/>
                </a:solidFill>
              </a:defRPr>
            </a:lvl5pPr>
            <a:lvl6pPr lvl="5" rtl="0" algn="ctr">
              <a:spcBef>
                <a:spcPts val="0"/>
              </a:spcBef>
              <a:spcAft>
                <a:spcPts val="0"/>
              </a:spcAft>
              <a:buClr>
                <a:schemeClr val="dk1"/>
              </a:buClr>
              <a:buSzPts val="2400"/>
              <a:buNone/>
              <a:defRPr sz="2400">
                <a:solidFill>
                  <a:schemeClr val="dk1"/>
                </a:solidFill>
              </a:defRPr>
            </a:lvl6pPr>
            <a:lvl7pPr lvl="6" rtl="0" algn="ctr">
              <a:spcBef>
                <a:spcPts val="0"/>
              </a:spcBef>
              <a:spcAft>
                <a:spcPts val="0"/>
              </a:spcAft>
              <a:buClr>
                <a:schemeClr val="dk1"/>
              </a:buClr>
              <a:buSzPts val="2400"/>
              <a:buNone/>
              <a:defRPr sz="2400">
                <a:solidFill>
                  <a:schemeClr val="dk1"/>
                </a:solidFill>
              </a:defRPr>
            </a:lvl7pPr>
            <a:lvl8pPr lvl="7" rtl="0" algn="ctr">
              <a:spcBef>
                <a:spcPts val="0"/>
              </a:spcBef>
              <a:spcAft>
                <a:spcPts val="0"/>
              </a:spcAft>
              <a:buClr>
                <a:schemeClr val="dk1"/>
              </a:buClr>
              <a:buSzPts val="2400"/>
              <a:buNone/>
              <a:defRPr sz="2400">
                <a:solidFill>
                  <a:schemeClr val="dk1"/>
                </a:solidFill>
              </a:defRPr>
            </a:lvl8pPr>
            <a:lvl9pPr lvl="8" rtl="0" algn="ctr">
              <a:spcBef>
                <a:spcPts val="0"/>
              </a:spcBef>
              <a:spcAft>
                <a:spcPts val="0"/>
              </a:spcAft>
              <a:buClr>
                <a:schemeClr val="dk1"/>
              </a:buClr>
              <a:buSzPts val="2400"/>
              <a:buNone/>
              <a:defRPr sz="2400">
                <a:solidFill>
                  <a:schemeClr val="dk1"/>
                </a:solidFill>
              </a:defRPr>
            </a:lvl9pPr>
          </a:lstStyle>
          <a:p/>
        </p:txBody>
      </p:sp>
      <p:sp>
        <p:nvSpPr>
          <p:cNvPr id="13" name="Google Shape;13;p2"/>
          <p:cNvSpPr txBox="1"/>
          <p:nvPr>
            <p:ph idx="3" type="subTitle"/>
          </p:nvPr>
        </p:nvSpPr>
        <p:spPr>
          <a:xfrm>
            <a:off x="3291850" y="3211950"/>
            <a:ext cx="5486400" cy="640200"/>
          </a:xfrm>
          <a:prstGeom prst="rect">
            <a:avLst/>
          </a:prstGeom>
        </p:spPr>
        <p:txBody>
          <a:bodyPr anchorCtr="0" anchor="ctr" bIns="91425" lIns="91425" spcFirstLastPara="1" rIns="91425" wrap="square" tIns="45700">
            <a:noAutofit/>
          </a:bodyPr>
          <a:lstStyle>
            <a:lvl1pPr lvl="0" rtl="0" algn="ctr">
              <a:spcBef>
                <a:spcPts val="0"/>
              </a:spcBef>
              <a:spcAft>
                <a:spcPts val="0"/>
              </a:spcAft>
              <a:buClr>
                <a:schemeClr val="dk1"/>
              </a:buClr>
              <a:buSzPts val="1800"/>
              <a:buNone/>
              <a:defRPr sz="1800">
                <a:solidFill>
                  <a:schemeClr val="dk1"/>
                </a:solidFill>
              </a:defRPr>
            </a:lvl1pPr>
            <a:lvl2pPr lvl="1" rtl="0" algn="ctr">
              <a:spcBef>
                <a:spcPts val="0"/>
              </a:spcBef>
              <a:spcAft>
                <a:spcPts val="0"/>
              </a:spcAft>
              <a:buClr>
                <a:schemeClr val="dk1"/>
              </a:buClr>
              <a:buSzPts val="2400"/>
              <a:buNone/>
              <a:defRPr sz="2400">
                <a:solidFill>
                  <a:schemeClr val="dk1"/>
                </a:solidFill>
              </a:defRPr>
            </a:lvl2pPr>
            <a:lvl3pPr lvl="2" rtl="0" algn="ctr">
              <a:spcBef>
                <a:spcPts val="0"/>
              </a:spcBef>
              <a:spcAft>
                <a:spcPts val="0"/>
              </a:spcAft>
              <a:buClr>
                <a:schemeClr val="dk1"/>
              </a:buClr>
              <a:buSzPts val="2400"/>
              <a:buNone/>
              <a:defRPr sz="2400">
                <a:solidFill>
                  <a:schemeClr val="dk1"/>
                </a:solidFill>
              </a:defRPr>
            </a:lvl3pPr>
            <a:lvl4pPr lvl="3" rtl="0" algn="ctr">
              <a:spcBef>
                <a:spcPts val="0"/>
              </a:spcBef>
              <a:spcAft>
                <a:spcPts val="0"/>
              </a:spcAft>
              <a:buClr>
                <a:schemeClr val="dk1"/>
              </a:buClr>
              <a:buSzPts val="2400"/>
              <a:buNone/>
              <a:defRPr sz="2400">
                <a:solidFill>
                  <a:schemeClr val="dk1"/>
                </a:solidFill>
              </a:defRPr>
            </a:lvl4pPr>
            <a:lvl5pPr lvl="4" rtl="0" algn="ctr">
              <a:spcBef>
                <a:spcPts val="0"/>
              </a:spcBef>
              <a:spcAft>
                <a:spcPts val="0"/>
              </a:spcAft>
              <a:buClr>
                <a:schemeClr val="dk1"/>
              </a:buClr>
              <a:buSzPts val="2400"/>
              <a:buNone/>
              <a:defRPr sz="2400">
                <a:solidFill>
                  <a:schemeClr val="dk1"/>
                </a:solidFill>
              </a:defRPr>
            </a:lvl5pPr>
            <a:lvl6pPr lvl="5" rtl="0" algn="ctr">
              <a:spcBef>
                <a:spcPts val="0"/>
              </a:spcBef>
              <a:spcAft>
                <a:spcPts val="0"/>
              </a:spcAft>
              <a:buClr>
                <a:schemeClr val="dk1"/>
              </a:buClr>
              <a:buSzPts val="2400"/>
              <a:buNone/>
              <a:defRPr sz="2400">
                <a:solidFill>
                  <a:schemeClr val="dk1"/>
                </a:solidFill>
              </a:defRPr>
            </a:lvl6pPr>
            <a:lvl7pPr lvl="6" rtl="0" algn="ctr">
              <a:spcBef>
                <a:spcPts val="0"/>
              </a:spcBef>
              <a:spcAft>
                <a:spcPts val="0"/>
              </a:spcAft>
              <a:buClr>
                <a:schemeClr val="dk1"/>
              </a:buClr>
              <a:buSzPts val="2400"/>
              <a:buNone/>
              <a:defRPr sz="2400">
                <a:solidFill>
                  <a:schemeClr val="dk1"/>
                </a:solidFill>
              </a:defRPr>
            </a:lvl7pPr>
            <a:lvl8pPr lvl="7" rtl="0" algn="ctr">
              <a:spcBef>
                <a:spcPts val="0"/>
              </a:spcBef>
              <a:spcAft>
                <a:spcPts val="0"/>
              </a:spcAft>
              <a:buClr>
                <a:schemeClr val="dk1"/>
              </a:buClr>
              <a:buSzPts val="2400"/>
              <a:buNone/>
              <a:defRPr sz="2400">
                <a:solidFill>
                  <a:schemeClr val="dk1"/>
                </a:solidFill>
              </a:defRPr>
            </a:lvl8pPr>
            <a:lvl9pPr lvl="8" rtl="0" algn="ctr">
              <a:spcBef>
                <a:spcPts val="0"/>
              </a:spcBef>
              <a:spcAft>
                <a:spcPts val="0"/>
              </a:spcAft>
              <a:buClr>
                <a:schemeClr val="dk1"/>
              </a:buClr>
              <a:buSzPts val="2400"/>
              <a:buNone/>
              <a:defRPr sz="2400">
                <a:solidFill>
                  <a:schemeClr val="dk1"/>
                </a:solidFill>
              </a:defRPr>
            </a:lvl9pPr>
          </a:lstStyle>
          <a:p/>
        </p:txBody>
      </p:sp>
      <p:cxnSp>
        <p:nvCxnSpPr>
          <p:cNvPr id="14" name="Google Shape;14;p2"/>
          <p:cNvCxnSpPr/>
          <p:nvPr/>
        </p:nvCxnSpPr>
        <p:spPr>
          <a:xfrm>
            <a:off x="3291850" y="2571750"/>
            <a:ext cx="5486400" cy="0"/>
          </a:xfrm>
          <a:prstGeom prst="straightConnector1">
            <a:avLst/>
          </a:prstGeom>
          <a:noFill/>
          <a:ln cap="flat" cmpd="sng" w="38100">
            <a:solidFill>
              <a:schemeClr val="accent1"/>
            </a:solidFill>
            <a:prstDash val="solid"/>
            <a:round/>
            <a:headEnd len="med" w="med" type="none"/>
            <a:tailEnd len="med" w="med" type="none"/>
          </a:ln>
        </p:spPr>
      </p:cxnSp>
      <p:sp>
        <p:nvSpPr>
          <p:cNvPr id="15" name="Google Shape;15;p2"/>
          <p:cNvSpPr/>
          <p:nvPr/>
        </p:nvSpPr>
        <p:spPr>
          <a:xfrm>
            <a:off x="0" y="4837176"/>
            <a:ext cx="9144000" cy="297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extLst>
    <p:ext uri="{DCECCB84-F9BA-43D5-87BE-67443E8EF086}">
      <p15:sldGuideLst>
        <p15:guide id="1" orient="horz" pos="1620">
          <p15:clr>
            <a:srgbClr val="FA7B17"/>
          </p15:clr>
        </p15:guide>
        <p15:guide id="2" pos="1958">
          <p15:clr>
            <a:srgbClr val="FA7B17"/>
          </p15:clr>
        </p15:guide>
        <p15:guide id="3" pos="1037">
          <p15:clr>
            <a:srgbClr val="FA7B17"/>
          </p15:clr>
        </p15:guide>
        <p15:guide id="4" pos="5647">
          <p15:clr>
            <a:srgbClr val="FA7B17"/>
          </p15:clr>
        </p15:guide>
        <p15:guide id="5" pos="3802">
          <p15:clr>
            <a:srgbClr val="FA7B17"/>
          </p15:clr>
        </p15:guide>
        <p15:guide id="6" pos="113">
          <p15:clr>
            <a:srgbClr val="FA7B17"/>
          </p15:clr>
        </p15:guide>
        <p15:guide id="7" orient="horz" pos="2428">
          <p15:clr>
            <a:srgbClr val="FA7B17"/>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6" name="Shape 16"/>
        <p:cNvGrpSpPr/>
        <p:nvPr/>
      </p:nvGrpSpPr>
      <p:grpSpPr>
        <a:xfrm>
          <a:off x="0" y="0"/>
          <a:ext cx="0" cy="0"/>
          <a:chOff x="0" y="0"/>
          <a:chExt cx="0" cy="0"/>
        </a:xfrm>
      </p:grpSpPr>
      <p:sp>
        <p:nvSpPr>
          <p:cNvPr id="17" name="Google Shape;17;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8" name="Shape 18"/>
        <p:cNvGrpSpPr/>
        <p:nvPr/>
      </p:nvGrpSpPr>
      <p:grpSpPr>
        <a:xfrm>
          <a:off x="0" y="0"/>
          <a:ext cx="0" cy="0"/>
          <a:chOff x="0" y="0"/>
          <a:chExt cx="0" cy="0"/>
        </a:xfrm>
      </p:grpSpPr>
      <p:sp>
        <p:nvSpPr>
          <p:cNvPr id="19" name="Google Shape;19;p4"/>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lvl1pPr indent="-292100" lvl="0" marL="457200">
              <a:spcBef>
                <a:spcPts val="0"/>
              </a:spcBef>
              <a:spcAft>
                <a:spcPts val="0"/>
              </a:spcAft>
              <a:buSzPts val="1000"/>
              <a:buChar char="●"/>
              <a:defRPr/>
            </a:lvl1pPr>
            <a:lvl2pPr indent="-292100" lvl="1" marL="914400">
              <a:spcBef>
                <a:spcPts val="0"/>
              </a:spcBef>
              <a:spcAft>
                <a:spcPts val="0"/>
              </a:spcAft>
              <a:buSzPts val="10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20" name="Google Shape;20;p4"/>
          <p:cNvSpPr/>
          <p:nvPr/>
        </p:nvSpPr>
        <p:spPr>
          <a:xfrm>
            <a:off x="0" y="0"/>
            <a:ext cx="9144000" cy="6858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4"/>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Tree>
  </p:cSld>
  <p:clrMapOvr>
    <a:masterClrMapping/>
  </p:clrMapOvr>
  <p:extLst>
    <p:ext uri="{DCECCB84-F9BA-43D5-87BE-67443E8EF086}">
      <p15:sldGuideLst>
        <p15:guide id="1" pos="115">
          <p15:clr>
            <a:srgbClr val="FA7B17"/>
          </p15:clr>
        </p15:guide>
        <p15:guide id="2" pos="5645">
          <p15:clr>
            <a:srgbClr val="FA7B17"/>
          </p15:clr>
        </p15:guide>
        <p15:guide id="3" pos="1498">
          <p15:clr>
            <a:srgbClr val="FA7B17"/>
          </p15:clr>
        </p15:guide>
        <p15:guide id="4" pos="4205">
          <p15:clr>
            <a:srgbClr val="FA7B17"/>
          </p15:clr>
        </p15:guide>
      </p15:sldGuideLst>
    </p:ext>
  </p:extLst>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2" name="Shape 22"/>
        <p:cNvGrpSpPr/>
        <p:nvPr/>
      </p:nvGrpSpPr>
      <p:grpSpPr>
        <a:xfrm>
          <a:off x="0" y="0"/>
          <a:ext cx="0" cy="0"/>
          <a:chOff x="0" y="0"/>
          <a:chExt cx="0" cy="0"/>
        </a:xfrm>
      </p:grpSpPr>
      <p:sp>
        <p:nvSpPr>
          <p:cNvPr id="23" name="Google Shape;23;p5"/>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lvl1pPr indent="-292100" lvl="0" marL="457200" rtl="0">
              <a:lnSpc>
                <a:spcPct val="150000"/>
              </a:lnSpc>
              <a:spcBef>
                <a:spcPts val="0"/>
              </a:spcBef>
              <a:spcAft>
                <a:spcPts val="0"/>
              </a:spcAft>
              <a:buSzPts val="1000"/>
              <a:buChar char="●"/>
              <a:defRPr/>
            </a:lvl1pPr>
            <a:lvl2pPr indent="-292100" lvl="1" marL="914400" rtl="0">
              <a:lnSpc>
                <a:spcPct val="150000"/>
              </a:lnSpc>
              <a:spcBef>
                <a:spcPts val="0"/>
              </a:spcBef>
              <a:spcAft>
                <a:spcPts val="0"/>
              </a:spcAft>
              <a:buSzPts val="1000"/>
              <a:buChar char="○"/>
              <a:defRPr/>
            </a:lvl2pPr>
            <a:lvl3pPr indent="-292100" lvl="2" marL="1371600" rtl="0">
              <a:lnSpc>
                <a:spcPct val="150000"/>
              </a:lnSpc>
              <a:spcBef>
                <a:spcPts val="0"/>
              </a:spcBef>
              <a:spcAft>
                <a:spcPts val="0"/>
              </a:spcAft>
              <a:buSzPts val="1000"/>
              <a:buChar char="■"/>
              <a:defRPr/>
            </a:lvl3pPr>
            <a:lvl4pPr indent="-292100" lvl="3" marL="1828800" rtl="0">
              <a:lnSpc>
                <a:spcPct val="150000"/>
              </a:lnSpc>
              <a:spcBef>
                <a:spcPts val="0"/>
              </a:spcBef>
              <a:spcAft>
                <a:spcPts val="0"/>
              </a:spcAft>
              <a:buSzPts val="1000"/>
              <a:buChar char="●"/>
              <a:defRPr/>
            </a:lvl4pPr>
            <a:lvl5pPr indent="-292100" lvl="4" marL="2286000" rtl="0">
              <a:lnSpc>
                <a:spcPct val="150000"/>
              </a:lnSpc>
              <a:spcBef>
                <a:spcPts val="0"/>
              </a:spcBef>
              <a:spcAft>
                <a:spcPts val="0"/>
              </a:spcAft>
              <a:buSzPts val="1000"/>
              <a:buChar char="○"/>
              <a:defRPr/>
            </a:lvl5pPr>
            <a:lvl6pPr indent="-292100" lvl="5" marL="2743200" rtl="0">
              <a:lnSpc>
                <a:spcPct val="150000"/>
              </a:lnSpc>
              <a:spcBef>
                <a:spcPts val="0"/>
              </a:spcBef>
              <a:spcAft>
                <a:spcPts val="0"/>
              </a:spcAft>
              <a:buSzPts val="1000"/>
              <a:buChar char="■"/>
              <a:defRPr/>
            </a:lvl6pPr>
            <a:lvl7pPr indent="-292100" lvl="6" marL="3200400" rtl="0">
              <a:lnSpc>
                <a:spcPct val="150000"/>
              </a:lnSpc>
              <a:spcBef>
                <a:spcPts val="0"/>
              </a:spcBef>
              <a:spcAft>
                <a:spcPts val="0"/>
              </a:spcAft>
              <a:buSzPts val="1000"/>
              <a:buChar char="●"/>
              <a:defRPr/>
            </a:lvl7pPr>
            <a:lvl8pPr indent="-292100" lvl="7" marL="3657600" rtl="0">
              <a:lnSpc>
                <a:spcPct val="150000"/>
              </a:lnSpc>
              <a:spcBef>
                <a:spcPts val="0"/>
              </a:spcBef>
              <a:spcAft>
                <a:spcPts val="0"/>
              </a:spcAft>
              <a:buSzPts val="1000"/>
              <a:buChar char="○"/>
              <a:defRPr/>
            </a:lvl8pPr>
            <a:lvl9pPr indent="-292100" lvl="8" marL="4114800" rtl="0">
              <a:lnSpc>
                <a:spcPct val="150000"/>
              </a:lnSpc>
              <a:spcBef>
                <a:spcPts val="0"/>
              </a:spcBef>
              <a:spcAft>
                <a:spcPts val="0"/>
              </a:spcAft>
              <a:buSzPts val="1000"/>
              <a:buChar char="■"/>
              <a:defRPr/>
            </a:lvl9pPr>
          </a:lstStyle>
          <a:p/>
        </p:txBody>
      </p:sp>
      <p:sp>
        <p:nvSpPr>
          <p:cNvPr id="24" name="Google Shape;24;p5"/>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lvl1pPr indent="-292100" lvl="0" marL="457200" rtl="0">
              <a:spcBef>
                <a:spcPts val="0"/>
              </a:spcBef>
              <a:spcAft>
                <a:spcPts val="0"/>
              </a:spcAft>
              <a:buSzPts val="1000"/>
              <a:buChar char="●"/>
              <a:defRPr/>
            </a:lvl1pPr>
            <a:lvl2pPr indent="-292100" lvl="1" marL="914400" rtl="0">
              <a:spcBef>
                <a:spcPts val="0"/>
              </a:spcBef>
              <a:spcAft>
                <a:spcPts val="0"/>
              </a:spcAft>
              <a:buSzPts val="1000"/>
              <a:buChar char="○"/>
              <a:defRPr/>
            </a:lvl2pPr>
            <a:lvl3pPr indent="-292100" lvl="2" marL="1371600" rtl="0">
              <a:spcBef>
                <a:spcPts val="0"/>
              </a:spcBef>
              <a:spcAft>
                <a:spcPts val="0"/>
              </a:spcAft>
              <a:buSzPts val="1000"/>
              <a:buChar char="■"/>
              <a:defRPr/>
            </a:lvl3pPr>
            <a:lvl4pPr indent="-292100" lvl="3" marL="1828800" rtl="0">
              <a:spcBef>
                <a:spcPts val="0"/>
              </a:spcBef>
              <a:spcAft>
                <a:spcPts val="0"/>
              </a:spcAft>
              <a:buSzPts val="1000"/>
              <a:buChar char="●"/>
              <a:defRPr/>
            </a:lvl4pPr>
            <a:lvl5pPr indent="-292100" lvl="4" marL="2286000" rtl="0">
              <a:spcBef>
                <a:spcPts val="0"/>
              </a:spcBef>
              <a:spcAft>
                <a:spcPts val="0"/>
              </a:spcAft>
              <a:buSzPts val="1000"/>
              <a:buChar char="○"/>
              <a:defRPr/>
            </a:lvl5pPr>
            <a:lvl6pPr indent="-292100" lvl="5" marL="2743200" rtl="0">
              <a:spcBef>
                <a:spcPts val="0"/>
              </a:spcBef>
              <a:spcAft>
                <a:spcPts val="0"/>
              </a:spcAft>
              <a:buSzPts val="1000"/>
              <a:buChar char="■"/>
              <a:defRPr/>
            </a:lvl6pPr>
            <a:lvl7pPr indent="-292100" lvl="6" marL="3200400" rtl="0">
              <a:spcBef>
                <a:spcPts val="0"/>
              </a:spcBef>
              <a:spcAft>
                <a:spcPts val="0"/>
              </a:spcAft>
              <a:buSzPts val="1000"/>
              <a:buChar char="●"/>
              <a:defRPr/>
            </a:lvl7pPr>
            <a:lvl8pPr indent="-292100" lvl="7" marL="3657600" rtl="0">
              <a:spcBef>
                <a:spcPts val="0"/>
              </a:spcBef>
              <a:spcAft>
                <a:spcPts val="0"/>
              </a:spcAft>
              <a:buSzPts val="1000"/>
              <a:buChar char="○"/>
              <a:defRPr/>
            </a:lvl8pPr>
            <a:lvl9pPr indent="-292100" lvl="8" marL="4114800" rtl="0">
              <a:spcBef>
                <a:spcPts val="0"/>
              </a:spcBef>
              <a:spcAft>
                <a:spcPts val="0"/>
              </a:spcAft>
              <a:buSzPts val="1000"/>
              <a:buChar char="■"/>
              <a:defRPr/>
            </a:lvl9pPr>
          </a:lstStyle>
          <a:p/>
        </p:txBody>
      </p:sp>
      <p:sp>
        <p:nvSpPr>
          <p:cNvPr id="25" name="Google Shape;25;p5"/>
          <p:cNvSpPr/>
          <p:nvPr/>
        </p:nvSpPr>
        <p:spPr>
          <a:xfrm>
            <a:off x="0" y="0"/>
            <a:ext cx="9144000" cy="6858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5"/>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a:lvl2pPr>
            <a:lvl3pPr lvl="2" rtl="0">
              <a:spcBef>
                <a:spcPts val="0"/>
              </a:spcBef>
              <a:spcAft>
                <a:spcPts val="0"/>
              </a:spcAft>
              <a:buSzPts val="2400"/>
              <a:buNone/>
              <a:defRPr/>
            </a:lvl3pPr>
            <a:lvl4pPr lvl="3" rtl="0">
              <a:spcBef>
                <a:spcPts val="0"/>
              </a:spcBef>
              <a:spcAft>
                <a:spcPts val="0"/>
              </a:spcAft>
              <a:buSzPts val="2400"/>
              <a:buNone/>
              <a:defRPr/>
            </a:lvl4pPr>
            <a:lvl5pPr lvl="4" rtl="0">
              <a:spcBef>
                <a:spcPts val="0"/>
              </a:spcBef>
              <a:spcAft>
                <a:spcPts val="0"/>
              </a:spcAft>
              <a:buSzPts val="2400"/>
              <a:buNone/>
              <a:defRPr/>
            </a:lvl5pPr>
            <a:lvl6pPr lvl="5" rtl="0">
              <a:spcBef>
                <a:spcPts val="0"/>
              </a:spcBef>
              <a:spcAft>
                <a:spcPts val="0"/>
              </a:spcAft>
              <a:buSzPts val="2400"/>
              <a:buNone/>
              <a:defRPr/>
            </a:lvl6pPr>
            <a:lvl7pPr lvl="6" rtl="0">
              <a:spcBef>
                <a:spcPts val="0"/>
              </a:spcBef>
              <a:spcAft>
                <a:spcPts val="0"/>
              </a:spcAft>
              <a:buSzPts val="2400"/>
              <a:buNone/>
              <a:defRPr/>
            </a:lvl7pPr>
            <a:lvl8pPr lvl="7" rtl="0">
              <a:spcBef>
                <a:spcPts val="0"/>
              </a:spcBef>
              <a:spcAft>
                <a:spcPts val="0"/>
              </a:spcAft>
              <a:buSzPts val="2400"/>
              <a:buNone/>
              <a:defRPr/>
            </a:lvl8pPr>
            <a:lvl9pPr lvl="8" rtl="0">
              <a:spcBef>
                <a:spcPts val="0"/>
              </a:spcBef>
              <a:spcAft>
                <a:spcPts val="0"/>
              </a:spcAft>
              <a:buSzPts val="2400"/>
              <a:buNone/>
              <a:defRPr/>
            </a:lvl9pPr>
          </a:lstStyle>
          <a:p/>
        </p:txBody>
      </p:sp>
    </p:spTree>
  </p:cSld>
  <p:clrMapOvr>
    <a:masterClrMapping/>
  </p:clrMapOvr>
  <p:extLst>
    <p:ext uri="{DCECCB84-F9BA-43D5-87BE-67443E8EF086}">
      <p15:sldGuideLst>
        <p15:guide id="1" pos="2880">
          <p15:clr>
            <a:srgbClr val="FA7B17"/>
          </p15:clr>
        </p15:guide>
      </p15:sldGuideLst>
    </p:ext>
  </p:extLst>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TITLE_AND_TWO_COLUMNS_1">
    <p:spTree>
      <p:nvGrpSpPr>
        <p:cNvPr id="27" name="Shape 27"/>
        <p:cNvGrpSpPr/>
        <p:nvPr/>
      </p:nvGrpSpPr>
      <p:grpSpPr>
        <a:xfrm>
          <a:off x="0" y="0"/>
          <a:ext cx="0" cy="0"/>
          <a:chOff x="0" y="0"/>
          <a:chExt cx="0" cy="0"/>
        </a:xfrm>
      </p:grpSpPr>
      <p:sp>
        <p:nvSpPr>
          <p:cNvPr id="28" name="Google Shape;28;p6"/>
          <p:cNvSpPr txBox="1"/>
          <p:nvPr>
            <p:ph idx="1" type="body"/>
          </p:nvPr>
        </p:nvSpPr>
        <p:spPr>
          <a:xfrm>
            <a:off x="182850" y="822963"/>
            <a:ext cx="2834700" cy="4206300"/>
          </a:xfrm>
          <a:prstGeom prst="rect">
            <a:avLst/>
          </a:prstGeom>
        </p:spPr>
        <p:txBody>
          <a:bodyPr anchorCtr="0" anchor="t" bIns="45700" lIns="45700" spcFirstLastPara="1" rIns="45700" wrap="square" tIns="45700">
            <a:noAutofit/>
          </a:bodyPr>
          <a:lstStyle>
            <a:lvl1pPr indent="-292100" lvl="0" marL="457200" rtl="0">
              <a:lnSpc>
                <a:spcPct val="150000"/>
              </a:lnSpc>
              <a:spcBef>
                <a:spcPts val="0"/>
              </a:spcBef>
              <a:spcAft>
                <a:spcPts val="0"/>
              </a:spcAft>
              <a:buSzPts val="1000"/>
              <a:buChar char="●"/>
              <a:defRPr/>
            </a:lvl1pPr>
            <a:lvl2pPr indent="-292100" lvl="1" marL="914400" rtl="0">
              <a:lnSpc>
                <a:spcPct val="150000"/>
              </a:lnSpc>
              <a:spcBef>
                <a:spcPts val="0"/>
              </a:spcBef>
              <a:spcAft>
                <a:spcPts val="0"/>
              </a:spcAft>
              <a:buSzPts val="1000"/>
              <a:buChar char="○"/>
              <a:defRPr/>
            </a:lvl2pPr>
            <a:lvl3pPr indent="-292100" lvl="2" marL="1371600" rtl="0">
              <a:lnSpc>
                <a:spcPct val="150000"/>
              </a:lnSpc>
              <a:spcBef>
                <a:spcPts val="0"/>
              </a:spcBef>
              <a:spcAft>
                <a:spcPts val="0"/>
              </a:spcAft>
              <a:buSzPts val="1000"/>
              <a:buChar char="■"/>
              <a:defRPr/>
            </a:lvl3pPr>
            <a:lvl4pPr indent="-292100" lvl="3" marL="1828800" rtl="0">
              <a:lnSpc>
                <a:spcPct val="150000"/>
              </a:lnSpc>
              <a:spcBef>
                <a:spcPts val="0"/>
              </a:spcBef>
              <a:spcAft>
                <a:spcPts val="0"/>
              </a:spcAft>
              <a:buSzPts val="1000"/>
              <a:buChar char="●"/>
              <a:defRPr/>
            </a:lvl4pPr>
            <a:lvl5pPr indent="-292100" lvl="4" marL="2286000" rtl="0">
              <a:lnSpc>
                <a:spcPct val="150000"/>
              </a:lnSpc>
              <a:spcBef>
                <a:spcPts val="0"/>
              </a:spcBef>
              <a:spcAft>
                <a:spcPts val="0"/>
              </a:spcAft>
              <a:buSzPts val="1000"/>
              <a:buChar char="○"/>
              <a:defRPr/>
            </a:lvl5pPr>
            <a:lvl6pPr indent="-292100" lvl="5" marL="2743200" rtl="0">
              <a:lnSpc>
                <a:spcPct val="150000"/>
              </a:lnSpc>
              <a:spcBef>
                <a:spcPts val="0"/>
              </a:spcBef>
              <a:spcAft>
                <a:spcPts val="0"/>
              </a:spcAft>
              <a:buSzPts val="1000"/>
              <a:buChar char="■"/>
              <a:defRPr/>
            </a:lvl6pPr>
            <a:lvl7pPr indent="-292100" lvl="6" marL="3200400" rtl="0">
              <a:lnSpc>
                <a:spcPct val="150000"/>
              </a:lnSpc>
              <a:spcBef>
                <a:spcPts val="0"/>
              </a:spcBef>
              <a:spcAft>
                <a:spcPts val="0"/>
              </a:spcAft>
              <a:buSzPts val="1000"/>
              <a:buChar char="●"/>
              <a:defRPr/>
            </a:lvl7pPr>
            <a:lvl8pPr indent="-292100" lvl="7" marL="3657600" rtl="0">
              <a:lnSpc>
                <a:spcPct val="150000"/>
              </a:lnSpc>
              <a:spcBef>
                <a:spcPts val="0"/>
              </a:spcBef>
              <a:spcAft>
                <a:spcPts val="0"/>
              </a:spcAft>
              <a:buSzPts val="1000"/>
              <a:buChar char="○"/>
              <a:defRPr/>
            </a:lvl8pPr>
            <a:lvl9pPr indent="-292100" lvl="8" marL="4114800" rtl="0">
              <a:lnSpc>
                <a:spcPct val="150000"/>
              </a:lnSpc>
              <a:spcBef>
                <a:spcPts val="0"/>
              </a:spcBef>
              <a:spcAft>
                <a:spcPts val="0"/>
              </a:spcAft>
              <a:buSzPts val="1000"/>
              <a:buChar char="■"/>
              <a:defRPr/>
            </a:lvl9pPr>
          </a:lstStyle>
          <a:p/>
        </p:txBody>
      </p:sp>
      <p:sp>
        <p:nvSpPr>
          <p:cNvPr id="29" name="Google Shape;29;p6"/>
          <p:cNvSpPr txBox="1"/>
          <p:nvPr>
            <p:ph idx="2" type="body"/>
          </p:nvPr>
        </p:nvSpPr>
        <p:spPr>
          <a:xfrm>
            <a:off x="3154680" y="822963"/>
            <a:ext cx="2834700" cy="4206300"/>
          </a:xfrm>
          <a:prstGeom prst="rect">
            <a:avLst/>
          </a:prstGeom>
        </p:spPr>
        <p:txBody>
          <a:bodyPr anchorCtr="0" anchor="t" bIns="45700" lIns="45700" spcFirstLastPara="1" rIns="45700" wrap="square" tIns="45700">
            <a:noAutofit/>
          </a:bodyPr>
          <a:lstStyle>
            <a:lvl1pPr indent="-292100" lvl="0" marL="457200" rtl="0">
              <a:spcBef>
                <a:spcPts val="0"/>
              </a:spcBef>
              <a:spcAft>
                <a:spcPts val="0"/>
              </a:spcAft>
              <a:buSzPts val="1000"/>
              <a:buChar char="●"/>
              <a:defRPr/>
            </a:lvl1pPr>
            <a:lvl2pPr indent="-292100" lvl="1" marL="914400" rtl="0">
              <a:spcBef>
                <a:spcPts val="0"/>
              </a:spcBef>
              <a:spcAft>
                <a:spcPts val="0"/>
              </a:spcAft>
              <a:buSzPts val="1000"/>
              <a:buChar char="○"/>
              <a:defRPr/>
            </a:lvl2pPr>
            <a:lvl3pPr indent="-292100" lvl="2" marL="1371600" rtl="0">
              <a:spcBef>
                <a:spcPts val="0"/>
              </a:spcBef>
              <a:spcAft>
                <a:spcPts val="0"/>
              </a:spcAft>
              <a:buSzPts val="1000"/>
              <a:buChar char="■"/>
              <a:defRPr/>
            </a:lvl3pPr>
            <a:lvl4pPr indent="-292100" lvl="3" marL="1828800" rtl="0">
              <a:spcBef>
                <a:spcPts val="0"/>
              </a:spcBef>
              <a:spcAft>
                <a:spcPts val="0"/>
              </a:spcAft>
              <a:buSzPts val="1000"/>
              <a:buChar char="●"/>
              <a:defRPr/>
            </a:lvl4pPr>
            <a:lvl5pPr indent="-292100" lvl="4" marL="2286000" rtl="0">
              <a:spcBef>
                <a:spcPts val="0"/>
              </a:spcBef>
              <a:spcAft>
                <a:spcPts val="0"/>
              </a:spcAft>
              <a:buSzPts val="1000"/>
              <a:buChar char="○"/>
              <a:defRPr/>
            </a:lvl5pPr>
            <a:lvl6pPr indent="-292100" lvl="5" marL="2743200" rtl="0">
              <a:spcBef>
                <a:spcPts val="0"/>
              </a:spcBef>
              <a:spcAft>
                <a:spcPts val="0"/>
              </a:spcAft>
              <a:buSzPts val="1000"/>
              <a:buChar char="■"/>
              <a:defRPr/>
            </a:lvl6pPr>
            <a:lvl7pPr indent="-292100" lvl="6" marL="3200400" rtl="0">
              <a:spcBef>
                <a:spcPts val="0"/>
              </a:spcBef>
              <a:spcAft>
                <a:spcPts val="0"/>
              </a:spcAft>
              <a:buSzPts val="1000"/>
              <a:buChar char="●"/>
              <a:defRPr/>
            </a:lvl7pPr>
            <a:lvl8pPr indent="-292100" lvl="7" marL="3657600" rtl="0">
              <a:spcBef>
                <a:spcPts val="0"/>
              </a:spcBef>
              <a:spcAft>
                <a:spcPts val="0"/>
              </a:spcAft>
              <a:buSzPts val="1000"/>
              <a:buChar char="○"/>
              <a:defRPr/>
            </a:lvl8pPr>
            <a:lvl9pPr indent="-292100" lvl="8" marL="4114800" rtl="0">
              <a:spcBef>
                <a:spcPts val="0"/>
              </a:spcBef>
              <a:spcAft>
                <a:spcPts val="0"/>
              </a:spcAft>
              <a:buSzPts val="1000"/>
              <a:buChar char="■"/>
              <a:defRPr/>
            </a:lvl9pPr>
          </a:lstStyle>
          <a:p/>
        </p:txBody>
      </p:sp>
      <p:sp>
        <p:nvSpPr>
          <p:cNvPr id="30" name="Google Shape;30;p6"/>
          <p:cNvSpPr/>
          <p:nvPr/>
        </p:nvSpPr>
        <p:spPr>
          <a:xfrm>
            <a:off x="0" y="0"/>
            <a:ext cx="9144000" cy="6858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6"/>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a:lvl2pPr>
            <a:lvl3pPr lvl="2" rtl="0">
              <a:spcBef>
                <a:spcPts val="0"/>
              </a:spcBef>
              <a:spcAft>
                <a:spcPts val="0"/>
              </a:spcAft>
              <a:buSzPts val="2400"/>
              <a:buNone/>
              <a:defRPr/>
            </a:lvl3pPr>
            <a:lvl4pPr lvl="3" rtl="0">
              <a:spcBef>
                <a:spcPts val="0"/>
              </a:spcBef>
              <a:spcAft>
                <a:spcPts val="0"/>
              </a:spcAft>
              <a:buSzPts val="2400"/>
              <a:buNone/>
              <a:defRPr/>
            </a:lvl4pPr>
            <a:lvl5pPr lvl="4" rtl="0">
              <a:spcBef>
                <a:spcPts val="0"/>
              </a:spcBef>
              <a:spcAft>
                <a:spcPts val="0"/>
              </a:spcAft>
              <a:buSzPts val="2400"/>
              <a:buNone/>
              <a:defRPr/>
            </a:lvl5pPr>
            <a:lvl6pPr lvl="5" rtl="0">
              <a:spcBef>
                <a:spcPts val="0"/>
              </a:spcBef>
              <a:spcAft>
                <a:spcPts val="0"/>
              </a:spcAft>
              <a:buSzPts val="2400"/>
              <a:buNone/>
              <a:defRPr/>
            </a:lvl6pPr>
            <a:lvl7pPr lvl="6" rtl="0">
              <a:spcBef>
                <a:spcPts val="0"/>
              </a:spcBef>
              <a:spcAft>
                <a:spcPts val="0"/>
              </a:spcAft>
              <a:buSzPts val="2400"/>
              <a:buNone/>
              <a:defRPr/>
            </a:lvl7pPr>
            <a:lvl8pPr lvl="7" rtl="0">
              <a:spcBef>
                <a:spcPts val="0"/>
              </a:spcBef>
              <a:spcAft>
                <a:spcPts val="0"/>
              </a:spcAft>
              <a:buSzPts val="2400"/>
              <a:buNone/>
              <a:defRPr/>
            </a:lvl8pPr>
            <a:lvl9pPr lvl="8" rtl="0">
              <a:spcBef>
                <a:spcPts val="0"/>
              </a:spcBef>
              <a:spcAft>
                <a:spcPts val="0"/>
              </a:spcAft>
              <a:buSzPts val="2400"/>
              <a:buNone/>
              <a:defRPr/>
            </a:lvl9pPr>
          </a:lstStyle>
          <a:p/>
        </p:txBody>
      </p:sp>
      <p:sp>
        <p:nvSpPr>
          <p:cNvPr id="32" name="Google Shape;32;p6"/>
          <p:cNvSpPr txBox="1"/>
          <p:nvPr>
            <p:ph idx="3" type="body"/>
          </p:nvPr>
        </p:nvSpPr>
        <p:spPr>
          <a:xfrm>
            <a:off x="6126505" y="822963"/>
            <a:ext cx="2834700" cy="4206300"/>
          </a:xfrm>
          <a:prstGeom prst="rect">
            <a:avLst/>
          </a:prstGeom>
        </p:spPr>
        <p:txBody>
          <a:bodyPr anchorCtr="0" anchor="t" bIns="45700" lIns="45700" spcFirstLastPara="1" rIns="45700" wrap="square" tIns="45700">
            <a:noAutofit/>
          </a:bodyPr>
          <a:lstStyle>
            <a:lvl1pPr indent="-292100" lvl="0" marL="457200" rtl="0">
              <a:spcBef>
                <a:spcPts val="0"/>
              </a:spcBef>
              <a:spcAft>
                <a:spcPts val="0"/>
              </a:spcAft>
              <a:buSzPts val="1000"/>
              <a:buChar char="●"/>
              <a:defRPr/>
            </a:lvl1pPr>
            <a:lvl2pPr indent="-292100" lvl="1" marL="914400" rtl="0">
              <a:spcBef>
                <a:spcPts val="0"/>
              </a:spcBef>
              <a:spcAft>
                <a:spcPts val="0"/>
              </a:spcAft>
              <a:buSzPts val="1000"/>
              <a:buChar char="○"/>
              <a:defRPr/>
            </a:lvl2pPr>
            <a:lvl3pPr indent="-292100" lvl="2" marL="1371600" rtl="0">
              <a:spcBef>
                <a:spcPts val="0"/>
              </a:spcBef>
              <a:spcAft>
                <a:spcPts val="0"/>
              </a:spcAft>
              <a:buSzPts val="1000"/>
              <a:buChar char="■"/>
              <a:defRPr/>
            </a:lvl3pPr>
            <a:lvl4pPr indent="-292100" lvl="3" marL="1828800" rtl="0">
              <a:spcBef>
                <a:spcPts val="0"/>
              </a:spcBef>
              <a:spcAft>
                <a:spcPts val="0"/>
              </a:spcAft>
              <a:buSzPts val="1000"/>
              <a:buChar char="●"/>
              <a:defRPr/>
            </a:lvl4pPr>
            <a:lvl5pPr indent="-292100" lvl="4" marL="2286000" rtl="0">
              <a:spcBef>
                <a:spcPts val="0"/>
              </a:spcBef>
              <a:spcAft>
                <a:spcPts val="0"/>
              </a:spcAft>
              <a:buSzPts val="1000"/>
              <a:buChar char="○"/>
              <a:defRPr/>
            </a:lvl5pPr>
            <a:lvl6pPr indent="-292100" lvl="5" marL="2743200" rtl="0">
              <a:spcBef>
                <a:spcPts val="0"/>
              </a:spcBef>
              <a:spcAft>
                <a:spcPts val="0"/>
              </a:spcAft>
              <a:buSzPts val="1000"/>
              <a:buChar char="■"/>
              <a:defRPr/>
            </a:lvl6pPr>
            <a:lvl7pPr indent="-292100" lvl="6" marL="3200400" rtl="0">
              <a:spcBef>
                <a:spcPts val="0"/>
              </a:spcBef>
              <a:spcAft>
                <a:spcPts val="0"/>
              </a:spcAft>
              <a:buSzPts val="1000"/>
              <a:buChar char="●"/>
              <a:defRPr/>
            </a:lvl7pPr>
            <a:lvl8pPr indent="-292100" lvl="7" marL="3657600" rtl="0">
              <a:spcBef>
                <a:spcPts val="0"/>
              </a:spcBef>
              <a:spcAft>
                <a:spcPts val="0"/>
              </a:spcAft>
              <a:buSzPts val="1000"/>
              <a:buChar char="○"/>
              <a:defRPr/>
            </a:lvl8pPr>
            <a:lvl9pPr indent="-292100" lvl="8" marL="4114800" rtl="0">
              <a:spcBef>
                <a:spcPts val="0"/>
              </a:spcBef>
              <a:spcAft>
                <a:spcPts val="0"/>
              </a:spcAft>
              <a:buSzPts val="1000"/>
              <a:buChar char="■"/>
              <a:defRPr/>
            </a:lvl9pPr>
          </a:lstStyle>
          <a:p/>
        </p:txBody>
      </p:sp>
    </p:spTree>
  </p:cSld>
  <p:clrMapOvr>
    <a:masterClrMapping/>
  </p:clrMapOvr>
  <p:extLst>
    <p:ext uri="{DCECCB84-F9BA-43D5-87BE-67443E8EF086}">
      <p15:sldGuideLst>
        <p15:guide id="1" pos="2880">
          <p15:clr>
            <a:srgbClr val="FA7B17"/>
          </p15:clr>
        </p15:guide>
      </p15:sldGuideLst>
    </p:ext>
  </p:extLst>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3" name="Shape 33"/>
        <p:cNvGrpSpPr/>
        <p:nvPr/>
      </p:nvGrpSpPr>
      <p:grpSpPr>
        <a:xfrm>
          <a:off x="0" y="0"/>
          <a:ext cx="0" cy="0"/>
          <a:chOff x="0" y="0"/>
          <a:chExt cx="0" cy="0"/>
        </a:xfrm>
      </p:grpSpPr>
      <p:sp>
        <p:nvSpPr>
          <p:cNvPr id="34" name="Google Shape;34;p7"/>
          <p:cNvSpPr/>
          <p:nvPr/>
        </p:nvSpPr>
        <p:spPr>
          <a:xfrm>
            <a:off x="0" y="0"/>
            <a:ext cx="9144000" cy="6858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7"/>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a:lvl2pPr>
            <a:lvl3pPr lvl="2" rtl="0">
              <a:spcBef>
                <a:spcPts val="0"/>
              </a:spcBef>
              <a:spcAft>
                <a:spcPts val="0"/>
              </a:spcAft>
              <a:buSzPts val="2400"/>
              <a:buNone/>
              <a:defRPr/>
            </a:lvl3pPr>
            <a:lvl4pPr lvl="3" rtl="0">
              <a:spcBef>
                <a:spcPts val="0"/>
              </a:spcBef>
              <a:spcAft>
                <a:spcPts val="0"/>
              </a:spcAft>
              <a:buSzPts val="2400"/>
              <a:buNone/>
              <a:defRPr/>
            </a:lvl4pPr>
            <a:lvl5pPr lvl="4" rtl="0">
              <a:spcBef>
                <a:spcPts val="0"/>
              </a:spcBef>
              <a:spcAft>
                <a:spcPts val="0"/>
              </a:spcAft>
              <a:buSzPts val="2400"/>
              <a:buNone/>
              <a:defRPr/>
            </a:lvl5pPr>
            <a:lvl6pPr lvl="5" rtl="0">
              <a:spcBef>
                <a:spcPts val="0"/>
              </a:spcBef>
              <a:spcAft>
                <a:spcPts val="0"/>
              </a:spcAft>
              <a:buSzPts val="2400"/>
              <a:buNone/>
              <a:defRPr/>
            </a:lvl6pPr>
            <a:lvl7pPr lvl="6" rtl="0">
              <a:spcBef>
                <a:spcPts val="0"/>
              </a:spcBef>
              <a:spcAft>
                <a:spcPts val="0"/>
              </a:spcAft>
              <a:buSzPts val="2400"/>
              <a:buNone/>
              <a:defRPr/>
            </a:lvl7pPr>
            <a:lvl8pPr lvl="7" rtl="0">
              <a:spcBef>
                <a:spcPts val="0"/>
              </a:spcBef>
              <a:spcAft>
                <a:spcPts val="0"/>
              </a:spcAft>
              <a:buSzPts val="2400"/>
              <a:buNone/>
              <a:defRPr/>
            </a:lvl8pPr>
            <a:lvl9pPr lvl="8" rtl="0">
              <a:spcBef>
                <a:spcPts val="0"/>
              </a:spcBef>
              <a:spcAft>
                <a:spcPts val="0"/>
              </a:spcAft>
              <a:buSzPts val="2400"/>
              <a:buNone/>
              <a:defRPr/>
            </a:lvl9pPr>
          </a:lstStyle>
          <a:p/>
        </p:txBody>
      </p:sp>
    </p:spTree>
  </p:cSld>
  <p:clrMapOvr>
    <a:masterClrMapping/>
  </p:clrMapOvr>
  <p:extLst>
    <p:ext uri="{DCECCB84-F9BA-43D5-87BE-67443E8EF086}">
      <p15:sldGuideLst>
        <p15:guide id="1" pos="196">
          <p15:clr>
            <a:srgbClr val="FA7B17"/>
          </p15:clr>
        </p15:guide>
      </p15:sldGuideLst>
    </p:ext>
  </p:extLst>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6" name="Shape 36"/>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p:cSld name="TITLE_1">
    <p:spTree>
      <p:nvGrpSpPr>
        <p:cNvPr id="37" name="Shape 37"/>
        <p:cNvGrpSpPr/>
        <p:nvPr/>
      </p:nvGrpSpPr>
      <p:grpSpPr>
        <a:xfrm>
          <a:off x="0" y="0"/>
          <a:ext cx="0" cy="0"/>
          <a:chOff x="0" y="0"/>
          <a:chExt cx="0" cy="0"/>
        </a:xfrm>
      </p:grpSpPr>
      <p:sp>
        <p:nvSpPr>
          <p:cNvPr id="38" name="Google Shape;38;p9"/>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39" name="Google Shape;39;p9"/>
          <p:cNvSpPr txBox="1"/>
          <p:nvPr>
            <p:ph idx="1" type="subTitle"/>
          </p:nvPr>
        </p:nvSpPr>
        <p:spPr>
          <a:xfrm>
            <a:off x="311700" y="2834125"/>
            <a:ext cx="8520600" cy="792600"/>
          </a:xfrm>
          <a:prstGeom prst="rect">
            <a:avLst/>
          </a:prstGeom>
        </p:spPr>
        <p:txBody>
          <a:bodyPr anchorCtr="0" anchor="t" bIns="45700" lIns="45700" spcFirstLastPara="1" rIns="45700" wrap="square" tIns="45700">
            <a:no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40" name="Google Shape;40;p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400"/>
              <a:buFont typeface="Lato"/>
              <a:buNone/>
              <a:defRPr sz="2400">
                <a:solidFill>
                  <a:schemeClr val="dk1"/>
                </a:solidFill>
                <a:latin typeface="Lato"/>
                <a:ea typeface="Lato"/>
                <a:cs typeface="Lato"/>
                <a:sym typeface="Lato"/>
              </a:defRPr>
            </a:lvl1pPr>
            <a:lvl2pPr lvl="1">
              <a:spcBef>
                <a:spcPts val="0"/>
              </a:spcBef>
              <a:spcAft>
                <a:spcPts val="0"/>
              </a:spcAft>
              <a:buClr>
                <a:schemeClr val="dk1"/>
              </a:buClr>
              <a:buSzPts val="2400"/>
              <a:buFont typeface="Lato"/>
              <a:buNone/>
              <a:defRPr sz="2400">
                <a:solidFill>
                  <a:schemeClr val="dk1"/>
                </a:solidFill>
                <a:latin typeface="Lato"/>
                <a:ea typeface="Lato"/>
                <a:cs typeface="Lato"/>
                <a:sym typeface="Lato"/>
              </a:defRPr>
            </a:lvl2pPr>
            <a:lvl3pPr lvl="2">
              <a:spcBef>
                <a:spcPts val="0"/>
              </a:spcBef>
              <a:spcAft>
                <a:spcPts val="0"/>
              </a:spcAft>
              <a:buClr>
                <a:schemeClr val="dk1"/>
              </a:buClr>
              <a:buSzPts val="2400"/>
              <a:buFont typeface="Lato"/>
              <a:buNone/>
              <a:defRPr sz="2400">
                <a:solidFill>
                  <a:schemeClr val="dk1"/>
                </a:solidFill>
                <a:latin typeface="Lato"/>
                <a:ea typeface="Lato"/>
                <a:cs typeface="Lato"/>
                <a:sym typeface="Lato"/>
              </a:defRPr>
            </a:lvl3pPr>
            <a:lvl4pPr lvl="3">
              <a:spcBef>
                <a:spcPts val="0"/>
              </a:spcBef>
              <a:spcAft>
                <a:spcPts val="0"/>
              </a:spcAft>
              <a:buClr>
                <a:schemeClr val="dk1"/>
              </a:buClr>
              <a:buSzPts val="2400"/>
              <a:buFont typeface="Lato"/>
              <a:buNone/>
              <a:defRPr sz="2400">
                <a:solidFill>
                  <a:schemeClr val="dk1"/>
                </a:solidFill>
                <a:latin typeface="Lato"/>
                <a:ea typeface="Lato"/>
                <a:cs typeface="Lato"/>
                <a:sym typeface="Lato"/>
              </a:defRPr>
            </a:lvl4pPr>
            <a:lvl5pPr lvl="4">
              <a:spcBef>
                <a:spcPts val="0"/>
              </a:spcBef>
              <a:spcAft>
                <a:spcPts val="0"/>
              </a:spcAft>
              <a:buClr>
                <a:schemeClr val="dk1"/>
              </a:buClr>
              <a:buSzPts val="2400"/>
              <a:buFont typeface="Lato"/>
              <a:buNone/>
              <a:defRPr sz="2400">
                <a:solidFill>
                  <a:schemeClr val="dk1"/>
                </a:solidFill>
                <a:latin typeface="Lato"/>
                <a:ea typeface="Lato"/>
                <a:cs typeface="Lato"/>
                <a:sym typeface="Lato"/>
              </a:defRPr>
            </a:lvl5pPr>
            <a:lvl6pPr lvl="5">
              <a:spcBef>
                <a:spcPts val="0"/>
              </a:spcBef>
              <a:spcAft>
                <a:spcPts val="0"/>
              </a:spcAft>
              <a:buClr>
                <a:schemeClr val="dk1"/>
              </a:buClr>
              <a:buSzPts val="2400"/>
              <a:buFont typeface="Lato"/>
              <a:buNone/>
              <a:defRPr sz="2400">
                <a:solidFill>
                  <a:schemeClr val="dk1"/>
                </a:solidFill>
                <a:latin typeface="Lato"/>
                <a:ea typeface="Lato"/>
                <a:cs typeface="Lato"/>
                <a:sym typeface="Lato"/>
              </a:defRPr>
            </a:lvl6pPr>
            <a:lvl7pPr lvl="6">
              <a:spcBef>
                <a:spcPts val="0"/>
              </a:spcBef>
              <a:spcAft>
                <a:spcPts val="0"/>
              </a:spcAft>
              <a:buClr>
                <a:schemeClr val="dk1"/>
              </a:buClr>
              <a:buSzPts val="2400"/>
              <a:buFont typeface="Lato"/>
              <a:buNone/>
              <a:defRPr sz="2400">
                <a:solidFill>
                  <a:schemeClr val="dk1"/>
                </a:solidFill>
                <a:latin typeface="Lato"/>
                <a:ea typeface="Lato"/>
                <a:cs typeface="Lato"/>
                <a:sym typeface="Lato"/>
              </a:defRPr>
            </a:lvl7pPr>
            <a:lvl8pPr lvl="7">
              <a:spcBef>
                <a:spcPts val="0"/>
              </a:spcBef>
              <a:spcAft>
                <a:spcPts val="0"/>
              </a:spcAft>
              <a:buClr>
                <a:schemeClr val="dk1"/>
              </a:buClr>
              <a:buSzPts val="2400"/>
              <a:buFont typeface="Lato"/>
              <a:buNone/>
              <a:defRPr sz="2400">
                <a:solidFill>
                  <a:schemeClr val="dk1"/>
                </a:solidFill>
                <a:latin typeface="Lato"/>
                <a:ea typeface="Lato"/>
                <a:cs typeface="Lato"/>
                <a:sym typeface="Lato"/>
              </a:defRPr>
            </a:lvl8pPr>
            <a:lvl9pPr lvl="8">
              <a:spcBef>
                <a:spcPts val="0"/>
              </a:spcBef>
              <a:spcAft>
                <a:spcPts val="0"/>
              </a:spcAft>
              <a:buClr>
                <a:schemeClr val="dk1"/>
              </a:buClr>
              <a:buSzPts val="2400"/>
              <a:buFont typeface="Lato"/>
              <a:buNone/>
              <a:defRPr sz="2400">
                <a:solidFill>
                  <a:schemeClr val="dk1"/>
                </a:solidFill>
                <a:latin typeface="Lato"/>
                <a:ea typeface="Lato"/>
                <a:cs typeface="Lato"/>
                <a:sym typeface="Lato"/>
              </a:defRPr>
            </a:lvl9pPr>
          </a:lstStyle>
          <a:p/>
        </p:txBody>
      </p:sp>
      <p:sp>
        <p:nvSpPr>
          <p:cNvPr id="7" name="Google Shape;7;p1"/>
          <p:cNvSpPr txBox="1"/>
          <p:nvPr>
            <p:ph idx="1" type="body"/>
          </p:nvPr>
        </p:nvSpPr>
        <p:spPr>
          <a:xfrm>
            <a:off x="311700" y="1152475"/>
            <a:ext cx="8520600" cy="3875400"/>
          </a:xfrm>
          <a:prstGeom prst="rect">
            <a:avLst/>
          </a:prstGeom>
          <a:noFill/>
          <a:ln>
            <a:noFill/>
          </a:ln>
        </p:spPr>
        <p:txBody>
          <a:bodyPr anchorCtr="0" anchor="t" bIns="45700" lIns="45700" spcFirstLastPara="1" rIns="45700" wrap="square" tIns="45700">
            <a:noAutofit/>
          </a:bodyPr>
          <a:lstStyle>
            <a:lvl1pPr indent="-292100" lvl="0" marL="457200">
              <a:lnSpc>
                <a:spcPct val="150000"/>
              </a:lnSpc>
              <a:spcBef>
                <a:spcPts val="0"/>
              </a:spcBef>
              <a:spcAft>
                <a:spcPts val="0"/>
              </a:spcAft>
              <a:buClr>
                <a:schemeClr val="dk1"/>
              </a:buClr>
              <a:buSzPts val="1000"/>
              <a:buFont typeface="Lato"/>
              <a:buChar char="●"/>
              <a:defRPr sz="1000">
                <a:solidFill>
                  <a:schemeClr val="dk1"/>
                </a:solidFill>
                <a:latin typeface="Lato"/>
                <a:ea typeface="Lato"/>
                <a:cs typeface="Lato"/>
                <a:sym typeface="Lato"/>
              </a:defRPr>
            </a:lvl1pPr>
            <a:lvl2pPr indent="-292100" lvl="1" marL="914400">
              <a:lnSpc>
                <a:spcPct val="150000"/>
              </a:lnSpc>
              <a:spcBef>
                <a:spcPts val="0"/>
              </a:spcBef>
              <a:spcAft>
                <a:spcPts val="0"/>
              </a:spcAft>
              <a:buClr>
                <a:schemeClr val="dk1"/>
              </a:buClr>
              <a:buSzPts val="1000"/>
              <a:buFont typeface="Lato"/>
              <a:buChar char="○"/>
              <a:defRPr sz="1000">
                <a:solidFill>
                  <a:schemeClr val="dk1"/>
                </a:solidFill>
                <a:latin typeface="Lato"/>
                <a:ea typeface="Lato"/>
                <a:cs typeface="Lato"/>
                <a:sym typeface="Lato"/>
              </a:defRPr>
            </a:lvl2pPr>
            <a:lvl3pPr indent="-292100" lvl="2" marL="1371600">
              <a:lnSpc>
                <a:spcPct val="150000"/>
              </a:lnSpc>
              <a:spcBef>
                <a:spcPts val="0"/>
              </a:spcBef>
              <a:spcAft>
                <a:spcPts val="0"/>
              </a:spcAft>
              <a:buClr>
                <a:schemeClr val="dk1"/>
              </a:buClr>
              <a:buSzPts val="1000"/>
              <a:buFont typeface="Lato"/>
              <a:buChar char="■"/>
              <a:defRPr sz="1000">
                <a:solidFill>
                  <a:schemeClr val="dk1"/>
                </a:solidFill>
                <a:latin typeface="Lato"/>
                <a:ea typeface="Lato"/>
                <a:cs typeface="Lato"/>
                <a:sym typeface="Lato"/>
              </a:defRPr>
            </a:lvl3pPr>
            <a:lvl4pPr indent="-292100" lvl="3" marL="1828800">
              <a:lnSpc>
                <a:spcPct val="150000"/>
              </a:lnSpc>
              <a:spcBef>
                <a:spcPts val="0"/>
              </a:spcBef>
              <a:spcAft>
                <a:spcPts val="0"/>
              </a:spcAft>
              <a:buClr>
                <a:schemeClr val="dk1"/>
              </a:buClr>
              <a:buSzPts val="1000"/>
              <a:buFont typeface="Lato"/>
              <a:buChar char="●"/>
              <a:defRPr sz="1000">
                <a:solidFill>
                  <a:schemeClr val="dk1"/>
                </a:solidFill>
                <a:latin typeface="Lato"/>
                <a:ea typeface="Lato"/>
                <a:cs typeface="Lato"/>
                <a:sym typeface="Lato"/>
              </a:defRPr>
            </a:lvl4pPr>
            <a:lvl5pPr indent="-292100" lvl="4" marL="2286000">
              <a:lnSpc>
                <a:spcPct val="150000"/>
              </a:lnSpc>
              <a:spcBef>
                <a:spcPts val="0"/>
              </a:spcBef>
              <a:spcAft>
                <a:spcPts val="0"/>
              </a:spcAft>
              <a:buClr>
                <a:schemeClr val="dk1"/>
              </a:buClr>
              <a:buSzPts val="1000"/>
              <a:buFont typeface="Lato"/>
              <a:buChar char="○"/>
              <a:defRPr sz="1000">
                <a:solidFill>
                  <a:schemeClr val="dk1"/>
                </a:solidFill>
                <a:latin typeface="Lato"/>
                <a:ea typeface="Lato"/>
                <a:cs typeface="Lato"/>
                <a:sym typeface="Lato"/>
              </a:defRPr>
            </a:lvl5pPr>
            <a:lvl6pPr indent="-292100" lvl="5" marL="2743200">
              <a:lnSpc>
                <a:spcPct val="150000"/>
              </a:lnSpc>
              <a:spcBef>
                <a:spcPts val="0"/>
              </a:spcBef>
              <a:spcAft>
                <a:spcPts val="0"/>
              </a:spcAft>
              <a:buClr>
                <a:schemeClr val="dk1"/>
              </a:buClr>
              <a:buSzPts val="1000"/>
              <a:buFont typeface="Lato"/>
              <a:buChar char="■"/>
              <a:defRPr sz="1000">
                <a:solidFill>
                  <a:schemeClr val="dk1"/>
                </a:solidFill>
                <a:latin typeface="Lato"/>
                <a:ea typeface="Lato"/>
                <a:cs typeface="Lato"/>
                <a:sym typeface="Lato"/>
              </a:defRPr>
            </a:lvl6pPr>
            <a:lvl7pPr indent="-292100" lvl="6" marL="3200400">
              <a:lnSpc>
                <a:spcPct val="150000"/>
              </a:lnSpc>
              <a:spcBef>
                <a:spcPts val="0"/>
              </a:spcBef>
              <a:spcAft>
                <a:spcPts val="0"/>
              </a:spcAft>
              <a:buClr>
                <a:schemeClr val="dk1"/>
              </a:buClr>
              <a:buSzPts val="1000"/>
              <a:buFont typeface="Lato"/>
              <a:buChar char="●"/>
              <a:defRPr sz="1000">
                <a:solidFill>
                  <a:schemeClr val="dk1"/>
                </a:solidFill>
                <a:latin typeface="Lato"/>
                <a:ea typeface="Lato"/>
                <a:cs typeface="Lato"/>
                <a:sym typeface="Lato"/>
              </a:defRPr>
            </a:lvl7pPr>
            <a:lvl8pPr indent="-292100" lvl="7" marL="3657600">
              <a:lnSpc>
                <a:spcPct val="150000"/>
              </a:lnSpc>
              <a:spcBef>
                <a:spcPts val="0"/>
              </a:spcBef>
              <a:spcAft>
                <a:spcPts val="0"/>
              </a:spcAft>
              <a:buClr>
                <a:schemeClr val="dk1"/>
              </a:buClr>
              <a:buSzPts val="1000"/>
              <a:buFont typeface="Lato"/>
              <a:buChar char="○"/>
              <a:defRPr sz="1000">
                <a:solidFill>
                  <a:schemeClr val="dk1"/>
                </a:solidFill>
                <a:latin typeface="Lato"/>
                <a:ea typeface="Lato"/>
                <a:cs typeface="Lato"/>
                <a:sym typeface="Lato"/>
              </a:defRPr>
            </a:lvl8pPr>
            <a:lvl9pPr indent="-292100" lvl="8" marL="4114800">
              <a:lnSpc>
                <a:spcPct val="150000"/>
              </a:lnSpc>
              <a:spcBef>
                <a:spcPts val="0"/>
              </a:spcBef>
              <a:spcAft>
                <a:spcPts val="0"/>
              </a:spcAft>
              <a:buClr>
                <a:schemeClr val="dk1"/>
              </a:buClr>
              <a:buSzPts val="1000"/>
              <a:buFont typeface="Lato"/>
              <a:buChar char="■"/>
              <a:defRPr sz="1000">
                <a:solidFill>
                  <a:schemeClr val="dk1"/>
                </a:solidFill>
                <a:latin typeface="Lato"/>
                <a:ea typeface="Lato"/>
                <a:cs typeface="Lato"/>
                <a:sym typeface="Lato"/>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 Id="rId3" Type="http://schemas.openxmlformats.org/officeDocument/2006/relationships/image" Target="../media/image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 Id="rId3" Type="http://schemas.openxmlformats.org/officeDocument/2006/relationships/image" Target="../media/image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6.xml"/><Relationship Id="rId3" Type="http://schemas.openxmlformats.org/officeDocument/2006/relationships/image" Target="../media/image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 Id="rId3" Type="http://schemas.openxmlformats.org/officeDocument/2006/relationships/image" Target="../media/image7.png"/><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8.xml"/><Relationship Id="rId3" Type="http://schemas.openxmlformats.org/officeDocument/2006/relationships/image" Target="../media/image9.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0.xml"/><Relationship Id="rId3" Type="http://schemas.openxmlformats.org/officeDocument/2006/relationships/image" Target="../media/image10.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 name="Shape 44"/>
        <p:cNvGrpSpPr/>
        <p:nvPr/>
      </p:nvGrpSpPr>
      <p:grpSpPr>
        <a:xfrm>
          <a:off x="0" y="0"/>
          <a:ext cx="0" cy="0"/>
          <a:chOff x="0" y="0"/>
          <a:chExt cx="0" cy="0"/>
        </a:xfrm>
      </p:grpSpPr>
      <p:sp>
        <p:nvSpPr>
          <p:cNvPr id="45" name="Google Shape;45;p10"/>
          <p:cNvSpPr txBox="1"/>
          <p:nvPr>
            <p:ph type="title"/>
          </p:nvPr>
        </p:nvSpPr>
        <p:spPr>
          <a:xfrm>
            <a:off x="3291850" y="1291350"/>
            <a:ext cx="5486400" cy="640200"/>
          </a:xfrm>
          <a:prstGeom prst="rect">
            <a:avLst/>
          </a:prstGeom>
        </p:spPr>
        <p:txBody>
          <a:bodyPr anchorCtr="0" anchor="ctr" bIns="45700" lIns="91425" spcFirstLastPara="1" rIns="91425" wrap="square" tIns="91425">
            <a:normAutofit/>
          </a:bodyPr>
          <a:lstStyle/>
          <a:p>
            <a:pPr indent="0" lvl="0" marL="0" rtl="0" algn="ctr">
              <a:spcBef>
                <a:spcPts val="0"/>
              </a:spcBef>
              <a:spcAft>
                <a:spcPts val="0"/>
              </a:spcAft>
              <a:buNone/>
            </a:pPr>
            <a:r>
              <a:rPr lang="en"/>
              <a:t>Discussion 10</a:t>
            </a:r>
            <a:endParaRPr/>
          </a:p>
        </p:txBody>
      </p:sp>
      <p:sp>
        <p:nvSpPr>
          <p:cNvPr id="46" name="Google Shape;46;p10"/>
          <p:cNvSpPr txBox="1"/>
          <p:nvPr>
            <p:ph idx="1" type="subTitle"/>
          </p:nvPr>
        </p:nvSpPr>
        <p:spPr>
          <a:xfrm>
            <a:off x="3291850" y="1931550"/>
            <a:ext cx="5486400" cy="640200"/>
          </a:xfrm>
          <a:prstGeom prst="rect">
            <a:avLst/>
          </a:prstGeom>
        </p:spPr>
        <p:txBody>
          <a:bodyPr anchorCtr="0" anchor="ctr" bIns="91425" lIns="91425" spcFirstLastPara="1" rIns="91425" wrap="square" tIns="45700">
            <a:noAutofit/>
          </a:bodyPr>
          <a:lstStyle/>
          <a:p>
            <a:pPr indent="0" lvl="0" marL="0" rtl="0" algn="ctr">
              <a:spcBef>
                <a:spcPts val="0"/>
              </a:spcBef>
              <a:spcAft>
                <a:spcPts val="1200"/>
              </a:spcAft>
              <a:buNone/>
            </a:pPr>
            <a:r>
              <a:rPr lang="en"/>
              <a:t>Distributed Systems</a:t>
            </a:r>
            <a:endParaRPr/>
          </a:p>
        </p:txBody>
      </p:sp>
      <p:sp>
        <p:nvSpPr>
          <p:cNvPr id="47" name="Google Shape;47;p10"/>
          <p:cNvSpPr txBox="1"/>
          <p:nvPr>
            <p:ph idx="2" type="subTitle"/>
          </p:nvPr>
        </p:nvSpPr>
        <p:spPr>
          <a:xfrm>
            <a:off x="3291850" y="2571750"/>
            <a:ext cx="5486400" cy="640200"/>
          </a:xfrm>
          <a:prstGeom prst="rect">
            <a:avLst/>
          </a:prstGeom>
        </p:spPr>
        <p:txBody>
          <a:bodyPr anchorCtr="0" anchor="ctr" bIns="45700" lIns="91425" spcFirstLastPara="1" rIns="91425" wrap="square" tIns="91425">
            <a:noAutofit/>
          </a:bodyPr>
          <a:lstStyle/>
          <a:p>
            <a:pPr indent="0" lvl="0" marL="0" rtl="0" algn="ctr">
              <a:spcBef>
                <a:spcPts val="0"/>
              </a:spcBef>
              <a:spcAft>
                <a:spcPts val="1200"/>
              </a:spcAft>
              <a:buNone/>
            </a:pPr>
            <a:r>
              <a:rPr lang="en"/>
              <a:t>04/19/24</a:t>
            </a:r>
            <a:endParaRPr/>
          </a:p>
        </p:txBody>
      </p:sp>
      <p:sp>
        <p:nvSpPr>
          <p:cNvPr id="48" name="Google Shape;48;p10"/>
          <p:cNvSpPr txBox="1"/>
          <p:nvPr>
            <p:ph idx="3" type="subTitle"/>
          </p:nvPr>
        </p:nvSpPr>
        <p:spPr>
          <a:xfrm>
            <a:off x="3291850" y="3211950"/>
            <a:ext cx="5486400" cy="640200"/>
          </a:xfrm>
          <a:prstGeom prst="rect">
            <a:avLst/>
          </a:prstGeom>
        </p:spPr>
        <p:txBody>
          <a:bodyPr anchorCtr="0" anchor="ctr" bIns="91425" lIns="91425" spcFirstLastPara="1" rIns="91425" wrap="square" tIns="45700">
            <a:noAutofit/>
          </a:bodyPr>
          <a:lstStyle/>
          <a:p>
            <a:pPr indent="0" lvl="0" marL="0" rtl="0" algn="ctr">
              <a:spcBef>
                <a:spcPts val="0"/>
              </a:spcBef>
              <a:spcAft>
                <a:spcPts val="1200"/>
              </a:spcAft>
              <a:buNone/>
            </a:pPr>
            <a:r>
              <a:rPr lang="en"/>
              <a:t>Staff</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 name="Shape 52"/>
        <p:cNvGrpSpPr/>
        <p:nvPr/>
      </p:nvGrpSpPr>
      <p:grpSpPr>
        <a:xfrm>
          <a:off x="0" y="0"/>
          <a:ext cx="0" cy="0"/>
          <a:chOff x="0" y="0"/>
          <a:chExt cx="0" cy="0"/>
        </a:xfrm>
      </p:grpSpPr>
      <p:sp>
        <p:nvSpPr>
          <p:cNvPr id="53" name="Google Shape;53;p11"/>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Announcements</a:t>
            </a:r>
            <a:endParaRPr/>
          </a:p>
        </p:txBody>
      </p:sp>
      <p:graphicFrame>
        <p:nvGraphicFramePr>
          <p:cNvPr id="54" name="Google Shape;54;p11"/>
          <p:cNvGraphicFramePr/>
          <p:nvPr/>
        </p:nvGraphicFramePr>
        <p:xfrm>
          <a:off x="182825" y="823875"/>
          <a:ext cx="3000000" cy="3000000"/>
        </p:xfrm>
        <a:graphic>
          <a:graphicData uri="http://schemas.openxmlformats.org/drawingml/2006/table">
            <a:tbl>
              <a:tblPr>
                <a:noFill/>
                <a:tableStyleId>{1E2C62E7-77E8-4DB1-BEC7-F68EA824C0FD}</a:tableStyleId>
              </a:tblPr>
              <a:tblGrid>
                <a:gridCol w="1254050"/>
                <a:gridCol w="1254050"/>
                <a:gridCol w="1254050"/>
                <a:gridCol w="1254050"/>
                <a:gridCol w="1254050"/>
                <a:gridCol w="1254050"/>
                <a:gridCol w="1254050"/>
              </a:tblGrid>
              <a:tr h="100000">
                <a:tc>
                  <a:txBody>
                    <a:bodyPr/>
                    <a:lstStyle/>
                    <a:p>
                      <a:pPr indent="0" lvl="0" marL="0" rtl="0" algn="ctr">
                        <a:spcBef>
                          <a:spcPts val="0"/>
                        </a:spcBef>
                        <a:spcAft>
                          <a:spcPts val="0"/>
                        </a:spcAft>
                        <a:buNone/>
                      </a:pPr>
                      <a:r>
                        <a:rPr lang="en" sz="1000">
                          <a:latin typeface="Lato"/>
                          <a:ea typeface="Lato"/>
                          <a:cs typeface="Lato"/>
                          <a:sym typeface="Lato"/>
                        </a:rPr>
                        <a:t>Sunday</a:t>
                      </a:r>
                      <a:endParaRPr sz="1000">
                        <a:latin typeface="Lato"/>
                        <a:ea typeface="Lato"/>
                        <a:cs typeface="Lato"/>
                        <a:sym typeface="Lato"/>
                      </a:endParaRPr>
                    </a:p>
                  </a:txBody>
                  <a:tcPr marT="45700" marB="45700" marR="45700" marL="45700" anchor="ctr"/>
                </a:tc>
                <a:tc>
                  <a:txBody>
                    <a:bodyPr/>
                    <a:lstStyle/>
                    <a:p>
                      <a:pPr indent="0" lvl="0" marL="0" rtl="0" algn="ctr">
                        <a:spcBef>
                          <a:spcPts val="0"/>
                        </a:spcBef>
                        <a:spcAft>
                          <a:spcPts val="0"/>
                        </a:spcAft>
                        <a:buNone/>
                      </a:pPr>
                      <a:r>
                        <a:rPr lang="en" sz="1000">
                          <a:latin typeface="Lato"/>
                          <a:ea typeface="Lato"/>
                          <a:cs typeface="Lato"/>
                          <a:sym typeface="Lato"/>
                        </a:rPr>
                        <a:t>Monday</a:t>
                      </a:r>
                      <a:endParaRPr sz="1000">
                        <a:latin typeface="Lato"/>
                        <a:ea typeface="Lato"/>
                        <a:cs typeface="Lato"/>
                        <a:sym typeface="Lato"/>
                      </a:endParaRPr>
                    </a:p>
                  </a:txBody>
                  <a:tcPr marT="45700" marB="45700" marR="45700" marL="45700" anchor="ctr"/>
                </a:tc>
                <a:tc>
                  <a:txBody>
                    <a:bodyPr/>
                    <a:lstStyle/>
                    <a:p>
                      <a:pPr indent="0" lvl="0" marL="0" rtl="0" algn="ctr">
                        <a:spcBef>
                          <a:spcPts val="0"/>
                        </a:spcBef>
                        <a:spcAft>
                          <a:spcPts val="0"/>
                        </a:spcAft>
                        <a:buNone/>
                      </a:pPr>
                      <a:r>
                        <a:rPr lang="en" sz="1000">
                          <a:latin typeface="Lato"/>
                          <a:ea typeface="Lato"/>
                          <a:cs typeface="Lato"/>
                          <a:sym typeface="Lato"/>
                        </a:rPr>
                        <a:t>Tuesday</a:t>
                      </a:r>
                      <a:endParaRPr sz="1000">
                        <a:latin typeface="Lato"/>
                        <a:ea typeface="Lato"/>
                        <a:cs typeface="Lato"/>
                        <a:sym typeface="Lato"/>
                      </a:endParaRPr>
                    </a:p>
                  </a:txBody>
                  <a:tcPr marT="45700" marB="45700" marR="45700" marL="45700" anchor="ctr"/>
                </a:tc>
                <a:tc>
                  <a:txBody>
                    <a:bodyPr/>
                    <a:lstStyle/>
                    <a:p>
                      <a:pPr indent="0" lvl="0" marL="0" rtl="0" algn="ctr">
                        <a:spcBef>
                          <a:spcPts val="0"/>
                        </a:spcBef>
                        <a:spcAft>
                          <a:spcPts val="0"/>
                        </a:spcAft>
                        <a:buNone/>
                      </a:pPr>
                      <a:r>
                        <a:rPr lang="en" sz="1000">
                          <a:latin typeface="Lato"/>
                          <a:ea typeface="Lato"/>
                          <a:cs typeface="Lato"/>
                          <a:sym typeface="Lato"/>
                        </a:rPr>
                        <a:t>Wednesday</a:t>
                      </a:r>
                      <a:endParaRPr sz="1000">
                        <a:latin typeface="Lato"/>
                        <a:ea typeface="Lato"/>
                        <a:cs typeface="Lato"/>
                        <a:sym typeface="Lato"/>
                      </a:endParaRPr>
                    </a:p>
                  </a:txBody>
                  <a:tcPr marT="45700" marB="45700" marR="45700" marL="45700" anchor="ctr"/>
                </a:tc>
                <a:tc>
                  <a:txBody>
                    <a:bodyPr/>
                    <a:lstStyle/>
                    <a:p>
                      <a:pPr indent="0" lvl="0" marL="0" rtl="0" algn="ctr">
                        <a:spcBef>
                          <a:spcPts val="0"/>
                        </a:spcBef>
                        <a:spcAft>
                          <a:spcPts val="0"/>
                        </a:spcAft>
                        <a:buNone/>
                      </a:pPr>
                      <a:r>
                        <a:rPr lang="en" sz="1000">
                          <a:latin typeface="Lato"/>
                          <a:ea typeface="Lato"/>
                          <a:cs typeface="Lato"/>
                          <a:sym typeface="Lato"/>
                        </a:rPr>
                        <a:t>Thursday</a:t>
                      </a:r>
                      <a:endParaRPr sz="1000">
                        <a:latin typeface="Lato"/>
                        <a:ea typeface="Lato"/>
                        <a:cs typeface="Lato"/>
                        <a:sym typeface="Lato"/>
                      </a:endParaRPr>
                    </a:p>
                  </a:txBody>
                  <a:tcPr marT="45700" marB="45700" marR="45700" marL="45700" anchor="ctr"/>
                </a:tc>
                <a:tc>
                  <a:txBody>
                    <a:bodyPr/>
                    <a:lstStyle/>
                    <a:p>
                      <a:pPr indent="0" lvl="0" marL="0" rtl="0" algn="ctr">
                        <a:spcBef>
                          <a:spcPts val="0"/>
                        </a:spcBef>
                        <a:spcAft>
                          <a:spcPts val="0"/>
                        </a:spcAft>
                        <a:buNone/>
                      </a:pPr>
                      <a:r>
                        <a:rPr lang="en" sz="1000">
                          <a:latin typeface="Lato"/>
                          <a:ea typeface="Lato"/>
                          <a:cs typeface="Lato"/>
                          <a:sym typeface="Lato"/>
                        </a:rPr>
                        <a:t>Friday</a:t>
                      </a:r>
                      <a:endParaRPr sz="1000">
                        <a:latin typeface="Lato"/>
                        <a:ea typeface="Lato"/>
                        <a:cs typeface="Lato"/>
                        <a:sym typeface="Lato"/>
                      </a:endParaRPr>
                    </a:p>
                  </a:txBody>
                  <a:tcPr marT="45700" marB="45700" marR="45700" marL="45700" anchor="ctr"/>
                </a:tc>
                <a:tc>
                  <a:txBody>
                    <a:bodyPr/>
                    <a:lstStyle/>
                    <a:p>
                      <a:pPr indent="0" lvl="0" marL="0" rtl="0" algn="ctr">
                        <a:spcBef>
                          <a:spcPts val="0"/>
                        </a:spcBef>
                        <a:spcAft>
                          <a:spcPts val="0"/>
                        </a:spcAft>
                        <a:buNone/>
                      </a:pPr>
                      <a:r>
                        <a:rPr lang="en" sz="1000">
                          <a:latin typeface="Lato"/>
                          <a:ea typeface="Lato"/>
                          <a:cs typeface="Lato"/>
                          <a:sym typeface="Lato"/>
                        </a:rPr>
                        <a:t>Saturday</a:t>
                      </a:r>
                      <a:endParaRPr sz="1000">
                        <a:latin typeface="Lato"/>
                        <a:ea typeface="Lato"/>
                        <a:cs typeface="Lato"/>
                        <a:sym typeface="Lato"/>
                      </a:endParaRPr>
                    </a:p>
                  </a:txBody>
                  <a:tcPr marT="45700" marB="45700" marR="45700" marL="45700" anchor="ctr"/>
                </a:tc>
              </a:tr>
              <a:tr h="858025">
                <a:tc>
                  <a:txBody>
                    <a:bodyPr/>
                    <a:lstStyle/>
                    <a:p>
                      <a:pPr indent="0" lvl="0" marL="0" rtl="0" algn="l">
                        <a:spcBef>
                          <a:spcPts val="0"/>
                        </a:spcBef>
                        <a:spcAft>
                          <a:spcPts val="0"/>
                        </a:spcAft>
                        <a:buNone/>
                      </a:pPr>
                      <a:r>
                        <a:t/>
                      </a:r>
                      <a:endParaRPr sz="800">
                        <a:latin typeface="Lato"/>
                        <a:ea typeface="Lato"/>
                        <a:cs typeface="Lato"/>
                        <a:sym typeface="Lato"/>
                      </a:endParaRPr>
                    </a:p>
                  </a:txBody>
                  <a:tcPr marT="45700" marB="45700" marR="45700" marL="45700" anchor="ctr"/>
                </a:tc>
                <a:tc>
                  <a:txBody>
                    <a:bodyPr/>
                    <a:lstStyle/>
                    <a:p>
                      <a:pPr indent="0" lvl="0" marL="0" rtl="0" algn="l">
                        <a:spcBef>
                          <a:spcPts val="0"/>
                        </a:spcBef>
                        <a:spcAft>
                          <a:spcPts val="0"/>
                        </a:spcAft>
                        <a:buNone/>
                      </a:pPr>
                      <a:r>
                        <a:t/>
                      </a:r>
                      <a:endParaRPr sz="800">
                        <a:latin typeface="Lato"/>
                        <a:ea typeface="Lato"/>
                        <a:cs typeface="Lato"/>
                        <a:sym typeface="Lato"/>
                      </a:endParaRPr>
                    </a:p>
                  </a:txBody>
                  <a:tcPr marT="45700" marB="45700" marR="45700" marL="45700" anchor="ctr"/>
                </a:tc>
                <a:tc>
                  <a:txBody>
                    <a:bodyPr/>
                    <a:lstStyle/>
                    <a:p>
                      <a:pPr indent="0" lvl="0" marL="0" rtl="0" algn="l">
                        <a:spcBef>
                          <a:spcPts val="0"/>
                        </a:spcBef>
                        <a:spcAft>
                          <a:spcPts val="0"/>
                        </a:spcAft>
                        <a:buNone/>
                      </a:pPr>
                      <a:r>
                        <a:t/>
                      </a:r>
                      <a:endParaRPr sz="800">
                        <a:latin typeface="Lato"/>
                        <a:ea typeface="Lato"/>
                        <a:cs typeface="Lato"/>
                        <a:sym typeface="Lato"/>
                      </a:endParaRPr>
                    </a:p>
                  </a:txBody>
                  <a:tcPr marT="45700" marB="45700" marR="45700" marL="45700" anchor="ctr"/>
                </a:tc>
                <a:tc>
                  <a:txBody>
                    <a:bodyPr/>
                    <a:lstStyle/>
                    <a:p>
                      <a:pPr indent="0" lvl="0" marL="0" rtl="0" algn="l">
                        <a:spcBef>
                          <a:spcPts val="0"/>
                        </a:spcBef>
                        <a:spcAft>
                          <a:spcPts val="0"/>
                        </a:spcAft>
                        <a:buNone/>
                      </a:pPr>
                      <a:r>
                        <a:t/>
                      </a:r>
                      <a:endParaRPr sz="800">
                        <a:latin typeface="Lato"/>
                        <a:ea typeface="Lato"/>
                        <a:cs typeface="Lato"/>
                        <a:sym typeface="Lato"/>
                      </a:endParaRPr>
                    </a:p>
                  </a:txBody>
                  <a:tcPr marT="45700" marB="45700" marR="45700" marL="45700" anchor="ctr"/>
                </a:tc>
                <a:tc>
                  <a:txBody>
                    <a:bodyPr/>
                    <a:lstStyle/>
                    <a:p>
                      <a:pPr indent="0" lvl="0" marL="0" rtl="0" algn="l">
                        <a:spcBef>
                          <a:spcPts val="0"/>
                        </a:spcBef>
                        <a:spcAft>
                          <a:spcPts val="0"/>
                        </a:spcAft>
                        <a:buNone/>
                      </a:pPr>
                      <a:r>
                        <a:t/>
                      </a:r>
                      <a:endParaRPr sz="800">
                        <a:latin typeface="Lato"/>
                        <a:ea typeface="Lato"/>
                        <a:cs typeface="Lato"/>
                        <a:sym typeface="Lato"/>
                      </a:endParaRPr>
                    </a:p>
                  </a:txBody>
                  <a:tcPr marT="45700" marB="45700" marR="45700" marL="45700" anchor="ctr"/>
                </a:tc>
                <a:tc>
                  <a:txBody>
                    <a:bodyPr/>
                    <a:lstStyle/>
                    <a:p>
                      <a:pPr indent="0" lvl="0" marL="0" rtl="0" algn="l">
                        <a:spcBef>
                          <a:spcPts val="0"/>
                        </a:spcBef>
                        <a:spcAft>
                          <a:spcPts val="0"/>
                        </a:spcAft>
                        <a:buClr>
                          <a:schemeClr val="dk1"/>
                        </a:buClr>
                        <a:buSzPts val="1100"/>
                        <a:buFont typeface="Arial"/>
                        <a:buNone/>
                      </a:pPr>
                      <a:r>
                        <a:rPr lang="en" sz="800">
                          <a:solidFill>
                            <a:schemeClr val="dk1"/>
                          </a:solidFill>
                          <a:latin typeface="Lato"/>
                          <a:ea typeface="Lato"/>
                          <a:cs typeface="Lato"/>
                          <a:sym typeface="Lato"/>
                        </a:rPr>
                        <a:t>HW5 Checkpoint Deadline</a:t>
                      </a:r>
                      <a:endParaRPr sz="800">
                        <a:latin typeface="Lato"/>
                        <a:ea typeface="Lato"/>
                        <a:cs typeface="Lato"/>
                        <a:sym typeface="Lato"/>
                      </a:endParaRPr>
                    </a:p>
                  </a:txBody>
                  <a:tcPr marT="45700" marB="45700" marR="45700" marL="45700" anchor="ctr">
                    <a:solidFill>
                      <a:srgbClr val="FCEADB"/>
                    </a:solidFill>
                  </a:tcPr>
                </a:tc>
                <a:tc>
                  <a:txBody>
                    <a:bodyPr/>
                    <a:lstStyle/>
                    <a:p>
                      <a:pPr indent="0" lvl="0" marL="0" rtl="0" algn="l">
                        <a:spcBef>
                          <a:spcPts val="0"/>
                        </a:spcBef>
                        <a:spcAft>
                          <a:spcPts val="0"/>
                        </a:spcAft>
                        <a:buClr>
                          <a:srgbClr val="000000"/>
                        </a:buClr>
                        <a:buSzPts val="1100"/>
                        <a:buFont typeface="Arial"/>
                        <a:buNone/>
                      </a:pPr>
                      <a:r>
                        <a:t/>
                      </a:r>
                      <a:endParaRPr sz="800">
                        <a:latin typeface="Lato"/>
                        <a:ea typeface="Lato"/>
                        <a:cs typeface="Lato"/>
                        <a:sym typeface="Lato"/>
                      </a:endParaRPr>
                    </a:p>
                  </a:txBody>
                  <a:tcPr marT="45700" marB="45700" marR="45700" marL="45700" anchor="ctr"/>
                </a:tc>
              </a:tr>
              <a:tr h="858025">
                <a:tc>
                  <a:txBody>
                    <a:bodyPr/>
                    <a:lstStyle/>
                    <a:p>
                      <a:pPr indent="0" lvl="0" marL="0" rtl="0" algn="l">
                        <a:spcBef>
                          <a:spcPts val="0"/>
                        </a:spcBef>
                        <a:spcAft>
                          <a:spcPts val="0"/>
                        </a:spcAft>
                        <a:buClr>
                          <a:srgbClr val="000000"/>
                        </a:buClr>
                        <a:buSzPts val="1100"/>
                        <a:buFont typeface="Arial"/>
                        <a:buNone/>
                      </a:pPr>
                      <a:r>
                        <a:t/>
                      </a:r>
                      <a:endParaRPr sz="800">
                        <a:latin typeface="Lato"/>
                        <a:ea typeface="Lato"/>
                        <a:cs typeface="Lato"/>
                        <a:sym typeface="Lato"/>
                      </a:endParaRPr>
                    </a:p>
                  </a:txBody>
                  <a:tcPr marT="45700" marB="45700" marR="45700" marL="45700" anchor="ctr"/>
                </a:tc>
                <a:tc>
                  <a:txBody>
                    <a:bodyPr/>
                    <a:lstStyle/>
                    <a:p>
                      <a:pPr indent="0" lvl="0" marL="0" rtl="0" algn="l">
                        <a:spcBef>
                          <a:spcPts val="0"/>
                        </a:spcBef>
                        <a:spcAft>
                          <a:spcPts val="0"/>
                        </a:spcAft>
                        <a:buNone/>
                      </a:pPr>
                      <a:r>
                        <a:t/>
                      </a:r>
                      <a:endParaRPr sz="800">
                        <a:latin typeface="Lato"/>
                        <a:ea typeface="Lato"/>
                        <a:cs typeface="Lato"/>
                        <a:sym typeface="Lato"/>
                      </a:endParaRPr>
                    </a:p>
                  </a:txBody>
                  <a:tcPr marT="45700" marB="45700" marR="45700" marL="45700" anchor="ctr"/>
                </a:tc>
                <a:tc>
                  <a:txBody>
                    <a:bodyPr/>
                    <a:lstStyle/>
                    <a:p>
                      <a:pPr indent="0" lvl="0" marL="0" rtl="0" algn="l">
                        <a:spcBef>
                          <a:spcPts val="0"/>
                        </a:spcBef>
                        <a:spcAft>
                          <a:spcPts val="0"/>
                        </a:spcAft>
                        <a:buNone/>
                      </a:pPr>
                      <a:r>
                        <a:rPr lang="en" sz="800">
                          <a:latin typeface="Lato"/>
                          <a:ea typeface="Lato"/>
                          <a:cs typeface="Lato"/>
                          <a:sym typeface="Lato"/>
                        </a:rPr>
                        <a:t>HW 5 Due</a:t>
                      </a:r>
                      <a:endParaRPr sz="800">
                        <a:latin typeface="Lato"/>
                        <a:ea typeface="Lato"/>
                        <a:cs typeface="Lato"/>
                        <a:sym typeface="Lato"/>
                      </a:endParaRPr>
                    </a:p>
                  </a:txBody>
                  <a:tcPr marT="45700" marB="45700" marR="45700" marL="45700" anchor="ctr"/>
                </a:tc>
                <a:tc>
                  <a:txBody>
                    <a:bodyPr/>
                    <a:lstStyle/>
                    <a:p>
                      <a:pPr indent="0" lvl="0" marL="0" rtl="0" algn="l">
                        <a:spcBef>
                          <a:spcPts val="0"/>
                        </a:spcBef>
                        <a:spcAft>
                          <a:spcPts val="0"/>
                        </a:spcAft>
                        <a:buNone/>
                      </a:pPr>
                      <a:r>
                        <a:t/>
                      </a:r>
                      <a:endParaRPr sz="800">
                        <a:latin typeface="Lato"/>
                        <a:ea typeface="Lato"/>
                        <a:cs typeface="Lato"/>
                        <a:sym typeface="Lato"/>
                      </a:endParaRPr>
                    </a:p>
                  </a:txBody>
                  <a:tcPr marT="45700" marB="45700" marR="45700" marL="45700" anchor="ctr"/>
                </a:tc>
                <a:tc>
                  <a:txBody>
                    <a:bodyPr/>
                    <a:lstStyle/>
                    <a:p>
                      <a:pPr indent="0" lvl="0" marL="0" rtl="0" algn="l">
                        <a:spcBef>
                          <a:spcPts val="0"/>
                        </a:spcBef>
                        <a:spcAft>
                          <a:spcPts val="0"/>
                        </a:spcAft>
                        <a:buClr>
                          <a:srgbClr val="000000"/>
                        </a:buClr>
                        <a:buSzPts val="1100"/>
                        <a:buFont typeface="Arial"/>
                        <a:buNone/>
                      </a:pPr>
                      <a:r>
                        <a:rPr lang="en" sz="800">
                          <a:latin typeface="Lato"/>
                          <a:ea typeface="Lato"/>
                          <a:cs typeface="Lato"/>
                          <a:sym typeface="Lato"/>
                        </a:rPr>
                        <a:t>Midterm 3</a:t>
                      </a:r>
                      <a:endParaRPr sz="800">
                        <a:latin typeface="Lato"/>
                        <a:ea typeface="Lato"/>
                        <a:cs typeface="Lato"/>
                        <a:sym typeface="Lato"/>
                      </a:endParaRPr>
                    </a:p>
                  </a:txBody>
                  <a:tcPr marT="45700" marB="45700" marR="45700" marL="45700" anchor="ctr"/>
                </a:tc>
                <a:tc>
                  <a:txBody>
                    <a:bodyPr/>
                    <a:lstStyle/>
                    <a:p>
                      <a:pPr indent="0" lvl="0" marL="0" rtl="0" algn="l">
                        <a:spcBef>
                          <a:spcPts val="0"/>
                        </a:spcBef>
                        <a:spcAft>
                          <a:spcPts val="0"/>
                        </a:spcAft>
                        <a:buNone/>
                      </a:pPr>
                      <a:r>
                        <a:t/>
                      </a:r>
                      <a:endParaRPr sz="800">
                        <a:latin typeface="Lato"/>
                        <a:ea typeface="Lato"/>
                        <a:cs typeface="Lato"/>
                        <a:sym typeface="Lato"/>
                      </a:endParaRPr>
                    </a:p>
                  </a:txBody>
                  <a:tcPr marT="45700" marB="45700" marR="45700" marL="45700" anchor="ctr"/>
                </a:tc>
                <a:tc>
                  <a:txBody>
                    <a:bodyPr/>
                    <a:lstStyle/>
                    <a:p>
                      <a:pPr indent="0" lvl="0" marL="0" rtl="0" algn="l">
                        <a:spcBef>
                          <a:spcPts val="0"/>
                        </a:spcBef>
                        <a:spcAft>
                          <a:spcPts val="0"/>
                        </a:spcAft>
                        <a:buNone/>
                      </a:pPr>
                      <a:r>
                        <a:t/>
                      </a:r>
                      <a:endParaRPr sz="800">
                        <a:latin typeface="Lato"/>
                        <a:ea typeface="Lato"/>
                        <a:cs typeface="Lato"/>
                        <a:sym typeface="Lato"/>
                      </a:endParaRPr>
                    </a:p>
                  </a:txBody>
                  <a:tcPr marT="45700" marB="45700" marR="45700" marL="45700" anchor="ctr"/>
                </a:tc>
              </a:tr>
              <a:tr h="858025">
                <a:tc>
                  <a:txBody>
                    <a:bodyPr/>
                    <a:lstStyle/>
                    <a:p>
                      <a:pPr indent="0" lvl="0" marL="0" rtl="0" algn="l">
                        <a:spcBef>
                          <a:spcPts val="0"/>
                        </a:spcBef>
                        <a:spcAft>
                          <a:spcPts val="0"/>
                        </a:spcAft>
                        <a:buNone/>
                      </a:pPr>
                      <a:r>
                        <a:t/>
                      </a:r>
                      <a:endParaRPr sz="800">
                        <a:latin typeface="Lato"/>
                        <a:ea typeface="Lato"/>
                        <a:cs typeface="Lato"/>
                        <a:sym typeface="Lato"/>
                      </a:endParaRPr>
                    </a:p>
                  </a:txBody>
                  <a:tcPr marT="45700" marB="45700" marR="45700" marL="45700" anchor="ctr"/>
                </a:tc>
                <a:tc>
                  <a:txBody>
                    <a:bodyPr/>
                    <a:lstStyle/>
                    <a:p>
                      <a:pPr indent="0" lvl="0" marL="0" rtl="0" algn="l">
                        <a:spcBef>
                          <a:spcPts val="0"/>
                        </a:spcBef>
                        <a:spcAft>
                          <a:spcPts val="0"/>
                        </a:spcAft>
                        <a:buClr>
                          <a:srgbClr val="000000"/>
                        </a:buClr>
                        <a:buSzPts val="1100"/>
                        <a:buFont typeface="Arial"/>
                        <a:buNone/>
                      </a:pPr>
                      <a:r>
                        <a:t/>
                      </a:r>
                      <a:endParaRPr sz="800">
                        <a:latin typeface="Lato"/>
                        <a:ea typeface="Lato"/>
                        <a:cs typeface="Lato"/>
                        <a:sym typeface="Lato"/>
                      </a:endParaRPr>
                    </a:p>
                  </a:txBody>
                  <a:tcPr marT="45700" marB="45700" marR="45700" marL="45700" anchor="ctr"/>
                </a:tc>
                <a:tc>
                  <a:txBody>
                    <a:bodyPr/>
                    <a:lstStyle/>
                    <a:p>
                      <a:pPr indent="0" lvl="0" marL="0" rtl="0" algn="l">
                        <a:spcBef>
                          <a:spcPts val="0"/>
                        </a:spcBef>
                        <a:spcAft>
                          <a:spcPts val="0"/>
                        </a:spcAft>
                        <a:buNone/>
                      </a:pPr>
                      <a:r>
                        <a:t/>
                      </a:r>
                      <a:endParaRPr sz="800">
                        <a:latin typeface="Lato"/>
                        <a:ea typeface="Lato"/>
                        <a:cs typeface="Lato"/>
                        <a:sym typeface="Lato"/>
                      </a:endParaRPr>
                    </a:p>
                  </a:txBody>
                  <a:tcPr marT="45700" marB="45700" marR="45700" marL="45700" anchor="ctr"/>
                </a:tc>
                <a:tc>
                  <a:txBody>
                    <a:bodyPr/>
                    <a:lstStyle/>
                    <a:p>
                      <a:pPr indent="0" lvl="0" marL="0" rtl="0" algn="l">
                        <a:spcBef>
                          <a:spcPts val="0"/>
                        </a:spcBef>
                        <a:spcAft>
                          <a:spcPts val="0"/>
                        </a:spcAft>
                        <a:buNone/>
                      </a:pPr>
                      <a:r>
                        <a:t/>
                      </a:r>
                      <a:endParaRPr sz="800">
                        <a:latin typeface="Lato"/>
                        <a:ea typeface="Lato"/>
                        <a:cs typeface="Lato"/>
                        <a:sym typeface="Lato"/>
                      </a:endParaRPr>
                    </a:p>
                  </a:txBody>
                  <a:tcPr marT="45700" marB="45700" marR="45700" marL="45700" anchor="ctr"/>
                </a:tc>
                <a:tc>
                  <a:txBody>
                    <a:bodyPr/>
                    <a:lstStyle/>
                    <a:p>
                      <a:pPr indent="0" lvl="0" marL="0" rtl="0" algn="l">
                        <a:spcBef>
                          <a:spcPts val="0"/>
                        </a:spcBef>
                        <a:spcAft>
                          <a:spcPts val="0"/>
                        </a:spcAft>
                        <a:buClr>
                          <a:srgbClr val="000000"/>
                        </a:buClr>
                        <a:buSzPts val="1100"/>
                        <a:buFont typeface="Arial"/>
                        <a:buNone/>
                      </a:pPr>
                      <a:r>
                        <a:rPr lang="en" sz="800">
                          <a:latin typeface="Lato"/>
                          <a:ea typeface="Lato"/>
                          <a:cs typeface="Lato"/>
                          <a:sym typeface="Lato"/>
                        </a:rPr>
                        <a:t>Project 3 Due</a:t>
                      </a:r>
                      <a:endParaRPr sz="800">
                        <a:latin typeface="Lato"/>
                        <a:ea typeface="Lato"/>
                        <a:cs typeface="Lato"/>
                        <a:sym typeface="Lato"/>
                      </a:endParaRPr>
                    </a:p>
                  </a:txBody>
                  <a:tcPr marT="45700" marB="45700" marR="45700" marL="45700" anchor="ctr"/>
                </a:tc>
                <a:tc>
                  <a:txBody>
                    <a:bodyPr/>
                    <a:lstStyle/>
                    <a:p>
                      <a:pPr indent="0" lvl="0" marL="0" rtl="0" algn="l">
                        <a:spcBef>
                          <a:spcPts val="0"/>
                        </a:spcBef>
                        <a:spcAft>
                          <a:spcPts val="0"/>
                        </a:spcAft>
                        <a:buClr>
                          <a:srgbClr val="000000"/>
                        </a:buClr>
                        <a:buSzPts val="1100"/>
                        <a:buFont typeface="Arial"/>
                        <a:buNone/>
                      </a:pPr>
                      <a:r>
                        <a:t/>
                      </a:r>
                      <a:endParaRPr sz="800">
                        <a:latin typeface="Lato"/>
                        <a:ea typeface="Lato"/>
                        <a:cs typeface="Lato"/>
                        <a:sym typeface="Lato"/>
                      </a:endParaRPr>
                    </a:p>
                  </a:txBody>
                  <a:tcPr marT="45700" marB="45700" marR="45700" marL="45700" anchor="ctr"/>
                </a:tc>
                <a:tc>
                  <a:txBody>
                    <a:bodyPr/>
                    <a:lstStyle/>
                    <a:p>
                      <a:pPr indent="0" lvl="0" marL="0" rtl="0" algn="l">
                        <a:spcBef>
                          <a:spcPts val="0"/>
                        </a:spcBef>
                        <a:spcAft>
                          <a:spcPts val="0"/>
                        </a:spcAft>
                        <a:buNone/>
                      </a:pPr>
                      <a:r>
                        <a:t/>
                      </a:r>
                      <a:endParaRPr sz="800">
                        <a:latin typeface="Lato"/>
                        <a:ea typeface="Lato"/>
                        <a:cs typeface="Lato"/>
                        <a:sym typeface="Lato"/>
                      </a:endParaRPr>
                    </a:p>
                  </a:txBody>
                  <a:tcPr marT="45700" marB="45700" marR="45700" marL="45700" anchor="ctr"/>
                </a:tc>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 name="Shape 58"/>
        <p:cNvGrpSpPr/>
        <p:nvPr/>
      </p:nvGrpSpPr>
      <p:grpSpPr>
        <a:xfrm>
          <a:off x="0" y="0"/>
          <a:ext cx="0" cy="0"/>
          <a:chOff x="0" y="0"/>
          <a:chExt cx="0" cy="0"/>
        </a:xfrm>
      </p:grpSpPr>
      <p:sp>
        <p:nvSpPr>
          <p:cNvPr id="59" name="Google Shape;59;p12"/>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Transactions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 name="Shape 63"/>
        <p:cNvGrpSpPr/>
        <p:nvPr/>
      </p:nvGrpSpPr>
      <p:grpSpPr>
        <a:xfrm>
          <a:off x="0" y="0"/>
          <a:ext cx="0" cy="0"/>
          <a:chOff x="0" y="0"/>
          <a:chExt cx="0" cy="0"/>
        </a:xfrm>
      </p:grpSpPr>
      <p:sp>
        <p:nvSpPr>
          <p:cNvPr id="64" name="Google Shape;64;p13"/>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b="1" lang="en"/>
              <a:t>Transactions</a:t>
            </a:r>
            <a:r>
              <a:rPr lang="en"/>
              <a:t> are indivisible units.</a:t>
            </a:r>
            <a:endParaRPr/>
          </a:p>
          <a:p>
            <a:pPr indent="0" lvl="0" marL="0" rtl="0" algn="l">
              <a:spcBef>
                <a:spcPts val="0"/>
              </a:spcBef>
              <a:spcAft>
                <a:spcPts val="0"/>
              </a:spcAft>
              <a:buNone/>
            </a:pPr>
            <a:r>
              <a:rPr lang="en"/>
              <a:t>Transactions follow </a:t>
            </a:r>
            <a:r>
              <a:rPr b="1" lang="en"/>
              <a:t>ACID properties</a:t>
            </a:r>
            <a:r>
              <a:rPr lang="en"/>
              <a:t>.</a:t>
            </a:r>
            <a:endParaRPr/>
          </a:p>
          <a:p>
            <a:pPr indent="-292100" lvl="0" marL="457200" rtl="0" algn="l">
              <a:spcBef>
                <a:spcPts val="0"/>
              </a:spcBef>
              <a:spcAft>
                <a:spcPts val="0"/>
              </a:spcAft>
              <a:buSzPts val="1000"/>
              <a:buChar char="●"/>
            </a:pPr>
            <a:r>
              <a:rPr b="1" lang="en"/>
              <a:t>Atomicity</a:t>
            </a:r>
            <a:r>
              <a:rPr lang="en"/>
              <a:t>: a transaction must occur in its entirety or not at all.</a:t>
            </a:r>
            <a:endParaRPr/>
          </a:p>
          <a:p>
            <a:pPr indent="-292100" lvl="0" marL="457200" rtl="0" algn="l">
              <a:spcBef>
                <a:spcPts val="0"/>
              </a:spcBef>
              <a:spcAft>
                <a:spcPts val="0"/>
              </a:spcAft>
              <a:buSzPts val="1000"/>
              <a:buChar char="●"/>
            </a:pPr>
            <a:r>
              <a:rPr b="1" lang="en"/>
              <a:t>Consistency: </a:t>
            </a:r>
            <a:r>
              <a:rPr lang="en"/>
              <a:t>a transaction takes system from one consistent state (i.e. meets all integrity and correctness constraints) to another.</a:t>
            </a:r>
            <a:endParaRPr/>
          </a:p>
          <a:p>
            <a:pPr indent="-292100" lvl="0" marL="457200" rtl="0" algn="l">
              <a:spcBef>
                <a:spcPts val="0"/>
              </a:spcBef>
              <a:spcAft>
                <a:spcPts val="0"/>
              </a:spcAft>
              <a:buSzPts val="1000"/>
              <a:buChar char="●"/>
            </a:pPr>
            <a:r>
              <a:rPr b="1" lang="en"/>
              <a:t>Isolation</a:t>
            </a:r>
            <a:r>
              <a:rPr lang="en"/>
              <a:t>: each transaction must </a:t>
            </a:r>
            <a:r>
              <a:rPr i="1" lang="en"/>
              <a:t>appear</a:t>
            </a:r>
            <a:r>
              <a:rPr lang="en"/>
              <a:t> to execute on its own.</a:t>
            </a:r>
            <a:endParaRPr/>
          </a:p>
          <a:p>
            <a:pPr indent="-292100" lvl="0" marL="457200" rtl="0" algn="l">
              <a:spcBef>
                <a:spcPts val="0"/>
              </a:spcBef>
              <a:spcAft>
                <a:spcPts val="0"/>
              </a:spcAft>
              <a:buSzPts val="1000"/>
              <a:buChar char="●"/>
            </a:pPr>
            <a:r>
              <a:rPr b="1" lang="en"/>
              <a:t>Durability</a:t>
            </a:r>
            <a:r>
              <a:rPr lang="en"/>
              <a:t>: a committed transaction’s changes must persist through crashes.</a:t>
            </a:r>
            <a:endParaRPr/>
          </a:p>
          <a:p>
            <a:pPr indent="0" lvl="0" marL="0" rtl="0" algn="l">
              <a:spcBef>
                <a:spcPts val="0"/>
              </a:spcBef>
              <a:spcAft>
                <a:spcPts val="0"/>
              </a:spcAft>
              <a:buNone/>
            </a:pPr>
            <a:r>
              <a:rPr lang="en"/>
              <a:t>Each entry in a transaction must be </a:t>
            </a:r>
            <a:r>
              <a:rPr b="1" lang="en"/>
              <a:t>idempotent</a:t>
            </a:r>
            <a:r>
              <a:rPr lang="en"/>
              <a:t>, meaning it has the same effect when executed once or many times) (i.e. f(f(x)) = f(x)).</a:t>
            </a:r>
            <a:endParaRPr/>
          </a:p>
          <a:p>
            <a:pPr indent="0" lvl="0" marL="0" rtl="0" algn="l">
              <a:spcBef>
                <a:spcPts val="0"/>
              </a:spcBef>
              <a:spcAft>
                <a:spcPts val="0"/>
              </a:spcAft>
              <a:buNone/>
            </a:pPr>
            <a:r>
              <a:rPr lang="en"/>
              <a:t>Transactions are stored on </a:t>
            </a:r>
            <a:r>
              <a:rPr b="1" lang="en"/>
              <a:t>logs/journals </a:t>
            </a:r>
            <a:r>
              <a:rPr lang="en"/>
              <a:t>(on disk).</a:t>
            </a:r>
            <a:endParaRPr/>
          </a:p>
          <a:p>
            <a:pPr indent="-292100" lvl="0" marL="457200" rtl="0" algn="l">
              <a:spcBef>
                <a:spcPts val="0"/>
              </a:spcBef>
              <a:spcAft>
                <a:spcPts val="0"/>
              </a:spcAft>
              <a:buSzPts val="1000"/>
              <a:buChar char="●"/>
            </a:pPr>
            <a:r>
              <a:rPr lang="en"/>
              <a:t>Writes to a log are assumed to be atomic.</a:t>
            </a:r>
            <a:endParaRPr/>
          </a:p>
          <a:p>
            <a:pPr indent="-292100" lvl="0" marL="457200" rtl="0" algn="l">
              <a:spcBef>
                <a:spcPts val="0"/>
              </a:spcBef>
              <a:spcAft>
                <a:spcPts val="0"/>
              </a:spcAft>
              <a:buSzPts val="1000"/>
              <a:buChar char="●"/>
            </a:pPr>
            <a:r>
              <a:rPr lang="en"/>
              <a:t>Logs will typically use a circular buffer (maintain head, tail pointer).</a:t>
            </a:r>
            <a:endParaRPr/>
          </a:p>
          <a:p>
            <a:pPr indent="0" lvl="0" marL="0" rtl="0" algn="l">
              <a:spcBef>
                <a:spcPts val="0"/>
              </a:spcBef>
              <a:spcAft>
                <a:spcPts val="0"/>
              </a:spcAft>
              <a:buNone/>
            </a:pPr>
            <a:r>
              <a:t/>
            </a:r>
            <a:endParaRPr/>
          </a:p>
        </p:txBody>
      </p:sp>
      <p:sp>
        <p:nvSpPr>
          <p:cNvPr id="65" name="Google Shape;65;p13"/>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1200"/>
              </a:spcAft>
              <a:buNone/>
            </a:pPr>
            <a:r>
              <a:t/>
            </a:r>
            <a:endParaRPr/>
          </a:p>
        </p:txBody>
      </p:sp>
      <p:sp>
        <p:nvSpPr>
          <p:cNvPr id="66" name="Google Shape;66;p13"/>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Transactions</a:t>
            </a:r>
            <a:endParaRPr/>
          </a:p>
        </p:txBody>
      </p:sp>
      <p:pic>
        <p:nvPicPr>
          <p:cNvPr id="67" name="Google Shape;67;p13"/>
          <p:cNvPicPr preferRelativeResize="0"/>
          <p:nvPr/>
        </p:nvPicPr>
        <p:blipFill>
          <a:blip r:embed="rId3">
            <a:alphaModFix/>
          </a:blip>
          <a:stretch>
            <a:fillRect/>
          </a:stretch>
        </p:blipFill>
        <p:spPr>
          <a:xfrm>
            <a:off x="4663325" y="2026600"/>
            <a:ext cx="4297801" cy="1799061"/>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p14"/>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Clr>
                <a:schemeClr val="dk1"/>
              </a:buClr>
              <a:buSzPts val="1100"/>
              <a:buFont typeface="Arial"/>
              <a:buNone/>
            </a:pPr>
            <a:r>
              <a:rPr b="1" lang="en"/>
              <a:t>Transactional file systems</a:t>
            </a:r>
            <a:r>
              <a:rPr lang="en"/>
              <a:t> use transactions for reliability.</a:t>
            </a:r>
            <a:endParaRPr/>
          </a:p>
          <a:p>
            <a:pPr indent="-292100" lvl="0" marL="457200" rtl="0" algn="l">
              <a:spcBef>
                <a:spcPts val="0"/>
              </a:spcBef>
              <a:spcAft>
                <a:spcPts val="0"/>
              </a:spcAft>
              <a:buSzPts val="1000"/>
              <a:buChar char="●"/>
            </a:pPr>
            <a:r>
              <a:rPr b="1" lang="en"/>
              <a:t>Journaling file systems </a:t>
            </a:r>
            <a:r>
              <a:rPr lang="en"/>
              <a:t>use </a:t>
            </a:r>
            <a:r>
              <a:rPr b="1" lang="en"/>
              <a:t>write-ahead logging (WAL)</a:t>
            </a:r>
            <a:r>
              <a:rPr lang="en"/>
              <a:t> where log entries are written to disk </a:t>
            </a:r>
            <a:r>
              <a:rPr i="1" lang="en"/>
              <a:t>before</a:t>
            </a:r>
            <a:r>
              <a:rPr lang="en"/>
              <a:t> data gets modified.</a:t>
            </a:r>
            <a:endParaRPr/>
          </a:p>
          <a:p>
            <a:pPr indent="-292100" lvl="1" marL="914400" rtl="0" algn="l">
              <a:spcBef>
                <a:spcPts val="0"/>
              </a:spcBef>
              <a:spcAft>
                <a:spcPts val="0"/>
              </a:spcAft>
              <a:buSzPts val="1000"/>
              <a:buChar char="○"/>
            </a:pPr>
            <a:r>
              <a:rPr lang="en"/>
              <a:t>Preparation phase append all updates to the log.</a:t>
            </a:r>
            <a:endParaRPr/>
          </a:p>
          <a:p>
            <a:pPr indent="-292100" lvl="1" marL="914400" rtl="0" algn="l">
              <a:spcBef>
                <a:spcPts val="0"/>
              </a:spcBef>
              <a:spcAft>
                <a:spcPts val="0"/>
              </a:spcAft>
              <a:buSzPts val="1000"/>
              <a:buChar char="○"/>
            </a:pPr>
            <a:r>
              <a:rPr lang="en"/>
              <a:t>Commit phase logs a commit record, indicating the transaction must happen at some point.</a:t>
            </a:r>
            <a:endParaRPr/>
          </a:p>
          <a:p>
            <a:pPr indent="-292100" lvl="1" marL="914400" rtl="0" algn="l">
              <a:spcBef>
                <a:spcPts val="0"/>
              </a:spcBef>
              <a:spcAft>
                <a:spcPts val="0"/>
              </a:spcAft>
              <a:buSzPts val="1000"/>
              <a:buChar char="○"/>
            </a:pPr>
            <a:r>
              <a:rPr lang="en"/>
              <a:t>Write back will </a:t>
            </a:r>
            <a:r>
              <a:rPr i="1" lang="en"/>
              <a:t>asynchronously </a:t>
            </a:r>
            <a:r>
              <a:rPr lang="en"/>
              <a:t>apply committed transactions’ updates.</a:t>
            </a:r>
            <a:endParaRPr/>
          </a:p>
          <a:p>
            <a:pPr indent="-292100" lvl="1" marL="914400" rtl="0" algn="l">
              <a:spcBef>
                <a:spcPts val="0"/>
              </a:spcBef>
              <a:spcAft>
                <a:spcPts val="0"/>
              </a:spcAft>
              <a:buSzPts val="1000"/>
              <a:buChar char="○"/>
            </a:pPr>
            <a:r>
              <a:rPr lang="en"/>
              <a:t>Garbage collect any completed transaction in the background.</a:t>
            </a:r>
            <a:endParaRPr/>
          </a:p>
          <a:p>
            <a:pPr indent="-292100" lvl="0" marL="457200" rtl="0" algn="l">
              <a:spcBef>
                <a:spcPts val="0"/>
              </a:spcBef>
              <a:spcAft>
                <a:spcPts val="0"/>
              </a:spcAft>
              <a:buSzPts val="1000"/>
              <a:buChar char="●"/>
            </a:pPr>
            <a:r>
              <a:rPr b="1" lang="en"/>
              <a:t>Log structured file system (LFS) </a:t>
            </a:r>
            <a:r>
              <a:rPr lang="en"/>
              <a:t>use logs as storage.</a:t>
            </a:r>
            <a:endParaRPr/>
          </a:p>
        </p:txBody>
      </p:sp>
      <p:sp>
        <p:nvSpPr>
          <p:cNvPr id="73" name="Google Shape;73;p14"/>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1200"/>
              </a:spcAft>
              <a:buNone/>
            </a:pPr>
            <a:r>
              <a:t/>
            </a:r>
            <a:endParaRPr/>
          </a:p>
        </p:txBody>
      </p:sp>
      <p:sp>
        <p:nvSpPr>
          <p:cNvPr id="74" name="Google Shape;74;p14"/>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Transactions</a:t>
            </a:r>
            <a:endParaRPr/>
          </a:p>
        </p:txBody>
      </p:sp>
      <p:pic>
        <p:nvPicPr>
          <p:cNvPr id="75" name="Google Shape;75;p14"/>
          <p:cNvPicPr preferRelativeResize="0"/>
          <p:nvPr/>
        </p:nvPicPr>
        <p:blipFill>
          <a:blip r:embed="rId3">
            <a:alphaModFix/>
          </a:blip>
          <a:stretch>
            <a:fillRect/>
          </a:stretch>
        </p:blipFill>
        <p:spPr>
          <a:xfrm>
            <a:off x="4663325" y="1700483"/>
            <a:ext cx="4297798" cy="2451282"/>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 name="Shape 79"/>
        <p:cNvGrpSpPr/>
        <p:nvPr/>
      </p:nvGrpSpPr>
      <p:grpSpPr>
        <a:xfrm>
          <a:off x="0" y="0"/>
          <a:ext cx="0" cy="0"/>
          <a:chOff x="0" y="0"/>
          <a:chExt cx="0" cy="0"/>
        </a:xfrm>
      </p:grpSpPr>
      <p:sp>
        <p:nvSpPr>
          <p:cNvPr id="80" name="Google Shape;80;p15"/>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a:pPr>
            <a:r>
              <a:rPr lang="en"/>
              <a:t>Why does each entry in a transaction need to be idempotent?</a:t>
            </a:r>
            <a:br>
              <a:rPr lang="en"/>
            </a:br>
            <a:endParaRPr>
              <a:solidFill>
                <a:srgbClr val="0000FF"/>
              </a:solidFill>
            </a:endParaRPr>
          </a:p>
          <a:p>
            <a:pPr indent="0" lvl="0" marL="914400" rtl="0" algn="l">
              <a:spcBef>
                <a:spcPts val="0"/>
              </a:spcBef>
              <a:spcAft>
                <a:spcPts val="0"/>
              </a:spcAft>
              <a:buNone/>
            </a:pPr>
            <a:r>
              <a:t/>
            </a:r>
            <a:endParaRPr>
              <a:solidFill>
                <a:srgbClr val="0000FF"/>
              </a:solidFill>
            </a:endParaRPr>
          </a:p>
          <a:p>
            <a:pPr indent="-292100" lvl="0" marL="457200" rtl="0" algn="l">
              <a:spcBef>
                <a:spcPts val="0"/>
              </a:spcBef>
              <a:spcAft>
                <a:spcPts val="0"/>
              </a:spcAft>
              <a:buSzPts val="1000"/>
              <a:buAutoNum type="arabicPeriod"/>
            </a:pPr>
            <a:r>
              <a:rPr lang="en"/>
              <a:t>Consider a file system with a buffer cache. Your program creates a file called </a:t>
            </a:r>
            <a:r>
              <a:rPr lang="en">
                <a:latin typeface="Source Code Pro"/>
                <a:ea typeface="Source Code Pro"/>
                <a:cs typeface="Source Code Pro"/>
                <a:sym typeface="Source Code Pro"/>
              </a:rPr>
              <a:t>pintos.bean</a:t>
            </a:r>
            <a:r>
              <a:rPr lang="en"/>
              <a:t>. While the changes have been logged with a commit entry, the tail of the log still points to before the start of the log entry corresponding to creating </a:t>
            </a:r>
            <a:r>
              <a:rPr lang="en">
                <a:latin typeface="Source Code Pro"/>
                <a:ea typeface="Source Code Pro"/>
                <a:cs typeface="Source Code Pro"/>
                <a:sym typeface="Source Code Pro"/>
              </a:rPr>
              <a:t>pintos.bean</a:t>
            </a:r>
            <a:r>
              <a:rPr lang="en"/>
              <a:t>. Assuming no further disk reads or writes have happened, if your program wants to read pintos.bean, will it need to scan through the logs?</a:t>
            </a:r>
            <a:endParaRPr/>
          </a:p>
          <a:p>
            <a:pPr indent="0" lvl="0" marL="914400" rtl="0" algn="l">
              <a:spcBef>
                <a:spcPts val="0"/>
              </a:spcBef>
              <a:spcAft>
                <a:spcPts val="0"/>
              </a:spcAft>
              <a:buNone/>
            </a:pPr>
            <a:r>
              <a:t/>
            </a:r>
            <a:endParaRPr/>
          </a:p>
          <a:p>
            <a:pPr indent="0" lvl="0" marL="914400" rtl="0" algn="l">
              <a:spcBef>
                <a:spcPts val="0"/>
              </a:spcBef>
              <a:spcAft>
                <a:spcPts val="0"/>
              </a:spcAft>
              <a:buNone/>
            </a:pPr>
            <a:r>
              <a:t/>
            </a:r>
            <a:endParaRPr/>
          </a:p>
          <a:p>
            <a:pPr indent="-292100" lvl="0" marL="457200" rtl="0" algn="l">
              <a:spcBef>
                <a:spcPts val="0"/>
              </a:spcBef>
              <a:spcAft>
                <a:spcPts val="0"/>
              </a:spcAft>
              <a:buSzPts val="1000"/>
              <a:buAutoNum type="arabicPeriod"/>
            </a:pPr>
            <a:r>
              <a:rPr lang="en"/>
              <a:t>What is the purpose of a commit entry in a log?</a:t>
            </a:r>
            <a:br>
              <a:rPr lang="en"/>
            </a:br>
            <a:endParaRPr>
              <a:solidFill>
                <a:srgbClr val="0000FF"/>
              </a:solidFill>
            </a:endParaRPr>
          </a:p>
        </p:txBody>
      </p:sp>
      <p:sp>
        <p:nvSpPr>
          <p:cNvPr id="81" name="Google Shape;81;p15"/>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Concept Check</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sp>
        <p:nvSpPr>
          <p:cNvPr id="86" name="Google Shape;86;p16"/>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a:pPr>
            <a:r>
              <a:rPr lang="en"/>
              <a:t>Why does each entry in a transaction need to be idempotent?</a:t>
            </a:r>
            <a:br>
              <a:rPr lang="en"/>
            </a:br>
            <a:r>
              <a:rPr lang="en">
                <a:solidFill>
                  <a:srgbClr val="0000FF"/>
                </a:solidFill>
              </a:rPr>
              <a:t>Entry might already have been applied prior to crash.</a:t>
            </a:r>
            <a:endParaRPr>
              <a:solidFill>
                <a:srgbClr val="0000FF"/>
              </a:solidFill>
            </a:endParaRPr>
          </a:p>
          <a:p>
            <a:pPr indent="0" lvl="0" marL="914400" rtl="0" algn="l">
              <a:spcBef>
                <a:spcPts val="0"/>
              </a:spcBef>
              <a:spcAft>
                <a:spcPts val="0"/>
              </a:spcAft>
              <a:buNone/>
            </a:pPr>
            <a:r>
              <a:t/>
            </a:r>
            <a:endParaRPr>
              <a:solidFill>
                <a:srgbClr val="0000FF"/>
              </a:solidFill>
            </a:endParaRPr>
          </a:p>
          <a:p>
            <a:pPr indent="-292100" lvl="0" marL="457200" rtl="0" algn="l">
              <a:spcBef>
                <a:spcPts val="0"/>
              </a:spcBef>
              <a:spcAft>
                <a:spcPts val="0"/>
              </a:spcAft>
              <a:buSzPts val="1000"/>
              <a:buAutoNum type="arabicPeriod"/>
            </a:pPr>
            <a:r>
              <a:rPr lang="en"/>
              <a:t>Consider a file system with a buffer cache. Your program creates a file called </a:t>
            </a:r>
            <a:r>
              <a:rPr lang="en">
                <a:latin typeface="Source Code Pro"/>
                <a:ea typeface="Source Code Pro"/>
                <a:cs typeface="Source Code Pro"/>
                <a:sym typeface="Source Code Pro"/>
              </a:rPr>
              <a:t>pintos.bean</a:t>
            </a:r>
            <a:r>
              <a:rPr lang="en"/>
              <a:t>. While the changes have been logged with a commit entry, the tail of the log still points to before the start of the log entry corresponding to creating </a:t>
            </a:r>
            <a:r>
              <a:rPr lang="en">
                <a:latin typeface="Source Code Pro"/>
                <a:ea typeface="Source Code Pro"/>
                <a:cs typeface="Source Code Pro"/>
                <a:sym typeface="Source Code Pro"/>
              </a:rPr>
              <a:t>pintos.bean</a:t>
            </a:r>
            <a:r>
              <a:rPr lang="en"/>
              <a:t>. Assuming no further disk reads or writes have happened, if your program wants to read pintos.bean, will it need to scan through the logs?</a:t>
            </a:r>
            <a:endParaRPr/>
          </a:p>
          <a:p>
            <a:pPr indent="0" lvl="0" marL="914400" rtl="0" algn="l">
              <a:spcBef>
                <a:spcPts val="0"/>
              </a:spcBef>
              <a:spcAft>
                <a:spcPts val="0"/>
              </a:spcAft>
              <a:buNone/>
            </a:pPr>
            <a:r>
              <a:t/>
            </a:r>
            <a:endParaRPr/>
          </a:p>
          <a:p>
            <a:pPr indent="0" lvl="0" marL="914400" rtl="0" algn="l">
              <a:spcBef>
                <a:spcPts val="0"/>
              </a:spcBef>
              <a:spcAft>
                <a:spcPts val="0"/>
              </a:spcAft>
              <a:buNone/>
            </a:pPr>
            <a:r>
              <a:t/>
            </a:r>
            <a:endParaRPr/>
          </a:p>
          <a:p>
            <a:pPr indent="-292100" lvl="0" marL="457200" rtl="0" algn="l">
              <a:spcBef>
                <a:spcPts val="0"/>
              </a:spcBef>
              <a:spcAft>
                <a:spcPts val="0"/>
              </a:spcAft>
              <a:buSzPts val="1000"/>
              <a:buAutoNum type="arabicPeriod"/>
            </a:pPr>
            <a:r>
              <a:rPr lang="en"/>
              <a:t>What is the purpose of a commit entry in a log?</a:t>
            </a:r>
            <a:br>
              <a:rPr lang="en"/>
            </a:br>
            <a:endParaRPr>
              <a:solidFill>
                <a:srgbClr val="0000FF"/>
              </a:solidFill>
            </a:endParaRPr>
          </a:p>
        </p:txBody>
      </p:sp>
      <p:sp>
        <p:nvSpPr>
          <p:cNvPr id="87" name="Google Shape;87;p16"/>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Concept Check</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17"/>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a:pPr>
            <a:r>
              <a:rPr lang="en"/>
              <a:t>Why does each entry in a transaction need to be idempotent?</a:t>
            </a:r>
            <a:br>
              <a:rPr lang="en"/>
            </a:br>
            <a:r>
              <a:rPr lang="en">
                <a:solidFill>
                  <a:srgbClr val="0000FF"/>
                </a:solidFill>
              </a:rPr>
              <a:t>Entry might already have been applied prior to crash.</a:t>
            </a:r>
            <a:endParaRPr>
              <a:solidFill>
                <a:srgbClr val="0000FF"/>
              </a:solidFill>
            </a:endParaRPr>
          </a:p>
          <a:p>
            <a:pPr indent="0" lvl="0" marL="914400" rtl="0" algn="l">
              <a:spcBef>
                <a:spcPts val="0"/>
              </a:spcBef>
              <a:spcAft>
                <a:spcPts val="0"/>
              </a:spcAft>
              <a:buNone/>
            </a:pPr>
            <a:r>
              <a:t/>
            </a:r>
            <a:endParaRPr>
              <a:solidFill>
                <a:srgbClr val="0000FF"/>
              </a:solidFill>
            </a:endParaRPr>
          </a:p>
          <a:p>
            <a:pPr indent="-292100" lvl="0" marL="457200" rtl="0" algn="l">
              <a:spcBef>
                <a:spcPts val="0"/>
              </a:spcBef>
              <a:spcAft>
                <a:spcPts val="0"/>
              </a:spcAft>
              <a:buSzPts val="1000"/>
              <a:buAutoNum type="arabicPeriod"/>
            </a:pPr>
            <a:r>
              <a:rPr lang="en"/>
              <a:t>Consider a file system with a buffer cache. Your program creates a file called </a:t>
            </a:r>
            <a:r>
              <a:rPr lang="en">
                <a:latin typeface="Source Code Pro"/>
                <a:ea typeface="Source Code Pro"/>
                <a:cs typeface="Source Code Pro"/>
                <a:sym typeface="Source Code Pro"/>
              </a:rPr>
              <a:t>pintos.bean</a:t>
            </a:r>
            <a:r>
              <a:rPr lang="en"/>
              <a:t>. While the changes have been logged with a commit entry, the tail of the log still points to before the start of the log entry corresponding to creating </a:t>
            </a:r>
            <a:r>
              <a:rPr lang="en">
                <a:latin typeface="Source Code Pro"/>
                <a:ea typeface="Source Code Pro"/>
                <a:cs typeface="Source Code Pro"/>
                <a:sym typeface="Source Code Pro"/>
              </a:rPr>
              <a:t>pintos.bean</a:t>
            </a:r>
            <a:r>
              <a:rPr lang="en"/>
              <a:t>. Assuming no further disk reads or writes have happened, if your program wants to read pintos.bean, will it need to scan through the logs?</a:t>
            </a:r>
            <a:br>
              <a:rPr lang="en"/>
            </a:br>
            <a:r>
              <a:rPr lang="en">
                <a:solidFill>
                  <a:srgbClr val="0000FF"/>
                </a:solidFill>
              </a:rPr>
              <a:t>No since buffer cache will hold blocks corresponding to pintos.bean.</a:t>
            </a:r>
            <a:endParaRPr/>
          </a:p>
          <a:p>
            <a:pPr indent="0" lvl="0" marL="914400" rtl="0" algn="l">
              <a:spcBef>
                <a:spcPts val="0"/>
              </a:spcBef>
              <a:spcAft>
                <a:spcPts val="0"/>
              </a:spcAft>
              <a:buNone/>
            </a:pPr>
            <a:r>
              <a:t/>
            </a:r>
            <a:endParaRPr/>
          </a:p>
          <a:p>
            <a:pPr indent="-292100" lvl="0" marL="457200" rtl="0" algn="l">
              <a:spcBef>
                <a:spcPts val="0"/>
              </a:spcBef>
              <a:spcAft>
                <a:spcPts val="0"/>
              </a:spcAft>
              <a:buSzPts val="1000"/>
              <a:buAutoNum type="arabicPeriod"/>
            </a:pPr>
            <a:r>
              <a:rPr lang="en"/>
              <a:t>What is the purpose of a commit entry in a log?</a:t>
            </a:r>
            <a:br>
              <a:rPr lang="en"/>
            </a:br>
            <a:endParaRPr>
              <a:solidFill>
                <a:srgbClr val="0000FF"/>
              </a:solidFill>
            </a:endParaRPr>
          </a:p>
        </p:txBody>
      </p:sp>
      <p:sp>
        <p:nvSpPr>
          <p:cNvPr id="93" name="Google Shape;93;p17"/>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Concept Check</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18"/>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a:pPr>
            <a:r>
              <a:rPr lang="en"/>
              <a:t>Why does each entry in a transaction need to be idempotent?</a:t>
            </a:r>
            <a:br>
              <a:rPr lang="en"/>
            </a:br>
            <a:r>
              <a:rPr lang="en">
                <a:solidFill>
                  <a:srgbClr val="0000FF"/>
                </a:solidFill>
              </a:rPr>
              <a:t>Entry might already have been applied prior to crash.</a:t>
            </a:r>
            <a:endParaRPr>
              <a:solidFill>
                <a:srgbClr val="0000FF"/>
              </a:solidFill>
            </a:endParaRPr>
          </a:p>
          <a:p>
            <a:pPr indent="0" lvl="0" marL="457200" rtl="0" algn="l">
              <a:spcBef>
                <a:spcPts val="0"/>
              </a:spcBef>
              <a:spcAft>
                <a:spcPts val="0"/>
              </a:spcAft>
              <a:buNone/>
            </a:pPr>
            <a:r>
              <a:t/>
            </a:r>
            <a:endParaRPr>
              <a:solidFill>
                <a:srgbClr val="0000FF"/>
              </a:solidFill>
            </a:endParaRPr>
          </a:p>
          <a:p>
            <a:pPr indent="-292100" lvl="0" marL="457200" rtl="0" algn="l">
              <a:spcBef>
                <a:spcPts val="0"/>
              </a:spcBef>
              <a:spcAft>
                <a:spcPts val="0"/>
              </a:spcAft>
              <a:buSzPts val="1000"/>
              <a:buAutoNum type="arabicPeriod"/>
            </a:pPr>
            <a:r>
              <a:rPr lang="en"/>
              <a:t>Consider a file system with a buffer cache. Your program creates a file called </a:t>
            </a:r>
            <a:r>
              <a:rPr lang="en">
                <a:latin typeface="Source Code Pro"/>
                <a:ea typeface="Source Code Pro"/>
                <a:cs typeface="Source Code Pro"/>
                <a:sym typeface="Source Code Pro"/>
              </a:rPr>
              <a:t>pintos.bean</a:t>
            </a:r>
            <a:r>
              <a:rPr lang="en"/>
              <a:t>. While the changes have been logged with a commit entry, the tail of the log still points to before the start of the log entry corresponding to creating </a:t>
            </a:r>
            <a:r>
              <a:rPr lang="en">
                <a:latin typeface="Source Code Pro"/>
                <a:ea typeface="Source Code Pro"/>
                <a:cs typeface="Source Code Pro"/>
                <a:sym typeface="Source Code Pro"/>
              </a:rPr>
              <a:t>pintos.bean</a:t>
            </a:r>
            <a:r>
              <a:rPr lang="en"/>
              <a:t>. Assuming no further disk reads or writes have happened, if your program wants to read pintos.bean, will it need to scan through the logs?</a:t>
            </a:r>
            <a:br>
              <a:rPr lang="en"/>
            </a:br>
            <a:r>
              <a:rPr lang="en">
                <a:solidFill>
                  <a:srgbClr val="0000FF"/>
                </a:solidFill>
              </a:rPr>
              <a:t>No since buffer cache will hold blocks corresponding to pintos.bean.</a:t>
            </a:r>
            <a:endParaRPr/>
          </a:p>
          <a:p>
            <a:pPr indent="0" lvl="0" marL="457200" rtl="0" algn="l">
              <a:spcBef>
                <a:spcPts val="0"/>
              </a:spcBef>
              <a:spcAft>
                <a:spcPts val="0"/>
              </a:spcAft>
              <a:buNone/>
            </a:pPr>
            <a:r>
              <a:t/>
            </a:r>
            <a:endParaRPr/>
          </a:p>
          <a:p>
            <a:pPr indent="-292100" lvl="0" marL="457200" rtl="0" algn="l">
              <a:spcBef>
                <a:spcPts val="0"/>
              </a:spcBef>
              <a:spcAft>
                <a:spcPts val="0"/>
              </a:spcAft>
              <a:buSzPts val="1000"/>
              <a:buAutoNum type="arabicPeriod"/>
            </a:pPr>
            <a:r>
              <a:rPr lang="en"/>
              <a:t>What is the purpose of a commit entry in a log?</a:t>
            </a:r>
            <a:br>
              <a:rPr lang="en"/>
            </a:br>
            <a:r>
              <a:rPr lang="en">
                <a:solidFill>
                  <a:srgbClr val="0000FF"/>
                </a:solidFill>
              </a:rPr>
              <a:t>Makes each transaction atomic.</a:t>
            </a:r>
            <a:endParaRPr>
              <a:solidFill>
                <a:srgbClr val="0000FF"/>
              </a:solidFill>
            </a:endParaRPr>
          </a:p>
        </p:txBody>
      </p:sp>
      <p:sp>
        <p:nvSpPr>
          <p:cNvPr id="99" name="Google Shape;99;p18"/>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Concept Check</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19"/>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Journaling</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20"/>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lang="en"/>
              <a:t>You create two new files, F1 and F2, right before your laptop’s battery dies. You plug in and reboot your computer, and the operating system finds the following sequence of log entries in the file system’s journal.</a:t>
            </a:r>
            <a:endParaRPr/>
          </a:p>
          <a:p>
            <a:pPr indent="0" lvl="0" marL="0" rtl="0" algn="l">
              <a:spcBef>
                <a:spcPts val="0"/>
              </a:spcBef>
              <a:spcAft>
                <a:spcPts val="0"/>
              </a:spcAft>
              <a:buNone/>
            </a:pPr>
            <a:r>
              <a:t/>
            </a:r>
            <a:endParaRPr/>
          </a:p>
          <a:p>
            <a:pPr indent="-292100" lvl="0" marL="457200" rtl="0" algn="l">
              <a:spcBef>
                <a:spcPts val="0"/>
              </a:spcBef>
              <a:spcAft>
                <a:spcPts val="0"/>
              </a:spcAft>
              <a:buSzPts val="1000"/>
              <a:buAutoNum type="arabicPeriod"/>
            </a:pPr>
            <a:r>
              <a:rPr lang="en"/>
              <a:t>[T1] Find free blocks, mark free map accordingly.</a:t>
            </a:r>
            <a:endParaRPr/>
          </a:p>
          <a:p>
            <a:pPr indent="-292100" lvl="0" marL="457200" rtl="0" algn="l">
              <a:spcBef>
                <a:spcPts val="0"/>
              </a:spcBef>
              <a:spcAft>
                <a:spcPts val="0"/>
              </a:spcAft>
              <a:buSzPts val="1000"/>
              <a:buAutoNum type="arabicPeriod"/>
            </a:pPr>
            <a:r>
              <a:rPr lang="en"/>
              <a:t>[T1] Allocate inode.</a:t>
            </a:r>
            <a:endParaRPr/>
          </a:p>
          <a:p>
            <a:pPr indent="-292100" lvl="0" marL="457200" rtl="0" algn="l">
              <a:spcBef>
                <a:spcPts val="0"/>
              </a:spcBef>
              <a:spcAft>
                <a:spcPts val="0"/>
              </a:spcAft>
              <a:buSzPts val="1000"/>
              <a:buAutoNum type="arabicPeriod"/>
            </a:pPr>
            <a:r>
              <a:rPr lang="en"/>
              <a:t>[T1] Add directory entry.</a:t>
            </a:r>
            <a:endParaRPr/>
          </a:p>
          <a:p>
            <a:pPr indent="-292100" lvl="0" marL="457200" rtl="0" algn="l">
              <a:spcBef>
                <a:spcPts val="0"/>
              </a:spcBef>
              <a:spcAft>
                <a:spcPts val="0"/>
              </a:spcAft>
              <a:buSzPts val="1000"/>
              <a:buAutoNum type="arabicPeriod"/>
            </a:pPr>
            <a:r>
              <a:rPr lang="en"/>
              <a:t>[T1] COMMIT</a:t>
            </a:r>
            <a:endParaRPr/>
          </a:p>
          <a:p>
            <a:pPr indent="-292100" lvl="0" marL="457200" rtl="0" algn="l">
              <a:spcBef>
                <a:spcPts val="0"/>
              </a:spcBef>
              <a:spcAft>
                <a:spcPts val="0"/>
              </a:spcAft>
              <a:buSzPts val="1000"/>
              <a:buAutoNum type="arabicPeriod"/>
            </a:pPr>
            <a:r>
              <a:rPr lang="en"/>
              <a:t>[T2] Find free blocks, mark free map accordingly.</a:t>
            </a:r>
            <a:endParaRPr/>
          </a:p>
          <a:p>
            <a:pPr indent="-292100" lvl="0" marL="457200" rtl="0" algn="l">
              <a:spcBef>
                <a:spcPts val="0"/>
              </a:spcBef>
              <a:spcAft>
                <a:spcPts val="0"/>
              </a:spcAft>
              <a:buSzPts val="1000"/>
              <a:buAutoNum type="arabicPeriod"/>
            </a:pPr>
            <a:r>
              <a:rPr lang="en"/>
              <a:t>[T2] Allocate inode.</a:t>
            </a:r>
            <a:endParaRPr/>
          </a:p>
        </p:txBody>
      </p:sp>
      <p:sp>
        <p:nvSpPr>
          <p:cNvPr id="110" name="Google Shape;110;p20"/>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a:pPr>
            <a:r>
              <a:rPr lang="en"/>
              <a:t>What are the possible states of files F1 and F2 on disk at boot time?</a:t>
            </a:r>
            <a:endParaRPr/>
          </a:p>
          <a:p>
            <a:pPr indent="-292100" lvl="1" marL="914400" rtl="0" algn="l">
              <a:spcBef>
                <a:spcPts val="0"/>
              </a:spcBef>
              <a:spcAft>
                <a:spcPts val="0"/>
              </a:spcAft>
              <a:buSzPts val="1000"/>
              <a:buAutoNum type="alphaLcPeriod"/>
            </a:pPr>
            <a:r>
              <a:rPr lang="en"/>
              <a:t>F1 has nothing applied.</a:t>
            </a:r>
            <a:endParaRPr/>
          </a:p>
          <a:p>
            <a:pPr indent="-292100" lvl="1" marL="914400" rtl="0" algn="l">
              <a:spcBef>
                <a:spcPts val="0"/>
              </a:spcBef>
              <a:spcAft>
                <a:spcPts val="0"/>
              </a:spcAft>
              <a:buSzPts val="1000"/>
              <a:buAutoNum type="alphaLcPeriod"/>
            </a:pPr>
            <a:r>
              <a:rPr lang="en"/>
              <a:t>F1 is in an intermediate state.</a:t>
            </a:r>
            <a:endParaRPr/>
          </a:p>
          <a:p>
            <a:pPr indent="-292100" lvl="1" marL="914400" rtl="0" algn="l">
              <a:spcBef>
                <a:spcPts val="0"/>
              </a:spcBef>
              <a:spcAft>
                <a:spcPts val="0"/>
              </a:spcAft>
              <a:buSzPts val="1000"/>
              <a:buAutoNum type="alphaLcPeriod"/>
            </a:pPr>
            <a:r>
              <a:rPr lang="en"/>
              <a:t>F1 has all its updates written to disk.</a:t>
            </a:r>
            <a:endParaRPr/>
          </a:p>
          <a:p>
            <a:pPr indent="-292100" lvl="1" marL="914400" rtl="0" algn="l">
              <a:spcBef>
                <a:spcPts val="0"/>
              </a:spcBef>
              <a:spcAft>
                <a:spcPts val="0"/>
              </a:spcAft>
              <a:buSzPts val="1000"/>
              <a:buAutoNum type="alphaLcPeriod"/>
            </a:pPr>
            <a:r>
              <a:rPr lang="en"/>
              <a:t>F2 has nothing.</a:t>
            </a:r>
            <a:endParaRPr/>
          </a:p>
          <a:p>
            <a:pPr indent="-292100" lvl="1" marL="914400" rtl="0" algn="l">
              <a:spcBef>
                <a:spcPts val="0"/>
              </a:spcBef>
              <a:spcAft>
                <a:spcPts val="0"/>
              </a:spcAft>
              <a:buSzPts val="1000"/>
              <a:buAutoNum type="alphaLcPeriod"/>
            </a:pPr>
            <a:r>
              <a:rPr lang="en"/>
              <a:t>F2 is in an intermediate state.</a:t>
            </a:r>
            <a:endParaRPr/>
          </a:p>
          <a:p>
            <a:pPr indent="-292100" lvl="1" marL="914400" rtl="0" algn="l">
              <a:spcBef>
                <a:spcPts val="0"/>
              </a:spcBef>
              <a:spcAft>
                <a:spcPts val="0"/>
              </a:spcAft>
              <a:buSzPts val="1000"/>
              <a:buAutoNum type="alphaLcPeriod"/>
            </a:pPr>
            <a:r>
              <a:rPr lang="en"/>
              <a:t>F2 has all its updates written to disk.</a:t>
            </a:r>
            <a:endParaRPr/>
          </a:p>
        </p:txBody>
      </p:sp>
      <p:sp>
        <p:nvSpPr>
          <p:cNvPr id="111" name="Google Shape;111;p20"/>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Journaling</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21"/>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lang="en"/>
              <a:t>You create two new files, F1 and F2, right before your laptop’s battery dies. You plug in and reboot your computer, and the operating system finds the following sequence of log entries in the file system’s journal.</a:t>
            </a:r>
            <a:endParaRPr/>
          </a:p>
          <a:p>
            <a:pPr indent="0" lvl="0" marL="0" rtl="0" algn="l">
              <a:spcBef>
                <a:spcPts val="0"/>
              </a:spcBef>
              <a:spcAft>
                <a:spcPts val="0"/>
              </a:spcAft>
              <a:buNone/>
            </a:pPr>
            <a:r>
              <a:t/>
            </a:r>
            <a:endParaRPr/>
          </a:p>
          <a:p>
            <a:pPr indent="-292100" lvl="0" marL="457200" rtl="0" algn="l">
              <a:spcBef>
                <a:spcPts val="0"/>
              </a:spcBef>
              <a:spcAft>
                <a:spcPts val="0"/>
              </a:spcAft>
              <a:buSzPts val="1000"/>
              <a:buAutoNum type="arabicPeriod"/>
            </a:pPr>
            <a:r>
              <a:rPr lang="en"/>
              <a:t>[T1] Find free blocks, mark free map accordingly.</a:t>
            </a:r>
            <a:endParaRPr/>
          </a:p>
          <a:p>
            <a:pPr indent="-292100" lvl="0" marL="457200" rtl="0" algn="l">
              <a:spcBef>
                <a:spcPts val="0"/>
              </a:spcBef>
              <a:spcAft>
                <a:spcPts val="0"/>
              </a:spcAft>
              <a:buSzPts val="1000"/>
              <a:buAutoNum type="arabicPeriod"/>
            </a:pPr>
            <a:r>
              <a:rPr lang="en"/>
              <a:t>[T1] Allocate inode.</a:t>
            </a:r>
            <a:endParaRPr/>
          </a:p>
          <a:p>
            <a:pPr indent="-292100" lvl="0" marL="457200" rtl="0" algn="l">
              <a:spcBef>
                <a:spcPts val="0"/>
              </a:spcBef>
              <a:spcAft>
                <a:spcPts val="0"/>
              </a:spcAft>
              <a:buSzPts val="1000"/>
              <a:buAutoNum type="arabicPeriod"/>
            </a:pPr>
            <a:r>
              <a:rPr lang="en"/>
              <a:t>[T1] Add directory entry.</a:t>
            </a:r>
            <a:endParaRPr/>
          </a:p>
          <a:p>
            <a:pPr indent="-292100" lvl="0" marL="457200" rtl="0" algn="l">
              <a:spcBef>
                <a:spcPts val="0"/>
              </a:spcBef>
              <a:spcAft>
                <a:spcPts val="0"/>
              </a:spcAft>
              <a:buSzPts val="1000"/>
              <a:buAutoNum type="arabicPeriod"/>
            </a:pPr>
            <a:r>
              <a:rPr lang="en"/>
              <a:t>[T1] COMMIT</a:t>
            </a:r>
            <a:endParaRPr/>
          </a:p>
          <a:p>
            <a:pPr indent="-292100" lvl="0" marL="457200" rtl="0" algn="l">
              <a:spcBef>
                <a:spcPts val="0"/>
              </a:spcBef>
              <a:spcAft>
                <a:spcPts val="0"/>
              </a:spcAft>
              <a:buSzPts val="1000"/>
              <a:buAutoNum type="arabicPeriod"/>
            </a:pPr>
            <a:r>
              <a:rPr lang="en"/>
              <a:t>[T2] Find free blocks, mark free map accordingly.</a:t>
            </a:r>
            <a:endParaRPr/>
          </a:p>
          <a:p>
            <a:pPr indent="-292100" lvl="0" marL="457200" rtl="0" algn="l">
              <a:spcBef>
                <a:spcPts val="0"/>
              </a:spcBef>
              <a:spcAft>
                <a:spcPts val="0"/>
              </a:spcAft>
              <a:buSzPts val="1000"/>
              <a:buAutoNum type="arabicPeriod"/>
            </a:pPr>
            <a:r>
              <a:rPr lang="en"/>
              <a:t>[T2] Allocate inode.</a:t>
            </a:r>
            <a:endParaRPr/>
          </a:p>
        </p:txBody>
      </p:sp>
      <p:sp>
        <p:nvSpPr>
          <p:cNvPr id="117" name="Google Shape;117;p21"/>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a:pPr>
            <a:r>
              <a:rPr lang="en"/>
              <a:t>What are the possible states of files F1 and F2 on disk at boot time?</a:t>
            </a:r>
            <a:endParaRPr/>
          </a:p>
          <a:p>
            <a:pPr indent="-292100" lvl="1" marL="914400" rtl="0" algn="l">
              <a:spcBef>
                <a:spcPts val="0"/>
              </a:spcBef>
              <a:spcAft>
                <a:spcPts val="0"/>
              </a:spcAft>
              <a:buClr>
                <a:srgbClr val="38761D"/>
              </a:buClr>
              <a:buSzPts val="1000"/>
              <a:buAutoNum type="alphaLcPeriod"/>
            </a:pPr>
            <a:r>
              <a:rPr lang="en">
                <a:solidFill>
                  <a:srgbClr val="38761D"/>
                </a:solidFill>
              </a:rPr>
              <a:t>F1 has nothing applied.</a:t>
            </a:r>
            <a:endParaRPr>
              <a:solidFill>
                <a:srgbClr val="38761D"/>
              </a:solidFill>
            </a:endParaRPr>
          </a:p>
          <a:p>
            <a:pPr indent="-292100" lvl="1" marL="914400" rtl="0" algn="l">
              <a:spcBef>
                <a:spcPts val="0"/>
              </a:spcBef>
              <a:spcAft>
                <a:spcPts val="0"/>
              </a:spcAft>
              <a:buClr>
                <a:srgbClr val="38761D"/>
              </a:buClr>
              <a:buSzPts val="1000"/>
              <a:buAutoNum type="alphaLcPeriod"/>
            </a:pPr>
            <a:r>
              <a:rPr lang="en">
                <a:solidFill>
                  <a:srgbClr val="38761D"/>
                </a:solidFill>
              </a:rPr>
              <a:t>F1 is in an intermediate state.</a:t>
            </a:r>
            <a:endParaRPr>
              <a:solidFill>
                <a:srgbClr val="38761D"/>
              </a:solidFill>
            </a:endParaRPr>
          </a:p>
          <a:p>
            <a:pPr indent="-292100" lvl="1" marL="914400" rtl="0" algn="l">
              <a:spcBef>
                <a:spcPts val="0"/>
              </a:spcBef>
              <a:spcAft>
                <a:spcPts val="0"/>
              </a:spcAft>
              <a:buClr>
                <a:srgbClr val="38761D"/>
              </a:buClr>
              <a:buSzPts val="1000"/>
              <a:buAutoNum type="alphaLcPeriod"/>
            </a:pPr>
            <a:r>
              <a:rPr lang="en">
                <a:solidFill>
                  <a:srgbClr val="38761D"/>
                </a:solidFill>
              </a:rPr>
              <a:t>F1 has all its updates written to disk.</a:t>
            </a:r>
            <a:endParaRPr>
              <a:solidFill>
                <a:srgbClr val="38761D"/>
              </a:solidFill>
            </a:endParaRPr>
          </a:p>
          <a:p>
            <a:pPr indent="-292100" lvl="1" marL="914400" rtl="0" algn="l">
              <a:spcBef>
                <a:spcPts val="0"/>
              </a:spcBef>
              <a:spcAft>
                <a:spcPts val="0"/>
              </a:spcAft>
              <a:buClr>
                <a:srgbClr val="38761D"/>
              </a:buClr>
              <a:buSzPts val="1000"/>
              <a:buAutoNum type="alphaLcPeriod"/>
            </a:pPr>
            <a:r>
              <a:rPr lang="en">
                <a:solidFill>
                  <a:srgbClr val="38761D"/>
                </a:solidFill>
              </a:rPr>
              <a:t>F2 has nothing.</a:t>
            </a:r>
            <a:endParaRPr>
              <a:solidFill>
                <a:srgbClr val="38761D"/>
              </a:solidFill>
            </a:endParaRPr>
          </a:p>
          <a:p>
            <a:pPr indent="-292100" lvl="1" marL="914400" rtl="0" algn="l">
              <a:spcBef>
                <a:spcPts val="0"/>
              </a:spcBef>
              <a:spcAft>
                <a:spcPts val="0"/>
              </a:spcAft>
              <a:buClr>
                <a:srgbClr val="990000"/>
              </a:buClr>
              <a:buSzPts val="1000"/>
              <a:buAutoNum type="alphaLcPeriod"/>
            </a:pPr>
            <a:r>
              <a:rPr lang="en">
                <a:solidFill>
                  <a:srgbClr val="990000"/>
                </a:solidFill>
              </a:rPr>
              <a:t>F2 is in an intermediate state.</a:t>
            </a:r>
            <a:endParaRPr>
              <a:solidFill>
                <a:srgbClr val="990000"/>
              </a:solidFill>
            </a:endParaRPr>
          </a:p>
          <a:p>
            <a:pPr indent="-292100" lvl="1" marL="914400" rtl="0" algn="l">
              <a:spcBef>
                <a:spcPts val="0"/>
              </a:spcBef>
              <a:spcAft>
                <a:spcPts val="0"/>
              </a:spcAft>
              <a:buClr>
                <a:srgbClr val="990000"/>
              </a:buClr>
              <a:buSzPts val="1000"/>
              <a:buAutoNum type="alphaLcPeriod"/>
            </a:pPr>
            <a:r>
              <a:rPr lang="en">
                <a:solidFill>
                  <a:srgbClr val="990000"/>
                </a:solidFill>
              </a:rPr>
              <a:t>F2 has all its updates written to disk.</a:t>
            </a:r>
            <a:endParaRPr>
              <a:solidFill>
                <a:srgbClr val="990000"/>
              </a:solidFill>
            </a:endParaRPr>
          </a:p>
        </p:txBody>
      </p:sp>
      <p:sp>
        <p:nvSpPr>
          <p:cNvPr id="118" name="Google Shape;118;p21"/>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Journaling</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22"/>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lang="en"/>
              <a:t>You create two new files, F1 and F2, right before your laptop’s battery dies. You plug in and reboot your computer, and the operating system finds the following sequence of log entries in the file system’s journal.</a:t>
            </a:r>
            <a:endParaRPr/>
          </a:p>
          <a:p>
            <a:pPr indent="0" lvl="0" marL="0" rtl="0" algn="l">
              <a:spcBef>
                <a:spcPts val="0"/>
              </a:spcBef>
              <a:spcAft>
                <a:spcPts val="0"/>
              </a:spcAft>
              <a:buNone/>
            </a:pPr>
            <a:r>
              <a:t/>
            </a:r>
            <a:endParaRPr/>
          </a:p>
          <a:p>
            <a:pPr indent="-292100" lvl="0" marL="457200" rtl="0" algn="l">
              <a:spcBef>
                <a:spcPts val="0"/>
              </a:spcBef>
              <a:spcAft>
                <a:spcPts val="0"/>
              </a:spcAft>
              <a:buSzPts val="1000"/>
              <a:buAutoNum type="arabicPeriod"/>
            </a:pPr>
            <a:r>
              <a:rPr lang="en"/>
              <a:t>[T1] Find free blocks, mark free map accordingly.</a:t>
            </a:r>
            <a:endParaRPr/>
          </a:p>
          <a:p>
            <a:pPr indent="-292100" lvl="0" marL="457200" rtl="0" algn="l">
              <a:spcBef>
                <a:spcPts val="0"/>
              </a:spcBef>
              <a:spcAft>
                <a:spcPts val="0"/>
              </a:spcAft>
              <a:buSzPts val="1000"/>
              <a:buAutoNum type="arabicPeriod"/>
            </a:pPr>
            <a:r>
              <a:rPr lang="en"/>
              <a:t>[T1] Allocate inode.</a:t>
            </a:r>
            <a:endParaRPr/>
          </a:p>
          <a:p>
            <a:pPr indent="-292100" lvl="0" marL="457200" rtl="0" algn="l">
              <a:spcBef>
                <a:spcPts val="0"/>
              </a:spcBef>
              <a:spcAft>
                <a:spcPts val="0"/>
              </a:spcAft>
              <a:buSzPts val="1000"/>
              <a:buAutoNum type="arabicPeriod"/>
            </a:pPr>
            <a:r>
              <a:rPr lang="en"/>
              <a:t>[T1] Add directory entry.</a:t>
            </a:r>
            <a:endParaRPr/>
          </a:p>
          <a:p>
            <a:pPr indent="-292100" lvl="0" marL="457200" rtl="0" algn="l">
              <a:spcBef>
                <a:spcPts val="0"/>
              </a:spcBef>
              <a:spcAft>
                <a:spcPts val="0"/>
              </a:spcAft>
              <a:buSzPts val="1000"/>
              <a:buAutoNum type="arabicPeriod"/>
            </a:pPr>
            <a:r>
              <a:rPr lang="en"/>
              <a:t>[T1] COMMIT</a:t>
            </a:r>
            <a:endParaRPr/>
          </a:p>
          <a:p>
            <a:pPr indent="-292100" lvl="0" marL="457200" rtl="0" algn="l">
              <a:spcBef>
                <a:spcPts val="0"/>
              </a:spcBef>
              <a:spcAft>
                <a:spcPts val="0"/>
              </a:spcAft>
              <a:buSzPts val="1000"/>
              <a:buAutoNum type="arabicPeriod"/>
            </a:pPr>
            <a:r>
              <a:rPr lang="en"/>
              <a:t>[T2] Find free blocks, mark free map accordingly.</a:t>
            </a:r>
            <a:endParaRPr/>
          </a:p>
          <a:p>
            <a:pPr indent="-292100" lvl="0" marL="457200" rtl="0" algn="l">
              <a:spcBef>
                <a:spcPts val="0"/>
              </a:spcBef>
              <a:spcAft>
                <a:spcPts val="0"/>
              </a:spcAft>
              <a:buSzPts val="1000"/>
              <a:buAutoNum type="arabicPeriod"/>
            </a:pPr>
            <a:r>
              <a:rPr lang="en"/>
              <a:t>[T2] Allocate inode.</a:t>
            </a:r>
            <a:endParaRPr/>
          </a:p>
        </p:txBody>
      </p:sp>
      <p:sp>
        <p:nvSpPr>
          <p:cNvPr id="124" name="Google Shape;124;p22"/>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startAt="2"/>
            </a:pPr>
            <a:r>
              <a:rPr lang="en"/>
              <a:t>Say the following entries are found at the end of the log.</a:t>
            </a:r>
            <a:endParaRPr/>
          </a:p>
          <a:p>
            <a:pPr indent="-292100" lvl="1" marL="914400" rtl="0" algn="l">
              <a:spcBef>
                <a:spcPts val="0"/>
              </a:spcBef>
              <a:spcAft>
                <a:spcPts val="0"/>
              </a:spcAft>
              <a:buSzPts val="1000"/>
              <a:buAutoNum type="arabicPeriod" startAt="7"/>
            </a:pPr>
            <a:r>
              <a:rPr lang="en"/>
              <a:t>Add a directory.</a:t>
            </a:r>
            <a:endParaRPr/>
          </a:p>
          <a:p>
            <a:pPr indent="-292100" lvl="1" marL="914400" rtl="0" algn="l">
              <a:spcBef>
                <a:spcPts val="0"/>
              </a:spcBef>
              <a:spcAft>
                <a:spcPts val="0"/>
              </a:spcAft>
              <a:buSzPts val="1000"/>
              <a:buAutoNum type="arabicPeriod" startAt="7"/>
            </a:pPr>
            <a:r>
              <a:rPr lang="en"/>
              <a:t>COMMIT</a:t>
            </a:r>
            <a:endParaRPr/>
          </a:p>
          <a:p>
            <a:pPr indent="0" lvl="0" marL="457200" rtl="0" algn="l">
              <a:spcBef>
                <a:spcPts val="0"/>
              </a:spcBef>
              <a:spcAft>
                <a:spcPts val="0"/>
              </a:spcAft>
              <a:buNone/>
            </a:pPr>
            <a:r>
              <a:rPr lang="en"/>
              <a:t>How does this change the possible states of file F2 on disk at boot time?</a:t>
            </a:r>
            <a:endParaRPr>
              <a:solidFill>
                <a:srgbClr val="000000"/>
              </a:solidFill>
            </a:endParaRPr>
          </a:p>
          <a:p>
            <a:pPr indent="-292100" lvl="1" marL="914400" rtl="0" algn="l">
              <a:spcBef>
                <a:spcPts val="0"/>
              </a:spcBef>
              <a:spcAft>
                <a:spcPts val="0"/>
              </a:spcAft>
              <a:buClr>
                <a:srgbClr val="000000"/>
              </a:buClr>
              <a:buSzPts val="1000"/>
              <a:buAutoNum type="alphaLcPeriod"/>
            </a:pPr>
            <a:r>
              <a:rPr lang="en">
                <a:solidFill>
                  <a:srgbClr val="000000"/>
                </a:solidFill>
              </a:rPr>
              <a:t>F2 has nothing.</a:t>
            </a:r>
            <a:endParaRPr>
              <a:solidFill>
                <a:srgbClr val="000000"/>
              </a:solidFill>
            </a:endParaRPr>
          </a:p>
          <a:p>
            <a:pPr indent="-292100" lvl="1" marL="914400" rtl="0" algn="l">
              <a:spcBef>
                <a:spcPts val="0"/>
              </a:spcBef>
              <a:spcAft>
                <a:spcPts val="0"/>
              </a:spcAft>
              <a:buClr>
                <a:srgbClr val="000000"/>
              </a:buClr>
              <a:buSzPts val="1000"/>
              <a:buAutoNum type="alphaLcPeriod"/>
            </a:pPr>
            <a:r>
              <a:rPr lang="en">
                <a:solidFill>
                  <a:srgbClr val="000000"/>
                </a:solidFill>
              </a:rPr>
              <a:t>F2 is in an intermediate state.</a:t>
            </a:r>
            <a:endParaRPr>
              <a:solidFill>
                <a:srgbClr val="000000"/>
              </a:solidFill>
            </a:endParaRPr>
          </a:p>
          <a:p>
            <a:pPr indent="-292100" lvl="1" marL="914400" rtl="0" algn="l">
              <a:spcBef>
                <a:spcPts val="0"/>
              </a:spcBef>
              <a:spcAft>
                <a:spcPts val="0"/>
              </a:spcAft>
              <a:buClr>
                <a:srgbClr val="000000"/>
              </a:buClr>
              <a:buSzPts val="1000"/>
              <a:buAutoNum type="alphaLcPeriod"/>
            </a:pPr>
            <a:r>
              <a:rPr lang="en">
                <a:solidFill>
                  <a:srgbClr val="000000"/>
                </a:solidFill>
              </a:rPr>
              <a:t>F2 has all its updates written to disk.</a:t>
            </a:r>
            <a:endParaRPr>
              <a:solidFill>
                <a:srgbClr val="000000"/>
              </a:solidFill>
            </a:endParaRPr>
          </a:p>
        </p:txBody>
      </p:sp>
      <p:sp>
        <p:nvSpPr>
          <p:cNvPr id="125" name="Google Shape;125;p22"/>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Journaling</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23"/>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lang="en"/>
              <a:t>You create two new files, F1 and F2, right before your laptop’s battery dies. You plug in and reboot your computer, and the operating system finds the following sequence of log entries in the file system’s journal.</a:t>
            </a:r>
            <a:endParaRPr/>
          </a:p>
          <a:p>
            <a:pPr indent="0" lvl="0" marL="0" rtl="0" algn="l">
              <a:spcBef>
                <a:spcPts val="0"/>
              </a:spcBef>
              <a:spcAft>
                <a:spcPts val="0"/>
              </a:spcAft>
              <a:buNone/>
            </a:pPr>
            <a:r>
              <a:t/>
            </a:r>
            <a:endParaRPr/>
          </a:p>
          <a:p>
            <a:pPr indent="-292100" lvl="0" marL="457200" rtl="0" algn="l">
              <a:spcBef>
                <a:spcPts val="0"/>
              </a:spcBef>
              <a:spcAft>
                <a:spcPts val="0"/>
              </a:spcAft>
              <a:buSzPts val="1000"/>
              <a:buAutoNum type="arabicPeriod"/>
            </a:pPr>
            <a:r>
              <a:rPr lang="en"/>
              <a:t>[T1] Find free blocks, mark free map accordingly.</a:t>
            </a:r>
            <a:endParaRPr/>
          </a:p>
          <a:p>
            <a:pPr indent="-292100" lvl="0" marL="457200" rtl="0" algn="l">
              <a:spcBef>
                <a:spcPts val="0"/>
              </a:spcBef>
              <a:spcAft>
                <a:spcPts val="0"/>
              </a:spcAft>
              <a:buSzPts val="1000"/>
              <a:buAutoNum type="arabicPeriod"/>
            </a:pPr>
            <a:r>
              <a:rPr lang="en"/>
              <a:t>[T1] Allocate inode.</a:t>
            </a:r>
            <a:endParaRPr/>
          </a:p>
          <a:p>
            <a:pPr indent="-292100" lvl="0" marL="457200" rtl="0" algn="l">
              <a:spcBef>
                <a:spcPts val="0"/>
              </a:spcBef>
              <a:spcAft>
                <a:spcPts val="0"/>
              </a:spcAft>
              <a:buSzPts val="1000"/>
              <a:buAutoNum type="arabicPeriod"/>
            </a:pPr>
            <a:r>
              <a:rPr lang="en"/>
              <a:t>[T1] Add directory entry.</a:t>
            </a:r>
            <a:endParaRPr/>
          </a:p>
          <a:p>
            <a:pPr indent="-292100" lvl="0" marL="457200" rtl="0" algn="l">
              <a:spcBef>
                <a:spcPts val="0"/>
              </a:spcBef>
              <a:spcAft>
                <a:spcPts val="0"/>
              </a:spcAft>
              <a:buSzPts val="1000"/>
              <a:buAutoNum type="arabicPeriod"/>
            </a:pPr>
            <a:r>
              <a:rPr lang="en"/>
              <a:t>[T1] COMMIT</a:t>
            </a:r>
            <a:endParaRPr/>
          </a:p>
          <a:p>
            <a:pPr indent="-292100" lvl="0" marL="457200" rtl="0" algn="l">
              <a:spcBef>
                <a:spcPts val="0"/>
              </a:spcBef>
              <a:spcAft>
                <a:spcPts val="0"/>
              </a:spcAft>
              <a:buSzPts val="1000"/>
              <a:buAutoNum type="arabicPeriod"/>
            </a:pPr>
            <a:r>
              <a:rPr lang="en"/>
              <a:t>[T2] Find free blocks, mark free map accordingly.</a:t>
            </a:r>
            <a:endParaRPr/>
          </a:p>
          <a:p>
            <a:pPr indent="-292100" lvl="0" marL="457200" rtl="0" algn="l">
              <a:spcBef>
                <a:spcPts val="0"/>
              </a:spcBef>
              <a:spcAft>
                <a:spcPts val="0"/>
              </a:spcAft>
              <a:buSzPts val="1000"/>
              <a:buAutoNum type="arabicPeriod"/>
            </a:pPr>
            <a:r>
              <a:rPr lang="en"/>
              <a:t>[T2] Allocate inode.</a:t>
            </a:r>
            <a:endParaRPr/>
          </a:p>
        </p:txBody>
      </p:sp>
      <p:sp>
        <p:nvSpPr>
          <p:cNvPr id="131" name="Google Shape;131;p23"/>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startAt="2"/>
            </a:pPr>
            <a:r>
              <a:rPr lang="en"/>
              <a:t>Say the following entries are found at the end of the log.</a:t>
            </a:r>
            <a:endParaRPr/>
          </a:p>
          <a:p>
            <a:pPr indent="-292100" lvl="1" marL="914400" rtl="0" algn="l">
              <a:spcBef>
                <a:spcPts val="0"/>
              </a:spcBef>
              <a:spcAft>
                <a:spcPts val="0"/>
              </a:spcAft>
              <a:buSzPts val="1000"/>
              <a:buAutoNum type="arabicPeriod" startAt="7"/>
            </a:pPr>
            <a:r>
              <a:rPr lang="en"/>
              <a:t>Add a directory.</a:t>
            </a:r>
            <a:endParaRPr/>
          </a:p>
          <a:p>
            <a:pPr indent="-292100" lvl="1" marL="914400" rtl="0" algn="l">
              <a:spcBef>
                <a:spcPts val="0"/>
              </a:spcBef>
              <a:spcAft>
                <a:spcPts val="0"/>
              </a:spcAft>
              <a:buSzPts val="1000"/>
              <a:buAutoNum type="arabicPeriod" startAt="7"/>
            </a:pPr>
            <a:r>
              <a:rPr lang="en"/>
              <a:t>COMMIT</a:t>
            </a:r>
            <a:endParaRPr/>
          </a:p>
          <a:p>
            <a:pPr indent="0" lvl="0" marL="457200" rtl="0" algn="l">
              <a:spcBef>
                <a:spcPts val="0"/>
              </a:spcBef>
              <a:spcAft>
                <a:spcPts val="0"/>
              </a:spcAft>
              <a:buNone/>
            </a:pPr>
            <a:r>
              <a:rPr lang="en"/>
              <a:t>How does this change the possible states of file F2 on disk at boot time?</a:t>
            </a:r>
            <a:endParaRPr>
              <a:solidFill>
                <a:srgbClr val="38761D"/>
              </a:solidFill>
            </a:endParaRPr>
          </a:p>
          <a:p>
            <a:pPr indent="-292100" lvl="1" marL="914400" rtl="0" algn="l">
              <a:spcBef>
                <a:spcPts val="0"/>
              </a:spcBef>
              <a:spcAft>
                <a:spcPts val="0"/>
              </a:spcAft>
              <a:buClr>
                <a:srgbClr val="38761D"/>
              </a:buClr>
              <a:buSzPts val="1000"/>
              <a:buAutoNum type="alphaLcPeriod"/>
            </a:pPr>
            <a:r>
              <a:rPr lang="en">
                <a:solidFill>
                  <a:srgbClr val="38761D"/>
                </a:solidFill>
              </a:rPr>
              <a:t>F2 has nothing.</a:t>
            </a:r>
            <a:endParaRPr>
              <a:solidFill>
                <a:srgbClr val="38761D"/>
              </a:solidFill>
            </a:endParaRPr>
          </a:p>
          <a:p>
            <a:pPr indent="-292100" lvl="1" marL="914400" rtl="0" algn="l">
              <a:spcBef>
                <a:spcPts val="0"/>
              </a:spcBef>
              <a:spcAft>
                <a:spcPts val="0"/>
              </a:spcAft>
              <a:buClr>
                <a:srgbClr val="38761D"/>
              </a:buClr>
              <a:buSzPts val="1000"/>
              <a:buAutoNum type="alphaLcPeriod"/>
            </a:pPr>
            <a:r>
              <a:rPr lang="en">
                <a:solidFill>
                  <a:srgbClr val="38761D"/>
                </a:solidFill>
              </a:rPr>
              <a:t>F2 is in an intermediate state.</a:t>
            </a:r>
            <a:endParaRPr>
              <a:solidFill>
                <a:srgbClr val="38761D"/>
              </a:solidFill>
            </a:endParaRPr>
          </a:p>
          <a:p>
            <a:pPr indent="-292100" lvl="1" marL="914400" rtl="0" algn="l">
              <a:spcBef>
                <a:spcPts val="0"/>
              </a:spcBef>
              <a:spcAft>
                <a:spcPts val="0"/>
              </a:spcAft>
              <a:buClr>
                <a:srgbClr val="38761D"/>
              </a:buClr>
              <a:buSzPts val="1000"/>
              <a:buAutoNum type="alphaLcPeriod"/>
            </a:pPr>
            <a:r>
              <a:rPr lang="en">
                <a:solidFill>
                  <a:srgbClr val="38761D"/>
                </a:solidFill>
              </a:rPr>
              <a:t>F2 has all its updates written to disk.</a:t>
            </a:r>
            <a:endParaRPr>
              <a:solidFill>
                <a:srgbClr val="38761D"/>
              </a:solidFill>
            </a:endParaRPr>
          </a:p>
        </p:txBody>
      </p:sp>
      <p:sp>
        <p:nvSpPr>
          <p:cNvPr id="132" name="Google Shape;132;p23"/>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Journaling</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24"/>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lang="en"/>
              <a:t>You create two new files, F1 and F2, right before your laptop’s battery dies. You plug in and reboot your computer, and the operating system finds the following sequence of log entries in the file system’s journal.</a:t>
            </a:r>
            <a:endParaRPr/>
          </a:p>
          <a:p>
            <a:pPr indent="0" lvl="0" marL="0" rtl="0" algn="l">
              <a:spcBef>
                <a:spcPts val="0"/>
              </a:spcBef>
              <a:spcAft>
                <a:spcPts val="0"/>
              </a:spcAft>
              <a:buNone/>
            </a:pPr>
            <a:r>
              <a:t/>
            </a:r>
            <a:endParaRPr/>
          </a:p>
          <a:p>
            <a:pPr indent="-292100" lvl="0" marL="457200" rtl="0" algn="l">
              <a:spcBef>
                <a:spcPts val="0"/>
              </a:spcBef>
              <a:spcAft>
                <a:spcPts val="0"/>
              </a:spcAft>
              <a:buSzPts val="1000"/>
              <a:buAutoNum type="arabicPeriod"/>
            </a:pPr>
            <a:r>
              <a:rPr lang="en"/>
              <a:t>[T1] Find free blocks, mark free map accordingly.</a:t>
            </a:r>
            <a:endParaRPr/>
          </a:p>
          <a:p>
            <a:pPr indent="-292100" lvl="0" marL="457200" rtl="0" algn="l">
              <a:spcBef>
                <a:spcPts val="0"/>
              </a:spcBef>
              <a:spcAft>
                <a:spcPts val="0"/>
              </a:spcAft>
              <a:buSzPts val="1000"/>
              <a:buAutoNum type="arabicPeriod"/>
            </a:pPr>
            <a:r>
              <a:rPr lang="en"/>
              <a:t>[T1] Allocate inode.</a:t>
            </a:r>
            <a:endParaRPr/>
          </a:p>
          <a:p>
            <a:pPr indent="-292100" lvl="0" marL="457200" rtl="0" algn="l">
              <a:spcBef>
                <a:spcPts val="0"/>
              </a:spcBef>
              <a:spcAft>
                <a:spcPts val="0"/>
              </a:spcAft>
              <a:buSzPts val="1000"/>
              <a:buAutoNum type="arabicPeriod"/>
            </a:pPr>
            <a:r>
              <a:rPr lang="en"/>
              <a:t>[T1] Add directory entry.</a:t>
            </a:r>
            <a:endParaRPr/>
          </a:p>
          <a:p>
            <a:pPr indent="-292100" lvl="0" marL="457200" rtl="0" algn="l">
              <a:spcBef>
                <a:spcPts val="0"/>
              </a:spcBef>
              <a:spcAft>
                <a:spcPts val="0"/>
              </a:spcAft>
              <a:buSzPts val="1000"/>
              <a:buAutoNum type="arabicPeriod"/>
            </a:pPr>
            <a:r>
              <a:rPr lang="en"/>
              <a:t>[T1] COMMIT</a:t>
            </a:r>
            <a:endParaRPr/>
          </a:p>
          <a:p>
            <a:pPr indent="-292100" lvl="0" marL="457200" rtl="0" algn="l">
              <a:spcBef>
                <a:spcPts val="0"/>
              </a:spcBef>
              <a:spcAft>
                <a:spcPts val="0"/>
              </a:spcAft>
              <a:buSzPts val="1000"/>
              <a:buAutoNum type="arabicPeriod"/>
            </a:pPr>
            <a:r>
              <a:rPr lang="en"/>
              <a:t>[T2] Find free blocks, mark free map accordingly.</a:t>
            </a:r>
            <a:endParaRPr/>
          </a:p>
          <a:p>
            <a:pPr indent="-292100" lvl="0" marL="457200" rtl="0" algn="l">
              <a:spcBef>
                <a:spcPts val="0"/>
              </a:spcBef>
              <a:spcAft>
                <a:spcPts val="0"/>
              </a:spcAft>
              <a:buSzPts val="1000"/>
              <a:buAutoNum type="arabicPeriod"/>
            </a:pPr>
            <a:r>
              <a:rPr lang="en"/>
              <a:t>[T2] Allocate inode.</a:t>
            </a:r>
            <a:endParaRPr/>
          </a:p>
          <a:p>
            <a:pPr indent="-292100" lvl="0" marL="457200" rtl="0" algn="l">
              <a:spcBef>
                <a:spcPts val="0"/>
              </a:spcBef>
              <a:spcAft>
                <a:spcPts val="0"/>
              </a:spcAft>
              <a:buSzPts val="1000"/>
              <a:buAutoNum type="arabicPeriod"/>
            </a:pPr>
            <a:r>
              <a:rPr lang="en"/>
              <a:t>[T2] Add a directory.</a:t>
            </a:r>
            <a:endParaRPr/>
          </a:p>
          <a:p>
            <a:pPr indent="-292100" lvl="0" marL="457200" rtl="0" algn="l">
              <a:spcBef>
                <a:spcPts val="0"/>
              </a:spcBef>
              <a:spcAft>
                <a:spcPts val="0"/>
              </a:spcAft>
              <a:buSzPts val="1000"/>
              <a:buAutoNum type="arabicPeriod"/>
            </a:pPr>
            <a:r>
              <a:rPr lang="en"/>
              <a:t>[T2] COMMIT</a:t>
            </a:r>
            <a:endParaRPr/>
          </a:p>
        </p:txBody>
      </p:sp>
      <p:sp>
        <p:nvSpPr>
          <p:cNvPr id="138" name="Google Shape;138;p24"/>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startAt="3"/>
            </a:pPr>
            <a:r>
              <a:rPr lang="en"/>
              <a:t>Say the log contained only entries (5) through (8) as shown. What are the possible states of file F1 on disk at the time of the reboot?</a:t>
            </a:r>
            <a:endParaRPr/>
          </a:p>
          <a:p>
            <a:pPr indent="-292100" lvl="1" marL="914400" rtl="0" algn="l">
              <a:spcBef>
                <a:spcPts val="0"/>
              </a:spcBef>
              <a:spcAft>
                <a:spcPts val="0"/>
              </a:spcAft>
              <a:buClr>
                <a:srgbClr val="000000"/>
              </a:buClr>
              <a:buSzPts val="1000"/>
              <a:buAutoNum type="alphaLcPeriod"/>
            </a:pPr>
            <a:r>
              <a:rPr lang="en">
                <a:solidFill>
                  <a:srgbClr val="000000"/>
                </a:solidFill>
              </a:rPr>
              <a:t>F1 has nothing applied.</a:t>
            </a:r>
            <a:endParaRPr>
              <a:solidFill>
                <a:srgbClr val="000000"/>
              </a:solidFill>
            </a:endParaRPr>
          </a:p>
          <a:p>
            <a:pPr indent="-292100" lvl="1" marL="914400" rtl="0" algn="l">
              <a:spcBef>
                <a:spcPts val="0"/>
              </a:spcBef>
              <a:spcAft>
                <a:spcPts val="0"/>
              </a:spcAft>
              <a:buClr>
                <a:srgbClr val="000000"/>
              </a:buClr>
              <a:buSzPts val="1000"/>
              <a:buAutoNum type="alphaLcPeriod"/>
            </a:pPr>
            <a:r>
              <a:rPr lang="en">
                <a:solidFill>
                  <a:srgbClr val="000000"/>
                </a:solidFill>
              </a:rPr>
              <a:t>F1 is in an intermediate state.</a:t>
            </a:r>
            <a:endParaRPr>
              <a:solidFill>
                <a:srgbClr val="000000"/>
              </a:solidFill>
            </a:endParaRPr>
          </a:p>
          <a:p>
            <a:pPr indent="-292100" lvl="1" marL="914400" rtl="0" algn="l">
              <a:spcBef>
                <a:spcPts val="0"/>
              </a:spcBef>
              <a:spcAft>
                <a:spcPts val="0"/>
              </a:spcAft>
              <a:buClr>
                <a:srgbClr val="000000"/>
              </a:buClr>
              <a:buSzPts val="1000"/>
              <a:buAutoNum type="alphaLcPeriod"/>
            </a:pPr>
            <a:r>
              <a:rPr lang="en">
                <a:solidFill>
                  <a:srgbClr val="000000"/>
                </a:solidFill>
              </a:rPr>
              <a:t>F1 has all its updates written to disk.</a:t>
            </a:r>
            <a:endParaRPr>
              <a:solidFill>
                <a:srgbClr val="000000"/>
              </a:solidFill>
            </a:endParaRPr>
          </a:p>
        </p:txBody>
      </p:sp>
      <p:sp>
        <p:nvSpPr>
          <p:cNvPr id="139" name="Google Shape;139;p24"/>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Journaling</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25"/>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lang="en"/>
              <a:t>You create two new files, F1 and F2, right before your laptop’s battery dies. You plug in and reboot your computer, and the operating system finds the following sequence of log entries in the file system’s journal.</a:t>
            </a:r>
            <a:endParaRPr/>
          </a:p>
          <a:p>
            <a:pPr indent="0" lvl="0" marL="0" rtl="0" algn="l">
              <a:spcBef>
                <a:spcPts val="0"/>
              </a:spcBef>
              <a:spcAft>
                <a:spcPts val="0"/>
              </a:spcAft>
              <a:buNone/>
            </a:pPr>
            <a:r>
              <a:t/>
            </a:r>
            <a:endParaRPr/>
          </a:p>
          <a:p>
            <a:pPr indent="-292100" lvl="0" marL="457200" rtl="0" algn="l">
              <a:spcBef>
                <a:spcPts val="0"/>
              </a:spcBef>
              <a:spcAft>
                <a:spcPts val="0"/>
              </a:spcAft>
              <a:buSzPts val="1000"/>
              <a:buAutoNum type="arabicPeriod"/>
            </a:pPr>
            <a:r>
              <a:rPr lang="en"/>
              <a:t>[T1] Find free blocks, mark free map accordingly.</a:t>
            </a:r>
            <a:endParaRPr/>
          </a:p>
          <a:p>
            <a:pPr indent="-292100" lvl="0" marL="457200" rtl="0" algn="l">
              <a:spcBef>
                <a:spcPts val="0"/>
              </a:spcBef>
              <a:spcAft>
                <a:spcPts val="0"/>
              </a:spcAft>
              <a:buSzPts val="1000"/>
              <a:buAutoNum type="arabicPeriod"/>
            </a:pPr>
            <a:r>
              <a:rPr lang="en"/>
              <a:t>[T1] Allocate inode.</a:t>
            </a:r>
            <a:endParaRPr/>
          </a:p>
          <a:p>
            <a:pPr indent="-292100" lvl="0" marL="457200" rtl="0" algn="l">
              <a:spcBef>
                <a:spcPts val="0"/>
              </a:spcBef>
              <a:spcAft>
                <a:spcPts val="0"/>
              </a:spcAft>
              <a:buSzPts val="1000"/>
              <a:buAutoNum type="arabicPeriod"/>
            </a:pPr>
            <a:r>
              <a:rPr lang="en"/>
              <a:t>[T1] Add directory entry.</a:t>
            </a:r>
            <a:endParaRPr/>
          </a:p>
          <a:p>
            <a:pPr indent="-292100" lvl="0" marL="457200" rtl="0" algn="l">
              <a:spcBef>
                <a:spcPts val="0"/>
              </a:spcBef>
              <a:spcAft>
                <a:spcPts val="0"/>
              </a:spcAft>
              <a:buSzPts val="1000"/>
              <a:buAutoNum type="arabicPeriod"/>
            </a:pPr>
            <a:r>
              <a:rPr lang="en"/>
              <a:t>[T1] COMMIT</a:t>
            </a:r>
            <a:endParaRPr/>
          </a:p>
          <a:p>
            <a:pPr indent="-292100" lvl="0" marL="457200" rtl="0" algn="l">
              <a:spcBef>
                <a:spcPts val="0"/>
              </a:spcBef>
              <a:spcAft>
                <a:spcPts val="0"/>
              </a:spcAft>
              <a:buSzPts val="1000"/>
              <a:buAutoNum type="arabicPeriod"/>
            </a:pPr>
            <a:r>
              <a:rPr lang="en"/>
              <a:t>[T2] Find free blocks, mark free map accordingly.</a:t>
            </a:r>
            <a:endParaRPr/>
          </a:p>
          <a:p>
            <a:pPr indent="-292100" lvl="0" marL="457200" rtl="0" algn="l">
              <a:spcBef>
                <a:spcPts val="0"/>
              </a:spcBef>
              <a:spcAft>
                <a:spcPts val="0"/>
              </a:spcAft>
              <a:buSzPts val="1000"/>
              <a:buAutoNum type="arabicPeriod"/>
            </a:pPr>
            <a:r>
              <a:rPr lang="en"/>
              <a:t>[T2] Allocate inode.</a:t>
            </a:r>
            <a:endParaRPr/>
          </a:p>
          <a:p>
            <a:pPr indent="-292100" lvl="0" marL="457200" rtl="0" algn="l">
              <a:spcBef>
                <a:spcPts val="0"/>
              </a:spcBef>
              <a:spcAft>
                <a:spcPts val="0"/>
              </a:spcAft>
              <a:buSzPts val="1000"/>
              <a:buAutoNum type="arabicPeriod"/>
            </a:pPr>
            <a:r>
              <a:rPr lang="en"/>
              <a:t>[T2] Add a directory.</a:t>
            </a:r>
            <a:endParaRPr/>
          </a:p>
          <a:p>
            <a:pPr indent="-292100" lvl="0" marL="457200" rtl="0" algn="l">
              <a:spcBef>
                <a:spcPts val="0"/>
              </a:spcBef>
              <a:spcAft>
                <a:spcPts val="0"/>
              </a:spcAft>
              <a:buSzPts val="1000"/>
              <a:buAutoNum type="arabicPeriod"/>
            </a:pPr>
            <a:r>
              <a:rPr lang="en"/>
              <a:t>[T2] COMMIT</a:t>
            </a:r>
            <a:endParaRPr/>
          </a:p>
        </p:txBody>
      </p:sp>
      <p:sp>
        <p:nvSpPr>
          <p:cNvPr id="145" name="Google Shape;145;p25"/>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startAt="3"/>
            </a:pPr>
            <a:r>
              <a:rPr lang="en"/>
              <a:t>Say the log contained only entries (5) through (8) as shown. What are the possible states of file F1 on disk at the time of the reboot?</a:t>
            </a:r>
            <a:endParaRPr/>
          </a:p>
          <a:p>
            <a:pPr indent="-292100" lvl="1" marL="914400" rtl="0" algn="l">
              <a:spcBef>
                <a:spcPts val="0"/>
              </a:spcBef>
              <a:spcAft>
                <a:spcPts val="0"/>
              </a:spcAft>
              <a:buClr>
                <a:srgbClr val="990000"/>
              </a:buClr>
              <a:buSzPts val="1000"/>
              <a:buAutoNum type="alphaLcPeriod"/>
            </a:pPr>
            <a:r>
              <a:rPr lang="en">
                <a:solidFill>
                  <a:srgbClr val="990000"/>
                </a:solidFill>
              </a:rPr>
              <a:t>F1 has nothing applied.</a:t>
            </a:r>
            <a:endParaRPr>
              <a:solidFill>
                <a:srgbClr val="990000"/>
              </a:solidFill>
            </a:endParaRPr>
          </a:p>
          <a:p>
            <a:pPr indent="-292100" lvl="1" marL="914400" rtl="0" algn="l">
              <a:spcBef>
                <a:spcPts val="0"/>
              </a:spcBef>
              <a:spcAft>
                <a:spcPts val="0"/>
              </a:spcAft>
              <a:buClr>
                <a:srgbClr val="990000"/>
              </a:buClr>
              <a:buSzPts val="1000"/>
              <a:buAutoNum type="alphaLcPeriod"/>
            </a:pPr>
            <a:r>
              <a:rPr lang="en">
                <a:solidFill>
                  <a:srgbClr val="990000"/>
                </a:solidFill>
              </a:rPr>
              <a:t>F1 is in an intermediate state.</a:t>
            </a:r>
            <a:endParaRPr>
              <a:solidFill>
                <a:srgbClr val="990000"/>
              </a:solidFill>
            </a:endParaRPr>
          </a:p>
          <a:p>
            <a:pPr indent="-292100" lvl="1" marL="914400" rtl="0" algn="l">
              <a:spcBef>
                <a:spcPts val="0"/>
              </a:spcBef>
              <a:spcAft>
                <a:spcPts val="0"/>
              </a:spcAft>
              <a:buClr>
                <a:srgbClr val="38761D"/>
              </a:buClr>
              <a:buSzPts val="1000"/>
              <a:buAutoNum type="alphaLcPeriod"/>
            </a:pPr>
            <a:r>
              <a:rPr lang="en">
                <a:solidFill>
                  <a:srgbClr val="38761D"/>
                </a:solidFill>
              </a:rPr>
              <a:t>F1 has all its updates written to disk.</a:t>
            </a:r>
            <a:endParaRPr>
              <a:solidFill>
                <a:srgbClr val="38761D"/>
              </a:solidFill>
            </a:endParaRPr>
          </a:p>
        </p:txBody>
      </p:sp>
      <p:sp>
        <p:nvSpPr>
          <p:cNvPr id="146" name="Google Shape;146;p25"/>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Journaling</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26"/>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lang="en"/>
              <a:t>You create two new files, F1 and F2, right before your laptop’s battery dies. You plug in and reboot your computer, and the operating system finds the following sequence of log entries in the file system’s journal.</a:t>
            </a:r>
            <a:endParaRPr/>
          </a:p>
          <a:p>
            <a:pPr indent="0" lvl="0" marL="0" rtl="0" algn="l">
              <a:spcBef>
                <a:spcPts val="0"/>
              </a:spcBef>
              <a:spcAft>
                <a:spcPts val="0"/>
              </a:spcAft>
              <a:buNone/>
            </a:pPr>
            <a:r>
              <a:t/>
            </a:r>
            <a:endParaRPr/>
          </a:p>
          <a:p>
            <a:pPr indent="-292100" lvl="0" marL="457200" rtl="0" algn="l">
              <a:spcBef>
                <a:spcPts val="0"/>
              </a:spcBef>
              <a:spcAft>
                <a:spcPts val="0"/>
              </a:spcAft>
              <a:buSzPts val="1000"/>
              <a:buAutoNum type="arabicPeriod"/>
            </a:pPr>
            <a:r>
              <a:rPr lang="en"/>
              <a:t>[T1] Find free blocks, mark free map accordingly.</a:t>
            </a:r>
            <a:endParaRPr/>
          </a:p>
          <a:p>
            <a:pPr indent="-292100" lvl="0" marL="457200" rtl="0" algn="l">
              <a:spcBef>
                <a:spcPts val="0"/>
              </a:spcBef>
              <a:spcAft>
                <a:spcPts val="0"/>
              </a:spcAft>
              <a:buSzPts val="1000"/>
              <a:buAutoNum type="arabicPeriod"/>
            </a:pPr>
            <a:r>
              <a:rPr lang="en"/>
              <a:t>[T1] Allocate inode.</a:t>
            </a:r>
            <a:endParaRPr/>
          </a:p>
          <a:p>
            <a:pPr indent="-292100" lvl="0" marL="457200" rtl="0" algn="l">
              <a:spcBef>
                <a:spcPts val="0"/>
              </a:spcBef>
              <a:spcAft>
                <a:spcPts val="0"/>
              </a:spcAft>
              <a:buSzPts val="1000"/>
              <a:buAutoNum type="arabicPeriod"/>
            </a:pPr>
            <a:r>
              <a:rPr lang="en"/>
              <a:t>[T1] Add directory entry.</a:t>
            </a:r>
            <a:endParaRPr/>
          </a:p>
          <a:p>
            <a:pPr indent="-292100" lvl="0" marL="457200" rtl="0" algn="l">
              <a:spcBef>
                <a:spcPts val="0"/>
              </a:spcBef>
              <a:spcAft>
                <a:spcPts val="0"/>
              </a:spcAft>
              <a:buSzPts val="1000"/>
              <a:buAutoNum type="arabicPeriod"/>
            </a:pPr>
            <a:r>
              <a:rPr lang="en"/>
              <a:t>[T1] COMMIT</a:t>
            </a:r>
            <a:endParaRPr/>
          </a:p>
          <a:p>
            <a:pPr indent="-292100" lvl="0" marL="457200" rtl="0" algn="l">
              <a:spcBef>
                <a:spcPts val="0"/>
              </a:spcBef>
              <a:spcAft>
                <a:spcPts val="0"/>
              </a:spcAft>
              <a:buSzPts val="1000"/>
              <a:buAutoNum type="arabicPeriod"/>
            </a:pPr>
            <a:r>
              <a:rPr lang="en"/>
              <a:t>[T2] Find free blocks, mark free map accordingly.</a:t>
            </a:r>
            <a:endParaRPr/>
          </a:p>
          <a:p>
            <a:pPr indent="-292100" lvl="0" marL="457200" rtl="0" algn="l">
              <a:spcBef>
                <a:spcPts val="0"/>
              </a:spcBef>
              <a:spcAft>
                <a:spcPts val="0"/>
              </a:spcAft>
              <a:buSzPts val="1000"/>
              <a:buAutoNum type="arabicPeriod"/>
            </a:pPr>
            <a:r>
              <a:rPr lang="en"/>
              <a:t>[T2] Allocate inode.</a:t>
            </a:r>
            <a:endParaRPr/>
          </a:p>
          <a:p>
            <a:pPr indent="-292100" lvl="0" marL="457200" rtl="0" algn="l">
              <a:spcBef>
                <a:spcPts val="0"/>
              </a:spcBef>
              <a:spcAft>
                <a:spcPts val="0"/>
              </a:spcAft>
              <a:buSzPts val="1000"/>
              <a:buAutoNum type="arabicPeriod"/>
            </a:pPr>
            <a:r>
              <a:rPr lang="en"/>
              <a:t>[T2] Add a directory.</a:t>
            </a:r>
            <a:endParaRPr/>
          </a:p>
          <a:p>
            <a:pPr indent="-292100" lvl="0" marL="457200" rtl="0" algn="l">
              <a:spcBef>
                <a:spcPts val="0"/>
              </a:spcBef>
              <a:spcAft>
                <a:spcPts val="0"/>
              </a:spcAft>
              <a:buSzPts val="1000"/>
              <a:buAutoNum type="arabicPeriod"/>
            </a:pPr>
            <a:r>
              <a:rPr lang="en"/>
              <a:t>[T2] COMMIT</a:t>
            </a:r>
            <a:endParaRPr/>
          </a:p>
        </p:txBody>
      </p:sp>
      <p:sp>
        <p:nvSpPr>
          <p:cNvPr id="152" name="Google Shape;152;p26"/>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startAt="4"/>
            </a:pPr>
            <a:r>
              <a:rPr lang="en"/>
              <a:t>When recovering from a system crash and applying the updates recorded in the journal, does the OS need to check if these updates were partially applied before the failure?</a:t>
            </a:r>
            <a:br>
              <a:rPr lang="en"/>
            </a:br>
            <a:endParaRPr>
              <a:solidFill>
                <a:srgbClr val="0000FF"/>
              </a:solidFill>
            </a:endParaRPr>
          </a:p>
        </p:txBody>
      </p:sp>
      <p:sp>
        <p:nvSpPr>
          <p:cNvPr id="153" name="Google Shape;153;p26"/>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Journaling</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27"/>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lang="en"/>
              <a:t>You create two new files, F1 and F2, right before your laptop’s battery dies. You plug in and reboot your computer, and the operating system finds the following sequence of log entries in the file system’s journal.</a:t>
            </a:r>
            <a:endParaRPr/>
          </a:p>
          <a:p>
            <a:pPr indent="0" lvl="0" marL="0" rtl="0" algn="l">
              <a:spcBef>
                <a:spcPts val="0"/>
              </a:spcBef>
              <a:spcAft>
                <a:spcPts val="0"/>
              </a:spcAft>
              <a:buNone/>
            </a:pPr>
            <a:r>
              <a:t/>
            </a:r>
            <a:endParaRPr/>
          </a:p>
          <a:p>
            <a:pPr indent="-292100" lvl="0" marL="457200" rtl="0" algn="l">
              <a:spcBef>
                <a:spcPts val="0"/>
              </a:spcBef>
              <a:spcAft>
                <a:spcPts val="0"/>
              </a:spcAft>
              <a:buSzPts val="1000"/>
              <a:buAutoNum type="arabicPeriod"/>
            </a:pPr>
            <a:r>
              <a:rPr lang="en"/>
              <a:t>[T1] Find free blocks, mark free map accordingly.</a:t>
            </a:r>
            <a:endParaRPr/>
          </a:p>
          <a:p>
            <a:pPr indent="-292100" lvl="0" marL="457200" rtl="0" algn="l">
              <a:spcBef>
                <a:spcPts val="0"/>
              </a:spcBef>
              <a:spcAft>
                <a:spcPts val="0"/>
              </a:spcAft>
              <a:buSzPts val="1000"/>
              <a:buAutoNum type="arabicPeriod"/>
            </a:pPr>
            <a:r>
              <a:rPr lang="en"/>
              <a:t>[T1] Allocate inode.</a:t>
            </a:r>
            <a:endParaRPr/>
          </a:p>
          <a:p>
            <a:pPr indent="-292100" lvl="0" marL="457200" rtl="0" algn="l">
              <a:spcBef>
                <a:spcPts val="0"/>
              </a:spcBef>
              <a:spcAft>
                <a:spcPts val="0"/>
              </a:spcAft>
              <a:buSzPts val="1000"/>
              <a:buAutoNum type="arabicPeriod"/>
            </a:pPr>
            <a:r>
              <a:rPr lang="en"/>
              <a:t>[T1] Add directory entry.</a:t>
            </a:r>
            <a:endParaRPr/>
          </a:p>
          <a:p>
            <a:pPr indent="-292100" lvl="0" marL="457200" rtl="0" algn="l">
              <a:spcBef>
                <a:spcPts val="0"/>
              </a:spcBef>
              <a:spcAft>
                <a:spcPts val="0"/>
              </a:spcAft>
              <a:buSzPts val="1000"/>
              <a:buAutoNum type="arabicPeriod"/>
            </a:pPr>
            <a:r>
              <a:rPr lang="en"/>
              <a:t>[T1] COMMIT</a:t>
            </a:r>
            <a:endParaRPr/>
          </a:p>
          <a:p>
            <a:pPr indent="-292100" lvl="0" marL="457200" rtl="0" algn="l">
              <a:spcBef>
                <a:spcPts val="0"/>
              </a:spcBef>
              <a:spcAft>
                <a:spcPts val="0"/>
              </a:spcAft>
              <a:buSzPts val="1000"/>
              <a:buAutoNum type="arabicPeriod"/>
            </a:pPr>
            <a:r>
              <a:rPr lang="en"/>
              <a:t>[T2] Find free blocks, mark free map accordingly.</a:t>
            </a:r>
            <a:endParaRPr/>
          </a:p>
          <a:p>
            <a:pPr indent="-292100" lvl="0" marL="457200" rtl="0" algn="l">
              <a:spcBef>
                <a:spcPts val="0"/>
              </a:spcBef>
              <a:spcAft>
                <a:spcPts val="0"/>
              </a:spcAft>
              <a:buSzPts val="1000"/>
              <a:buAutoNum type="arabicPeriod"/>
            </a:pPr>
            <a:r>
              <a:rPr lang="en"/>
              <a:t>[T2] Allocate inode.</a:t>
            </a:r>
            <a:endParaRPr/>
          </a:p>
          <a:p>
            <a:pPr indent="-292100" lvl="0" marL="457200" rtl="0" algn="l">
              <a:spcBef>
                <a:spcPts val="0"/>
              </a:spcBef>
              <a:spcAft>
                <a:spcPts val="0"/>
              </a:spcAft>
              <a:buSzPts val="1000"/>
              <a:buAutoNum type="arabicPeriod"/>
            </a:pPr>
            <a:r>
              <a:rPr lang="en"/>
              <a:t>[T2] Add a directory.</a:t>
            </a:r>
            <a:endParaRPr/>
          </a:p>
          <a:p>
            <a:pPr indent="-292100" lvl="0" marL="457200" rtl="0" algn="l">
              <a:spcBef>
                <a:spcPts val="0"/>
              </a:spcBef>
              <a:spcAft>
                <a:spcPts val="0"/>
              </a:spcAft>
              <a:buSzPts val="1000"/>
              <a:buAutoNum type="arabicPeriod"/>
            </a:pPr>
            <a:r>
              <a:rPr lang="en"/>
              <a:t>[T2] COMMIT</a:t>
            </a:r>
            <a:endParaRPr/>
          </a:p>
        </p:txBody>
      </p:sp>
      <p:sp>
        <p:nvSpPr>
          <p:cNvPr id="159" name="Google Shape;159;p27"/>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startAt="4"/>
            </a:pPr>
            <a:r>
              <a:rPr lang="en"/>
              <a:t>When recovering from a system crash and applying the updates recorded in the journal, does the OS need to check if these updates were partially applied before the failure?</a:t>
            </a:r>
            <a:br>
              <a:rPr lang="en"/>
            </a:br>
            <a:r>
              <a:rPr lang="en">
                <a:solidFill>
                  <a:srgbClr val="0000FF"/>
                </a:solidFill>
              </a:rPr>
              <a:t>No. Each log entry is idempotent.</a:t>
            </a:r>
            <a:endParaRPr>
              <a:solidFill>
                <a:srgbClr val="0000FF"/>
              </a:solidFill>
            </a:endParaRPr>
          </a:p>
        </p:txBody>
      </p:sp>
      <p:sp>
        <p:nvSpPr>
          <p:cNvPr id="160" name="Google Shape;160;p27"/>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Journaling</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28"/>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Distributed Systems</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29"/>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b="1" lang="en"/>
              <a:t>General’s paradox </a:t>
            </a:r>
            <a:r>
              <a:rPr lang="en"/>
              <a:t>demonstrates the impossibility of reaching consensus over an </a:t>
            </a:r>
            <a:r>
              <a:rPr i="1" lang="en"/>
              <a:t>unreliable</a:t>
            </a:r>
            <a:r>
              <a:rPr lang="en"/>
              <a:t> network.</a:t>
            </a:r>
            <a:endParaRPr/>
          </a:p>
          <a:p>
            <a:pPr indent="-292100" lvl="0" marL="457200" rtl="0" algn="l">
              <a:spcBef>
                <a:spcPts val="0"/>
              </a:spcBef>
              <a:spcAft>
                <a:spcPts val="0"/>
              </a:spcAft>
              <a:buSzPts val="1000"/>
              <a:buChar char="●"/>
            </a:pPr>
            <a:r>
              <a:rPr lang="en"/>
              <a:t>Two generals on separate mountains who can only communicate via messengers that may be captured.</a:t>
            </a:r>
            <a:endParaRPr/>
          </a:p>
          <a:p>
            <a:pPr indent="-292100" lvl="0" marL="457200" rtl="0" algn="l">
              <a:spcBef>
                <a:spcPts val="0"/>
              </a:spcBef>
              <a:spcAft>
                <a:spcPts val="0"/>
              </a:spcAft>
              <a:buSzPts val="1000"/>
              <a:buChar char="●"/>
            </a:pPr>
            <a:r>
              <a:rPr lang="en"/>
              <a:t>Need to attack at the same time for attack to succeed.</a:t>
            </a:r>
            <a:endParaRPr/>
          </a:p>
          <a:p>
            <a:pPr indent="0" lvl="0" marL="0" rtl="0" algn="l">
              <a:spcBef>
                <a:spcPts val="0"/>
              </a:spcBef>
              <a:spcAft>
                <a:spcPts val="0"/>
              </a:spcAft>
              <a:buNone/>
            </a:pPr>
            <a:r>
              <a:rPr b="1" lang="en"/>
              <a:t>Distributed transaction </a:t>
            </a:r>
            <a:r>
              <a:rPr lang="en"/>
              <a:t>involves multiple machines </a:t>
            </a:r>
            <a:r>
              <a:rPr i="1" lang="en"/>
              <a:t>atomically</a:t>
            </a:r>
            <a:r>
              <a:rPr lang="en"/>
              <a:t> agreeing to do something or not.</a:t>
            </a:r>
            <a:endParaRPr/>
          </a:p>
          <a:p>
            <a:pPr indent="-292100" lvl="0" marL="457200" rtl="0" algn="l">
              <a:spcBef>
                <a:spcPts val="0"/>
              </a:spcBef>
              <a:spcAft>
                <a:spcPts val="0"/>
              </a:spcAft>
              <a:buSzPts val="1000"/>
              <a:buChar char="●"/>
            </a:pPr>
            <a:r>
              <a:rPr lang="en"/>
              <a:t>No constraints on time like the General’s paradox → easier problem and can be solved.</a:t>
            </a:r>
            <a:endParaRPr/>
          </a:p>
        </p:txBody>
      </p:sp>
      <p:sp>
        <p:nvSpPr>
          <p:cNvPr id="171" name="Google Shape;171;p29"/>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1200"/>
              </a:spcAft>
              <a:buNone/>
            </a:pPr>
            <a:r>
              <a:t/>
            </a:r>
            <a:endParaRPr/>
          </a:p>
        </p:txBody>
      </p:sp>
      <p:sp>
        <p:nvSpPr>
          <p:cNvPr id="172" name="Google Shape;172;p29"/>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Distributed Transactions</a:t>
            </a:r>
            <a:endParaRPr/>
          </a:p>
        </p:txBody>
      </p:sp>
      <p:pic>
        <p:nvPicPr>
          <p:cNvPr id="173" name="Google Shape;173;p29"/>
          <p:cNvPicPr preferRelativeResize="0"/>
          <p:nvPr/>
        </p:nvPicPr>
        <p:blipFill>
          <a:blip r:embed="rId3">
            <a:alphaModFix/>
          </a:blip>
          <a:stretch>
            <a:fillRect/>
          </a:stretch>
        </p:blipFill>
        <p:spPr>
          <a:xfrm>
            <a:off x="4663325" y="1899951"/>
            <a:ext cx="4297800" cy="2052351"/>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30"/>
          <p:cNvSpPr txBox="1"/>
          <p:nvPr>
            <p:ph idx="1" type="body"/>
          </p:nvPr>
        </p:nvSpPr>
        <p:spPr>
          <a:xfrm>
            <a:off x="182850" y="822975"/>
            <a:ext cx="58065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Clr>
                <a:schemeClr val="dk1"/>
              </a:buClr>
              <a:buSzPts val="1100"/>
              <a:buFont typeface="Arial"/>
              <a:buNone/>
            </a:pPr>
            <a:r>
              <a:rPr b="1" lang="en"/>
              <a:t>Two-phase commit (2PC)</a:t>
            </a:r>
            <a:r>
              <a:rPr lang="en"/>
              <a:t> achieves distributed transaction as an </a:t>
            </a:r>
            <a:r>
              <a:rPr b="1" lang="en"/>
              <a:t>atomic commit protocol </a:t>
            </a:r>
            <a:r>
              <a:rPr lang="en"/>
              <a:t>(ACP).</a:t>
            </a:r>
            <a:endParaRPr/>
          </a:p>
          <a:p>
            <a:pPr indent="-292100" lvl="0" marL="457200" rtl="0" algn="l">
              <a:spcBef>
                <a:spcPts val="0"/>
              </a:spcBef>
              <a:spcAft>
                <a:spcPts val="0"/>
              </a:spcAft>
              <a:buSzPts val="1000"/>
              <a:buChar char="●"/>
            </a:pPr>
            <a:r>
              <a:rPr lang="en"/>
              <a:t>Developed by Jim Gray (Berkeley Professor, Turing Award winner)!</a:t>
            </a:r>
            <a:endParaRPr/>
          </a:p>
          <a:p>
            <a:pPr indent="-292100" lvl="0" marL="457200" rtl="0" algn="l">
              <a:spcBef>
                <a:spcPts val="0"/>
              </a:spcBef>
              <a:spcAft>
                <a:spcPts val="0"/>
              </a:spcAft>
              <a:buSzPts val="1000"/>
              <a:buChar char="●"/>
            </a:pPr>
            <a:r>
              <a:rPr lang="en"/>
              <a:t>Assumes one coordinator, N participants, and a persistent log for each machine.</a:t>
            </a:r>
            <a:endParaRPr/>
          </a:p>
          <a:p>
            <a:pPr indent="-292100" lvl="0" marL="457200" rtl="0" algn="l">
              <a:spcBef>
                <a:spcPts val="0"/>
              </a:spcBef>
              <a:spcAft>
                <a:spcPts val="0"/>
              </a:spcAft>
              <a:buSzPts val="1000"/>
              <a:buChar char="●"/>
            </a:pPr>
            <a:r>
              <a:rPr lang="en"/>
              <a:t>Must come to a unanimous decision (i.e. commit requires all N workers to vote commit).</a:t>
            </a:r>
            <a:endParaRPr/>
          </a:p>
          <a:p>
            <a:pPr indent="-292100" lvl="0" marL="457200" rtl="0" algn="l">
              <a:spcBef>
                <a:spcPts val="0"/>
              </a:spcBef>
              <a:spcAft>
                <a:spcPts val="0"/>
              </a:spcAft>
              <a:buSzPts val="1000"/>
              <a:buChar char="●"/>
            </a:pPr>
            <a:r>
              <a:rPr b="1" lang="en"/>
              <a:t>Prepare phase</a:t>
            </a:r>
            <a:endParaRPr b="1"/>
          </a:p>
          <a:p>
            <a:pPr indent="-292100" lvl="1" marL="914400" rtl="0" algn="l">
              <a:spcBef>
                <a:spcPts val="0"/>
              </a:spcBef>
              <a:spcAft>
                <a:spcPts val="0"/>
              </a:spcAft>
              <a:buSzPts val="1000"/>
              <a:buFont typeface="Arial"/>
              <a:buAutoNum type="arabicPeriod"/>
            </a:pPr>
            <a:r>
              <a:rPr lang="en"/>
              <a:t>Coordinator sends </a:t>
            </a:r>
            <a:r>
              <a:rPr lang="en">
                <a:solidFill>
                  <a:srgbClr val="BF9000"/>
                </a:solidFill>
                <a:latin typeface="Source Code Pro"/>
                <a:ea typeface="Source Code Pro"/>
                <a:cs typeface="Source Code Pro"/>
                <a:sym typeface="Source Code Pro"/>
              </a:rPr>
              <a:t>VOTE-REQ</a:t>
            </a:r>
            <a:r>
              <a:rPr lang="en"/>
              <a:t> to all participants.s</a:t>
            </a:r>
            <a:endParaRPr/>
          </a:p>
          <a:p>
            <a:pPr indent="-292100" lvl="1" marL="914400" rtl="0" algn="l">
              <a:spcBef>
                <a:spcPts val="0"/>
              </a:spcBef>
              <a:spcAft>
                <a:spcPts val="0"/>
              </a:spcAft>
              <a:buSzPts val="1000"/>
              <a:buAutoNum type="arabicPeriod"/>
            </a:pPr>
            <a:r>
              <a:rPr lang="en"/>
              <a:t>Each participant decides to commit/abort and logs </a:t>
            </a:r>
            <a:r>
              <a:rPr lang="en">
                <a:solidFill>
                  <a:srgbClr val="38761D"/>
                </a:solidFill>
                <a:latin typeface="Source Code Pro"/>
                <a:ea typeface="Source Code Pro"/>
                <a:cs typeface="Source Code Pro"/>
                <a:sym typeface="Source Code Pro"/>
              </a:rPr>
              <a:t>VOTE-COMMIT</a:t>
            </a:r>
            <a:r>
              <a:rPr lang="en"/>
              <a:t>/</a:t>
            </a:r>
            <a:r>
              <a:rPr lang="en">
                <a:solidFill>
                  <a:srgbClr val="990000"/>
                </a:solidFill>
                <a:latin typeface="Source Code Pro"/>
                <a:ea typeface="Source Code Pro"/>
                <a:cs typeface="Source Code Pro"/>
                <a:sym typeface="Source Code Pro"/>
              </a:rPr>
              <a:t>VOTE-ABORT</a:t>
            </a:r>
            <a:r>
              <a:rPr lang="en"/>
              <a:t>.</a:t>
            </a:r>
            <a:endParaRPr/>
          </a:p>
          <a:p>
            <a:pPr indent="-292100" lvl="1" marL="914400" rtl="0" algn="l">
              <a:spcBef>
                <a:spcPts val="0"/>
              </a:spcBef>
              <a:spcAft>
                <a:spcPts val="0"/>
              </a:spcAft>
              <a:buSzPts val="1000"/>
              <a:buAutoNum type="arabicPeriod"/>
            </a:pPr>
            <a:r>
              <a:rPr lang="en"/>
              <a:t>Each participant sends </a:t>
            </a:r>
            <a:r>
              <a:rPr lang="en">
                <a:solidFill>
                  <a:srgbClr val="38761D"/>
                </a:solidFill>
                <a:latin typeface="Source Code Pro"/>
                <a:ea typeface="Source Code Pro"/>
                <a:cs typeface="Source Code Pro"/>
                <a:sym typeface="Source Code Pro"/>
              </a:rPr>
              <a:t>VOTE-COMMIT</a:t>
            </a:r>
            <a:r>
              <a:rPr lang="en"/>
              <a:t>/</a:t>
            </a:r>
            <a:r>
              <a:rPr lang="en">
                <a:solidFill>
                  <a:srgbClr val="990000"/>
                </a:solidFill>
                <a:latin typeface="Source Code Pro"/>
                <a:ea typeface="Source Code Pro"/>
                <a:cs typeface="Source Code Pro"/>
                <a:sym typeface="Source Code Pro"/>
              </a:rPr>
              <a:t>VOTE-ABORT</a:t>
            </a:r>
            <a:r>
              <a:rPr lang="en"/>
              <a:t> to the coordinator.</a:t>
            </a:r>
            <a:endParaRPr/>
          </a:p>
          <a:p>
            <a:pPr indent="-292100" lvl="1" marL="914400" rtl="0" algn="l">
              <a:spcBef>
                <a:spcPts val="0"/>
              </a:spcBef>
              <a:spcAft>
                <a:spcPts val="0"/>
              </a:spcAft>
              <a:buSzPts val="1000"/>
              <a:buAutoNum type="arabicPeriod"/>
            </a:pPr>
            <a:r>
              <a:rPr lang="en"/>
              <a:t>Coordinator logs </a:t>
            </a:r>
            <a:r>
              <a:rPr lang="en">
                <a:solidFill>
                  <a:srgbClr val="38761D"/>
                </a:solidFill>
                <a:latin typeface="Source Code Pro"/>
                <a:ea typeface="Source Code Pro"/>
                <a:cs typeface="Source Code Pro"/>
                <a:sym typeface="Source Code Pro"/>
              </a:rPr>
              <a:t>GLOBAL-COMMIT</a:t>
            </a:r>
            <a:r>
              <a:rPr lang="en"/>
              <a:t>/</a:t>
            </a:r>
            <a:r>
              <a:rPr lang="en">
                <a:solidFill>
                  <a:srgbClr val="990000"/>
                </a:solidFill>
                <a:latin typeface="Source Code Pro"/>
                <a:ea typeface="Source Code Pro"/>
                <a:cs typeface="Source Code Pro"/>
                <a:sym typeface="Source Code Pro"/>
              </a:rPr>
              <a:t>GLOBAL-ABORT</a:t>
            </a:r>
            <a:r>
              <a:rPr lang="en"/>
              <a:t> based on participants’ decisions.</a:t>
            </a:r>
            <a:endParaRPr/>
          </a:p>
          <a:p>
            <a:pPr indent="-292100" lvl="0" marL="457200" rtl="0" algn="l">
              <a:spcBef>
                <a:spcPts val="0"/>
              </a:spcBef>
              <a:spcAft>
                <a:spcPts val="0"/>
              </a:spcAft>
              <a:buSzPts val="1000"/>
              <a:buChar char="●"/>
            </a:pPr>
            <a:r>
              <a:rPr b="1" lang="en"/>
              <a:t>Commit/abort phase</a:t>
            </a:r>
            <a:endParaRPr b="1"/>
          </a:p>
          <a:p>
            <a:pPr indent="-292100" lvl="1" marL="914400" rtl="0" algn="l">
              <a:spcBef>
                <a:spcPts val="0"/>
              </a:spcBef>
              <a:spcAft>
                <a:spcPts val="0"/>
              </a:spcAft>
              <a:buSzPts val="1000"/>
              <a:buAutoNum type="arabicPeriod"/>
            </a:pPr>
            <a:r>
              <a:rPr lang="en"/>
              <a:t>Coordinator sends </a:t>
            </a:r>
            <a:r>
              <a:rPr lang="en">
                <a:solidFill>
                  <a:srgbClr val="38761D"/>
                </a:solidFill>
                <a:latin typeface="Source Code Pro"/>
                <a:ea typeface="Source Code Pro"/>
                <a:cs typeface="Source Code Pro"/>
                <a:sym typeface="Source Code Pro"/>
              </a:rPr>
              <a:t>GLOBAL-COMMIT</a:t>
            </a:r>
            <a:r>
              <a:rPr lang="en"/>
              <a:t>/</a:t>
            </a:r>
            <a:r>
              <a:rPr lang="en">
                <a:solidFill>
                  <a:srgbClr val="990000"/>
                </a:solidFill>
                <a:latin typeface="Source Code Pro"/>
                <a:ea typeface="Source Code Pro"/>
                <a:cs typeface="Source Code Pro"/>
                <a:sym typeface="Source Code Pro"/>
              </a:rPr>
              <a:t>GLOBAL-ABORT</a:t>
            </a:r>
            <a:r>
              <a:rPr lang="en"/>
              <a:t> to all participants.</a:t>
            </a:r>
            <a:endParaRPr/>
          </a:p>
          <a:p>
            <a:pPr indent="-292100" lvl="1" marL="914400" rtl="0" algn="l">
              <a:spcBef>
                <a:spcPts val="0"/>
              </a:spcBef>
              <a:spcAft>
                <a:spcPts val="0"/>
              </a:spcAft>
              <a:buSzPts val="1000"/>
              <a:buAutoNum type="arabicPeriod"/>
            </a:pPr>
            <a:r>
              <a:rPr lang="en"/>
              <a:t>Each participant logs </a:t>
            </a:r>
            <a:r>
              <a:rPr lang="en">
                <a:solidFill>
                  <a:srgbClr val="38761D"/>
                </a:solidFill>
                <a:latin typeface="Source Code Pro"/>
                <a:ea typeface="Source Code Pro"/>
                <a:cs typeface="Source Code Pro"/>
                <a:sym typeface="Source Code Pro"/>
              </a:rPr>
              <a:t>GLOBAL-COMMIT</a:t>
            </a:r>
            <a:r>
              <a:rPr lang="en"/>
              <a:t>/</a:t>
            </a:r>
            <a:r>
              <a:rPr lang="en">
                <a:solidFill>
                  <a:srgbClr val="990000"/>
                </a:solidFill>
                <a:latin typeface="Source Code Pro"/>
                <a:ea typeface="Source Code Pro"/>
                <a:cs typeface="Source Code Pro"/>
                <a:sym typeface="Source Code Pro"/>
              </a:rPr>
              <a:t>GLOBAL-ABORT</a:t>
            </a:r>
            <a:r>
              <a:rPr lang="en"/>
              <a:t> and commits/aborts.</a:t>
            </a:r>
            <a:endParaRPr/>
          </a:p>
          <a:p>
            <a:pPr indent="-292100" lvl="1" marL="914400" rtl="0" algn="l">
              <a:spcBef>
                <a:spcPts val="0"/>
              </a:spcBef>
              <a:spcAft>
                <a:spcPts val="0"/>
              </a:spcAft>
              <a:buSzPts val="1000"/>
              <a:buAutoNum type="arabicPeriod"/>
            </a:pPr>
            <a:r>
              <a:rPr lang="en"/>
              <a:t>Each participant sends an </a:t>
            </a:r>
            <a:r>
              <a:rPr lang="en">
                <a:solidFill>
                  <a:srgbClr val="1155CC"/>
                </a:solidFill>
                <a:latin typeface="Source Code Pro"/>
                <a:ea typeface="Source Code Pro"/>
                <a:cs typeface="Source Code Pro"/>
                <a:sym typeface="Source Code Pro"/>
              </a:rPr>
              <a:t>ACK</a:t>
            </a:r>
            <a:r>
              <a:rPr lang="en"/>
              <a:t> to the coordinator.</a:t>
            </a:r>
            <a:endParaRPr/>
          </a:p>
          <a:p>
            <a:pPr indent="-292100" lvl="1" marL="914400" rtl="0" algn="l">
              <a:spcBef>
                <a:spcPts val="0"/>
              </a:spcBef>
              <a:spcAft>
                <a:spcPts val="0"/>
              </a:spcAft>
              <a:buSzPts val="1000"/>
              <a:buAutoNum type="arabicPeriod"/>
            </a:pPr>
            <a:r>
              <a:rPr lang="en"/>
              <a:t>Coordinator ends transaction once all N </a:t>
            </a:r>
            <a:r>
              <a:rPr lang="en">
                <a:solidFill>
                  <a:srgbClr val="1155CC"/>
                </a:solidFill>
                <a:latin typeface="Source Code Pro"/>
                <a:ea typeface="Source Code Pro"/>
                <a:cs typeface="Source Code Pro"/>
                <a:sym typeface="Source Code Pro"/>
              </a:rPr>
              <a:t>ACK</a:t>
            </a:r>
            <a:r>
              <a:rPr lang="en"/>
              <a:t>s have been received.</a:t>
            </a:r>
            <a:endParaRPr/>
          </a:p>
          <a:p>
            <a:pPr indent="-292100" lvl="0" marL="457200" rtl="0" algn="l">
              <a:spcBef>
                <a:spcPts val="0"/>
              </a:spcBef>
              <a:spcAft>
                <a:spcPts val="0"/>
              </a:spcAft>
              <a:buClr>
                <a:srgbClr val="980000"/>
              </a:buClr>
              <a:buSzPts val="1000"/>
              <a:buChar char="●"/>
            </a:pPr>
            <a:r>
              <a:rPr lang="en">
                <a:solidFill>
                  <a:srgbClr val="980000"/>
                </a:solidFill>
              </a:rPr>
              <a:t>Single node (participant or coordinator) failure leads to blocking.</a:t>
            </a:r>
            <a:endParaRPr>
              <a:solidFill>
                <a:srgbClr val="980000"/>
              </a:solidFill>
            </a:endParaRPr>
          </a:p>
          <a:p>
            <a:pPr indent="0" lvl="0" marL="0" rtl="0" algn="l">
              <a:spcBef>
                <a:spcPts val="0"/>
              </a:spcBef>
              <a:spcAft>
                <a:spcPts val="0"/>
              </a:spcAft>
              <a:buNone/>
            </a:pPr>
            <a:r>
              <a:t/>
            </a:r>
            <a:endParaRPr/>
          </a:p>
        </p:txBody>
      </p:sp>
      <p:sp>
        <p:nvSpPr>
          <p:cNvPr id="179" name="Google Shape;179;p30"/>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Atomic Commit</a:t>
            </a:r>
            <a:endParaRPr/>
          </a:p>
        </p:txBody>
      </p:sp>
      <p:sp>
        <p:nvSpPr>
          <p:cNvPr id="180" name="Google Shape;180;p30"/>
          <p:cNvSpPr txBox="1"/>
          <p:nvPr>
            <p:ph idx="3" type="body"/>
          </p:nvPr>
        </p:nvSpPr>
        <p:spPr>
          <a:xfrm>
            <a:off x="6126505" y="822963"/>
            <a:ext cx="28347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1200"/>
              </a:spcAft>
              <a:buNone/>
            </a:pPr>
            <a:r>
              <a:t/>
            </a:r>
            <a:endParaRPr/>
          </a:p>
        </p:txBody>
      </p:sp>
      <p:sp>
        <p:nvSpPr>
          <p:cNvPr id="181" name="Google Shape;181;p30"/>
          <p:cNvSpPr/>
          <p:nvPr/>
        </p:nvSpPr>
        <p:spPr>
          <a:xfrm>
            <a:off x="7496763" y="2396075"/>
            <a:ext cx="747000" cy="188100"/>
          </a:xfrm>
          <a:prstGeom prst="roundRect">
            <a:avLst>
              <a:gd fmla="val 16667" name="adj"/>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000">
                <a:latin typeface="Lato"/>
                <a:ea typeface="Lato"/>
                <a:cs typeface="Lato"/>
                <a:sym typeface="Lato"/>
              </a:rPr>
              <a:t>COMMIT</a:t>
            </a:r>
            <a:endParaRPr b="1" sz="1000">
              <a:latin typeface="Lato"/>
              <a:ea typeface="Lato"/>
              <a:cs typeface="Lato"/>
              <a:sym typeface="Lato"/>
            </a:endParaRPr>
          </a:p>
        </p:txBody>
      </p:sp>
      <p:sp>
        <p:nvSpPr>
          <p:cNvPr id="182" name="Google Shape;182;p30"/>
          <p:cNvSpPr/>
          <p:nvPr/>
        </p:nvSpPr>
        <p:spPr>
          <a:xfrm>
            <a:off x="6749763" y="2396075"/>
            <a:ext cx="747000" cy="188100"/>
          </a:xfrm>
          <a:prstGeom prst="roundRect">
            <a:avLst>
              <a:gd fmla="val 16667" name="adj"/>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000">
                <a:latin typeface="Lato"/>
                <a:ea typeface="Lato"/>
                <a:cs typeface="Lato"/>
                <a:sym typeface="Lato"/>
              </a:rPr>
              <a:t>ABORT</a:t>
            </a:r>
            <a:endParaRPr b="1" sz="1000">
              <a:latin typeface="Lato"/>
              <a:ea typeface="Lato"/>
              <a:cs typeface="Lato"/>
              <a:sym typeface="Lato"/>
            </a:endParaRPr>
          </a:p>
        </p:txBody>
      </p:sp>
      <p:sp>
        <p:nvSpPr>
          <p:cNvPr id="183" name="Google Shape;183;p30"/>
          <p:cNvSpPr/>
          <p:nvPr/>
        </p:nvSpPr>
        <p:spPr>
          <a:xfrm>
            <a:off x="7123263" y="1793013"/>
            <a:ext cx="747000" cy="188100"/>
          </a:xfrm>
          <a:prstGeom prst="roundRect">
            <a:avLst>
              <a:gd fmla="val 16667" name="adj"/>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000">
                <a:latin typeface="Lato"/>
                <a:ea typeface="Lato"/>
                <a:cs typeface="Lato"/>
                <a:sym typeface="Lato"/>
              </a:rPr>
              <a:t>WAIT</a:t>
            </a:r>
            <a:endParaRPr b="1" sz="1000">
              <a:latin typeface="Lato"/>
              <a:ea typeface="Lato"/>
              <a:cs typeface="Lato"/>
              <a:sym typeface="Lato"/>
            </a:endParaRPr>
          </a:p>
        </p:txBody>
      </p:sp>
      <p:sp>
        <p:nvSpPr>
          <p:cNvPr id="184" name="Google Shape;184;p30"/>
          <p:cNvSpPr/>
          <p:nvPr/>
        </p:nvSpPr>
        <p:spPr>
          <a:xfrm>
            <a:off x="7123263" y="1189975"/>
            <a:ext cx="747000" cy="188100"/>
          </a:xfrm>
          <a:prstGeom prst="roundRect">
            <a:avLst>
              <a:gd fmla="val 16667" name="adj"/>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000">
                <a:latin typeface="Lato"/>
                <a:ea typeface="Lato"/>
                <a:cs typeface="Lato"/>
                <a:sym typeface="Lato"/>
              </a:rPr>
              <a:t>INIT</a:t>
            </a:r>
            <a:endParaRPr b="1" sz="1000">
              <a:latin typeface="Lato"/>
              <a:ea typeface="Lato"/>
              <a:cs typeface="Lato"/>
              <a:sym typeface="Lato"/>
            </a:endParaRPr>
          </a:p>
        </p:txBody>
      </p:sp>
      <p:cxnSp>
        <p:nvCxnSpPr>
          <p:cNvPr id="185" name="Google Shape;185;p30"/>
          <p:cNvCxnSpPr>
            <a:stCxn id="184" idx="2"/>
            <a:endCxn id="183" idx="0"/>
          </p:cNvCxnSpPr>
          <p:nvPr/>
        </p:nvCxnSpPr>
        <p:spPr>
          <a:xfrm>
            <a:off x="7496763" y="1378075"/>
            <a:ext cx="0" cy="414900"/>
          </a:xfrm>
          <a:prstGeom prst="straightConnector1">
            <a:avLst/>
          </a:prstGeom>
          <a:noFill/>
          <a:ln cap="flat" cmpd="sng" w="9525">
            <a:solidFill>
              <a:schemeClr val="dk2"/>
            </a:solidFill>
            <a:prstDash val="solid"/>
            <a:round/>
            <a:headEnd len="med" w="med" type="none"/>
            <a:tailEnd len="med" w="med" type="stealth"/>
          </a:ln>
        </p:spPr>
      </p:cxnSp>
      <p:cxnSp>
        <p:nvCxnSpPr>
          <p:cNvPr id="186" name="Google Shape;186;p30"/>
          <p:cNvCxnSpPr>
            <a:stCxn id="183" idx="2"/>
            <a:endCxn id="182" idx="0"/>
          </p:cNvCxnSpPr>
          <p:nvPr/>
        </p:nvCxnSpPr>
        <p:spPr>
          <a:xfrm flipH="1">
            <a:off x="7123263" y="1981113"/>
            <a:ext cx="373500" cy="414900"/>
          </a:xfrm>
          <a:prstGeom prst="straightConnector1">
            <a:avLst/>
          </a:prstGeom>
          <a:noFill/>
          <a:ln cap="flat" cmpd="sng" w="9525">
            <a:solidFill>
              <a:schemeClr val="dk2"/>
            </a:solidFill>
            <a:prstDash val="solid"/>
            <a:round/>
            <a:headEnd len="med" w="med" type="none"/>
            <a:tailEnd len="med" w="med" type="stealth"/>
          </a:ln>
        </p:spPr>
      </p:cxnSp>
      <p:cxnSp>
        <p:nvCxnSpPr>
          <p:cNvPr id="187" name="Google Shape;187;p30"/>
          <p:cNvCxnSpPr>
            <a:stCxn id="183" idx="2"/>
            <a:endCxn id="181" idx="0"/>
          </p:cNvCxnSpPr>
          <p:nvPr/>
        </p:nvCxnSpPr>
        <p:spPr>
          <a:xfrm>
            <a:off x="7496763" y="1981113"/>
            <a:ext cx="373500" cy="414900"/>
          </a:xfrm>
          <a:prstGeom prst="straightConnector1">
            <a:avLst/>
          </a:prstGeom>
          <a:noFill/>
          <a:ln cap="flat" cmpd="sng" w="9525">
            <a:solidFill>
              <a:schemeClr val="dk2"/>
            </a:solidFill>
            <a:prstDash val="solid"/>
            <a:round/>
            <a:headEnd len="med" w="med" type="none"/>
            <a:tailEnd len="med" w="med" type="stealth"/>
          </a:ln>
        </p:spPr>
      </p:cxnSp>
      <p:sp>
        <p:nvSpPr>
          <p:cNvPr id="188" name="Google Shape;188;p30"/>
          <p:cNvSpPr txBox="1"/>
          <p:nvPr/>
        </p:nvSpPr>
        <p:spPr>
          <a:xfrm>
            <a:off x="7609363" y="1462400"/>
            <a:ext cx="13047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800">
                <a:latin typeface="Lato"/>
                <a:ea typeface="Lato"/>
                <a:cs typeface="Lato"/>
                <a:sym typeface="Lato"/>
              </a:rPr>
              <a:t>Recv: </a:t>
            </a:r>
            <a:r>
              <a:rPr lang="en" sz="800">
                <a:latin typeface="Source Code Pro"/>
                <a:ea typeface="Source Code Pro"/>
                <a:cs typeface="Source Code Pro"/>
                <a:sym typeface="Source Code Pro"/>
              </a:rPr>
              <a:t>START</a:t>
            </a:r>
            <a:endParaRPr sz="800">
              <a:latin typeface="Source Code Pro"/>
              <a:ea typeface="Source Code Pro"/>
              <a:cs typeface="Source Code Pro"/>
              <a:sym typeface="Source Code Pro"/>
            </a:endParaRPr>
          </a:p>
          <a:p>
            <a:pPr indent="0" lvl="0" marL="0" rtl="0" algn="l">
              <a:spcBef>
                <a:spcPts val="0"/>
              </a:spcBef>
              <a:spcAft>
                <a:spcPts val="0"/>
              </a:spcAft>
              <a:buNone/>
            </a:pPr>
            <a:r>
              <a:rPr lang="en" sz="800">
                <a:latin typeface="Lato"/>
                <a:ea typeface="Lato"/>
                <a:cs typeface="Lato"/>
                <a:sym typeface="Lato"/>
              </a:rPr>
              <a:t>Send: </a:t>
            </a:r>
            <a:r>
              <a:rPr lang="en" sz="800">
                <a:latin typeface="Source Code Pro"/>
                <a:ea typeface="Source Code Pro"/>
                <a:cs typeface="Source Code Pro"/>
                <a:sym typeface="Source Code Pro"/>
              </a:rPr>
              <a:t>VOTE-REQ</a:t>
            </a:r>
            <a:endParaRPr sz="800">
              <a:latin typeface="Source Code Pro"/>
              <a:ea typeface="Source Code Pro"/>
              <a:cs typeface="Source Code Pro"/>
              <a:sym typeface="Source Code Pro"/>
            </a:endParaRPr>
          </a:p>
        </p:txBody>
      </p:sp>
      <p:sp>
        <p:nvSpPr>
          <p:cNvPr id="189" name="Google Shape;189;p30"/>
          <p:cNvSpPr txBox="1"/>
          <p:nvPr/>
        </p:nvSpPr>
        <p:spPr>
          <a:xfrm>
            <a:off x="7822038" y="1981125"/>
            <a:ext cx="10923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800">
                <a:latin typeface="Lato"/>
                <a:ea typeface="Lato"/>
                <a:cs typeface="Lato"/>
                <a:sym typeface="Lato"/>
              </a:rPr>
              <a:t>Recv: all </a:t>
            </a:r>
            <a:r>
              <a:rPr lang="en" sz="800">
                <a:latin typeface="Source Code Pro"/>
                <a:ea typeface="Source Code Pro"/>
                <a:cs typeface="Source Code Pro"/>
                <a:sym typeface="Source Code Pro"/>
              </a:rPr>
              <a:t>VOTE-COMMIT</a:t>
            </a:r>
            <a:endParaRPr sz="800">
              <a:latin typeface="Source Code Pro"/>
              <a:ea typeface="Source Code Pro"/>
              <a:cs typeface="Source Code Pro"/>
              <a:sym typeface="Source Code Pro"/>
            </a:endParaRPr>
          </a:p>
          <a:p>
            <a:pPr indent="0" lvl="0" marL="0" rtl="0" algn="l">
              <a:spcBef>
                <a:spcPts val="0"/>
              </a:spcBef>
              <a:spcAft>
                <a:spcPts val="0"/>
              </a:spcAft>
              <a:buNone/>
            </a:pPr>
            <a:r>
              <a:rPr lang="en" sz="800">
                <a:latin typeface="Lato"/>
                <a:ea typeface="Lato"/>
                <a:cs typeface="Lato"/>
                <a:sym typeface="Lato"/>
              </a:rPr>
              <a:t>Send: </a:t>
            </a:r>
            <a:r>
              <a:rPr lang="en" sz="800">
                <a:latin typeface="Source Code Pro"/>
                <a:ea typeface="Source Code Pro"/>
                <a:cs typeface="Source Code Pro"/>
                <a:sym typeface="Source Code Pro"/>
              </a:rPr>
              <a:t>GLOBAL-COMMIT</a:t>
            </a:r>
            <a:endParaRPr sz="800">
              <a:latin typeface="Source Code Pro"/>
              <a:ea typeface="Source Code Pro"/>
              <a:cs typeface="Source Code Pro"/>
              <a:sym typeface="Source Code Pro"/>
            </a:endParaRPr>
          </a:p>
        </p:txBody>
      </p:sp>
      <p:sp>
        <p:nvSpPr>
          <p:cNvPr id="190" name="Google Shape;190;p30"/>
          <p:cNvSpPr txBox="1"/>
          <p:nvPr/>
        </p:nvSpPr>
        <p:spPr>
          <a:xfrm>
            <a:off x="6173363" y="1981125"/>
            <a:ext cx="10923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800">
                <a:latin typeface="Lato"/>
                <a:ea typeface="Lato"/>
                <a:cs typeface="Lato"/>
                <a:sym typeface="Lato"/>
              </a:rPr>
              <a:t>Recv: ≥ 1 </a:t>
            </a:r>
            <a:r>
              <a:rPr lang="en" sz="800">
                <a:latin typeface="Source Code Pro"/>
                <a:ea typeface="Source Code Pro"/>
                <a:cs typeface="Source Code Pro"/>
                <a:sym typeface="Source Code Pro"/>
              </a:rPr>
              <a:t>VOTE-ABORT</a:t>
            </a:r>
            <a:endParaRPr sz="800">
              <a:latin typeface="Source Code Pro"/>
              <a:ea typeface="Source Code Pro"/>
              <a:cs typeface="Source Code Pro"/>
              <a:sym typeface="Source Code Pro"/>
            </a:endParaRPr>
          </a:p>
          <a:p>
            <a:pPr indent="0" lvl="0" marL="0" rtl="0" algn="l">
              <a:spcBef>
                <a:spcPts val="0"/>
              </a:spcBef>
              <a:spcAft>
                <a:spcPts val="0"/>
              </a:spcAft>
              <a:buNone/>
            </a:pPr>
            <a:r>
              <a:rPr lang="en" sz="800">
                <a:latin typeface="Lato"/>
                <a:ea typeface="Lato"/>
                <a:cs typeface="Lato"/>
                <a:sym typeface="Lato"/>
              </a:rPr>
              <a:t>Send: </a:t>
            </a:r>
            <a:r>
              <a:rPr lang="en" sz="800">
                <a:latin typeface="Source Code Pro"/>
                <a:ea typeface="Source Code Pro"/>
                <a:cs typeface="Source Code Pro"/>
                <a:sym typeface="Source Code Pro"/>
              </a:rPr>
              <a:t>GLOBAL-ABORT</a:t>
            </a:r>
            <a:endParaRPr sz="800">
              <a:latin typeface="Source Code Pro"/>
              <a:ea typeface="Source Code Pro"/>
              <a:cs typeface="Source Code Pro"/>
              <a:sym typeface="Source Code Pro"/>
            </a:endParaRPr>
          </a:p>
        </p:txBody>
      </p:sp>
      <p:sp>
        <p:nvSpPr>
          <p:cNvPr id="191" name="Google Shape;191;p30"/>
          <p:cNvSpPr/>
          <p:nvPr/>
        </p:nvSpPr>
        <p:spPr>
          <a:xfrm>
            <a:off x="7543850" y="4841175"/>
            <a:ext cx="747000" cy="188100"/>
          </a:xfrm>
          <a:prstGeom prst="roundRect">
            <a:avLst>
              <a:gd fmla="val 16667" name="adj"/>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000">
                <a:latin typeface="Lato"/>
                <a:ea typeface="Lato"/>
                <a:cs typeface="Lato"/>
                <a:sym typeface="Lato"/>
              </a:rPr>
              <a:t>COMMIT</a:t>
            </a:r>
            <a:endParaRPr b="1" sz="1000">
              <a:latin typeface="Lato"/>
              <a:ea typeface="Lato"/>
              <a:cs typeface="Lato"/>
              <a:sym typeface="Lato"/>
            </a:endParaRPr>
          </a:p>
        </p:txBody>
      </p:sp>
      <p:sp>
        <p:nvSpPr>
          <p:cNvPr id="192" name="Google Shape;192;p30"/>
          <p:cNvSpPr/>
          <p:nvPr/>
        </p:nvSpPr>
        <p:spPr>
          <a:xfrm>
            <a:off x="6796850" y="4841175"/>
            <a:ext cx="747000" cy="188100"/>
          </a:xfrm>
          <a:prstGeom prst="roundRect">
            <a:avLst>
              <a:gd fmla="val 16667" name="adj"/>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000">
                <a:latin typeface="Lato"/>
                <a:ea typeface="Lato"/>
                <a:cs typeface="Lato"/>
                <a:sym typeface="Lato"/>
              </a:rPr>
              <a:t>ABORT</a:t>
            </a:r>
            <a:endParaRPr b="1" sz="1000">
              <a:latin typeface="Lato"/>
              <a:ea typeface="Lato"/>
              <a:cs typeface="Lato"/>
              <a:sym typeface="Lato"/>
            </a:endParaRPr>
          </a:p>
        </p:txBody>
      </p:sp>
      <p:sp>
        <p:nvSpPr>
          <p:cNvPr id="193" name="Google Shape;193;p30"/>
          <p:cNvSpPr/>
          <p:nvPr/>
        </p:nvSpPr>
        <p:spPr>
          <a:xfrm>
            <a:off x="7170350" y="4238113"/>
            <a:ext cx="747000" cy="188100"/>
          </a:xfrm>
          <a:prstGeom prst="roundRect">
            <a:avLst>
              <a:gd fmla="val 16667" name="adj"/>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000">
                <a:latin typeface="Lato"/>
                <a:ea typeface="Lato"/>
                <a:cs typeface="Lato"/>
                <a:sym typeface="Lato"/>
              </a:rPr>
              <a:t>READY</a:t>
            </a:r>
            <a:endParaRPr b="1" sz="1000">
              <a:latin typeface="Lato"/>
              <a:ea typeface="Lato"/>
              <a:cs typeface="Lato"/>
              <a:sym typeface="Lato"/>
            </a:endParaRPr>
          </a:p>
        </p:txBody>
      </p:sp>
      <p:sp>
        <p:nvSpPr>
          <p:cNvPr id="194" name="Google Shape;194;p30"/>
          <p:cNvSpPr/>
          <p:nvPr/>
        </p:nvSpPr>
        <p:spPr>
          <a:xfrm>
            <a:off x="7170350" y="3635075"/>
            <a:ext cx="747000" cy="188100"/>
          </a:xfrm>
          <a:prstGeom prst="roundRect">
            <a:avLst>
              <a:gd fmla="val 16667" name="adj"/>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000">
                <a:latin typeface="Lato"/>
                <a:ea typeface="Lato"/>
                <a:cs typeface="Lato"/>
                <a:sym typeface="Lato"/>
              </a:rPr>
              <a:t>INIT</a:t>
            </a:r>
            <a:endParaRPr b="1" sz="1000">
              <a:latin typeface="Lato"/>
              <a:ea typeface="Lato"/>
              <a:cs typeface="Lato"/>
              <a:sym typeface="Lato"/>
            </a:endParaRPr>
          </a:p>
        </p:txBody>
      </p:sp>
      <p:cxnSp>
        <p:nvCxnSpPr>
          <p:cNvPr id="195" name="Google Shape;195;p30"/>
          <p:cNvCxnSpPr>
            <a:stCxn id="194" idx="2"/>
            <a:endCxn id="193" idx="0"/>
          </p:cNvCxnSpPr>
          <p:nvPr/>
        </p:nvCxnSpPr>
        <p:spPr>
          <a:xfrm>
            <a:off x="7543850" y="3823175"/>
            <a:ext cx="0" cy="414900"/>
          </a:xfrm>
          <a:prstGeom prst="straightConnector1">
            <a:avLst/>
          </a:prstGeom>
          <a:noFill/>
          <a:ln cap="flat" cmpd="sng" w="9525">
            <a:solidFill>
              <a:schemeClr val="dk2"/>
            </a:solidFill>
            <a:prstDash val="solid"/>
            <a:round/>
            <a:headEnd len="med" w="med" type="none"/>
            <a:tailEnd len="med" w="med" type="stealth"/>
          </a:ln>
        </p:spPr>
      </p:cxnSp>
      <p:cxnSp>
        <p:nvCxnSpPr>
          <p:cNvPr id="196" name="Google Shape;196;p30"/>
          <p:cNvCxnSpPr>
            <a:stCxn id="193" idx="2"/>
            <a:endCxn id="192" idx="0"/>
          </p:cNvCxnSpPr>
          <p:nvPr/>
        </p:nvCxnSpPr>
        <p:spPr>
          <a:xfrm flipH="1">
            <a:off x="7170350" y="4426213"/>
            <a:ext cx="373500" cy="414900"/>
          </a:xfrm>
          <a:prstGeom prst="straightConnector1">
            <a:avLst/>
          </a:prstGeom>
          <a:noFill/>
          <a:ln cap="flat" cmpd="sng" w="9525">
            <a:solidFill>
              <a:schemeClr val="dk2"/>
            </a:solidFill>
            <a:prstDash val="solid"/>
            <a:round/>
            <a:headEnd len="med" w="med" type="none"/>
            <a:tailEnd len="med" w="med" type="stealth"/>
          </a:ln>
        </p:spPr>
      </p:cxnSp>
      <p:cxnSp>
        <p:nvCxnSpPr>
          <p:cNvPr id="197" name="Google Shape;197;p30"/>
          <p:cNvCxnSpPr>
            <a:stCxn id="193" idx="2"/>
            <a:endCxn id="191" idx="0"/>
          </p:cNvCxnSpPr>
          <p:nvPr/>
        </p:nvCxnSpPr>
        <p:spPr>
          <a:xfrm>
            <a:off x="7543850" y="4426213"/>
            <a:ext cx="373500" cy="414900"/>
          </a:xfrm>
          <a:prstGeom prst="straightConnector1">
            <a:avLst/>
          </a:prstGeom>
          <a:noFill/>
          <a:ln cap="flat" cmpd="sng" w="9525">
            <a:solidFill>
              <a:schemeClr val="dk2"/>
            </a:solidFill>
            <a:prstDash val="solid"/>
            <a:round/>
            <a:headEnd len="med" w="med" type="none"/>
            <a:tailEnd len="med" w="med" type="stealth"/>
          </a:ln>
        </p:spPr>
      </p:cxnSp>
      <p:sp>
        <p:nvSpPr>
          <p:cNvPr id="198" name="Google Shape;198;p30"/>
          <p:cNvSpPr txBox="1"/>
          <p:nvPr/>
        </p:nvSpPr>
        <p:spPr>
          <a:xfrm>
            <a:off x="7656450" y="3907500"/>
            <a:ext cx="13047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800">
                <a:latin typeface="Lato"/>
                <a:ea typeface="Lato"/>
                <a:cs typeface="Lato"/>
                <a:sym typeface="Lato"/>
              </a:rPr>
              <a:t>Recv: </a:t>
            </a:r>
            <a:r>
              <a:rPr lang="en" sz="800">
                <a:solidFill>
                  <a:schemeClr val="dk1"/>
                </a:solidFill>
                <a:latin typeface="Source Code Pro"/>
                <a:ea typeface="Source Code Pro"/>
                <a:cs typeface="Source Code Pro"/>
                <a:sym typeface="Source Code Pro"/>
              </a:rPr>
              <a:t>VOTE-REQ</a:t>
            </a:r>
            <a:endParaRPr sz="800">
              <a:latin typeface="Source Code Pro"/>
              <a:ea typeface="Source Code Pro"/>
              <a:cs typeface="Source Code Pro"/>
              <a:sym typeface="Source Code Pro"/>
            </a:endParaRPr>
          </a:p>
          <a:p>
            <a:pPr indent="0" lvl="0" marL="0" rtl="0" algn="l">
              <a:spcBef>
                <a:spcPts val="0"/>
              </a:spcBef>
              <a:spcAft>
                <a:spcPts val="0"/>
              </a:spcAft>
              <a:buNone/>
            </a:pPr>
            <a:r>
              <a:rPr lang="en" sz="800">
                <a:latin typeface="Lato"/>
                <a:ea typeface="Lato"/>
                <a:cs typeface="Lato"/>
                <a:sym typeface="Lato"/>
              </a:rPr>
              <a:t>Send: </a:t>
            </a:r>
            <a:r>
              <a:rPr lang="en" sz="800">
                <a:latin typeface="Source Code Pro"/>
                <a:ea typeface="Source Code Pro"/>
                <a:cs typeface="Source Code Pro"/>
                <a:sym typeface="Source Code Pro"/>
              </a:rPr>
              <a:t>VOTE-COMMIT</a:t>
            </a:r>
            <a:endParaRPr sz="800">
              <a:latin typeface="Source Code Pro"/>
              <a:ea typeface="Source Code Pro"/>
              <a:cs typeface="Source Code Pro"/>
              <a:sym typeface="Source Code Pro"/>
            </a:endParaRPr>
          </a:p>
        </p:txBody>
      </p:sp>
      <p:sp>
        <p:nvSpPr>
          <p:cNvPr id="199" name="Google Shape;199;p30"/>
          <p:cNvSpPr txBox="1"/>
          <p:nvPr/>
        </p:nvSpPr>
        <p:spPr>
          <a:xfrm>
            <a:off x="7762650" y="4510550"/>
            <a:ext cx="11688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800">
                <a:solidFill>
                  <a:schemeClr val="dk1"/>
                </a:solidFill>
                <a:latin typeface="Lato"/>
                <a:ea typeface="Lato"/>
                <a:cs typeface="Lato"/>
                <a:sym typeface="Lato"/>
              </a:rPr>
              <a:t>Recv: GLOBAL-COMMIT</a:t>
            </a:r>
            <a:endParaRPr sz="800">
              <a:latin typeface="Lato"/>
              <a:ea typeface="Lato"/>
              <a:cs typeface="Lato"/>
              <a:sym typeface="Lato"/>
            </a:endParaRPr>
          </a:p>
        </p:txBody>
      </p:sp>
      <p:sp>
        <p:nvSpPr>
          <p:cNvPr id="200" name="Google Shape;200;p30"/>
          <p:cNvSpPr txBox="1"/>
          <p:nvPr/>
        </p:nvSpPr>
        <p:spPr>
          <a:xfrm>
            <a:off x="6329850" y="4510556"/>
            <a:ext cx="10923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800">
                <a:latin typeface="Lato"/>
                <a:ea typeface="Lato"/>
                <a:cs typeface="Lato"/>
                <a:sym typeface="Lato"/>
              </a:rPr>
              <a:t>Recv: GLOBAL-ABORT</a:t>
            </a:r>
            <a:endParaRPr sz="800">
              <a:latin typeface="Source Code Pro"/>
              <a:ea typeface="Source Code Pro"/>
              <a:cs typeface="Source Code Pro"/>
              <a:sym typeface="Source Code Pro"/>
            </a:endParaRPr>
          </a:p>
        </p:txBody>
      </p:sp>
      <p:cxnSp>
        <p:nvCxnSpPr>
          <p:cNvPr id="201" name="Google Shape;201;p30"/>
          <p:cNvCxnSpPr>
            <a:stCxn id="194" idx="1"/>
            <a:endCxn id="192" idx="1"/>
          </p:cNvCxnSpPr>
          <p:nvPr/>
        </p:nvCxnSpPr>
        <p:spPr>
          <a:xfrm flipH="1">
            <a:off x="6796850" y="3729125"/>
            <a:ext cx="373500" cy="1206000"/>
          </a:xfrm>
          <a:prstGeom prst="curvedConnector3">
            <a:avLst>
              <a:gd fmla="val 269987" name="adj1"/>
            </a:avLst>
          </a:prstGeom>
          <a:noFill/>
          <a:ln cap="flat" cmpd="sng" w="9525">
            <a:solidFill>
              <a:schemeClr val="dk2"/>
            </a:solidFill>
            <a:prstDash val="solid"/>
            <a:round/>
            <a:headEnd len="med" w="med" type="none"/>
            <a:tailEnd len="med" w="med" type="stealth"/>
          </a:ln>
        </p:spPr>
      </p:cxnSp>
      <p:sp>
        <p:nvSpPr>
          <p:cNvPr id="202" name="Google Shape;202;p30"/>
          <p:cNvSpPr txBox="1"/>
          <p:nvPr/>
        </p:nvSpPr>
        <p:spPr>
          <a:xfrm>
            <a:off x="6697550" y="3202675"/>
            <a:ext cx="16926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latin typeface="Lato"/>
                <a:ea typeface="Lato"/>
                <a:cs typeface="Lato"/>
                <a:sym typeface="Lato"/>
              </a:rPr>
              <a:t>Participant State Machine</a:t>
            </a:r>
            <a:endParaRPr sz="1000">
              <a:latin typeface="Lato"/>
              <a:ea typeface="Lato"/>
              <a:cs typeface="Lato"/>
              <a:sym typeface="Lato"/>
            </a:endParaRPr>
          </a:p>
        </p:txBody>
      </p:sp>
      <p:sp>
        <p:nvSpPr>
          <p:cNvPr id="203" name="Google Shape;203;p30"/>
          <p:cNvSpPr txBox="1"/>
          <p:nvPr/>
        </p:nvSpPr>
        <p:spPr>
          <a:xfrm>
            <a:off x="6370200" y="4001550"/>
            <a:ext cx="9054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800">
                <a:latin typeface="Lato"/>
                <a:ea typeface="Lato"/>
                <a:cs typeface="Lato"/>
                <a:sym typeface="Lato"/>
              </a:rPr>
              <a:t>Recv: </a:t>
            </a:r>
            <a:r>
              <a:rPr lang="en" sz="800">
                <a:solidFill>
                  <a:schemeClr val="dk1"/>
                </a:solidFill>
                <a:latin typeface="Source Code Pro"/>
                <a:ea typeface="Source Code Pro"/>
                <a:cs typeface="Source Code Pro"/>
                <a:sym typeface="Source Code Pro"/>
              </a:rPr>
              <a:t>VOTE-REQ</a:t>
            </a:r>
            <a:endParaRPr sz="800">
              <a:latin typeface="Source Code Pro"/>
              <a:ea typeface="Source Code Pro"/>
              <a:cs typeface="Source Code Pro"/>
              <a:sym typeface="Source Code Pro"/>
            </a:endParaRPr>
          </a:p>
          <a:p>
            <a:pPr indent="0" lvl="0" marL="0" rtl="0" algn="l">
              <a:spcBef>
                <a:spcPts val="0"/>
              </a:spcBef>
              <a:spcAft>
                <a:spcPts val="0"/>
              </a:spcAft>
              <a:buNone/>
            </a:pPr>
            <a:r>
              <a:rPr lang="en" sz="800">
                <a:latin typeface="Lato"/>
                <a:ea typeface="Lato"/>
                <a:cs typeface="Lato"/>
                <a:sym typeface="Lato"/>
              </a:rPr>
              <a:t>Send: </a:t>
            </a:r>
            <a:r>
              <a:rPr lang="en" sz="800">
                <a:latin typeface="Source Code Pro"/>
                <a:ea typeface="Source Code Pro"/>
                <a:cs typeface="Source Code Pro"/>
                <a:sym typeface="Source Code Pro"/>
              </a:rPr>
              <a:t>VOTE-ABORT</a:t>
            </a:r>
            <a:endParaRPr sz="800">
              <a:latin typeface="Source Code Pro"/>
              <a:ea typeface="Source Code Pro"/>
              <a:cs typeface="Source Code Pro"/>
              <a:sym typeface="Source Code Pro"/>
            </a:endParaRPr>
          </a:p>
        </p:txBody>
      </p:sp>
      <p:sp>
        <p:nvSpPr>
          <p:cNvPr id="204" name="Google Shape;204;p30"/>
          <p:cNvSpPr txBox="1"/>
          <p:nvPr/>
        </p:nvSpPr>
        <p:spPr>
          <a:xfrm>
            <a:off x="6638325" y="822963"/>
            <a:ext cx="18105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latin typeface="Lato"/>
                <a:ea typeface="Lato"/>
                <a:cs typeface="Lato"/>
                <a:sym typeface="Lato"/>
              </a:rPr>
              <a:t>Coordinator State Machine</a:t>
            </a:r>
            <a:endParaRPr sz="1000">
              <a:latin typeface="Lato"/>
              <a:ea typeface="Lato"/>
              <a:cs typeface="Lato"/>
              <a:sym typeface="Lato"/>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31"/>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a:pPr>
            <a:r>
              <a:rPr lang="en"/>
              <a:t>The vanilla implementation of 2PC logs all decisions. How could 2PC be optimized to reduce logging?</a:t>
            </a:r>
            <a:br>
              <a:rPr lang="en"/>
            </a:br>
            <a:br>
              <a:rPr lang="en">
                <a:solidFill>
                  <a:srgbClr val="0000FF"/>
                </a:solidFill>
              </a:rPr>
            </a:br>
            <a:endParaRPr>
              <a:solidFill>
                <a:srgbClr val="0000FF"/>
              </a:solidFill>
            </a:endParaRPr>
          </a:p>
          <a:p>
            <a:pPr indent="-292100" lvl="0" marL="457200" rtl="0" algn="l">
              <a:spcBef>
                <a:spcPts val="0"/>
              </a:spcBef>
              <a:spcAft>
                <a:spcPts val="0"/>
              </a:spcAft>
              <a:buSzPts val="1000"/>
              <a:buAutoNum type="arabicPeriod"/>
            </a:pPr>
            <a:r>
              <a:rPr lang="en"/>
              <a:t>2PC exhibits blocking behavior where a worker can be stalled until the coordinator recovers. Why is this undesirable?</a:t>
            </a:r>
            <a:br>
              <a:rPr lang="en"/>
            </a:br>
            <a:endParaRPr>
              <a:solidFill>
                <a:srgbClr val="0000FF"/>
              </a:solidFill>
            </a:endParaRPr>
          </a:p>
        </p:txBody>
      </p:sp>
      <p:sp>
        <p:nvSpPr>
          <p:cNvPr id="210" name="Google Shape;210;p31"/>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Concept Check</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p32"/>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a:pPr>
            <a:r>
              <a:rPr lang="en"/>
              <a:t>The vanilla implementation of 2PC logs all decisions. How could 2PC be optimized to reduce logging?</a:t>
            </a:r>
            <a:br>
              <a:rPr lang="en"/>
            </a:br>
            <a:r>
              <a:rPr lang="en">
                <a:solidFill>
                  <a:srgbClr val="0000FF"/>
                </a:solidFill>
              </a:rPr>
              <a:t>Abort decisions can be ignored with the idea of presumed abort.</a:t>
            </a:r>
            <a:br>
              <a:rPr lang="en">
                <a:solidFill>
                  <a:srgbClr val="0000FF"/>
                </a:solidFill>
              </a:rPr>
            </a:br>
            <a:endParaRPr>
              <a:solidFill>
                <a:srgbClr val="0000FF"/>
              </a:solidFill>
            </a:endParaRPr>
          </a:p>
          <a:p>
            <a:pPr indent="-292100" lvl="0" marL="457200" rtl="0" algn="l">
              <a:spcBef>
                <a:spcPts val="0"/>
              </a:spcBef>
              <a:spcAft>
                <a:spcPts val="0"/>
              </a:spcAft>
              <a:buSzPts val="1000"/>
              <a:buAutoNum type="arabicPeriod"/>
            </a:pPr>
            <a:r>
              <a:rPr lang="en"/>
              <a:t>2PC exhibits blocking behavior where a worker can be stalled until the coordinator recovers. Why is this undesirable?</a:t>
            </a:r>
            <a:br>
              <a:rPr lang="en"/>
            </a:br>
            <a:endParaRPr>
              <a:solidFill>
                <a:srgbClr val="0000FF"/>
              </a:solidFill>
            </a:endParaRPr>
          </a:p>
        </p:txBody>
      </p:sp>
      <p:sp>
        <p:nvSpPr>
          <p:cNvPr id="216" name="Google Shape;216;p32"/>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Concept Check</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p33"/>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a:pPr>
            <a:r>
              <a:rPr lang="en"/>
              <a:t>The vanilla implementation of 2PC logs all decisions. How could 2PC be optimized to reduce logging?</a:t>
            </a:r>
            <a:br>
              <a:rPr lang="en"/>
            </a:br>
            <a:r>
              <a:rPr lang="en">
                <a:solidFill>
                  <a:srgbClr val="0000FF"/>
                </a:solidFill>
              </a:rPr>
              <a:t>Abort decisions can be ignored with the idea of presumed abort.</a:t>
            </a:r>
            <a:br>
              <a:rPr lang="en">
                <a:solidFill>
                  <a:srgbClr val="0000FF"/>
                </a:solidFill>
              </a:rPr>
            </a:br>
            <a:endParaRPr>
              <a:solidFill>
                <a:srgbClr val="0000FF"/>
              </a:solidFill>
            </a:endParaRPr>
          </a:p>
          <a:p>
            <a:pPr indent="-292100" lvl="0" marL="457200" rtl="0" algn="l">
              <a:spcBef>
                <a:spcPts val="0"/>
              </a:spcBef>
              <a:spcAft>
                <a:spcPts val="0"/>
              </a:spcAft>
              <a:buSzPts val="1000"/>
              <a:buAutoNum type="arabicPeriod"/>
            </a:pPr>
            <a:r>
              <a:rPr lang="en"/>
              <a:t>2PC exhibits blocking behavior where a worker can be stalled until the coordinator recovers. Why is this undesirable?</a:t>
            </a:r>
            <a:br>
              <a:rPr lang="en"/>
            </a:br>
            <a:r>
              <a:rPr lang="en">
                <a:solidFill>
                  <a:srgbClr val="0000FF"/>
                </a:solidFill>
              </a:rPr>
              <a:t>Worker blocked → may be holding resources that other transactions may need.</a:t>
            </a:r>
            <a:endParaRPr>
              <a:solidFill>
                <a:srgbClr val="0000FF"/>
              </a:solidFill>
            </a:endParaRPr>
          </a:p>
        </p:txBody>
      </p:sp>
      <p:sp>
        <p:nvSpPr>
          <p:cNvPr id="222" name="Google Shape;222;p33"/>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Concept Check</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p34"/>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b="1" lang="en"/>
              <a:t>Network </a:t>
            </a:r>
            <a:r>
              <a:rPr lang="en"/>
              <a:t>is a physical connection that allows two computers to communicate.</a:t>
            </a:r>
            <a:endParaRPr/>
          </a:p>
          <a:p>
            <a:pPr indent="0" lvl="0" marL="0" rtl="0" algn="l">
              <a:spcBef>
                <a:spcPts val="0"/>
              </a:spcBef>
              <a:spcAft>
                <a:spcPts val="0"/>
              </a:spcAft>
              <a:buNone/>
            </a:pPr>
            <a:r>
              <a:rPr b="1" lang="en"/>
              <a:t>Layering </a:t>
            </a:r>
            <a:r>
              <a:rPr lang="en"/>
              <a:t> means building complex services from simpler ones where each layer provides services needed by higher layers by utilizing services provided by lower layers.</a:t>
            </a:r>
            <a:endParaRPr/>
          </a:p>
          <a:p>
            <a:pPr indent="-292100" lvl="0" marL="457200" rtl="0" algn="l">
              <a:spcBef>
                <a:spcPts val="0"/>
              </a:spcBef>
              <a:spcAft>
                <a:spcPts val="0"/>
              </a:spcAft>
              <a:buSzPts val="1000"/>
              <a:buChar char="●"/>
            </a:pPr>
            <a:r>
              <a:rPr b="1" lang="en"/>
              <a:t>Physical</a:t>
            </a:r>
            <a:r>
              <a:rPr lang="en"/>
              <a:t> </a:t>
            </a:r>
            <a:r>
              <a:rPr b="1" lang="en"/>
              <a:t>layer </a:t>
            </a:r>
            <a:r>
              <a:rPr lang="en"/>
              <a:t>delivers the raw bits from endpoint to another (e.g. ethernet, fiber)</a:t>
            </a:r>
            <a:endParaRPr/>
          </a:p>
          <a:p>
            <a:pPr indent="-292100" lvl="0" marL="457200" rtl="0" algn="l">
              <a:spcBef>
                <a:spcPts val="0"/>
              </a:spcBef>
              <a:spcAft>
                <a:spcPts val="0"/>
              </a:spcAft>
              <a:buSzPts val="1000"/>
              <a:buChar char="●"/>
            </a:pPr>
            <a:r>
              <a:rPr b="1" lang="en"/>
              <a:t>Datalink layer</a:t>
            </a:r>
            <a:r>
              <a:rPr lang="en"/>
              <a:t> adds the packet abstraction and is responsible for local delivery of packets within the same network (e.g. switches, bridges, network interface cards).</a:t>
            </a:r>
            <a:endParaRPr/>
          </a:p>
          <a:p>
            <a:pPr indent="-292100" lvl="0" marL="457200" rtl="0" algn="l">
              <a:spcBef>
                <a:spcPts val="0"/>
              </a:spcBef>
              <a:spcAft>
                <a:spcPts val="0"/>
              </a:spcAft>
              <a:buSzPts val="1000"/>
              <a:buChar char="●"/>
            </a:pPr>
            <a:r>
              <a:rPr b="1" lang="en"/>
              <a:t>Network</a:t>
            </a:r>
            <a:r>
              <a:rPr lang="en"/>
              <a:t> </a:t>
            </a:r>
            <a:r>
              <a:rPr b="1" lang="en"/>
              <a:t>layer </a:t>
            </a:r>
            <a:r>
              <a:rPr lang="en"/>
              <a:t>is responsible for global delivery of packets across one or more networks.</a:t>
            </a:r>
            <a:endParaRPr/>
          </a:p>
          <a:p>
            <a:pPr indent="-292100" lvl="0" marL="457200" rtl="0" algn="l">
              <a:spcBef>
                <a:spcPts val="0"/>
              </a:spcBef>
              <a:spcAft>
                <a:spcPts val="0"/>
              </a:spcAft>
              <a:buSzPts val="1000"/>
              <a:buChar char="●"/>
            </a:pPr>
            <a:r>
              <a:rPr b="1" lang="en"/>
              <a:t>Transport layer</a:t>
            </a:r>
            <a:r>
              <a:rPr lang="en"/>
              <a:t> provides end to end communication, operating on streams of data (e.g. TCP, UDP).</a:t>
            </a:r>
            <a:endParaRPr/>
          </a:p>
          <a:p>
            <a:pPr indent="-292100" lvl="0" marL="457200" rtl="0" algn="l">
              <a:spcBef>
                <a:spcPts val="0"/>
              </a:spcBef>
              <a:spcAft>
                <a:spcPts val="0"/>
              </a:spcAft>
              <a:buSzPts val="1000"/>
              <a:buChar char="●"/>
            </a:pPr>
            <a:r>
              <a:rPr b="1" lang="en"/>
              <a:t>Application layer </a:t>
            </a:r>
            <a:r>
              <a:rPr lang="en"/>
              <a:t>provides network support for applications (e.g. HTTP, FTP, DNS, SSH).</a:t>
            </a:r>
            <a:endParaRPr/>
          </a:p>
        </p:txBody>
      </p:sp>
      <p:sp>
        <p:nvSpPr>
          <p:cNvPr id="228" name="Google Shape;228;p34"/>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1200"/>
              </a:spcAft>
              <a:buNone/>
            </a:pPr>
            <a:r>
              <a:t/>
            </a:r>
            <a:endParaRPr/>
          </a:p>
        </p:txBody>
      </p:sp>
      <p:sp>
        <p:nvSpPr>
          <p:cNvPr id="229" name="Google Shape;229;p34"/>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Networking</a:t>
            </a:r>
            <a:endParaRPr/>
          </a:p>
        </p:txBody>
      </p:sp>
      <p:pic>
        <p:nvPicPr>
          <p:cNvPr id="230" name="Google Shape;230;p34"/>
          <p:cNvPicPr preferRelativeResize="0"/>
          <p:nvPr/>
        </p:nvPicPr>
        <p:blipFill>
          <a:blip r:embed="rId3">
            <a:alphaModFix/>
          </a:blip>
          <a:stretch>
            <a:fillRect/>
          </a:stretch>
        </p:blipFill>
        <p:spPr>
          <a:xfrm>
            <a:off x="4663325" y="1672617"/>
            <a:ext cx="4297802" cy="2507021"/>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sp>
        <p:nvSpPr>
          <p:cNvPr id="235" name="Google Shape;235;p35"/>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lang="en"/>
              <a:t>Network layer serves as the “narrow waist” to facilitate interoperability between applications and physical mediums.</a:t>
            </a:r>
            <a:endParaRPr/>
          </a:p>
          <a:p>
            <a:pPr indent="0" lvl="0" marL="0" rtl="0" algn="l">
              <a:spcBef>
                <a:spcPts val="0"/>
              </a:spcBef>
              <a:spcAft>
                <a:spcPts val="0"/>
              </a:spcAft>
              <a:buNone/>
            </a:pPr>
            <a:r>
              <a:rPr b="1" lang="en"/>
              <a:t>Internet protocol (IP)</a:t>
            </a:r>
            <a:r>
              <a:rPr lang="en"/>
              <a:t> facilitates the network layer as a “best-effort” packet delivery system.</a:t>
            </a:r>
            <a:endParaRPr/>
          </a:p>
          <a:p>
            <a:pPr indent="-292100" lvl="0" marL="457200" rtl="0" algn="l">
              <a:spcBef>
                <a:spcPts val="0"/>
              </a:spcBef>
              <a:spcAft>
                <a:spcPts val="0"/>
              </a:spcAft>
              <a:buSzPts val="1000"/>
              <a:buChar char="●"/>
            </a:pPr>
            <a:r>
              <a:rPr lang="en"/>
              <a:t>Packets may be lost, corrupted, or delivered out of order.</a:t>
            </a:r>
            <a:endParaRPr/>
          </a:p>
          <a:p>
            <a:pPr indent="-292100" lvl="0" marL="457200" rtl="0" algn="l">
              <a:spcBef>
                <a:spcPts val="0"/>
              </a:spcBef>
              <a:spcAft>
                <a:spcPts val="0"/>
              </a:spcAft>
              <a:buSzPts val="1000"/>
              <a:buChar char="●"/>
            </a:pPr>
            <a:r>
              <a:rPr b="1" lang="en"/>
              <a:t>IP Address</a:t>
            </a:r>
            <a:r>
              <a:rPr lang="en"/>
              <a:t> is a 32-bit (IPv4) or 64-bit (IPv6)  destination of packet (e.g. 192.168.162.162).</a:t>
            </a:r>
            <a:endParaRPr/>
          </a:p>
        </p:txBody>
      </p:sp>
      <p:sp>
        <p:nvSpPr>
          <p:cNvPr id="236" name="Google Shape;236;p35"/>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1200"/>
              </a:spcAft>
              <a:buNone/>
            </a:pPr>
            <a:r>
              <a:t/>
            </a:r>
            <a:endParaRPr/>
          </a:p>
        </p:txBody>
      </p:sp>
      <p:sp>
        <p:nvSpPr>
          <p:cNvPr id="237" name="Google Shape;237;p35"/>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Networking</a:t>
            </a:r>
            <a:endParaRPr/>
          </a:p>
        </p:txBody>
      </p:sp>
      <p:pic>
        <p:nvPicPr>
          <p:cNvPr id="238" name="Google Shape;238;p35"/>
          <p:cNvPicPr preferRelativeResize="0"/>
          <p:nvPr/>
        </p:nvPicPr>
        <p:blipFill>
          <a:blip r:embed="rId3">
            <a:alphaModFix/>
          </a:blip>
          <a:stretch>
            <a:fillRect/>
          </a:stretch>
        </p:blipFill>
        <p:spPr>
          <a:xfrm>
            <a:off x="4663325" y="1945688"/>
            <a:ext cx="4297800" cy="1960871"/>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sp>
        <p:nvSpPr>
          <p:cNvPr id="243" name="Google Shape;243;p36"/>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lang="en"/>
              <a:t>Achieved routing from machine to machine in network layer, but want routing from process to process (using ports).</a:t>
            </a:r>
            <a:endParaRPr/>
          </a:p>
          <a:p>
            <a:pPr indent="0" lvl="0" marL="0" rtl="0" algn="l">
              <a:spcBef>
                <a:spcPts val="0"/>
              </a:spcBef>
              <a:spcAft>
                <a:spcPts val="0"/>
              </a:spcAft>
              <a:buNone/>
            </a:pPr>
            <a:r>
              <a:rPr b="1" lang="en"/>
              <a:t>User datagram protocol (UDP) </a:t>
            </a:r>
            <a:r>
              <a:rPr lang="en"/>
              <a:t>provides best effort delivery.</a:t>
            </a:r>
            <a:endParaRPr/>
          </a:p>
          <a:p>
            <a:pPr indent="-292100" lvl="0" marL="457200" rtl="0" algn="l">
              <a:spcBef>
                <a:spcPts val="0"/>
              </a:spcBef>
              <a:spcAft>
                <a:spcPts val="0"/>
              </a:spcAft>
              <a:buSzPts val="1000"/>
              <a:buChar char="●"/>
            </a:pPr>
            <a:r>
              <a:rPr lang="en"/>
              <a:t>No-frills extension of IP other than a </a:t>
            </a:r>
            <a:r>
              <a:rPr b="1" lang="en"/>
              <a:t>checksum</a:t>
            </a:r>
            <a:r>
              <a:rPr lang="en"/>
              <a:t> to detect some forms of packet corruption.</a:t>
            </a:r>
            <a:endParaRPr/>
          </a:p>
          <a:p>
            <a:pPr indent="-292100" lvl="0" marL="457200" rtl="0" algn="l">
              <a:spcBef>
                <a:spcPts val="0"/>
              </a:spcBef>
              <a:spcAft>
                <a:spcPts val="0"/>
              </a:spcAft>
              <a:buSzPts val="1000"/>
              <a:buChar char="●"/>
            </a:pPr>
            <a:r>
              <a:rPr lang="en"/>
              <a:t>Low-overhead due to small packet size!</a:t>
            </a:r>
            <a:endParaRPr/>
          </a:p>
          <a:p>
            <a:pPr indent="0" lvl="0" marL="0" rtl="0" algn="l">
              <a:spcBef>
                <a:spcPts val="0"/>
              </a:spcBef>
              <a:spcAft>
                <a:spcPts val="0"/>
              </a:spcAft>
              <a:buNone/>
            </a:pPr>
            <a:r>
              <a:rPr b="1" lang="en"/>
              <a:t>Transmission control protocol (TCP) </a:t>
            </a:r>
            <a:r>
              <a:rPr lang="en"/>
              <a:t>provides reliable, in-order delivery.</a:t>
            </a:r>
            <a:endParaRPr/>
          </a:p>
          <a:p>
            <a:pPr indent="-292100" lvl="0" marL="457200" rtl="0" algn="l">
              <a:spcBef>
                <a:spcPts val="0"/>
              </a:spcBef>
              <a:spcAft>
                <a:spcPts val="0"/>
              </a:spcAft>
              <a:buSzPts val="1000"/>
              <a:buChar char="●"/>
            </a:pPr>
            <a:r>
              <a:rPr lang="en"/>
              <a:t>Error-checked delivery, flow control, congestion control.</a:t>
            </a:r>
            <a:endParaRPr/>
          </a:p>
          <a:p>
            <a:pPr indent="-292100" lvl="0" marL="457200" rtl="0" algn="l">
              <a:spcBef>
                <a:spcPts val="0"/>
              </a:spcBef>
              <a:spcAft>
                <a:spcPts val="0"/>
              </a:spcAft>
              <a:buSzPts val="1000"/>
              <a:buChar char="●"/>
            </a:pPr>
            <a:r>
              <a:rPr lang="en"/>
              <a:t>Much bigger overhead than UDP.</a:t>
            </a:r>
            <a:endParaRPr/>
          </a:p>
          <a:p>
            <a:pPr indent="0" lvl="0" marL="0" rtl="0" algn="l">
              <a:spcBef>
                <a:spcPts val="0"/>
              </a:spcBef>
              <a:spcAft>
                <a:spcPts val="0"/>
              </a:spcAft>
              <a:buNone/>
            </a:pPr>
            <a:r>
              <a:rPr lang="en"/>
              <a:t>Both of these protocols are built on top of IP in the transport layer!</a:t>
            </a:r>
            <a:endParaRPr/>
          </a:p>
        </p:txBody>
      </p:sp>
      <p:sp>
        <p:nvSpPr>
          <p:cNvPr id="244" name="Google Shape;244;p36"/>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1200"/>
              </a:spcAft>
              <a:buNone/>
            </a:pPr>
            <a:r>
              <a:t/>
            </a:r>
            <a:endParaRPr/>
          </a:p>
        </p:txBody>
      </p:sp>
      <p:sp>
        <p:nvSpPr>
          <p:cNvPr id="245" name="Google Shape;245;p36"/>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Networking</a:t>
            </a:r>
            <a:endParaRPr/>
          </a:p>
        </p:txBody>
      </p:sp>
      <p:pic>
        <p:nvPicPr>
          <p:cNvPr id="246" name="Google Shape;246;p36"/>
          <p:cNvPicPr preferRelativeResize="0"/>
          <p:nvPr/>
        </p:nvPicPr>
        <p:blipFill>
          <a:blip r:embed="rId3">
            <a:alphaModFix/>
          </a:blip>
          <a:stretch>
            <a:fillRect/>
          </a:stretch>
        </p:blipFill>
        <p:spPr>
          <a:xfrm>
            <a:off x="4646587" y="1831220"/>
            <a:ext cx="2146024" cy="2189799"/>
          </a:xfrm>
          <a:prstGeom prst="rect">
            <a:avLst/>
          </a:prstGeom>
          <a:noFill/>
          <a:ln>
            <a:noFill/>
          </a:ln>
        </p:spPr>
      </p:pic>
      <p:pic>
        <p:nvPicPr>
          <p:cNvPr id="247" name="Google Shape;247;p36"/>
          <p:cNvPicPr preferRelativeResize="0"/>
          <p:nvPr/>
        </p:nvPicPr>
        <p:blipFill>
          <a:blip r:embed="rId4">
            <a:alphaModFix/>
          </a:blip>
          <a:stretch>
            <a:fillRect/>
          </a:stretch>
        </p:blipFill>
        <p:spPr>
          <a:xfrm>
            <a:off x="6958534" y="1831225"/>
            <a:ext cx="2002566" cy="2189799"/>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sp>
        <p:nvSpPr>
          <p:cNvPr id="252" name="Google Shape;252;p37"/>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Clr>
                <a:schemeClr val="dk1"/>
              </a:buClr>
              <a:buSzPts val="1100"/>
              <a:buFont typeface="Arial"/>
              <a:buNone/>
            </a:pPr>
            <a:r>
              <a:rPr lang="en"/>
              <a:t>“End-to-End Arguments in System Design” by Saltzer, Reed, Clark (1984)</a:t>
            </a:r>
            <a:endParaRPr/>
          </a:p>
          <a:p>
            <a:pPr indent="-292100" lvl="0" marL="457200" rtl="0" algn="l">
              <a:spcBef>
                <a:spcPts val="0"/>
              </a:spcBef>
              <a:spcAft>
                <a:spcPts val="0"/>
              </a:spcAft>
              <a:buSzPts val="1000"/>
              <a:buChar char="●"/>
            </a:pPr>
            <a:r>
              <a:rPr lang="en"/>
              <a:t>Hugely influential paper, serves as basis for a lot of systems.</a:t>
            </a:r>
            <a:endParaRPr/>
          </a:p>
          <a:p>
            <a:pPr indent="0" lvl="0" marL="0" rtl="0" algn="l">
              <a:spcBef>
                <a:spcPts val="0"/>
              </a:spcBef>
              <a:spcAft>
                <a:spcPts val="0"/>
              </a:spcAft>
              <a:buNone/>
            </a:pPr>
            <a:r>
              <a:rPr b="1" lang="en"/>
              <a:t>End-to-end (E2E) principle </a:t>
            </a:r>
            <a:r>
              <a:rPr lang="en"/>
              <a:t>is the idea that some types of network functionality can only be correctly implemented end-to-end.</a:t>
            </a:r>
            <a:endParaRPr/>
          </a:p>
          <a:p>
            <a:pPr indent="-292100" lvl="0" marL="457200" rtl="0" algn="l">
              <a:spcBef>
                <a:spcPts val="0"/>
              </a:spcBef>
              <a:spcAft>
                <a:spcPts val="0"/>
              </a:spcAft>
              <a:buSzPts val="1000"/>
              <a:buChar char="●"/>
            </a:pPr>
            <a:r>
              <a:rPr lang="en"/>
              <a:t>Conservative interpretation: don’t implement a function at lower levels unless it can be completely implemented at this level.</a:t>
            </a:r>
            <a:endParaRPr/>
          </a:p>
          <a:p>
            <a:pPr indent="-292100" lvl="0" marL="457200" rtl="0" algn="l">
              <a:spcBef>
                <a:spcPts val="0"/>
              </a:spcBef>
              <a:spcAft>
                <a:spcPts val="0"/>
              </a:spcAft>
              <a:buSzPts val="1000"/>
              <a:buChar char="●"/>
            </a:pPr>
            <a:r>
              <a:rPr lang="en"/>
              <a:t>Moderate interpretation: if hosts can implement functionality correctly, implement it in a lower level only as a performance enhancement.</a:t>
            </a:r>
            <a:endParaRPr/>
          </a:p>
          <a:p>
            <a:pPr indent="-292100" lvl="0" marL="457200" rtl="0" algn="l">
              <a:spcBef>
                <a:spcPts val="0"/>
              </a:spcBef>
              <a:spcAft>
                <a:spcPts val="0"/>
              </a:spcAft>
              <a:buSzPts val="1000"/>
              <a:buChar char="●"/>
            </a:pPr>
            <a:r>
              <a:rPr lang="en"/>
              <a:t>Many different interpretations!</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
        <p:nvSpPr>
          <p:cNvPr id="253" name="Google Shape;253;p37"/>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1200"/>
              </a:spcAft>
              <a:buNone/>
            </a:pPr>
            <a:r>
              <a:t/>
            </a:r>
            <a:endParaRPr/>
          </a:p>
        </p:txBody>
      </p:sp>
      <p:sp>
        <p:nvSpPr>
          <p:cNvPr id="254" name="Google Shape;254;p37"/>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End-to-End Principle</a:t>
            </a:r>
            <a:endParaRPr/>
          </a:p>
        </p:txBody>
      </p:sp>
      <p:pic>
        <p:nvPicPr>
          <p:cNvPr id="255" name="Google Shape;255;p37"/>
          <p:cNvPicPr preferRelativeResize="0"/>
          <p:nvPr/>
        </p:nvPicPr>
        <p:blipFill>
          <a:blip r:embed="rId3">
            <a:alphaModFix/>
          </a:blip>
          <a:stretch>
            <a:fillRect/>
          </a:stretch>
        </p:blipFill>
        <p:spPr>
          <a:xfrm>
            <a:off x="4663325" y="2137911"/>
            <a:ext cx="4297799" cy="1576436"/>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sp>
        <p:nvSpPr>
          <p:cNvPr id="260" name="Google Shape;260;p38"/>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startAt="3"/>
            </a:pPr>
            <a:r>
              <a:rPr lang="en"/>
              <a:t>An interpretation of the E2E Principle argues that functionality should only be placed in the network if certain conditions are met.</a:t>
            </a:r>
            <a:br>
              <a:rPr lang="en"/>
            </a:br>
            <a:r>
              <a:rPr b="1" lang="en"/>
              <a:t>Only If Sufficient: </a:t>
            </a:r>
            <a:r>
              <a:rPr lang="en"/>
              <a:t>Don’t implement a function in the network unless it can be completely implemented at this level.</a:t>
            </a:r>
            <a:br>
              <a:rPr lang="en"/>
            </a:br>
            <a:r>
              <a:rPr b="1" lang="en"/>
              <a:t>Only If Necessary: </a:t>
            </a:r>
            <a:r>
              <a:rPr lang="en"/>
              <a:t>Don’t implement anything in the network that can be implemented correctly by the hosts.</a:t>
            </a:r>
            <a:br>
              <a:rPr lang="en"/>
            </a:br>
            <a:r>
              <a:rPr b="1" lang="en"/>
              <a:t>Only If Useful</a:t>
            </a:r>
            <a:r>
              <a:rPr lang="en"/>
              <a:t>: If hosts can implement functionality correctly, implement it in the network only as a performance enhancement.</a:t>
            </a:r>
            <a:br>
              <a:rPr lang="en"/>
            </a:br>
            <a:r>
              <a:rPr lang="en"/>
              <a:t>Consider the example of the reliable packet transfer: making all efforts to ensure that a packet sent is not lost or corrupted and is indeed received by the other end. Using each of the three criteria, argue if reliability should be implemented in the network.</a:t>
            </a:r>
            <a:br>
              <a:rPr lang="en"/>
            </a:br>
            <a:br>
              <a:rPr lang="en"/>
            </a:b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292100" lvl="0" marL="457200" rtl="0" algn="l">
              <a:spcBef>
                <a:spcPts val="0"/>
              </a:spcBef>
              <a:spcAft>
                <a:spcPts val="0"/>
              </a:spcAft>
              <a:buSzPts val="1000"/>
              <a:buAutoNum type="arabicPeriod" startAt="3"/>
            </a:pPr>
            <a:r>
              <a:rPr lang="en"/>
              <a:t>Why would you ever want to use UDP over TCP?</a:t>
            </a:r>
            <a:br>
              <a:rPr lang="en"/>
            </a:br>
            <a:endParaRPr>
              <a:solidFill>
                <a:srgbClr val="0000FF"/>
              </a:solidFill>
            </a:endParaRPr>
          </a:p>
        </p:txBody>
      </p:sp>
      <p:sp>
        <p:nvSpPr>
          <p:cNvPr id="261" name="Google Shape;261;p38"/>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Concept Check</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sp>
        <p:nvSpPr>
          <p:cNvPr id="266" name="Google Shape;266;p39"/>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startAt="3"/>
            </a:pPr>
            <a:r>
              <a:rPr lang="en"/>
              <a:t>An interpretation of the E2E Principle argues that functionality should only be placed in the network if certain conditions are met.</a:t>
            </a:r>
            <a:br>
              <a:rPr lang="en"/>
            </a:br>
            <a:r>
              <a:rPr b="1" lang="en"/>
              <a:t>Only If Sufficient: </a:t>
            </a:r>
            <a:r>
              <a:rPr lang="en"/>
              <a:t>Don’t implement a function in the network unless it can be completely implemented at this level.</a:t>
            </a:r>
            <a:br>
              <a:rPr lang="en"/>
            </a:br>
            <a:r>
              <a:rPr b="1" lang="en"/>
              <a:t>Only If Necessary: </a:t>
            </a:r>
            <a:r>
              <a:rPr lang="en"/>
              <a:t>Don’t implement anything in the network that can be implemented correctly by the hosts.</a:t>
            </a:r>
            <a:br>
              <a:rPr lang="en"/>
            </a:br>
            <a:r>
              <a:rPr b="1" lang="en"/>
              <a:t>Only If Useful</a:t>
            </a:r>
            <a:r>
              <a:rPr lang="en"/>
              <a:t>: If hosts can implement functionality correctly, implement it in the network only as a performance enhancement.</a:t>
            </a:r>
            <a:br>
              <a:rPr lang="en"/>
            </a:br>
            <a:r>
              <a:rPr lang="en"/>
              <a:t>Consider the example of the reliable packet transfer: making all efforts to ensure that a packet sent is not lost or corrupted and is indeed received by the other end. Using each of the three criteria, argue if reliability should be implemented in the network.</a:t>
            </a:r>
            <a:br>
              <a:rPr lang="en"/>
            </a:br>
            <a:r>
              <a:rPr lang="en">
                <a:solidFill>
                  <a:srgbClr val="0000FF"/>
                </a:solidFill>
              </a:rPr>
              <a:t>Only If Sufficient: No. End hosts still need to check.</a:t>
            </a:r>
            <a:br>
              <a:rPr lang="en">
                <a:solidFill>
                  <a:srgbClr val="0000FF"/>
                </a:solidFill>
              </a:rPr>
            </a:br>
            <a:r>
              <a:rPr lang="en">
                <a:solidFill>
                  <a:srgbClr val="0000FF"/>
                </a:solidFill>
              </a:rPr>
              <a:t>Only If Necessary: No. Reliability can be implemented fully in the end hosts.</a:t>
            </a:r>
            <a:br>
              <a:rPr lang="en">
                <a:solidFill>
                  <a:srgbClr val="0000FF"/>
                </a:solidFill>
              </a:rPr>
            </a:br>
            <a:r>
              <a:rPr lang="en">
                <a:solidFill>
                  <a:srgbClr val="0000FF"/>
                </a:solidFill>
              </a:rPr>
              <a:t>Only If </a:t>
            </a:r>
            <a:r>
              <a:rPr lang="en">
                <a:solidFill>
                  <a:srgbClr val="0000FF"/>
                </a:solidFill>
              </a:rPr>
              <a:t>Useful</a:t>
            </a:r>
            <a:r>
              <a:rPr lang="en">
                <a:solidFill>
                  <a:srgbClr val="0000FF"/>
                </a:solidFill>
              </a:rPr>
              <a:t>: Sometimes. Lossy links may lead to sever performance decrease with only an E2E check.</a:t>
            </a:r>
            <a:br>
              <a:rPr lang="en"/>
            </a:br>
            <a:endParaRPr/>
          </a:p>
          <a:p>
            <a:pPr indent="-292100" lvl="0" marL="457200" rtl="0" algn="l">
              <a:spcBef>
                <a:spcPts val="0"/>
              </a:spcBef>
              <a:spcAft>
                <a:spcPts val="0"/>
              </a:spcAft>
              <a:buSzPts val="1000"/>
              <a:buAutoNum type="arabicPeriod" startAt="3"/>
            </a:pPr>
            <a:r>
              <a:rPr lang="en"/>
              <a:t>Why would you ever want to use UDP over TCP?</a:t>
            </a:r>
            <a:br>
              <a:rPr lang="en"/>
            </a:br>
            <a:endParaRPr>
              <a:solidFill>
                <a:srgbClr val="0000FF"/>
              </a:solidFill>
            </a:endParaRPr>
          </a:p>
        </p:txBody>
      </p:sp>
      <p:sp>
        <p:nvSpPr>
          <p:cNvPr id="267" name="Google Shape;267;p39"/>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Concept Check</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sp>
        <p:nvSpPr>
          <p:cNvPr id="272" name="Google Shape;272;p40"/>
          <p:cNvSpPr txBox="1"/>
          <p:nvPr>
            <p:ph idx="1" type="body"/>
          </p:nvPr>
        </p:nvSpPr>
        <p:spPr>
          <a:xfrm>
            <a:off x="182850" y="823868"/>
            <a:ext cx="87783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startAt="3"/>
            </a:pPr>
            <a:r>
              <a:rPr lang="en"/>
              <a:t>An interpretation of the E2E Principle argues that functionality should only be placed in the network if certain conditions are met.</a:t>
            </a:r>
            <a:br>
              <a:rPr lang="en"/>
            </a:br>
            <a:r>
              <a:rPr b="1" lang="en"/>
              <a:t>Only If Sufficient: </a:t>
            </a:r>
            <a:r>
              <a:rPr lang="en"/>
              <a:t>Don’t implement a function in the network unless it can be completely implemented at this level.</a:t>
            </a:r>
            <a:br>
              <a:rPr lang="en"/>
            </a:br>
            <a:r>
              <a:rPr b="1" lang="en"/>
              <a:t>Only If Necessary: </a:t>
            </a:r>
            <a:r>
              <a:rPr lang="en"/>
              <a:t>Don’t implement anything in the network that can be implemented correctly by the hosts.</a:t>
            </a:r>
            <a:br>
              <a:rPr lang="en"/>
            </a:br>
            <a:r>
              <a:rPr b="1" lang="en"/>
              <a:t>Only If Useful</a:t>
            </a:r>
            <a:r>
              <a:rPr lang="en"/>
              <a:t>: If hosts can implement functionality correctly, implement it in the network only as a performance enhancement.</a:t>
            </a:r>
            <a:br>
              <a:rPr lang="en"/>
            </a:br>
            <a:r>
              <a:rPr lang="en"/>
              <a:t>Consider the example of the reliable packet transfer: making all efforts to ensure that a packet sent is not lost or corrupted and is indeed received by the other end. Using each of the three criteria, argue if reliability should be implemented in the network.</a:t>
            </a:r>
            <a:br>
              <a:rPr lang="en"/>
            </a:br>
            <a:r>
              <a:rPr lang="en">
                <a:solidFill>
                  <a:srgbClr val="0000FF"/>
                </a:solidFill>
              </a:rPr>
              <a:t>Only If Sufficient: No. End hosts still need to check.</a:t>
            </a:r>
            <a:br>
              <a:rPr lang="en">
                <a:solidFill>
                  <a:srgbClr val="0000FF"/>
                </a:solidFill>
              </a:rPr>
            </a:br>
            <a:r>
              <a:rPr lang="en">
                <a:solidFill>
                  <a:srgbClr val="0000FF"/>
                </a:solidFill>
              </a:rPr>
              <a:t>Only If Necessary: No. Reliability can be implemented fully in the end hosts.</a:t>
            </a:r>
            <a:br>
              <a:rPr lang="en">
                <a:solidFill>
                  <a:srgbClr val="0000FF"/>
                </a:solidFill>
              </a:rPr>
            </a:br>
            <a:r>
              <a:rPr lang="en">
                <a:solidFill>
                  <a:srgbClr val="0000FF"/>
                </a:solidFill>
              </a:rPr>
              <a:t>Only If Useful: Sometimes. Lossy links may lead to sever performance decrease with only an E2E check.</a:t>
            </a:r>
            <a:br>
              <a:rPr lang="en"/>
            </a:br>
            <a:endParaRPr/>
          </a:p>
          <a:p>
            <a:pPr indent="-292100" lvl="0" marL="457200" rtl="0" algn="l">
              <a:spcBef>
                <a:spcPts val="0"/>
              </a:spcBef>
              <a:spcAft>
                <a:spcPts val="0"/>
              </a:spcAft>
              <a:buSzPts val="1000"/>
              <a:buAutoNum type="arabicPeriod" startAt="3"/>
            </a:pPr>
            <a:r>
              <a:rPr lang="en"/>
              <a:t>Why would you ever want to use UDP over TCP?</a:t>
            </a:r>
            <a:br>
              <a:rPr lang="en"/>
            </a:br>
            <a:r>
              <a:rPr lang="en">
                <a:solidFill>
                  <a:srgbClr val="0000FF"/>
                </a:solidFill>
              </a:rPr>
              <a:t>UDP used in applications that prioritize speed and low overhead, don’t care about being lossy (e.g. streaming AV, real time data).</a:t>
            </a:r>
            <a:endParaRPr>
              <a:solidFill>
                <a:srgbClr val="0000FF"/>
              </a:solidFill>
            </a:endParaRPr>
          </a:p>
        </p:txBody>
      </p:sp>
      <p:sp>
        <p:nvSpPr>
          <p:cNvPr id="273" name="Google Shape;273;p40"/>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Concept Check</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sp>
        <p:nvSpPr>
          <p:cNvPr id="278" name="Google Shape;278;p41"/>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a:pPr>
            <a:r>
              <a:rPr lang="en"/>
              <a:t>What is the minimum amount of time needed for 2PC to complete successfully?</a:t>
            </a:r>
            <a:endParaRPr/>
          </a:p>
        </p:txBody>
      </p:sp>
      <p:sp>
        <p:nvSpPr>
          <p:cNvPr id="279" name="Google Shape;279;p41"/>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Two Phase Commit</a:t>
            </a:r>
            <a:endParaRPr/>
          </a:p>
        </p:txBody>
      </p:sp>
      <p:sp>
        <p:nvSpPr>
          <p:cNvPr id="280" name="Google Shape;280;p41"/>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lang="en"/>
              <a:t>Consider a system with one coordinator (C) and three workers (W</a:t>
            </a:r>
            <a:r>
              <a:rPr baseline="-25000" lang="en"/>
              <a:t>1</a:t>
            </a:r>
            <a:r>
              <a:rPr lang="en"/>
              <a:t>, W</a:t>
            </a:r>
            <a:r>
              <a:rPr baseline="-25000" lang="en"/>
              <a:t>2</a:t>
            </a:r>
            <a:r>
              <a:rPr lang="en"/>
              <a:t>, W</a:t>
            </a:r>
            <a:r>
              <a:rPr baseline="-25000" lang="en"/>
              <a:t>3</a:t>
            </a:r>
            <a:r>
              <a:rPr lang="en"/>
              <a:t>). The following latencies are given for each worker.</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You may assume all other latencies not given are negligible. C has a timeout of 3 s, log latency of 5 ms, and can communicate with all workers in parallel.</a:t>
            </a:r>
            <a:endParaRPr/>
          </a:p>
        </p:txBody>
      </p:sp>
      <p:graphicFrame>
        <p:nvGraphicFramePr>
          <p:cNvPr id="281" name="Google Shape;281;p41"/>
          <p:cNvGraphicFramePr/>
          <p:nvPr/>
        </p:nvGraphicFramePr>
        <p:xfrm>
          <a:off x="182850" y="1355475"/>
          <a:ext cx="3000000" cy="3000000"/>
        </p:xfrm>
        <a:graphic>
          <a:graphicData uri="http://schemas.openxmlformats.org/drawingml/2006/table">
            <a:tbl>
              <a:tblPr>
                <a:noFill/>
                <a:tableStyleId>{1E2C62E7-77E8-4DB1-BEC7-F68EA824C0FD}</a:tableStyleId>
              </a:tblPr>
              <a:tblGrid>
                <a:gridCol w="874275"/>
                <a:gridCol w="2057775"/>
                <a:gridCol w="1365750"/>
              </a:tblGrid>
              <a:tr h="240875">
                <a:tc>
                  <a:txBody>
                    <a:bodyPr/>
                    <a:lstStyle/>
                    <a:p>
                      <a:pPr indent="0" lvl="0" marL="0" rtl="0" algn="ctr">
                        <a:spcBef>
                          <a:spcPts val="0"/>
                        </a:spcBef>
                        <a:spcAft>
                          <a:spcPts val="0"/>
                        </a:spcAft>
                        <a:buNone/>
                      </a:pPr>
                      <a:r>
                        <a:rPr lang="en" sz="1000">
                          <a:latin typeface="Lato"/>
                          <a:ea typeface="Lato"/>
                          <a:cs typeface="Lato"/>
                          <a:sym typeface="Lato"/>
                        </a:rPr>
                        <a:t>Worker</a:t>
                      </a:r>
                      <a:endParaRPr sz="1000">
                        <a:latin typeface="Lato"/>
                        <a:ea typeface="Lato"/>
                        <a:cs typeface="Lato"/>
                        <a:sym typeface="Lato"/>
                      </a:endParaRPr>
                    </a:p>
                  </a:txBody>
                  <a:tcPr marT="45700" marB="45700" marR="45700" marL="45700" anchor="ctr"/>
                </a:tc>
                <a:tc>
                  <a:txBody>
                    <a:bodyPr/>
                    <a:lstStyle/>
                    <a:p>
                      <a:pPr indent="0" lvl="0" marL="0" rtl="0" algn="ctr">
                        <a:spcBef>
                          <a:spcPts val="0"/>
                        </a:spcBef>
                        <a:spcAft>
                          <a:spcPts val="0"/>
                        </a:spcAft>
                        <a:buNone/>
                      </a:pPr>
                      <a:r>
                        <a:rPr lang="en" sz="1000">
                          <a:latin typeface="Lato"/>
                          <a:ea typeface="Lato"/>
                          <a:cs typeface="Lato"/>
                          <a:sym typeface="Lato"/>
                        </a:rPr>
                        <a:t>Send/Receive (each direction)</a:t>
                      </a:r>
                      <a:endParaRPr sz="1000">
                        <a:latin typeface="Lato"/>
                        <a:ea typeface="Lato"/>
                        <a:cs typeface="Lato"/>
                        <a:sym typeface="Lato"/>
                      </a:endParaRPr>
                    </a:p>
                  </a:txBody>
                  <a:tcPr marT="45700" marB="45700" marR="45700" marL="45700" anchor="ctr"/>
                </a:tc>
                <a:tc>
                  <a:txBody>
                    <a:bodyPr/>
                    <a:lstStyle/>
                    <a:p>
                      <a:pPr indent="0" lvl="0" marL="0" rtl="0" algn="ctr">
                        <a:spcBef>
                          <a:spcPts val="0"/>
                        </a:spcBef>
                        <a:spcAft>
                          <a:spcPts val="0"/>
                        </a:spcAft>
                        <a:buNone/>
                      </a:pPr>
                      <a:r>
                        <a:rPr lang="en" sz="1000">
                          <a:latin typeface="Lato"/>
                          <a:ea typeface="Lato"/>
                          <a:cs typeface="Lato"/>
                          <a:sym typeface="Lato"/>
                        </a:rPr>
                        <a:t>Log</a:t>
                      </a:r>
                      <a:endParaRPr sz="1000">
                        <a:latin typeface="Lato"/>
                        <a:ea typeface="Lato"/>
                        <a:cs typeface="Lato"/>
                        <a:sym typeface="Lato"/>
                      </a:endParaRPr>
                    </a:p>
                  </a:txBody>
                  <a:tcPr marT="45700" marB="45700" marR="45700" marL="45700" anchor="ctr"/>
                </a:tc>
              </a:tr>
              <a:tr h="240875">
                <a:tc>
                  <a:txBody>
                    <a:bodyPr/>
                    <a:lstStyle/>
                    <a:p>
                      <a:pPr indent="0" lvl="0" marL="0" rtl="0" algn="ctr">
                        <a:spcBef>
                          <a:spcPts val="0"/>
                        </a:spcBef>
                        <a:spcAft>
                          <a:spcPts val="0"/>
                        </a:spcAft>
                        <a:buNone/>
                      </a:pPr>
                      <a:r>
                        <a:rPr lang="en" sz="1000">
                          <a:latin typeface="Lato"/>
                          <a:ea typeface="Lato"/>
                          <a:cs typeface="Lato"/>
                          <a:sym typeface="Lato"/>
                        </a:rPr>
                        <a:t>W</a:t>
                      </a:r>
                      <a:r>
                        <a:rPr baseline="-25000" lang="en" sz="1000">
                          <a:latin typeface="Lato"/>
                          <a:ea typeface="Lato"/>
                          <a:cs typeface="Lato"/>
                          <a:sym typeface="Lato"/>
                        </a:rPr>
                        <a:t>1</a:t>
                      </a:r>
                      <a:endParaRPr baseline="-25000" sz="1000">
                        <a:latin typeface="Lato"/>
                        <a:ea typeface="Lato"/>
                        <a:cs typeface="Lato"/>
                        <a:sym typeface="Lato"/>
                      </a:endParaRPr>
                    </a:p>
                  </a:txBody>
                  <a:tcPr marT="45700" marB="45700" marR="45700" marL="45700" anchor="ctr"/>
                </a:tc>
                <a:tc>
                  <a:txBody>
                    <a:bodyPr/>
                    <a:lstStyle/>
                    <a:p>
                      <a:pPr indent="0" lvl="0" marL="0" rtl="0" algn="ctr">
                        <a:spcBef>
                          <a:spcPts val="0"/>
                        </a:spcBef>
                        <a:spcAft>
                          <a:spcPts val="0"/>
                        </a:spcAft>
                        <a:buNone/>
                      </a:pPr>
                      <a:r>
                        <a:rPr lang="en" sz="1000">
                          <a:latin typeface="Lato"/>
                          <a:ea typeface="Lato"/>
                          <a:cs typeface="Lato"/>
                          <a:sym typeface="Lato"/>
                        </a:rPr>
                        <a:t>400 ms</a:t>
                      </a:r>
                      <a:endParaRPr sz="1000">
                        <a:latin typeface="Lato"/>
                        <a:ea typeface="Lato"/>
                        <a:cs typeface="Lato"/>
                        <a:sym typeface="Lato"/>
                      </a:endParaRPr>
                    </a:p>
                  </a:txBody>
                  <a:tcPr marT="45700" marB="45700" marR="45700" marL="45700" anchor="ctr"/>
                </a:tc>
                <a:tc>
                  <a:txBody>
                    <a:bodyPr/>
                    <a:lstStyle/>
                    <a:p>
                      <a:pPr indent="0" lvl="0" marL="0" rtl="0" algn="ctr">
                        <a:spcBef>
                          <a:spcPts val="0"/>
                        </a:spcBef>
                        <a:spcAft>
                          <a:spcPts val="0"/>
                        </a:spcAft>
                        <a:buNone/>
                      </a:pPr>
                      <a:r>
                        <a:rPr lang="en" sz="1000">
                          <a:latin typeface="Lato"/>
                          <a:ea typeface="Lato"/>
                          <a:cs typeface="Lato"/>
                          <a:sym typeface="Lato"/>
                        </a:rPr>
                        <a:t>10 ms</a:t>
                      </a:r>
                      <a:endParaRPr sz="1000">
                        <a:latin typeface="Lato"/>
                        <a:ea typeface="Lato"/>
                        <a:cs typeface="Lato"/>
                        <a:sym typeface="Lato"/>
                      </a:endParaRPr>
                    </a:p>
                  </a:txBody>
                  <a:tcPr marT="45700" marB="45700" marR="45700" marL="45700" anchor="ctr"/>
                </a:tc>
              </a:tr>
              <a:tr h="240875">
                <a:tc>
                  <a:txBody>
                    <a:bodyPr/>
                    <a:lstStyle/>
                    <a:p>
                      <a:pPr indent="0" lvl="0" marL="0" rtl="0" algn="ctr">
                        <a:spcBef>
                          <a:spcPts val="0"/>
                        </a:spcBef>
                        <a:spcAft>
                          <a:spcPts val="0"/>
                        </a:spcAft>
                        <a:buNone/>
                      </a:pPr>
                      <a:r>
                        <a:rPr lang="en" sz="1000">
                          <a:latin typeface="Lato"/>
                          <a:ea typeface="Lato"/>
                          <a:cs typeface="Lato"/>
                          <a:sym typeface="Lato"/>
                        </a:rPr>
                        <a:t>W</a:t>
                      </a:r>
                      <a:r>
                        <a:rPr baseline="-25000" lang="en" sz="1000">
                          <a:latin typeface="Lato"/>
                          <a:ea typeface="Lato"/>
                          <a:cs typeface="Lato"/>
                          <a:sym typeface="Lato"/>
                        </a:rPr>
                        <a:t>2</a:t>
                      </a:r>
                      <a:endParaRPr baseline="-25000" sz="1000">
                        <a:latin typeface="Lato"/>
                        <a:ea typeface="Lato"/>
                        <a:cs typeface="Lato"/>
                        <a:sym typeface="Lato"/>
                      </a:endParaRPr>
                    </a:p>
                  </a:txBody>
                  <a:tcPr marT="45700" marB="45700" marR="45700" marL="45700" anchor="ctr"/>
                </a:tc>
                <a:tc>
                  <a:txBody>
                    <a:bodyPr/>
                    <a:lstStyle/>
                    <a:p>
                      <a:pPr indent="0" lvl="0" marL="0" rtl="0" algn="ctr">
                        <a:spcBef>
                          <a:spcPts val="0"/>
                        </a:spcBef>
                        <a:spcAft>
                          <a:spcPts val="0"/>
                        </a:spcAft>
                        <a:buNone/>
                      </a:pPr>
                      <a:r>
                        <a:rPr lang="en" sz="1000">
                          <a:latin typeface="Lato"/>
                          <a:ea typeface="Lato"/>
                          <a:cs typeface="Lato"/>
                          <a:sym typeface="Lato"/>
                        </a:rPr>
                        <a:t>300 ms</a:t>
                      </a:r>
                      <a:endParaRPr sz="1000">
                        <a:latin typeface="Lato"/>
                        <a:ea typeface="Lato"/>
                        <a:cs typeface="Lato"/>
                        <a:sym typeface="Lato"/>
                      </a:endParaRPr>
                    </a:p>
                  </a:txBody>
                  <a:tcPr marT="45700" marB="45700" marR="45700" marL="45700" anchor="ctr"/>
                </a:tc>
                <a:tc>
                  <a:txBody>
                    <a:bodyPr/>
                    <a:lstStyle/>
                    <a:p>
                      <a:pPr indent="0" lvl="0" marL="0" rtl="0" algn="ctr">
                        <a:spcBef>
                          <a:spcPts val="0"/>
                        </a:spcBef>
                        <a:spcAft>
                          <a:spcPts val="0"/>
                        </a:spcAft>
                        <a:buNone/>
                      </a:pPr>
                      <a:r>
                        <a:rPr lang="en" sz="1000">
                          <a:latin typeface="Lato"/>
                          <a:ea typeface="Lato"/>
                          <a:cs typeface="Lato"/>
                          <a:sym typeface="Lato"/>
                        </a:rPr>
                        <a:t>20 ms</a:t>
                      </a:r>
                      <a:endParaRPr sz="1000">
                        <a:latin typeface="Lato"/>
                        <a:ea typeface="Lato"/>
                        <a:cs typeface="Lato"/>
                        <a:sym typeface="Lato"/>
                      </a:endParaRPr>
                    </a:p>
                  </a:txBody>
                  <a:tcPr marT="45700" marB="45700" marR="45700" marL="45700" anchor="ctr"/>
                </a:tc>
              </a:tr>
              <a:tr h="240875">
                <a:tc>
                  <a:txBody>
                    <a:bodyPr/>
                    <a:lstStyle/>
                    <a:p>
                      <a:pPr indent="0" lvl="0" marL="0" rtl="0" algn="ctr">
                        <a:spcBef>
                          <a:spcPts val="0"/>
                        </a:spcBef>
                        <a:spcAft>
                          <a:spcPts val="0"/>
                        </a:spcAft>
                        <a:buNone/>
                      </a:pPr>
                      <a:r>
                        <a:rPr lang="en" sz="1000">
                          <a:latin typeface="Lato"/>
                          <a:ea typeface="Lato"/>
                          <a:cs typeface="Lato"/>
                          <a:sym typeface="Lato"/>
                        </a:rPr>
                        <a:t>W</a:t>
                      </a:r>
                      <a:r>
                        <a:rPr baseline="-25000" lang="en" sz="1000">
                          <a:latin typeface="Lato"/>
                          <a:ea typeface="Lato"/>
                          <a:cs typeface="Lato"/>
                          <a:sym typeface="Lato"/>
                        </a:rPr>
                        <a:t>3</a:t>
                      </a:r>
                      <a:endParaRPr baseline="-25000" sz="1000">
                        <a:latin typeface="Lato"/>
                        <a:ea typeface="Lato"/>
                        <a:cs typeface="Lato"/>
                        <a:sym typeface="Lato"/>
                      </a:endParaRPr>
                    </a:p>
                  </a:txBody>
                  <a:tcPr marT="45700" marB="45700" marR="45700" marL="45700" anchor="ctr"/>
                </a:tc>
                <a:tc>
                  <a:txBody>
                    <a:bodyPr/>
                    <a:lstStyle/>
                    <a:p>
                      <a:pPr indent="0" lvl="0" marL="0" rtl="0" algn="ctr">
                        <a:spcBef>
                          <a:spcPts val="0"/>
                        </a:spcBef>
                        <a:spcAft>
                          <a:spcPts val="0"/>
                        </a:spcAft>
                        <a:buNone/>
                      </a:pPr>
                      <a:r>
                        <a:rPr lang="en" sz="1000">
                          <a:latin typeface="Lato"/>
                          <a:ea typeface="Lato"/>
                          <a:cs typeface="Lato"/>
                          <a:sym typeface="Lato"/>
                        </a:rPr>
                        <a:t>200 ms</a:t>
                      </a:r>
                      <a:endParaRPr sz="1000">
                        <a:latin typeface="Lato"/>
                        <a:ea typeface="Lato"/>
                        <a:cs typeface="Lato"/>
                        <a:sym typeface="Lato"/>
                      </a:endParaRPr>
                    </a:p>
                  </a:txBody>
                  <a:tcPr marT="45700" marB="45700" marR="45700" marL="45700" anchor="ctr"/>
                </a:tc>
                <a:tc>
                  <a:txBody>
                    <a:bodyPr/>
                    <a:lstStyle/>
                    <a:p>
                      <a:pPr indent="0" lvl="0" marL="0" rtl="0" algn="ctr">
                        <a:spcBef>
                          <a:spcPts val="0"/>
                        </a:spcBef>
                        <a:spcAft>
                          <a:spcPts val="0"/>
                        </a:spcAft>
                        <a:buNone/>
                      </a:pPr>
                      <a:r>
                        <a:rPr lang="en" sz="1000">
                          <a:latin typeface="Lato"/>
                          <a:ea typeface="Lato"/>
                          <a:cs typeface="Lato"/>
                          <a:sym typeface="Lato"/>
                        </a:rPr>
                        <a:t>30 ms</a:t>
                      </a:r>
                      <a:endParaRPr sz="1000">
                        <a:latin typeface="Lato"/>
                        <a:ea typeface="Lato"/>
                        <a:cs typeface="Lato"/>
                        <a:sym typeface="Lato"/>
                      </a:endParaRPr>
                    </a:p>
                  </a:txBody>
                  <a:tcPr marT="45700" marB="45700" marR="45700" marL="45700" anchor="ctr"/>
                </a:tc>
              </a:tr>
            </a:tbl>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sp>
        <p:nvSpPr>
          <p:cNvPr id="286" name="Google Shape;286;p42"/>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lang="en"/>
              <a:t>Consider a system with one coordinator (C) and three workers (W</a:t>
            </a:r>
            <a:r>
              <a:rPr baseline="-25000" lang="en"/>
              <a:t>1</a:t>
            </a:r>
            <a:r>
              <a:rPr lang="en"/>
              <a:t>, W</a:t>
            </a:r>
            <a:r>
              <a:rPr baseline="-25000" lang="en"/>
              <a:t>2</a:t>
            </a:r>
            <a:r>
              <a:rPr lang="en"/>
              <a:t>, W</a:t>
            </a:r>
            <a:r>
              <a:rPr baseline="-25000" lang="en"/>
              <a:t>3</a:t>
            </a:r>
            <a:r>
              <a:rPr lang="en"/>
              <a:t>). The following latencies are given for each worker.</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You may assume all other latencies not given are negligible. C has a timeout of 3 s, log latency of 5 ms, and can communicate with all workers in parallel.</a:t>
            </a:r>
            <a:endParaRPr/>
          </a:p>
        </p:txBody>
      </p:sp>
      <p:sp>
        <p:nvSpPr>
          <p:cNvPr id="287" name="Google Shape;287;p42"/>
          <p:cNvSpPr txBox="1"/>
          <p:nvPr>
            <p:ph idx="2" type="body"/>
          </p:nvPr>
        </p:nvSpPr>
        <p:spPr>
          <a:xfrm>
            <a:off x="4663350" y="822963"/>
            <a:ext cx="42978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a:pPr>
            <a:r>
              <a:rPr lang="en"/>
              <a:t>What is the minimum amount of time needed for 2PC to complete successfully?</a:t>
            </a:r>
            <a:br>
              <a:rPr lang="en"/>
            </a:br>
            <a:r>
              <a:rPr lang="en">
                <a:solidFill>
                  <a:srgbClr val="0000FF"/>
                </a:solidFill>
              </a:rPr>
              <a:t>Prepare phase: worker receives message + log result + send back message + coordinator logs.</a:t>
            </a:r>
            <a:br>
              <a:rPr lang="en">
                <a:solidFill>
                  <a:srgbClr val="0000FF"/>
                </a:solidFill>
              </a:rPr>
            </a:br>
            <a:r>
              <a:rPr lang="en">
                <a:solidFill>
                  <a:srgbClr val="0000FF"/>
                </a:solidFill>
              </a:rPr>
              <a:t>max(400 + 10 + 400, 300 + 20 + 300, 200 + 30 + 200) + 5 = 815 ms</a:t>
            </a:r>
            <a:br>
              <a:rPr lang="en"/>
            </a:br>
            <a:endParaRPr/>
          </a:p>
        </p:txBody>
      </p:sp>
      <p:sp>
        <p:nvSpPr>
          <p:cNvPr id="288" name="Google Shape;288;p42"/>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Two Phase Commit</a:t>
            </a:r>
            <a:endParaRPr/>
          </a:p>
        </p:txBody>
      </p:sp>
      <p:graphicFrame>
        <p:nvGraphicFramePr>
          <p:cNvPr id="289" name="Google Shape;289;p42"/>
          <p:cNvGraphicFramePr/>
          <p:nvPr/>
        </p:nvGraphicFramePr>
        <p:xfrm>
          <a:off x="182850" y="1355475"/>
          <a:ext cx="3000000" cy="3000000"/>
        </p:xfrm>
        <a:graphic>
          <a:graphicData uri="http://schemas.openxmlformats.org/drawingml/2006/table">
            <a:tbl>
              <a:tblPr>
                <a:noFill/>
                <a:tableStyleId>{1E2C62E7-77E8-4DB1-BEC7-F68EA824C0FD}</a:tableStyleId>
              </a:tblPr>
              <a:tblGrid>
                <a:gridCol w="874275"/>
                <a:gridCol w="2057775"/>
                <a:gridCol w="1365750"/>
              </a:tblGrid>
              <a:tr h="240875">
                <a:tc>
                  <a:txBody>
                    <a:bodyPr/>
                    <a:lstStyle/>
                    <a:p>
                      <a:pPr indent="0" lvl="0" marL="0" rtl="0" algn="ctr">
                        <a:spcBef>
                          <a:spcPts val="0"/>
                        </a:spcBef>
                        <a:spcAft>
                          <a:spcPts val="0"/>
                        </a:spcAft>
                        <a:buNone/>
                      </a:pPr>
                      <a:r>
                        <a:rPr lang="en" sz="1000">
                          <a:latin typeface="Lato"/>
                          <a:ea typeface="Lato"/>
                          <a:cs typeface="Lato"/>
                          <a:sym typeface="Lato"/>
                        </a:rPr>
                        <a:t>Worker</a:t>
                      </a:r>
                      <a:endParaRPr sz="1000">
                        <a:latin typeface="Lato"/>
                        <a:ea typeface="Lato"/>
                        <a:cs typeface="Lato"/>
                        <a:sym typeface="Lato"/>
                      </a:endParaRPr>
                    </a:p>
                  </a:txBody>
                  <a:tcPr marT="45700" marB="45700" marR="45700" marL="45700" anchor="ctr"/>
                </a:tc>
                <a:tc>
                  <a:txBody>
                    <a:bodyPr/>
                    <a:lstStyle/>
                    <a:p>
                      <a:pPr indent="0" lvl="0" marL="0" rtl="0" algn="ctr">
                        <a:spcBef>
                          <a:spcPts val="0"/>
                        </a:spcBef>
                        <a:spcAft>
                          <a:spcPts val="0"/>
                        </a:spcAft>
                        <a:buNone/>
                      </a:pPr>
                      <a:r>
                        <a:rPr lang="en" sz="1000">
                          <a:latin typeface="Lato"/>
                          <a:ea typeface="Lato"/>
                          <a:cs typeface="Lato"/>
                          <a:sym typeface="Lato"/>
                        </a:rPr>
                        <a:t>Send/Receive (each direction)</a:t>
                      </a:r>
                      <a:endParaRPr sz="1000">
                        <a:latin typeface="Lato"/>
                        <a:ea typeface="Lato"/>
                        <a:cs typeface="Lato"/>
                        <a:sym typeface="Lato"/>
                      </a:endParaRPr>
                    </a:p>
                  </a:txBody>
                  <a:tcPr marT="45700" marB="45700" marR="45700" marL="45700" anchor="ctr"/>
                </a:tc>
                <a:tc>
                  <a:txBody>
                    <a:bodyPr/>
                    <a:lstStyle/>
                    <a:p>
                      <a:pPr indent="0" lvl="0" marL="0" rtl="0" algn="ctr">
                        <a:spcBef>
                          <a:spcPts val="0"/>
                        </a:spcBef>
                        <a:spcAft>
                          <a:spcPts val="0"/>
                        </a:spcAft>
                        <a:buNone/>
                      </a:pPr>
                      <a:r>
                        <a:rPr lang="en" sz="1000">
                          <a:latin typeface="Lato"/>
                          <a:ea typeface="Lato"/>
                          <a:cs typeface="Lato"/>
                          <a:sym typeface="Lato"/>
                        </a:rPr>
                        <a:t>Log</a:t>
                      </a:r>
                      <a:endParaRPr sz="1000">
                        <a:latin typeface="Lato"/>
                        <a:ea typeface="Lato"/>
                        <a:cs typeface="Lato"/>
                        <a:sym typeface="Lato"/>
                      </a:endParaRPr>
                    </a:p>
                  </a:txBody>
                  <a:tcPr marT="45700" marB="45700" marR="45700" marL="45700" anchor="ctr"/>
                </a:tc>
              </a:tr>
              <a:tr h="240875">
                <a:tc>
                  <a:txBody>
                    <a:bodyPr/>
                    <a:lstStyle/>
                    <a:p>
                      <a:pPr indent="0" lvl="0" marL="0" rtl="0" algn="ctr">
                        <a:spcBef>
                          <a:spcPts val="0"/>
                        </a:spcBef>
                        <a:spcAft>
                          <a:spcPts val="0"/>
                        </a:spcAft>
                        <a:buNone/>
                      </a:pPr>
                      <a:r>
                        <a:rPr lang="en" sz="1000">
                          <a:latin typeface="Lato"/>
                          <a:ea typeface="Lato"/>
                          <a:cs typeface="Lato"/>
                          <a:sym typeface="Lato"/>
                        </a:rPr>
                        <a:t>W</a:t>
                      </a:r>
                      <a:r>
                        <a:rPr baseline="-25000" lang="en" sz="1000">
                          <a:latin typeface="Lato"/>
                          <a:ea typeface="Lato"/>
                          <a:cs typeface="Lato"/>
                          <a:sym typeface="Lato"/>
                        </a:rPr>
                        <a:t>1</a:t>
                      </a:r>
                      <a:endParaRPr baseline="-25000" sz="1000">
                        <a:latin typeface="Lato"/>
                        <a:ea typeface="Lato"/>
                        <a:cs typeface="Lato"/>
                        <a:sym typeface="Lato"/>
                      </a:endParaRPr>
                    </a:p>
                  </a:txBody>
                  <a:tcPr marT="45700" marB="45700" marR="45700" marL="45700" anchor="ctr"/>
                </a:tc>
                <a:tc>
                  <a:txBody>
                    <a:bodyPr/>
                    <a:lstStyle/>
                    <a:p>
                      <a:pPr indent="0" lvl="0" marL="0" rtl="0" algn="ctr">
                        <a:spcBef>
                          <a:spcPts val="0"/>
                        </a:spcBef>
                        <a:spcAft>
                          <a:spcPts val="0"/>
                        </a:spcAft>
                        <a:buNone/>
                      </a:pPr>
                      <a:r>
                        <a:rPr lang="en" sz="1000">
                          <a:latin typeface="Lato"/>
                          <a:ea typeface="Lato"/>
                          <a:cs typeface="Lato"/>
                          <a:sym typeface="Lato"/>
                        </a:rPr>
                        <a:t>400 ms</a:t>
                      </a:r>
                      <a:endParaRPr sz="1000">
                        <a:latin typeface="Lato"/>
                        <a:ea typeface="Lato"/>
                        <a:cs typeface="Lato"/>
                        <a:sym typeface="Lato"/>
                      </a:endParaRPr>
                    </a:p>
                  </a:txBody>
                  <a:tcPr marT="45700" marB="45700" marR="45700" marL="45700" anchor="ctr"/>
                </a:tc>
                <a:tc>
                  <a:txBody>
                    <a:bodyPr/>
                    <a:lstStyle/>
                    <a:p>
                      <a:pPr indent="0" lvl="0" marL="0" rtl="0" algn="ctr">
                        <a:spcBef>
                          <a:spcPts val="0"/>
                        </a:spcBef>
                        <a:spcAft>
                          <a:spcPts val="0"/>
                        </a:spcAft>
                        <a:buNone/>
                      </a:pPr>
                      <a:r>
                        <a:rPr lang="en" sz="1000">
                          <a:latin typeface="Lato"/>
                          <a:ea typeface="Lato"/>
                          <a:cs typeface="Lato"/>
                          <a:sym typeface="Lato"/>
                        </a:rPr>
                        <a:t>10 ms</a:t>
                      </a:r>
                      <a:endParaRPr sz="1000">
                        <a:latin typeface="Lato"/>
                        <a:ea typeface="Lato"/>
                        <a:cs typeface="Lato"/>
                        <a:sym typeface="Lato"/>
                      </a:endParaRPr>
                    </a:p>
                  </a:txBody>
                  <a:tcPr marT="45700" marB="45700" marR="45700" marL="45700" anchor="ctr"/>
                </a:tc>
              </a:tr>
              <a:tr h="240875">
                <a:tc>
                  <a:txBody>
                    <a:bodyPr/>
                    <a:lstStyle/>
                    <a:p>
                      <a:pPr indent="0" lvl="0" marL="0" rtl="0" algn="ctr">
                        <a:spcBef>
                          <a:spcPts val="0"/>
                        </a:spcBef>
                        <a:spcAft>
                          <a:spcPts val="0"/>
                        </a:spcAft>
                        <a:buNone/>
                      </a:pPr>
                      <a:r>
                        <a:rPr lang="en" sz="1000">
                          <a:latin typeface="Lato"/>
                          <a:ea typeface="Lato"/>
                          <a:cs typeface="Lato"/>
                          <a:sym typeface="Lato"/>
                        </a:rPr>
                        <a:t>W</a:t>
                      </a:r>
                      <a:r>
                        <a:rPr baseline="-25000" lang="en" sz="1000">
                          <a:latin typeface="Lato"/>
                          <a:ea typeface="Lato"/>
                          <a:cs typeface="Lato"/>
                          <a:sym typeface="Lato"/>
                        </a:rPr>
                        <a:t>2</a:t>
                      </a:r>
                      <a:endParaRPr baseline="-25000" sz="1000">
                        <a:latin typeface="Lato"/>
                        <a:ea typeface="Lato"/>
                        <a:cs typeface="Lato"/>
                        <a:sym typeface="Lato"/>
                      </a:endParaRPr>
                    </a:p>
                  </a:txBody>
                  <a:tcPr marT="45700" marB="45700" marR="45700" marL="45700" anchor="ctr"/>
                </a:tc>
                <a:tc>
                  <a:txBody>
                    <a:bodyPr/>
                    <a:lstStyle/>
                    <a:p>
                      <a:pPr indent="0" lvl="0" marL="0" rtl="0" algn="ctr">
                        <a:spcBef>
                          <a:spcPts val="0"/>
                        </a:spcBef>
                        <a:spcAft>
                          <a:spcPts val="0"/>
                        </a:spcAft>
                        <a:buNone/>
                      </a:pPr>
                      <a:r>
                        <a:rPr lang="en" sz="1000">
                          <a:latin typeface="Lato"/>
                          <a:ea typeface="Lato"/>
                          <a:cs typeface="Lato"/>
                          <a:sym typeface="Lato"/>
                        </a:rPr>
                        <a:t>300 ms</a:t>
                      </a:r>
                      <a:endParaRPr sz="1000">
                        <a:latin typeface="Lato"/>
                        <a:ea typeface="Lato"/>
                        <a:cs typeface="Lato"/>
                        <a:sym typeface="Lato"/>
                      </a:endParaRPr>
                    </a:p>
                  </a:txBody>
                  <a:tcPr marT="45700" marB="45700" marR="45700" marL="45700" anchor="ctr"/>
                </a:tc>
                <a:tc>
                  <a:txBody>
                    <a:bodyPr/>
                    <a:lstStyle/>
                    <a:p>
                      <a:pPr indent="0" lvl="0" marL="0" rtl="0" algn="ctr">
                        <a:spcBef>
                          <a:spcPts val="0"/>
                        </a:spcBef>
                        <a:spcAft>
                          <a:spcPts val="0"/>
                        </a:spcAft>
                        <a:buNone/>
                      </a:pPr>
                      <a:r>
                        <a:rPr lang="en" sz="1000">
                          <a:latin typeface="Lato"/>
                          <a:ea typeface="Lato"/>
                          <a:cs typeface="Lato"/>
                          <a:sym typeface="Lato"/>
                        </a:rPr>
                        <a:t>20 ms</a:t>
                      </a:r>
                      <a:endParaRPr sz="1000">
                        <a:latin typeface="Lato"/>
                        <a:ea typeface="Lato"/>
                        <a:cs typeface="Lato"/>
                        <a:sym typeface="Lato"/>
                      </a:endParaRPr>
                    </a:p>
                  </a:txBody>
                  <a:tcPr marT="45700" marB="45700" marR="45700" marL="45700" anchor="ctr"/>
                </a:tc>
              </a:tr>
              <a:tr h="240875">
                <a:tc>
                  <a:txBody>
                    <a:bodyPr/>
                    <a:lstStyle/>
                    <a:p>
                      <a:pPr indent="0" lvl="0" marL="0" rtl="0" algn="ctr">
                        <a:spcBef>
                          <a:spcPts val="0"/>
                        </a:spcBef>
                        <a:spcAft>
                          <a:spcPts val="0"/>
                        </a:spcAft>
                        <a:buNone/>
                      </a:pPr>
                      <a:r>
                        <a:rPr lang="en" sz="1000">
                          <a:latin typeface="Lato"/>
                          <a:ea typeface="Lato"/>
                          <a:cs typeface="Lato"/>
                          <a:sym typeface="Lato"/>
                        </a:rPr>
                        <a:t>W</a:t>
                      </a:r>
                      <a:r>
                        <a:rPr baseline="-25000" lang="en" sz="1000">
                          <a:latin typeface="Lato"/>
                          <a:ea typeface="Lato"/>
                          <a:cs typeface="Lato"/>
                          <a:sym typeface="Lato"/>
                        </a:rPr>
                        <a:t>3</a:t>
                      </a:r>
                      <a:endParaRPr baseline="-25000" sz="1000">
                        <a:latin typeface="Lato"/>
                        <a:ea typeface="Lato"/>
                        <a:cs typeface="Lato"/>
                        <a:sym typeface="Lato"/>
                      </a:endParaRPr>
                    </a:p>
                  </a:txBody>
                  <a:tcPr marT="45700" marB="45700" marR="45700" marL="45700" anchor="ctr"/>
                </a:tc>
                <a:tc>
                  <a:txBody>
                    <a:bodyPr/>
                    <a:lstStyle/>
                    <a:p>
                      <a:pPr indent="0" lvl="0" marL="0" rtl="0" algn="ctr">
                        <a:spcBef>
                          <a:spcPts val="0"/>
                        </a:spcBef>
                        <a:spcAft>
                          <a:spcPts val="0"/>
                        </a:spcAft>
                        <a:buNone/>
                      </a:pPr>
                      <a:r>
                        <a:rPr lang="en" sz="1000">
                          <a:latin typeface="Lato"/>
                          <a:ea typeface="Lato"/>
                          <a:cs typeface="Lato"/>
                          <a:sym typeface="Lato"/>
                        </a:rPr>
                        <a:t>200 ms</a:t>
                      </a:r>
                      <a:endParaRPr sz="1000">
                        <a:latin typeface="Lato"/>
                        <a:ea typeface="Lato"/>
                        <a:cs typeface="Lato"/>
                        <a:sym typeface="Lato"/>
                      </a:endParaRPr>
                    </a:p>
                  </a:txBody>
                  <a:tcPr marT="45700" marB="45700" marR="45700" marL="45700" anchor="ctr"/>
                </a:tc>
                <a:tc>
                  <a:txBody>
                    <a:bodyPr/>
                    <a:lstStyle/>
                    <a:p>
                      <a:pPr indent="0" lvl="0" marL="0" rtl="0" algn="ctr">
                        <a:spcBef>
                          <a:spcPts val="0"/>
                        </a:spcBef>
                        <a:spcAft>
                          <a:spcPts val="0"/>
                        </a:spcAft>
                        <a:buNone/>
                      </a:pPr>
                      <a:r>
                        <a:rPr lang="en" sz="1000">
                          <a:latin typeface="Lato"/>
                          <a:ea typeface="Lato"/>
                          <a:cs typeface="Lato"/>
                          <a:sym typeface="Lato"/>
                        </a:rPr>
                        <a:t>30 ms</a:t>
                      </a:r>
                      <a:endParaRPr sz="1000">
                        <a:latin typeface="Lato"/>
                        <a:ea typeface="Lato"/>
                        <a:cs typeface="Lato"/>
                        <a:sym typeface="Lato"/>
                      </a:endParaRPr>
                    </a:p>
                  </a:txBody>
                  <a:tcPr marT="45700" marB="45700" marR="45700" marL="45700" anchor="ctr"/>
                </a:tc>
              </a:tr>
            </a:tbl>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 name="Shape 293"/>
        <p:cNvGrpSpPr/>
        <p:nvPr/>
      </p:nvGrpSpPr>
      <p:grpSpPr>
        <a:xfrm>
          <a:off x="0" y="0"/>
          <a:ext cx="0" cy="0"/>
          <a:chOff x="0" y="0"/>
          <a:chExt cx="0" cy="0"/>
        </a:xfrm>
      </p:grpSpPr>
      <p:sp>
        <p:nvSpPr>
          <p:cNvPr id="294" name="Google Shape;294;p43"/>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lang="en"/>
              <a:t>Consider a system with one coordinator (C) and three workers (W</a:t>
            </a:r>
            <a:r>
              <a:rPr baseline="-25000" lang="en"/>
              <a:t>1</a:t>
            </a:r>
            <a:r>
              <a:rPr lang="en"/>
              <a:t>, W</a:t>
            </a:r>
            <a:r>
              <a:rPr baseline="-25000" lang="en"/>
              <a:t>2</a:t>
            </a:r>
            <a:r>
              <a:rPr lang="en"/>
              <a:t>, W</a:t>
            </a:r>
            <a:r>
              <a:rPr baseline="-25000" lang="en"/>
              <a:t>3</a:t>
            </a:r>
            <a:r>
              <a:rPr lang="en"/>
              <a:t>). The following latencies are given for each worker.</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You may assume all other latencies not given are negligible. C has a timeout of 3 s, log latency of 5 ms, and can communicate with all workers in parallel.</a:t>
            </a:r>
            <a:endParaRPr/>
          </a:p>
        </p:txBody>
      </p:sp>
      <p:sp>
        <p:nvSpPr>
          <p:cNvPr id="295" name="Google Shape;295;p43"/>
          <p:cNvSpPr txBox="1"/>
          <p:nvPr>
            <p:ph idx="2" type="body"/>
          </p:nvPr>
        </p:nvSpPr>
        <p:spPr>
          <a:xfrm>
            <a:off x="4663350" y="822963"/>
            <a:ext cx="42978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a:pPr>
            <a:r>
              <a:rPr lang="en"/>
              <a:t>What is the minimum amount of time needed for 2PC to complete successfully?</a:t>
            </a:r>
            <a:br>
              <a:rPr lang="en"/>
            </a:br>
            <a:r>
              <a:rPr lang="en">
                <a:solidFill>
                  <a:srgbClr val="0000FF"/>
                </a:solidFill>
              </a:rPr>
              <a:t>Prepare phase: worker receives message + log result + send back message + coordinator logs.</a:t>
            </a:r>
            <a:br>
              <a:rPr lang="en">
                <a:solidFill>
                  <a:srgbClr val="0000FF"/>
                </a:solidFill>
              </a:rPr>
            </a:br>
            <a:r>
              <a:rPr lang="en">
                <a:solidFill>
                  <a:srgbClr val="0000FF"/>
                </a:solidFill>
              </a:rPr>
              <a:t>max(400 + 10 + 400, 300 + 20 + 300, 200 + 30 + 200) + 5 = 815 ms</a:t>
            </a:r>
            <a:br>
              <a:rPr lang="en">
                <a:solidFill>
                  <a:srgbClr val="0000FF"/>
                </a:solidFill>
              </a:rPr>
            </a:br>
            <a:r>
              <a:rPr lang="en">
                <a:solidFill>
                  <a:srgbClr val="0000FF"/>
                </a:solidFill>
              </a:rPr>
              <a:t>Commit/abort phase: worker receives message + log result + send back message (no coordinator log)</a:t>
            </a:r>
            <a:br>
              <a:rPr lang="en">
                <a:solidFill>
                  <a:srgbClr val="0000FF"/>
                </a:solidFill>
              </a:rPr>
            </a:br>
            <a:r>
              <a:rPr lang="en">
                <a:solidFill>
                  <a:srgbClr val="0000FF"/>
                </a:solidFill>
              </a:rPr>
              <a:t>max(400 + 10 + 400, 300 + 20 + 300, 200 + 30 + 200) = 810 ms</a:t>
            </a:r>
            <a:br>
              <a:rPr lang="en">
                <a:solidFill>
                  <a:srgbClr val="0000FF"/>
                </a:solidFill>
              </a:rPr>
            </a:br>
            <a:r>
              <a:rPr lang="en">
                <a:solidFill>
                  <a:srgbClr val="0000FF"/>
                </a:solidFill>
              </a:rPr>
              <a:t>Total latency = 810 + 815 = 1625 ms</a:t>
            </a:r>
            <a:br>
              <a:rPr lang="en">
                <a:solidFill>
                  <a:srgbClr val="0000FF"/>
                </a:solidFill>
              </a:rPr>
            </a:br>
            <a:endParaRPr>
              <a:solidFill>
                <a:srgbClr val="0000FF"/>
              </a:solidFill>
            </a:endParaRPr>
          </a:p>
        </p:txBody>
      </p:sp>
      <p:sp>
        <p:nvSpPr>
          <p:cNvPr id="296" name="Google Shape;296;p43"/>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Two Phase Commit</a:t>
            </a:r>
            <a:endParaRPr/>
          </a:p>
        </p:txBody>
      </p:sp>
      <p:graphicFrame>
        <p:nvGraphicFramePr>
          <p:cNvPr id="297" name="Google Shape;297;p43"/>
          <p:cNvGraphicFramePr/>
          <p:nvPr/>
        </p:nvGraphicFramePr>
        <p:xfrm>
          <a:off x="182850" y="1355475"/>
          <a:ext cx="3000000" cy="3000000"/>
        </p:xfrm>
        <a:graphic>
          <a:graphicData uri="http://schemas.openxmlformats.org/drawingml/2006/table">
            <a:tbl>
              <a:tblPr>
                <a:noFill/>
                <a:tableStyleId>{1E2C62E7-77E8-4DB1-BEC7-F68EA824C0FD}</a:tableStyleId>
              </a:tblPr>
              <a:tblGrid>
                <a:gridCol w="874275"/>
                <a:gridCol w="2057775"/>
                <a:gridCol w="1365750"/>
              </a:tblGrid>
              <a:tr h="240875">
                <a:tc>
                  <a:txBody>
                    <a:bodyPr/>
                    <a:lstStyle/>
                    <a:p>
                      <a:pPr indent="0" lvl="0" marL="0" rtl="0" algn="ctr">
                        <a:spcBef>
                          <a:spcPts val="0"/>
                        </a:spcBef>
                        <a:spcAft>
                          <a:spcPts val="0"/>
                        </a:spcAft>
                        <a:buNone/>
                      </a:pPr>
                      <a:r>
                        <a:rPr lang="en" sz="1000">
                          <a:latin typeface="Lato"/>
                          <a:ea typeface="Lato"/>
                          <a:cs typeface="Lato"/>
                          <a:sym typeface="Lato"/>
                        </a:rPr>
                        <a:t>Worker</a:t>
                      </a:r>
                      <a:endParaRPr sz="1000">
                        <a:latin typeface="Lato"/>
                        <a:ea typeface="Lato"/>
                        <a:cs typeface="Lato"/>
                        <a:sym typeface="Lato"/>
                      </a:endParaRPr>
                    </a:p>
                  </a:txBody>
                  <a:tcPr marT="45700" marB="45700" marR="45700" marL="45700" anchor="ctr"/>
                </a:tc>
                <a:tc>
                  <a:txBody>
                    <a:bodyPr/>
                    <a:lstStyle/>
                    <a:p>
                      <a:pPr indent="0" lvl="0" marL="0" rtl="0" algn="ctr">
                        <a:spcBef>
                          <a:spcPts val="0"/>
                        </a:spcBef>
                        <a:spcAft>
                          <a:spcPts val="0"/>
                        </a:spcAft>
                        <a:buNone/>
                      </a:pPr>
                      <a:r>
                        <a:rPr lang="en" sz="1000">
                          <a:latin typeface="Lato"/>
                          <a:ea typeface="Lato"/>
                          <a:cs typeface="Lato"/>
                          <a:sym typeface="Lato"/>
                        </a:rPr>
                        <a:t>Send/Receive (each direction)</a:t>
                      </a:r>
                      <a:endParaRPr sz="1000">
                        <a:latin typeface="Lato"/>
                        <a:ea typeface="Lato"/>
                        <a:cs typeface="Lato"/>
                        <a:sym typeface="Lato"/>
                      </a:endParaRPr>
                    </a:p>
                  </a:txBody>
                  <a:tcPr marT="45700" marB="45700" marR="45700" marL="45700" anchor="ctr"/>
                </a:tc>
                <a:tc>
                  <a:txBody>
                    <a:bodyPr/>
                    <a:lstStyle/>
                    <a:p>
                      <a:pPr indent="0" lvl="0" marL="0" rtl="0" algn="ctr">
                        <a:spcBef>
                          <a:spcPts val="0"/>
                        </a:spcBef>
                        <a:spcAft>
                          <a:spcPts val="0"/>
                        </a:spcAft>
                        <a:buNone/>
                      </a:pPr>
                      <a:r>
                        <a:rPr lang="en" sz="1000">
                          <a:latin typeface="Lato"/>
                          <a:ea typeface="Lato"/>
                          <a:cs typeface="Lato"/>
                          <a:sym typeface="Lato"/>
                        </a:rPr>
                        <a:t>Log</a:t>
                      </a:r>
                      <a:endParaRPr sz="1000">
                        <a:latin typeface="Lato"/>
                        <a:ea typeface="Lato"/>
                        <a:cs typeface="Lato"/>
                        <a:sym typeface="Lato"/>
                      </a:endParaRPr>
                    </a:p>
                  </a:txBody>
                  <a:tcPr marT="45700" marB="45700" marR="45700" marL="45700" anchor="ctr"/>
                </a:tc>
              </a:tr>
              <a:tr h="240875">
                <a:tc>
                  <a:txBody>
                    <a:bodyPr/>
                    <a:lstStyle/>
                    <a:p>
                      <a:pPr indent="0" lvl="0" marL="0" rtl="0" algn="ctr">
                        <a:spcBef>
                          <a:spcPts val="0"/>
                        </a:spcBef>
                        <a:spcAft>
                          <a:spcPts val="0"/>
                        </a:spcAft>
                        <a:buNone/>
                      </a:pPr>
                      <a:r>
                        <a:rPr lang="en" sz="1000">
                          <a:latin typeface="Lato"/>
                          <a:ea typeface="Lato"/>
                          <a:cs typeface="Lato"/>
                          <a:sym typeface="Lato"/>
                        </a:rPr>
                        <a:t>W</a:t>
                      </a:r>
                      <a:r>
                        <a:rPr baseline="-25000" lang="en" sz="1000">
                          <a:latin typeface="Lato"/>
                          <a:ea typeface="Lato"/>
                          <a:cs typeface="Lato"/>
                          <a:sym typeface="Lato"/>
                        </a:rPr>
                        <a:t>1</a:t>
                      </a:r>
                      <a:endParaRPr baseline="-25000" sz="1000">
                        <a:latin typeface="Lato"/>
                        <a:ea typeface="Lato"/>
                        <a:cs typeface="Lato"/>
                        <a:sym typeface="Lato"/>
                      </a:endParaRPr>
                    </a:p>
                  </a:txBody>
                  <a:tcPr marT="45700" marB="45700" marR="45700" marL="45700" anchor="ctr"/>
                </a:tc>
                <a:tc>
                  <a:txBody>
                    <a:bodyPr/>
                    <a:lstStyle/>
                    <a:p>
                      <a:pPr indent="0" lvl="0" marL="0" rtl="0" algn="ctr">
                        <a:spcBef>
                          <a:spcPts val="0"/>
                        </a:spcBef>
                        <a:spcAft>
                          <a:spcPts val="0"/>
                        </a:spcAft>
                        <a:buNone/>
                      </a:pPr>
                      <a:r>
                        <a:rPr lang="en" sz="1000">
                          <a:latin typeface="Lato"/>
                          <a:ea typeface="Lato"/>
                          <a:cs typeface="Lato"/>
                          <a:sym typeface="Lato"/>
                        </a:rPr>
                        <a:t>400 ms</a:t>
                      </a:r>
                      <a:endParaRPr sz="1000">
                        <a:latin typeface="Lato"/>
                        <a:ea typeface="Lato"/>
                        <a:cs typeface="Lato"/>
                        <a:sym typeface="Lato"/>
                      </a:endParaRPr>
                    </a:p>
                  </a:txBody>
                  <a:tcPr marT="45700" marB="45700" marR="45700" marL="45700" anchor="ctr"/>
                </a:tc>
                <a:tc>
                  <a:txBody>
                    <a:bodyPr/>
                    <a:lstStyle/>
                    <a:p>
                      <a:pPr indent="0" lvl="0" marL="0" rtl="0" algn="ctr">
                        <a:spcBef>
                          <a:spcPts val="0"/>
                        </a:spcBef>
                        <a:spcAft>
                          <a:spcPts val="0"/>
                        </a:spcAft>
                        <a:buNone/>
                      </a:pPr>
                      <a:r>
                        <a:rPr lang="en" sz="1000">
                          <a:latin typeface="Lato"/>
                          <a:ea typeface="Lato"/>
                          <a:cs typeface="Lato"/>
                          <a:sym typeface="Lato"/>
                        </a:rPr>
                        <a:t>10 ms</a:t>
                      </a:r>
                      <a:endParaRPr sz="1000">
                        <a:latin typeface="Lato"/>
                        <a:ea typeface="Lato"/>
                        <a:cs typeface="Lato"/>
                        <a:sym typeface="Lato"/>
                      </a:endParaRPr>
                    </a:p>
                  </a:txBody>
                  <a:tcPr marT="45700" marB="45700" marR="45700" marL="45700" anchor="ctr"/>
                </a:tc>
              </a:tr>
              <a:tr h="240875">
                <a:tc>
                  <a:txBody>
                    <a:bodyPr/>
                    <a:lstStyle/>
                    <a:p>
                      <a:pPr indent="0" lvl="0" marL="0" rtl="0" algn="ctr">
                        <a:spcBef>
                          <a:spcPts val="0"/>
                        </a:spcBef>
                        <a:spcAft>
                          <a:spcPts val="0"/>
                        </a:spcAft>
                        <a:buNone/>
                      </a:pPr>
                      <a:r>
                        <a:rPr lang="en" sz="1000">
                          <a:latin typeface="Lato"/>
                          <a:ea typeface="Lato"/>
                          <a:cs typeface="Lato"/>
                          <a:sym typeface="Lato"/>
                        </a:rPr>
                        <a:t>W</a:t>
                      </a:r>
                      <a:r>
                        <a:rPr baseline="-25000" lang="en" sz="1000">
                          <a:latin typeface="Lato"/>
                          <a:ea typeface="Lato"/>
                          <a:cs typeface="Lato"/>
                          <a:sym typeface="Lato"/>
                        </a:rPr>
                        <a:t>2</a:t>
                      </a:r>
                      <a:endParaRPr baseline="-25000" sz="1000">
                        <a:latin typeface="Lato"/>
                        <a:ea typeface="Lato"/>
                        <a:cs typeface="Lato"/>
                        <a:sym typeface="Lato"/>
                      </a:endParaRPr>
                    </a:p>
                  </a:txBody>
                  <a:tcPr marT="45700" marB="45700" marR="45700" marL="45700" anchor="ctr"/>
                </a:tc>
                <a:tc>
                  <a:txBody>
                    <a:bodyPr/>
                    <a:lstStyle/>
                    <a:p>
                      <a:pPr indent="0" lvl="0" marL="0" rtl="0" algn="ctr">
                        <a:spcBef>
                          <a:spcPts val="0"/>
                        </a:spcBef>
                        <a:spcAft>
                          <a:spcPts val="0"/>
                        </a:spcAft>
                        <a:buNone/>
                      </a:pPr>
                      <a:r>
                        <a:rPr lang="en" sz="1000">
                          <a:latin typeface="Lato"/>
                          <a:ea typeface="Lato"/>
                          <a:cs typeface="Lato"/>
                          <a:sym typeface="Lato"/>
                        </a:rPr>
                        <a:t>300 ms</a:t>
                      </a:r>
                      <a:endParaRPr sz="1000">
                        <a:latin typeface="Lato"/>
                        <a:ea typeface="Lato"/>
                        <a:cs typeface="Lato"/>
                        <a:sym typeface="Lato"/>
                      </a:endParaRPr>
                    </a:p>
                  </a:txBody>
                  <a:tcPr marT="45700" marB="45700" marR="45700" marL="45700" anchor="ctr"/>
                </a:tc>
                <a:tc>
                  <a:txBody>
                    <a:bodyPr/>
                    <a:lstStyle/>
                    <a:p>
                      <a:pPr indent="0" lvl="0" marL="0" rtl="0" algn="ctr">
                        <a:spcBef>
                          <a:spcPts val="0"/>
                        </a:spcBef>
                        <a:spcAft>
                          <a:spcPts val="0"/>
                        </a:spcAft>
                        <a:buNone/>
                      </a:pPr>
                      <a:r>
                        <a:rPr lang="en" sz="1000">
                          <a:latin typeface="Lato"/>
                          <a:ea typeface="Lato"/>
                          <a:cs typeface="Lato"/>
                          <a:sym typeface="Lato"/>
                        </a:rPr>
                        <a:t>20 ms</a:t>
                      </a:r>
                      <a:endParaRPr sz="1000">
                        <a:latin typeface="Lato"/>
                        <a:ea typeface="Lato"/>
                        <a:cs typeface="Lato"/>
                        <a:sym typeface="Lato"/>
                      </a:endParaRPr>
                    </a:p>
                  </a:txBody>
                  <a:tcPr marT="45700" marB="45700" marR="45700" marL="45700" anchor="ctr"/>
                </a:tc>
              </a:tr>
              <a:tr h="240875">
                <a:tc>
                  <a:txBody>
                    <a:bodyPr/>
                    <a:lstStyle/>
                    <a:p>
                      <a:pPr indent="0" lvl="0" marL="0" rtl="0" algn="ctr">
                        <a:spcBef>
                          <a:spcPts val="0"/>
                        </a:spcBef>
                        <a:spcAft>
                          <a:spcPts val="0"/>
                        </a:spcAft>
                        <a:buNone/>
                      </a:pPr>
                      <a:r>
                        <a:rPr lang="en" sz="1000">
                          <a:latin typeface="Lato"/>
                          <a:ea typeface="Lato"/>
                          <a:cs typeface="Lato"/>
                          <a:sym typeface="Lato"/>
                        </a:rPr>
                        <a:t>W</a:t>
                      </a:r>
                      <a:r>
                        <a:rPr baseline="-25000" lang="en" sz="1000">
                          <a:latin typeface="Lato"/>
                          <a:ea typeface="Lato"/>
                          <a:cs typeface="Lato"/>
                          <a:sym typeface="Lato"/>
                        </a:rPr>
                        <a:t>3</a:t>
                      </a:r>
                      <a:endParaRPr baseline="-25000" sz="1000">
                        <a:latin typeface="Lato"/>
                        <a:ea typeface="Lato"/>
                        <a:cs typeface="Lato"/>
                        <a:sym typeface="Lato"/>
                      </a:endParaRPr>
                    </a:p>
                  </a:txBody>
                  <a:tcPr marT="45700" marB="45700" marR="45700" marL="45700" anchor="ctr"/>
                </a:tc>
                <a:tc>
                  <a:txBody>
                    <a:bodyPr/>
                    <a:lstStyle/>
                    <a:p>
                      <a:pPr indent="0" lvl="0" marL="0" rtl="0" algn="ctr">
                        <a:spcBef>
                          <a:spcPts val="0"/>
                        </a:spcBef>
                        <a:spcAft>
                          <a:spcPts val="0"/>
                        </a:spcAft>
                        <a:buNone/>
                      </a:pPr>
                      <a:r>
                        <a:rPr lang="en" sz="1000">
                          <a:latin typeface="Lato"/>
                          <a:ea typeface="Lato"/>
                          <a:cs typeface="Lato"/>
                          <a:sym typeface="Lato"/>
                        </a:rPr>
                        <a:t>200 ms</a:t>
                      </a:r>
                      <a:endParaRPr sz="1000">
                        <a:latin typeface="Lato"/>
                        <a:ea typeface="Lato"/>
                        <a:cs typeface="Lato"/>
                        <a:sym typeface="Lato"/>
                      </a:endParaRPr>
                    </a:p>
                  </a:txBody>
                  <a:tcPr marT="45700" marB="45700" marR="45700" marL="45700" anchor="ctr"/>
                </a:tc>
                <a:tc>
                  <a:txBody>
                    <a:bodyPr/>
                    <a:lstStyle/>
                    <a:p>
                      <a:pPr indent="0" lvl="0" marL="0" rtl="0" algn="ctr">
                        <a:spcBef>
                          <a:spcPts val="0"/>
                        </a:spcBef>
                        <a:spcAft>
                          <a:spcPts val="0"/>
                        </a:spcAft>
                        <a:buNone/>
                      </a:pPr>
                      <a:r>
                        <a:rPr lang="en" sz="1000">
                          <a:latin typeface="Lato"/>
                          <a:ea typeface="Lato"/>
                          <a:cs typeface="Lato"/>
                          <a:sym typeface="Lato"/>
                        </a:rPr>
                        <a:t>30 ms</a:t>
                      </a:r>
                      <a:endParaRPr sz="1000">
                        <a:latin typeface="Lato"/>
                        <a:ea typeface="Lato"/>
                        <a:cs typeface="Lato"/>
                        <a:sym typeface="Lato"/>
                      </a:endParaRPr>
                    </a:p>
                  </a:txBody>
                  <a:tcPr marT="45700" marB="45700" marR="45700" marL="45700" anchor="ctr"/>
                </a:tc>
              </a:tr>
            </a:tbl>
          </a:graphicData>
        </a:graphic>
      </p:graphicFrame>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sp>
        <p:nvSpPr>
          <p:cNvPr id="302" name="Google Shape;302;p44"/>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startAt="2"/>
            </a:pPr>
            <a:r>
              <a:rPr lang="en"/>
              <a:t>Consider that all three workers vote to commit during the preparation phase. The coordinator broad- casts a commit decision to all the workers. However, W</a:t>
            </a:r>
            <a:r>
              <a:rPr baseline="-25000" lang="en"/>
              <a:t>2</a:t>
            </a:r>
            <a:r>
              <a:rPr lang="en"/>
              <a:t> crashes and does not recover until immediately after the coordinator’s timeout phase. Does this transaction commit or abort? What is the latency of this transaction, assuming no further failures?</a:t>
            </a:r>
            <a:endParaRPr/>
          </a:p>
        </p:txBody>
      </p:sp>
      <p:sp>
        <p:nvSpPr>
          <p:cNvPr id="303" name="Google Shape;303;p44"/>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Two Phase Commit</a:t>
            </a:r>
            <a:endParaRPr/>
          </a:p>
        </p:txBody>
      </p:sp>
      <p:sp>
        <p:nvSpPr>
          <p:cNvPr id="304" name="Google Shape;304;p44"/>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lang="en"/>
              <a:t>Consider a system with one coordinator (C) and three workers (W</a:t>
            </a:r>
            <a:r>
              <a:rPr baseline="-25000" lang="en"/>
              <a:t>1</a:t>
            </a:r>
            <a:r>
              <a:rPr lang="en"/>
              <a:t>, W</a:t>
            </a:r>
            <a:r>
              <a:rPr baseline="-25000" lang="en"/>
              <a:t>2</a:t>
            </a:r>
            <a:r>
              <a:rPr lang="en"/>
              <a:t>, W</a:t>
            </a:r>
            <a:r>
              <a:rPr baseline="-25000" lang="en"/>
              <a:t>3</a:t>
            </a:r>
            <a:r>
              <a:rPr lang="en"/>
              <a:t>). The following latencies are given for each worker.</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You may assume all other latencies not given are negligible. C has a timeout of 3 s, log latency of 5 ms, and can communicate with all workers in parallel.</a:t>
            </a:r>
            <a:endParaRPr/>
          </a:p>
        </p:txBody>
      </p:sp>
      <p:graphicFrame>
        <p:nvGraphicFramePr>
          <p:cNvPr id="305" name="Google Shape;305;p44"/>
          <p:cNvGraphicFramePr/>
          <p:nvPr/>
        </p:nvGraphicFramePr>
        <p:xfrm>
          <a:off x="182850" y="1355475"/>
          <a:ext cx="3000000" cy="3000000"/>
        </p:xfrm>
        <a:graphic>
          <a:graphicData uri="http://schemas.openxmlformats.org/drawingml/2006/table">
            <a:tbl>
              <a:tblPr>
                <a:noFill/>
                <a:tableStyleId>{1E2C62E7-77E8-4DB1-BEC7-F68EA824C0FD}</a:tableStyleId>
              </a:tblPr>
              <a:tblGrid>
                <a:gridCol w="874275"/>
                <a:gridCol w="2057775"/>
                <a:gridCol w="1365750"/>
              </a:tblGrid>
              <a:tr h="240875">
                <a:tc>
                  <a:txBody>
                    <a:bodyPr/>
                    <a:lstStyle/>
                    <a:p>
                      <a:pPr indent="0" lvl="0" marL="0" rtl="0" algn="ctr">
                        <a:spcBef>
                          <a:spcPts val="0"/>
                        </a:spcBef>
                        <a:spcAft>
                          <a:spcPts val="0"/>
                        </a:spcAft>
                        <a:buNone/>
                      </a:pPr>
                      <a:r>
                        <a:rPr lang="en" sz="1000">
                          <a:latin typeface="Lato"/>
                          <a:ea typeface="Lato"/>
                          <a:cs typeface="Lato"/>
                          <a:sym typeface="Lato"/>
                        </a:rPr>
                        <a:t>Worker</a:t>
                      </a:r>
                      <a:endParaRPr sz="1000">
                        <a:latin typeface="Lato"/>
                        <a:ea typeface="Lato"/>
                        <a:cs typeface="Lato"/>
                        <a:sym typeface="Lato"/>
                      </a:endParaRPr>
                    </a:p>
                  </a:txBody>
                  <a:tcPr marT="45700" marB="45700" marR="45700" marL="45700" anchor="ctr"/>
                </a:tc>
                <a:tc>
                  <a:txBody>
                    <a:bodyPr/>
                    <a:lstStyle/>
                    <a:p>
                      <a:pPr indent="0" lvl="0" marL="0" rtl="0" algn="ctr">
                        <a:spcBef>
                          <a:spcPts val="0"/>
                        </a:spcBef>
                        <a:spcAft>
                          <a:spcPts val="0"/>
                        </a:spcAft>
                        <a:buNone/>
                      </a:pPr>
                      <a:r>
                        <a:rPr lang="en" sz="1000">
                          <a:latin typeface="Lato"/>
                          <a:ea typeface="Lato"/>
                          <a:cs typeface="Lato"/>
                          <a:sym typeface="Lato"/>
                        </a:rPr>
                        <a:t>Send/Receive (each direction)</a:t>
                      </a:r>
                      <a:endParaRPr sz="1000">
                        <a:latin typeface="Lato"/>
                        <a:ea typeface="Lato"/>
                        <a:cs typeface="Lato"/>
                        <a:sym typeface="Lato"/>
                      </a:endParaRPr>
                    </a:p>
                  </a:txBody>
                  <a:tcPr marT="45700" marB="45700" marR="45700" marL="45700" anchor="ctr"/>
                </a:tc>
                <a:tc>
                  <a:txBody>
                    <a:bodyPr/>
                    <a:lstStyle/>
                    <a:p>
                      <a:pPr indent="0" lvl="0" marL="0" rtl="0" algn="ctr">
                        <a:spcBef>
                          <a:spcPts val="0"/>
                        </a:spcBef>
                        <a:spcAft>
                          <a:spcPts val="0"/>
                        </a:spcAft>
                        <a:buNone/>
                      </a:pPr>
                      <a:r>
                        <a:rPr lang="en" sz="1000">
                          <a:latin typeface="Lato"/>
                          <a:ea typeface="Lato"/>
                          <a:cs typeface="Lato"/>
                          <a:sym typeface="Lato"/>
                        </a:rPr>
                        <a:t>Log</a:t>
                      </a:r>
                      <a:endParaRPr sz="1000">
                        <a:latin typeface="Lato"/>
                        <a:ea typeface="Lato"/>
                        <a:cs typeface="Lato"/>
                        <a:sym typeface="Lato"/>
                      </a:endParaRPr>
                    </a:p>
                  </a:txBody>
                  <a:tcPr marT="45700" marB="45700" marR="45700" marL="45700" anchor="ctr"/>
                </a:tc>
              </a:tr>
              <a:tr h="240875">
                <a:tc>
                  <a:txBody>
                    <a:bodyPr/>
                    <a:lstStyle/>
                    <a:p>
                      <a:pPr indent="0" lvl="0" marL="0" rtl="0" algn="ctr">
                        <a:spcBef>
                          <a:spcPts val="0"/>
                        </a:spcBef>
                        <a:spcAft>
                          <a:spcPts val="0"/>
                        </a:spcAft>
                        <a:buNone/>
                      </a:pPr>
                      <a:r>
                        <a:rPr lang="en" sz="1000">
                          <a:latin typeface="Lato"/>
                          <a:ea typeface="Lato"/>
                          <a:cs typeface="Lato"/>
                          <a:sym typeface="Lato"/>
                        </a:rPr>
                        <a:t>W</a:t>
                      </a:r>
                      <a:r>
                        <a:rPr baseline="-25000" lang="en" sz="1000">
                          <a:latin typeface="Lato"/>
                          <a:ea typeface="Lato"/>
                          <a:cs typeface="Lato"/>
                          <a:sym typeface="Lato"/>
                        </a:rPr>
                        <a:t>1</a:t>
                      </a:r>
                      <a:endParaRPr baseline="-25000" sz="1000">
                        <a:latin typeface="Lato"/>
                        <a:ea typeface="Lato"/>
                        <a:cs typeface="Lato"/>
                        <a:sym typeface="Lato"/>
                      </a:endParaRPr>
                    </a:p>
                  </a:txBody>
                  <a:tcPr marT="45700" marB="45700" marR="45700" marL="45700" anchor="ctr"/>
                </a:tc>
                <a:tc>
                  <a:txBody>
                    <a:bodyPr/>
                    <a:lstStyle/>
                    <a:p>
                      <a:pPr indent="0" lvl="0" marL="0" rtl="0" algn="ctr">
                        <a:spcBef>
                          <a:spcPts val="0"/>
                        </a:spcBef>
                        <a:spcAft>
                          <a:spcPts val="0"/>
                        </a:spcAft>
                        <a:buNone/>
                      </a:pPr>
                      <a:r>
                        <a:rPr lang="en" sz="1000">
                          <a:latin typeface="Lato"/>
                          <a:ea typeface="Lato"/>
                          <a:cs typeface="Lato"/>
                          <a:sym typeface="Lato"/>
                        </a:rPr>
                        <a:t>400 ms</a:t>
                      </a:r>
                      <a:endParaRPr sz="1000">
                        <a:latin typeface="Lato"/>
                        <a:ea typeface="Lato"/>
                        <a:cs typeface="Lato"/>
                        <a:sym typeface="Lato"/>
                      </a:endParaRPr>
                    </a:p>
                  </a:txBody>
                  <a:tcPr marT="45700" marB="45700" marR="45700" marL="45700" anchor="ctr"/>
                </a:tc>
                <a:tc>
                  <a:txBody>
                    <a:bodyPr/>
                    <a:lstStyle/>
                    <a:p>
                      <a:pPr indent="0" lvl="0" marL="0" rtl="0" algn="ctr">
                        <a:spcBef>
                          <a:spcPts val="0"/>
                        </a:spcBef>
                        <a:spcAft>
                          <a:spcPts val="0"/>
                        </a:spcAft>
                        <a:buNone/>
                      </a:pPr>
                      <a:r>
                        <a:rPr lang="en" sz="1000">
                          <a:latin typeface="Lato"/>
                          <a:ea typeface="Lato"/>
                          <a:cs typeface="Lato"/>
                          <a:sym typeface="Lato"/>
                        </a:rPr>
                        <a:t>10 ms</a:t>
                      </a:r>
                      <a:endParaRPr sz="1000">
                        <a:latin typeface="Lato"/>
                        <a:ea typeface="Lato"/>
                        <a:cs typeface="Lato"/>
                        <a:sym typeface="Lato"/>
                      </a:endParaRPr>
                    </a:p>
                  </a:txBody>
                  <a:tcPr marT="45700" marB="45700" marR="45700" marL="45700" anchor="ctr"/>
                </a:tc>
              </a:tr>
              <a:tr h="240875">
                <a:tc>
                  <a:txBody>
                    <a:bodyPr/>
                    <a:lstStyle/>
                    <a:p>
                      <a:pPr indent="0" lvl="0" marL="0" rtl="0" algn="ctr">
                        <a:spcBef>
                          <a:spcPts val="0"/>
                        </a:spcBef>
                        <a:spcAft>
                          <a:spcPts val="0"/>
                        </a:spcAft>
                        <a:buNone/>
                      </a:pPr>
                      <a:r>
                        <a:rPr lang="en" sz="1000">
                          <a:latin typeface="Lato"/>
                          <a:ea typeface="Lato"/>
                          <a:cs typeface="Lato"/>
                          <a:sym typeface="Lato"/>
                        </a:rPr>
                        <a:t>W</a:t>
                      </a:r>
                      <a:r>
                        <a:rPr baseline="-25000" lang="en" sz="1000">
                          <a:latin typeface="Lato"/>
                          <a:ea typeface="Lato"/>
                          <a:cs typeface="Lato"/>
                          <a:sym typeface="Lato"/>
                        </a:rPr>
                        <a:t>2</a:t>
                      </a:r>
                      <a:endParaRPr baseline="-25000" sz="1000">
                        <a:latin typeface="Lato"/>
                        <a:ea typeface="Lato"/>
                        <a:cs typeface="Lato"/>
                        <a:sym typeface="Lato"/>
                      </a:endParaRPr>
                    </a:p>
                  </a:txBody>
                  <a:tcPr marT="45700" marB="45700" marR="45700" marL="45700" anchor="ctr"/>
                </a:tc>
                <a:tc>
                  <a:txBody>
                    <a:bodyPr/>
                    <a:lstStyle/>
                    <a:p>
                      <a:pPr indent="0" lvl="0" marL="0" rtl="0" algn="ctr">
                        <a:spcBef>
                          <a:spcPts val="0"/>
                        </a:spcBef>
                        <a:spcAft>
                          <a:spcPts val="0"/>
                        </a:spcAft>
                        <a:buNone/>
                      </a:pPr>
                      <a:r>
                        <a:rPr lang="en" sz="1000">
                          <a:latin typeface="Lato"/>
                          <a:ea typeface="Lato"/>
                          <a:cs typeface="Lato"/>
                          <a:sym typeface="Lato"/>
                        </a:rPr>
                        <a:t>300 ms</a:t>
                      </a:r>
                      <a:endParaRPr sz="1000">
                        <a:latin typeface="Lato"/>
                        <a:ea typeface="Lato"/>
                        <a:cs typeface="Lato"/>
                        <a:sym typeface="Lato"/>
                      </a:endParaRPr>
                    </a:p>
                  </a:txBody>
                  <a:tcPr marT="45700" marB="45700" marR="45700" marL="45700" anchor="ctr"/>
                </a:tc>
                <a:tc>
                  <a:txBody>
                    <a:bodyPr/>
                    <a:lstStyle/>
                    <a:p>
                      <a:pPr indent="0" lvl="0" marL="0" rtl="0" algn="ctr">
                        <a:spcBef>
                          <a:spcPts val="0"/>
                        </a:spcBef>
                        <a:spcAft>
                          <a:spcPts val="0"/>
                        </a:spcAft>
                        <a:buNone/>
                      </a:pPr>
                      <a:r>
                        <a:rPr lang="en" sz="1000">
                          <a:latin typeface="Lato"/>
                          <a:ea typeface="Lato"/>
                          <a:cs typeface="Lato"/>
                          <a:sym typeface="Lato"/>
                        </a:rPr>
                        <a:t>20 ms</a:t>
                      </a:r>
                      <a:endParaRPr sz="1000">
                        <a:latin typeface="Lato"/>
                        <a:ea typeface="Lato"/>
                        <a:cs typeface="Lato"/>
                        <a:sym typeface="Lato"/>
                      </a:endParaRPr>
                    </a:p>
                  </a:txBody>
                  <a:tcPr marT="45700" marB="45700" marR="45700" marL="45700" anchor="ctr"/>
                </a:tc>
              </a:tr>
              <a:tr h="240875">
                <a:tc>
                  <a:txBody>
                    <a:bodyPr/>
                    <a:lstStyle/>
                    <a:p>
                      <a:pPr indent="0" lvl="0" marL="0" rtl="0" algn="ctr">
                        <a:spcBef>
                          <a:spcPts val="0"/>
                        </a:spcBef>
                        <a:spcAft>
                          <a:spcPts val="0"/>
                        </a:spcAft>
                        <a:buNone/>
                      </a:pPr>
                      <a:r>
                        <a:rPr lang="en" sz="1000">
                          <a:latin typeface="Lato"/>
                          <a:ea typeface="Lato"/>
                          <a:cs typeface="Lato"/>
                          <a:sym typeface="Lato"/>
                        </a:rPr>
                        <a:t>W</a:t>
                      </a:r>
                      <a:r>
                        <a:rPr baseline="-25000" lang="en" sz="1000">
                          <a:latin typeface="Lato"/>
                          <a:ea typeface="Lato"/>
                          <a:cs typeface="Lato"/>
                          <a:sym typeface="Lato"/>
                        </a:rPr>
                        <a:t>3</a:t>
                      </a:r>
                      <a:endParaRPr baseline="-25000" sz="1000">
                        <a:latin typeface="Lato"/>
                        <a:ea typeface="Lato"/>
                        <a:cs typeface="Lato"/>
                        <a:sym typeface="Lato"/>
                      </a:endParaRPr>
                    </a:p>
                  </a:txBody>
                  <a:tcPr marT="45700" marB="45700" marR="45700" marL="45700" anchor="ctr"/>
                </a:tc>
                <a:tc>
                  <a:txBody>
                    <a:bodyPr/>
                    <a:lstStyle/>
                    <a:p>
                      <a:pPr indent="0" lvl="0" marL="0" rtl="0" algn="ctr">
                        <a:spcBef>
                          <a:spcPts val="0"/>
                        </a:spcBef>
                        <a:spcAft>
                          <a:spcPts val="0"/>
                        </a:spcAft>
                        <a:buNone/>
                      </a:pPr>
                      <a:r>
                        <a:rPr lang="en" sz="1000">
                          <a:latin typeface="Lato"/>
                          <a:ea typeface="Lato"/>
                          <a:cs typeface="Lato"/>
                          <a:sym typeface="Lato"/>
                        </a:rPr>
                        <a:t>200 ms</a:t>
                      </a:r>
                      <a:endParaRPr sz="1000">
                        <a:latin typeface="Lato"/>
                        <a:ea typeface="Lato"/>
                        <a:cs typeface="Lato"/>
                        <a:sym typeface="Lato"/>
                      </a:endParaRPr>
                    </a:p>
                  </a:txBody>
                  <a:tcPr marT="45700" marB="45700" marR="45700" marL="45700" anchor="ctr"/>
                </a:tc>
                <a:tc>
                  <a:txBody>
                    <a:bodyPr/>
                    <a:lstStyle/>
                    <a:p>
                      <a:pPr indent="0" lvl="0" marL="0" rtl="0" algn="ctr">
                        <a:spcBef>
                          <a:spcPts val="0"/>
                        </a:spcBef>
                        <a:spcAft>
                          <a:spcPts val="0"/>
                        </a:spcAft>
                        <a:buNone/>
                      </a:pPr>
                      <a:r>
                        <a:rPr lang="en" sz="1000">
                          <a:latin typeface="Lato"/>
                          <a:ea typeface="Lato"/>
                          <a:cs typeface="Lato"/>
                          <a:sym typeface="Lato"/>
                        </a:rPr>
                        <a:t>30 ms</a:t>
                      </a:r>
                      <a:endParaRPr sz="1000">
                        <a:latin typeface="Lato"/>
                        <a:ea typeface="Lato"/>
                        <a:cs typeface="Lato"/>
                        <a:sym typeface="Lato"/>
                      </a:endParaRPr>
                    </a:p>
                  </a:txBody>
                  <a:tcPr marT="45700" marB="45700" marR="45700" marL="45700" anchor="ctr"/>
                </a:tc>
              </a:tr>
            </a:tbl>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 name="Shape 309"/>
        <p:cNvGrpSpPr/>
        <p:nvPr/>
      </p:nvGrpSpPr>
      <p:grpSpPr>
        <a:xfrm>
          <a:off x="0" y="0"/>
          <a:ext cx="0" cy="0"/>
          <a:chOff x="0" y="0"/>
          <a:chExt cx="0" cy="0"/>
        </a:xfrm>
      </p:grpSpPr>
      <p:sp>
        <p:nvSpPr>
          <p:cNvPr id="310" name="Google Shape;310;p45"/>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startAt="2"/>
            </a:pPr>
            <a:r>
              <a:rPr lang="en"/>
              <a:t>Consider that all three workers vote to commit during the preparation phase. The coordinator broad- casts a commit decision to all the workers. However, W</a:t>
            </a:r>
            <a:r>
              <a:rPr baseline="-25000" lang="en"/>
              <a:t>2</a:t>
            </a:r>
            <a:r>
              <a:rPr lang="en"/>
              <a:t> crashes and does not recover until immediately after the coordinator’s timeout phase. Does this transaction commit or abort? What is the latency of this transaction, assuming no further failures?</a:t>
            </a:r>
            <a:br>
              <a:rPr lang="en"/>
            </a:br>
            <a:r>
              <a:rPr lang="en">
                <a:solidFill>
                  <a:srgbClr val="0000FF"/>
                </a:solidFill>
              </a:rPr>
              <a:t>Transaction still commits since a commit decision was made.</a:t>
            </a:r>
            <a:br>
              <a:rPr lang="en"/>
            </a:br>
            <a:endParaRPr/>
          </a:p>
        </p:txBody>
      </p:sp>
      <p:sp>
        <p:nvSpPr>
          <p:cNvPr id="311" name="Google Shape;311;p45"/>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Two Phase Commit</a:t>
            </a:r>
            <a:endParaRPr/>
          </a:p>
        </p:txBody>
      </p:sp>
      <p:sp>
        <p:nvSpPr>
          <p:cNvPr id="312" name="Google Shape;312;p45"/>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lang="en"/>
              <a:t>Consider a system with one coordinator (C) and three workers (W</a:t>
            </a:r>
            <a:r>
              <a:rPr baseline="-25000" lang="en"/>
              <a:t>1</a:t>
            </a:r>
            <a:r>
              <a:rPr lang="en"/>
              <a:t>, W</a:t>
            </a:r>
            <a:r>
              <a:rPr baseline="-25000" lang="en"/>
              <a:t>2</a:t>
            </a:r>
            <a:r>
              <a:rPr lang="en"/>
              <a:t>, W</a:t>
            </a:r>
            <a:r>
              <a:rPr baseline="-25000" lang="en"/>
              <a:t>3</a:t>
            </a:r>
            <a:r>
              <a:rPr lang="en"/>
              <a:t>). The following latencies are given for each worker.</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You may assume all other latencies not given are negligible. C has a timeout of 3 s, log latency of 5 ms, and can communicate with all workers in parallel.</a:t>
            </a:r>
            <a:endParaRPr/>
          </a:p>
        </p:txBody>
      </p:sp>
      <p:graphicFrame>
        <p:nvGraphicFramePr>
          <p:cNvPr id="313" name="Google Shape;313;p45"/>
          <p:cNvGraphicFramePr/>
          <p:nvPr/>
        </p:nvGraphicFramePr>
        <p:xfrm>
          <a:off x="182850" y="1355475"/>
          <a:ext cx="3000000" cy="3000000"/>
        </p:xfrm>
        <a:graphic>
          <a:graphicData uri="http://schemas.openxmlformats.org/drawingml/2006/table">
            <a:tbl>
              <a:tblPr>
                <a:noFill/>
                <a:tableStyleId>{1E2C62E7-77E8-4DB1-BEC7-F68EA824C0FD}</a:tableStyleId>
              </a:tblPr>
              <a:tblGrid>
                <a:gridCol w="874275"/>
                <a:gridCol w="2057775"/>
                <a:gridCol w="1365750"/>
              </a:tblGrid>
              <a:tr h="240875">
                <a:tc>
                  <a:txBody>
                    <a:bodyPr/>
                    <a:lstStyle/>
                    <a:p>
                      <a:pPr indent="0" lvl="0" marL="0" rtl="0" algn="ctr">
                        <a:spcBef>
                          <a:spcPts val="0"/>
                        </a:spcBef>
                        <a:spcAft>
                          <a:spcPts val="0"/>
                        </a:spcAft>
                        <a:buNone/>
                      </a:pPr>
                      <a:r>
                        <a:rPr lang="en" sz="1000">
                          <a:latin typeface="Lato"/>
                          <a:ea typeface="Lato"/>
                          <a:cs typeface="Lato"/>
                          <a:sym typeface="Lato"/>
                        </a:rPr>
                        <a:t>Worker</a:t>
                      </a:r>
                      <a:endParaRPr sz="1000">
                        <a:latin typeface="Lato"/>
                        <a:ea typeface="Lato"/>
                        <a:cs typeface="Lato"/>
                        <a:sym typeface="Lato"/>
                      </a:endParaRPr>
                    </a:p>
                  </a:txBody>
                  <a:tcPr marT="45700" marB="45700" marR="45700" marL="45700" anchor="ctr"/>
                </a:tc>
                <a:tc>
                  <a:txBody>
                    <a:bodyPr/>
                    <a:lstStyle/>
                    <a:p>
                      <a:pPr indent="0" lvl="0" marL="0" rtl="0" algn="ctr">
                        <a:spcBef>
                          <a:spcPts val="0"/>
                        </a:spcBef>
                        <a:spcAft>
                          <a:spcPts val="0"/>
                        </a:spcAft>
                        <a:buNone/>
                      </a:pPr>
                      <a:r>
                        <a:rPr lang="en" sz="1000">
                          <a:latin typeface="Lato"/>
                          <a:ea typeface="Lato"/>
                          <a:cs typeface="Lato"/>
                          <a:sym typeface="Lato"/>
                        </a:rPr>
                        <a:t>Send/Receive (each direction)</a:t>
                      </a:r>
                      <a:endParaRPr sz="1000">
                        <a:latin typeface="Lato"/>
                        <a:ea typeface="Lato"/>
                        <a:cs typeface="Lato"/>
                        <a:sym typeface="Lato"/>
                      </a:endParaRPr>
                    </a:p>
                  </a:txBody>
                  <a:tcPr marT="45700" marB="45700" marR="45700" marL="45700" anchor="ctr"/>
                </a:tc>
                <a:tc>
                  <a:txBody>
                    <a:bodyPr/>
                    <a:lstStyle/>
                    <a:p>
                      <a:pPr indent="0" lvl="0" marL="0" rtl="0" algn="ctr">
                        <a:spcBef>
                          <a:spcPts val="0"/>
                        </a:spcBef>
                        <a:spcAft>
                          <a:spcPts val="0"/>
                        </a:spcAft>
                        <a:buNone/>
                      </a:pPr>
                      <a:r>
                        <a:rPr lang="en" sz="1000">
                          <a:latin typeface="Lato"/>
                          <a:ea typeface="Lato"/>
                          <a:cs typeface="Lato"/>
                          <a:sym typeface="Lato"/>
                        </a:rPr>
                        <a:t>Log</a:t>
                      </a:r>
                      <a:endParaRPr sz="1000">
                        <a:latin typeface="Lato"/>
                        <a:ea typeface="Lato"/>
                        <a:cs typeface="Lato"/>
                        <a:sym typeface="Lato"/>
                      </a:endParaRPr>
                    </a:p>
                  </a:txBody>
                  <a:tcPr marT="45700" marB="45700" marR="45700" marL="45700" anchor="ctr"/>
                </a:tc>
              </a:tr>
              <a:tr h="240875">
                <a:tc>
                  <a:txBody>
                    <a:bodyPr/>
                    <a:lstStyle/>
                    <a:p>
                      <a:pPr indent="0" lvl="0" marL="0" rtl="0" algn="ctr">
                        <a:spcBef>
                          <a:spcPts val="0"/>
                        </a:spcBef>
                        <a:spcAft>
                          <a:spcPts val="0"/>
                        </a:spcAft>
                        <a:buNone/>
                      </a:pPr>
                      <a:r>
                        <a:rPr lang="en" sz="1000">
                          <a:latin typeface="Lato"/>
                          <a:ea typeface="Lato"/>
                          <a:cs typeface="Lato"/>
                          <a:sym typeface="Lato"/>
                        </a:rPr>
                        <a:t>W</a:t>
                      </a:r>
                      <a:r>
                        <a:rPr baseline="-25000" lang="en" sz="1000">
                          <a:latin typeface="Lato"/>
                          <a:ea typeface="Lato"/>
                          <a:cs typeface="Lato"/>
                          <a:sym typeface="Lato"/>
                        </a:rPr>
                        <a:t>1</a:t>
                      </a:r>
                      <a:endParaRPr baseline="-25000" sz="1000">
                        <a:latin typeface="Lato"/>
                        <a:ea typeface="Lato"/>
                        <a:cs typeface="Lato"/>
                        <a:sym typeface="Lato"/>
                      </a:endParaRPr>
                    </a:p>
                  </a:txBody>
                  <a:tcPr marT="45700" marB="45700" marR="45700" marL="45700" anchor="ctr"/>
                </a:tc>
                <a:tc>
                  <a:txBody>
                    <a:bodyPr/>
                    <a:lstStyle/>
                    <a:p>
                      <a:pPr indent="0" lvl="0" marL="0" rtl="0" algn="ctr">
                        <a:spcBef>
                          <a:spcPts val="0"/>
                        </a:spcBef>
                        <a:spcAft>
                          <a:spcPts val="0"/>
                        </a:spcAft>
                        <a:buNone/>
                      </a:pPr>
                      <a:r>
                        <a:rPr lang="en" sz="1000">
                          <a:latin typeface="Lato"/>
                          <a:ea typeface="Lato"/>
                          <a:cs typeface="Lato"/>
                          <a:sym typeface="Lato"/>
                        </a:rPr>
                        <a:t>400 ms</a:t>
                      </a:r>
                      <a:endParaRPr sz="1000">
                        <a:latin typeface="Lato"/>
                        <a:ea typeface="Lato"/>
                        <a:cs typeface="Lato"/>
                        <a:sym typeface="Lato"/>
                      </a:endParaRPr>
                    </a:p>
                  </a:txBody>
                  <a:tcPr marT="45700" marB="45700" marR="45700" marL="45700" anchor="ctr"/>
                </a:tc>
                <a:tc>
                  <a:txBody>
                    <a:bodyPr/>
                    <a:lstStyle/>
                    <a:p>
                      <a:pPr indent="0" lvl="0" marL="0" rtl="0" algn="ctr">
                        <a:spcBef>
                          <a:spcPts val="0"/>
                        </a:spcBef>
                        <a:spcAft>
                          <a:spcPts val="0"/>
                        </a:spcAft>
                        <a:buNone/>
                      </a:pPr>
                      <a:r>
                        <a:rPr lang="en" sz="1000">
                          <a:latin typeface="Lato"/>
                          <a:ea typeface="Lato"/>
                          <a:cs typeface="Lato"/>
                          <a:sym typeface="Lato"/>
                        </a:rPr>
                        <a:t>10 ms</a:t>
                      </a:r>
                      <a:endParaRPr sz="1000">
                        <a:latin typeface="Lato"/>
                        <a:ea typeface="Lato"/>
                        <a:cs typeface="Lato"/>
                        <a:sym typeface="Lato"/>
                      </a:endParaRPr>
                    </a:p>
                  </a:txBody>
                  <a:tcPr marT="45700" marB="45700" marR="45700" marL="45700" anchor="ctr"/>
                </a:tc>
              </a:tr>
              <a:tr h="240875">
                <a:tc>
                  <a:txBody>
                    <a:bodyPr/>
                    <a:lstStyle/>
                    <a:p>
                      <a:pPr indent="0" lvl="0" marL="0" rtl="0" algn="ctr">
                        <a:spcBef>
                          <a:spcPts val="0"/>
                        </a:spcBef>
                        <a:spcAft>
                          <a:spcPts val="0"/>
                        </a:spcAft>
                        <a:buNone/>
                      </a:pPr>
                      <a:r>
                        <a:rPr lang="en" sz="1000">
                          <a:latin typeface="Lato"/>
                          <a:ea typeface="Lato"/>
                          <a:cs typeface="Lato"/>
                          <a:sym typeface="Lato"/>
                        </a:rPr>
                        <a:t>W</a:t>
                      </a:r>
                      <a:r>
                        <a:rPr baseline="-25000" lang="en" sz="1000">
                          <a:latin typeface="Lato"/>
                          <a:ea typeface="Lato"/>
                          <a:cs typeface="Lato"/>
                          <a:sym typeface="Lato"/>
                        </a:rPr>
                        <a:t>2</a:t>
                      </a:r>
                      <a:endParaRPr baseline="-25000" sz="1000">
                        <a:latin typeface="Lato"/>
                        <a:ea typeface="Lato"/>
                        <a:cs typeface="Lato"/>
                        <a:sym typeface="Lato"/>
                      </a:endParaRPr>
                    </a:p>
                  </a:txBody>
                  <a:tcPr marT="45700" marB="45700" marR="45700" marL="45700" anchor="ctr"/>
                </a:tc>
                <a:tc>
                  <a:txBody>
                    <a:bodyPr/>
                    <a:lstStyle/>
                    <a:p>
                      <a:pPr indent="0" lvl="0" marL="0" rtl="0" algn="ctr">
                        <a:spcBef>
                          <a:spcPts val="0"/>
                        </a:spcBef>
                        <a:spcAft>
                          <a:spcPts val="0"/>
                        </a:spcAft>
                        <a:buNone/>
                      </a:pPr>
                      <a:r>
                        <a:rPr lang="en" sz="1000">
                          <a:latin typeface="Lato"/>
                          <a:ea typeface="Lato"/>
                          <a:cs typeface="Lato"/>
                          <a:sym typeface="Lato"/>
                        </a:rPr>
                        <a:t>300 ms</a:t>
                      </a:r>
                      <a:endParaRPr sz="1000">
                        <a:latin typeface="Lato"/>
                        <a:ea typeface="Lato"/>
                        <a:cs typeface="Lato"/>
                        <a:sym typeface="Lato"/>
                      </a:endParaRPr>
                    </a:p>
                  </a:txBody>
                  <a:tcPr marT="45700" marB="45700" marR="45700" marL="45700" anchor="ctr"/>
                </a:tc>
                <a:tc>
                  <a:txBody>
                    <a:bodyPr/>
                    <a:lstStyle/>
                    <a:p>
                      <a:pPr indent="0" lvl="0" marL="0" rtl="0" algn="ctr">
                        <a:spcBef>
                          <a:spcPts val="0"/>
                        </a:spcBef>
                        <a:spcAft>
                          <a:spcPts val="0"/>
                        </a:spcAft>
                        <a:buNone/>
                      </a:pPr>
                      <a:r>
                        <a:rPr lang="en" sz="1000">
                          <a:latin typeface="Lato"/>
                          <a:ea typeface="Lato"/>
                          <a:cs typeface="Lato"/>
                          <a:sym typeface="Lato"/>
                        </a:rPr>
                        <a:t>20 ms</a:t>
                      </a:r>
                      <a:endParaRPr sz="1000">
                        <a:latin typeface="Lato"/>
                        <a:ea typeface="Lato"/>
                        <a:cs typeface="Lato"/>
                        <a:sym typeface="Lato"/>
                      </a:endParaRPr>
                    </a:p>
                  </a:txBody>
                  <a:tcPr marT="45700" marB="45700" marR="45700" marL="45700" anchor="ctr"/>
                </a:tc>
              </a:tr>
              <a:tr h="240875">
                <a:tc>
                  <a:txBody>
                    <a:bodyPr/>
                    <a:lstStyle/>
                    <a:p>
                      <a:pPr indent="0" lvl="0" marL="0" rtl="0" algn="ctr">
                        <a:spcBef>
                          <a:spcPts val="0"/>
                        </a:spcBef>
                        <a:spcAft>
                          <a:spcPts val="0"/>
                        </a:spcAft>
                        <a:buNone/>
                      </a:pPr>
                      <a:r>
                        <a:rPr lang="en" sz="1000">
                          <a:latin typeface="Lato"/>
                          <a:ea typeface="Lato"/>
                          <a:cs typeface="Lato"/>
                          <a:sym typeface="Lato"/>
                        </a:rPr>
                        <a:t>W</a:t>
                      </a:r>
                      <a:r>
                        <a:rPr baseline="-25000" lang="en" sz="1000">
                          <a:latin typeface="Lato"/>
                          <a:ea typeface="Lato"/>
                          <a:cs typeface="Lato"/>
                          <a:sym typeface="Lato"/>
                        </a:rPr>
                        <a:t>3</a:t>
                      </a:r>
                      <a:endParaRPr baseline="-25000" sz="1000">
                        <a:latin typeface="Lato"/>
                        <a:ea typeface="Lato"/>
                        <a:cs typeface="Lato"/>
                        <a:sym typeface="Lato"/>
                      </a:endParaRPr>
                    </a:p>
                  </a:txBody>
                  <a:tcPr marT="45700" marB="45700" marR="45700" marL="45700" anchor="ctr"/>
                </a:tc>
                <a:tc>
                  <a:txBody>
                    <a:bodyPr/>
                    <a:lstStyle/>
                    <a:p>
                      <a:pPr indent="0" lvl="0" marL="0" rtl="0" algn="ctr">
                        <a:spcBef>
                          <a:spcPts val="0"/>
                        </a:spcBef>
                        <a:spcAft>
                          <a:spcPts val="0"/>
                        </a:spcAft>
                        <a:buNone/>
                      </a:pPr>
                      <a:r>
                        <a:rPr lang="en" sz="1000">
                          <a:latin typeface="Lato"/>
                          <a:ea typeface="Lato"/>
                          <a:cs typeface="Lato"/>
                          <a:sym typeface="Lato"/>
                        </a:rPr>
                        <a:t>200 ms</a:t>
                      </a:r>
                      <a:endParaRPr sz="1000">
                        <a:latin typeface="Lato"/>
                        <a:ea typeface="Lato"/>
                        <a:cs typeface="Lato"/>
                        <a:sym typeface="Lato"/>
                      </a:endParaRPr>
                    </a:p>
                  </a:txBody>
                  <a:tcPr marT="45700" marB="45700" marR="45700" marL="45700" anchor="ctr"/>
                </a:tc>
                <a:tc>
                  <a:txBody>
                    <a:bodyPr/>
                    <a:lstStyle/>
                    <a:p>
                      <a:pPr indent="0" lvl="0" marL="0" rtl="0" algn="ctr">
                        <a:spcBef>
                          <a:spcPts val="0"/>
                        </a:spcBef>
                        <a:spcAft>
                          <a:spcPts val="0"/>
                        </a:spcAft>
                        <a:buNone/>
                      </a:pPr>
                      <a:r>
                        <a:rPr lang="en" sz="1000">
                          <a:latin typeface="Lato"/>
                          <a:ea typeface="Lato"/>
                          <a:cs typeface="Lato"/>
                          <a:sym typeface="Lato"/>
                        </a:rPr>
                        <a:t>30 ms</a:t>
                      </a:r>
                      <a:endParaRPr sz="1000">
                        <a:latin typeface="Lato"/>
                        <a:ea typeface="Lato"/>
                        <a:cs typeface="Lato"/>
                        <a:sym typeface="Lato"/>
                      </a:endParaRPr>
                    </a:p>
                  </a:txBody>
                  <a:tcPr marT="45700" marB="45700" marR="45700" marL="45700" anchor="ctr"/>
                </a:tc>
              </a:tr>
            </a:tbl>
          </a:graphicData>
        </a:graphic>
      </p:graphicFrame>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7" name="Shape 317"/>
        <p:cNvGrpSpPr/>
        <p:nvPr/>
      </p:nvGrpSpPr>
      <p:grpSpPr>
        <a:xfrm>
          <a:off x="0" y="0"/>
          <a:ext cx="0" cy="0"/>
          <a:chOff x="0" y="0"/>
          <a:chExt cx="0" cy="0"/>
        </a:xfrm>
      </p:grpSpPr>
      <p:sp>
        <p:nvSpPr>
          <p:cNvPr id="318" name="Google Shape;318;p46"/>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startAt="2"/>
            </a:pPr>
            <a:r>
              <a:rPr lang="en"/>
              <a:t>Consider that all three workers vote to commit during the preparation phase. The coordinator broad- casts a commit decision to all the workers. However, W</a:t>
            </a:r>
            <a:r>
              <a:rPr baseline="-25000" lang="en"/>
              <a:t>2</a:t>
            </a:r>
            <a:r>
              <a:rPr lang="en"/>
              <a:t> crashes and does not recover until immediately after the coordinator’s timeout phase. Does this transaction commit or abort? What is the latency of this transaction, assuming no further failures?</a:t>
            </a:r>
            <a:br>
              <a:rPr lang="en"/>
            </a:br>
            <a:r>
              <a:rPr lang="en">
                <a:solidFill>
                  <a:srgbClr val="0000FF"/>
                </a:solidFill>
              </a:rPr>
              <a:t>Transaction still commits since a commit decision was made.</a:t>
            </a:r>
            <a:br>
              <a:rPr lang="en">
                <a:solidFill>
                  <a:srgbClr val="0000FF"/>
                </a:solidFill>
              </a:rPr>
            </a:br>
            <a:r>
              <a:rPr lang="en">
                <a:solidFill>
                  <a:srgbClr val="0000FF"/>
                </a:solidFill>
              </a:rPr>
              <a:t>Preparation phase: 815 ms as before</a:t>
            </a:r>
            <a:br>
              <a:rPr lang="en"/>
            </a:br>
            <a:endParaRPr/>
          </a:p>
        </p:txBody>
      </p:sp>
      <p:sp>
        <p:nvSpPr>
          <p:cNvPr id="319" name="Google Shape;319;p46"/>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Two Phase Commit</a:t>
            </a:r>
            <a:endParaRPr/>
          </a:p>
        </p:txBody>
      </p:sp>
      <p:sp>
        <p:nvSpPr>
          <p:cNvPr id="320" name="Google Shape;320;p46"/>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lang="en"/>
              <a:t>Consider a system with one coordinator (C) and three workers (W</a:t>
            </a:r>
            <a:r>
              <a:rPr baseline="-25000" lang="en"/>
              <a:t>1</a:t>
            </a:r>
            <a:r>
              <a:rPr lang="en"/>
              <a:t>, W</a:t>
            </a:r>
            <a:r>
              <a:rPr baseline="-25000" lang="en"/>
              <a:t>2</a:t>
            </a:r>
            <a:r>
              <a:rPr lang="en"/>
              <a:t>, W</a:t>
            </a:r>
            <a:r>
              <a:rPr baseline="-25000" lang="en"/>
              <a:t>3</a:t>
            </a:r>
            <a:r>
              <a:rPr lang="en"/>
              <a:t>). The following latencies are given for each worker.</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You may assume all other latencies not given are negligible. C has a timeout of 3 s, log latency of 5 ms, and can communicate with all workers in parallel.</a:t>
            </a:r>
            <a:endParaRPr/>
          </a:p>
        </p:txBody>
      </p:sp>
      <p:graphicFrame>
        <p:nvGraphicFramePr>
          <p:cNvPr id="321" name="Google Shape;321;p46"/>
          <p:cNvGraphicFramePr/>
          <p:nvPr/>
        </p:nvGraphicFramePr>
        <p:xfrm>
          <a:off x="182850" y="1355475"/>
          <a:ext cx="3000000" cy="3000000"/>
        </p:xfrm>
        <a:graphic>
          <a:graphicData uri="http://schemas.openxmlformats.org/drawingml/2006/table">
            <a:tbl>
              <a:tblPr>
                <a:noFill/>
                <a:tableStyleId>{1E2C62E7-77E8-4DB1-BEC7-F68EA824C0FD}</a:tableStyleId>
              </a:tblPr>
              <a:tblGrid>
                <a:gridCol w="874275"/>
                <a:gridCol w="2057775"/>
                <a:gridCol w="1365750"/>
              </a:tblGrid>
              <a:tr h="240875">
                <a:tc>
                  <a:txBody>
                    <a:bodyPr/>
                    <a:lstStyle/>
                    <a:p>
                      <a:pPr indent="0" lvl="0" marL="0" rtl="0" algn="ctr">
                        <a:spcBef>
                          <a:spcPts val="0"/>
                        </a:spcBef>
                        <a:spcAft>
                          <a:spcPts val="0"/>
                        </a:spcAft>
                        <a:buNone/>
                      </a:pPr>
                      <a:r>
                        <a:rPr lang="en" sz="1000">
                          <a:latin typeface="Lato"/>
                          <a:ea typeface="Lato"/>
                          <a:cs typeface="Lato"/>
                          <a:sym typeface="Lato"/>
                        </a:rPr>
                        <a:t>Worker</a:t>
                      </a:r>
                      <a:endParaRPr sz="1000">
                        <a:latin typeface="Lato"/>
                        <a:ea typeface="Lato"/>
                        <a:cs typeface="Lato"/>
                        <a:sym typeface="Lato"/>
                      </a:endParaRPr>
                    </a:p>
                  </a:txBody>
                  <a:tcPr marT="45700" marB="45700" marR="45700" marL="45700" anchor="ctr"/>
                </a:tc>
                <a:tc>
                  <a:txBody>
                    <a:bodyPr/>
                    <a:lstStyle/>
                    <a:p>
                      <a:pPr indent="0" lvl="0" marL="0" rtl="0" algn="ctr">
                        <a:spcBef>
                          <a:spcPts val="0"/>
                        </a:spcBef>
                        <a:spcAft>
                          <a:spcPts val="0"/>
                        </a:spcAft>
                        <a:buNone/>
                      </a:pPr>
                      <a:r>
                        <a:rPr lang="en" sz="1000">
                          <a:latin typeface="Lato"/>
                          <a:ea typeface="Lato"/>
                          <a:cs typeface="Lato"/>
                          <a:sym typeface="Lato"/>
                        </a:rPr>
                        <a:t>Send/Receive (each direction)</a:t>
                      </a:r>
                      <a:endParaRPr sz="1000">
                        <a:latin typeface="Lato"/>
                        <a:ea typeface="Lato"/>
                        <a:cs typeface="Lato"/>
                        <a:sym typeface="Lato"/>
                      </a:endParaRPr>
                    </a:p>
                  </a:txBody>
                  <a:tcPr marT="45700" marB="45700" marR="45700" marL="45700" anchor="ctr"/>
                </a:tc>
                <a:tc>
                  <a:txBody>
                    <a:bodyPr/>
                    <a:lstStyle/>
                    <a:p>
                      <a:pPr indent="0" lvl="0" marL="0" rtl="0" algn="ctr">
                        <a:spcBef>
                          <a:spcPts val="0"/>
                        </a:spcBef>
                        <a:spcAft>
                          <a:spcPts val="0"/>
                        </a:spcAft>
                        <a:buNone/>
                      </a:pPr>
                      <a:r>
                        <a:rPr lang="en" sz="1000">
                          <a:latin typeface="Lato"/>
                          <a:ea typeface="Lato"/>
                          <a:cs typeface="Lato"/>
                          <a:sym typeface="Lato"/>
                        </a:rPr>
                        <a:t>Log</a:t>
                      </a:r>
                      <a:endParaRPr sz="1000">
                        <a:latin typeface="Lato"/>
                        <a:ea typeface="Lato"/>
                        <a:cs typeface="Lato"/>
                        <a:sym typeface="Lato"/>
                      </a:endParaRPr>
                    </a:p>
                  </a:txBody>
                  <a:tcPr marT="45700" marB="45700" marR="45700" marL="45700" anchor="ctr"/>
                </a:tc>
              </a:tr>
              <a:tr h="240875">
                <a:tc>
                  <a:txBody>
                    <a:bodyPr/>
                    <a:lstStyle/>
                    <a:p>
                      <a:pPr indent="0" lvl="0" marL="0" rtl="0" algn="ctr">
                        <a:spcBef>
                          <a:spcPts val="0"/>
                        </a:spcBef>
                        <a:spcAft>
                          <a:spcPts val="0"/>
                        </a:spcAft>
                        <a:buNone/>
                      </a:pPr>
                      <a:r>
                        <a:rPr lang="en" sz="1000">
                          <a:latin typeface="Lato"/>
                          <a:ea typeface="Lato"/>
                          <a:cs typeface="Lato"/>
                          <a:sym typeface="Lato"/>
                        </a:rPr>
                        <a:t>W</a:t>
                      </a:r>
                      <a:r>
                        <a:rPr baseline="-25000" lang="en" sz="1000">
                          <a:latin typeface="Lato"/>
                          <a:ea typeface="Lato"/>
                          <a:cs typeface="Lato"/>
                          <a:sym typeface="Lato"/>
                        </a:rPr>
                        <a:t>1</a:t>
                      </a:r>
                      <a:endParaRPr baseline="-25000" sz="1000">
                        <a:latin typeface="Lato"/>
                        <a:ea typeface="Lato"/>
                        <a:cs typeface="Lato"/>
                        <a:sym typeface="Lato"/>
                      </a:endParaRPr>
                    </a:p>
                  </a:txBody>
                  <a:tcPr marT="45700" marB="45700" marR="45700" marL="45700" anchor="ctr"/>
                </a:tc>
                <a:tc>
                  <a:txBody>
                    <a:bodyPr/>
                    <a:lstStyle/>
                    <a:p>
                      <a:pPr indent="0" lvl="0" marL="0" rtl="0" algn="ctr">
                        <a:spcBef>
                          <a:spcPts val="0"/>
                        </a:spcBef>
                        <a:spcAft>
                          <a:spcPts val="0"/>
                        </a:spcAft>
                        <a:buNone/>
                      </a:pPr>
                      <a:r>
                        <a:rPr lang="en" sz="1000">
                          <a:latin typeface="Lato"/>
                          <a:ea typeface="Lato"/>
                          <a:cs typeface="Lato"/>
                          <a:sym typeface="Lato"/>
                        </a:rPr>
                        <a:t>400 ms</a:t>
                      </a:r>
                      <a:endParaRPr sz="1000">
                        <a:latin typeface="Lato"/>
                        <a:ea typeface="Lato"/>
                        <a:cs typeface="Lato"/>
                        <a:sym typeface="Lato"/>
                      </a:endParaRPr>
                    </a:p>
                  </a:txBody>
                  <a:tcPr marT="45700" marB="45700" marR="45700" marL="45700" anchor="ctr"/>
                </a:tc>
                <a:tc>
                  <a:txBody>
                    <a:bodyPr/>
                    <a:lstStyle/>
                    <a:p>
                      <a:pPr indent="0" lvl="0" marL="0" rtl="0" algn="ctr">
                        <a:spcBef>
                          <a:spcPts val="0"/>
                        </a:spcBef>
                        <a:spcAft>
                          <a:spcPts val="0"/>
                        </a:spcAft>
                        <a:buNone/>
                      </a:pPr>
                      <a:r>
                        <a:rPr lang="en" sz="1000">
                          <a:latin typeface="Lato"/>
                          <a:ea typeface="Lato"/>
                          <a:cs typeface="Lato"/>
                          <a:sym typeface="Lato"/>
                        </a:rPr>
                        <a:t>10 ms</a:t>
                      </a:r>
                      <a:endParaRPr sz="1000">
                        <a:latin typeface="Lato"/>
                        <a:ea typeface="Lato"/>
                        <a:cs typeface="Lato"/>
                        <a:sym typeface="Lato"/>
                      </a:endParaRPr>
                    </a:p>
                  </a:txBody>
                  <a:tcPr marT="45700" marB="45700" marR="45700" marL="45700" anchor="ctr"/>
                </a:tc>
              </a:tr>
              <a:tr h="240875">
                <a:tc>
                  <a:txBody>
                    <a:bodyPr/>
                    <a:lstStyle/>
                    <a:p>
                      <a:pPr indent="0" lvl="0" marL="0" rtl="0" algn="ctr">
                        <a:spcBef>
                          <a:spcPts val="0"/>
                        </a:spcBef>
                        <a:spcAft>
                          <a:spcPts val="0"/>
                        </a:spcAft>
                        <a:buNone/>
                      </a:pPr>
                      <a:r>
                        <a:rPr lang="en" sz="1000">
                          <a:latin typeface="Lato"/>
                          <a:ea typeface="Lato"/>
                          <a:cs typeface="Lato"/>
                          <a:sym typeface="Lato"/>
                        </a:rPr>
                        <a:t>W</a:t>
                      </a:r>
                      <a:r>
                        <a:rPr baseline="-25000" lang="en" sz="1000">
                          <a:latin typeface="Lato"/>
                          <a:ea typeface="Lato"/>
                          <a:cs typeface="Lato"/>
                          <a:sym typeface="Lato"/>
                        </a:rPr>
                        <a:t>2</a:t>
                      </a:r>
                      <a:endParaRPr baseline="-25000" sz="1000">
                        <a:latin typeface="Lato"/>
                        <a:ea typeface="Lato"/>
                        <a:cs typeface="Lato"/>
                        <a:sym typeface="Lato"/>
                      </a:endParaRPr>
                    </a:p>
                  </a:txBody>
                  <a:tcPr marT="45700" marB="45700" marR="45700" marL="45700" anchor="ctr"/>
                </a:tc>
                <a:tc>
                  <a:txBody>
                    <a:bodyPr/>
                    <a:lstStyle/>
                    <a:p>
                      <a:pPr indent="0" lvl="0" marL="0" rtl="0" algn="ctr">
                        <a:spcBef>
                          <a:spcPts val="0"/>
                        </a:spcBef>
                        <a:spcAft>
                          <a:spcPts val="0"/>
                        </a:spcAft>
                        <a:buNone/>
                      </a:pPr>
                      <a:r>
                        <a:rPr lang="en" sz="1000">
                          <a:latin typeface="Lato"/>
                          <a:ea typeface="Lato"/>
                          <a:cs typeface="Lato"/>
                          <a:sym typeface="Lato"/>
                        </a:rPr>
                        <a:t>300 ms</a:t>
                      </a:r>
                      <a:endParaRPr sz="1000">
                        <a:latin typeface="Lato"/>
                        <a:ea typeface="Lato"/>
                        <a:cs typeface="Lato"/>
                        <a:sym typeface="Lato"/>
                      </a:endParaRPr>
                    </a:p>
                  </a:txBody>
                  <a:tcPr marT="45700" marB="45700" marR="45700" marL="45700" anchor="ctr"/>
                </a:tc>
                <a:tc>
                  <a:txBody>
                    <a:bodyPr/>
                    <a:lstStyle/>
                    <a:p>
                      <a:pPr indent="0" lvl="0" marL="0" rtl="0" algn="ctr">
                        <a:spcBef>
                          <a:spcPts val="0"/>
                        </a:spcBef>
                        <a:spcAft>
                          <a:spcPts val="0"/>
                        </a:spcAft>
                        <a:buNone/>
                      </a:pPr>
                      <a:r>
                        <a:rPr lang="en" sz="1000">
                          <a:latin typeface="Lato"/>
                          <a:ea typeface="Lato"/>
                          <a:cs typeface="Lato"/>
                          <a:sym typeface="Lato"/>
                        </a:rPr>
                        <a:t>20 ms</a:t>
                      </a:r>
                      <a:endParaRPr sz="1000">
                        <a:latin typeface="Lato"/>
                        <a:ea typeface="Lato"/>
                        <a:cs typeface="Lato"/>
                        <a:sym typeface="Lato"/>
                      </a:endParaRPr>
                    </a:p>
                  </a:txBody>
                  <a:tcPr marT="45700" marB="45700" marR="45700" marL="45700" anchor="ctr"/>
                </a:tc>
              </a:tr>
              <a:tr h="240875">
                <a:tc>
                  <a:txBody>
                    <a:bodyPr/>
                    <a:lstStyle/>
                    <a:p>
                      <a:pPr indent="0" lvl="0" marL="0" rtl="0" algn="ctr">
                        <a:spcBef>
                          <a:spcPts val="0"/>
                        </a:spcBef>
                        <a:spcAft>
                          <a:spcPts val="0"/>
                        </a:spcAft>
                        <a:buNone/>
                      </a:pPr>
                      <a:r>
                        <a:rPr lang="en" sz="1000">
                          <a:latin typeface="Lato"/>
                          <a:ea typeface="Lato"/>
                          <a:cs typeface="Lato"/>
                          <a:sym typeface="Lato"/>
                        </a:rPr>
                        <a:t>W</a:t>
                      </a:r>
                      <a:r>
                        <a:rPr baseline="-25000" lang="en" sz="1000">
                          <a:latin typeface="Lato"/>
                          <a:ea typeface="Lato"/>
                          <a:cs typeface="Lato"/>
                          <a:sym typeface="Lato"/>
                        </a:rPr>
                        <a:t>3</a:t>
                      </a:r>
                      <a:endParaRPr baseline="-25000" sz="1000">
                        <a:latin typeface="Lato"/>
                        <a:ea typeface="Lato"/>
                        <a:cs typeface="Lato"/>
                        <a:sym typeface="Lato"/>
                      </a:endParaRPr>
                    </a:p>
                  </a:txBody>
                  <a:tcPr marT="45700" marB="45700" marR="45700" marL="45700" anchor="ctr"/>
                </a:tc>
                <a:tc>
                  <a:txBody>
                    <a:bodyPr/>
                    <a:lstStyle/>
                    <a:p>
                      <a:pPr indent="0" lvl="0" marL="0" rtl="0" algn="ctr">
                        <a:spcBef>
                          <a:spcPts val="0"/>
                        </a:spcBef>
                        <a:spcAft>
                          <a:spcPts val="0"/>
                        </a:spcAft>
                        <a:buNone/>
                      </a:pPr>
                      <a:r>
                        <a:rPr lang="en" sz="1000">
                          <a:latin typeface="Lato"/>
                          <a:ea typeface="Lato"/>
                          <a:cs typeface="Lato"/>
                          <a:sym typeface="Lato"/>
                        </a:rPr>
                        <a:t>200 ms</a:t>
                      </a:r>
                      <a:endParaRPr sz="1000">
                        <a:latin typeface="Lato"/>
                        <a:ea typeface="Lato"/>
                        <a:cs typeface="Lato"/>
                        <a:sym typeface="Lato"/>
                      </a:endParaRPr>
                    </a:p>
                  </a:txBody>
                  <a:tcPr marT="45700" marB="45700" marR="45700" marL="45700" anchor="ctr"/>
                </a:tc>
                <a:tc>
                  <a:txBody>
                    <a:bodyPr/>
                    <a:lstStyle/>
                    <a:p>
                      <a:pPr indent="0" lvl="0" marL="0" rtl="0" algn="ctr">
                        <a:spcBef>
                          <a:spcPts val="0"/>
                        </a:spcBef>
                        <a:spcAft>
                          <a:spcPts val="0"/>
                        </a:spcAft>
                        <a:buNone/>
                      </a:pPr>
                      <a:r>
                        <a:rPr lang="en" sz="1000">
                          <a:latin typeface="Lato"/>
                          <a:ea typeface="Lato"/>
                          <a:cs typeface="Lato"/>
                          <a:sym typeface="Lato"/>
                        </a:rPr>
                        <a:t>30 ms</a:t>
                      </a:r>
                      <a:endParaRPr sz="1000">
                        <a:latin typeface="Lato"/>
                        <a:ea typeface="Lato"/>
                        <a:cs typeface="Lato"/>
                        <a:sym typeface="Lato"/>
                      </a:endParaRPr>
                    </a:p>
                  </a:txBody>
                  <a:tcPr marT="45700" marB="45700" marR="45700" marL="45700" anchor="ctr"/>
                </a:tc>
              </a:tr>
            </a:tbl>
          </a:graphicData>
        </a:graphic>
      </p:graphicFrame>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5" name="Shape 325"/>
        <p:cNvGrpSpPr/>
        <p:nvPr/>
      </p:nvGrpSpPr>
      <p:grpSpPr>
        <a:xfrm>
          <a:off x="0" y="0"/>
          <a:ext cx="0" cy="0"/>
          <a:chOff x="0" y="0"/>
          <a:chExt cx="0" cy="0"/>
        </a:xfrm>
      </p:grpSpPr>
      <p:sp>
        <p:nvSpPr>
          <p:cNvPr id="326" name="Google Shape;326;p47"/>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startAt="2"/>
            </a:pPr>
            <a:r>
              <a:rPr lang="en"/>
              <a:t>Consider that all three workers vote to commit during the preparation phase. The coordinator broad- casts a commit decision to all the workers. However, W</a:t>
            </a:r>
            <a:r>
              <a:rPr baseline="-25000" lang="en"/>
              <a:t>2</a:t>
            </a:r>
            <a:r>
              <a:rPr lang="en"/>
              <a:t> crashes and does not recover until immediately after the coordinator’s timeout phase. Does this transaction commit or abort? What is the latency of this transaction, assuming no further failures?</a:t>
            </a:r>
            <a:br>
              <a:rPr lang="en"/>
            </a:br>
            <a:r>
              <a:rPr lang="en">
                <a:solidFill>
                  <a:srgbClr val="0000FF"/>
                </a:solidFill>
              </a:rPr>
              <a:t>Transaction still commits since a commit decision was made.</a:t>
            </a:r>
            <a:br>
              <a:rPr lang="en">
                <a:solidFill>
                  <a:srgbClr val="0000FF"/>
                </a:solidFill>
              </a:rPr>
            </a:br>
            <a:r>
              <a:rPr lang="en">
                <a:solidFill>
                  <a:srgbClr val="0000FF"/>
                </a:solidFill>
              </a:rPr>
              <a:t>Preparation phase: 815 ms as before</a:t>
            </a:r>
            <a:br>
              <a:rPr lang="en">
                <a:solidFill>
                  <a:srgbClr val="0000FF"/>
                </a:solidFill>
              </a:rPr>
            </a:br>
            <a:r>
              <a:rPr lang="en">
                <a:solidFill>
                  <a:srgbClr val="0000FF"/>
                </a:solidFill>
              </a:rPr>
              <a:t>Commit phase:</a:t>
            </a:r>
            <a:br>
              <a:rPr lang="en">
                <a:solidFill>
                  <a:srgbClr val="0000FF"/>
                </a:solidFill>
              </a:rPr>
            </a:br>
            <a:r>
              <a:rPr lang="en">
                <a:solidFill>
                  <a:srgbClr val="0000FF"/>
                </a:solidFill>
              </a:rPr>
              <a:t>	First try takes 3000 ms (timeout)</a:t>
            </a:r>
            <a:br>
              <a:rPr lang="en">
                <a:solidFill>
                  <a:srgbClr val="0000FF"/>
                </a:solidFill>
              </a:rPr>
            </a:br>
            <a:r>
              <a:rPr lang="en">
                <a:solidFill>
                  <a:srgbClr val="0000FF"/>
                </a:solidFill>
              </a:rPr>
              <a:t>	Second try only takes 300 + 20 + 300 = 620 ms (W</a:t>
            </a:r>
            <a:r>
              <a:rPr baseline="-25000" lang="en">
                <a:solidFill>
                  <a:srgbClr val="0000FF"/>
                </a:solidFill>
              </a:rPr>
              <a:t>2</a:t>
            </a:r>
            <a:r>
              <a:rPr lang="en">
                <a:solidFill>
                  <a:srgbClr val="0000FF"/>
                </a:solidFill>
              </a:rPr>
              <a:t>)</a:t>
            </a:r>
            <a:br>
              <a:rPr lang="en"/>
            </a:br>
            <a:endParaRPr/>
          </a:p>
        </p:txBody>
      </p:sp>
      <p:sp>
        <p:nvSpPr>
          <p:cNvPr id="327" name="Google Shape;327;p47"/>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Two Phase Commit</a:t>
            </a:r>
            <a:endParaRPr/>
          </a:p>
        </p:txBody>
      </p:sp>
      <p:sp>
        <p:nvSpPr>
          <p:cNvPr id="328" name="Google Shape;328;p47"/>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lang="en"/>
              <a:t>Consider a system with one coordinator (C) and three workers (W</a:t>
            </a:r>
            <a:r>
              <a:rPr baseline="-25000" lang="en"/>
              <a:t>1</a:t>
            </a:r>
            <a:r>
              <a:rPr lang="en"/>
              <a:t>, W</a:t>
            </a:r>
            <a:r>
              <a:rPr baseline="-25000" lang="en"/>
              <a:t>2</a:t>
            </a:r>
            <a:r>
              <a:rPr lang="en"/>
              <a:t>, W</a:t>
            </a:r>
            <a:r>
              <a:rPr baseline="-25000" lang="en"/>
              <a:t>3</a:t>
            </a:r>
            <a:r>
              <a:rPr lang="en"/>
              <a:t>). The following latencies are given for each worker.</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You may assume all other latencies not given are negligible. C has a timeout of 3 s, log latency of 5 ms, and can communicate with all workers in parallel.</a:t>
            </a:r>
            <a:endParaRPr/>
          </a:p>
        </p:txBody>
      </p:sp>
      <p:graphicFrame>
        <p:nvGraphicFramePr>
          <p:cNvPr id="329" name="Google Shape;329;p47"/>
          <p:cNvGraphicFramePr/>
          <p:nvPr/>
        </p:nvGraphicFramePr>
        <p:xfrm>
          <a:off x="182850" y="1355475"/>
          <a:ext cx="3000000" cy="3000000"/>
        </p:xfrm>
        <a:graphic>
          <a:graphicData uri="http://schemas.openxmlformats.org/drawingml/2006/table">
            <a:tbl>
              <a:tblPr>
                <a:noFill/>
                <a:tableStyleId>{1E2C62E7-77E8-4DB1-BEC7-F68EA824C0FD}</a:tableStyleId>
              </a:tblPr>
              <a:tblGrid>
                <a:gridCol w="874275"/>
                <a:gridCol w="2057775"/>
                <a:gridCol w="1365750"/>
              </a:tblGrid>
              <a:tr h="240875">
                <a:tc>
                  <a:txBody>
                    <a:bodyPr/>
                    <a:lstStyle/>
                    <a:p>
                      <a:pPr indent="0" lvl="0" marL="0" rtl="0" algn="ctr">
                        <a:spcBef>
                          <a:spcPts val="0"/>
                        </a:spcBef>
                        <a:spcAft>
                          <a:spcPts val="0"/>
                        </a:spcAft>
                        <a:buNone/>
                      </a:pPr>
                      <a:r>
                        <a:rPr lang="en" sz="1000">
                          <a:latin typeface="Lato"/>
                          <a:ea typeface="Lato"/>
                          <a:cs typeface="Lato"/>
                          <a:sym typeface="Lato"/>
                        </a:rPr>
                        <a:t>Worker</a:t>
                      </a:r>
                      <a:endParaRPr sz="1000">
                        <a:latin typeface="Lato"/>
                        <a:ea typeface="Lato"/>
                        <a:cs typeface="Lato"/>
                        <a:sym typeface="Lato"/>
                      </a:endParaRPr>
                    </a:p>
                  </a:txBody>
                  <a:tcPr marT="45700" marB="45700" marR="45700" marL="45700" anchor="ctr"/>
                </a:tc>
                <a:tc>
                  <a:txBody>
                    <a:bodyPr/>
                    <a:lstStyle/>
                    <a:p>
                      <a:pPr indent="0" lvl="0" marL="0" rtl="0" algn="ctr">
                        <a:spcBef>
                          <a:spcPts val="0"/>
                        </a:spcBef>
                        <a:spcAft>
                          <a:spcPts val="0"/>
                        </a:spcAft>
                        <a:buNone/>
                      </a:pPr>
                      <a:r>
                        <a:rPr lang="en" sz="1000">
                          <a:latin typeface="Lato"/>
                          <a:ea typeface="Lato"/>
                          <a:cs typeface="Lato"/>
                          <a:sym typeface="Lato"/>
                        </a:rPr>
                        <a:t>Send/Receive (each direction)</a:t>
                      </a:r>
                      <a:endParaRPr sz="1000">
                        <a:latin typeface="Lato"/>
                        <a:ea typeface="Lato"/>
                        <a:cs typeface="Lato"/>
                        <a:sym typeface="Lato"/>
                      </a:endParaRPr>
                    </a:p>
                  </a:txBody>
                  <a:tcPr marT="45700" marB="45700" marR="45700" marL="45700" anchor="ctr"/>
                </a:tc>
                <a:tc>
                  <a:txBody>
                    <a:bodyPr/>
                    <a:lstStyle/>
                    <a:p>
                      <a:pPr indent="0" lvl="0" marL="0" rtl="0" algn="ctr">
                        <a:spcBef>
                          <a:spcPts val="0"/>
                        </a:spcBef>
                        <a:spcAft>
                          <a:spcPts val="0"/>
                        </a:spcAft>
                        <a:buNone/>
                      </a:pPr>
                      <a:r>
                        <a:rPr lang="en" sz="1000">
                          <a:latin typeface="Lato"/>
                          <a:ea typeface="Lato"/>
                          <a:cs typeface="Lato"/>
                          <a:sym typeface="Lato"/>
                        </a:rPr>
                        <a:t>Log</a:t>
                      </a:r>
                      <a:endParaRPr sz="1000">
                        <a:latin typeface="Lato"/>
                        <a:ea typeface="Lato"/>
                        <a:cs typeface="Lato"/>
                        <a:sym typeface="Lato"/>
                      </a:endParaRPr>
                    </a:p>
                  </a:txBody>
                  <a:tcPr marT="45700" marB="45700" marR="45700" marL="45700" anchor="ctr"/>
                </a:tc>
              </a:tr>
              <a:tr h="240875">
                <a:tc>
                  <a:txBody>
                    <a:bodyPr/>
                    <a:lstStyle/>
                    <a:p>
                      <a:pPr indent="0" lvl="0" marL="0" rtl="0" algn="ctr">
                        <a:spcBef>
                          <a:spcPts val="0"/>
                        </a:spcBef>
                        <a:spcAft>
                          <a:spcPts val="0"/>
                        </a:spcAft>
                        <a:buNone/>
                      </a:pPr>
                      <a:r>
                        <a:rPr lang="en" sz="1000">
                          <a:latin typeface="Lato"/>
                          <a:ea typeface="Lato"/>
                          <a:cs typeface="Lato"/>
                          <a:sym typeface="Lato"/>
                        </a:rPr>
                        <a:t>W</a:t>
                      </a:r>
                      <a:r>
                        <a:rPr baseline="-25000" lang="en" sz="1000">
                          <a:latin typeface="Lato"/>
                          <a:ea typeface="Lato"/>
                          <a:cs typeface="Lato"/>
                          <a:sym typeface="Lato"/>
                        </a:rPr>
                        <a:t>1</a:t>
                      </a:r>
                      <a:endParaRPr baseline="-25000" sz="1000">
                        <a:latin typeface="Lato"/>
                        <a:ea typeface="Lato"/>
                        <a:cs typeface="Lato"/>
                        <a:sym typeface="Lato"/>
                      </a:endParaRPr>
                    </a:p>
                  </a:txBody>
                  <a:tcPr marT="45700" marB="45700" marR="45700" marL="45700" anchor="ctr"/>
                </a:tc>
                <a:tc>
                  <a:txBody>
                    <a:bodyPr/>
                    <a:lstStyle/>
                    <a:p>
                      <a:pPr indent="0" lvl="0" marL="0" rtl="0" algn="ctr">
                        <a:spcBef>
                          <a:spcPts val="0"/>
                        </a:spcBef>
                        <a:spcAft>
                          <a:spcPts val="0"/>
                        </a:spcAft>
                        <a:buNone/>
                      </a:pPr>
                      <a:r>
                        <a:rPr lang="en" sz="1000">
                          <a:latin typeface="Lato"/>
                          <a:ea typeface="Lato"/>
                          <a:cs typeface="Lato"/>
                          <a:sym typeface="Lato"/>
                        </a:rPr>
                        <a:t>400 ms</a:t>
                      </a:r>
                      <a:endParaRPr sz="1000">
                        <a:latin typeface="Lato"/>
                        <a:ea typeface="Lato"/>
                        <a:cs typeface="Lato"/>
                        <a:sym typeface="Lato"/>
                      </a:endParaRPr>
                    </a:p>
                  </a:txBody>
                  <a:tcPr marT="45700" marB="45700" marR="45700" marL="45700" anchor="ctr"/>
                </a:tc>
                <a:tc>
                  <a:txBody>
                    <a:bodyPr/>
                    <a:lstStyle/>
                    <a:p>
                      <a:pPr indent="0" lvl="0" marL="0" rtl="0" algn="ctr">
                        <a:spcBef>
                          <a:spcPts val="0"/>
                        </a:spcBef>
                        <a:spcAft>
                          <a:spcPts val="0"/>
                        </a:spcAft>
                        <a:buNone/>
                      </a:pPr>
                      <a:r>
                        <a:rPr lang="en" sz="1000">
                          <a:latin typeface="Lato"/>
                          <a:ea typeface="Lato"/>
                          <a:cs typeface="Lato"/>
                          <a:sym typeface="Lato"/>
                        </a:rPr>
                        <a:t>10 ms</a:t>
                      </a:r>
                      <a:endParaRPr sz="1000">
                        <a:latin typeface="Lato"/>
                        <a:ea typeface="Lato"/>
                        <a:cs typeface="Lato"/>
                        <a:sym typeface="Lato"/>
                      </a:endParaRPr>
                    </a:p>
                  </a:txBody>
                  <a:tcPr marT="45700" marB="45700" marR="45700" marL="45700" anchor="ctr"/>
                </a:tc>
              </a:tr>
              <a:tr h="240875">
                <a:tc>
                  <a:txBody>
                    <a:bodyPr/>
                    <a:lstStyle/>
                    <a:p>
                      <a:pPr indent="0" lvl="0" marL="0" rtl="0" algn="ctr">
                        <a:spcBef>
                          <a:spcPts val="0"/>
                        </a:spcBef>
                        <a:spcAft>
                          <a:spcPts val="0"/>
                        </a:spcAft>
                        <a:buNone/>
                      </a:pPr>
                      <a:r>
                        <a:rPr lang="en" sz="1000">
                          <a:latin typeface="Lato"/>
                          <a:ea typeface="Lato"/>
                          <a:cs typeface="Lato"/>
                          <a:sym typeface="Lato"/>
                        </a:rPr>
                        <a:t>W</a:t>
                      </a:r>
                      <a:r>
                        <a:rPr baseline="-25000" lang="en" sz="1000">
                          <a:latin typeface="Lato"/>
                          <a:ea typeface="Lato"/>
                          <a:cs typeface="Lato"/>
                          <a:sym typeface="Lato"/>
                        </a:rPr>
                        <a:t>2</a:t>
                      </a:r>
                      <a:endParaRPr baseline="-25000" sz="1000">
                        <a:latin typeface="Lato"/>
                        <a:ea typeface="Lato"/>
                        <a:cs typeface="Lato"/>
                        <a:sym typeface="Lato"/>
                      </a:endParaRPr>
                    </a:p>
                  </a:txBody>
                  <a:tcPr marT="45700" marB="45700" marR="45700" marL="45700" anchor="ctr"/>
                </a:tc>
                <a:tc>
                  <a:txBody>
                    <a:bodyPr/>
                    <a:lstStyle/>
                    <a:p>
                      <a:pPr indent="0" lvl="0" marL="0" rtl="0" algn="ctr">
                        <a:spcBef>
                          <a:spcPts val="0"/>
                        </a:spcBef>
                        <a:spcAft>
                          <a:spcPts val="0"/>
                        </a:spcAft>
                        <a:buNone/>
                      </a:pPr>
                      <a:r>
                        <a:rPr lang="en" sz="1000">
                          <a:latin typeface="Lato"/>
                          <a:ea typeface="Lato"/>
                          <a:cs typeface="Lato"/>
                          <a:sym typeface="Lato"/>
                        </a:rPr>
                        <a:t>300 ms</a:t>
                      </a:r>
                      <a:endParaRPr sz="1000">
                        <a:latin typeface="Lato"/>
                        <a:ea typeface="Lato"/>
                        <a:cs typeface="Lato"/>
                        <a:sym typeface="Lato"/>
                      </a:endParaRPr>
                    </a:p>
                  </a:txBody>
                  <a:tcPr marT="45700" marB="45700" marR="45700" marL="45700" anchor="ctr"/>
                </a:tc>
                <a:tc>
                  <a:txBody>
                    <a:bodyPr/>
                    <a:lstStyle/>
                    <a:p>
                      <a:pPr indent="0" lvl="0" marL="0" rtl="0" algn="ctr">
                        <a:spcBef>
                          <a:spcPts val="0"/>
                        </a:spcBef>
                        <a:spcAft>
                          <a:spcPts val="0"/>
                        </a:spcAft>
                        <a:buNone/>
                      </a:pPr>
                      <a:r>
                        <a:rPr lang="en" sz="1000">
                          <a:latin typeface="Lato"/>
                          <a:ea typeface="Lato"/>
                          <a:cs typeface="Lato"/>
                          <a:sym typeface="Lato"/>
                        </a:rPr>
                        <a:t>20 ms</a:t>
                      </a:r>
                      <a:endParaRPr sz="1000">
                        <a:latin typeface="Lato"/>
                        <a:ea typeface="Lato"/>
                        <a:cs typeface="Lato"/>
                        <a:sym typeface="Lato"/>
                      </a:endParaRPr>
                    </a:p>
                  </a:txBody>
                  <a:tcPr marT="45700" marB="45700" marR="45700" marL="45700" anchor="ctr"/>
                </a:tc>
              </a:tr>
              <a:tr h="240875">
                <a:tc>
                  <a:txBody>
                    <a:bodyPr/>
                    <a:lstStyle/>
                    <a:p>
                      <a:pPr indent="0" lvl="0" marL="0" rtl="0" algn="ctr">
                        <a:spcBef>
                          <a:spcPts val="0"/>
                        </a:spcBef>
                        <a:spcAft>
                          <a:spcPts val="0"/>
                        </a:spcAft>
                        <a:buNone/>
                      </a:pPr>
                      <a:r>
                        <a:rPr lang="en" sz="1000">
                          <a:latin typeface="Lato"/>
                          <a:ea typeface="Lato"/>
                          <a:cs typeface="Lato"/>
                          <a:sym typeface="Lato"/>
                        </a:rPr>
                        <a:t>W</a:t>
                      </a:r>
                      <a:r>
                        <a:rPr baseline="-25000" lang="en" sz="1000">
                          <a:latin typeface="Lato"/>
                          <a:ea typeface="Lato"/>
                          <a:cs typeface="Lato"/>
                          <a:sym typeface="Lato"/>
                        </a:rPr>
                        <a:t>3</a:t>
                      </a:r>
                      <a:endParaRPr baseline="-25000" sz="1000">
                        <a:latin typeface="Lato"/>
                        <a:ea typeface="Lato"/>
                        <a:cs typeface="Lato"/>
                        <a:sym typeface="Lato"/>
                      </a:endParaRPr>
                    </a:p>
                  </a:txBody>
                  <a:tcPr marT="45700" marB="45700" marR="45700" marL="45700" anchor="ctr"/>
                </a:tc>
                <a:tc>
                  <a:txBody>
                    <a:bodyPr/>
                    <a:lstStyle/>
                    <a:p>
                      <a:pPr indent="0" lvl="0" marL="0" rtl="0" algn="ctr">
                        <a:spcBef>
                          <a:spcPts val="0"/>
                        </a:spcBef>
                        <a:spcAft>
                          <a:spcPts val="0"/>
                        </a:spcAft>
                        <a:buNone/>
                      </a:pPr>
                      <a:r>
                        <a:rPr lang="en" sz="1000">
                          <a:latin typeface="Lato"/>
                          <a:ea typeface="Lato"/>
                          <a:cs typeface="Lato"/>
                          <a:sym typeface="Lato"/>
                        </a:rPr>
                        <a:t>200 ms</a:t>
                      </a:r>
                      <a:endParaRPr sz="1000">
                        <a:latin typeface="Lato"/>
                        <a:ea typeface="Lato"/>
                        <a:cs typeface="Lato"/>
                        <a:sym typeface="Lato"/>
                      </a:endParaRPr>
                    </a:p>
                  </a:txBody>
                  <a:tcPr marT="45700" marB="45700" marR="45700" marL="45700" anchor="ctr"/>
                </a:tc>
                <a:tc>
                  <a:txBody>
                    <a:bodyPr/>
                    <a:lstStyle/>
                    <a:p>
                      <a:pPr indent="0" lvl="0" marL="0" rtl="0" algn="ctr">
                        <a:spcBef>
                          <a:spcPts val="0"/>
                        </a:spcBef>
                        <a:spcAft>
                          <a:spcPts val="0"/>
                        </a:spcAft>
                        <a:buNone/>
                      </a:pPr>
                      <a:r>
                        <a:rPr lang="en" sz="1000">
                          <a:latin typeface="Lato"/>
                          <a:ea typeface="Lato"/>
                          <a:cs typeface="Lato"/>
                          <a:sym typeface="Lato"/>
                        </a:rPr>
                        <a:t>30 ms</a:t>
                      </a:r>
                      <a:endParaRPr sz="1000">
                        <a:latin typeface="Lato"/>
                        <a:ea typeface="Lato"/>
                        <a:cs typeface="Lato"/>
                        <a:sym typeface="Lato"/>
                      </a:endParaRPr>
                    </a:p>
                  </a:txBody>
                  <a:tcPr marT="45700" marB="45700" marR="45700" marL="45700" anchor="ctr"/>
                </a:tc>
              </a:tr>
            </a:tbl>
          </a:graphicData>
        </a:graphic>
      </p:graphicFrame>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3" name="Shape 333"/>
        <p:cNvGrpSpPr/>
        <p:nvPr/>
      </p:nvGrpSpPr>
      <p:grpSpPr>
        <a:xfrm>
          <a:off x="0" y="0"/>
          <a:ext cx="0" cy="0"/>
          <a:chOff x="0" y="0"/>
          <a:chExt cx="0" cy="0"/>
        </a:xfrm>
      </p:grpSpPr>
      <p:sp>
        <p:nvSpPr>
          <p:cNvPr id="334" name="Google Shape;334;p48"/>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startAt="2"/>
            </a:pPr>
            <a:r>
              <a:rPr lang="en"/>
              <a:t>Consider that all three workers vote to commit during the preparation phase. The coordinator broad- casts a commit decision to all the workers. However, W</a:t>
            </a:r>
            <a:r>
              <a:rPr baseline="-25000" lang="en"/>
              <a:t>2</a:t>
            </a:r>
            <a:r>
              <a:rPr lang="en"/>
              <a:t> crashes and does not recover until immediately after the coordinator’s timeout phase. Does this transaction commit or abort? What is the latency of this transaction, assuming no further failures?</a:t>
            </a:r>
            <a:br>
              <a:rPr lang="en"/>
            </a:br>
            <a:r>
              <a:rPr lang="en">
                <a:solidFill>
                  <a:srgbClr val="0000FF"/>
                </a:solidFill>
              </a:rPr>
              <a:t>Transaction still commits since a commit decision was made.</a:t>
            </a:r>
            <a:br>
              <a:rPr lang="en">
                <a:solidFill>
                  <a:srgbClr val="0000FF"/>
                </a:solidFill>
              </a:rPr>
            </a:br>
            <a:r>
              <a:rPr lang="en">
                <a:solidFill>
                  <a:srgbClr val="0000FF"/>
                </a:solidFill>
              </a:rPr>
              <a:t>Preparation phase: 815 ms as before</a:t>
            </a:r>
            <a:br>
              <a:rPr lang="en">
                <a:solidFill>
                  <a:srgbClr val="0000FF"/>
                </a:solidFill>
              </a:rPr>
            </a:br>
            <a:r>
              <a:rPr lang="en">
                <a:solidFill>
                  <a:srgbClr val="0000FF"/>
                </a:solidFill>
              </a:rPr>
              <a:t>Commit phase:</a:t>
            </a:r>
            <a:br>
              <a:rPr lang="en">
                <a:solidFill>
                  <a:srgbClr val="0000FF"/>
                </a:solidFill>
              </a:rPr>
            </a:br>
            <a:r>
              <a:rPr lang="en">
                <a:solidFill>
                  <a:srgbClr val="0000FF"/>
                </a:solidFill>
              </a:rPr>
              <a:t>	First try takes 3000 ms (timeout)</a:t>
            </a:r>
            <a:br>
              <a:rPr lang="en">
                <a:solidFill>
                  <a:srgbClr val="0000FF"/>
                </a:solidFill>
              </a:rPr>
            </a:br>
            <a:r>
              <a:rPr lang="en">
                <a:solidFill>
                  <a:srgbClr val="0000FF"/>
                </a:solidFill>
              </a:rPr>
              <a:t>	Second try only takes 300 + 20 + 300 = 620 ms (W</a:t>
            </a:r>
            <a:r>
              <a:rPr baseline="-25000" lang="en">
                <a:solidFill>
                  <a:srgbClr val="0000FF"/>
                </a:solidFill>
              </a:rPr>
              <a:t>2</a:t>
            </a:r>
            <a:r>
              <a:rPr lang="en">
                <a:solidFill>
                  <a:srgbClr val="0000FF"/>
                </a:solidFill>
              </a:rPr>
              <a:t>)</a:t>
            </a:r>
            <a:br>
              <a:rPr lang="en">
                <a:solidFill>
                  <a:srgbClr val="0000FF"/>
                </a:solidFill>
              </a:rPr>
            </a:br>
            <a:r>
              <a:rPr lang="en">
                <a:solidFill>
                  <a:srgbClr val="0000FF"/>
                </a:solidFill>
              </a:rPr>
              <a:t>Total latency = 815 + 3000 + 620 = 4435 ms</a:t>
            </a:r>
            <a:endParaRPr>
              <a:solidFill>
                <a:srgbClr val="0000FF"/>
              </a:solidFill>
            </a:endParaRPr>
          </a:p>
        </p:txBody>
      </p:sp>
      <p:sp>
        <p:nvSpPr>
          <p:cNvPr id="335" name="Google Shape;335;p48"/>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Two Phase Commit</a:t>
            </a:r>
            <a:endParaRPr/>
          </a:p>
        </p:txBody>
      </p:sp>
      <p:sp>
        <p:nvSpPr>
          <p:cNvPr id="336" name="Google Shape;336;p48"/>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lang="en"/>
              <a:t>Consider a system with one coordinator (C) and three workers (W</a:t>
            </a:r>
            <a:r>
              <a:rPr baseline="-25000" lang="en"/>
              <a:t>1</a:t>
            </a:r>
            <a:r>
              <a:rPr lang="en"/>
              <a:t>, W</a:t>
            </a:r>
            <a:r>
              <a:rPr baseline="-25000" lang="en"/>
              <a:t>2</a:t>
            </a:r>
            <a:r>
              <a:rPr lang="en"/>
              <a:t>, W</a:t>
            </a:r>
            <a:r>
              <a:rPr baseline="-25000" lang="en"/>
              <a:t>3</a:t>
            </a:r>
            <a:r>
              <a:rPr lang="en"/>
              <a:t>). The following latencies are given for each worker.</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You may assume all other latencies not given are negligible. C has a timeout of 3 s, log latency of 5 ms, and can communicate with all workers in parallel.</a:t>
            </a:r>
            <a:endParaRPr/>
          </a:p>
        </p:txBody>
      </p:sp>
      <p:graphicFrame>
        <p:nvGraphicFramePr>
          <p:cNvPr id="337" name="Google Shape;337;p48"/>
          <p:cNvGraphicFramePr/>
          <p:nvPr/>
        </p:nvGraphicFramePr>
        <p:xfrm>
          <a:off x="182850" y="1355475"/>
          <a:ext cx="3000000" cy="3000000"/>
        </p:xfrm>
        <a:graphic>
          <a:graphicData uri="http://schemas.openxmlformats.org/drawingml/2006/table">
            <a:tbl>
              <a:tblPr>
                <a:noFill/>
                <a:tableStyleId>{1E2C62E7-77E8-4DB1-BEC7-F68EA824C0FD}</a:tableStyleId>
              </a:tblPr>
              <a:tblGrid>
                <a:gridCol w="874275"/>
                <a:gridCol w="2057775"/>
                <a:gridCol w="1365750"/>
              </a:tblGrid>
              <a:tr h="240875">
                <a:tc>
                  <a:txBody>
                    <a:bodyPr/>
                    <a:lstStyle/>
                    <a:p>
                      <a:pPr indent="0" lvl="0" marL="0" rtl="0" algn="ctr">
                        <a:spcBef>
                          <a:spcPts val="0"/>
                        </a:spcBef>
                        <a:spcAft>
                          <a:spcPts val="0"/>
                        </a:spcAft>
                        <a:buNone/>
                      </a:pPr>
                      <a:r>
                        <a:rPr lang="en" sz="1000">
                          <a:latin typeface="Lato"/>
                          <a:ea typeface="Lato"/>
                          <a:cs typeface="Lato"/>
                          <a:sym typeface="Lato"/>
                        </a:rPr>
                        <a:t>Worker</a:t>
                      </a:r>
                      <a:endParaRPr sz="1000">
                        <a:latin typeface="Lato"/>
                        <a:ea typeface="Lato"/>
                        <a:cs typeface="Lato"/>
                        <a:sym typeface="Lato"/>
                      </a:endParaRPr>
                    </a:p>
                  </a:txBody>
                  <a:tcPr marT="45700" marB="45700" marR="45700" marL="45700" anchor="ctr"/>
                </a:tc>
                <a:tc>
                  <a:txBody>
                    <a:bodyPr/>
                    <a:lstStyle/>
                    <a:p>
                      <a:pPr indent="0" lvl="0" marL="0" rtl="0" algn="ctr">
                        <a:spcBef>
                          <a:spcPts val="0"/>
                        </a:spcBef>
                        <a:spcAft>
                          <a:spcPts val="0"/>
                        </a:spcAft>
                        <a:buNone/>
                      </a:pPr>
                      <a:r>
                        <a:rPr lang="en" sz="1000">
                          <a:latin typeface="Lato"/>
                          <a:ea typeface="Lato"/>
                          <a:cs typeface="Lato"/>
                          <a:sym typeface="Lato"/>
                        </a:rPr>
                        <a:t>Send/Receive (each direction)</a:t>
                      </a:r>
                      <a:endParaRPr sz="1000">
                        <a:latin typeface="Lato"/>
                        <a:ea typeface="Lato"/>
                        <a:cs typeface="Lato"/>
                        <a:sym typeface="Lato"/>
                      </a:endParaRPr>
                    </a:p>
                  </a:txBody>
                  <a:tcPr marT="45700" marB="45700" marR="45700" marL="45700" anchor="ctr"/>
                </a:tc>
                <a:tc>
                  <a:txBody>
                    <a:bodyPr/>
                    <a:lstStyle/>
                    <a:p>
                      <a:pPr indent="0" lvl="0" marL="0" rtl="0" algn="ctr">
                        <a:spcBef>
                          <a:spcPts val="0"/>
                        </a:spcBef>
                        <a:spcAft>
                          <a:spcPts val="0"/>
                        </a:spcAft>
                        <a:buNone/>
                      </a:pPr>
                      <a:r>
                        <a:rPr lang="en" sz="1000">
                          <a:latin typeface="Lato"/>
                          <a:ea typeface="Lato"/>
                          <a:cs typeface="Lato"/>
                          <a:sym typeface="Lato"/>
                        </a:rPr>
                        <a:t>Log</a:t>
                      </a:r>
                      <a:endParaRPr sz="1000">
                        <a:latin typeface="Lato"/>
                        <a:ea typeface="Lato"/>
                        <a:cs typeface="Lato"/>
                        <a:sym typeface="Lato"/>
                      </a:endParaRPr>
                    </a:p>
                  </a:txBody>
                  <a:tcPr marT="45700" marB="45700" marR="45700" marL="45700" anchor="ctr"/>
                </a:tc>
              </a:tr>
              <a:tr h="240875">
                <a:tc>
                  <a:txBody>
                    <a:bodyPr/>
                    <a:lstStyle/>
                    <a:p>
                      <a:pPr indent="0" lvl="0" marL="0" rtl="0" algn="ctr">
                        <a:spcBef>
                          <a:spcPts val="0"/>
                        </a:spcBef>
                        <a:spcAft>
                          <a:spcPts val="0"/>
                        </a:spcAft>
                        <a:buNone/>
                      </a:pPr>
                      <a:r>
                        <a:rPr lang="en" sz="1000">
                          <a:latin typeface="Lato"/>
                          <a:ea typeface="Lato"/>
                          <a:cs typeface="Lato"/>
                          <a:sym typeface="Lato"/>
                        </a:rPr>
                        <a:t>W</a:t>
                      </a:r>
                      <a:r>
                        <a:rPr baseline="-25000" lang="en" sz="1000">
                          <a:latin typeface="Lato"/>
                          <a:ea typeface="Lato"/>
                          <a:cs typeface="Lato"/>
                          <a:sym typeface="Lato"/>
                        </a:rPr>
                        <a:t>1</a:t>
                      </a:r>
                      <a:endParaRPr baseline="-25000" sz="1000">
                        <a:latin typeface="Lato"/>
                        <a:ea typeface="Lato"/>
                        <a:cs typeface="Lato"/>
                        <a:sym typeface="Lato"/>
                      </a:endParaRPr>
                    </a:p>
                  </a:txBody>
                  <a:tcPr marT="45700" marB="45700" marR="45700" marL="45700" anchor="ctr"/>
                </a:tc>
                <a:tc>
                  <a:txBody>
                    <a:bodyPr/>
                    <a:lstStyle/>
                    <a:p>
                      <a:pPr indent="0" lvl="0" marL="0" rtl="0" algn="ctr">
                        <a:spcBef>
                          <a:spcPts val="0"/>
                        </a:spcBef>
                        <a:spcAft>
                          <a:spcPts val="0"/>
                        </a:spcAft>
                        <a:buNone/>
                      </a:pPr>
                      <a:r>
                        <a:rPr lang="en" sz="1000">
                          <a:latin typeface="Lato"/>
                          <a:ea typeface="Lato"/>
                          <a:cs typeface="Lato"/>
                          <a:sym typeface="Lato"/>
                        </a:rPr>
                        <a:t>400 ms</a:t>
                      </a:r>
                      <a:endParaRPr sz="1000">
                        <a:latin typeface="Lato"/>
                        <a:ea typeface="Lato"/>
                        <a:cs typeface="Lato"/>
                        <a:sym typeface="Lato"/>
                      </a:endParaRPr>
                    </a:p>
                  </a:txBody>
                  <a:tcPr marT="45700" marB="45700" marR="45700" marL="45700" anchor="ctr"/>
                </a:tc>
                <a:tc>
                  <a:txBody>
                    <a:bodyPr/>
                    <a:lstStyle/>
                    <a:p>
                      <a:pPr indent="0" lvl="0" marL="0" rtl="0" algn="ctr">
                        <a:spcBef>
                          <a:spcPts val="0"/>
                        </a:spcBef>
                        <a:spcAft>
                          <a:spcPts val="0"/>
                        </a:spcAft>
                        <a:buNone/>
                      </a:pPr>
                      <a:r>
                        <a:rPr lang="en" sz="1000">
                          <a:latin typeface="Lato"/>
                          <a:ea typeface="Lato"/>
                          <a:cs typeface="Lato"/>
                          <a:sym typeface="Lato"/>
                        </a:rPr>
                        <a:t>10 ms</a:t>
                      </a:r>
                      <a:endParaRPr sz="1000">
                        <a:latin typeface="Lato"/>
                        <a:ea typeface="Lato"/>
                        <a:cs typeface="Lato"/>
                        <a:sym typeface="Lato"/>
                      </a:endParaRPr>
                    </a:p>
                  </a:txBody>
                  <a:tcPr marT="45700" marB="45700" marR="45700" marL="45700" anchor="ctr"/>
                </a:tc>
              </a:tr>
              <a:tr h="240875">
                <a:tc>
                  <a:txBody>
                    <a:bodyPr/>
                    <a:lstStyle/>
                    <a:p>
                      <a:pPr indent="0" lvl="0" marL="0" rtl="0" algn="ctr">
                        <a:spcBef>
                          <a:spcPts val="0"/>
                        </a:spcBef>
                        <a:spcAft>
                          <a:spcPts val="0"/>
                        </a:spcAft>
                        <a:buNone/>
                      </a:pPr>
                      <a:r>
                        <a:rPr lang="en" sz="1000">
                          <a:latin typeface="Lato"/>
                          <a:ea typeface="Lato"/>
                          <a:cs typeface="Lato"/>
                          <a:sym typeface="Lato"/>
                        </a:rPr>
                        <a:t>W</a:t>
                      </a:r>
                      <a:r>
                        <a:rPr baseline="-25000" lang="en" sz="1000">
                          <a:latin typeface="Lato"/>
                          <a:ea typeface="Lato"/>
                          <a:cs typeface="Lato"/>
                          <a:sym typeface="Lato"/>
                        </a:rPr>
                        <a:t>2</a:t>
                      </a:r>
                      <a:endParaRPr baseline="-25000" sz="1000">
                        <a:latin typeface="Lato"/>
                        <a:ea typeface="Lato"/>
                        <a:cs typeface="Lato"/>
                        <a:sym typeface="Lato"/>
                      </a:endParaRPr>
                    </a:p>
                  </a:txBody>
                  <a:tcPr marT="45700" marB="45700" marR="45700" marL="45700" anchor="ctr"/>
                </a:tc>
                <a:tc>
                  <a:txBody>
                    <a:bodyPr/>
                    <a:lstStyle/>
                    <a:p>
                      <a:pPr indent="0" lvl="0" marL="0" rtl="0" algn="ctr">
                        <a:spcBef>
                          <a:spcPts val="0"/>
                        </a:spcBef>
                        <a:spcAft>
                          <a:spcPts val="0"/>
                        </a:spcAft>
                        <a:buNone/>
                      </a:pPr>
                      <a:r>
                        <a:rPr lang="en" sz="1000">
                          <a:latin typeface="Lato"/>
                          <a:ea typeface="Lato"/>
                          <a:cs typeface="Lato"/>
                          <a:sym typeface="Lato"/>
                        </a:rPr>
                        <a:t>300 ms</a:t>
                      </a:r>
                      <a:endParaRPr sz="1000">
                        <a:latin typeface="Lato"/>
                        <a:ea typeface="Lato"/>
                        <a:cs typeface="Lato"/>
                        <a:sym typeface="Lato"/>
                      </a:endParaRPr>
                    </a:p>
                  </a:txBody>
                  <a:tcPr marT="45700" marB="45700" marR="45700" marL="45700" anchor="ctr"/>
                </a:tc>
                <a:tc>
                  <a:txBody>
                    <a:bodyPr/>
                    <a:lstStyle/>
                    <a:p>
                      <a:pPr indent="0" lvl="0" marL="0" rtl="0" algn="ctr">
                        <a:spcBef>
                          <a:spcPts val="0"/>
                        </a:spcBef>
                        <a:spcAft>
                          <a:spcPts val="0"/>
                        </a:spcAft>
                        <a:buNone/>
                      </a:pPr>
                      <a:r>
                        <a:rPr lang="en" sz="1000">
                          <a:latin typeface="Lato"/>
                          <a:ea typeface="Lato"/>
                          <a:cs typeface="Lato"/>
                          <a:sym typeface="Lato"/>
                        </a:rPr>
                        <a:t>20 ms</a:t>
                      </a:r>
                      <a:endParaRPr sz="1000">
                        <a:latin typeface="Lato"/>
                        <a:ea typeface="Lato"/>
                        <a:cs typeface="Lato"/>
                        <a:sym typeface="Lato"/>
                      </a:endParaRPr>
                    </a:p>
                  </a:txBody>
                  <a:tcPr marT="45700" marB="45700" marR="45700" marL="45700" anchor="ctr"/>
                </a:tc>
              </a:tr>
              <a:tr h="240875">
                <a:tc>
                  <a:txBody>
                    <a:bodyPr/>
                    <a:lstStyle/>
                    <a:p>
                      <a:pPr indent="0" lvl="0" marL="0" rtl="0" algn="ctr">
                        <a:spcBef>
                          <a:spcPts val="0"/>
                        </a:spcBef>
                        <a:spcAft>
                          <a:spcPts val="0"/>
                        </a:spcAft>
                        <a:buNone/>
                      </a:pPr>
                      <a:r>
                        <a:rPr lang="en" sz="1000">
                          <a:latin typeface="Lato"/>
                          <a:ea typeface="Lato"/>
                          <a:cs typeface="Lato"/>
                          <a:sym typeface="Lato"/>
                        </a:rPr>
                        <a:t>W</a:t>
                      </a:r>
                      <a:r>
                        <a:rPr baseline="-25000" lang="en" sz="1000">
                          <a:latin typeface="Lato"/>
                          <a:ea typeface="Lato"/>
                          <a:cs typeface="Lato"/>
                          <a:sym typeface="Lato"/>
                        </a:rPr>
                        <a:t>3</a:t>
                      </a:r>
                      <a:endParaRPr baseline="-25000" sz="1000">
                        <a:latin typeface="Lato"/>
                        <a:ea typeface="Lato"/>
                        <a:cs typeface="Lato"/>
                        <a:sym typeface="Lato"/>
                      </a:endParaRPr>
                    </a:p>
                  </a:txBody>
                  <a:tcPr marT="45700" marB="45700" marR="45700" marL="45700" anchor="ctr"/>
                </a:tc>
                <a:tc>
                  <a:txBody>
                    <a:bodyPr/>
                    <a:lstStyle/>
                    <a:p>
                      <a:pPr indent="0" lvl="0" marL="0" rtl="0" algn="ctr">
                        <a:spcBef>
                          <a:spcPts val="0"/>
                        </a:spcBef>
                        <a:spcAft>
                          <a:spcPts val="0"/>
                        </a:spcAft>
                        <a:buNone/>
                      </a:pPr>
                      <a:r>
                        <a:rPr lang="en" sz="1000">
                          <a:latin typeface="Lato"/>
                          <a:ea typeface="Lato"/>
                          <a:cs typeface="Lato"/>
                          <a:sym typeface="Lato"/>
                        </a:rPr>
                        <a:t>200 ms</a:t>
                      </a:r>
                      <a:endParaRPr sz="1000">
                        <a:latin typeface="Lato"/>
                        <a:ea typeface="Lato"/>
                        <a:cs typeface="Lato"/>
                        <a:sym typeface="Lato"/>
                      </a:endParaRPr>
                    </a:p>
                  </a:txBody>
                  <a:tcPr marT="45700" marB="45700" marR="45700" marL="45700" anchor="ctr"/>
                </a:tc>
                <a:tc>
                  <a:txBody>
                    <a:bodyPr/>
                    <a:lstStyle/>
                    <a:p>
                      <a:pPr indent="0" lvl="0" marL="0" rtl="0" algn="ctr">
                        <a:spcBef>
                          <a:spcPts val="0"/>
                        </a:spcBef>
                        <a:spcAft>
                          <a:spcPts val="0"/>
                        </a:spcAft>
                        <a:buNone/>
                      </a:pPr>
                      <a:r>
                        <a:rPr lang="en" sz="1000">
                          <a:latin typeface="Lato"/>
                          <a:ea typeface="Lato"/>
                          <a:cs typeface="Lato"/>
                          <a:sym typeface="Lato"/>
                        </a:rPr>
                        <a:t>30 ms</a:t>
                      </a:r>
                      <a:endParaRPr sz="1000">
                        <a:latin typeface="Lato"/>
                        <a:ea typeface="Lato"/>
                        <a:cs typeface="Lato"/>
                        <a:sym typeface="Lato"/>
                      </a:endParaRPr>
                    </a:p>
                  </a:txBody>
                  <a:tcPr marT="45700" marB="45700" marR="45700" marL="45700" anchor="ctr"/>
                </a:tc>
              </a:tr>
            </a:tbl>
          </a:graphicData>
        </a:graphic>
      </p:graphicFrame>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41" name="Shape 341"/>
        <p:cNvGrpSpPr/>
        <p:nvPr/>
      </p:nvGrpSpPr>
      <p:grpSpPr>
        <a:xfrm>
          <a:off x="0" y="0"/>
          <a:ext cx="0" cy="0"/>
          <a:chOff x="0" y="0"/>
          <a:chExt cx="0" cy="0"/>
        </a:xfrm>
      </p:grpSpPr>
      <p:sp>
        <p:nvSpPr>
          <p:cNvPr id="342" name="Google Shape;342;p49"/>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b="1" lang="en"/>
              <a:t>Remote procedure call (RPC) </a:t>
            </a:r>
            <a:r>
              <a:rPr lang="en"/>
              <a:t>makes executing code on a remote machine as simple and straightforward as calling a local function.</a:t>
            </a:r>
            <a:endParaRPr/>
          </a:p>
          <a:p>
            <a:pPr indent="-292100" lvl="0" marL="457200" rtl="0" algn="l">
              <a:spcBef>
                <a:spcPts val="0"/>
              </a:spcBef>
              <a:spcAft>
                <a:spcPts val="0"/>
              </a:spcAft>
              <a:buSzPts val="1000"/>
              <a:buChar char="●"/>
            </a:pPr>
            <a:r>
              <a:rPr lang="en"/>
              <a:t>Automate all of the complexity of translating between representations.</a:t>
            </a:r>
            <a:endParaRPr/>
          </a:p>
          <a:p>
            <a:pPr indent="-292100" lvl="0" marL="457200" rtl="0" algn="l">
              <a:spcBef>
                <a:spcPts val="0"/>
              </a:spcBef>
              <a:spcAft>
                <a:spcPts val="0"/>
              </a:spcAft>
              <a:buSzPts val="1000"/>
              <a:buChar char="●"/>
            </a:pPr>
            <a:r>
              <a:rPr b="1" lang="en"/>
              <a:t>Marshalling</a:t>
            </a:r>
            <a:r>
              <a:rPr lang="en"/>
              <a:t>/</a:t>
            </a:r>
            <a:r>
              <a:rPr b="1" lang="en"/>
              <a:t>serializing</a:t>
            </a:r>
            <a:r>
              <a:rPr lang="en"/>
              <a:t> involves converting values into a canonical form (e.g. endianness), serializing objects, copying arguments passed by reference, etc.</a:t>
            </a:r>
            <a:endParaRPr/>
          </a:p>
          <a:p>
            <a:pPr indent="-292100" lvl="0" marL="457200" rtl="0" algn="l">
              <a:spcBef>
                <a:spcPts val="0"/>
              </a:spcBef>
              <a:spcAft>
                <a:spcPts val="0"/>
              </a:spcAft>
              <a:buSzPts val="1000"/>
              <a:buChar char="●"/>
            </a:pPr>
            <a:r>
              <a:rPr b="1" lang="en"/>
              <a:t>Stub</a:t>
            </a:r>
            <a:r>
              <a:rPr lang="en"/>
              <a:t> provides the glue on client/server.</a:t>
            </a:r>
            <a:endParaRPr/>
          </a:p>
          <a:p>
            <a:pPr indent="-292100" lvl="1" marL="914400" rtl="0" algn="l">
              <a:spcBef>
                <a:spcPts val="0"/>
              </a:spcBef>
              <a:spcAft>
                <a:spcPts val="0"/>
              </a:spcAft>
              <a:buSzPts val="1000"/>
              <a:buChar char="○"/>
            </a:pPr>
            <a:r>
              <a:rPr b="1" lang="en"/>
              <a:t>Client stub </a:t>
            </a:r>
            <a:r>
              <a:rPr lang="en"/>
              <a:t>is responsible for marshalling/serializing arguments and unmarshalling</a:t>
            </a:r>
            <a:r>
              <a:rPr b="1" lang="en"/>
              <a:t>/</a:t>
            </a:r>
            <a:r>
              <a:rPr lang="en"/>
              <a:t>deserializing</a:t>
            </a:r>
            <a:r>
              <a:rPr b="1" lang="en"/>
              <a:t> </a:t>
            </a:r>
            <a:r>
              <a:rPr lang="en"/>
              <a:t>return values.</a:t>
            </a:r>
            <a:endParaRPr/>
          </a:p>
          <a:p>
            <a:pPr indent="-292100" lvl="1" marL="914400" rtl="0" algn="l">
              <a:spcBef>
                <a:spcPts val="0"/>
              </a:spcBef>
              <a:spcAft>
                <a:spcPts val="0"/>
              </a:spcAft>
              <a:buSzPts val="1000"/>
              <a:buChar char="○"/>
            </a:pPr>
            <a:r>
              <a:rPr b="1" lang="en"/>
              <a:t>Server stub </a:t>
            </a:r>
            <a:r>
              <a:rPr lang="en"/>
              <a:t>is responsible for unmarshalling/deserializing arguments and marshalling/serializing return values.</a:t>
            </a:r>
            <a:endParaRPr/>
          </a:p>
        </p:txBody>
      </p:sp>
      <p:sp>
        <p:nvSpPr>
          <p:cNvPr id="343" name="Google Shape;343;p49"/>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1200"/>
              </a:spcAft>
              <a:buNone/>
            </a:pPr>
            <a:r>
              <a:t/>
            </a:r>
            <a:endParaRPr/>
          </a:p>
        </p:txBody>
      </p:sp>
      <p:sp>
        <p:nvSpPr>
          <p:cNvPr id="344" name="Google Shape;344;p49"/>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Remote Procedure Call (RPC)</a:t>
            </a:r>
            <a:endParaRPr/>
          </a:p>
        </p:txBody>
      </p:sp>
      <p:pic>
        <p:nvPicPr>
          <p:cNvPr id="345" name="Google Shape;345;p49"/>
          <p:cNvPicPr preferRelativeResize="0"/>
          <p:nvPr/>
        </p:nvPicPr>
        <p:blipFill>
          <a:blip r:embed="rId3">
            <a:alphaModFix/>
          </a:blip>
          <a:stretch>
            <a:fillRect/>
          </a:stretch>
        </p:blipFill>
        <p:spPr>
          <a:xfrm>
            <a:off x="4663325" y="1551438"/>
            <a:ext cx="4297800" cy="2749373"/>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49" name="Shape 349"/>
        <p:cNvGrpSpPr/>
        <p:nvPr/>
      </p:nvGrpSpPr>
      <p:grpSpPr>
        <a:xfrm>
          <a:off x="0" y="0"/>
          <a:ext cx="0" cy="0"/>
          <a:chOff x="0" y="0"/>
          <a:chExt cx="0" cy="0"/>
        </a:xfrm>
      </p:grpSpPr>
      <p:sp>
        <p:nvSpPr>
          <p:cNvPr id="350" name="Google Shape;350;p50"/>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lang="en"/>
              <a:t>Edward wants to build a RPC system for the following two procedures.</a:t>
            </a:r>
            <a:endParaRPr/>
          </a:p>
          <a:p>
            <a:pPr indent="0" lvl="0" marL="0" rtl="0" algn="l">
              <a:lnSpc>
                <a:spcPct val="100000"/>
              </a:lnSpc>
              <a:spcBef>
                <a:spcPts val="0"/>
              </a:spcBef>
              <a:spcAft>
                <a:spcPts val="0"/>
              </a:spcAft>
              <a:buNone/>
            </a:pPr>
            <a:r>
              <a:t/>
            </a:r>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Returns the ith prime number (0-indexed).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uint32_t ith_prime(uint32_t i);</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Returns 1 if x and y are comprime, 0 otherwise. */</a:t>
            </a:r>
            <a:endParaRPr sz="800">
              <a:highlight>
                <a:srgbClr val="FFFFFF"/>
              </a:highlight>
              <a:latin typeface="Source Code Pro"/>
              <a:ea typeface="Source Code Pro"/>
              <a:cs typeface="Source Code Pro"/>
              <a:sym typeface="Source Code Pro"/>
            </a:endParaRPr>
          </a:p>
          <a:p>
            <a:pPr indent="0" lvl="0" marL="0" rtl="0" algn="l">
              <a:spcBef>
                <a:spcPts val="0"/>
              </a:spcBef>
              <a:spcAft>
                <a:spcPts val="0"/>
              </a:spcAft>
              <a:buNone/>
            </a:pPr>
            <a:r>
              <a:rPr lang="en" sz="800">
                <a:highlight>
                  <a:srgbClr val="FFFFFF"/>
                </a:highlight>
                <a:latin typeface="Source Code Pro"/>
                <a:ea typeface="Source Code Pro"/>
                <a:cs typeface="Source Code Pro"/>
                <a:sym typeface="Source Code Pro"/>
              </a:rPr>
              <a:t>uint32_t is_coprime(uint32_t x, uint32_t y);</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a:highlight>
                <a:srgbClr val="FFFFFF"/>
              </a:highlight>
              <a:latin typeface="Source Code Pro"/>
              <a:ea typeface="Source Code Pro"/>
              <a:cs typeface="Source Code Pro"/>
              <a:sym typeface="Source Code Pro"/>
            </a:endParaRPr>
          </a:p>
          <a:p>
            <a:pPr indent="0" lvl="0" marL="0" rtl="0" algn="l">
              <a:spcBef>
                <a:spcPts val="0"/>
              </a:spcBef>
              <a:spcAft>
                <a:spcPts val="0"/>
              </a:spcAft>
              <a:buNone/>
            </a:pPr>
            <a:r>
              <a:rPr lang="en"/>
              <a:t>In particular, Edward is looking to setup the server side. You may assume the actual logic for both procedures have already been implemented.</a:t>
            </a:r>
            <a:endParaRPr/>
          </a:p>
          <a:p>
            <a:pPr indent="0" lvl="0" marL="0" rtl="0" algn="l">
              <a:lnSpc>
                <a:spcPct val="150000"/>
              </a:lnSpc>
              <a:spcBef>
                <a:spcPts val="0"/>
              </a:spcBef>
              <a:spcAft>
                <a:spcPts val="0"/>
              </a:spcAft>
              <a:buNone/>
            </a:pPr>
            <a:r>
              <a:t/>
            </a:r>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Assume dest has enough space allocated.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void read_args(int sock_fd, char *dest)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int byte_len = 0;</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int read_bytes = 0;</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while ((read_bytes = read(sock_fd, dest, 8 - byte_len)) &gt; 0)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byte_len += read_bytes;</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endParaRPr sz="800">
              <a:highlight>
                <a:srgbClr val="FFFFFF"/>
              </a:highlight>
              <a:latin typeface="Source Code Pro"/>
              <a:ea typeface="Source Code Pro"/>
              <a:cs typeface="Source Code Pro"/>
              <a:sym typeface="Source Code Pro"/>
            </a:endParaRPr>
          </a:p>
          <a:p>
            <a:pPr indent="0" lvl="0" marL="0" rtl="0" algn="l">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a:t>
            </a:r>
            <a:endParaRPr sz="800"/>
          </a:p>
        </p:txBody>
      </p:sp>
      <p:sp>
        <p:nvSpPr>
          <p:cNvPr id="351" name="Google Shape;351;p50"/>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a:pPr>
            <a:r>
              <a:rPr lang="en"/>
              <a:t>Edward notices that the arguments required are either 4 or 8 bytes. As a result, he believes he can handle either case by attempting to read 8 bytes with the code on the left.</a:t>
            </a:r>
            <a:endParaRPr sz="1050">
              <a:highlight>
                <a:srgbClr val="FFFFFF"/>
              </a:highlight>
              <a:latin typeface="Courier New"/>
              <a:ea typeface="Courier New"/>
              <a:cs typeface="Courier New"/>
              <a:sym typeface="Courier New"/>
            </a:endParaRPr>
          </a:p>
          <a:p>
            <a:pPr indent="0" lvl="0" marL="457200" rtl="0" algn="l">
              <a:lnSpc>
                <a:spcPct val="150000"/>
              </a:lnSpc>
              <a:spcBef>
                <a:spcPts val="0"/>
              </a:spcBef>
              <a:spcAft>
                <a:spcPts val="0"/>
              </a:spcAft>
              <a:buNone/>
            </a:pPr>
            <a:r>
              <a:rPr lang="en">
                <a:highlight>
                  <a:srgbClr val="FFFFFF"/>
                </a:highlight>
              </a:rPr>
              <a:t>However when Edward implements it, he notices that for some inputs the server appears to be stuck. Why might this be happening and for which inputs could this happen?</a:t>
            </a:r>
            <a:endParaRPr/>
          </a:p>
        </p:txBody>
      </p:sp>
      <p:sp>
        <p:nvSpPr>
          <p:cNvPr id="352" name="Google Shape;352;p50"/>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Primes</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56" name="Shape 356"/>
        <p:cNvGrpSpPr/>
        <p:nvPr/>
      </p:nvGrpSpPr>
      <p:grpSpPr>
        <a:xfrm>
          <a:off x="0" y="0"/>
          <a:ext cx="0" cy="0"/>
          <a:chOff x="0" y="0"/>
          <a:chExt cx="0" cy="0"/>
        </a:xfrm>
      </p:grpSpPr>
      <p:sp>
        <p:nvSpPr>
          <p:cNvPr id="357" name="Google Shape;357;p51"/>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lang="en"/>
              <a:t>Edward wants to build a RPC system for the following two procedures.</a:t>
            </a:r>
            <a:endParaRPr/>
          </a:p>
          <a:p>
            <a:pPr indent="0" lvl="0" marL="0" rtl="0" algn="l">
              <a:lnSpc>
                <a:spcPct val="100000"/>
              </a:lnSpc>
              <a:spcBef>
                <a:spcPts val="0"/>
              </a:spcBef>
              <a:spcAft>
                <a:spcPts val="0"/>
              </a:spcAft>
              <a:buNone/>
            </a:pPr>
            <a:r>
              <a:t/>
            </a:r>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Returns the ith prime number (0-indexed).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uint32_t ith_prime(uint32_t i);</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Returns 1 if x and y are comprime, 0 otherwise. */</a:t>
            </a:r>
            <a:endParaRPr sz="800">
              <a:highlight>
                <a:srgbClr val="FFFFFF"/>
              </a:highlight>
              <a:latin typeface="Source Code Pro"/>
              <a:ea typeface="Source Code Pro"/>
              <a:cs typeface="Source Code Pro"/>
              <a:sym typeface="Source Code Pro"/>
            </a:endParaRPr>
          </a:p>
          <a:p>
            <a:pPr indent="0" lvl="0" marL="0" rtl="0" algn="l">
              <a:spcBef>
                <a:spcPts val="0"/>
              </a:spcBef>
              <a:spcAft>
                <a:spcPts val="0"/>
              </a:spcAft>
              <a:buNone/>
            </a:pPr>
            <a:r>
              <a:rPr lang="en" sz="800">
                <a:highlight>
                  <a:srgbClr val="FFFFFF"/>
                </a:highlight>
                <a:latin typeface="Source Code Pro"/>
                <a:ea typeface="Source Code Pro"/>
                <a:cs typeface="Source Code Pro"/>
                <a:sym typeface="Source Code Pro"/>
              </a:rPr>
              <a:t>uint32_t is_coprime(uint32_t x, uint32_t y);</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a:highlight>
                <a:srgbClr val="FFFFFF"/>
              </a:highlight>
              <a:latin typeface="Source Code Pro"/>
              <a:ea typeface="Source Code Pro"/>
              <a:cs typeface="Source Code Pro"/>
              <a:sym typeface="Source Code Pro"/>
            </a:endParaRPr>
          </a:p>
          <a:p>
            <a:pPr indent="0" lvl="0" marL="0" rtl="0" algn="l">
              <a:spcBef>
                <a:spcPts val="0"/>
              </a:spcBef>
              <a:spcAft>
                <a:spcPts val="0"/>
              </a:spcAft>
              <a:buNone/>
            </a:pPr>
            <a:r>
              <a:rPr lang="en"/>
              <a:t>In particular, Edward is looking to setup the server side. You may assume the actual logic for both procedures have already been implemented.</a:t>
            </a:r>
            <a:endParaRPr/>
          </a:p>
          <a:p>
            <a:pPr indent="0" lvl="0" marL="0" rtl="0" algn="l">
              <a:lnSpc>
                <a:spcPct val="150000"/>
              </a:lnSpc>
              <a:spcBef>
                <a:spcPts val="0"/>
              </a:spcBef>
              <a:spcAft>
                <a:spcPts val="0"/>
              </a:spcAft>
              <a:buNone/>
            </a:pPr>
            <a:r>
              <a:t/>
            </a:r>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Assume dest has enough space allocated.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void read_args(int sock_fd, char *dest)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int byte_len = 0;</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int read_bytes = 0;</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while ((read_bytes = read(sock_fd, dest, 8 - byte_len)) &gt; 0)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byte_len += read_bytes;</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endParaRPr sz="800">
              <a:highlight>
                <a:srgbClr val="FFFFFF"/>
              </a:highlight>
              <a:latin typeface="Source Code Pro"/>
              <a:ea typeface="Source Code Pro"/>
              <a:cs typeface="Source Code Pro"/>
              <a:sym typeface="Source Code Pro"/>
            </a:endParaRPr>
          </a:p>
          <a:p>
            <a:pPr indent="0" lvl="0" marL="0" rtl="0" algn="l">
              <a:spcBef>
                <a:spcPts val="0"/>
              </a:spcBef>
              <a:spcAft>
                <a:spcPts val="0"/>
              </a:spcAft>
              <a:buNone/>
            </a:pPr>
            <a:r>
              <a:rPr lang="en" sz="800">
                <a:highlight>
                  <a:srgbClr val="FFFFFF"/>
                </a:highlight>
                <a:latin typeface="Source Code Pro"/>
                <a:ea typeface="Source Code Pro"/>
                <a:cs typeface="Source Code Pro"/>
                <a:sym typeface="Source Code Pro"/>
              </a:rPr>
              <a:t>}</a:t>
            </a:r>
            <a:endParaRPr sz="800"/>
          </a:p>
        </p:txBody>
      </p:sp>
      <p:sp>
        <p:nvSpPr>
          <p:cNvPr id="358" name="Google Shape;358;p51"/>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292100" lvl="0" marL="457200" rtl="0" algn="l">
              <a:spcBef>
                <a:spcPts val="0"/>
              </a:spcBef>
              <a:spcAft>
                <a:spcPts val="0"/>
              </a:spcAft>
              <a:buSzPts val="1000"/>
              <a:buAutoNum type="arabicPeriod"/>
            </a:pPr>
            <a:r>
              <a:rPr lang="en"/>
              <a:t>Edward notices that the arguments required are either 4 or 8 bytes. As a result, he believes he can handle either case by attempting to read 8 bytes with the code on the left.</a:t>
            </a:r>
            <a:endParaRPr sz="1050">
              <a:highlight>
                <a:srgbClr val="FFFFFF"/>
              </a:highlight>
              <a:latin typeface="Courier New"/>
              <a:ea typeface="Courier New"/>
              <a:cs typeface="Courier New"/>
              <a:sym typeface="Courier New"/>
            </a:endParaRPr>
          </a:p>
          <a:p>
            <a:pPr indent="0" lvl="0" marL="457200" rtl="0" algn="l">
              <a:lnSpc>
                <a:spcPct val="150000"/>
              </a:lnSpc>
              <a:spcBef>
                <a:spcPts val="0"/>
              </a:spcBef>
              <a:spcAft>
                <a:spcPts val="0"/>
              </a:spcAft>
              <a:buNone/>
            </a:pPr>
            <a:r>
              <a:rPr lang="en">
                <a:highlight>
                  <a:srgbClr val="FFFFFF"/>
                </a:highlight>
              </a:rPr>
              <a:t>However when Edward implements it, he notices that for some inputs the server appears to be stuck. Why might this be happening and for which inputs could this happen?</a:t>
            </a:r>
            <a:br>
              <a:rPr lang="en">
                <a:highlight>
                  <a:srgbClr val="FFFFFF"/>
                </a:highlight>
              </a:rPr>
            </a:br>
            <a:r>
              <a:rPr lang="en">
                <a:solidFill>
                  <a:srgbClr val="0000FF"/>
                </a:solidFill>
                <a:highlight>
                  <a:srgbClr val="FFFFFF"/>
                </a:highlight>
                <a:latin typeface="Source Code Pro"/>
                <a:ea typeface="Source Code Pro"/>
                <a:cs typeface="Source Code Pro"/>
                <a:sym typeface="Source Code Pro"/>
              </a:rPr>
              <a:t>read</a:t>
            </a:r>
            <a:r>
              <a:rPr lang="en">
                <a:solidFill>
                  <a:srgbClr val="0000FF"/>
                </a:solidFill>
                <a:highlight>
                  <a:srgbClr val="FFFFFF"/>
                </a:highlight>
              </a:rPr>
              <a:t> is trying to return 8 bytes from the socket or indicate there is no more data. However, the socket will not return 0 unless the socket is closed. As long as the connection stays open, the </a:t>
            </a:r>
            <a:r>
              <a:rPr lang="en">
                <a:solidFill>
                  <a:srgbClr val="0000FF"/>
                </a:solidFill>
                <a:highlight>
                  <a:srgbClr val="FFFFFF"/>
                </a:highlight>
                <a:latin typeface="Source Code Pro"/>
                <a:ea typeface="Source Code Pro"/>
                <a:cs typeface="Source Code Pro"/>
                <a:sym typeface="Source Code Pro"/>
              </a:rPr>
              <a:t>read</a:t>
            </a:r>
            <a:r>
              <a:rPr lang="en">
                <a:solidFill>
                  <a:srgbClr val="0000FF"/>
                </a:solidFill>
                <a:highlight>
                  <a:srgbClr val="FFFFFF"/>
                </a:highlight>
              </a:rPr>
              <a:t> will block instead.</a:t>
            </a:r>
            <a:endParaRPr>
              <a:solidFill>
                <a:srgbClr val="0000FF"/>
              </a:solidFill>
            </a:endParaRPr>
          </a:p>
        </p:txBody>
      </p:sp>
      <p:sp>
        <p:nvSpPr>
          <p:cNvPr id="359" name="Google Shape;359;p51"/>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Primes</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63" name="Shape 363"/>
        <p:cNvGrpSpPr/>
        <p:nvPr/>
      </p:nvGrpSpPr>
      <p:grpSpPr>
        <a:xfrm>
          <a:off x="0" y="0"/>
          <a:ext cx="0" cy="0"/>
          <a:chOff x="0" y="0"/>
          <a:chExt cx="0" cy="0"/>
        </a:xfrm>
      </p:grpSpPr>
      <p:sp>
        <p:nvSpPr>
          <p:cNvPr id="364" name="Google Shape;364;p52"/>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lang="en"/>
              <a:t>Edward wants to build a RPC system for the following two procedures.</a:t>
            </a:r>
            <a:endParaRPr/>
          </a:p>
          <a:p>
            <a:pPr indent="0" lvl="0" marL="0" rtl="0" algn="l">
              <a:lnSpc>
                <a:spcPct val="100000"/>
              </a:lnSpc>
              <a:spcBef>
                <a:spcPts val="0"/>
              </a:spcBef>
              <a:spcAft>
                <a:spcPts val="0"/>
              </a:spcAft>
              <a:buNone/>
            </a:pPr>
            <a:r>
              <a:t/>
            </a:r>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Returns the ith prime number (0-indexed).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uint32_t ith_prime(uint32_t i);</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Returns 1 if x and y are comprime, 0 otherwise. */</a:t>
            </a:r>
            <a:endParaRPr sz="800">
              <a:highlight>
                <a:srgbClr val="FFFFFF"/>
              </a:highlight>
              <a:latin typeface="Source Code Pro"/>
              <a:ea typeface="Source Code Pro"/>
              <a:cs typeface="Source Code Pro"/>
              <a:sym typeface="Source Code Pro"/>
            </a:endParaRPr>
          </a:p>
          <a:p>
            <a:pPr indent="0" lvl="0" marL="0" rtl="0" algn="l">
              <a:lnSpc>
                <a:spcPct val="150000"/>
              </a:lnSpc>
              <a:spcBef>
                <a:spcPts val="0"/>
              </a:spcBef>
              <a:spcAft>
                <a:spcPts val="0"/>
              </a:spcAft>
              <a:buNone/>
            </a:pPr>
            <a:r>
              <a:rPr lang="en" sz="800">
                <a:highlight>
                  <a:srgbClr val="FFFFFF"/>
                </a:highlight>
                <a:latin typeface="Source Code Pro"/>
                <a:ea typeface="Source Code Pro"/>
                <a:cs typeface="Source Code Pro"/>
                <a:sym typeface="Source Code Pro"/>
              </a:rPr>
              <a:t>uint32_t is_coprime(uint32_t x, uint32_t y);</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a:highlight>
                <a:srgbClr val="FFFFFF"/>
              </a:highlight>
              <a:latin typeface="Source Code Pro"/>
              <a:ea typeface="Source Code Pro"/>
              <a:cs typeface="Source Code Pro"/>
              <a:sym typeface="Source Code Pro"/>
            </a:endParaRPr>
          </a:p>
          <a:p>
            <a:pPr indent="0" lvl="0" marL="0" rtl="0" algn="l">
              <a:lnSpc>
                <a:spcPct val="150000"/>
              </a:lnSpc>
              <a:spcBef>
                <a:spcPts val="0"/>
              </a:spcBef>
              <a:spcAft>
                <a:spcPts val="0"/>
              </a:spcAft>
              <a:buNone/>
            </a:pPr>
            <a:r>
              <a:rPr lang="en"/>
              <a:t>In particular, Edward is looking to setup the server side. You may assume the actual logic for both procedures have already been implemented.</a:t>
            </a:r>
            <a:endParaRPr/>
          </a:p>
          <a:p>
            <a:pPr indent="0" lvl="0" marL="0" rtl="0" algn="l">
              <a:lnSpc>
                <a:spcPct val="150000"/>
              </a:lnSpc>
              <a:spcBef>
                <a:spcPts val="0"/>
              </a:spcBef>
              <a:spcAft>
                <a:spcPts val="0"/>
              </a:spcAft>
              <a:buNone/>
            </a:pPr>
            <a:r>
              <a:t/>
            </a:r>
            <a:endParaRPr/>
          </a:p>
          <a:p>
            <a:pPr indent="-292100" lvl="0" marL="457200" rtl="0" algn="l">
              <a:lnSpc>
                <a:spcPct val="150000"/>
              </a:lnSpc>
              <a:spcBef>
                <a:spcPts val="0"/>
              </a:spcBef>
              <a:spcAft>
                <a:spcPts val="0"/>
              </a:spcAft>
              <a:buSzPts val="1000"/>
              <a:buAutoNum type="arabicPeriod" startAt="2"/>
            </a:pPr>
            <a:r>
              <a:rPr lang="en"/>
              <a:t>Edward realizes his previous solution was insufficient, so he decides to </a:t>
            </a:r>
            <a:r>
              <a:rPr lang="en"/>
              <a:t>implement</a:t>
            </a:r>
            <a:r>
              <a:rPr lang="en"/>
              <a:t> a slightly more complicated protocol.</a:t>
            </a:r>
            <a:endParaRPr/>
          </a:p>
          <a:p>
            <a:pPr indent="457200" lvl="0" marL="0" rtl="0" algn="l">
              <a:lnSpc>
                <a:spcPct val="150000"/>
              </a:lnSpc>
              <a:spcBef>
                <a:spcPts val="0"/>
              </a:spcBef>
              <a:spcAft>
                <a:spcPts val="0"/>
              </a:spcAft>
              <a:buNone/>
            </a:pPr>
            <a:r>
              <a:rPr lang="en"/>
              <a:t>The client will perform the following.</a:t>
            </a:r>
            <a:endParaRPr/>
          </a:p>
          <a:p>
            <a:pPr indent="-292100" lvl="0" marL="914400" rtl="0" algn="l">
              <a:lnSpc>
                <a:spcPct val="150000"/>
              </a:lnSpc>
              <a:spcBef>
                <a:spcPts val="0"/>
              </a:spcBef>
              <a:spcAft>
                <a:spcPts val="0"/>
              </a:spcAft>
              <a:buSzPts val="1000"/>
              <a:buAutoNum type="arabicPeriod"/>
            </a:pPr>
            <a:r>
              <a:rPr lang="en"/>
              <a:t>Send an identifier for the function it wants as an integer (0 for </a:t>
            </a:r>
            <a:r>
              <a:rPr lang="en">
                <a:latin typeface="Source Code Pro"/>
                <a:ea typeface="Source Code Pro"/>
                <a:cs typeface="Source Code Pro"/>
                <a:sym typeface="Source Code Pro"/>
              </a:rPr>
              <a:t>ith_prime</a:t>
            </a:r>
            <a:r>
              <a:rPr lang="en"/>
              <a:t>, 1 for </a:t>
            </a:r>
            <a:r>
              <a:rPr lang="en">
                <a:latin typeface="Source Code Pro"/>
                <a:ea typeface="Source Code Pro"/>
                <a:cs typeface="Source Code Pro"/>
                <a:sym typeface="Source Code Pro"/>
              </a:rPr>
              <a:t>is_coprime</a:t>
            </a:r>
            <a:r>
              <a:rPr lang="en"/>
              <a:t>).</a:t>
            </a:r>
            <a:endParaRPr/>
          </a:p>
          <a:p>
            <a:pPr indent="-292100" lvl="0" marL="914400" rtl="0" algn="l">
              <a:lnSpc>
                <a:spcPct val="150000"/>
              </a:lnSpc>
              <a:spcBef>
                <a:spcPts val="0"/>
              </a:spcBef>
              <a:spcAft>
                <a:spcPts val="0"/>
              </a:spcAft>
              <a:buSzPts val="1000"/>
              <a:buAutoNum type="arabicPeriod"/>
            </a:pPr>
            <a:r>
              <a:rPr lang="en"/>
              <a:t>Send all bytes for all the arguments.</a:t>
            </a:r>
            <a:endParaRPr/>
          </a:p>
          <a:p>
            <a:pPr indent="457200" lvl="0" marL="0" rtl="0" algn="l">
              <a:lnSpc>
                <a:spcPct val="150000"/>
              </a:lnSpc>
              <a:spcBef>
                <a:spcPts val="0"/>
              </a:spcBef>
              <a:spcAft>
                <a:spcPts val="0"/>
              </a:spcAft>
              <a:buNone/>
            </a:pPr>
            <a:r>
              <a:rPr lang="en"/>
              <a:t>The server will then perform the following.</a:t>
            </a:r>
            <a:endParaRPr/>
          </a:p>
          <a:p>
            <a:pPr indent="-292100" lvl="0" marL="914400" rtl="0" algn="l">
              <a:lnSpc>
                <a:spcPct val="150000"/>
              </a:lnSpc>
              <a:spcBef>
                <a:spcPts val="0"/>
              </a:spcBef>
              <a:spcAft>
                <a:spcPts val="0"/>
              </a:spcAft>
              <a:buSzPts val="1000"/>
              <a:buAutoNum type="arabicPeriod"/>
            </a:pPr>
            <a:r>
              <a:rPr lang="en"/>
              <a:t>Read identifier.</a:t>
            </a:r>
            <a:endParaRPr/>
          </a:p>
          <a:p>
            <a:pPr indent="-292100" lvl="0" marL="914400" rtl="0" algn="l">
              <a:lnSpc>
                <a:spcPct val="150000"/>
              </a:lnSpc>
              <a:spcBef>
                <a:spcPts val="0"/>
              </a:spcBef>
              <a:spcAft>
                <a:spcPts val="0"/>
              </a:spcAft>
              <a:buSzPts val="1000"/>
              <a:buAutoNum type="arabicPeriod"/>
            </a:pPr>
            <a:r>
              <a:rPr lang="en"/>
              <a:t>Use identifier to allocate memory and set read size.</a:t>
            </a:r>
            <a:endParaRPr/>
          </a:p>
          <a:p>
            <a:pPr indent="-292100" lvl="0" marL="914400" rtl="0" algn="l">
              <a:lnSpc>
                <a:spcPct val="150000"/>
              </a:lnSpc>
              <a:spcBef>
                <a:spcPts val="0"/>
              </a:spcBef>
              <a:spcAft>
                <a:spcPts val="0"/>
              </a:spcAft>
              <a:buSzPts val="1000"/>
              <a:buAutoNum type="arabicPeriod"/>
            </a:pPr>
            <a:r>
              <a:rPr lang="en"/>
              <a:t>Read arguments.</a:t>
            </a:r>
            <a:endParaRPr/>
          </a:p>
        </p:txBody>
      </p:sp>
      <p:sp>
        <p:nvSpPr>
          <p:cNvPr id="365" name="Google Shape;365;p52"/>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void receive_rpc (int sock_fd)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 Read in procedure identifier.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uint32_t id;</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int bytes_read = 0, cur_read = 0;</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while (</a:t>
            </a:r>
            <a:r>
              <a:rPr lang="en" sz="800">
                <a:solidFill>
                  <a:srgbClr val="000000"/>
                </a:solidFill>
                <a:highlight>
                  <a:srgbClr val="FFFFFF"/>
                </a:highlight>
                <a:latin typeface="Source Code Pro"/>
                <a:ea typeface="Source Code Pro"/>
                <a:cs typeface="Source Code Pro"/>
                <a:sym typeface="Source Code Pro"/>
              </a:rPr>
              <a:t>_______________</a:t>
            </a:r>
            <a:r>
              <a:rPr lang="en" sz="800">
                <a:highlight>
                  <a:srgbClr val="FFFFFF"/>
                </a:highlight>
                <a:latin typeface="Source Code Pro"/>
                <a:ea typeface="Source Code Pro"/>
                <a:cs typeface="Source Code Pro"/>
                <a:sym typeface="Source Code Pro"/>
              </a:rPr>
              <a: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bytes_read += cur_read;</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id = </a:t>
            </a:r>
            <a:r>
              <a:rPr lang="en" sz="800">
                <a:highlight>
                  <a:srgbClr val="FFFFFF"/>
                </a:highlight>
                <a:latin typeface="Source Code Pro"/>
                <a:ea typeface="Source Code Pro"/>
                <a:cs typeface="Source Code Pro"/>
                <a:sym typeface="Source Code Pro"/>
              </a:rPr>
              <a:t>_______________</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 Get sizes and allocate space for arguments and return values.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char *args, *rets;</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size_t arg_bytes, ret_bytes;</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get_sizes(id, &amp;args, &amp;arg_bytes, &amp;rets, &amp;ret_bytes);</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 Read in arguments.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bytes_read = 0;</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while (</a:t>
            </a:r>
            <a:r>
              <a:rPr lang="en" sz="800">
                <a:highlight>
                  <a:srgbClr val="FFFFFF"/>
                </a:highlight>
                <a:latin typeface="Source Code Pro"/>
                <a:ea typeface="Source Code Pro"/>
                <a:cs typeface="Source Code Pro"/>
                <a:sym typeface="Source Code Pro"/>
              </a:rPr>
              <a:t>_______________</a:t>
            </a:r>
            <a:r>
              <a:rPr lang="en" sz="800">
                <a:highlight>
                  <a:srgbClr val="FFFFFF"/>
                </a:highlight>
                <a:latin typeface="Source Code Pro"/>
                <a:ea typeface="Source Code Pro"/>
                <a:cs typeface="Source Code Pro"/>
                <a:sym typeface="Source Code Pro"/>
              </a:rPr>
              <a: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bytes_read += cur_read;</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 Call appropriate server stub stub function based on id.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call_server_stub(id, args, arg_bytes, rets, ret_bytes);</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 Write return values.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int bytes_written = 0, cur_written = 0;</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while (</a:t>
            </a:r>
            <a:r>
              <a:rPr lang="en" sz="800">
                <a:highlight>
                  <a:srgbClr val="FFFFFF"/>
                </a:highlight>
                <a:latin typeface="Source Code Pro"/>
                <a:ea typeface="Source Code Pro"/>
                <a:cs typeface="Source Code Pro"/>
                <a:sym typeface="Source Code Pro"/>
              </a:rPr>
              <a:t>_______________</a:t>
            </a:r>
            <a:r>
              <a:rPr lang="en" sz="800">
                <a:highlight>
                  <a:srgbClr val="FFFFFF"/>
                </a:highlight>
                <a:latin typeface="Source Code Pro"/>
                <a:ea typeface="Source Code Pro"/>
                <a:cs typeface="Source Code Pro"/>
                <a:sym typeface="Source Code Pro"/>
              </a:rPr>
              <a: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bytes_written += cur_written;</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 Clean up socket.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a:t>
            </a:r>
            <a:r>
              <a:rPr lang="en" sz="800">
                <a:highlight>
                  <a:srgbClr val="FFFFFF"/>
                </a:highlight>
                <a:latin typeface="Source Code Pro"/>
                <a:ea typeface="Source Code Pro"/>
                <a:cs typeface="Source Code Pro"/>
                <a:sym typeface="Source Code Pro"/>
              </a:rPr>
              <a:t>_______________</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latin typeface="Source Code Pro"/>
              <a:ea typeface="Source Code Pro"/>
              <a:cs typeface="Source Code Pro"/>
              <a:sym typeface="Source Code Pro"/>
            </a:endParaRPr>
          </a:p>
        </p:txBody>
      </p:sp>
      <p:sp>
        <p:nvSpPr>
          <p:cNvPr id="366" name="Google Shape;366;p52"/>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Primes</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70" name="Shape 370"/>
        <p:cNvGrpSpPr/>
        <p:nvPr/>
      </p:nvGrpSpPr>
      <p:grpSpPr>
        <a:xfrm>
          <a:off x="0" y="0"/>
          <a:ext cx="0" cy="0"/>
          <a:chOff x="0" y="0"/>
          <a:chExt cx="0" cy="0"/>
        </a:xfrm>
      </p:grpSpPr>
      <p:sp>
        <p:nvSpPr>
          <p:cNvPr id="371" name="Google Shape;371;p53"/>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lang="en"/>
              <a:t>Edward wants to build a RPC system for the following two procedures.</a:t>
            </a:r>
            <a:endParaRPr/>
          </a:p>
          <a:p>
            <a:pPr indent="0" lvl="0" marL="0" rtl="0" algn="l">
              <a:lnSpc>
                <a:spcPct val="100000"/>
              </a:lnSpc>
              <a:spcBef>
                <a:spcPts val="0"/>
              </a:spcBef>
              <a:spcAft>
                <a:spcPts val="0"/>
              </a:spcAft>
              <a:buNone/>
            </a:pPr>
            <a:r>
              <a:t/>
            </a:r>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Returns the ith prime number (0-indexed).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uint32_t ith_prime(uint32_t i);</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Returns 1 if x and y are comprime, 0 otherwise. */</a:t>
            </a:r>
            <a:endParaRPr sz="800">
              <a:highlight>
                <a:srgbClr val="FFFFFF"/>
              </a:highlight>
              <a:latin typeface="Source Code Pro"/>
              <a:ea typeface="Source Code Pro"/>
              <a:cs typeface="Source Code Pro"/>
              <a:sym typeface="Source Code Pro"/>
            </a:endParaRPr>
          </a:p>
          <a:p>
            <a:pPr indent="0" lvl="0" marL="0" rtl="0" algn="l">
              <a:lnSpc>
                <a:spcPct val="150000"/>
              </a:lnSpc>
              <a:spcBef>
                <a:spcPts val="0"/>
              </a:spcBef>
              <a:spcAft>
                <a:spcPts val="0"/>
              </a:spcAft>
              <a:buNone/>
            </a:pPr>
            <a:r>
              <a:rPr lang="en" sz="800">
                <a:highlight>
                  <a:srgbClr val="FFFFFF"/>
                </a:highlight>
                <a:latin typeface="Source Code Pro"/>
                <a:ea typeface="Source Code Pro"/>
                <a:cs typeface="Source Code Pro"/>
                <a:sym typeface="Source Code Pro"/>
              </a:rPr>
              <a:t>uint32_t is_coprime(uint32_t x, uint32_t y);</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a:highlight>
                <a:srgbClr val="FFFFFF"/>
              </a:highlight>
              <a:latin typeface="Source Code Pro"/>
              <a:ea typeface="Source Code Pro"/>
              <a:cs typeface="Source Code Pro"/>
              <a:sym typeface="Source Code Pro"/>
            </a:endParaRPr>
          </a:p>
          <a:p>
            <a:pPr indent="0" lvl="0" marL="0" rtl="0" algn="l">
              <a:lnSpc>
                <a:spcPct val="150000"/>
              </a:lnSpc>
              <a:spcBef>
                <a:spcPts val="0"/>
              </a:spcBef>
              <a:spcAft>
                <a:spcPts val="0"/>
              </a:spcAft>
              <a:buNone/>
            </a:pPr>
            <a:r>
              <a:rPr lang="en"/>
              <a:t>In particular, Edward is looking to setup the server side. You may assume the actual logic for both procedures have already been implemented.</a:t>
            </a:r>
            <a:endParaRPr/>
          </a:p>
          <a:p>
            <a:pPr indent="0" lvl="0" marL="0" rtl="0" algn="l">
              <a:lnSpc>
                <a:spcPct val="150000"/>
              </a:lnSpc>
              <a:spcBef>
                <a:spcPts val="0"/>
              </a:spcBef>
              <a:spcAft>
                <a:spcPts val="0"/>
              </a:spcAft>
              <a:buNone/>
            </a:pPr>
            <a:r>
              <a:t/>
            </a:r>
            <a:endParaRPr/>
          </a:p>
          <a:p>
            <a:pPr indent="-292100" lvl="0" marL="457200" rtl="0" algn="l">
              <a:lnSpc>
                <a:spcPct val="150000"/>
              </a:lnSpc>
              <a:spcBef>
                <a:spcPts val="0"/>
              </a:spcBef>
              <a:spcAft>
                <a:spcPts val="0"/>
              </a:spcAft>
              <a:buSzPts val="1000"/>
              <a:buAutoNum type="arabicPeriod" startAt="2"/>
            </a:pPr>
            <a:r>
              <a:rPr lang="en"/>
              <a:t>Edward realizes his previous solution was insufficient, so he decides to implement a slightly more complicated protocol.</a:t>
            </a:r>
            <a:endParaRPr/>
          </a:p>
          <a:p>
            <a:pPr indent="457200" lvl="0" marL="0" rtl="0" algn="l">
              <a:lnSpc>
                <a:spcPct val="150000"/>
              </a:lnSpc>
              <a:spcBef>
                <a:spcPts val="0"/>
              </a:spcBef>
              <a:spcAft>
                <a:spcPts val="0"/>
              </a:spcAft>
              <a:buNone/>
            </a:pPr>
            <a:r>
              <a:rPr lang="en"/>
              <a:t>The client will perform the following.</a:t>
            </a:r>
            <a:endParaRPr/>
          </a:p>
          <a:p>
            <a:pPr indent="-292100" lvl="0" marL="914400" rtl="0" algn="l">
              <a:lnSpc>
                <a:spcPct val="150000"/>
              </a:lnSpc>
              <a:spcBef>
                <a:spcPts val="0"/>
              </a:spcBef>
              <a:spcAft>
                <a:spcPts val="0"/>
              </a:spcAft>
              <a:buSzPts val="1000"/>
              <a:buAutoNum type="arabicPeriod"/>
            </a:pPr>
            <a:r>
              <a:rPr lang="en"/>
              <a:t>Send an identifier for the function it wants as an integer (0 for </a:t>
            </a:r>
            <a:r>
              <a:rPr lang="en">
                <a:latin typeface="Source Code Pro"/>
                <a:ea typeface="Source Code Pro"/>
                <a:cs typeface="Source Code Pro"/>
                <a:sym typeface="Source Code Pro"/>
              </a:rPr>
              <a:t>ith_prime</a:t>
            </a:r>
            <a:r>
              <a:rPr lang="en"/>
              <a:t>, 1 for </a:t>
            </a:r>
            <a:r>
              <a:rPr lang="en">
                <a:latin typeface="Source Code Pro"/>
                <a:ea typeface="Source Code Pro"/>
                <a:cs typeface="Source Code Pro"/>
                <a:sym typeface="Source Code Pro"/>
              </a:rPr>
              <a:t>is_coprime</a:t>
            </a:r>
            <a:r>
              <a:rPr lang="en"/>
              <a:t>).</a:t>
            </a:r>
            <a:endParaRPr/>
          </a:p>
          <a:p>
            <a:pPr indent="-292100" lvl="0" marL="914400" rtl="0" algn="l">
              <a:lnSpc>
                <a:spcPct val="150000"/>
              </a:lnSpc>
              <a:spcBef>
                <a:spcPts val="0"/>
              </a:spcBef>
              <a:spcAft>
                <a:spcPts val="0"/>
              </a:spcAft>
              <a:buSzPts val="1000"/>
              <a:buAutoNum type="arabicPeriod"/>
            </a:pPr>
            <a:r>
              <a:rPr lang="en"/>
              <a:t>Send all bytes for all the arguments.</a:t>
            </a:r>
            <a:endParaRPr/>
          </a:p>
          <a:p>
            <a:pPr indent="457200" lvl="0" marL="0" rtl="0" algn="l">
              <a:lnSpc>
                <a:spcPct val="150000"/>
              </a:lnSpc>
              <a:spcBef>
                <a:spcPts val="0"/>
              </a:spcBef>
              <a:spcAft>
                <a:spcPts val="0"/>
              </a:spcAft>
              <a:buNone/>
            </a:pPr>
            <a:r>
              <a:rPr lang="en"/>
              <a:t>The server will then perform the following.</a:t>
            </a:r>
            <a:endParaRPr/>
          </a:p>
          <a:p>
            <a:pPr indent="-292100" lvl="0" marL="914400" rtl="0" algn="l">
              <a:lnSpc>
                <a:spcPct val="150000"/>
              </a:lnSpc>
              <a:spcBef>
                <a:spcPts val="0"/>
              </a:spcBef>
              <a:spcAft>
                <a:spcPts val="0"/>
              </a:spcAft>
              <a:buSzPts val="1000"/>
              <a:buAutoNum type="arabicPeriod"/>
            </a:pPr>
            <a:r>
              <a:rPr lang="en"/>
              <a:t>Read identifier.</a:t>
            </a:r>
            <a:endParaRPr/>
          </a:p>
          <a:p>
            <a:pPr indent="-292100" lvl="0" marL="914400" rtl="0" algn="l">
              <a:lnSpc>
                <a:spcPct val="150000"/>
              </a:lnSpc>
              <a:spcBef>
                <a:spcPts val="0"/>
              </a:spcBef>
              <a:spcAft>
                <a:spcPts val="0"/>
              </a:spcAft>
              <a:buSzPts val="1000"/>
              <a:buAutoNum type="arabicPeriod"/>
            </a:pPr>
            <a:r>
              <a:rPr lang="en"/>
              <a:t>Use identifier to allocate memory and set read size.</a:t>
            </a:r>
            <a:endParaRPr/>
          </a:p>
          <a:p>
            <a:pPr indent="-292100" lvl="0" marL="914400" rtl="0" algn="l">
              <a:lnSpc>
                <a:spcPct val="150000"/>
              </a:lnSpc>
              <a:spcBef>
                <a:spcPts val="0"/>
              </a:spcBef>
              <a:spcAft>
                <a:spcPts val="0"/>
              </a:spcAft>
              <a:buSzPts val="1000"/>
              <a:buAutoNum type="arabicPeriod"/>
            </a:pPr>
            <a:r>
              <a:rPr lang="en"/>
              <a:t>Read arguments.</a:t>
            </a:r>
            <a:endParaRPr/>
          </a:p>
        </p:txBody>
      </p:sp>
      <p:sp>
        <p:nvSpPr>
          <p:cNvPr id="372" name="Google Shape;372;p53"/>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void receive_rpc (int sock_fd)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 Read in procedure identifier.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uint32_t id;</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int bytes_read = 0, cur_read = 0;</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while (</a:t>
            </a:r>
            <a:r>
              <a:rPr lang="en" sz="800">
                <a:solidFill>
                  <a:srgbClr val="0000FF"/>
                </a:solidFill>
                <a:highlight>
                  <a:srgbClr val="FFFFFF"/>
                </a:highlight>
                <a:latin typeface="Source Code Pro"/>
                <a:ea typeface="Source Code Pro"/>
                <a:cs typeface="Source Code Pro"/>
                <a:sym typeface="Source Code Pro"/>
              </a:rPr>
              <a:t>(cur_read = read(sock_fd, ((char *) &amp;id) + bytes_read,</a:t>
            </a:r>
            <a:endParaRPr sz="800">
              <a:solidFill>
                <a:srgbClr val="0000FF"/>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solidFill>
                  <a:srgbClr val="0000FF"/>
                </a:solidFill>
                <a:highlight>
                  <a:srgbClr val="FFFFFF"/>
                </a:highlight>
                <a:latin typeface="Source Code Pro"/>
                <a:ea typeface="Source Code Pro"/>
                <a:cs typeface="Source Code Pro"/>
                <a:sym typeface="Source Code Pro"/>
              </a:rPr>
              <a:t>                           sizeof(uint32_t) - bytes_read)) &gt; 0</a:t>
            </a:r>
            <a:r>
              <a:rPr lang="en" sz="800">
                <a:highlight>
                  <a:srgbClr val="FFFFFF"/>
                </a:highlight>
                <a:latin typeface="Source Code Pro"/>
                <a:ea typeface="Source Code Pro"/>
                <a:cs typeface="Source Code Pro"/>
                <a:sym typeface="Source Code Pro"/>
              </a:rPr>
              <a: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bytes_read += cur_read;</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id = </a:t>
            </a:r>
            <a:r>
              <a:rPr lang="en" sz="800">
                <a:highlight>
                  <a:srgbClr val="FFFFFF"/>
                </a:highlight>
                <a:latin typeface="Source Code Pro"/>
                <a:ea typeface="Source Code Pro"/>
                <a:cs typeface="Source Code Pro"/>
                <a:sym typeface="Source Code Pro"/>
              </a:rPr>
              <a:t>_______________</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 Get sizes and allocate space for arguments and return values.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char *args, *rets;</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size_t arg_bytes, ret_bytes;</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get_sizes(id, &amp;args, &amp;arg_bytes, &amp;rets, &amp;ret_bytes);</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 Read in arguments.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bytes_read = 0;</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while (</a:t>
            </a:r>
            <a:r>
              <a:rPr lang="en" sz="800">
                <a:highlight>
                  <a:srgbClr val="FFFFFF"/>
                </a:highlight>
                <a:latin typeface="Source Code Pro"/>
                <a:ea typeface="Source Code Pro"/>
                <a:cs typeface="Source Code Pro"/>
                <a:sym typeface="Source Code Pro"/>
              </a:rPr>
              <a:t>_______________</a:t>
            </a:r>
            <a:r>
              <a:rPr lang="en" sz="800">
                <a:highlight>
                  <a:srgbClr val="FFFFFF"/>
                </a:highlight>
                <a:latin typeface="Source Code Pro"/>
                <a:ea typeface="Source Code Pro"/>
                <a:cs typeface="Source Code Pro"/>
                <a:sym typeface="Source Code Pro"/>
              </a:rPr>
              <a: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bytes_read += cur_read;</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 Call appropriate server stub stub function based on id.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call_server_stub(id, args, arg_bytes, rets, ret_bytes);</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 Write return values.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int bytes_written = 0, cur_written = 0;</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while (</a:t>
            </a:r>
            <a:r>
              <a:rPr lang="en" sz="800">
                <a:highlight>
                  <a:srgbClr val="FFFFFF"/>
                </a:highlight>
                <a:latin typeface="Source Code Pro"/>
                <a:ea typeface="Source Code Pro"/>
                <a:cs typeface="Source Code Pro"/>
                <a:sym typeface="Source Code Pro"/>
              </a:rPr>
              <a:t>_______________</a:t>
            </a:r>
            <a:r>
              <a:rPr lang="en" sz="800">
                <a:highlight>
                  <a:srgbClr val="FFFFFF"/>
                </a:highlight>
                <a:latin typeface="Source Code Pro"/>
                <a:ea typeface="Source Code Pro"/>
                <a:cs typeface="Source Code Pro"/>
                <a:sym typeface="Source Code Pro"/>
              </a:rPr>
              <a: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bytes_written += cur_written;</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 Clean up socket.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highlight>
                  <a:srgbClr val="FFFFFF"/>
                </a:highlight>
                <a:latin typeface="Source Code Pro"/>
                <a:ea typeface="Source Code Pro"/>
                <a:cs typeface="Source Code Pro"/>
                <a:sym typeface="Source Code Pro"/>
              </a:rPr>
              <a:t>_______________</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latin typeface="Source Code Pro"/>
              <a:ea typeface="Source Code Pro"/>
              <a:cs typeface="Source Code Pro"/>
              <a:sym typeface="Source Code Pro"/>
            </a:endParaRPr>
          </a:p>
        </p:txBody>
      </p:sp>
      <p:sp>
        <p:nvSpPr>
          <p:cNvPr id="373" name="Google Shape;373;p53"/>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Primes</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77" name="Shape 377"/>
        <p:cNvGrpSpPr/>
        <p:nvPr/>
      </p:nvGrpSpPr>
      <p:grpSpPr>
        <a:xfrm>
          <a:off x="0" y="0"/>
          <a:ext cx="0" cy="0"/>
          <a:chOff x="0" y="0"/>
          <a:chExt cx="0" cy="0"/>
        </a:xfrm>
      </p:grpSpPr>
      <p:sp>
        <p:nvSpPr>
          <p:cNvPr id="378" name="Google Shape;378;p54"/>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lang="en"/>
              <a:t>Edward wants to build a RPC system for the following two procedures.</a:t>
            </a:r>
            <a:endParaRPr/>
          </a:p>
          <a:p>
            <a:pPr indent="0" lvl="0" marL="0" rtl="0" algn="l">
              <a:lnSpc>
                <a:spcPct val="100000"/>
              </a:lnSpc>
              <a:spcBef>
                <a:spcPts val="0"/>
              </a:spcBef>
              <a:spcAft>
                <a:spcPts val="0"/>
              </a:spcAft>
              <a:buNone/>
            </a:pPr>
            <a:r>
              <a:t/>
            </a:r>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Returns the ith prime number (0-indexed).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uint32_t ith_prime(uint32_t i);</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Returns 1 if x and y are comprime, 0 otherwise. */</a:t>
            </a:r>
            <a:endParaRPr sz="800">
              <a:highlight>
                <a:srgbClr val="FFFFFF"/>
              </a:highlight>
              <a:latin typeface="Source Code Pro"/>
              <a:ea typeface="Source Code Pro"/>
              <a:cs typeface="Source Code Pro"/>
              <a:sym typeface="Source Code Pro"/>
            </a:endParaRPr>
          </a:p>
          <a:p>
            <a:pPr indent="0" lvl="0" marL="0" rtl="0" algn="l">
              <a:lnSpc>
                <a:spcPct val="150000"/>
              </a:lnSpc>
              <a:spcBef>
                <a:spcPts val="0"/>
              </a:spcBef>
              <a:spcAft>
                <a:spcPts val="0"/>
              </a:spcAft>
              <a:buNone/>
            </a:pPr>
            <a:r>
              <a:rPr lang="en" sz="800">
                <a:highlight>
                  <a:srgbClr val="FFFFFF"/>
                </a:highlight>
                <a:latin typeface="Source Code Pro"/>
                <a:ea typeface="Source Code Pro"/>
                <a:cs typeface="Source Code Pro"/>
                <a:sym typeface="Source Code Pro"/>
              </a:rPr>
              <a:t>uint32_t is_coprime(uint32_t x, uint32_t y);</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a:highlight>
                <a:srgbClr val="FFFFFF"/>
              </a:highlight>
              <a:latin typeface="Source Code Pro"/>
              <a:ea typeface="Source Code Pro"/>
              <a:cs typeface="Source Code Pro"/>
              <a:sym typeface="Source Code Pro"/>
            </a:endParaRPr>
          </a:p>
          <a:p>
            <a:pPr indent="0" lvl="0" marL="0" rtl="0" algn="l">
              <a:lnSpc>
                <a:spcPct val="150000"/>
              </a:lnSpc>
              <a:spcBef>
                <a:spcPts val="0"/>
              </a:spcBef>
              <a:spcAft>
                <a:spcPts val="0"/>
              </a:spcAft>
              <a:buNone/>
            </a:pPr>
            <a:r>
              <a:rPr lang="en"/>
              <a:t>In particular, Edward is looking to setup the server side. You may assume the actual logic for both procedures have already been implemented.</a:t>
            </a:r>
            <a:endParaRPr/>
          </a:p>
          <a:p>
            <a:pPr indent="0" lvl="0" marL="0" rtl="0" algn="l">
              <a:lnSpc>
                <a:spcPct val="150000"/>
              </a:lnSpc>
              <a:spcBef>
                <a:spcPts val="0"/>
              </a:spcBef>
              <a:spcAft>
                <a:spcPts val="0"/>
              </a:spcAft>
              <a:buNone/>
            </a:pPr>
            <a:r>
              <a:t/>
            </a:r>
            <a:endParaRPr/>
          </a:p>
          <a:p>
            <a:pPr indent="-292100" lvl="0" marL="457200" rtl="0" algn="l">
              <a:lnSpc>
                <a:spcPct val="150000"/>
              </a:lnSpc>
              <a:spcBef>
                <a:spcPts val="0"/>
              </a:spcBef>
              <a:spcAft>
                <a:spcPts val="0"/>
              </a:spcAft>
              <a:buSzPts val="1000"/>
              <a:buAutoNum type="arabicPeriod" startAt="2"/>
            </a:pPr>
            <a:r>
              <a:rPr lang="en"/>
              <a:t>Edward realizes his previous solution was insufficient, so he decides to implement a slightly more complicated protocol.</a:t>
            </a:r>
            <a:endParaRPr/>
          </a:p>
          <a:p>
            <a:pPr indent="457200" lvl="0" marL="0" rtl="0" algn="l">
              <a:lnSpc>
                <a:spcPct val="150000"/>
              </a:lnSpc>
              <a:spcBef>
                <a:spcPts val="0"/>
              </a:spcBef>
              <a:spcAft>
                <a:spcPts val="0"/>
              </a:spcAft>
              <a:buNone/>
            </a:pPr>
            <a:r>
              <a:rPr lang="en"/>
              <a:t>The client will perform the following.</a:t>
            </a:r>
            <a:endParaRPr/>
          </a:p>
          <a:p>
            <a:pPr indent="-292100" lvl="0" marL="914400" rtl="0" algn="l">
              <a:lnSpc>
                <a:spcPct val="150000"/>
              </a:lnSpc>
              <a:spcBef>
                <a:spcPts val="0"/>
              </a:spcBef>
              <a:spcAft>
                <a:spcPts val="0"/>
              </a:spcAft>
              <a:buSzPts val="1000"/>
              <a:buAutoNum type="arabicPeriod"/>
            </a:pPr>
            <a:r>
              <a:rPr lang="en"/>
              <a:t>Send an identifier for the function it wants as an integer (0 for </a:t>
            </a:r>
            <a:r>
              <a:rPr lang="en">
                <a:latin typeface="Source Code Pro"/>
                <a:ea typeface="Source Code Pro"/>
                <a:cs typeface="Source Code Pro"/>
                <a:sym typeface="Source Code Pro"/>
              </a:rPr>
              <a:t>ith_prime</a:t>
            </a:r>
            <a:r>
              <a:rPr lang="en"/>
              <a:t>, 1 for </a:t>
            </a:r>
            <a:r>
              <a:rPr lang="en">
                <a:latin typeface="Source Code Pro"/>
                <a:ea typeface="Source Code Pro"/>
                <a:cs typeface="Source Code Pro"/>
                <a:sym typeface="Source Code Pro"/>
              </a:rPr>
              <a:t>is_coprime</a:t>
            </a:r>
            <a:r>
              <a:rPr lang="en"/>
              <a:t>).</a:t>
            </a:r>
            <a:endParaRPr/>
          </a:p>
          <a:p>
            <a:pPr indent="-292100" lvl="0" marL="914400" rtl="0" algn="l">
              <a:lnSpc>
                <a:spcPct val="150000"/>
              </a:lnSpc>
              <a:spcBef>
                <a:spcPts val="0"/>
              </a:spcBef>
              <a:spcAft>
                <a:spcPts val="0"/>
              </a:spcAft>
              <a:buSzPts val="1000"/>
              <a:buAutoNum type="arabicPeriod"/>
            </a:pPr>
            <a:r>
              <a:rPr lang="en"/>
              <a:t>Send all bytes for all the arguments.</a:t>
            </a:r>
            <a:endParaRPr/>
          </a:p>
          <a:p>
            <a:pPr indent="457200" lvl="0" marL="0" rtl="0" algn="l">
              <a:lnSpc>
                <a:spcPct val="150000"/>
              </a:lnSpc>
              <a:spcBef>
                <a:spcPts val="0"/>
              </a:spcBef>
              <a:spcAft>
                <a:spcPts val="0"/>
              </a:spcAft>
              <a:buNone/>
            </a:pPr>
            <a:r>
              <a:rPr lang="en"/>
              <a:t>The server will then perform the following.</a:t>
            </a:r>
            <a:endParaRPr/>
          </a:p>
          <a:p>
            <a:pPr indent="-292100" lvl="0" marL="914400" rtl="0" algn="l">
              <a:lnSpc>
                <a:spcPct val="150000"/>
              </a:lnSpc>
              <a:spcBef>
                <a:spcPts val="0"/>
              </a:spcBef>
              <a:spcAft>
                <a:spcPts val="0"/>
              </a:spcAft>
              <a:buSzPts val="1000"/>
              <a:buAutoNum type="arabicPeriod"/>
            </a:pPr>
            <a:r>
              <a:rPr lang="en"/>
              <a:t>Read identifier.</a:t>
            </a:r>
            <a:endParaRPr/>
          </a:p>
          <a:p>
            <a:pPr indent="-292100" lvl="0" marL="914400" rtl="0" algn="l">
              <a:lnSpc>
                <a:spcPct val="150000"/>
              </a:lnSpc>
              <a:spcBef>
                <a:spcPts val="0"/>
              </a:spcBef>
              <a:spcAft>
                <a:spcPts val="0"/>
              </a:spcAft>
              <a:buSzPts val="1000"/>
              <a:buAutoNum type="arabicPeriod"/>
            </a:pPr>
            <a:r>
              <a:rPr lang="en"/>
              <a:t>Use identifier to allocate memory and set read size.</a:t>
            </a:r>
            <a:endParaRPr/>
          </a:p>
          <a:p>
            <a:pPr indent="-292100" lvl="0" marL="914400" rtl="0" algn="l">
              <a:lnSpc>
                <a:spcPct val="150000"/>
              </a:lnSpc>
              <a:spcBef>
                <a:spcPts val="0"/>
              </a:spcBef>
              <a:spcAft>
                <a:spcPts val="0"/>
              </a:spcAft>
              <a:buSzPts val="1000"/>
              <a:buAutoNum type="arabicPeriod"/>
            </a:pPr>
            <a:r>
              <a:rPr lang="en"/>
              <a:t>Read arguments.</a:t>
            </a:r>
            <a:endParaRPr/>
          </a:p>
        </p:txBody>
      </p:sp>
      <p:sp>
        <p:nvSpPr>
          <p:cNvPr id="379" name="Google Shape;379;p54"/>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void receive_rpc (int sock_fd)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 Read in procedure identifier.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uint32_t id;</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int bytes_read = 0, cur_read = 0;</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while (</a:t>
            </a:r>
            <a:r>
              <a:rPr lang="en" sz="800">
                <a:solidFill>
                  <a:srgbClr val="0000FF"/>
                </a:solidFill>
                <a:highlight>
                  <a:srgbClr val="FFFFFF"/>
                </a:highlight>
                <a:latin typeface="Source Code Pro"/>
                <a:ea typeface="Source Code Pro"/>
                <a:cs typeface="Source Code Pro"/>
                <a:sym typeface="Source Code Pro"/>
              </a:rPr>
              <a:t>(cur_read = read(sock_fd, ((char *) &amp;id) + bytes_read,</a:t>
            </a:r>
            <a:endParaRPr sz="800">
              <a:solidFill>
                <a:srgbClr val="0000FF"/>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solidFill>
                  <a:srgbClr val="0000FF"/>
                </a:solidFill>
                <a:highlight>
                  <a:srgbClr val="FFFFFF"/>
                </a:highlight>
                <a:latin typeface="Source Code Pro"/>
                <a:ea typeface="Source Code Pro"/>
                <a:cs typeface="Source Code Pro"/>
                <a:sym typeface="Source Code Pro"/>
              </a:rPr>
              <a:t>                           sizeof(uint32_t) - bytes_read)) &gt; 0</a:t>
            </a:r>
            <a:r>
              <a:rPr lang="en" sz="800">
                <a:highlight>
                  <a:srgbClr val="FFFFFF"/>
                </a:highlight>
                <a:latin typeface="Source Code Pro"/>
                <a:ea typeface="Source Code Pro"/>
                <a:cs typeface="Source Code Pro"/>
                <a:sym typeface="Source Code Pro"/>
              </a:rPr>
              <a: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bytes_read += cur_read;</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id = </a:t>
            </a:r>
            <a:r>
              <a:rPr lang="en" sz="800">
                <a:solidFill>
                  <a:srgbClr val="0000FF"/>
                </a:solidFill>
                <a:highlight>
                  <a:srgbClr val="FFFFFF"/>
                </a:highlight>
                <a:latin typeface="Source Code Pro"/>
                <a:ea typeface="Source Code Pro"/>
                <a:cs typeface="Source Code Pro"/>
                <a:sym typeface="Source Code Pro"/>
              </a:rPr>
              <a:t>ntohl(id)</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 Get sizes and allocate space for arguments and return values.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char *args, *rets;</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size_t arg_bytes, ret_bytes;</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get_sizes(id, &amp;args, &amp;arg_bytes, &amp;rets, &amp;ret_bytes);</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 Read in arguments.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bytes_read = 0;</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while (</a:t>
            </a:r>
            <a:r>
              <a:rPr lang="en" sz="800">
                <a:highlight>
                  <a:srgbClr val="FFFFFF"/>
                </a:highlight>
                <a:latin typeface="Source Code Pro"/>
                <a:ea typeface="Source Code Pro"/>
                <a:cs typeface="Source Code Pro"/>
                <a:sym typeface="Source Code Pro"/>
              </a:rPr>
              <a:t>_______________</a:t>
            </a:r>
            <a:r>
              <a:rPr lang="en" sz="800">
                <a:highlight>
                  <a:srgbClr val="FFFFFF"/>
                </a:highlight>
                <a:latin typeface="Source Code Pro"/>
                <a:ea typeface="Source Code Pro"/>
                <a:cs typeface="Source Code Pro"/>
                <a:sym typeface="Source Code Pro"/>
              </a:rPr>
              <a: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bytes_read += cur_read;</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 Call appropriate server stub stub function based on id.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call_server_stub(id, args, arg_bytes, rets, ret_bytes);</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 Write return values.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int bytes_written = 0, cur_written = 0;</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while (</a:t>
            </a:r>
            <a:r>
              <a:rPr lang="en" sz="800">
                <a:highlight>
                  <a:srgbClr val="FFFFFF"/>
                </a:highlight>
                <a:latin typeface="Source Code Pro"/>
                <a:ea typeface="Source Code Pro"/>
                <a:cs typeface="Source Code Pro"/>
                <a:sym typeface="Source Code Pro"/>
              </a:rPr>
              <a:t>_______________</a:t>
            </a:r>
            <a:r>
              <a:rPr lang="en" sz="800">
                <a:highlight>
                  <a:srgbClr val="FFFFFF"/>
                </a:highlight>
                <a:latin typeface="Source Code Pro"/>
                <a:ea typeface="Source Code Pro"/>
                <a:cs typeface="Source Code Pro"/>
                <a:sym typeface="Source Code Pro"/>
              </a:rPr>
              <a: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bytes_written += cur_written;</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 Clean up socket.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highlight>
                  <a:srgbClr val="FFFFFF"/>
                </a:highlight>
                <a:latin typeface="Source Code Pro"/>
                <a:ea typeface="Source Code Pro"/>
                <a:cs typeface="Source Code Pro"/>
                <a:sym typeface="Source Code Pro"/>
              </a:rPr>
              <a:t>_______________</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latin typeface="Source Code Pro"/>
              <a:ea typeface="Source Code Pro"/>
              <a:cs typeface="Source Code Pro"/>
              <a:sym typeface="Source Code Pro"/>
            </a:endParaRPr>
          </a:p>
        </p:txBody>
      </p:sp>
      <p:sp>
        <p:nvSpPr>
          <p:cNvPr id="380" name="Google Shape;380;p54"/>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Primes</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84" name="Shape 384"/>
        <p:cNvGrpSpPr/>
        <p:nvPr/>
      </p:nvGrpSpPr>
      <p:grpSpPr>
        <a:xfrm>
          <a:off x="0" y="0"/>
          <a:ext cx="0" cy="0"/>
          <a:chOff x="0" y="0"/>
          <a:chExt cx="0" cy="0"/>
        </a:xfrm>
      </p:grpSpPr>
      <p:sp>
        <p:nvSpPr>
          <p:cNvPr id="385" name="Google Shape;385;p55"/>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lang="en"/>
              <a:t>Edward wants to build a RPC system for the following two procedures.</a:t>
            </a:r>
            <a:endParaRPr/>
          </a:p>
          <a:p>
            <a:pPr indent="0" lvl="0" marL="0" rtl="0" algn="l">
              <a:lnSpc>
                <a:spcPct val="100000"/>
              </a:lnSpc>
              <a:spcBef>
                <a:spcPts val="0"/>
              </a:spcBef>
              <a:spcAft>
                <a:spcPts val="0"/>
              </a:spcAft>
              <a:buNone/>
            </a:pPr>
            <a:r>
              <a:t/>
            </a:r>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Returns the ith prime number (0-indexed).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uint32_t ith_prime(uint32_t i);</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Returns 1 if x and y are comprime, 0 otherwise. */</a:t>
            </a:r>
            <a:endParaRPr sz="800">
              <a:highlight>
                <a:srgbClr val="FFFFFF"/>
              </a:highlight>
              <a:latin typeface="Source Code Pro"/>
              <a:ea typeface="Source Code Pro"/>
              <a:cs typeface="Source Code Pro"/>
              <a:sym typeface="Source Code Pro"/>
            </a:endParaRPr>
          </a:p>
          <a:p>
            <a:pPr indent="0" lvl="0" marL="0" rtl="0" algn="l">
              <a:lnSpc>
                <a:spcPct val="150000"/>
              </a:lnSpc>
              <a:spcBef>
                <a:spcPts val="0"/>
              </a:spcBef>
              <a:spcAft>
                <a:spcPts val="0"/>
              </a:spcAft>
              <a:buNone/>
            </a:pPr>
            <a:r>
              <a:rPr lang="en" sz="800">
                <a:highlight>
                  <a:srgbClr val="FFFFFF"/>
                </a:highlight>
                <a:latin typeface="Source Code Pro"/>
                <a:ea typeface="Source Code Pro"/>
                <a:cs typeface="Source Code Pro"/>
                <a:sym typeface="Source Code Pro"/>
              </a:rPr>
              <a:t>uint32_t is_coprime(uint32_t x, uint32_t y);</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a:highlight>
                <a:srgbClr val="FFFFFF"/>
              </a:highlight>
              <a:latin typeface="Source Code Pro"/>
              <a:ea typeface="Source Code Pro"/>
              <a:cs typeface="Source Code Pro"/>
              <a:sym typeface="Source Code Pro"/>
            </a:endParaRPr>
          </a:p>
          <a:p>
            <a:pPr indent="0" lvl="0" marL="0" rtl="0" algn="l">
              <a:lnSpc>
                <a:spcPct val="150000"/>
              </a:lnSpc>
              <a:spcBef>
                <a:spcPts val="0"/>
              </a:spcBef>
              <a:spcAft>
                <a:spcPts val="0"/>
              </a:spcAft>
              <a:buNone/>
            </a:pPr>
            <a:r>
              <a:rPr lang="en"/>
              <a:t>In particular, Edward is looking to setup the server side. You may assume the actual logic for both procedures have already been implemented.</a:t>
            </a:r>
            <a:endParaRPr/>
          </a:p>
          <a:p>
            <a:pPr indent="0" lvl="0" marL="0" rtl="0" algn="l">
              <a:lnSpc>
                <a:spcPct val="150000"/>
              </a:lnSpc>
              <a:spcBef>
                <a:spcPts val="0"/>
              </a:spcBef>
              <a:spcAft>
                <a:spcPts val="0"/>
              </a:spcAft>
              <a:buNone/>
            </a:pPr>
            <a:r>
              <a:t/>
            </a:r>
            <a:endParaRPr/>
          </a:p>
          <a:p>
            <a:pPr indent="-292100" lvl="0" marL="457200" rtl="0" algn="l">
              <a:lnSpc>
                <a:spcPct val="150000"/>
              </a:lnSpc>
              <a:spcBef>
                <a:spcPts val="0"/>
              </a:spcBef>
              <a:spcAft>
                <a:spcPts val="0"/>
              </a:spcAft>
              <a:buSzPts val="1000"/>
              <a:buAutoNum type="arabicPeriod" startAt="2"/>
            </a:pPr>
            <a:r>
              <a:rPr lang="en"/>
              <a:t>Edward realizes his previous solution was insufficient, so he decides to implement a slightly more complicated protocol.</a:t>
            </a:r>
            <a:endParaRPr/>
          </a:p>
          <a:p>
            <a:pPr indent="457200" lvl="0" marL="0" rtl="0" algn="l">
              <a:lnSpc>
                <a:spcPct val="150000"/>
              </a:lnSpc>
              <a:spcBef>
                <a:spcPts val="0"/>
              </a:spcBef>
              <a:spcAft>
                <a:spcPts val="0"/>
              </a:spcAft>
              <a:buNone/>
            </a:pPr>
            <a:r>
              <a:rPr lang="en"/>
              <a:t>The client will perform the following.</a:t>
            </a:r>
            <a:endParaRPr/>
          </a:p>
          <a:p>
            <a:pPr indent="-292100" lvl="0" marL="914400" rtl="0" algn="l">
              <a:lnSpc>
                <a:spcPct val="150000"/>
              </a:lnSpc>
              <a:spcBef>
                <a:spcPts val="0"/>
              </a:spcBef>
              <a:spcAft>
                <a:spcPts val="0"/>
              </a:spcAft>
              <a:buSzPts val="1000"/>
              <a:buAutoNum type="arabicPeriod"/>
            </a:pPr>
            <a:r>
              <a:rPr lang="en"/>
              <a:t>Send an identifier for the function it wants as an integer (0 for </a:t>
            </a:r>
            <a:r>
              <a:rPr lang="en">
                <a:latin typeface="Source Code Pro"/>
                <a:ea typeface="Source Code Pro"/>
                <a:cs typeface="Source Code Pro"/>
                <a:sym typeface="Source Code Pro"/>
              </a:rPr>
              <a:t>ith_prime</a:t>
            </a:r>
            <a:r>
              <a:rPr lang="en"/>
              <a:t>, 1 for </a:t>
            </a:r>
            <a:r>
              <a:rPr lang="en">
                <a:latin typeface="Source Code Pro"/>
                <a:ea typeface="Source Code Pro"/>
                <a:cs typeface="Source Code Pro"/>
                <a:sym typeface="Source Code Pro"/>
              </a:rPr>
              <a:t>is_coprime</a:t>
            </a:r>
            <a:r>
              <a:rPr lang="en"/>
              <a:t>).</a:t>
            </a:r>
            <a:endParaRPr/>
          </a:p>
          <a:p>
            <a:pPr indent="-292100" lvl="0" marL="914400" rtl="0" algn="l">
              <a:lnSpc>
                <a:spcPct val="150000"/>
              </a:lnSpc>
              <a:spcBef>
                <a:spcPts val="0"/>
              </a:spcBef>
              <a:spcAft>
                <a:spcPts val="0"/>
              </a:spcAft>
              <a:buSzPts val="1000"/>
              <a:buAutoNum type="arabicPeriod"/>
            </a:pPr>
            <a:r>
              <a:rPr lang="en"/>
              <a:t>Send all bytes for all the arguments.</a:t>
            </a:r>
            <a:endParaRPr/>
          </a:p>
          <a:p>
            <a:pPr indent="457200" lvl="0" marL="0" rtl="0" algn="l">
              <a:lnSpc>
                <a:spcPct val="150000"/>
              </a:lnSpc>
              <a:spcBef>
                <a:spcPts val="0"/>
              </a:spcBef>
              <a:spcAft>
                <a:spcPts val="0"/>
              </a:spcAft>
              <a:buNone/>
            </a:pPr>
            <a:r>
              <a:rPr lang="en"/>
              <a:t>The server will then perform the following.</a:t>
            </a:r>
            <a:endParaRPr/>
          </a:p>
          <a:p>
            <a:pPr indent="-292100" lvl="0" marL="914400" rtl="0" algn="l">
              <a:lnSpc>
                <a:spcPct val="150000"/>
              </a:lnSpc>
              <a:spcBef>
                <a:spcPts val="0"/>
              </a:spcBef>
              <a:spcAft>
                <a:spcPts val="0"/>
              </a:spcAft>
              <a:buSzPts val="1000"/>
              <a:buAutoNum type="arabicPeriod"/>
            </a:pPr>
            <a:r>
              <a:rPr lang="en"/>
              <a:t>Read identifier.</a:t>
            </a:r>
            <a:endParaRPr/>
          </a:p>
          <a:p>
            <a:pPr indent="-292100" lvl="0" marL="914400" rtl="0" algn="l">
              <a:lnSpc>
                <a:spcPct val="150000"/>
              </a:lnSpc>
              <a:spcBef>
                <a:spcPts val="0"/>
              </a:spcBef>
              <a:spcAft>
                <a:spcPts val="0"/>
              </a:spcAft>
              <a:buSzPts val="1000"/>
              <a:buAutoNum type="arabicPeriod"/>
            </a:pPr>
            <a:r>
              <a:rPr lang="en"/>
              <a:t>Use identifier to allocate memory and set read size.</a:t>
            </a:r>
            <a:endParaRPr/>
          </a:p>
          <a:p>
            <a:pPr indent="-292100" lvl="0" marL="914400" rtl="0" algn="l">
              <a:lnSpc>
                <a:spcPct val="150000"/>
              </a:lnSpc>
              <a:spcBef>
                <a:spcPts val="0"/>
              </a:spcBef>
              <a:spcAft>
                <a:spcPts val="0"/>
              </a:spcAft>
              <a:buSzPts val="1000"/>
              <a:buAutoNum type="arabicPeriod"/>
            </a:pPr>
            <a:r>
              <a:rPr lang="en"/>
              <a:t>Read arguments.</a:t>
            </a:r>
            <a:endParaRPr/>
          </a:p>
        </p:txBody>
      </p:sp>
      <p:sp>
        <p:nvSpPr>
          <p:cNvPr id="386" name="Google Shape;386;p55"/>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void receive_rpc (int sock_fd)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 Read in procedure identifier.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uint32_t id;</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int bytes_read = 0, cur_read = 0;</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while (</a:t>
            </a:r>
            <a:r>
              <a:rPr lang="en" sz="800">
                <a:solidFill>
                  <a:srgbClr val="0000FF"/>
                </a:solidFill>
                <a:highlight>
                  <a:srgbClr val="FFFFFF"/>
                </a:highlight>
                <a:latin typeface="Source Code Pro"/>
                <a:ea typeface="Source Code Pro"/>
                <a:cs typeface="Source Code Pro"/>
                <a:sym typeface="Source Code Pro"/>
              </a:rPr>
              <a:t>(cur_read = read(sock_fd, ((char *) &amp;id) + bytes_read,</a:t>
            </a:r>
            <a:endParaRPr sz="800">
              <a:solidFill>
                <a:srgbClr val="0000FF"/>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solidFill>
                  <a:srgbClr val="0000FF"/>
                </a:solidFill>
                <a:highlight>
                  <a:srgbClr val="FFFFFF"/>
                </a:highlight>
                <a:latin typeface="Source Code Pro"/>
                <a:ea typeface="Source Code Pro"/>
                <a:cs typeface="Source Code Pro"/>
                <a:sym typeface="Source Code Pro"/>
              </a:rPr>
              <a:t>                           sizeof(uint32_t) - bytes_read)) &gt; 0</a:t>
            </a:r>
            <a:r>
              <a:rPr lang="en" sz="800">
                <a:highlight>
                  <a:srgbClr val="FFFFFF"/>
                </a:highlight>
                <a:latin typeface="Source Code Pro"/>
                <a:ea typeface="Source Code Pro"/>
                <a:cs typeface="Source Code Pro"/>
                <a:sym typeface="Source Code Pro"/>
              </a:rPr>
              <a: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bytes_read += cur_read;</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id = </a:t>
            </a:r>
            <a:r>
              <a:rPr lang="en" sz="800">
                <a:solidFill>
                  <a:srgbClr val="0000FF"/>
                </a:solidFill>
                <a:highlight>
                  <a:srgbClr val="FFFFFF"/>
                </a:highlight>
                <a:latin typeface="Source Code Pro"/>
                <a:ea typeface="Source Code Pro"/>
                <a:cs typeface="Source Code Pro"/>
                <a:sym typeface="Source Code Pro"/>
              </a:rPr>
              <a:t>ntohl(id)</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 Get sizes and allocate space for arguments and return values.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char *args, *rets;</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size_t arg_bytes, ret_bytes;</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get_sizes(id, &amp;args, &amp;arg_bytes, &amp;rets, &amp;ret_bytes);</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 Read in arguments.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bytes_read = 0;</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while (</a:t>
            </a:r>
            <a:r>
              <a:rPr lang="en" sz="800">
                <a:solidFill>
                  <a:srgbClr val="0000FF"/>
                </a:solidFill>
                <a:highlight>
                  <a:srgbClr val="FFFFFF"/>
                </a:highlight>
                <a:latin typeface="Source Code Pro"/>
                <a:ea typeface="Source Code Pro"/>
                <a:cs typeface="Source Code Pro"/>
                <a:sym typeface="Source Code Pro"/>
              </a:rPr>
              <a:t>(cur_read = read(sock_fd, &amp;args[bytes_read],</a:t>
            </a:r>
            <a:endParaRPr sz="800">
              <a:solidFill>
                <a:srgbClr val="0000FF"/>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solidFill>
                  <a:srgbClr val="0000FF"/>
                </a:solidFill>
                <a:highlight>
                  <a:srgbClr val="FFFFFF"/>
                </a:highlight>
                <a:latin typeface="Source Code Pro"/>
                <a:ea typeface="Source Code Pro"/>
                <a:cs typeface="Source Code Pro"/>
                <a:sym typeface="Source Code Pro"/>
              </a:rPr>
              <a:t>                           arg_bytes - bytes_read)) &gt; 0</a:t>
            </a:r>
            <a:r>
              <a:rPr lang="en" sz="800">
                <a:highlight>
                  <a:srgbClr val="FFFFFF"/>
                </a:highlight>
                <a:latin typeface="Source Code Pro"/>
                <a:ea typeface="Source Code Pro"/>
                <a:cs typeface="Source Code Pro"/>
                <a:sym typeface="Source Code Pro"/>
              </a:rPr>
              <a: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bytes_read += cur_read;</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 Call appropriate server stub stub function based on id.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call_server_stub(id, args, arg_bytes, rets, ret_bytes);</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 Write return values.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int bytes_written = 0, cur_written = 0;</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while (</a:t>
            </a:r>
            <a:r>
              <a:rPr lang="en" sz="800">
                <a:highlight>
                  <a:srgbClr val="FFFFFF"/>
                </a:highlight>
                <a:latin typeface="Source Code Pro"/>
                <a:ea typeface="Source Code Pro"/>
                <a:cs typeface="Source Code Pro"/>
                <a:sym typeface="Source Code Pro"/>
              </a:rPr>
              <a:t>_______________</a:t>
            </a:r>
            <a:r>
              <a:rPr lang="en" sz="800">
                <a:highlight>
                  <a:srgbClr val="FFFFFF"/>
                </a:highlight>
                <a:latin typeface="Source Code Pro"/>
                <a:ea typeface="Source Code Pro"/>
                <a:cs typeface="Source Code Pro"/>
                <a:sym typeface="Source Code Pro"/>
              </a:rPr>
              <a: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bytes_written += cur_written;</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 Clean up socket.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highlight>
                  <a:srgbClr val="FFFFFF"/>
                </a:highlight>
                <a:latin typeface="Source Code Pro"/>
                <a:ea typeface="Source Code Pro"/>
                <a:cs typeface="Source Code Pro"/>
                <a:sym typeface="Source Code Pro"/>
              </a:rPr>
              <a:t>_______________</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latin typeface="Source Code Pro"/>
              <a:ea typeface="Source Code Pro"/>
              <a:cs typeface="Source Code Pro"/>
              <a:sym typeface="Source Code Pro"/>
            </a:endParaRPr>
          </a:p>
        </p:txBody>
      </p:sp>
      <p:sp>
        <p:nvSpPr>
          <p:cNvPr id="387" name="Google Shape;387;p55"/>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Primes</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91" name="Shape 391"/>
        <p:cNvGrpSpPr/>
        <p:nvPr/>
      </p:nvGrpSpPr>
      <p:grpSpPr>
        <a:xfrm>
          <a:off x="0" y="0"/>
          <a:ext cx="0" cy="0"/>
          <a:chOff x="0" y="0"/>
          <a:chExt cx="0" cy="0"/>
        </a:xfrm>
      </p:grpSpPr>
      <p:sp>
        <p:nvSpPr>
          <p:cNvPr id="392" name="Google Shape;392;p56"/>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lang="en"/>
              <a:t>Edward wants to build a RPC system for the following two procedures.</a:t>
            </a:r>
            <a:endParaRPr/>
          </a:p>
          <a:p>
            <a:pPr indent="0" lvl="0" marL="0" rtl="0" algn="l">
              <a:lnSpc>
                <a:spcPct val="100000"/>
              </a:lnSpc>
              <a:spcBef>
                <a:spcPts val="0"/>
              </a:spcBef>
              <a:spcAft>
                <a:spcPts val="0"/>
              </a:spcAft>
              <a:buNone/>
            </a:pPr>
            <a:r>
              <a:t/>
            </a:r>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Returns the ith prime number (0-indexed).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uint32_t ith_prime(uint32_t i);</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Returns 1 if x and y are comprime, 0 otherwise. */</a:t>
            </a:r>
            <a:endParaRPr sz="800">
              <a:highlight>
                <a:srgbClr val="FFFFFF"/>
              </a:highlight>
              <a:latin typeface="Source Code Pro"/>
              <a:ea typeface="Source Code Pro"/>
              <a:cs typeface="Source Code Pro"/>
              <a:sym typeface="Source Code Pro"/>
            </a:endParaRPr>
          </a:p>
          <a:p>
            <a:pPr indent="0" lvl="0" marL="0" rtl="0" algn="l">
              <a:lnSpc>
                <a:spcPct val="150000"/>
              </a:lnSpc>
              <a:spcBef>
                <a:spcPts val="0"/>
              </a:spcBef>
              <a:spcAft>
                <a:spcPts val="0"/>
              </a:spcAft>
              <a:buNone/>
            </a:pPr>
            <a:r>
              <a:rPr lang="en" sz="800">
                <a:highlight>
                  <a:srgbClr val="FFFFFF"/>
                </a:highlight>
                <a:latin typeface="Source Code Pro"/>
                <a:ea typeface="Source Code Pro"/>
                <a:cs typeface="Source Code Pro"/>
                <a:sym typeface="Source Code Pro"/>
              </a:rPr>
              <a:t>uint32_t is_coprime(uint32_t x, uint32_t y);</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a:highlight>
                <a:srgbClr val="FFFFFF"/>
              </a:highlight>
              <a:latin typeface="Source Code Pro"/>
              <a:ea typeface="Source Code Pro"/>
              <a:cs typeface="Source Code Pro"/>
              <a:sym typeface="Source Code Pro"/>
            </a:endParaRPr>
          </a:p>
          <a:p>
            <a:pPr indent="0" lvl="0" marL="0" rtl="0" algn="l">
              <a:lnSpc>
                <a:spcPct val="150000"/>
              </a:lnSpc>
              <a:spcBef>
                <a:spcPts val="0"/>
              </a:spcBef>
              <a:spcAft>
                <a:spcPts val="0"/>
              </a:spcAft>
              <a:buNone/>
            </a:pPr>
            <a:r>
              <a:rPr lang="en"/>
              <a:t>In particular, Edward is looking to setup the server side. You may assume the actual logic for both procedures have already been implemented.</a:t>
            </a:r>
            <a:endParaRPr/>
          </a:p>
          <a:p>
            <a:pPr indent="0" lvl="0" marL="0" rtl="0" algn="l">
              <a:lnSpc>
                <a:spcPct val="150000"/>
              </a:lnSpc>
              <a:spcBef>
                <a:spcPts val="0"/>
              </a:spcBef>
              <a:spcAft>
                <a:spcPts val="0"/>
              </a:spcAft>
              <a:buNone/>
            </a:pPr>
            <a:r>
              <a:t/>
            </a:r>
            <a:endParaRPr/>
          </a:p>
          <a:p>
            <a:pPr indent="-292100" lvl="0" marL="457200" rtl="0" algn="l">
              <a:lnSpc>
                <a:spcPct val="150000"/>
              </a:lnSpc>
              <a:spcBef>
                <a:spcPts val="0"/>
              </a:spcBef>
              <a:spcAft>
                <a:spcPts val="0"/>
              </a:spcAft>
              <a:buSzPts val="1000"/>
              <a:buAutoNum type="arabicPeriod" startAt="2"/>
            </a:pPr>
            <a:r>
              <a:rPr lang="en"/>
              <a:t>Edward realizes his previous solution was insufficient, so he decides to implement a slightly more complicated protocol.</a:t>
            </a:r>
            <a:endParaRPr/>
          </a:p>
          <a:p>
            <a:pPr indent="457200" lvl="0" marL="0" rtl="0" algn="l">
              <a:lnSpc>
                <a:spcPct val="150000"/>
              </a:lnSpc>
              <a:spcBef>
                <a:spcPts val="0"/>
              </a:spcBef>
              <a:spcAft>
                <a:spcPts val="0"/>
              </a:spcAft>
              <a:buNone/>
            </a:pPr>
            <a:r>
              <a:rPr lang="en"/>
              <a:t>The client will perform the following.</a:t>
            </a:r>
            <a:endParaRPr/>
          </a:p>
          <a:p>
            <a:pPr indent="-292100" lvl="0" marL="914400" rtl="0" algn="l">
              <a:lnSpc>
                <a:spcPct val="150000"/>
              </a:lnSpc>
              <a:spcBef>
                <a:spcPts val="0"/>
              </a:spcBef>
              <a:spcAft>
                <a:spcPts val="0"/>
              </a:spcAft>
              <a:buSzPts val="1000"/>
              <a:buAutoNum type="arabicPeriod"/>
            </a:pPr>
            <a:r>
              <a:rPr lang="en"/>
              <a:t>Send an identifier for the function it wants as an integer (0 for </a:t>
            </a:r>
            <a:r>
              <a:rPr lang="en">
                <a:latin typeface="Source Code Pro"/>
                <a:ea typeface="Source Code Pro"/>
                <a:cs typeface="Source Code Pro"/>
                <a:sym typeface="Source Code Pro"/>
              </a:rPr>
              <a:t>ith_prime</a:t>
            </a:r>
            <a:r>
              <a:rPr lang="en"/>
              <a:t>, 1 for </a:t>
            </a:r>
            <a:r>
              <a:rPr lang="en">
                <a:latin typeface="Source Code Pro"/>
                <a:ea typeface="Source Code Pro"/>
                <a:cs typeface="Source Code Pro"/>
                <a:sym typeface="Source Code Pro"/>
              </a:rPr>
              <a:t>is_coprime</a:t>
            </a:r>
            <a:r>
              <a:rPr lang="en"/>
              <a:t>).</a:t>
            </a:r>
            <a:endParaRPr/>
          </a:p>
          <a:p>
            <a:pPr indent="-292100" lvl="0" marL="914400" rtl="0" algn="l">
              <a:lnSpc>
                <a:spcPct val="150000"/>
              </a:lnSpc>
              <a:spcBef>
                <a:spcPts val="0"/>
              </a:spcBef>
              <a:spcAft>
                <a:spcPts val="0"/>
              </a:spcAft>
              <a:buSzPts val="1000"/>
              <a:buAutoNum type="arabicPeriod"/>
            </a:pPr>
            <a:r>
              <a:rPr lang="en"/>
              <a:t>Send all bytes for all the arguments.</a:t>
            </a:r>
            <a:endParaRPr/>
          </a:p>
          <a:p>
            <a:pPr indent="457200" lvl="0" marL="0" rtl="0" algn="l">
              <a:lnSpc>
                <a:spcPct val="150000"/>
              </a:lnSpc>
              <a:spcBef>
                <a:spcPts val="0"/>
              </a:spcBef>
              <a:spcAft>
                <a:spcPts val="0"/>
              </a:spcAft>
              <a:buNone/>
            </a:pPr>
            <a:r>
              <a:rPr lang="en"/>
              <a:t>The server will then perform the following.</a:t>
            </a:r>
            <a:endParaRPr/>
          </a:p>
          <a:p>
            <a:pPr indent="-292100" lvl="0" marL="914400" rtl="0" algn="l">
              <a:lnSpc>
                <a:spcPct val="150000"/>
              </a:lnSpc>
              <a:spcBef>
                <a:spcPts val="0"/>
              </a:spcBef>
              <a:spcAft>
                <a:spcPts val="0"/>
              </a:spcAft>
              <a:buSzPts val="1000"/>
              <a:buAutoNum type="arabicPeriod"/>
            </a:pPr>
            <a:r>
              <a:rPr lang="en"/>
              <a:t>Read identifier.</a:t>
            </a:r>
            <a:endParaRPr/>
          </a:p>
          <a:p>
            <a:pPr indent="-292100" lvl="0" marL="914400" rtl="0" algn="l">
              <a:lnSpc>
                <a:spcPct val="150000"/>
              </a:lnSpc>
              <a:spcBef>
                <a:spcPts val="0"/>
              </a:spcBef>
              <a:spcAft>
                <a:spcPts val="0"/>
              </a:spcAft>
              <a:buSzPts val="1000"/>
              <a:buAutoNum type="arabicPeriod"/>
            </a:pPr>
            <a:r>
              <a:rPr lang="en"/>
              <a:t>Use identifier to allocate memory and set read size.</a:t>
            </a:r>
            <a:endParaRPr/>
          </a:p>
          <a:p>
            <a:pPr indent="-292100" lvl="0" marL="914400" rtl="0" algn="l">
              <a:lnSpc>
                <a:spcPct val="150000"/>
              </a:lnSpc>
              <a:spcBef>
                <a:spcPts val="0"/>
              </a:spcBef>
              <a:spcAft>
                <a:spcPts val="0"/>
              </a:spcAft>
              <a:buSzPts val="1000"/>
              <a:buAutoNum type="arabicPeriod"/>
            </a:pPr>
            <a:r>
              <a:rPr lang="en"/>
              <a:t>Read arguments.</a:t>
            </a:r>
            <a:endParaRPr/>
          </a:p>
        </p:txBody>
      </p:sp>
      <p:sp>
        <p:nvSpPr>
          <p:cNvPr id="393" name="Google Shape;393;p56"/>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void receive_rpc (int sock_fd)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 Read in procedure identifier.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uint32_t id;</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int bytes_read = 0, cur_read = 0;</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while (</a:t>
            </a:r>
            <a:r>
              <a:rPr lang="en" sz="800">
                <a:solidFill>
                  <a:srgbClr val="0000FF"/>
                </a:solidFill>
                <a:highlight>
                  <a:srgbClr val="FFFFFF"/>
                </a:highlight>
                <a:latin typeface="Source Code Pro"/>
                <a:ea typeface="Source Code Pro"/>
                <a:cs typeface="Source Code Pro"/>
                <a:sym typeface="Source Code Pro"/>
              </a:rPr>
              <a:t>(cur_read = read(sock_fd, ((char *) &amp;id) + bytes_read,</a:t>
            </a:r>
            <a:endParaRPr sz="800">
              <a:solidFill>
                <a:srgbClr val="0000FF"/>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solidFill>
                  <a:srgbClr val="0000FF"/>
                </a:solidFill>
                <a:highlight>
                  <a:srgbClr val="FFFFFF"/>
                </a:highlight>
                <a:latin typeface="Source Code Pro"/>
                <a:ea typeface="Source Code Pro"/>
                <a:cs typeface="Source Code Pro"/>
                <a:sym typeface="Source Code Pro"/>
              </a:rPr>
              <a:t>                           sizeof(uint32_t) - bytes_read)) &gt; 0</a:t>
            </a:r>
            <a:r>
              <a:rPr lang="en" sz="800">
                <a:highlight>
                  <a:srgbClr val="FFFFFF"/>
                </a:highlight>
                <a:latin typeface="Source Code Pro"/>
                <a:ea typeface="Source Code Pro"/>
                <a:cs typeface="Source Code Pro"/>
                <a:sym typeface="Source Code Pro"/>
              </a:rPr>
              <a: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bytes_read += cur_read;</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id = </a:t>
            </a:r>
            <a:r>
              <a:rPr lang="en" sz="800">
                <a:solidFill>
                  <a:srgbClr val="0000FF"/>
                </a:solidFill>
                <a:highlight>
                  <a:srgbClr val="FFFFFF"/>
                </a:highlight>
                <a:latin typeface="Source Code Pro"/>
                <a:ea typeface="Source Code Pro"/>
                <a:cs typeface="Source Code Pro"/>
                <a:sym typeface="Source Code Pro"/>
              </a:rPr>
              <a:t>ntohl(id)</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 Get sizes and allocate space for arguments and return values.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char *args, *rets;</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size_t arg_bytes, ret_bytes;</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get_sizes(id, &amp;args, &amp;arg_bytes, &amp;rets, &amp;ret_bytes);</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 Read in arguments.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bytes_read = 0;</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while (</a:t>
            </a:r>
            <a:r>
              <a:rPr lang="en" sz="800">
                <a:solidFill>
                  <a:srgbClr val="0000FF"/>
                </a:solidFill>
                <a:highlight>
                  <a:srgbClr val="FFFFFF"/>
                </a:highlight>
                <a:latin typeface="Source Code Pro"/>
                <a:ea typeface="Source Code Pro"/>
                <a:cs typeface="Source Code Pro"/>
                <a:sym typeface="Source Code Pro"/>
              </a:rPr>
              <a:t>(cur_read = read(sock_fd, &amp;args[bytes_read],</a:t>
            </a:r>
            <a:endParaRPr sz="800">
              <a:solidFill>
                <a:srgbClr val="0000FF"/>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solidFill>
                  <a:srgbClr val="0000FF"/>
                </a:solidFill>
                <a:highlight>
                  <a:srgbClr val="FFFFFF"/>
                </a:highlight>
                <a:latin typeface="Source Code Pro"/>
                <a:ea typeface="Source Code Pro"/>
                <a:cs typeface="Source Code Pro"/>
                <a:sym typeface="Source Code Pro"/>
              </a:rPr>
              <a:t>                           arg_bytes - bytes_read)) &gt; 0</a:t>
            </a:r>
            <a:r>
              <a:rPr lang="en" sz="800">
                <a:highlight>
                  <a:srgbClr val="FFFFFF"/>
                </a:highlight>
                <a:latin typeface="Source Code Pro"/>
                <a:ea typeface="Source Code Pro"/>
                <a:cs typeface="Source Code Pro"/>
                <a:sym typeface="Source Code Pro"/>
              </a:rPr>
              <a: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bytes_read += cur_read;</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 Call appropriate server stub stub function based on id.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call_server_stub(id, args, arg_bytes, rets, ret_bytes);</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 Write return values.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int bytes_written = 0, cur_written = 0;</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while (</a:t>
            </a:r>
            <a:r>
              <a:rPr lang="en" sz="800">
                <a:solidFill>
                  <a:srgbClr val="0000FF"/>
                </a:solidFill>
                <a:highlight>
                  <a:srgbClr val="FFFFFF"/>
                </a:highlight>
                <a:latin typeface="Source Code Pro"/>
                <a:ea typeface="Source Code Pro"/>
                <a:cs typeface="Source Code Pro"/>
                <a:sym typeface="Source Code Pro"/>
              </a:rPr>
              <a:t>(cur_written = write(sock_fd, &amp;rets[bytes_written], </a:t>
            </a:r>
            <a:endParaRPr sz="800">
              <a:solidFill>
                <a:srgbClr val="0000FF"/>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solidFill>
                  <a:srgbClr val="0000FF"/>
                </a:solidFill>
                <a:highlight>
                  <a:srgbClr val="FFFFFF"/>
                </a:highlight>
                <a:latin typeface="Source Code Pro"/>
                <a:ea typeface="Source Code Pro"/>
                <a:cs typeface="Source Code Pro"/>
                <a:sym typeface="Source Code Pro"/>
              </a:rPr>
              <a:t>                             ret_bytes - bytes_written)) &gt; 0</a:t>
            </a:r>
            <a:r>
              <a:rPr lang="en" sz="800">
                <a:highlight>
                  <a:srgbClr val="FFFFFF"/>
                </a:highlight>
                <a:latin typeface="Source Code Pro"/>
                <a:ea typeface="Source Code Pro"/>
                <a:cs typeface="Source Code Pro"/>
                <a:sym typeface="Source Code Pro"/>
              </a:rPr>
              <a: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bytes_written += cur_written;</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 Clean up socket.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highlight>
                  <a:srgbClr val="FFFFFF"/>
                </a:highlight>
                <a:latin typeface="Source Code Pro"/>
                <a:ea typeface="Source Code Pro"/>
                <a:cs typeface="Source Code Pro"/>
                <a:sym typeface="Source Code Pro"/>
              </a:rPr>
              <a:t>_______________</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latin typeface="Source Code Pro"/>
              <a:ea typeface="Source Code Pro"/>
              <a:cs typeface="Source Code Pro"/>
              <a:sym typeface="Source Code Pro"/>
            </a:endParaRPr>
          </a:p>
        </p:txBody>
      </p:sp>
      <p:sp>
        <p:nvSpPr>
          <p:cNvPr id="394" name="Google Shape;394;p56"/>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Primes</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98" name="Shape 398"/>
        <p:cNvGrpSpPr/>
        <p:nvPr/>
      </p:nvGrpSpPr>
      <p:grpSpPr>
        <a:xfrm>
          <a:off x="0" y="0"/>
          <a:ext cx="0" cy="0"/>
          <a:chOff x="0" y="0"/>
          <a:chExt cx="0" cy="0"/>
        </a:xfrm>
      </p:grpSpPr>
      <p:sp>
        <p:nvSpPr>
          <p:cNvPr id="399" name="Google Shape;399;p57"/>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lang="en"/>
              <a:t>Edward wants to build a RPC system for the following two procedures.</a:t>
            </a:r>
            <a:endParaRPr/>
          </a:p>
          <a:p>
            <a:pPr indent="0" lvl="0" marL="0" rtl="0" algn="l">
              <a:lnSpc>
                <a:spcPct val="100000"/>
              </a:lnSpc>
              <a:spcBef>
                <a:spcPts val="0"/>
              </a:spcBef>
              <a:spcAft>
                <a:spcPts val="0"/>
              </a:spcAft>
              <a:buNone/>
            </a:pPr>
            <a:r>
              <a:t/>
            </a:r>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Returns the ith prime number (0-indexed).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uint32_t ith_prime(uint32_t i);</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Returns 1 if x and y are comprime, 0 otherwise. */</a:t>
            </a:r>
            <a:endParaRPr sz="800">
              <a:highlight>
                <a:srgbClr val="FFFFFF"/>
              </a:highlight>
              <a:latin typeface="Source Code Pro"/>
              <a:ea typeface="Source Code Pro"/>
              <a:cs typeface="Source Code Pro"/>
              <a:sym typeface="Source Code Pro"/>
            </a:endParaRPr>
          </a:p>
          <a:p>
            <a:pPr indent="0" lvl="0" marL="0" rtl="0" algn="l">
              <a:lnSpc>
                <a:spcPct val="150000"/>
              </a:lnSpc>
              <a:spcBef>
                <a:spcPts val="0"/>
              </a:spcBef>
              <a:spcAft>
                <a:spcPts val="0"/>
              </a:spcAft>
              <a:buNone/>
            </a:pPr>
            <a:r>
              <a:rPr lang="en" sz="800">
                <a:highlight>
                  <a:srgbClr val="FFFFFF"/>
                </a:highlight>
                <a:latin typeface="Source Code Pro"/>
                <a:ea typeface="Source Code Pro"/>
                <a:cs typeface="Source Code Pro"/>
                <a:sym typeface="Source Code Pro"/>
              </a:rPr>
              <a:t>uint32_t is_coprime(uint32_t x, uint32_t y);</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a:highlight>
                <a:srgbClr val="FFFFFF"/>
              </a:highlight>
              <a:latin typeface="Source Code Pro"/>
              <a:ea typeface="Source Code Pro"/>
              <a:cs typeface="Source Code Pro"/>
              <a:sym typeface="Source Code Pro"/>
            </a:endParaRPr>
          </a:p>
          <a:p>
            <a:pPr indent="0" lvl="0" marL="0" rtl="0" algn="l">
              <a:lnSpc>
                <a:spcPct val="150000"/>
              </a:lnSpc>
              <a:spcBef>
                <a:spcPts val="0"/>
              </a:spcBef>
              <a:spcAft>
                <a:spcPts val="0"/>
              </a:spcAft>
              <a:buNone/>
            </a:pPr>
            <a:r>
              <a:rPr lang="en"/>
              <a:t>In particular, Edward is looking to setup the server side. You may assume the actual logic for both procedures have already been implemented.</a:t>
            </a:r>
            <a:endParaRPr/>
          </a:p>
          <a:p>
            <a:pPr indent="0" lvl="0" marL="0" rtl="0" algn="l">
              <a:lnSpc>
                <a:spcPct val="150000"/>
              </a:lnSpc>
              <a:spcBef>
                <a:spcPts val="0"/>
              </a:spcBef>
              <a:spcAft>
                <a:spcPts val="0"/>
              </a:spcAft>
              <a:buNone/>
            </a:pPr>
            <a:r>
              <a:t/>
            </a:r>
            <a:endParaRPr/>
          </a:p>
          <a:p>
            <a:pPr indent="-292100" lvl="0" marL="457200" rtl="0" algn="l">
              <a:lnSpc>
                <a:spcPct val="150000"/>
              </a:lnSpc>
              <a:spcBef>
                <a:spcPts val="0"/>
              </a:spcBef>
              <a:spcAft>
                <a:spcPts val="0"/>
              </a:spcAft>
              <a:buSzPts val="1000"/>
              <a:buAutoNum type="arabicPeriod" startAt="2"/>
            </a:pPr>
            <a:r>
              <a:rPr lang="en"/>
              <a:t>Edward realizes his previous solution was insufficient, so he decides to implement a slightly more complicated protocol.</a:t>
            </a:r>
            <a:endParaRPr/>
          </a:p>
          <a:p>
            <a:pPr indent="457200" lvl="0" marL="0" rtl="0" algn="l">
              <a:lnSpc>
                <a:spcPct val="150000"/>
              </a:lnSpc>
              <a:spcBef>
                <a:spcPts val="0"/>
              </a:spcBef>
              <a:spcAft>
                <a:spcPts val="0"/>
              </a:spcAft>
              <a:buNone/>
            </a:pPr>
            <a:r>
              <a:rPr lang="en"/>
              <a:t>The client will perform the following.</a:t>
            </a:r>
            <a:endParaRPr/>
          </a:p>
          <a:p>
            <a:pPr indent="-292100" lvl="0" marL="914400" rtl="0" algn="l">
              <a:lnSpc>
                <a:spcPct val="150000"/>
              </a:lnSpc>
              <a:spcBef>
                <a:spcPts val="0"/>
              </a:spcBef>
              <a:spcAft>
                <a:spcPts val="0"/>
              </a:spcAft>
              <a:buSzPts val="1000"/>
              <a:buAutoNum type="arabicPeriod"/>
            </a:pPr>
            <a:r>
              <a:rPr lang="en"/>
              <a:t>Send an identifier for the function it wants as an integer (0 for </a:t>
            </a:r>
            <a:r>
              <a:rPr lang="en">
                <a:latin typeface="Source Code Pro"/>
                <a:ea typeface="Source Code Pro"/>
                <a:cs typeface="Source Code Pro"/>
                <a:sym typeface="Source Code Pro"/>
              </a:rPr>
              <a:t>ith_prime</a:t>
            </a:r>
            <a:r>
              <a:rPr lang="en"/>
              <a:t>, 1 for </a:t>
            </a:r>
            <a:r>
              <a:rPr lang="en">
                <a:latin typeface="Source Code Pro"/>
                <a:ea typeface="Source Code Pro"/>
                <a:cs typeface="Source Code Pro"/>
                <a:sym typeface="Source Code Pro"/>
              </a:rPr>
              <a:t>is_coprime</a:t>
            </a:r>
            <a:r>
              <a:rPr lang="en"/>
              <a:t>).</a:t>
            </a:r>
            <a:endParaRPr/>
          </a:p>
          <a:p>
            <a:pPr indent="-292100" lvl="0" marL="914400" rtl="0" algn="l">
              <a:lnSpc>
                <a:spcPct val="150000"/>
              </a:lnSpc>
              <a:spcBef>
                <a:spcPts val="0"/>
              </a:spcBef>
              <a:spcAft>
                <a:spcPts val="0"/>
              </a:spcAft>
              <a:buSzPts val="1000"/>
              <a:buAutoNum type="arabicPeriod"/>
            </a:pPr>
            <a:r>
              <a:rPr lang="en"/>
              <a:t>Send all bytes for all the arguments.</a:t>
            </a:r>
            <a:endParaRPr/>
          </a:p>
          <a:p>
            <a:pPr indent="457200" lvl="0" marL="0" rtl="0" algn="l">
              <a:lnSpc>
                <a:spcPct val="150000"/>
              </a:lnSpc>
              <a:spcBef>
                <a:spcPts val="0"/>
              </a:spcBef>
              <a:spcAft>
                <a:spcPts val="0"/>
              </a:spcAft>
              <a:buNone/>
            </a:pPr>
            <a:r>
              <a:rPr lang="en"/>
              <a:t>The server will then perform the following.</a:t>
            </a:r>
            <a:endParaRPr/>
          </a:p>
          <a:p>
            <a:pPr indent="-292100" lvl="0" marL="914400" rtl="0" algn="l">
              <a:lnSpc>
                <a:spcPct val="150000"/>
              </a:lnSpc>
              <a:spcBef>
                <a:spcPts val="0"/>
              </a:spcBef>
              <a:spcAft>
                <a:spcPts val="0"/>
              </a:spcAft>
              <a:buSzPts val="1000"/>
              <a:buAutoNum type="arabicPeriod"/>
            </a:pPr>
            <a:r>
              <a:rPr lang="en"/>
              <a:t>Read identifier.</a:t>
            </a:r>
            <a:endParaRPr/>
          </a:p>
          <a:p>
            <a:pPr indent="-292100" lvl="0" marL="914400" rtl="0" algn="l">
              <a:lnSpc>
                <a:spcPct val="150000"/>
              </a:lnSpc>
              <a:spcBef>
                <a:spcPts val="0"/>
              </a:spcBef>
              <a:spcAft>
                <a:spcPts val="0"/>
              </a:spcAft>
              <a:buSzPts val="1000"/>
              <a:buAutoNum type="arabicPeriod"/>
            </a:pPr>
            <a:r>
              <a:rPr lang="en"/>
              <a:t>Use identifier to allocate memory and set read size.</a:t>
            </a:r>
            <a:endParaRPr/>
          </a:p>
          <a:p>
            <a:pPr indent="-292100" lvl="0" marL="914400" rtl="0" algn="l">
              <a:lnSpc>
                <a:spcPct val="150000"/>
              </a:lnSpc>
              <a:spcBef>
                <a:spcPts val="0"/>
              </a:spcBef>
              <a:spcAft>
                <a:spcPts val="0"/>
              </a:spcAft>
              <a:buSzPts val="1000"/>
              <a:buAutoNum type="arabicPeriod"/>
            </a:pPr>
            <a:r>
              <a:rPr lang="en"/>
              <a:t>Read arguments.</a:t>
            </a:r>
            <a:endParaRPr/>
          </a:p>
        </p:txBody>
      </p:sp>
      <p:sp>
        <p:nvSpPr>
          <p:cNvPr id="400" name="Google Shape;400;p57"/>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void receive_rpc (int sock_fd)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 Read in procedure identifier.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uint32_t id;</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int bytes_read = 0, cur_read = 0;</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while (</a:t>
            </a:r>
            <a:r>
              <a:rPr lang="en" sz="800">
                <a:solidFill>
                  <a:srgbClr val="0000FF"/>
                </a:solidFill>
                <a:highlight>
                  <a:srgbClr val="FFFFFF"/>
                </a:highlight>
                <a:latin typeface="Source Code Pro"/>
                <a:ea typeface="Source Code Pro"/>
                <a:cs typeface="Source Code Pro"/>
                <a:sym typeface="Source Code Pro"/>
              </a:rPr>
              <a:t>(cur_read = read(sock_fd, ((char *) &amp;id) + bytes_read,</a:t>
            </a:r>
            <a:endParaRPr sz="800">
              <a:solidFill>
                <a:srgbClr val="0000FF"/>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solidFill>
                  <a:srgbClr val="0000FF"/>
                </a:solidFill>
                <a:highlight>
                  <a:srgbClr val="FFFFFF"/>
                </a:highlight>
                <a:latin typeface="Source Code Pro"/>
                <a:ea typeface="Source Code Pro"/>
                <a:cs typeface="Source Code Pro"/>
                <a:sym typeface="Source Code Pro"/>
              </a:rPr>
              <a:t>                           sizeof(uint32_t) - bytes_read)) &gt; 0</a:t>
            </a:r>
            <a:r>
              <a:rPr lang="en" sz="800">
                <a:highlight>
                  <a:srgbClr val="FFFFFF"/>
                </a:highlight>
                <a:latin typeface="Source Code Pro"/>
                <a:ea typeface="Source Code Pro"/>
                <a:cs typeface="Source Code Pro"/>
                <a:sym typeface="Source Code Pro"/>
              </a:rPr>
              <a: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bytes_read += cur_read;</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id = </a:t>
            </a:r>
            <a:r>
              <a:rPr lang="en" sz="800">
                <a:solidFill>
                  <a:srgbClr val="0000FF"/>
                </a:solidFill>
                <a:highlight>
                  <a:srgbClr val="FFFFFF"/>
                </a:highlight>
                <a:latin typeface="Source Code Pro"/>
                <a:ea typeface="Source Code Pro"/>
                <a:cs typeface="Source Code Pro"/>
                <a:sym typeface="Source Code Pro"/>
              </a:rPr>
              <a:t>ntohl(id)</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 Get sizes and allocate space for arguments and return values.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char *args, *rets;</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size_t arg_bytes, ret_bytes;</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get_sizes(id, &amp;args, &amp;arg_bytes, &amp;rets, &amp;ret_bytes);</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 Read in arguments.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bytes_read = 0;</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while (</a:t>
            </a:r>
            <a:r>
              <a:rPr lang="en" sz="800">
                <a:solidFill>
                  <a:srgbClr val="0000FF"/>
                </a:solidFill>
                <a:highlight>
                  <a:srgbClr val="FFFFFF"/>
                </a:highlight>
                <a:latin typeface="Source Code Pro"/>
                <a:ea typeface="Source Code Pro"/>
                <a:cs typeface="Source Code Pro"/>
                <a:sym typeface="Source Code Pro"/>
              </a:rPr>
              <a:t>(cur_read = read(sock_fd, &amp;args[bytes_read],</a:t>
            </a:r>
            <a:endParaRPr sz="800">
              <a:solidFill>
                <a:srgbClr val="0000FF"/>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solidFill>
                  <a:srgbClr val="0000FF"/>
                </a:solidFill>
                <a:highlight>
                  <a:srgbClr val="FFFFFF"/>
                </a:highlight>
                <a:latin typeface="Source Code Pro"/>
                <a:ea typeface="Source Code Pro"/>
                <a:cs typeface="Source Code Pro"/>
                <a:sym typeface="Source Code Pro"/>
              </a:rPr>
              <a:t>                           arg_bytes - bytes_read)) &gt; 0</a:t>
            </a:r>
            <a:r>
              <a:rPr lang="en" sz="800">
                <a:highlight>
                  <a:srgbClr val="FFFFFF"/>
                </a:highlight>
                <a:latin typeface="Source Code Pro"/>
                <a:ea typeface="Source Code Pro"/>
                <a:cs typeface="Source Code Pro"/>
                <a:sym typeface="Source Code Pro"/>
              </a:rPr>
              <a: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bytes_read += cur_read;</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 Call appropriate server stub stub function based on id.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call_server_stub(id, args, arg_bytes, rets, ret_bytes);</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 Write return values.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int bytes_written = 0, cur_written = 0;</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while (</a:t>
            </a:r>
            <a:r>
              <a:rPr lang="en" sz="800">
                <a:solidFill>
                  <a:srgbClr val="0000FF"/>
                </a:solidFill>
                <a:highlight>
                  <a:srgbClr val="FFFFFF"/>
                </a:highlight>
                <a:latin typeface="Source Code Pro"/>
                <a:ea typeface="Source Code Pro"/>
                <a:cs typeface="Source Code Pro"/>
                <a:sym typeface="Source Code Pro"/>
              </a:rPr>
              <a:t>(cur_written = write(sock_fd, &amp;rets[bytes_written], </a:t>
            </a:r>
            <a:endParaRPr sz="800">
              <a:solidFill>
                <a:srgbClr val="0000FF"/>
              </a:solidFill>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solidFill>
                  <a:srgbClr val="0000FF"/>
                </a:solidFill>
                <a:highlight>
                  <a:srgbClr val="FFFFFF"/>
                </a:highlight>
                <a:latin typeface="Source Code Pro"/>
                <a:ea typeface="Source Code Pro"/>
                <a:cs typeface="Source Code Pro"/>
                <a:sym typeface="Source Code Pro"/>
              </a:rPr>
              <a:t>                             ret_bytes - bytes_written)) &gt; 0</a:t>
            </a:r>
            <a:r>
              <a:rPr lang="en" sz="800">
                <a:highlight>
                  <a:srgbClr val="FFFFFF"/>
                </a:highlight>
                <a:latin typeface="Source Code Pro"/>
                <a:ea typeface="Source Code Pro"/>
                <a:cs typeface="Source Code Pro"/>
                <a:sym typeface="Source Code Pro"/>
              </a:rPr>
              <a: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bytes_written += cur_written;</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 Clean up socket.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close(sock_fd)</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latin typeface="Source Code Pro"/>
              <a:ea typeface="Source Code Pro"/>
              <a:cs typeface="Source Code Pro"/>
              <a:sym typeface="Source Code Pro"/>
            </a:endParaRPr>
          </a:p>
        </p:txBody>
      </p:sp>
      <p:sp>
        <p:nvSpPr>
          <p:cNvPr id="401" name="Google Shape;401;p57"/>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Primes</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05" name="Shape 405"/>
        <p:cNvGrpSpPr/>
        <p:nvPr/>
      </p:nvGrpSpPr>
      <p:grpSpPr>
        <a:xfrm>
          <a:off x="0" y="0"/>
          <a:ext cx="0" cy="0"/>
          <a:chOff x="0" y="0"/>
          <a:chExt cx="0" cy="0"/>
        </a:xfrm>
      </p:grpSpPr>
      <p:sp>
        <p:nvSpPr>
          <p:cNvPr id="406" name="Google Shape;406;p58"/>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lang="en"/>
              <a:t>Edward wants to build a RPC system for the following two procedures.</a:t>
            </a:r>
            <a:endParaRPr/>
          </a:p>
          <a:p>
            <a:pPr indent="0" lvl="0" marL="0" rtl="0" algn="l">
              <a:lnSpc>
                <a:spcPct val="100000"/>
              </a:lnSpc>
              <a:spcBef>
                <a:spcPts val="0"/>
              </a:spcBef>
              <a:spcAft>
                <a:spcPts val="0"/>
              </a:spcAft>
              <a:buNone/>
            </a:pPr>
            <a:r>
              <a:t/>
            </a:r>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Returns the ith prime number (0-indexed).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uint32_t ith_prime(uint32_t i);</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Returns 1 if x and y are comprime, 0 otherwise. */</a:t>
            </a:r>
            <a:endParaRPr sz="800">
              <a:highlight>
                <a:srgbClr val="FFFFFF"/>
              </a:highlight>
              <a:latin typeface="Source Code Pro"/>
              <a:ea typeface="Source Code Pro"/>
              <a:cs typeface="Source Code Pro"/>
              <a:sym typeface="Source Code Pro"/>
            </a:endParaRPr>
          </a:p>
          <a:p>
            <a:pPr indent="0" lvl="0" marL="0" rtl="0" algn="l">
              <a:lnSpc>
                <a:spcPct val="150000"/>
              </a:lnSpc>
              <a:spcBef>
                <a:spcPts val="0"/>
              </a:spcBef>
              <a:spcAft>
                <a:spcPts val="0"/>
              </a:spcAft>
              <a:buNone/>
            </a:pPr>
            <a:r>
              <a:rPr lang="en" sz="800">
                <a:highlight>
                  <a:srgbClr val="FFFFFF"/>
                </a:highlight>
                <a:latin typeface="Source Code Pro"/>
                <a:ea typeface="Source Code Pro"/>
                <a:cs typeface="Source Code Pro"/>
                <a:sym typeface="Source Code Pro"/>
              </a:rPr>
              <a:t>uint32_t is_coprime(uint32_t x, uint32_t y);</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a:highlight>
                <a:srgbClr val="FFFFFF"/>
              </a:highlight>
              <a:latin typeface="Source Code Pro"/>
              <a:ea typeface="Source Code Pro"/>
              <a:cs typeface="Source Code Pro"/>
              <a:sym typeface="Source Code Pro"/>
            </a:endParaRPr>
          </a:p>
          <a:p>
            <a:pPr indent="0" lvl="0" marL="0" rtl="0" algn="l">
              <a:lnSpc>
                <a:spcPct val="150000"/>
              </a:lnSpc>
              <a:spcBef>
                <a:spcPts val="0"/>
              </a:spcBef>
              <a:spcAft>
                <a:spcPts val="0"/>
              </a:spcAft>
              <a:buNone/>
            </a:pPr>
            <a:r>
              <a:rPr lang="en"/>
              <a:t>In particular, Edward is looking to setup the server side. You may assume the actual logic for both procedures have already been implemented.</a:t>
            </a:r>
            <a:endParaRPr/>
          </a:p>
          <a:p>
            <a:pPr indent="0" lvl="0" marL="0" rtl="0" algn="l">
              <a:lnSpc>
                <a:spcPct val="150000"/>
              </a:lnSpc>
              <a:spcBef>
                <a:spcPts val="0"/>
              </a:spcBef>
              <a:spcAft>
                <a:spcPts val="0"/>
              </a:spcAft>
              <a:buNone/>
            </a:pPr>
            <a:r>
              <a:t/>
            </a:r>
            <a:endParaRPr/>
          </a:p>
          <a:p>
            <a:pPr indent="-292100" lvl="0" marL="457200" rtl="0" algn="l">
              <a:lnSpc>
                <a:spcPct val="150000"/>
              </a:lnSpc>
              <a:spcBef>
                <a:spcPts val="0"/>
              </a:spcBef>
              <a:spcAft>
                <a:spcPts val="0"/>
              </a:spcAft>
              <a:buSzPts val="1000"/>
              <a:buAutoNum type="arabicPeriod" startAt="3"/>
            </a:pPr>
            <a:r>
              <a:rPr lang="en"/>
              <a:t>Finally, Edward want to implement the call stubs, which are function wrappers between each individual function we support and the generic RPC library.</a:t>
            </a:r>
            <a:endParaRPr/>
          </a:p>
          <a:p>
            <a:pPr indent="0" lvl="0" marL="0" rtl="0" algn="l">
              <a:lnSpc>
                <a:spcPct val="150000"/>
              </a:lnSpc>
              <a:spcBef>
                <a:spcPts val="0"/>
              </a:spcBef>
              <a:spcAft>
                <a:spcPts val="0"/>
              </a:spcAft>
              <a:buNone/>
            </a:pPr>
            <a:r>
              <a:t/>
            </a:r>
            <a:endParaRPr/>
          </a:p>
        </p:txBody>
      </p:sp>
      <p:sp>
        <p:nvSpPr>
          <p:cNvPr id="407" name="Google Shape;407;p58"/>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uint32_t ith_prime_cstub(struct addrinfo *addrs, uint32_t i)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uint32_t prime_val;</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i = htonl(i);</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call_rpc(addrs, RPC_PRIME, (char *)&amp;i, 1, (char *) &amp;prime_val, 1);</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return ntohl(prime_val);</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uint32_t is_coprime_cstub(struct addrinfo *addrs, uint32_t x,</a:t>
            </a:r>
            <a:endParaRPr sz="800">
              <a:highlight>
                <a:srgbClr val="FFFFFF"/>
              </a:highlight>
              <a:latin typeface="Source Code Pro"/>
              <a:ea typeface="Source Code Pro"/>
              <a:cs typeface="Source Code Pro"/>
              <a:sym typeface="Source Code Pro"/>
            </a:endParaRPr>
          </a:p>
          <a:p>
            <a:pPr indent="0" lvl="0" marL="137160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uint32_t y)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uint32_t coprime_val;</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uint32_t args[2] = {htonl(x), htonl(y)};</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call_rpc(addrs, RPC_COPRIME, (char *) args, 2, </a:t>
            </a:r>
            <a:endParaRPr sz="800">
              <a:highlight>
                <a:srgbClr val="FFFFFF"/>
              </a:highlight>
              <a:latin typeface="Source Code Pro"/>
              <a:ea typeface="Source Code Pro"/>
              <a:cs typeface="Source Code Pro"/>
              <a:sym typeface="Source Code Pro"/>
            </a:endParaRPr>
          </a:p>
          <a:p>
            <a:pPr indent="457200" lvl="0" marL="45720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(char *) &amp;coprime_val, 1);</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return ntohl(coprime_val);</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void ith_prime_sstub (char *args, char *rets)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______________________________;</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______________________________;</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______________________________;</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______________________________;</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void is_coprime_sstub (char *args, char *rets)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______________________________;</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______________________________;</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______________________________;</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______________________________;</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  ______________________________;</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highlight>
                <a:srgbClr val="FFFFFF"/>
              </a:highlight>
              <a:latin typeface="Source Code Pro"/>
              <a:ea typeface="Source Code Pro"/>
              <a:cs typeface="Source Code Pro"/>
              <a:sym typeface="Source Code Pro"/>
            </a:endParaRPr>
          </a:p>
        </p:txBody>
      </p:sp>
      <p:sp>
        <p:nvSpPr>
          <p:cNvPr id="408" name="Google Shape;408;p58"/>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Primes</a:t>
            </a:r>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12" name="Shape 412"/>
        <p:cNvGrpSpPr/>
        <p:nvPr/>
      </p:nvGrpSpPr>
      <p:grpSpPr>
        <a:xfrm>
          <a:off x="0" y="0"/>
          <a:ext cx="0" cy="0"/>
          <a:chOff x="0" y="0"/>
          <a:chExt cx="0" cy="0"/>
        </a:xfrm>
      </p:grpSpPr>
      <p:sp>
        <p:nvSpPr>
          <p:cNvPr id="413" name="Google Shape;413;p59"/>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lang="en"/>
              <a:t>Edward wants to build a RPC system for the following two procedures.</a:t>
            </a:r>
            <a:endParaRPr/>
          </a:p>
          <a:p>
            <a:pPr indent="0" lvl="0" marL="0" rtl="0" algn="l">
              <a:lnSpc>
                <a:spcPct val="100000"/>
              </a:lnSpc>
              <a:spcBef>
                <a:spcPts val="0"/>
              </a:spcBef>
              <a:spcAft>
                <a:spcPts val="0"/>
              </a:spcAft>
              <a:buNone/>
            </a:pPr>
            <a:r>
              <a:t/>
            </a:r>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Returns the ith prime number (0-indexed).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uint32_t ith_prime(uint32_t i);</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Returns 1 if x and y are comprime, 0 otherwise. */</a:t>
            </a:r>
            <a:endParaRPr sz="800">
              <a:highlight>
                <a:srgbClr val="FFFFFF"/>
              </a:highlight>
              <a:latin typeface="Source Code Pro"/>
              <a:ea typeface="Source Code Pro"/>
              <a:cs typeface="Source Code Pro"/>
              <a:sym typeface="Source Code Pro"/>
            </a:endParaRPr>
          </a:p>
          <a:p>
            <a:pPr indent="0" lvl="0" marL="0" rtl="0" algn="l">
              <a:lnSpc>
                <a:spcPct val="150000"/>
              </a:lnSpc>
              <a:spcBef>
                <a:spcPts val="0"/>
              </a:spcBef>
              <a:spcAft>
                <a:spcPts val="0"/>
              </a:spcAft>
              <a:buNone/>
            </a:pPr>
            <a:r>
              <a:rPr lang="en" sz="800">
                <a:highlight>
                  <a:srgbClr val="FFFFFF"/>
                </a:highlight>
                <a:latin typeface="Source Code Pro"/>
                <a:ea typeface="Source Code Pro"/>
                <a:cs typeface="Source Code Pro"/>
                <a:sym typeface="Source Code Pro"/>
              </a:rPr>
              <a:t>uint32_t is_coprime(uint32_t x, uint32_t y);</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a:highlight>
                <a:srgbClr val="FFFFFF"/>
              </a:highlight>
              <a:latin typeface="Source Code Pro"/>
              <a:ea typeface="Source Code Pro"/>
              <a:cs typeface="Source Code Pro"/>
              <a:sym typeface="Source Code Pro"/>
            </a:endParaRPr>
          </a:p>
          <a:p>
            <a:pPr indent="0" lvl="0" marL="0" rtl="0" algn="l">
              <a:lnSpc>
                <a:spcPct val="150000"/>
              </a:lnSpc>
              <a:spcBef>
                <a:spcPts val="0"/>
              </a:spcBef>
              <a:spcAft>
                <a:spcPts val="0"/>
              </a:spcAft>
              <a:buNone/>
            </a:pPr>
            <a:r>
              <a:rPr lang="en"/>
              <a:t>In particular, Edward is looking to setup the server side. You may assume the actual logic for both procedures have already been implemented.</a:t>
            </a:r>
            <a:endParaRPr/>
          </a:p>
          <a:p>
            <a:pPr indent="0" lvl="0" marL="0" rtl="0" algn="l">
              <a:lnSpc>
                <a:spcPct val="150000"/>
              </a:lnSpc>
              <a:spcBef>
                <a:spcPts val="0"/>
              </a:spcBef>
              <a:spcAft>
                <a:spcPts val="0"/>
              </a:spcAft>
              <a:buNone/>
            </a:pPr>
            <a:r>
              <a:t/>
            </a:r>
            <a:endParaRPr/>
          </a:p>
          <a:p>
            <a:pPr indent="-292100" lvl="0" marL="457200" rtl="0" algn="l">
              <a:lnSpc>
                <a:spcPct val="150000"/>
              </a:lnSpc>
              <a:spcBef>
                <a:spcPts val="0"/>
              </a:spcBef>
              <a:spcAft>
                <a:spcPts val="0"/>
              </a:spcAft>
              <a:buSzPts val="1000"/>
              <a:buAutoNum type="arabicPeriod" startAt="3"/>
            </a:pPr>
            <a:r>
              <a:rPr lang="en"/>
              <a:t>Finally, Edward want to implement the call stubs, which are function wrappers between each individual function we support and the generic RPC library.</a:t>
            </a:r>
            <a:endParaRPr/>
          </a:p>
          <a:p>
            <a:pPr indent="0" lvl="0" marL="0" rtl="0" algn="l">
              <a:lnSpc>
                <a:spcPct val="150000"/>
              </a:lnSpc>
              <a:spcBef>
                <a:spcPts val="0"/>
              </a:spcBef>
              <a:spcAft>
                <a:spcPts val="0"/>
              </a:spcAft>
              <a:buNone/>
            </a:pPr>
            <a:r>
              <a:t/>
            </a:r>
            <a:endParaRPr/>
          </a:p>
        </p:txBody>
      </p:sp>
      <p:sp>
        <p:nvSpPr>
          <p:cNvPr id="414" name="Google Shape;414;p59"/>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uint32_t ith_prime_cstub(struct addrinfo *addrs, uint32_t i)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uint32_t prime_val;</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i = htonl(i);</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call_rpc(addrs, RPC_PRIME, (char *)&amp;i, 1, (char *) &amp;prime_val, 1);</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return ntohl(prime_val);</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uint32_t is_coprime_cstub(struct addrinfo *addrs, uint32_t x,</a:t>
            </a:r>
            <a:endParaRPr sz="800">
              <a:highlight>
                <a:srgbClr val="FFFFFF"/>
              </a:highlight>
              <a:latin typeface="Source Code Pro"/>
              <a:ea typeface="Source Code Pro"/>
              <a:cs typeface="Source Code Pro"/>
              <a:sym typeface="Source Code Pro"/>
            </a:endParaRPr>
          </a:p>
          <a:p>
            <a:pPr indent="0" lvl="0" marL="137160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uint32_t y)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uint32_t coprime_val;</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uint32_t args[2] = {htonl(x), htonl(y)};</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call_rpc(addrs, RPC_COPRIME, (char *) args, 2, </a:t>
            </a:r>
            <a:endParaRPr sz="800">
              <a:highlight>
                <a:srgbClr val="FFFFFF"/>
              </a:highlight>
              <a:latin typeface="Source Code Pro"/>
              <a:ea typeface="Source Code Pro"/>
              <a:cs typeface="Source Code Pro"/>
              <a:sym typeface="Source Code Pro"/>
            </a:endParaRPr>
          </a:p>
          <a:p>
            <a:pPr indent="457200" lvl="0" marL="45720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(char *) &amp;coprime_val, 1);</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return ntohl(coprime_val);</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void ith_prime_sstub (char *args, char *rets)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uint32_t* arg_ptr = (uint32_t *) args</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______________________________;</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______________________________;</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______________________________;</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void is_coprime_sstub (char *args, char *rets)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______________________________;</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______________________________;</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______________________________;</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______________________________;</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______________________________;</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highlight>
                <a:srgbClr val="FFFFFF"/>
              </a:highlight>
              <a:latin typeface="Source Code Pro"/>
              <a:ea typeface="Source Code Pro"/>
              <a:cs typeface="Source Code Pro"/>
              <a:sym typeface="Source Code Pro"/>
            </a:endParaRPr>
          </a:p>
        </p:txBody>
      </p:sp>
      <p:sp>
        <p:nvSpPr>
          <p:cNvPr id="415" name="Google Shape;415;p59"/>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Primes</a:t>
            </a:r>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19" name="Shape 419"/>
        <p:cNvGrpSpPr/>
        <p:nvPr/>
      </p:nvGrpSpPr>
      <p:grpSpPr>
        <a:xfrm>
          <a:off x="0" y="0"/>
          <a:ext cx="0" cy="0"/>
          <a:chOff x="0" y="0"/>
          <a:chExt cx="0" cy="0"/>
        </a:xfrm>
      </p:grpSpPr>
      <p:sp>
        <p:nvSpPr>
          <p:cNvPr id="420" name="Google Shape;420;p60"/>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lang="en"/>
              <a:t>Edward wants to build a RPC system for the following two procedures.</a:t>
            </a:r>
            <a:endParaRPr/>
          </a:p>
          <a:p>
            <a:pPr indent="0" lvl="0" marL="0" rtl="0" algn="l">
              <a:lnSpc>
                <a:spcPct val="100000"/>
              </a:lnSpc>
              <a:spcBef>
                <a:spcPts val="0"/>
              </a:spcBef>
              <a:spcAft>
                <a:spcPts val="0"/>
              </a:spcAft>
              <a:buNone/>
            </a:pPr>
            <a:r>
              <a:t/>
            </a:r>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Returns the ith prime number (0-indexed).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uint32_t ith_prime(uint32_t i);</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Returns 1 if x and y are comprime, 0 otherwise. */</a:t>
            </a:r>
            <a:endParaRPr sz="800">
              <a:highlight>
                <a:srgbClr val="FFFFFF"/>
              </a:highlight>
              <a:latin typeface="Source Code Pro"/>
              <a:ea typeface="Source Code Pro"/>
              <a:cs typeface="Source Code Pro"/>
              <a:sym typeface="Source Code Pro"/>
            </a:endParaRPr>
          </a:p>
          <a:p>
            <a:pPr indent="0" lvl="0" marL="0" rtl="0" algn="l">
              <a:lnSpc>
                <a:spcPct val="150000"/>
              </a:lnSpc>
              <a:spcBef>
                <a:spcPts val="0"/>
              </a:spcBef>
              <a:spcAft>
                <a:spcPts val="0"/>
              </a:spcAft>
              <a:buNone/>
            </a:pPr>
            <a:r>
              <a:rPr lang="en" sz="800">
                <a:highlight>
                  <a:srgbClr val="FFFFFF"/>
                </a:highlight>
                <a:latin typeface="Source Code Pro"/>
                <a:ea typeface="Source Code Pro"/>
                <a:cs typeface="Source Code Pro"/>
                <a:sym typeface="Source Code Pro"/>
              </a:rPr>
              <a:t>uint32_t is_coprime(uint32_t x, uint32_t y);</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a:highlight>
                <a:srgbClr val="FFFFFF"/>
              </a:highlight>
              <a:latin typeface="Source Code Pro"/>
              <a:ea typeface="Source Code Pro"/>
              <a:cs typeface="Source Code Pro"/>
              <a:sym typeface="Source Code Pro"/>
            </a:endParaRPr>
          </a:p>
          <a:p>
            <a:pPr indent="0" lvl="0" marL="0" rtl="0" algn="l">
              <a:lnSpc>
                <a:spcPct val="150000"/>
              </a:lnSpc>
              <a:spcBef>
                <a:spcPts val="0"/>
              </a:spcBef>
              <a:spcAft>
                <a:spcPts val="0"/>
              </a:spcAft>
              <a:buNone/>
            </a:pPr>
            <a:r>
              <a:rPr lang="en"/>
              <a:t>In particular, Edward is looking to setup the server side. You may assume the actual logic for both procedures have already been implemented.</a:t>
            </a:r>
            <a:endParaRPr/>
          </a:p>
          <a:p>
            <a:pPr indent="0" lvl="0" marL="0" rtl="0" algn="l">
              <a:lnSpc>
                <a:spcPct val="150000"/>
              </a:lnSpc>
              <a:spcBef>
                <a:spcPts val="0"/>
              </a:spcBef>
              <a:spcAft>
                <a:spcPts val="0"/>
              </a:spcAft>
              <a:buNone/>
            </a:pPr>
            <a:r>
              <a:t/>
            </a:r>
            <a:endParaRPr/>
          </a:p>
          <a:p>
            <a:pPr indent="-292100" lvl="0" marL="457200" rtl="0" algn="l">
              <a:lnSpc>
                <a:spcPct val="150000"/>
              </a:lnSpc>
              <a:spcBef>
                <a:spcPts val="0"/>
              </a:spcBef>
              <a:spcAft>
                <a:spcPts val="0"/>
              </a:spcAft>
              <a:buSzPts val="1000"/>
              <a:buAutoNum type="arabicPeriod" startAt="3"/>
            </a:pPr>
            <a:r>
              <a:rPr lang="en"/>
              <a:t>Finally, Edward want to implement the call stubs, which are function wrappers between each individual function we support and the generic RPC library.</a:t>
            </a:r>
            <a:endParaRPr/>
          </a:p>
          <a:p>
            <a:pPr indent="0" lvl="0" marL="0" rtl="0" algn="l">
              <a:lnSpc>
                <a:spcPct val="150000"/>
              </a:lnSpc>
              <a:spcBef>
                <a:spcPts val="0"/>
              </a:spcBef>
              <a:spcAft>
                <a:spcPts val="0"/>
              </a:spcAft>
              <a:buNone/>
            </a:pPr>
            <a:r>
              <a:t/>
            </a:r>
            <a:endParaRPr/>
          </a:p>
        </p:txBody>
      </p:sp>
      <p:sp>
        <p:nvSpPr>
          <p:cNvPr id="421" name="Google Shape;421;p60"/>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uint32_t ith_prime_cstub(struct addrinfo *addrs, uint32_t i)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uint32_t prime_val;</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i = htonl(i);</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call_rpc(addrs, RPC_PRIME, (char *)&amp;i, 1, (char *) &amp;prime_val, 1);</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return ntohl(prime_val);</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uint32_t is_coprime_cstub(struct addrinfo *addrs, uint32_t x,</a:t>
            </a:r>
            <a:endParaRPr sz="800">
              <a:highlight>
                <a:srgbClr val="FFFFFF"/>
              </a:highlight>
              <a:latin typeface="Source Code Pro"/>
              <a:ea typeface="Source Code Pro"/>
              <a:cs typeface="Source Code Pro"/>
              <a:sym typeface="Source Code Pro"/>
            </a:endParaRPr>
          </a:p>
          <a:p>
            <a:pPr indent="0" lvl="0" marL="137160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uint32_t y)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uint32_t coprime_val;</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uint32_t args[2] = {htonl(x), htonl(y)};</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call_rpc(addrs, RPC_COPRIME, (char *) args, 2, </a:t>
            </a:r>
            <a:endParaRPr sz="800">
              <a:highlight>
                <a:srgbClr val="FFFFFF"/>
              </a:highlight>
              <a:latin typeface="Source Code Pro"/>
              <a:ea typeface="Source Code Pro"/>
              <a:cs typeface="Source Code Pro"/>
              <a:sym typeface="Source Code Pro"/>
            </a:endParaRPr>
          </a:p>
          <a:p>
            <a:pPr indent="457200" lvl="0" marL="45720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(char *) &amp;coprime_val, 1);</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return ntohl(coprime_val);</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void ith_prime_sstub (char *args, char *rets)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uint32_t* arg_ptr = (uint32_t *) args</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uint32_t i = ntohl(args_ptr[0])</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______________________________;</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______________________________;</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void is_coprime_sstub (char *args, char *rets)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______________________________;</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______________________________;</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______________________________;</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______________________________;</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______________________________;</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highlight>
                <a:srgbClr val="FFFFFF"/>
              </a:highlight>
              <a:latin typeface="Source Code Pro"/>
              <a:ea typeface="Source Code Pro"/>
              <a:cs typeface="Source Code Pro"/>
              <a:sym typeface="Source Code Pro"/>
            </a:endParaRPr>
          </a:p>
        </p:txBody>
      </p:sp>
      <p:sp>
        <p:nvSpPr>
          <p:cNvPr id="422" name="Google Shape;422;p60"/>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Primes</a:t>
            </a:r>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26" name="Shape 426"/>
        <p:cNvGrpSpPr/>
        <p:nvPr/>
      </p:nvGrpSpPr>
      <p:grpSpPr>
        <a:xfrm>
          <a:off x="0" y="0"/>
          <a:ext cx="0" cy="0"/>
          <a:chOff x="0" y="0"/>
          <a:chExt cx="0" cy="0"/>
        </a:xfrm>
      </p:grpSpPr>
      <p:sp>
        <p:nvSpPr>
          <p:cNvPr id="427" name="Google Shape;427;p61"/>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lang="en"/>
              <a:t>Edward wants to build a RPC system for the following two procedures.</a:t>
            </a:r>
            <a:endParaRPr/>
          </a:p>
          <a:p>
            <a:pPr indent="0" lvl="0" marL="0" rtl="0" algn="l">
              <a:lnSpc>
                <a:spcPct val="100000"/>
              </a:lnSpc>
              <a:spcBef>
                <a:spcPts val="0"/>
              </a:spcBef>
              <a:spcAft>
                <a:spcPts val="0"/>
              </a:spcAft>
              <a:buNone/>
            </a:pPr>
            <a:r>
              <a:t/>
            </a:r>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Returns the ith prime number (0-indexed).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uint32_t ith_prime(uint32_t i);</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Returns 1 if x and y are comprime, 0 otherwise. */</a:t>
            </a:r>
            <a:endParaRPr sz="800">
              <a:highlight>
                <a:srgbClr val="FFFFFF"/>
              </a:highlight>
              <a:latin typeface="Source Code Pro"/>
              <a:ea typeface="Source Code Pro"/>
              <a:cs typeface="Source Code Pro"/>
              <a:sym typeface="Source Code Pro"/>
            </a:endParaRPr>
          </a:p>
          <a:p>
            <a:pPr indent="0" lvl="0" marL="0" rtl="0" algn="l">
              <a:lnSpc>
                <a:spcPct val="150000"/>
              </a:lnSpc>
              <a:spcBef>
                <a:spcPts val="0"/>
              </a:spcBef>
              <a:spcAft>
                <a:spcPts val="0"/>
              </a:spcAft>
              <a:buNone/>
            </a:pPr>
            <a:r>
              <a:rPr lang="en" sz="800">
                <a:highlight>
                  <a:srgbClr val="FFFFFF"/>
                </a:highlight>
                <a:latin typeface="Source Code Pro"/>
                <a:ea typeface="Source Code Pro"/>
                <a:cs typeface="Source Code Pro"/>
                <a:sym typeface="Source Code Pro"/>
              </a:rPr>
              <a:t>uint32_t is_coprime(uint32_t x, uint32_t y);</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a:highlight>
                <a:srgbClr val="FFFFFF"/>
              </a:highlight>
              <a:latin typeface="Source Code Pro"/>
              <a:ea typeface="Source Code Pro"/>
              <a:cs typeface="Source Code Pro"/>
              <a:sym typeface="Source Code Pro"/>
            </a:endParaRPr>
          </a:p>
          <a:p>
            <a:pPr indent="0" lvl="0" marL="0" rtl="0" algn="l">
              <a:lnSpc>
                <a:spcPct val="150000"/>
              </a:lnSpc>
              <a:spcBef>
                <a:spcPts val="0"/>
              </a:spcBef>
              <a:spcAft>
                <a:spcPts val="0"/>
              </a:spcAft>
              <a:buNone/>
            </a:pPr>
            <a:r>
              <a:rPr lang="en"/>
              <a:t>In particular, Edward is looking to setup the server side. You may assume the actual logic for both procedures have already been implemented.</a:t>
            </a:r>
            <a:endParaRPr/>
          </a:p>
          <a:p>
            <a:pPr indent="0" lvl="0" marL="0" rtl="0" algn="l">
              <a:lnSpc>
                <a:spcPct val="150000"/>
              </a:lnSpc>
              <a:spcBef>
                <a:spcPts val="0"/>
              </a:spcBef>
              <a:spcAft>
                <a:spcPts val="0"/>
              </a:spcAft>
              <a:buNone/>
            </a:pPr>
            <a:r>
              <a:t/>
            </a:r>
            <a:endParaRPr/>
          </a:p>
          <a:p>
            <a:pPr indent="-292100" lvl="0" marL="457200" rtl="0" algn="l">
              <a:lnSpc>
                <a:spcPct val="150000"/>
              </a:lnSpc>
              <a:spcBef>
                <a:spcPts val="0"/>
              </a:spcBef>
              <a:spcAft>
                <a:spcPts val="0"/>
              </a:spcAft>
              <a:buSzPts val="1000"/>
              <a:buAutoNum type="arabicPeriod" startAt="3"/>
            </a:pPr>
            <a:r>
              <a:rPr lang="en"/>
              <a:t>Finally, Edward want to implement the call stubs, which are function wrappers between each individual function we support and the generic RPC library.</a:t>
            </a:r>
            <a:endParaRPr/>
          </a:p>
          <a:p>
            <a:pPr indent="0" lvl="0" marL="0" rtl="0" algn="l">
              <a:lnSpc>
                <a:spcPct val="150000"/>
              </a:lnSpc>
              <a:spcBef>
                <a:spcPts val="0"/>
              </a:spcBef>
              <a:spcAft>
                <a:spcPts val="0"/>
              </a:spcAft>
              <a:buNone/>
            </a:pPr>
            <a:r>
              <a:t/>
            </a:r>
            <a:endParaRPr/>
          </a:p>
        </p:txBody>
      </p:sp>
      <p:sp>
        <p:nvSpPr>
          <p:cNvPr id="428" name="Google Shape;428;p61"/>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uint32_t ith_prime_cstub(struct addrinfo *addrs, uint32_t i)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uint32_t prime_val;</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i = htonl(i);</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call_rpc(addrs, RPC_PRIME, (char *)&amp;i, 1, (char *) &amp;prime_val, 1);</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return ntohl(prime_val);</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uint32_t is_coprime_cstub(struct addrinfo *addrs, uint32_t x,</a:t>
            </a:r>
            <a:endParaRPr sz="800">
              <a:highlight>
                <a:srgbClr val="FFFFFF"/>
              </a:highlight>
              <a:latin typeface="Source Code Pro"/>
              <a:ea typeface="Source Code Pro"/>
              <a:cs typeface="Source Code Pro"/>
              <a:sym typeface="Source Code Pro"/>
            </a:endParaRPr>
          </a:p>
          <a:p>
            <a:pPr indent="0" lvl="0" marL="137160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uint32_t y)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uint32_t coprime_val;</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uint32_t args[2] = {htonl(x), htonl(y)};</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call_rpc(addrs, RPC_COPRIME, (char *) args, 2, </a:t>
            </a:r>
            <a:endParaRPr sz="800">
              <a:highlight>
                <a:srgbClr val="FFFFFF"/>
              </a:highlight>
              <a:latin typeface="Source Code Pro"/>
              <a:ea typeface="Source Code Pro"/>
              <a:cs typeface="Source Code Pro"/>
              <a:sym typeface="Source Code Pro"/>
            </a:endParaRPr>
          </a:p>
          <a:p>
            <a:pPr indent="457200" lvl="0" marL="45720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(char *) &amp;coprime_val, 1);</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return ntohl(coprime_val);</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void ith_prime_sstub (char *args, char *rets)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uint32_t* arg_ptr = (uint32_t *) args</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uint32_t i = ntohl(args_ptr[0])</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uint32_t result = htonl(ith_prime(i))</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______________________________;</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void is_coprime_sstub (char *args, char *rets)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______________________________;</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______________________________;</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______________________________;</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______________________________;</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______________________________;</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highlight>
                <a:srgbClr val="FFFFFF"/>
              </a:highlight>
              <a:latin typeface="Source Code Pro"/>
              <a:ea typeface="Source Code Pro"/>
              <a:cs typeface="Source Code Pro"/>
              <a:sym typeface="Source Code Pro"/>
            </a:endParaRPr>
          </a:p>
        </p:txBody>
      </p:sp>
      <p:sp>
        <p:nvSpPr>
          <p:cNvPr id="429" name="Google Shape;429;p61"/>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Primes</a:t>
            </a:r>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33" name="Shape 433"/>
        <p:cNvGrpSpPr/>
        <p:nvPr/>
      </p:nvGrpSpPr>
      <p:grpSpPr>
        <a:xfrm>
          <a:off x="0" y="0"/>
          <a:ext cx="0" cy="0"/>
          <a:chOff x="0" y="0"/>
          <a:chExt cx="0" cy="0"/>
        </a:xfrm>
      </p:grpSpPr>
      <p:sp>
        <p:nvSpPr>
          <p:cNvPr id="434" name="Google Shape;434;p62"/>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lang="en"/>
              <a:t>Edward wants to build a RPC system for the following two procedures.</a:t>
            </a:r>
            <a:endParaRPr/>
          </a:p>
          <a:p>
            <a:pPr indent="0" lvl="0" marL="0" rtl="0" algn="l">
              <a:lnSpc>
                <a:spcPct val="100000"/>
              </a:lnSpc>
              <a:spcBef>
                <a:spcPts val="0"/>
              </a:spcBef>
              <a:spcAft>
                <a:spcPts val="0"/>
              </a:spcAft>
              <a:buNone/>
            </a:pPr>
            <a:r>
              <a:t/>
            </a:r>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Returns the ith prime number (0-indexed).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uint32_t ith_prime(uint32_t i);</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Returns 1 if x and y are comprime, 0 otherwise. */</a:t>
            </a:r>
            <a:endParaRPr sz="800">
              <a:highlight>
                <a:srgbClr val="FFFFFF"/>
              </a:highlight>
              <a:latin typeface="Source Code Pro"/>
              <a:ea typeface="Source Code Pro"/>
              <a:cs typeface="Source Code Pro"/>
              <a:sym typeface="Source Code Pro"/>
            </a:endParaRPr>
          </a:p>
          <a:p>
            <a:pPr indent="0" lvl="0" marL="0" rtl="0" algn="l">
              <a:lnSpc>
                <a:spcPct val="150000"/>
              </a:lnSpc>
              <a:spcBef>
                <a:spcPts val="0"/>
              </a:spcBef>
              <a:spcAft>
                <a:spcPts val="0"/>
              </a:spcAft>
              <a:buNone/>
            </a:pPr>
            <a:r>
              <a:rPr lang="en" sz="800">
                <a:highlight>
                  <a:srgbClr val="FFFFFF"/>
                </a:highlight>
                <a:latin typeface="Source Code Pro"/>
                <a:ea typeface="Source Code Pro"/>
                <a:cs typeface="Source Code Pro"/>
                <a:sym typeface="Source Code Pro"/>
              </a:rPr>
              <a:t>uint32_t is_coprime(uint32_t x, uint32_t y);</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a:highlight>
                <a:srgbClr val="FFFFFF"/>
              </a:highlight>
              <a:latin typeface="Source Code Pro"/>
              <a:ea typeface="Source Code Pro"/>
              <a:cs typeface="Source Code Pro"/>
              <a:sym typeface="Source Code Pro"/>
            </a:endParaRPr>
          </a:p>
          <a:p>
            <a:pPr indent="0" lvl="0" marL="0" rtl="0" algn="l">
              <a:lnSpc>
                <a:spcPct val="150000"/>
              </a:lnSpc>
              <a:spcBef>
                <a:spcPts val="0"/>
              </a:spcBef>
              <a:spcAft>
                <a:spcPts val="0"/>
              </a:spcAft>
              <a:buNone/>
            </a:pPr>
            <a:r>
              <a:rPr lang="en"/>
              <a:t>In particular, Edward is looking to setup the server side. You may assume the actual logic for both procedures have already been implemented.</a:t>
            </a:r>
            <a:endParaRPr/>
          </a:p>
          <a:p>
            <a:pPr indent="0" lvl="0" marL="0" rtl="0" algn="l">
              <a:lnSpc>
                <a:spcPct val="150000"/>
              </a:lnSpc>
              <a:spcBef>
                <a:spcPts val="0"/>
              </a:spcBef>
              <a:spcAft>
                <a:spcPts val="0"/>
              </a:spcAft>
              <a:buNone/>
            </a:pPr>
            <a:r>
              <a:t/>
            </a:r>
            <a:endParaRPr/>
          </a:p>
          <a:p>
            <a:pPr indent="-292100" lvl="0" marL="457200" rtl="0" algn="l">
              <a:lnSpc>
                <a:spcPct val="150000"/>
              </a:lnSpc>
              <a:spcBef>
                <a:spcPts val="0"/>
              </a:spcBef>
              <a:spcAft>
                <a:spcPts val="0"/>
              </a:spcAft>
              <a:buSzPts val="1000"/>
              <a:buAutoNum type="arabicPeriod" startAt="3"/>
            </a:pPr>
            <a:r>
              <a:rPr lang="en"/>
              <a:t>Finally, Edward want to implement the call stubs, which are function wrappers between each individual function we support and the generic RPC library.</a:t>
            </a:r>
            <a:endParaRPr/>
          </a:p>
          <a:p>
            <a:pPr indent="0" lvl="0" marL="0" rtl="0" algn="l">
              <a:lnSpc>
                <a:spcPct val="150000"/>
              </a:lnSpc>
              <a:spcBef>
                <a:spcPts val="0"/>
              </a:spcBef>
              <a:spcAft>
                <a:spcPts val="0"/>
              </a:spcAft>
              <a:buNone/>
            </a:pPr>
            <a:r>
              <a:t/>
            </a:r>
            <a:endParaRPr/>
          </a:p>
        </p:txBody>
      </p:sp>
      <p:sp>
        <p:nvSpPr>
          <p:cNvPr id="435" name="Google Shape;435;p62"/>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uint32_t ith_prime_cstub(struct addrinfo *addrs, uint32_t i)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uint32_t prime_val;</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i = htonl(i);</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call_rpc(addrs, RPC_PRIME, (char *)&amp;i, 1, (char *) &amp;prime_val, 1);</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return ntohl(prime_val);</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uint32_t is_coprime_cstub(struct addrinfo *addrs, uint32_t x,</a:t>
            </a:r>
            <a:endParaRPr sz="800">
              <a:highlight>
                <a:srgbClr val="FFFFFF"/>
              </a:highlight>
              <a:latin typeface="Source Code Pro"/>
              <a:ea typeface="Source Code Pro"/>
              <a:cs typeface="Source Code Pro"/>
              <a:sym typeface="Source Code Pro"/>
            </a:endParaRPr>
          </a:p>
          <a:p>
            <a:pPr indent="0" lvl="0" marL="137160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uint32_t y)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uint32_t coprime_val;</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uint32_t args[2] = {htonl(x), htonl(y)};</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call_rpc(addrs, RPC_COPRIME, (char *) args, 2, </a:t>
            </a:r>
            <a:endParaRPr sz="800">
              <a:highlight>
                <a:srgbClr val="FFFFFF"/>
              </a:highlight>
              <a:latin typeface="Source Code Pro"/>
              <a:ea typeface="Source Code Pro"/>
              <a:cs typeface="Source Code Pro"/>
              <a:sym typeface="Source Code Pro"/>
            </a:endParaRPr>
          </a:p>
          <a:p>
            <a:pPr indent="457200" lvl="0" marL="45720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(char *) &amp;coprime_val, 1);</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return ntohl(coprime_val);</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void ith_prime_sstub (char *args, char *rets)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uint32_t* arg_ptr = (uint32_t *) args</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uint32_t i = ntohl(args_ptr[0])</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uint32_t result = htonl(ith_prime(i))</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memcpy(rets, &amp;result, sizeof(uint32_t))</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void is_coprime_sstub (char *args, char *rets)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______________________________;</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______________________________;</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______________________________;</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______________________________;</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______________________________;</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highlight>
                <a:srgbClr val="FFFFFF"/>
              </a:highlight>
              <a:latin typeface="Source Code Pro"/>
              <a:ea typeface="Source Code Pro"/>
              <a:cs typeface="Source Code Pro"/>
              <a:sym typeface="Source Code Pro"/>
            </a:endParaRPr>
          </a:p>
        </p:txBody>
      </p:sp>
      <p:sp>
        <p:nvSpPr>
          <p:cNvPr id="436" name="Google Shape;436;p62"/>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Primes</a:t>
            </a:r>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40" name="Shape 440"/>
        <p:cNvGrpSpPr/>
        <p:nvPr/>
      </p:nvGrpSpPr>
      <p:grpSpPr>
        <a:xfrm>
          <a:off x="0" y="0"/>
          <a:ext cx="0" cy="0"/>
          <a:chOff x="0" y="0"/>
          <a:chExt cx="0" cy="0"/>
        </a:xfrm>
      </p:grpSpPr>
      <p:sp>
        <p:nvSpPr>
          <p:cNvPr id="441" name="Google Shape;441;p63"/>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lang="en"/>
              <a:t>Edward wants to build a RPC system for the following two procedures.</a:t>
            </a:r>
            <a:endParaRPr/>
          </a:p>
          <a:p>
            <a:pPr indent="0" lvl="0" marL="0" rtl="0" algn="l">
              <a:lnSpc>
                <a:spcPct val="100000"/>
              </a:lnSpc>
              <a:spcBef>
                <a:spcPts val="0"/>
              </a:spcBef>
              <a:spcAft>
                <a:spcPts val="0"/>
              </a:spcAft>
              <a:buNone/>
            </a:pPr>
            <a:r>
              <a:t/>
            </a:r>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Returns the ith prime number (0-indexed).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uint32_t ith_prime(uint32_t i);</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Returns 1 if x and y are comprime, 0 otherwise. */</a:t>
            </a:r>
            <a:endParaRPr sz="800">
              <a:highlight>
                <a:srgbClr val="FFFFFF"/>
              </a:highlight>
              <a:latin typeface="Source Code Pro"/>
              <a:ea typeface="Source Code Pro"/>
              <a:cs typeface="Source Code Pro"/>
              <a:sym typeface="Source Code Pro"/>
            </a:endParaRPr>
          </a:p>
          <a:p>
            <a:pPr indent="0" lvl="0" marL="0" rtl="0" algn="l">
              <a:lnSpc>
                <a:spcPct val="150000"/>
              </a:lnSpc>
              <a:spcBef>
                <a:spcPts val="0"/>
              </a:spcBef>
              <a:spcAft>
                <a:spcPts val="0"/>
              </a:spcAft>
              <a:buNone/>
            </a:pPr>
            <a:r>
              <a:rPr lang="en" sz="800">
                <a:highlight>
                  <a:srgbClr val="FFFFFF"/>
                </a:highlight>
                <a:latin typeface="Source Code Pro"/>
                <a:ea typeface="Source Code Pro"/>
                <a:cs typeface="Source Code Pro"/>
                <a:sym typeface="Source Code Pro"/>
              </a:rPr>
              <a:t>uint32_t is_coprime(uint32_t x, uint32_t y);</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a:highlight>
                <a:srgbClr val="FFFFFF"/>
              </a:highlight>
              <a:latin typeface="Source Code Pro"/>
              <a:ea typeface="Source Code Pro"/>
              <a:cs typeface="Source Code Pro"/>
              <a:sym typeface="Source Code Pro"/>
            </a:endParaRPr>
          </a:p>
          <a:p>
            <a:pPr indent="0" lvl="0" marL="0" rtl="0" algn="l">
              <a:lnSpc>
                <a:spcPct val="150000"/>
              </a:lnSpc>
              <a:spcBef>
                <a:spcPts val="0"/>
              </a:spcBef>
              <a:spcAft>
                <a:spcPts val="0"/>
              </a:spcAft>
              <a:buNone/>
            </a:pPr>
            <a:r>
              <a:rPr lang="en"/>
              <a:t>In particular, Edward is looking to setup the server side. You may assume the actual logic for both procedures have already been implemented.</a:t>
            </a:r>
            <a:endParaRPr/>
          </a:p>
          <a:p>
            <a:pPr indent="0" lvl="0" marL="0" rtl="0" algn="l">
              <a:lnSpc>
                <a:spcPct val="150000"/>
              </a:lnSpc>
              <a:spcBef>
                <a:spcPts val="0"/>
              </a:spcBef>
              <a:spcAft>
                <a:spcPts val="0"/>
              </a:spcAft>
              <a:buNone/>
            </a:pPr>
            <a:r>
              <a:t/>
            </a:r>
            <a:endParaRPr/>
          </a:p>
          <a:p>
            <a:pPr indent="-292100" lvl="0" marL="457200" rtl="0" algn="l">
              <a:lnSpc>
                <a:spcPct val="150000"/>
              </a:lnSpc>
              <a:spcBef>
                <a:spcPts val="0"/>
              </a:spcBef>
              <a:spcAft>
                <a:spcPts val="0"/>
              </a:spcAft>
              <a:buSzPts val="1000"/>
              <a:buAutoNum type="arabicPeriod" startAt="3"/>
            </a:pPr>
            <a:r>
              <a:rPr lang="en"/>
              <a:t>Finally, Edward want to implement the call stubs, which are function wrappers between each individual function we support and the generic RPC library.</a:t>
            </a:r>
            <a:endParaRPr/>
          </a:p>
          <a:p>
            <a:pPr indent="0" lvl="0" marL="0" rtl="0" algn="l">
              <a:lnSpc>
                <a:spcPct val="150000"/>
              </a:lnSpc>
              <a:spcBef>
                <a:spcPts val="0"/>
              </a:spcBef>
              <a:spcAft>
                <a:spcPts val="0"/>
              </a:spcAft>
              <a:buNone/>
            </a:pPr>
            <a:r>
              <a:t/>
            </a:r>
            <a:endParaRPr/>
          </a:p>
        </p:txBody>
      </p:sp>
      <p:sp>
        <p:nvSpPr>
          <p:cNvPr id="442" name="Google Shape;442;p63"/>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uint32_t ith_prime_cstub(struct addrinfo *addrs, uint32_t i)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uint32_t prime_val;</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i = htonl(i);</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call_rpc(addrs, RPC_PRIME, (char *)&amp;i, 1, (char *) &amp;prime_val, 1);</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return ntohl(prime_val);</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uint32_t is_coprime_cstub(struct addrinfo *addrs, uint32_t x,</a:t>
            </a:r>
            <a:endParaRPr sz="800">
              <a:highlight>
                <a:srgbClr val="FFFFFF"/>
              </a:highlight>
              <a:latin typeface="Source Code Pro"/>
              <a:ea typeface="Source Code Pro"/>
              <a:cs typeface="Source Code Pro"/>
              <a:sym typeface="Source Code Pro"/>
            </a:endParaRPr>
          </a:p>
          <a:p>
            <a:pPr indent="0" lvl="0" marL="137160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uint32_t y)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uint32_t coprime_val;</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uint32_t args[2] = {htonl(x), htonl(y)};</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call_rpc(addrs, RPC_COPRIME, (char *) args, 2, </a:t>
            </a:r>
            <a:endParaRPr sz="800">
              <a:highlight>
                <a:srgbClr val="FFFFFF"/>
              </a:highlight>
              <a:latin typeface="Source Code Pro"/>
              <a:ea typeface="Source Code Pro"/>
              <a:cs typeface="Source Code Pro"/>
              <a:sym typeface="Source Code Pro"/>
            </a:endParaRPr>
          </a:p>
          <a:p>
            <a:pPr indent="457200" lvl="0" marL="45720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(char *) &amp;coprime_val, 1);</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return ntohl(coprime_val);</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void ith_prime_sstub (char *args, char *rets)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uint32_t* arg_ptr = (uint32_t *) args</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uint32_t i = ntohl(args_ptr[0])</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uint32_t result = htonl(ith_prime(i))</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memcpy(rets, &amp;result, sizeof(uint32_t))</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void is_coprime_sstub (char *args, char *rets)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uint32_t* arg_ptr = (uint32_t *) args</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______________________________;</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______________________________;</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______________________________;</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______________________________;</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highlight>
                <a:srgbClr val="FFFFFF"/>
              </a:highlight>
              <a:latin typeface="Source Code Pro"/>
              <a:ea typeface="Source Code Pro"/>
              <a:cs typeface="Source Code Pro"/>
              <a:sym typeface="Source Code Pro"/>
            </a:endParaRPr>
          </a:p>
        </p:txBody>
      </p:sp>
      <p:sp>
        <p:nvSpPr>
          <p:cNvPr id="443" name="Google Shape;443;p63"/>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Primes</a:t>
            </a:r>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47" name="Shape 447"/>
        <p:cNvGrpSpPr/>
        <p:nvPr/>
      </p:nvGrpSpPr>
      <p:grpSpPr>
        <a:xfrm>
          <a:off x="0" y="0"/>
          <a:ext cx="0" cy="0"/>
          <a:chOff x="0" y="0"/>
          <a:chExt cx="0" cy="0"/>
        </a:xfrm>
      </p:grpSpPr>
      <p:sp>
        <p:nvSpPr>
          <p:cNvPr id="448" name="Google Shape;448;p64"/>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lang="en"/>
              <a:t>Edward wants to build a RPC system for the following two procedures.</a:t>
            </a:r>
            <a:endParaRPr/>
          </a:p>
          <a:p>
            <a:pPr indent="0" lvl="0" marL="0" rtl="0" algn="l">
              <a:lnSpc>
                <a:spcPct val="100000"/>
              </a:lnSpc>
              <a:spcBef>
                <a:spcPts val="0"/>
              </a:spcBef>
              <a:spcAft>
                <a:spcPts val="0"/>
              </a:spcAft>
              <a:buNone/>
            </a:pPr>
            <a:r>
              <a:t/>
            </a:r>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Returns the ith prime number (0-indexed).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uint32_t ith_prime(uint32_t i);</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Returns 1 if x and y are comprime, 0 otherwise. */</a:t>
            </a:r>
            <a:endParaRPr sz="800">
              <a:highlight>
                <a:srgbClr val="FFFFFF"/>
              </a:highlight>
              <a:latin typeface="Source Code Pro"/>
              <a:ea typeface="Source Code Pro"/>
              <a:cs typeface="Source Code Pro"/>
              <a:sym typeface="Source Code Pro"/>
            </a:endParaRPr>
          </a:p>
          <a:p>
            <a:pPr indent="0" lvl="0" marL="0" rtl="0" algn="l">
              <a:lnSpc>
                <a:spcPct val="150000"/>
              </a:lnSpc>
              <a:spcBef>
                <a:spcPts val="0"/>
              </a:spcBef>
              <a:spcAft>
                <a:spcPts val="0"/>
              </a:spcAft>
              <a:buNone/>
            </a:pPr>
            <a:r>
              <a:rPr lang="en" sz="800">
                <a:highlight>
                  <a:srgbClr val="FFFFFF"/>
                </a:highlight>
                <a:latin typeface="Source Code Pro"/>
                <a:ea typeface="Source Code Pro"/>
                <a:cs typeface="Source Code Pro"/>
                <a:sym typeface="Source Code Pro"/>
              </a:rPr>
              <a:t>uint32_t is_coprime(uint32_t x, uint32_t y);</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a:highlight>
                <a:srgbClr val="FFFFFF"/>
              </a:highlight>
              <a:latin typeface="Source Code Pro"/>
              <a:ea typeface="Source Code Pro"/>
              <a:cs typeface="Source Code Pro"/>
              <a:sym typeface="Source Code Pro"/>
            </a:endParaRPr>
          </a:p>
          <a:p>
            <a:pPr indent="0" lvl="0" marL="0" rtl="0" algn="l">
              <a:lnSpc>
                <a:spcPct val="150000"/>
              </a:lnSpc>
              <a:spcBef>
                <a:spcPts val="0"/>
              </a:spcBef>
              <a:spcAft>
                <a:spcPts val="0"/>
              </a:spcAft>
              <a:buNone/>
            </a:pPr>
            <a:r>
              <a:rPr lang="en"/>
              <a:t>In particular, Edward is looking to setup the server side. You may assume the actual logic for both procedures have already been implemented.</a:t>
            </a:r>
            <a:endParaRPr/>
          </a:p>
          <a:p>
            <a:pPr indent="0" lvl="0" marL="0" rtl="0" algn="l">
              <a:lnSpc>
                <a:spcPct val="150000"/>
              </a:lnSpc>
              <a:spcBef>
                <a:spcPts val="0"/>
              </a:spcBef>
              <a:spcAft>
                <a:spcPts val="0"/>
              </a:spcAft>
              <a:buNone/>
            </a:pPr>
            <a:r>
              <a:t/>
            </a:r>
            <a:endParaRPr/>
          </a:p>
          <a:p>
            <a:pPr indent="-292100" lvl="0" marL="457200" rtl="0" algn="l">
              <a:lnSpc>
                <a:spcPct val="150000"/>
              </a:lnSpc>
              <a:spcBef>
                <a:spcPts val="0"/>
              </a:spcBef>
              <a:spcAft>
                <a:spcPts val="0"/>
              </a:spcAft>
              <a:buSzPts val="1000"/>
              <a:buAutoNum type="arabicPeriod" startAt="3"/>
            </a:pPr>
            <a:r>
              <a:rPr lang="en"/>
              <a:t>Finally, Edward want to implement the call stubs, which are function wrappers between each individual function we support and the generic RPC library.</a:t>
            </a:r>
            <a:endParaRPr/>
          </a:p>
          <a:p>
            <a:pPr indent="0" lvl="0" marL="0" rtl="0" algn="l">
              <a:lnSpc>
                <a:spcPct val="150000"/>
              </a:lnSpc>
              <a:spcBef>
                <a:spcPts val="0"/>
              </a:spcBef>
              <a:spcAft>
                <a:spcPts val="0"/>
              </a:spcAft>
              <a:buNone/>
            </a:pPr>
            <a:r>
              <a:t/>
            </a:r>
            <a:endParaRPr/>
          </a:p>
        </p:txBody>
      </p:sp>
      <p:sp>
        <p:nvSpPr>
          <p:cNvPr id="449" name="Google Shape;449;p64"/>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uint32_t ith_prime_cstub(struct addrinfo *addrs, uint32_t i)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uint32_t prime_val;</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i = htonl(i);</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call_rpc(addrs, RPC_PRIME, (char *)&amp;i, 1, (char *) &amp;prime_val, 1);</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return ntohl(prime_val);</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uint32_t is_coprime_cstub(struct addrinfo *addrs, uint32_t x,</a:t>
            </a:r>
            <a:endParaRPr sz="800">
              <a:highlight>
                <a:srgbClr val="FFFFFF"/>
              </a:highlight>
              <a:latin typeface="Source Code Pro"/>
              <a:ea typeface="Source Code Pro"/>
              <a:cs typeface="Source Code Pro"/>
              <a:sym typeface="Source Code Pro"/>
            </a:endParaRPr>
          </a:p>
          <a:p>
            <a:pPr indent="0" lvl="0" marL="137160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uint32_t y)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uint32_t coprime_val;</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uint32_t args[2] = {htonl(x), htonl(y)};</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call_rpc(addrs, RPC_COPRIME, (char *) args, 2, </a:t>
            </a:r>
            <a:endParaRPr sz="800">
              <a:highlight>
                <a:srgbClr val="FFFFFF"/>
              </a:highlight>
              <a:latin typeface="Source Code Pro"/>
              <a:ea typeface="Source Code Pro"/>
              <a:cs typeface="Source Code Pro"/>
              <a:sym typeface="Source Code Pro"/>
            </a:endParaRPr>
          </a:p>
          <a:p>
            <a:pPr indent="457200" lvl="0" marL="45720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(char *) &amp;coprime_val, 1);</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return ntohl(coprime_val);</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void ith_prime_sstub (char *args, char *rets)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uint32_t* arg_ptr = (uint32_t *) args</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uint32_t i = ntohl(args_ptr[0])</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uint32_t result = htonl(ith_prime(i))</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memcpy(rets, &amp;result, sizeof(uint32_t))</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void is_coprime_sstub (char *args, char *rets)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uint32_t* arg_ptr = (uint32_t *) args</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uint32_t x = ntohl(args_ptr[0])</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uint32_t y = ntohl(args_ptr[1])</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______________________________;</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______________________________;</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highlight>
                <a:srgbClr val="FFFFFF"/>
              </a:highlight>
              <a:latin typeface="Source Code Pro"/>
              <a:ea typeface="Source Code Pro"/>
              <a:cs typeface="Source Code Pro"/>
              <a:sym typeface="Source Code Pro"/>
            </a:endParaRPr>
          </a:p>
        </p:txBody>
      </p:sp>
      <p:sp>
        <p:nvSpPr>
          <p:cNvPr id="450" name="Google Shape;450;p64"/>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Primes</a:t>
            </a:r>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54" name="Shape 454"/>
        <p:cNvGrpSpPr/>
        <p:nvPr/>
      </p:nvGrpSpPr>
      <p:grpSpPr>
        <a:xfrm>
          <a:off x="0" y="0"/>
          <a:ext cx="0" cy="0"/>
          <a:chOff x="0" y="0"/>
          <a:chExt cx="0" cy="0"/>
        </a:xfrm>
      </p:grpSpPr>
      <p:sp>
        <p:nvSpPr>
          <p:cNvPr id="455" name="Google Shape;455;p65"/>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lang="en"/>
              <a:t>Edward wants to build a RPC system for the following two procedures.</a:t>
            </a:r>
            <a:endParaRPr/>
          </a:p>
          <a:p>
            <a:pPr indent="0" lvl="0" marL="0" rtl="0" algn="l">
              <a:lnSpc>
                <a:spcPct val="100000"/>
              </a:lnSpc>
              <a:spcBef>
                <a:spcPts val="0"/>
              </a:spcBef>
              <a:spcAft>
                <a:spcPts val="0"/>
              </a:spcAft>
              <a:buNone/>
            </a:pPr>
            <a:r>
              <a:t/>
            </a:r>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Returns the ith prime number (0-indexed).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uint32_t ith_prime(uint32_t i);</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Returns 1 if x and y are comprime, 0 otherwise. */</a:t>
            </a:r>
            <a:endParaRPr sz="800">
              <a:highlight>
                <a:srgbClr val="FFFFFF"/>
              </a:highlight>
              <a:latin typeface="Source Code Pro"/>
              <a:ea typeface="Source Code Pro"/>
              <a:cs typeface="Source Code Pro"/>
              <a:sym typeface="Source Code Pro"/>
            </a:endParaRPr>
          </a:p>
          <a:p>
            <a:pPr indent="0" lvl="0" marL="0" rtl="0" algn="l">
              <a:lnSpc>
                <a:spcPct val="150000"/>
              </a:lnSpc>
              <a:spcBef>
                <a:spcPts val="0"/>
              </a:spcBef>
              <a:spcAft>
                <a:spcPts val="0"/>
              </a:spcAft>
              <a:buNone/>
            </a:pPr>
            <a:r>
              <a:rPr lang="en" sz="800">
                <a:highlight>
                  <a:srgbClr val="FFFFFF"/>
                </a:highlight>
                <a:latin typeface="Source Code Pro"/>
                <a:ea typeface="Source Code Pro"/>
                <a:cs typeface="Source Code Pro"/>
                <a:sym typeface="Source Code Pro"/>
              </a:rPr>
              <a:t>uint32_t is_coprime(uint32_t x, uint32_t y);</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a:highlight>
                <a:srgbClr val="FFFFFF"/>
              </a:highlight>
              <a:latin typeface="Source Code Pro"/>
              <a:ea typeface="Source Code Pro"/>
              <a:cs typeface="Source Code Pro"/>
              <a:sym typeface="Source Code Pro"/>
            </a:endParaRPr>
          </a:p>
          <a:p>
            <a:pPr indent="0" lvl="0" marL="0" rtl="0" algn="l">
              <a:lnSpc>
                <a:spcPct val="150000"/>
              </a:lnSpc>
              <a:spcBef>
                <a:spcPts val="0"/>
              </a:spcBef>
              <a:spcAft>
                <a:spcPts val="0"/>
              </a:spcAft>
              <a:buNone/>
            </a:pPr>
            <a:r>
              <a:rPr lang="en"/>
              <a:t>In particular, Edward is looking to setup the server side. You may assume the actual logic for both procedures have already been implemented.</a:t>
            </a:r>
            <a:endParaRPr/>
          </a:p>
          <a:p>
            <a:pPr indent="0" lvl="0" marL="0" rtl="0" algn="l">
              <a:lnSpc>
                <a:spcPct val="150000"/>
              </a:lnSpc>
              <a:spcBef>
                <a:spcPts val="0"/>
              </a:spcBef>
              <a:spcAft>
                <a:spcPts val="0"/>
              </a:spcAft>
              <a:buNone/>
            </a:pPr>
            <a:r>
              <a:t/>
            </a:r>
            <a:endParaRPr/>
          </a:p>
          <a:p>
            <a:pPr indent="-292100" lvl="0" marL="457200" rtl="0" algn="l">
              <a:lnSpc>
                <a:spcPct val="150000"/>
              </a:lnSpc>
              <a:spcBef>
                <a:spcPts val="0"/>
              </a:spcBef>
              <a:spcAft>
                <a:spcPts val="0"/>
              </a:spcAft>
              <a:buSzPts val="1000"/>
              <a:buAutoNum type="arabicPeriod" startAt="3"/>
            </a:pPr>
            <a:r>
              <a:rPr lang="en"/>
              <a:t>Finally, Edward want to implement the call stubs, which are function wrappers between each individual function we support and the generic RPC library.</a:t>
            </a:r>
            <a:endParaRPr/>
          </a:p>
          <a:p>
            <a:pPr indent="0" lvl="0" marL="0" rtl="0" algn="l">
              <a:lnSpc>
                <a:spcPct val="150000"/>
              </a:lnSpc>
              <a:spcBef>
                <a:spcPts val="0"/>
              </a:spcBef>
              <a:spcAft>
                <a:spcPts val="0"/>
              </a:spcAft>
              <a:buNone/>
            </a:pPr>
            <a:r>
              <a:t/>
            </a:r>
            <a:endParaRPr/>
          </a:p>
        </p:txBody>
      </p:sp>
      <p:sp>
        <p:nvSpPr>
          <p:cNvPr id="456" name="Google Shape;456;p65"/>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uint32_t ith_prime_cstub(struct addrinfo *addrs, uint32_t i)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uint32_t prime_val;</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i = htonl(i);</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call_rpc(addrs, RPC_PRIME, (char *)&amp;i, 1, (char *) &amp;prime_val, 1);</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return ntohl(prime_val);</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uint32_t is_coprime_cstub(struct addrinfo *addrs, uint32_t x,</a:t>
            </a:r>
            <a:endParaRPr sz="800">
              <a:highlight>
                <a:srgbClr val="FFFFFF"/>
              </a:highlight>
              <a:latin typeface="Source Code Pro"/>
              <a:ea typeface="Source Code Pro"/>
              <a:cs typeface="Source Code Pro"/>
              <a:sym typeface="Source Code Pro"/>
            </a:endParaRPr>
          </a:p>
          <a:p>
            <a:pPr indent="0" lvl="0" marL="137160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uint32_t y)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uint32_t coprime_val;</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uint32_t args[2] = {htonl(x), htonl(y)};</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call_rpc(addrs, RPC_COPRIME, (char *) args, 2, </a:t>
            </a:r>
            <a:endParaRPr sz="800">
              <a:highlight>
                <a:srgbClr val="FFFFFF"/>
              </a:highlight>
              <a:latin typeface="Source Code Pro"/>
              <a:ea typeface="Source Code Pro"/>
              <a:cs typeface="Source Code Pro"/>
              <a:sym typeface="Source Code Pro"/>
            </a:endParaRPr>
          </a:p>
          <a:p>
            <a:pPr indent="457200" lvl="0" marL="45720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(char *) &amp;coprime_val, 1);</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return ntohl(coprime_val);</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void ith_prime_sstub (char *args, char *rets)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uint32_t* arg_ptr = (uint32_t *) args</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uint32_t i = ntohl(args_ptr[0])</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uint32_t result = htonl(ith_prime(i))</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memcpy(rets, &amp;result, sizeof(uint32_t))</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void is_coprime_sstub (char *args, char *rets)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uint32_t* arg_ptr = (uint32_t *) args</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uint32_t x = ntohl(args_ptr[0])</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uint32_t y = ntohl(args_ptr[1])</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uint32_t result = htonl(is_coprime(x, y))</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______________________________;</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highlight>
                <a:srgbClr val="FFFFFF"/>
              </a:highlight>
              <a:latin typeface="Source Code Pro"/>
              <a:ea typeface="Source Code Pro"/>
              <a:cs typeface="Source Code Pro"/>
              <a:sym typeface="Source Code Pro"/>
            </a:endParaRPr>
          </a:p>
        </p:txBody>
      </p:sp>
      <p:sp>
        <p:nvSpPr>
          <p:cNvPr id="457" name="Google Shape;457;p65"/>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Primes</a:t>
            </a:r>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61" name="Shape 461"/>
        <p:cNvGrpSpPr/>
        <p:nvPr/>
      </p:nvGrpSpPr>
      <p:grpSpPr>
        <a:xfrm>
          <a:off x="0" y="0"/>
          <a:ext cx="0" cy="0"/>
          <a:chOff x="0" y="0"/>
          <a:chExt cx="0" cy="0"/>
        </a:xfrm>
      </p:grpSpPr>
      <p:sp>
        <p:nvSpPr>
          <p:cNvPr id="462" name="Google Shape;462;p66"/>
          <p:cNvSpPr txBox="1"/>
          <p:nvPr>
            <p:ph idx="1" type="body"/>
          </p:nvPr>
        </p:nvSpPr>
        <p:spPr>
          <a:xfrm>
            <a:off x="182850" y="822963"/>
            <a:ext cx="4297800" cy="4206300"/>
          </a:xfrm>
          <a:prstGeom prst="rect">
            <a:avLst/>
          </a:prstGeom>
        </p:spPr>
        <p:txBody>
          <a:bodyPr anchorCtr="0" anchor="t" bIns="45700" lIns="45700" spcFirstLastPara="1" rIns="45700" wrap="square" tIns="45700">
            <a:noAutofit/>
          </a:bodyPr>
          <a:lstStyle/>
          <a:p>
            <a:pPr indent="0" lvl="0" marL="0" rtl="0" algn="l">
              <a:spcBef>
                <a:spcPts val="0"/>
              </a:spcBef>
              <a:spcAft>
                <a:spcPts val="0"/>
              </a:spcAft>
              <a:buNone/>
            </a:pPr>
            <a:r>
              <a:rPr lang="en"/>
              <a:t>Edward wants to build a RPC system for the following two procedures.</a:t>
            </a:r>
            <a:endParaRPr/>
          </a:p>
          <a:p>
            <a:pPr indent="0" lvl="0" marL="0" rtl="0" algn="l">
              <a:lnSpc>
                <a:spcPct val="100000"/>
              </a:lnSpc>
              <a:spcBef>
                <a:spcPts val="0"/>
              </a:spcBef>
              <a:spcAft>
                <a:spcPts val="0"/>
              </a:spcAft>
              <a:buNone/>
            </a:pPr>
            <a:r>
              <a:t/>
            </a:r>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Returns the ith prime number (0-indexed).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uint32_t ith_prime(uint32_t i);</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Returns 1 if x and y are comprime, 0 otherwise. */</a:t>
            </a:r>
            <a:endParaRPr sz="800">
              <a:highlight>
                <a:srgbClr val="FFFFFF"/>
              </a:highlight>
              <a:latin typeface="Source Code Pro"/>
              <a:ea typeface="Source Code Pro"/>
              <a:cs typeface="Source Code Pro"/>
              <a:sym typeface="Source Code Pro"/>
            </a:endParaRPr>
          </a:p>
          <a:p>
            <a:pPr indent="0" lvl="0" marL="0" rtl="0" algn="l">
              <a:lnSpc>
                <a:spcPct val="150000"/>
              </a:lnSpc>
              <a:spcBef>
                <a:spcPts val="0"/>
              </a:spcBef>
              <a:spcAft>
                <a:spcPts val="0"/>
              </a:spcAft>
              <a:buNone/>
            </a:pPr>
            <a:r>
              <a:rPr lang="en" sz="800">
                <a:highlight>
                  <a:srgbClr val="FFFFFF"/>
                </a:highlight>
                <a:latin typeface="Source Code Pro"/>
                <a:ea typeface="Source Code Pro"/>
                <a:cs typeface="Source Code Pro"/>
                <a:sym typeface="Source Code Pro"/>
              </a:rPr>
              <a:t>uint32_t is_coprime(uint32_t x, uint32_t y);</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a:highlight>
                <a:srgbClr val="FFFFFF"/>
              </a:highlight>
              <a:latin typeface="Source Code Pro"/>
              <a:ea typeface="Source Code Pro"/>
              <a:cs typeface="Source Code Pro"/>
              <a:sym typeface="Source Code Pro"/>
            </a:endParaRPr>
          </a:p>
          <a:p>
            <a:pPr indent="0" lvl="0" marL="0" rtl="0" algn="l">
              <a:lnSpc>
                <a:spcPct val="150000"/>
              </a:lnSpc>
              <a:spcBef>
                <a:spcPts val="0"/>
              </a:spcBef>
              <a:spcAft>
                <a:spcPts val="0"/>
              </a:spcAft>
              <a:buNone/>
            </a:pPr>
            <a:r>
              <a:rPr lang="en"/>
              <a:t>In particular, Edward is looking to setup the server side. You may assume the actual logic for both procedures have already been implemented.</a:t>
            </a:r>
            <a:endParaRPr/>
          </a:p>
          <a:p>
            <a:pPr indent="0" lvl="0" marL="0" rtl="0" algn="l">
              <a:lnSpc>
                <a:spcPct val="150000"/>
              </a:lnSpc>
              <a:spcBef>
                <a:spcPts val="0"/>
              </a:spcBef>
              <a:spcAft>
                <a:spcPts val="0"/>
              </a:spcAft>
              <a:buNone/>
            </a:pPr>
            <a:r>
              <a:t/>
            </a:r>
            <a:endParaRPr/>
          </a:p>
          <a:p>
            <a:pPr indent="-292100" lvl="0" marL="457200" rtl="0" algn="l">
              <a:lnSpc>
                <a:spcPct val="150000"/>
              </a:lnSpc>
              <a:spcBef>
                <a:spcPts val="0"/>
              </a:spcBef>
              <a:spcAft>
                <a:spcPts val="0"/>
              </a:spcAft>
              <a:buSzPts val="1000"/>
              <a:buAutoNum type="arabicPeriod" startAt="3"/>
            </a:pPr>
            <a:r>
              <a:rPr lang="en"/>
              <a:t>Finally, Edward want to implement the call stubs, which are function wrappers between each individual function we support and the generic RPC library.</a:t>
            </a:r>
            <a:endParaRPr/>
          </a:p>
          <a:p>
            <a:pPr indent="0" lvl="0" marL="0" rtl="0" algn="l">
              <a:lnSpc>
                <a:spcPct val="150000"/>
              </a:lnSpc>
              <a:spcBef>
                <a:spcPts val="0"/>
              </a:spcBef>
              <a:spcAft>
                <a:spcPts val="0"/>
              </a:spcAft>
              <a:buNone/>
            </a:pPr>
            <a:r>
              <a:t/>
            </a:r>
            <a:endParaRPr/>
          </a:p>
        </p:txBody>
      </p:sp>
      <p:sp>
        <p:nvSpPr>
          <p:cNvPr id="463" name="Google Shape;463;p66"/>
          <p:cNvSpPr txBox="1"/>
          <p:nvPr>
            <p:ph idx="2" type="body"/>
          </p:nvPr>
        </p:nvSpPr>
        <p:spPr>
          <a:xfrm>
            <a:off x="4663325" y="822963"/>
            <a:ext cx="4297800" cy="4206300"/>
          </a:xfrm>
          <a:prstGeom prst="rect">
            <a:avLst/>
          </a:prstGeom>
        </p:spPr>
        <p:txBody>
          <a:bodyPr anchorCtr="0" anchor="t" bIns="45700" lIns="45700" spcFirstLastPara="1" rIns="45700" wrap="square" tIns="45700">
            <a:noAutofit/>
          </a:bodyPr>
          <a:lstStyle/>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uint32_t ith_prime_cstub(struct addrinfo *addrs, uint32_t i)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uint32_t prime_val;</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i = htonl(i);</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call_rpc(addrs, RPC_PRIME, (char *)&amp;i, 1, (char *) &amp;prime_val, 1);</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return ntohl(prime_val);</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uint32_t is_coprime_cstub(struct addrinfo *addrs, uint32_t x,</a:t>
            </a:r>
            <a:endParaRPr sz="800">
              <a:highlight>
                <a:srgbClr val="FFFFFF"/>
              </a:highlight>
              <a:latin typeface="Source Code Pro"/>
              <a:ea typeface="Source Code Pro"/>
              <a:cs typeface="Source Code Pro"/>
              <a:sym typeface="Source Code Pro"/>
            </a:endParaRPr>
          </a:p>
          <a:p>
            <a:pPr indent="0" lvl="0" marL="137160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uint32_t y)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uint32_t coprime_val;</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uint32_t args[2] = {htonl(x), htonl(y)};</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call_rpc(addrs, RPC_COPRIME, (char *) args, 2, </a:t>
            </a:r>
            <a:endParaRPr sz="800">
              <a:highlight>
                <a:srgbClr val="FFFFFF"/>
              </a:highlight>
              <a:latin typeface="Source Code Pro"/>
              <a:ea typeface="Source Code Pro"/>
              <a:cs typeface="Source Code Pro"/>
              <a:sym typeface="Source Code Pro"/>
            </a:endParaRPr>
          </a:p>
          <a:p>
            <a:pPr indent="457200" lvl="0" marL="45720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(char *) &amp;coprime_val, 1);</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return ntohl(coprime_val);</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void ith_prime_sstub (char *args, char *rets)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uint32_t* arg_ptr = (uint32_t *) args</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uint32_t i = ntohl(args_ptr[0])</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uint32_t result = htonl(ith_prime(i))</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memcpy(rets, &amp;result, sizeof(uint32_t))</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void is_coprime_sstub (char *args, char *rets) {</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uint32_t* arg_ptr = (uint32_t *) args</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uint32_t x = ntohl(args_ptr[0])</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uint32_t y = ntohl(args_ptr[1])</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uint32_t result = htonl(is_coprime(x, y))</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  </a:t>
            </a:r>
            <a:r>
              <a:rPr lang="en" sz="800">
                <a:solidFill>
                  <a:srgbClr val="0000FF"/>
                </a:solidFill>
                <a:highlight>
                  <a:srgbClr val="FFFFFF"/>
                </a:highlight>
                <a:latin typeface="Source Code Pro"/>
                <a:ea typeface="Source Code Pro"/>
                <a:cs typeface="Source Code Pro"/>
                <a:sym typeface="Source Code Pro"/>
              </a:rPr>
              <a:t>memcpy(rets, &amp;result, sizeof(uint32_t))</a:t>
            </a: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800">
                <a:highlight>
                  <a:srgbClr val="FFFFFF"/>
                </a:highlight>
                <a:latin typeface="Source Code Pro"/>
                <a:ea typeface="Source Code Pro"/>
                <a:cs typeface="Source Code Pro"/>
                <a:sym typeface="Source Code Pro"/>
              </a:rPr>
              <a:t>}</a:t>
            </a:r>
            <a:endParaRPr sz="800">
              <a:highlight>
                <a:srgbClr val="FFFFFF"/>
              </a:highlight>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800">
              <a:highlight>
                <a:srgbClr val="FFFFFF"/>
              </a:highlight>
              <a:latin typeface="Source Code Pro"/>
              <a:ea typeface="Source Code Pro"/>
              <a:cs typeface="Source Code Pro"/>
              <a:sym typeface="Source Code Pro"/>
            </a:endParaRPr>
          </a:p>
        </p:txBody>
      </p:sp>
      <p:sp>
        <p:nvSpPr>
          <p:cNvPr id="464" name="Google Shape;464;p66"/>
          <p:cNvSpPr txBox="1"/>
          <p:nvPr>
            <p:ph type="title"/>
          </p:nvPr>
        </p:nvSpPr>
        <p:spPr>
          <a:xfrm>
            <a:off x="182850" y="114300"/>
            <a:ext cx="8778300" cy="45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Primes</a:t>
            </a:r>
            <a:endParaRPr/>
          </a:p>
        </p:txBody>
      </p:sp>
    </p:spTree>
  </p:cSld>
  <p:clrMapOvr>
    <a:masterClrMapping/>
  </p:clrMapOvr>
</p:sld>
</file>

<file path=ppt/theme/theme1.xml><?xml version="1.0" encoding="utf-8"?>
<a:theme xmlns:a="http://schemas.openxmlformats.org/drawingml/2006/main" xmlns:r="http://schemas.openxmlformats.org/officeDocument/2006/relationships" name="CS 162 Discussion">
  <a:themeElements>
    <a:clrScheme name="Simple Light">
      <a:dk1>
        <a:srgbClr val="000000"/>
      </a:dk1>
      <a:lt1>
        <a:srgbClr val="FFFFFF"/>
      </a:lt1>
      <a:dk2>
        <a:srgbClr val="595959"/>
      </a:dk2>
      <a:lt2>
        <a:srgbClr val="EEEEEE"/>
      </a:lt2>
      <a:accent1>
        <a:srgbClr val="FDEEE2"/>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