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6"/>
  </p:notesMasterIdLst>
  <p:handoutMasterIdLst>
    <p:handoutMasterId r:id="rId107"/>
  </p:handoutMasterIdLst>
  <p:sldIdLst>
    <p:sldId id="256" r:id="rId2"/>
    <p:sldId id="2316" r:id="rId3"/>
    <p:sldId id="2511" r:id="rId4"/>
    <p:sldId id="2512" r:id="rId5"/>
    <p:sldId id="2514" r:id="rId6"/>
    <p:sldId id="2515" r:id="rId7"/>
    <p:sldId id="2526" r:id="rId8"/>
    <p:sldId id="2517" r:id="rId9"/>
    <p:sldId id="2518" r:id="rId10"/>
    <p:sldId id="2519" r:id="rId11"/>
    <p:sldId id="2520" r:id="rId12"/>
    <p:sldId id="2521" r:id="rId13"/>
    <p:sldId id="2522" r:id="rId14"/>
    <p:sldId id="2523" r:id="rId15"/>
    <p:sldId id="2524" r:id="rId16"/>
    <p:sldId id="2525" r:id="rId17"/>
    <p:sldId id="2527" r:id="rId18"/>
    <p:sldId id="2528" r:id="rId19"/>
    <p:sldId id="2529" r:id="rId20"/>
    <p:sldId id="2530" r:id="rId21"/>
    <p:sldId id="2531" r:id="rId22"/>
    <p:sldId id="2532" r:id="rId23"/>
    <p:sldId id="2534" r:id="rId24"/>
    <p:sldId id="2516" r:id="rId25"/>
    <p:sldId id="2365" r:id="rId26"/>
    <p:sldId id="2366" r:id="rId27"/>
    <p:sldId id="2367" r:id="rId28"/>
    <p:sldId id="2368" r:id="rId29"/>
    <p:sldId id="2369" r:id="rId30"/>
    <p:sldId id="2370" r:id="rId31"/>
    <p:sldId id="2371" r:id="rId32"/>
    <p:sldId id="2372" r:id="rId33"/>
    <p:sldId id="2373" r:id="rId34"/>
    <p:sldId id="2374" r:id="rId35"/>
    <p:sldId id="2375" r:id="rId36"/>
    <p:sldId id="2376" r:id="rId37"/>
    <p:sldId id="2377" r:id="rId38"/>
    <p:sldId id="2378" r:id="rId39"/>
    <p:sldId id="2380" r:id="rId40"/>
    <p:sldId id="2459" r:id="rId41"/>
    <p:sldId id="2391" r:id="rId42"/>
    <p:sldId id="2392" r:id="rId43"/>
    <p:sldId id="2393" r:id="rId44"/>
    <p:sldId id="2394" r:id="rId45"/>
    <p:sldId id="2395" r:id="rId46"/>
    <p:sldId id="2396" r:id="rId47"/>
    <p:sldId id="2397" r:id="rId48"/>
    <p:sldId id="2398" r:id="rId49"/>
    <p:sldId id="2399" r:id="rId50"/>
    <p:sldId id="2400" r:id="rId51"/>
    <p:sldId id="2401" r:id="rId52"/>
    <p:sldId id="2402" r:id="rId53"/>
    <p:sldId id="2403" r:id="rId54"/>
    <p:sldId id="2404" r:id="rId55"/>
    <p:sldId id="2405" r:id="rId56"/>
    <p:sldId id="2406" r:id="rId57"/>
    <p:sldId id="2407" r:id="rId58"/>
    <p:sldId id="2408" r:id="rId59"/>
    <p:sldId id="2409" r:id="rId60"/>
    <p:sldId id="2410" r:id="rId61"/>
    <p:sldId id="2411" r:id="rId62"/>
    <p:sldId id="2412" r:id="rId63"/>
    <p:sldId id="2413" r:id="rId64"/>
    <p:sldId id="2414" r:id="rId65"/>
    <p:sldId id="2415" r:id="rId66"/>
    <p:sldId id="2451" r:id="rId67"/>
    <p:sldId id="2452" r:id="rId68"/>
    <p:sldId id="2453" r:id="rId69"/>
    <p:sldId id="2454" r:id="rId70"/>
    <p:sldId id="2455" r:id="rId71"/>
    <p:sldId id="2456" r:id="rId72"/>
    <p:sldId id="2457" r:id="rId73"/>
    <p:sldId id="2458" r:id="rId74"/>
    <p:sldId id="2416" r:id="rId75"/>
    <p:sldId id="2535" r:id="rId76"/>
    <p:sldId id="2506" r:id="rId77"/>
    <p:sldId id="2502" r:id="rId78"/>
    <p:sldId id="2503" r:id="rId79"/>
    <p:sldId id="2504" r:id="rId80"/>
    <p:sldId id="2505" r:id="rId81"/>
    <p:sldId id="2487" r:id="rId82"/>
    <p:sldId id="2488" r:id="rId83"/>
    <p:sldId id="2489" r:id="rId84"/>
    <p:sldId id="2490" r:id="rId85"/>
    <p:sldId id="2465" r:id="rId86"/>
    <p:sldId id="2466" r:id="rId87"/>
    <p:sldId id="2510" r:id="rId88"/>
    <p:sldId id="2468" r:id="rId89"/>
    <p:sldId id="2495" r:id="rId90"/>
    <p:sldId id="2501" r:id="rId91"/>
    <p:sldId id="2473" r:id="rId92"/>
    <p:sldId id="2496" r:id="rId93"/>
    <p:sldId id="2475" r:id="rId94"/>
    <p:sldId id="2476" r:id="rId95"/>
    <p:sldId id="2497" r:id="rId96"/>
    <p:sldId id="2478" r:id="rId97"/>
    <p:sldId id="2499" r:id="rId98"/>
    <p:sldId id="2500" r:id="rId99"/>
    <p:sldId id="2498" r:id="rId100"/>
    <p:sldId id="2482" r:id="rId101"/>
    <p:sldId id="2507" r:id="rId102"/>
    <p:sldId id="2485" r:id="rId103"/>
    <p:sldId id="2486" r:id="rId104"/>
    <p:sldId id="2446" r:id="rId105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CAE"/>
    <a:srgbClr val="B9B9B9"/>
    <a:srgbClr val="BCFFBC"/>
    <a:srgbClr val="BDBDBD"/>
    <a:srgbClr val="FFFFAA"/>
    <a:srgbClr val="FF0000"/>
    <a:srgbClr val="2A40E2"/>
    <a:srgbClr val="F430AB"/>
    <a:srgbClr val="A18623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49" autoAdjust="0"/>
    <p:restoredTop sz="95005" autoAdjust="0"/>
  </p:normalViewPr>
  <p:slideViewPr>
    <p:cSldViewPr>
      <p:cViewPr varScale="1">
        <p:scale>
          <a:sx n="79" d="100"/>
          <a:sy n="79" d="100"/>
        </p:scale>
        <p:origin x="70" y="52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3.xml"/><Relationship Id="rId2" Type="http://schemas.openxmlformats.org/officeDocument/2006/relationships/slide" Target="slides/slide44.xml"/><Relationship Id="rId1" Type="http://schemas.openxmlformats.org/officeDocument/2006/relationships/slide" Target="slides/slide42.xml"/><Relationship Id="rId4" Type="http://schemas.openxmlformats.org/officeDocument/2006/relationships/slide" Target="slides/slide6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8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2" rIns="92262" bIns="46972">
            <a:spAutoFit/>
          </a:bodyPr>
          <a:lstStyle/>
          <a:p>
            <a:pPr algn="ctr" defTabSz="917049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049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8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2" rIns="92262" bIns="46972">
            <a:spAutoFit/>
          </a:bodyPr>
          <a:lstStyle/>
          <a:p>
            <a:pPr algn="ctr" defTabSz="917049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049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4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6" tIns="46972" rIns="95616" bIns="469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528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273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72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3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308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7616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572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7495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4540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3861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9456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2364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3603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137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3849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8454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6378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6600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7755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62594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1BFB74BD-F100-1044-AE1F-053B9DAB1CFB}" type="slidenum">
              <a:rPr lang="en-US"/>
              <a:pPr/>
              <a:t>42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31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EDCB65E7-019D-194A-B722-0E69AF50EDFF}" type="slidenum">
              <a:rPr lang="en-US"/>
              <a:pPr/>
              <a:t>43</a:t>
            </a:fld>
            <a:endParaRPr lang="en-US"/>
          </a:p>
        </p:txBody>
      </p:sp>
      <p:sp>
        <p:nvSpPr>
          <p:cNvPr id="135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914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59202958-2C4B-1E48-A8F3-37486E83192A}" type="slidenum">
              <a:rPr lang="en-US"/>
              <a:pPr/>
              <a:t>44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32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E90A4B90-572B-AE41-9296-8F148BEF334F}" type="slidenum">
              <a:rPr lang="en-US"/>
              <a:pPr/>
              <a:t>47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65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EFE74F30-E854-F64F-9895-9340A5715779}" type="slidenum">
              <a:rPr lang="en-US"/>
              <a:pPr/>
              <a:t>48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048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49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39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50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08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51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462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52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975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53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42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54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72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55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966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56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947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57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899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58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746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F4BC5F03-C299-8F47-8517-1571DF511AED}" type="slidenum">
              <a:rPr lang="en-US"/>
              <a:pPr/>
              <a:t>59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750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A7319494-74CB-C246-9419-6B6C44A9D5EA}" type="slidenum">
              <a:rPr lang="en-US"/>
              <a:pPr/>
              <a:t>60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453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6FA555CE-F554-AC46-978C-D64F6AA0803F}" type="slidenum">
              <a:rPr lang="en-US"/>
              <a:pPr/>
              <a:t>61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407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2FB64806-98AB-5D41-9D78-7F9915CC709E}" type="slidenum">
              <a:rPr lang="en-US"/>
              <a:pPr/>
              <a:t>62</a:t>
            </a:fld>
            <a:endParaRPr lang="en-US"/>
          </a:p>
        </p:txBody>
      </p:sp>
      <p:sp>
        <p:nvSpPr>
          <p:cNvPr id="137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7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794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1BFB74BD-F100-1044-AE1F-053B9DAB1CFB}" type="slidenum">
              <a:rPr lang="en-US"/>
              <a:pPr/>
              <a:t>63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683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  <a:ln/>
        </p:spPr>
        <p:txBody>
          <a:bodyPr/>
          <a:lstStyle/>
          <a:p>
            <a:fld id="{1BFB74BD-F100-1044-AE1F-053B9DAB1CFB}" type="slidenum">
              <a:rPr lang="en-US"/>
              <a:pPr/>
              <a:t>64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03475" y="569913"/>
            <a:ext cx="4800600" cy="2700337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3070" y="3474971"/>
            <a:ext cx="7035061" cy="32910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8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689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62425" y="9150350"/>
            <a:ext cx="3176588" cy="427038"/>
          </a:xfrm>
          <a:prstGeom prst="rect">
            <a:avLst/>
          </a:prstGeom>
          <a:ln/>
        </p:spPr>
        <p:txBody>
          <a:bodyPr/>
          <a:lstStyle/>
          <a:p>
            <a:fld id="{E0AC0854-3D27-4D1B-B0E1-A95492B4D542}" type="slidenum">
              <a:rPr lang="en-US"/>
              <a:pPr/>
              <a:t>74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609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7050C-936C-4092-B274-35283DEDAB0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952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7563" y="923925"/>
            <a:ext cx="5680075" cy="3195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95E8B-9DB1-4AF0-B8EB-9D54412B2A40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356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39854-AD70-4AF2-8671-4DBFB8527811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266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7374dab1d_1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7374dab1d_1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3552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203E-0E95-4AFB-B885-81787990BA3E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695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203E-0E95-4AFB-B885-81787990BA3E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611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7563" y="923925"/>
            <a:ext cx="5680075" cy="3195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203E-0E95-4AFB-B885-81787990BA3E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6901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7563" y="923925"/>
            <a:ext cx="5680075" cy="3195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203E-0E95-4AFB-B885-81787990BA3E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59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761661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27.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780961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4/30/24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6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6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6.wmf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1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50.png"/><Relationship Id="rId2" Type="http://schemas.openxmlformats.org/officeDocument/2006/relationships/image" Target="../media/image35.jpe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5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jpeg"/><Relationship Id="rId4" Type="http://schemas.openxmlformats.org/officeDocument/2006/relationships/image" Target="../media/image67.png"/><Relationship Id="rId9" Type="http://schemas.openxmlformats.org/officeDocument/2006/relationships/image" Target="../media/image72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9.png"/><Relationship Id="rId3" Type="http://schemas.openxmlformats.org/officeDocument/2006/relationships/image" Target="../media/image51.png"/><Relationship Id="rId7" Type="http://schemas.openxmlformats.org/officeDocument/2006/relationships/image" Target="../media/image88.png"/><Relationship Id="rId12" Type="http://schemas.openxmlformats.org/officeDocument/2006/relationships/image" Target="../media/image59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11" Type="http://schemas.openxmlformats.org/officeDocument/2006/relationships/image" Target="../media/image58.png"/><Relationship Id="rId5" Type="http://schemas.openxmlformats.org/officeDocument/2006/relationships/image" Target="../media/image140.png"/><Relationship Id="rId15" Type="http://schemas.openxmlformats.org/officeDocument/2006/relationships/image" Target="../media/image110.png"/><Relationship Id="rId10" Type="http://schemas.openxmlformats.org/officeDocument/2006/relationships/image" Target="../media/image570.png"/><Relationship Id="rId4" Type="http://schemas.openxmlformats.org/officeDocument/2006/relationships/image" Target="../media/image520.png"/><Relationship Id="rId9" Type="http://schemas.openxmlformats.org/officeDocument/2006/relationships/image" Target="../media/image560.png"/><Relationship Id="rId14" Type="http://schemas.openxmlformats.org/officeDocument/2006/relationships/image" Target="../media/image10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microsoft.com/office/2007/relationships/hdphoto" Target="../media/hdphoto1.wdp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91.png"/><Relationship Id="rId2" Type="http://schemas.openxmlformats.org/officeDocument/2006/relationships/image" Target="../media/image35.jpeg"/><Relationship Id="rId16" Type="http://schemas.openxmlformats.org/officeDocument/2006/relationships/image" Target="../media/image49.jpe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png"/><Relationship Id="rId19" Type="http://schemas.openxmlformats.org/officeDocument/2006/relationships/image" Target="../media/image9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102.png"/><Relationship Id="rId4" Type="http://schemas.openxmlformats.org/officeDocument/2006/relationships/image" Target="../media/image101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26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Trusted </a:t>
            </a:r>
            <a:r>
              <a:rPr lang="en-US" sz="3000" smtClean="0"/>
              <a:t>Execution, Distributed </a:t>
            </a:r>
            <a:r>
              <a:rPr lang="en-US" sz="3000" dirty="0"/>
              <a:t>File </a:t>
            </a:r>
            <a:r>
              <a:rPr lang="en-US" sz="3000" dirty="0" smtClean="0"/>
              <a:t>Systems</a:t>
            </a:r>
            <a:br>
              <a:rPr lang="en-US" sz="3000" dirty="0" smtClean="0"/>
            </a:br>
            <a:r>
              <a:rPr lang="en-US" sz="3000" dirty="0" smtClean="0"/>
              <a:t>Global Data Plane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30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9906000" cy="533400"/>
          </a:xfrm>
        </p:spPr>
        <p:txBody>
          <a:bodyPr/>
          <a:lstStyle/>
          <a:p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Recall: Distributed Applications Build With Messages</a:t>
            </a:r>
          </a:p>
        </p:txBody>
      </p:sp>
      <p:sp>
        <p:nvSpPr>
          <p:cNvPr id="101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685800"/>
            <a:ext cx="103632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How do you actually program a distributed application?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Need to synchronize multiple threads, running on different machines 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No shared memory, so cannot use 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test&amp;set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One Abstraction: send/receive messages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Already atomic: no receiver gets portion of a message and two receivers cannot get same message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Interface: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Mailbox (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mbox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): temporary holding area for messages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Includes both destination location and queue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Send(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message,mbox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)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Send message to remote mailbox identified by 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mbox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Receive(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buffer,mbox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)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Wait until 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mbox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 has message, copy into buffer, and return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If threads sleeping on this </a:t>
            </a:r>
            <a:r>
              <a:rPr lang="en-US" altLang="ko-KR" dirty="0" err="1">
                <a:latin typeface="Gill Sans Light"/>
                <a:ea typeface="굴림" panose="020B0600000101010101" pitchFamily="34" charset="-127"/>
              </a:rPr>
              <a:t>mbox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, wake up one of them</a:t>
            </a:r>
          </a:p>
        </p:txBody>
      </p:sp>
      <p:grpSp>
        <p:nvGrpSpPr>
          <p:cNvPr id="1016836" name="Group 4"/>
          <p:cNvGrpSpPr>
            <a:grpSpLocks/>
          </p:cNvGrpSpPr>
          <p:nvPr/>
        </p:nvGrpSpPr>
        <p:grpSpPr bwMode="auto">
          <a:xfrm>
            <a:off x="2971801" y="1676400"/>
            <a:ext cx="6556375" cy="1304925"/>
            <a:chOff x="576" y="1626"/>
            <a:chExt cx="4130" cy="822"/>
          </a:xfrm>
        </p:grpSpPr>
        <p:sp>
          <p:nvSpPr>
            <p:cNvPr id="19462" name="AutoShape 5"/>
            <p:cNvSpPr>
              <a:spLocks noChangeArrowheads="1"/>
            </p:cNvSpPr>
            <p:nvPr/>
          </p:nvSpPr>
          <p:spPr bwMode="auto">
            <a:xfrm>
              <a:off x="1538" y="1865"/>
              <a:ext cx="360" cy="340"/>
            </a:xfrm>
            <a:prstGeom prst="rightArrow">
              <a:avLst>
                <a:gd name="adj1" fmla="val 50000"/>
                <a:gd name="adj2" fmla="val 26471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19463" name="AutoShape 6"/>
            <p:cNvSpPr>
              <a:spLocks noChangeArrowheads="1"/>
            </p:cNvSpPr>
            <p:nvPr/>
          </p:nvSpPr>
          <p:spPr bwMode="auto">
            <a:xfrm>
              <a:off x="3382" y="1865"/>
              <a:ext cx="360" cy="340"/>
            </a:xfrm>
            <a:prstGeom prst="rightArrow">
              <a:avLst>
                <a:gd name="adj1" fmla="val 50000"/>
                <a:gd name="adj2" fmla="val 26471"/>
              </a:avLst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19464" name="Cloud"/>
            <p:cNvSpPr>
              <a:spLocks noChangeAspect="1" noEditPoints="1" noChangeArrowheads="1"/>
            </p:cNvSpPr>
            <p:nvPr/>
          </p:nvSpPr>
          <p:spPr bwMode="auto">
            <a:xfrm>
              <a:off x="1898" y="1626"/>
              <a:ext cx="1444" cy="822"/>
            </a:xfrm>
            <a:custGeom>
              <a:avLst/>
              <a:gdLst>
                <a:gd name="T0" fmla="*/ 4 w 21600"/>
                <a:gd name="T1" fmla="*/ 411 h 21600"/>
                <a:gd name="T2" fmla="*/ 722 w 21600"/>
                <a:gd name="T3" fmla="*/ 821 h 21600"/>
                <a:gd name="T4" fmla="*/ 1443 w 21600"/>
                <a:gd name="T5" fmla="*/ 411 h 21600"/>
                <a:gd name="T6" fmla="*/ 722 w 21600"/>
                <a:gd name="T7" fmla="*/ 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58 h 21600"/>
                <a:gd name="T14" fmla="*/ 17083 w 21600"/>
                <a:gd name="T15" fmla="*/ 173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endParaRPr lang="en-US">
                <a:latin typeface="Gill Sans Light"/>
              </a:endParaRPr>
            </a:p>
          </p:txBody>
        </p:sp>
        <p:pic>
          <p:nvPicPr>
            <p:cNvPr id="19465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776"/>
              <a:ext cx="722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6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1782"/>
              <a:ext cx="722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67" name="Text Box 10"/>
            <p:cNvSpPr txBox="1">
              <a:spLocks noChangeArrowheads="1"/>
            </p:cNvSpPr>
            <p:nvPr/>
          </p:nvSpPr>
          <p:spPr bwMode="auto">
            <a:xfrm>
              <a:off x="2191" y="1937"/>
              <a:ext cx="83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Gill Sans Light"/>
                </a:rPr>
                <a:t>Network</a:t>
              </a:r>
            </a:p>
          </p:txBody>
        </p:sp>
        <p:sp>
          <p:nvSpPr>
            <p:cNvPr id="19468" name="Text Box 11"/>
            <p:cNvSpPr txBox="1">
              <a:spLocks noChangeArrowheads="1"/>
            </p:cNvSpPr>
            <p:nvPr/>
          </p:nvSpPr>
          <p:spPr bwMode="auto">
            <a:xfrm rot="5400000">
              <a:off x="1148" y="1906"/>
              <a:ext cx="55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Gill Sans Light"/>
                </a:rPr>
                <a:t>Send</a:t>
              </a:r>
            </a:p>
          </p:txBody>
        </p:sp>
        <p:sp>
          <p:nvSpPr>
            <p:cNvPr id="19469" name="Text Box 12"/>
            <p:cNvSpPr txBox="1">
              <a:spLocks noChangeArrowheads="1"/>
            </p:cNvSpPr>
            <p:nvPr/>
          </p:nvSpPr>
          <p:spPr bwMode="auto">
            <a:xfrm rot="5400000">
              <a:off x="3478" y="1892"/>
              <a:ext cx="788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Gill Sans Light"/>
                </a:rPr>
                <a:t>Receive</a:t>
              </a:r>
            </a:p>
          </p:txBody>
        </p:sp>
      </p:grpSp>
      <p:sp>
        <p:nvSpPr>
          <p:cNvPr id="1016845" name="Document"/>
          <p:cNvSpPr>
            <a:spLocks noEditPoints="1" noChangeArrowheads="1"/>
          </p:cNvSpPr>
          <p:nvPr/>
        </p:nvSpPr>
        <p:spPr bwMode="auto">
          <a:xfrm>
            <a:off x="-533400" y="2514600"/>
            <a:ext cx="457200" cy="685800"/>
          </a:xfrm>
          <a:custGeom>
            <a:avLst/>
            <a:gdLst>
              <a:gd name="T0" fmla="*/ 227690 w 21600"/>
              <a:gd name="T1" fmla="*/ 686816 h 21600"/>
              <a:gd name="T2" fmla="*/ 1799 w 21600"/>
              <a:gd name="T3" fmla="*/ 344456 h 21600"/>
              <a:gd name="T4" fmla="*/ 227690 w 21600"/>
              <a:gd name="T5" fmla="*/ 2572 h 21600"/>
              <a:gd name="T6" fmla="*/ 459444 w 21600"/>
              <a:gd name="T7" fmla="*/ 338201 h 21600"/>
              <a:gd name="T8" fmla="*/ 227690 w 21600"/>
              <a:gd name="T9" fmla="*/ 686816 h 21600"/>
              <a:gd name="T10" fmla="*/ 0 w 21600"/>
              <a:gd name="T11" fmla="*/ 0 h 21600"/>
              <a:gd name="T12" fmla="*/ 457200 w 21600"/>
              <a:gd name="T13" fmla="*/ 0 h 21600"/>
              <a:gd name="T14" fmla="*/ 457200 w 21600"/>
              <a:gd name="T15" fmla="*/ 6858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977 w 21600"/>
              <a:gd name="T25" fmla="*/ 818 h 21600"/>
              <a:gd name="T26" fmla="*/ 20622 w 21600"/>
              <a:gd name="T27" fmla="*/ 16429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5940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27076"/>
            <a:ext cx="10972800" cy="613092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NFS protocol: weak consistency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Client polls server periodically to check for changes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Polls server if data hasn’t been checked in last 3-30 seconds (exact timeout </a:t>
            </a:r>
            <a:r>
              <a:rPr lang="en-US" altLang="ko-KR" dirty="0" smtClean="0">
                <a:ea typeface="굴림" panose="020B0600000101010101" pitchFamily="34" charset="-127"/>
              </a:rPr>
              <a:t>is </a:t>
            </a:r>
            <a:r>
              <a:rPr lang="en-US" altLang="ko-KR" dirty="0">
                <a:ea typeface="굴림" panose="020B0600000101010101" pitchFamily="34" charset="-127"/>
              </a:rPr>
              <a:t>tunable parameter).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Thus, when file is changed on one client, server is notified, but other clients use old version of file until timeout.</a:t>
            </a:r>
            <a:br>
              <a:rPr lang="en-US" altLang="ko-KR" dirty="0">
                <a:ea typeface="굴림" panose="020B0600000101010101" pitchFamily="34" charset="-127"/>
              </a:rPr>
            </a:b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multiple clients write to same file?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 NFS, can get either version (or parts of both)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Completely arbitrary!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ko-KR" altLang="en-US" dirty="0">
              <a:ea typeface="굴림" panose="020B0600000101010101" pitchFamily="34" charset="-127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19400" y="2622552"/>
            <a:ext cx="6400800" cy="3092449"/>
            <a:chOff x="1295400" y="2622551"/>
            <a:chExt cx="6400800" cy="3092449"/>
          </a:xfrm>
        </p:grpSpPr>
        <p:grpSp>
          <p:nvGrpSpPr>
            <p:cNvPr id="1020969" name="Group 41"/>
            <p:cNvGrpSpPr>
              <a:grpSpLocks/>
            </p:cNvGrpSpPr>
            <p:nvPr/>
          </p:nvGrpSpPr>
          <p:grpSpPr bwMode="auto">
            <a:xfrm>
              <a:off x="1295400" y="2622551"/>
              <a:ext cx="6096001" cy="2819400"/>
              <a:chOff x="816" y="1652"/>
              <a:chExt cx="3840" cy="1776"/>
            </a:xfrm>
          </p:grpSpPr>
          <p:sp>
            <p:nvSpPr>
              <p:cNvPr id="25615" name="Cloud"/>
              <p:cNvSpPr>
                <a:spLocks noChangeAspect="1" noEditPoints="1" noChangeArrowheads="1"/>
              </p:cNvSpPr>
              <p:nvPr/>
            </p:nvSpPr>
            <p:spPr bwMode="auto">
              <a:xfrm>
                <a:off x="2112" y="1652"/>
                <a:ext cx="1440" cy="1632"/>
              </a:xfrm>
              <a:custGeom>
                <a:avLst/>
                <a:gdLst>
                  <a:gd name="T0" fmla="*/ 4 w 21600"/>
                  <a:gd name="T1" fmla="*/ 816 h 21600"/>
                  <a:gd name="T2" fmla="*/ 720 w 21600"/>
                  <a:gd name="T3" fmla="*/ 1630 h 21600"/>
                  <a:gd name="T4" fmla="*/ 1439 w 21600"/>
                  <a:gd name="T5" fmla="*/ 816 h 21600"/>
                  <a:gd name="T6" fmla="*/ 720 w 21600"/>
                  <a:gd name="T7" fmla="*/ 93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0 w 21600"/>
                  <a:gd name="T13" fmla="*/ 3256 h 21600"/>
                  <a:gd name="T14" fmla="*/ 17085 w 21600"/>
                  <a:gd name="T15" fmla="*/ 173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-1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0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299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6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6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-1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-1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49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1" y="6774"/>
                      <a:pt x="1922" y="6981"/>
                      <a:pt x="1942" y="7186"/>
                    </a:cubicBezTo>
                    <a:lnTo>
                      <a:pt x="1949" y="7180"/>
                    </a:ln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09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anchor="ctr"/>
              <a:lstStyle/>
              <a:p>
                <a:endParaRPr lang="en-US">
                  <a:latin typeface="Gill Sans"/>
                </a:endParaRPr>
              </a:p>
            </p:txBody>
          </p:sp>
          <p:sp>
            <p:nvSpPr>
              <p:cNvPr id="25612" name="Rectangle 5"/>
              <p:cNvSpPr>
                <a:spLocks noChangeArrowheads="1"/>
              </p:cNvSpPr>
              <p:nvPr/>
            </p:nvSpPr>
            <p:spPr bwMode="auto">
              <a:xfrm>
                <a:off x="4128" y="2420"/>
                <a:ext cx="528" cy="576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dirty="0">
                    <a:latin typeface="Gill Sans"/>
                  </a:rPr>
                  <a:t>cache</a:t>
                </a:r>
              </a:p>
            </p:txBody>
          </p:sp>
          <p:sp>
            <p:nvSpPr>
              <p:cNvPr id="25613" name="Rectangle 6"/>
              <p:cNvSpPr>
                <a:spLocks noChangeArrowheads="1"/>
              </p:cNvSpPr>
              <p:nvPr/>
            </p:nvSpPr>
            <p:spPr bwMode="auto">
              <a:xfrm>
                <a:off x="4163" y="2660"/>
                <a:ext cx="440" cy="232"/>
              </a:xfrm>
              <a:prstGeom prst="rect">
                <a:avLst/>
              </a:prstGeom>
              <a:solidFill>
                <a:srgbClr val="FFFF00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1600" dirty="0">
                    <a:latin typeface="Gill Sans"/>
                  </a:rPr>
                  <a:t>F1:V2</a:t>
                </a:r>
              </a:p>
            </p:txBody>
          </p:sp>
          <p:grpSp>
            <p:nvGrpSpPr>
              <p:cNvPr id="25616" name="Group 23"/>
              <p:cNvGrpSpPr>
                <a:grpSpLocks/>
              </p:cNvGrpSpPr>
              <p:nvPr/>
            </p:nvGrpSpPr>
            <p:grpSpPr bwMode="auto">
              <a:xfrm rot="-1562509">
                <a:off x="2292" y="2446"/>
                <a:ext cx="1249" cy="231"/>
                <a:chOff x="2016" y="1322"/>
                <a:chExt cx="1036" cy="231"/>
              </a:xfrm>
            </p:grpSpPr>
            <p:sp>
              <p:nvSpPr>
                <p:cNvPr id="25630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176" y="1322"/>
                  <a:ext cx="763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66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marL="2286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en-US" sz="1800">
                      <a:latin typeface="Gill Sans"/>
                    </a:rPr>
                    <a:t>Write (RPC)</a:t>
                  </a:r>
                </a:p>
              </p:txBody>
            </p:sp>
            <p:sp>
              <p:nvSpPr>
                <p:cNvPr id="25631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016" y="1533"/>
                  <a:ext cx="10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>
                    <a:latin typeface="Gill Sans"/>
                  </a:endParaRPr>
                </a:p>
              </p:txBody>
            </p:sp>
          </p:grpSp>
          <p:grpSp>
            <p:nvGrpSpPr>
              <p:cNvPr id="25617" name="Group 26"/>
              <p:cNvGrpSpPr>
                <a:grpSpLocks/>
              </p:cNvGrpSpPr>
              <p:nvPr/>
            </p:nvGrpSpPr>
            <p:grpSpPr bwMode="auto">
              <a:xfrm rot="-1590130">
                <a:off x="2362" y="2747"/>
                <a:ext cx="1279" cy="237"/>
                <a:chOff x="2016" y="1844"/>
                <a:chExt cx="1036" cy="237"/>
              </a:xfrm>
            </p:grpSpPr>
            <p:sp>
              <p:nvSpPr>
                <p:cNvPr id="2562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032" y="1850"/>
                  <a:ext cx="100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66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78" tIns="44445" rIns="90478" bIns="44445">
                  <a:spAutoFit/>
                </a:bodyPr>
                <a:lstStyle>
                  <a:lvl1pPr marL="2286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22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1800">
                      <a:latin typeface="Gill Sans"/>
                    </a:rPr>
                    <a:t>ACK</a:t>
                  </a:r>
                </a:p>
              </p:txBody>
            </p:sp>
            <p:sp>
              <p:nvSpPr>
                <p:cNvPr id="25629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2016" y="1844"/>
                  <a:ext cx="10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>
                    <a:latin typeface="Gill Sans"/>
                  </a:endParaRPr>
                </a:p>
              </p:txBody>
            </p:sp>
          </p:grpSp>
          <p:sp>
            <p:nvSpPr>
              <p:cNvPr id="25619" name="Rectangle 32"/>
              <p:cNvSpPr>
                <a:spLocks noChangeArrowheads="1"/>
              </p:cNvSpPr>
              <p:nvPr/>
            </p:nvSpPr>
            <p:spPr bwMode="auto">
              <a:xfrm>
                <a:off x="816" y="1844"/>
                <a:ext cx="528" cy="528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dirty="0">
                    <a:latin typeface="Gill Sans"/>
                  </a:rPr>
                  <a:t>cache</a:t>
                </a:r>
              </a:p>
            </p:txBody>
          </p:sp>
          <p:pic>
            <p:nvPicPr>
              <p:cNvPr id="25624" name="Picture 34" descr="MCj03985050000[1]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" y="2612"/>
                <a:ext cx="817" cy="5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21" name="Rectangle 36"/>
              <p:cNvSpPr>
                <a:spLocks noChangeArrowheads="1"/>
              </p:cNvSpPr>
              <p:nvPr/>
            </p:nvSpPr>
            <p:spPr bwMode="auto">
              <a:xfrm>
                <a:off x="1008" y="2900"/>
                <a:ext cx="528" cy="528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dirty="0">
                    <a:latin typeface="Gill Sans"/>
                  </a:rPr>
                  <a:t>cache</a:t>
                </a:r>
              </a:p>
            </p:txBody>
          </p:sp>
          <p:sp>
            <p:nvSpPr>
              <p:cNvPr id="25622" name="Rectangle 37"/>
              <p:cNvSpPr>
                <a:spLocks noChangeArrowheads="1"/>
              </p:cNvSpPr>
              <p:nvPr/>
            </p:nvSpPr>
            <p:spPr bwMode="auto">
              <a:xfrm>
                <a:off x="859" y="2084"/>
                <a:ext cx="440" cy="232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1600">
                    <a:latin typeface="Gill Sans"/>
                  </a:rPr>
                  <a:t>F1:V1</a:t>
                </a:r>
              </a:p>
            </p:txBody>
          </p:sp>
          <p:sp>
            <p:nvSpPr>
              <p:cNvPr id="25623" name="Rectangle 38"/>
              <p:cNvSpPr>
                <a:spLocks noChangeArrowheads="1"/>
              </p:cNvSpPr>
              <p:nvPr/>
            </p:nvSpPr>
            <p:spPr bwMode="auto">
              <a:xfrm>
                <a:off x="1091" y="3140"/>
                <a:ext cx="392" cy="232"/>
              </a:xfrm>
              <a:prstGeom prst="rect">
                <a:avLst/>
              </a:prstGeom>
              <a:solidFill>
                <a:srgbClr val="FFFF00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1600" dirty="0">
                    <a:latin typeface="Gill Sans"/>
                  </a:rPr>
                  <a:t>F1:V2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2555859" y="4225343"/>
              <a:ext cx="1186091" cy="1489657"/>
              <a:chOff x="1688450" y="737135"/>
              <a:chExt cx="1186091" cy="1489657"/>
            </a:xfrm>
          </p:grpSpPr>
          <p:sp>
            <p:nvSpPr>
              <p:cNvPr id="57" name="Text Box 19"/>
              <p:cNvSpPr txBox="1">
                <a:spLocks noChangeArrowheads="1"/>
              </p:cNvSpPr>
              <p:nvPr/>
            </p:nvSpPr>
            <p:spPr bwMode="auto">
              <a:xfrm>
                <a:off x="1810385" y="1829257"/>
                <a:ext cx="894456" cy="3975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000" dirty="0">
                    <a:latin typeface="Gill Sans"/>
                  </a:rPr>
                  <a:t>Client</a:t>
                </a:r>
              </a:p>
            </p:txBody>
          </p:sp>
          <p:pic>
            <p:nvPicPr>
              <p:cNvPr id="58" name="Picture 57" descr="Australian Genealogy Journeys: February 2011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8450" y="737135"/>
                <a:ext cx="1186091" cy="1186091"/>
              </a:xfrm>
              <a:prstGeom prst="rect">
                <a:avLst/>
              </a:prstGeom>
            </p:spPr>
          </p:pic>
        </p:grpSp>
        <p:grpSp>
          <p:nvGrpSpPr>
            <p:cNvPr id="59" name="Group 58"/>
            <p:cNvGrpSpPr/>
            <p:nvPr/>
          </p:nvGrpSpPr>
          <p:grpSpPr>
            <a:xfrm>
              <a:off x="5570750" y="2853743"/>
              <a:ext cx="2125450" cy="1491596"/>
              <a:chOff x="6477000" y="838200"/>
              <a:chExt cx="2125450" cy="1491596"/>
            </a:xfrm>
          </p:grpSpPr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6515330" y="1932261"/>
                <a:ext cx="1017888" cy="3975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000" dirty="0">
                    <a:latin typeface="Gill Sans"/>
                  </a:rPr>
                  <a:t>Server</a:t>
                </a:r>
                <a:endParaRPr lang="en-US" altLang="en-US" sz="1800" dirty="0">
                  <a:latin typeface="Gill Sans"/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6477000" y="838200"/>
                <a:ext cx="2125450" cy="1198086"/>
                <a:chOff x="3533402" y="573769"/>
                <a:chExt cx="2125450" cy="1198086"/>
              </a:xfrm>
            </p:grpSpPr>
            <p:grpSp>
              <p:nvGrpSpPr>
                <p:cNvPr id="62" name="Group 26"/>
                <p:cNvGrpSpPr>
                  <a:grpSpLocks/>
                </p:cNvGrpSpPr>
                <p:nvPr/>
              </p:nvGrpSpPr>
              <p:grpSpPr bwMode="auto">
                <a:xfrm>
                  <a:off x="4532479" y="636785"/>
                  <a:ext cx="1126373" cy="973557"/>
                  <a:chOff x="2969" y="720"/>
                  <a:chExt cx="1159" cy="864"/>
                </a:xfrm>
              </p:grpSpPr>
              <p:grpSp>
                <p:nvGrpSpPr>
                  <p:cNvPr id="64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3600" y="720"/>
                    <a:ext cx="528" cy="864"/>
                    <a:chOff x="3600" y="720"/>
                    <a:chExt cx="528" cy="864"/>
                  </a:xfrm>
                </p:grpSpPr>
                <p:sp>
                  <p:nvSpPr>
                    <p:cNvPr id="66" name="AutoShap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00" y="720"/>
                      <a:ext cx="336" cy="480"/>
                    </a:xfrm>
                    <a:prstGeom prst="can">
                      <a:avLst>
                        <a:gd name="adj" fmla="val 35714"/>
                      </a:avLst>
                    </a:prstGeom>
                    <a:solidFill>
                      <a:srgbClr val="FF66CC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78" tIns="44445" rIns="90478" bIns="44445" anchor="ctr"/>
                    <a:lstStyle/>
                    <a:p>
                      <a:endParaRPr lang="en-US">
                        <a:latin typeface="Gill Sans"/>
                      </a:endParaRPr>
                    </a:p>
                  </p:txBody>
                </p:sp>
                <p:sp>
                  <p:nvSpPr>
                    <p:cNvPr id="67" name="AutoShap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6" y="912"/>
                      <a:ext cx="336" cy="480"/>
                    </a:xfrm>
                    <a:prstGeom prst="can">
                      <a:avLst>
                        <a:gd name="adj" fmla="val 35714"/>
                      </a:avLst>
                    </a:prstGeom>
                    <a:solidFill>
                      <a:srgbClr val="FF66CC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78" tIns="44445" rIns="90478" bIns="44445" anchor="ctr"/>
                    <a:lstStyle/>
                    <a:p>
                      <a:endParaRPr lang="en-US">
                        <a:latin typeface="Gill Sans"/>
                      </a:endParaRPr>
                    </a:p>
                  </p:txBody>
                </p:sp>
                <p:sp>
                  <p:nvSpPr>
                    <p:cNvPr id="68" name="AutoShap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92" y="1104"/>
                      <a:ext cx="336" cy="480"/>
                    </a:xfrm>
                    <a:prstGeom prst="can">
                      <a:avLst>
                        <a:gd name="adj" fmla="val 35714"/>
                      </a:avLst>
                    </a:prstGeom>
                    <a:solidFill>
                      <a:srgbClr val="FF66CC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78" tIns="44445" rIns="90478" bIns="44445" anchor="ctr"/>
                    <a:lstStyle/>
                    <a:p>
                      <a:endParaRPr lang="en-US">
                        <a:latin typeface="Gill Sans"/>
                      </a:endParaRPr>
                    </a:p>
                  </p:txBody>
                </p:sp>
              </p:grpSp>
              <p:sp>
                <p:nvSpPr>
                  <p:cNvPr id="65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2969" y="1008"/>
                    <a:ext cx="535" cy="336"/>
                  </a:xfrm>
                  <a:prstGeom prst="leftRightArrow">
                    <a:avLst>
                      <a:gd name="adj1" fmla="val 50000"/>
                      <a:gd name="adj2" fmla="val 25714"/>
                    </a:avLst>
                  </a:prstGeom>
                  <a:solidFill>
                    <a:srgbClr val="00FFFF"/>
                  </a:solidFill>
                  <a:ln w="381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78" tIns="44445" rIns="90478" bIns="44445" anchor="ctr"/>
                  <a:lstStyle/>
                  <a:p>
                    <a:endParaRPr lang="en-US">
                      <a:latin typeface="Gill Sans"/>
                    </a:endParaRPr>
                  </a:p>
                </p:txBody>
              </p:sp>
            </p:grpSp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533402" y="573769"/>
                  <a:ext cx="1198086" cy="11980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9" name="Group 68"/>
            <p:cNvGrpSpPr/>
            <p:nvPr/>
          </p:nvGrpSpPr>
          <p:grpSpPr>
            <a:xfrm>
              <a:off x="2271926" y="2652131"/>
              <a:ext cx="1186091" cy="1489657"/>
              <a:chOff x="1688450" y="737135"/>
              <a:chExt cx="1186091" cy="1489657"/>
            </a:xfrm>
          </p:grpSpPr>
          <p:sp>
            <p:nvSpPr>
              <p:cNvPr id="70" name="Text Box 19"/>
              <p:cNvSpPr txBox="1">
                <a:spLocks noChangeArrowheads="1"/>
              </p:cNvSpPr>
              <p:nvPr/>
            </p:nvSpPr>
            <p:spPr bwMode="auto">
              <a:xfrm>
                <a:off x="1810385" y="1829257"/>
                <a:ext cx="894456" cy="3975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000" dirty="0">
                    <a:latin typeface="Gill Sans"/>
                  </a:rPr>
                  <a:t>Client</a:t>
                </a:r>
                <a:endParaRPr lang="en-US" altLang="en-US" dirty="0">
                  <a:latin typeface="Gill Sans"/>
                </a:endParaRPr>
              </a:p>
            </p:txBody>
          </p:sp>
          <p:pic>
            <p:nvPicPr>
              <p:cNvPr id="71" name="Picture 70" descr="Australian Genealogy Journeys: February 2011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8450" y="737135"/>
                <a:ext cx="1186091" cy="1186091"/>
              </a:xfrm>
              <a:prstGeom prst="rect">
                <a:avLst/>
              </a:prstGeom>
            </p:spPr>
          </p:pic>
        </p:grpSp>
      </p:grpSp>
      <p:sp>
        <p:nvSpPr>
          <p:cNvPr id="1020967" name="Rectangle 39"/>
          <p:cNvSpPr>
            <a:spLocks noChangeArrowheads="1"/>
          </p:cNvSpPr>
          <p:nvPr/>
        </p:nvSpPr>
        <p:spPr bwMode="auto">
          <a:xfrm>
            <a:off x="2887663" y="3294063"/>
            <a:ext cx="698500" cy="368300"/>
          </a:xfrm>
          <a:prstGeom prst="rect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dirty="0">
                <a:latin typeface="Gill Sans"/>
              </a:rPr>
              <a:t>F1:V2</a:t>
            </a:r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NFS </a:t>
            </a:r>
            <a:r>
              <a:rPr lang="en-US" altLang="ko-KR" dirty="0">
                <a:ea typeface="굴림" panose="020B0600000101010101" pitchFamily="34" charset="-127"/>
              </a:rPr>
              <a:t>Cache consistency</a:t>
            </a:r>
          </a:p>
        </p:txBody>
      </p:sp>
      <p:grpSp>
        <p:nvGrpSpPr>
          <p:cNvPr id="1020945" name="Group 17"/>
          <p:cNvGrpSpPr>
            <a:grpSpLocks/>
          </p:cNvGrpSpPr>
          <p:nvPr/>
        </p:nvGrpSpPr>
        <p:grpSpPr bwMode="auto">
          <a:xfrm>
            <a:off x="5021264" y="2924177"/>
            <a:ext cx="2058987" cy="366713"/>
            <a:chOff x="1877" y="446"/>
            <a:chExt cx="1060" cy="231"/>
          </a:xfrm>
        </p:grpSpPr>
        <p:sp>
          <p:nvSpPr>
            <p:cNvPr id="25610" name="Line 18"/>
            <p:cNvSpPr>
              <a:spLocks noChangeShapeType="1"/>
            </p:cNvSpPr>
            <p:nvPr/>
          </p:nvSpPr>
          <p:spPr bwMode="auto">
            <a:xfrm flipV="1">
              <a:off x="1877" y="628"/>
              <a:ext cx="10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25611" name="Text Box 19"/>
            <p:cNvSpPr txBox="1">
              <a:spLocks noChangeArrowheads="1"/>
            </p:cNvSpPr>
            <p:nvPr/>
          </p:nvSpPr>
          <p:spPr bwMode="auto">
            <a:xfrm>
              <a:off x="2058" y="446"/>
              <a:ext cx="7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>
                  <a:latin typeface="Gill Sans"/>
                </a:rPr>
                <a:t>F1 still ok?</a:t>
              </a:r>
            </a:p>
          </p:txBody>
        </p:sp>
      </p:grpSp>
      <p:grpSp>
        <p:nvGrpSpPr>
          <p:cNvPr id="1020948" name="Group 20"/>
          <p:cNvGrpSpPr>
            <a:grpSpLocks/>
          </p:cNvGrpSpPr>
          <p:nvPr/>
        </p:nvGrpSpPr>
        <p:grpSpPr bwMode="auto">
          <a:xfrm>
            <a:off x="4960938" y="3308353"/>
            <a:ext cx="2043112" cy="366713"/>
            <a:chOff x="1877" y="912"/>
            <a:chExt cx="1060" cy="231"/>
          </a:xfrm>
        </p:grpSpPr>
        <p:sp>
          <p:nvSpPr>
            <p:cNvPr id="25608" name="Line 21"/>
            <p:cNvSpPr>
              <a:spLocks noChangeShapeType="1"/>
            </p:cNvSpPr>
            <p:nvPr/>
          </p:nvSpPr>
          <p:spPr bwMode="auto">
            <a:xfrm flipH="1" flipV="1">
              <a:off x="1877" y="932"/>
              <a:ext cx="10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25609" name="Text Box 22"/>
            <p:cNvSpPr txBox="1">
              <a:spLocks noChangeArrowheads="1"/>
            </p:cNvSpPr>
            <p:nvPr/>
          </p:nvSpPr>
          <p:spPr bwMode="auto">
            <a:xfrm>
              <a:off x="2043" y="912"/>
              <a:ext cx="7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>
                  <a:latin typeface="Gill Sans"/>
                </a:rPr>
                <a:t>No: (F1:V2)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1464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2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0931" grpId="0" uiExpand="1" build="p"/>
      <p:bldP spid="1020967" grpId="0" uiExpan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4" y="685800"/>
            <a:ext cx="10972796" cy="598963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sort of cache coherence might we expect?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i.e. what if one CPU changes file, and before it’s done, another CPU reads file?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Example: Start with file contents = “A”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would we actually want?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Assume we want distributed system to behave exactly the same as if all processes are running on single system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If read finishes before write starts, get old copy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If read starts after write finishes, get new copy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Otherwise, get either new or old copy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For NFS: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If read starts more than 30 seconds after write, get new copy; otherwise, could get partial update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Sequential Ordering Constraints</a:t>
            </a:r>
          </a:p>
        </p:txBody>
      </p:sp>
      <p:grpSp>
        <p:nvGrpSpPr>
          <p:cNvPr id="1024021" name="Group 21"/>
          <p:cNvGrpSpPr>
            <a:grpSpLocks/>
          </p:cNvGrpSpPr>
          <p:nvPr/>
        </p:nvGrpSpPr>
        <p:grpSpPr bwMode="auto">
          <a:xfrm>
            <a:off x="1905001" y="2057400"/>
            <a:ext cx="8531225" cy="1798666"/>
            <a:chOff x="50" y="2016"/>
            <a:chExt cx="5374" cy="1287"/>
          </a:xfrm>
        </p:grpSpPr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1008" y="2037"/>
              <a:ext cx="1248" cy="192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Read: gets A</a:t>
              </a: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1296" y="2325"/>
              <a:ext cx="1344" cy="192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Read: gets A or B</a:t>
              </a: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2304" y="2037"/>
              <a:ext cx="1008" cy="192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Write B</a:t>
              </a: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2688" y="2325"/>
              <a:ext cx="1008" cy="192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Write C</a:t>
              </a:r>
            </a:p>
          </p:txBody>
        </p:sp>
        <p:sp>
          <p:nvSpPr>
            <p:cNvPr id="26633" name="Rectangle 11"/>
            <p:cNvSpPr>
              <a:spLocks noChangeArrowheads="1"/>
            </p:cNvSpPr>
            <p:nvPr/>
          </p:nvSpPr>
          <p:spPr bwMode="auto">
            <a:xfrm>
              <a:off x="3840" y="2016"/>
              <a:ext cx="1584" cy="213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Read: parts of B or C</a:t>
              </a:r>
            </a:p>
          </p:txBody>
        </p:sp>
        <p:sp>
          <p:nvSpPr>
            <p:cNvPr id="26634" name="Text Box 13"/>
            <p:cNvSpPr txBox="1">
              <a:spLocks noChangeArrowheads="1"/>
            </p:cNvSpPr>
            <p:nvPr/>
          </p:nvSpPr>
          <p:spPr bwMode="auto">
            <a:xfrm>
              <a:off x="50" y="2052"/>
              <a:ext cx="86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Client 1:</a:t>
              </a:r>
            </a:p>
          </p:txBody>
        </p:sp>
        <p:sp>
          <p:nvSpPr>
            <p:cNvPr id="26635" name="Text Box 14"/>
            <p:cNvSpPr txBox="1">
              <a:spLocks noChangeArrowheads="1"/>
            </p:cNvSpPr>
            <p:nvPr/>
          </p:nvSpPr>
          <p:spPr bwMode="auto">
            <a:xfrm>
              <a:off x="50" y="2325"/>
              <a:ext cx="86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Client 2:</a:t>
              </a:r>
            </a:p>
          </p:txBody>
        </p:sp>
        <p:sp>
          <p:nvSpPr>
            <p:cNvPr id="26636" name="Text Box 15"/>
            <p:cNvSpPr txBox="1">
              <a:spLocks noChangeArrowheads="1"/>
            </p:cNvSpPr>
            <p:nvPr/>
          </p:nvSpPr>
          <p:spPr bwMode="auto">
            <a:xfrm>
              <a:off x="50" y="2565"/>
              <a:ext cx="86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Client 3:</a:t>
              </a:r>
            </a:p>
          </p:txBody>
        </p:sp>
        <p:sp>
          <p:nvSpPr>
            <p:cNvPr id="26637" name="Rectangle 16"/>
            <p:cNvSpPr>
              <a:spLocks noChangeArrowheads="1"/>
            </p:cNvSpPr>
            <p:nvPr/>
          </p:nvSpPr>
          <p:spPr bwMode="auto">
            <a:xfrm>
              <a:off x="3360" y="2613"/>
              <a:ext cx="1584" cy="213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/>
                <a:t>Read: parts of B or C</a:t>
              </a:r>
            </a:p>
          </p:txBody>
        </p:sp>
        <p:grpSp>
          <p:nvGrpSpPr>
            <p:cNvPr id="26638" name="Group 20"/>
            <p:cNvGrpSpPr>
              <a:grpSpLocks/>
            </p:cNvGrpSpPr>
            <p:nvPr/>
          </p:nvGrpSpPr>
          <p:grpSpPr bwMode="auto">
            <a:xfrm>
              <a:off x="1008" y="2949"/>
              <a:ext cx="4128" cy="354"/>
              <a:chOff x="1008" y="3072"/>
              <a:chExt cx="4128" cy="354"/>
            </a:xfrm>
          </p:grpSpPr>
          <p:sp>
            <p:nvSpPr>
              <p:cNvPr id="26639" name="Line 17"/>
              <p:cNvSpPr>
                <a:spLocks noChangeShapeType="1"/>
              </p:cNvSpPr>
              <p:nvPr/>
            </p:nvSpPr>
            <p:spPr bwMode="auto">
              <a:xfrm>
                <a:off x="1008" y="3072"/>
                <a:ext cx="412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sp>
            <p:nvSpPr>
              <p:cNvPr id="26640" name="Text Box 18"/>
              <p:cNvSpPr txBox="1">
                <a:spLocks noChangeArrowheads="1"/>
              </p:cNvSpPr>
              <p:nvPr/>
            </p:nvSpPr>
            <p:spPr bwMode="auto">
              <a:xfrm>
                <a:off x="2736" y="3120"/>
                <a:ext cx="525" cy="3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/>
                  <a:t>Time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5104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0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Andrew File System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3" y="762000"/>
            <a:ext cx="10363198" cy="54102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Andrew File System (AFS, late 80’s)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DCE DFS (commercial product)</a:t>
            </a:r>
          </a:p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Callbacks: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 Server records who has copy of file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On changes, server immediately tells all with old copy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No polling bandwidth (continuous checking) needed</a:t>
            </a:r>
          </a:p>
          <a:p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Write through on close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Changes not propagated to server until close()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Session semantics: updates visible to other clients only after the file is closed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As a result, do not get partial writes: all or nothing!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Although, for processes on local machine, updates visible immediately to other programs who have file open</a:t>
            </a:r>
          </a:p>
          <a:p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In AFS, everyone who has file open sees old version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Don’t get newer versions until reopen file</a:t>
            </a:r>
          </a:p>
        </p:txBody>
      </p:sp>
    </p:spTree>
    <p:extLst>
      <p:ext uri="{BB962C8B-B14F-4D97-AF65-F5344CB8AC3E}">
        <p14:creationId xmlns:p14="http://schemas.microsoft.com/office/powerpoint/2010/main" val="3461731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Andrew File System (con’t)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10820400" cy="5867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Data cached on local disk of client as well as memory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 open with a cache miss (file not on local disk):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Get file from server, set up callback with server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 write followed by close: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Send copy to server; tells all clients with copies to fetch new version from server on next open (using callbacks)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server crashes? Lose all callback state!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Reconstruct callback information from client: go ask everyone “who has which files cached?”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AFS Pro: Relative to NFS, less server load: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Disk as cache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more files can be cached locally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Callbacks  server not involved if file is read-only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For both AFS and NFS: central server is bottleneck!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Performance: all </a:t>
            </a:r>
            <a:r>
              <a:rPr lang="en-US" altLang="ko-KR" dirty="0" err="1">
                <a:ea typeface="굴림" panose="020B0600000101010101" pitchFamily="34" charset="-127"/>
                <a:sym typeface="Symbol" panose="05050102010706020507" pitchFamily="18" charset="2"/>
              </a:rPr>
              <a:t>writesserver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, cache </a:t>
            </a:r>
            <a:r>
              <a:rPr lang="en-US" altLang="ko-KR" dirty="0" err="1">
                <a:ea typeface="굴림" panose="020B0600000101010101" pitchFamily="34" charset="-127"/>
                <a:sym typeface="Symbol" panose="05050102010706020507" pitchFamily="18" charset="2"/>
              </a:rPr>
              <a:t>missesserver</a:t>
            </a: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Availability: Server is single point of failure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Cost: server machine’s high cost relative to workstation</a:t>
            </a:r>
          </a:p>
        </p:txBody>
      </p:sp>
    </p:spTree>
    <p:extLst>
      <p:ext uri="{BB962C8B-B14F-4D97-AF65-F5344CB8AC3E}">
        <p14:creationId xmlns:p14="http://schemas.microsoft.com/office/powerpoint/2010/main" val="4455429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84903" y="2967335"/>
            <a:ext cx="7422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Quick Security Primer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9068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Authentication in Distributed Systems</a:t>
            </a:r>
          </a:p>
        </p:txBody>
      </p:sp>
      <p:sp>
        <p:nvSpPr>
          <p:cNvPr id="1030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What if identity must be established across network?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Need way to prevent exposure of information while still proving identity to remote system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Many of the original UNIX tools sent passwords over the wire “in clear text”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E.g.: telnet, ftp,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yp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(yellow pages, for distributed login)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Result: Snooping programs widespread 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What do we need? Cannot rely on physical security!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anose="05050102010706020507" pitchFamily="18" charset="2"/>
              </a:rPr>
              <a:t>Encryption: Privacy, restrict receivers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anose="05050102010706020507" pitchFamily="18" charset="2"/>
              </a:rPr>
              <a:t>Authentication: Remote Authenticity, restrict senders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168275" algn="l"/>
              </a:tabLst>
            </a:pPr>
            <a:endParaRPr lang="ko-KR" altLang="en-US" dirty="0" smtClean="0">
              <a:ea typeface="굴림" charset="-127"/>
            </a:endParaRPr>
          </a:p>
        </p:txBody>
      </p:sp>
      <p:grpSp>
        <p:nvGrpSpPr>
          <p:cNvPr id="1030157" name="Group 13"/>
          <p:cNvGrpSpPr>
            <a:grpSpLocks/>
          </p:cNvGrpSpPr>
          <p:nvPr/>
        </p:nvGrpSpPr>
        <p:grpSpPr bwMode="auto">
          <a:xfrm>
            <a:off x="2895600" y="1066800"/>
            <a:ext cx="6324600" cy="1562100"/>
            <a:chOff x="864" y="1104"/>
            <a:chExt cx="3984" cy="984"/>
          </a:xfrm>
        </p:grpSpPr>
        <p:grpSp>
          <p:nvGrpSpPr>
            <p:cNvPr id="16392" name="Group 11"/>
            <p:cNvGrpSpPr>
              <a:grpSpLocks/>
            </p:cNvGrpSpPr>
            <p:nvPr/>
          </p:nvGrpSpPr>
          <p:grpSpPr bwMode="auto">
            <a:xfrm>
              <a:off x="864" y="1104"/>
              <a:ext cx="3984" cy="984"/>
              <a:chOff x="864" y="1104"/>
              <a:chExt cx="3984" cy="984"/>
            </a:xfrm>
          </p:grpSpPr>
          <p:pic>
            <p:nvPicPr>
              <p:cNvPr id="16394" name="Picture 5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2" y="1104"/>
                <a:ext cx="936" cy="9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395" name="Rectangle 6" descr="Dark downward diagonal"/>
              <p:cNvSpPr>
                <a:spLocks noChangeArrowheads="1"/>
              </p:cNvSpPr>
              <p:nvPr/>
            </p:nvSpPr>
            <p:spPr bwMode="auto">
              <a:xfrm>
                <a:off x="1488" y="1440"/>
                <a:ext cx="2688" cy="192"/>
              </a:xfrm>
              <a:prstGeom prst="rect">
                <a:avLst/>
              </a:prstGeom>
              <a:pattFill prst="dkDnDiag">
                <a:fgClr>
                  <a:srgbClr val="00FFFF"/>
                </a:fgClr>
                <a:bgClr>
                  <a:schemeClr val="bg1"/>
                </a:bgClr>
              </a:patt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pic>
            <p:nvPicPr>
              <p:cNvPr id="16396" name="Picture 7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" y="1192"/>
                <a:ext cx="768" cy="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6393" name="Text Box 8"/>
            <p:cNvSpPr txBox="1">
              <a:spLocks noChangeArrowheads="1"/>
            </p:cNvSpPr>
            <p:nvPr/>
          </p:nvSpPr>
          <p:spPr bwMode="auto">
            <a:xfrm>
              <a:off x="2466" y="1392"/>
              <a:ext cx="77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dirty="0">
                  <a:ea typeface="굴림" charset="-127"/>
                </a:rPr>
                <a:t>Network</a:t>
              </a:r>
            </a:p>
          </p:txBody>
        </p:sp>
      </p:grpSp>
      <p:grpSp>
        <p:nvGrpSpPr>
          <p:cNvPr id="1030156" name="Group 12"/>
          <p:cNvGrpSpPr>
            <a:grpSpLocks/>
          </p:cNvGrpSpPr>
          <p:nvPr/>
        </p:nvGrpSpPr>
        <p:grpSpPr bwMode="auto">
          <a:xfrm>
            <a:off x="4648201" y="1649412"/>
            <a:ext cx="1557338" cy="1901824"/>
            <a:chOff x="2051" y="1504"/>
            <a:chExt cx="981" cy="1198"/>
          </a:xfrm>
        </p:grpSpPr>
        <p:pic>
          <p:nvPicPr>
            <p:cNvPr id="16390" name="Picture 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" y="1504"/>
              <a:ext cx="733" cy="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391" name="Text Box 10"/>
            <p:cNvSpPr txBox="1">
              <a:spLocks noChangeArrowheads="1"/>
            </p:cNvSpPr>
            <p:nvPr/>
          </p:nvSpPr>
          <p:spPr bwMode="auto">
            <a:xfrm rot="5400000">
              <a:off x="2359" y="2030"/>
              <a:ext cx="1075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PASS: gina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6555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0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0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0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0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14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Private Key Cryptography</a:t>
            </a:r>
          </a:p>
        </p:txBody>
      </p:sp>
      <p:sp>
        <p:nvSpPr>
          <p:cNvPr id="103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715964"/>
            <a:ext cx="10210800" cy="591343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Private Key (Symmetric) Encryption: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Single key used for both encryption and decryption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Plaintext:</a:t>
            </a:r>
            <a:r>
              <a:rPr lang="en-US" altLang="ko-KR" dirty="0" smtClean="0">
                <a:ea typeface="굴림" charset="-127"/>
              </a:rPr>
              <a:t> Unencrypted Version of message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err="1" smtClean="0">
                <a:solidFill>
                  <a:schemeClr val="hlink"/>
                </a:solidFill>
                <a:ea typeface="굴림" charset="-127"/>
              </a:rPr>
              <a:t>Ciphertext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:</a:t>
            </a:r>
            <a:r>
              <a:rPr lang="en-US" altLang="ko-KR" dirty="0" smtClean="0">
                <a:ea typeface="굴림" charset="-127"/>
              </a:rPr>
              <a:t> Encrypted Version of message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Important properties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Can’t derive plain text from </a:t>
            </a:r>
            <a:r>
              <a:rPr lang="en-US" altLang="ko-KR" dirty="0" err="1" smtClean="0">
                <a:ea typeface="굴림" charset="-127"/>
              </a:rPr>
              <a:t>ciphertext</a:t>
            </a:r>
            <a:r>
              <a:rPr lang="en-US" altLang="ko-KR" dirty="0" smtClean="0">
                <a:ea typeface="굴림" charset="-127"/>
              </a:rPr>
              <a:t> (decode) without access to key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Can’t derive key from plain text and </a:t>
            </a:r>
            <a:r>
              <a:rPr lang="en-US" altLang="ko-KR" dirty="0" err="1" smtClean="0">
                <a:ea typeface="굴림" charset="-127"/>
              </a:rPr>
              <a:t>ciphertext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As long as password stays secret, get both secrecy and authentication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 smtClean="0">
                <a:ea typeface="굴림" charset="-127"/>
              </a:rPr>
              <a:t>Symmetric Key Algorithms: DES, Triple-DES, </a:t>
            </a:r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AES</a:t>
            </a:r>
            <a:r>
              <a:rPr lang="en-US" altLang="ko-KR" dirty="0" smtClean="0">
                <a:ea typeface="굴림" charset="-127"/>
              </a:rPr>
              <a:t> </a:t>
            </a:r>
          </a:p>
        </p:txBody>
      </p:sp>
      <p:grpSp>
        <p:nvGrpSpPr>
          <p:cNvPr id="1037355" name="Group 43"/>
          <p:cNvGrpSpPr>
            <a:grpSpLocks/>
          </p:cNvGrpSpPr>
          <p:nvPr/>
        </p:nvGrpSpPr>
        <p:grpSpPr bwMode="auto">
          <a:xfrm>
            <a:off x="5033963" y="2667000"/>
            <a:ext cx="2133600" cy="1212850"/>
            <a:chOff x="2211" y="816"/>
            <a:chExt cx="1344" cy="764"/>
          </a:xfrm>
        </p:grpSpPr>
        <p:sp>
          <p:nvSpPr>
            <p:cNvPr id="17434" name="Text Box 19"/>
            <p:cNvSpPr txBox="1">
              <a:spLocks noChangeArrowheads="1"/>
            </p:cNvSpPr>
            <p:nvPr/>
          </p:nvSpPr>
          <p:spPr bwMode="auto">
            <a:xfrm>
              <a:off x="2355" y="942"/>
              <a:ext cx="1102" cy="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>
                  <a:ea typeface="굴림" charset="-127"/>
                </a:rPr>
                <a:t>Insecure</a:t>
              </a:r>
            </a:p>
            <a:p>
              <a:r>
                <a:rPr lang="en-US" altLang="ko-KR" sz="2000">
                  <a:ea typeface="굴림" charset="-127"/>
                </a:rPr>
                <a:t>Transmission</a:t>
              </a:r>
            </a:p>
            <a:p>
              <a:r>
                <a:rPr lang="en-US" altLang="ko-KR" sz="2000">
                  <a:ea typeface="굴림" charset="-127"/>
                </a:rPr>
                <a:t>(ciphertext)</a:t>
              </a:r>
            </a:p>
          </p:txBody>
        </p:sp>
        <p:sp>
          <p:nvSpPr>
            <p:cNvPr id="17435" name="Rectangle 17" descr="Dark downward diagonal"/>
            <p:cNvSpPr>
              <a:spLocks noChangeArrowheads="1"/>
            </p:cNvSpPr>
            <p:nvPr/>
          </p:nvSpPr>
          <p:spPr bwMode="auto">
            <a:xfrm>
              <a:off x="2211" y="816"/>
              <a:ext cx="1344" cy="96"/>
            </a:xfrm>
            <a:prstGeom prst="rect">
              <a:avLst/>
            </a:prstGeom>
            <a:pattFill prst="dkDnDiag">
              <a:fgClr>
                <a:srgbClr val="00FFFF"/>
              </a:fgClr>
              <a:bgClr>
                <a:schemeClr val="bg1"/>
              </a:bgClr>
            </a:patt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037354" name="Group 42"/>
          <p:cNvGrpSpPr>
            <a:grpSpLocks/>
          </p:cNvGrpSpPr>
          <p:nvPr/>
        </p:nvGrpSpPr>
        <p:grpSpPr bwMode="auto">
          <a:xfrm>
            <a:off x="7086600" y="2209800"/>
            <a:ext cx="1143000" cy="1976438"/>
            <a:chOff x="3507" y="528"/>
            <a:chExt cx="720" cy="1245"/>
          </a:xfrm>
        </p:grpSpPr>
        <p:sp>
          <p:nvSpPr>
            <p:cNvPr id="17431" name="Rectangle 13"/>
            <p:cNvSpPr>
              <a:spLocks noChangeArrowheads="1"/>
            </p:cNvSpPr>
            <p:nvPr/>
          </p:nvSpPr>
          <p:spPr bwMode="auto">
            <a:xfrm>
              <a:off x="3507" y="528"/>
              <a:ext cx="720" cy="624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Decrypt</a:t>
              </a:r>
            </a:p>
          </p:txBody>
        </p:sp>
        <p:sp>
          <p:nvSpPr>
            <p:cNvPr id="17432" name="Text Box 25"/>
            <p:cNvSpPr txBox="1">
              <a:spLocks noChangeArrowheads="1"/>
            </p:cNvSpPr>
            <p:nvPr/>
          </p:nvSpPr>
          <p:spPr bwMode="auto">
            <a:xfrm>
              <a:off x="3663" y="1503"/>
              <a:ext cx="421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Key</a:t>
              </a:r>
            </a:p>
          </p:txBody>
        </p:sp>
        <p:sp>
          <p:nvSpPr>
            <p:cNvPr id="17433" name="Line 27"/>
            <p:cNvSpPr>
              <a:spLocks noChangeShapeType="1"/>
            </p:cNvSpPr>
            <p:nvPr/>
          </p:nvSpPr>
          <p:spPr bwMode="auto">
            <a:xfrm flipV="1">
              <a:off x="3871" y="1215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037353" name="Group 41"/>
          <p:cNvGrpSpPr>
            <a:grpSpLocks/>
          </p:cNvGrpSpPr>
          <p:nvPr/>
        </p:nvGrpSpPr>
        <p:grpSpPr bwMode="auto">
          <a:xfrm>
            <a:off x="4043363" y="2209800"/>
            <a:ext cx="1143000" cy="1952626"/>
            <a:chOff x="1587" y="528"/>
            <a:chExt cx="720" cy="1230"/>
          </a:xfrm>
        </p:grpSpPr>
        <p:sp>
          <p:nvSpPr>
            <p:cNvPr id="17428" name="Rectangle 12"/>
            <p:cNvSpPr>
              <a:spLocks noChangeArrowheads="1"/>
            </p:cNvSpPr>
            <p:nvPr/>
          </p:nvSpPr>
          <p:spPr bwMode="auto">
            <a:xfrm>
              <a:off x="1587" y="528"/>
              <a:ext cx="720" cy="624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Encrypt</a:t>
              </a:r>
            </a:p>
          </p:txBody>
        </p:sp>
        <p:sp>
          <p:nvSpPr>
            <p:cNvPr id="17429" name="Text Box 30"/>
            <p:cNvSpPr txBox="1">
              <a:spLocks noChangeArrowheads="1"/>
            </p:cNvSpPr>
            <p:nvPr/>
          </p:nvSpPr>
          <p:spPr bwMode="auto">
            <a:xfrm>
              <a:off x="1728" y="1488"/>
              <a:ext cx="421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Key</a:t>
              </a:r>
            </a:p>
          </p:txBody>
        </p:sp>
        <p:sp>
          <p:nvSpPr>
            <p:cNvPr id="17430" name="Line 31"/>
            <p:cNvSpPr>
              <a:spLocks noChangeShapeType="1"/>
            </p:cNvSpPr>
            <p:nvPr/>
          </p:nvSpPr>
          <p:spPr bwMode="auto">
            <a:xfrm flipV="1">
              <a:off x="1936" y="1200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037351" name="Group 39"/>
          <p:cNvGrpSpPr>
            <a:grpSpLocks/>
          </p:cNvGrpSpPr>
          <p:nvPr/>
        </p:nvGrpSpPr>
        <p:grpSpPr bwMode="auto">
          <a:xfrm>
            <a:off x="3189288" y="2697164"/>
            <a:ext cx="838200" cy="1423987"/>
            <a:chOff x="1049" y="835"/>
            <a:chExt cx="528" cy="897"/>
          </a:xfrm>
        </p:grpSpPr>
        <p:sp>
          <p:nvSpPr>
            <p:cNvPr id="17426" name="Line 23"/>
            <p:cNvSpPr>
              <a:spLocks noChangeShapeType="1"/>
            </p:cNvSpPr>
            <p:nvPr/>
          </p:nvSpPr>
          <p:spPr bwMode="auto">
            <a:xfrm>
              <a:off x="1049" y="835"/>
              <a:ext cx="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7427" name="Text Box 32"/>
            <p:cNvSpPr txBox="1">
              <a:spLocks noChangeArrowheads="1"/>
            </p:cNvSpPr>
            <p:nvPr/>
          </p:nvSpPr>
          <p:spPr bwMode="auto">
            <a:xfrm rot="5400000">
              <a:off x="877" y="1162"/>
              <a:ext cx="871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Plaintext</a:t>
              </a:r>
            </a:p>
          </p:txBody>
        </p:sp>
      </p:grpSp>
      <p:grpSp>
        <p:nvGrpSpPr>
          <p:cNvPr id="1037352" name="Group 40"/>
          <p:cNvGrpSpPr>
            <a:grpSpLocks/>
          </p:cNvGrpSpPr>
          <p:nvPr/>
        </p:nvGrpSpPr>
        <p:grpSpPr bwMode="auto">
          <a:xfrm>
            <a:off x="8218488" y="2697163"/>
            <a:ext cx="838200" cy="1422400"/>
            <a:chOff x="4217" y="835"/>
            <a:chExt cx="528" cy="896"/>
          </a:xfrm>
        </p:grpSpPr>
        <p:sp>
          <p:nvSpPr>
            <p:cNvPr id="17424" name="Line 22"/>
            <p:cNvSpPr>
              <a:spLocks noChangeShapeType="1"/>
            </p:cNvSpPr>
            <p:nvPr/>
          </p:nvSpPr>
          <p:spPr bwMode="auto">
            <a:xfrm>
              <a:off x="4217" y="835"/>
              <a:ext cx="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7425" name="Text Box 33"/>
            <p:cNvSpPr txBox="1">
              <a:spLocks noChangeArrowheads="1"/>
            </p:cNvSpPr>
            <p:nvPr/>
          </p:nvSpPr>
          <p:spPr bwMode="auto">
            <a:xfrm rot="5400000">
              <a:off x="4045" y="1161"/>
              <a:ext cx="871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Plaintext</a:t>
              </a:r>
            </a:p>
          </p:txBody>
        </p:sp>
      </p:grpSp>
      <p:grpSp>
        <p:nvGrpSpPr>
          <p:cNvPr id="1037356" name="Group 44"/>
          <p:cNvGrpSpPr>
            <a:grpSpLocks/>
          </p:cNvGrpSpPr>
          <p:nvPr/>
        </p:nvGrpSpPr>
        <p:grpSpPr bwMode="auto">
          <a:xfrm>
            <a:off x="2062164" y="1981200"/>
            <a:ext cx="7996237" cy="1982788"/>
            <a:chOff x="339" y="384"/>
            <a:chExt cx="5037" cy="1249"/>
          </a:xfrm>
        </p:grpSpPr>
        <p:grpSp>
          <p:nvGrpSpPr>
            <p:cNvPr id="17418" name="Group 37"/>
            <p:cNvGrpSpPr>
              <a:grpSpLocks/>
            </p:cNvGrpSpPr>
            <p:nvPr/>
          </p:nvGrpSpPr>
          <p:grpSpPr bwMode="auto">
            <a:xfrm>
              <a:off x="339" y="480"/>
              <a:ext cx="768" cy="1153"/>
              <a:chOff x="339" y="480"/>
              <a:chExt cx="768" cy="1153"/>
            </a:xfrm>
          </p:grpSpPr>
          <p:pic>
            <p:nvPicPr>
              <p:cNvPr id="17422" name="Picture 8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" y="480"/>
                <a:ext cx="768" cy="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423" name="Text Box 35"/>
              <p:cNvSpPr txBox="1">
                <a:spLocks noChangeArrowheads="1"/>
              </p:cNvSpPr>
              <p:nvPr/>
            </p:nvSpPr>
            <p:spPr bwMode="auto">
              <a:xfrm>
                <a:off x="480" y="1344"/>
                <a:ext cx="476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400">
                    <a:ea typeface="굴림" charset="-127"/>
                  </a:rPr>
                  <a:t>SPY</a:t>
                </a:r>
              </a:p>
            </p:txBody>
          </p:sp>
        </p:grpSp>
        <p:grpSp>
          <p:nvGrpSpPr>
            <p:cNvPr id="17419" name="Group 38"/>
            <p:cNvGrpSpPr>
              <a:grpSpLocks/>
            </p:cNvGrpSpPr>
            <p:nvPr/>
          </p:nvGrpSpPr>
          <p:grpSpPr bwMode="auto">
            <a:xfrm>
              <a:off x="4707" y="384"/>
              <a:ext cx="669" cy="1249"/>
              <a:chOff x="4707" y="384"/>
              <a:chExt cx="669" cy="1249"/>
            </a:xfrm>
          </p:grpSpPr>
          <p:pic>
            <p:nvPicPr>
              <p:cNvPr id="17420" name="Picture 11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7" y="384"/>
                <a:ext cx="669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421" name="Text Box 36"/>
              <p:cNvSpPr txBox="1">
                <a:spLocks noChangeArrowheads="1"/>
              </p:cNvSpPr>
              <p:nvPr/>
            </p:nvSpPr>
            <p:spPr bwMode="auto">
              <a:xfrm>
                <a:off x="4802" y="1344"/>
                <a:ext cx="483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400">
                    <a:ea typeface="굴림" charset="-127"/>
                  </a:rPr>
                  <a:t>CIA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1549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3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3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3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Key Distribution</a:t>
            </a:r>
          </a:p>
        </p:txBody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15964"/>
            <a:ext cx="10972800" cy="583723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How do you get shared secret to both places?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For instance: how do you send authenticated, secret mail to someone who you have never met?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Must negotiate key over private channel 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Exchange code book 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Key cards/memory stick/others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Third Party: Authentication Server (like </a:t>
            </a:r>
            <a:r>
              <a:rPr lang="en-US" altLang="ko-KR" dirty="0" smtClean="0">
                <a:solidFill>
                  <a:srgbClr val="FC0128"/>
                </a:solidFill>
                <a:ea typeface="굴림" charset="-127"/>
              </a:rPr>
              <a:t>Kerberos</a:t>
            </a:r>
            <a:r>
              <a:rPr lang="en-US" altLang="ko-KR" dirty="0" smtClean="0">
                <a:ea typeface="굴림" charset="-127"/>
              </a:rPr>
              <a:t>)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Notation: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err="1" smtClean="0">
                <a:ea typeface="굴림" charset="-127"/>
              </a:rPr>
              <a:t>K</a:t>
            </a:r>
            <a:r>
              <a:rPr lang="en-US" altLang="ko-KR" baseline="-25000" dirty="0" err="1" smtClean="0">
                <a:ea typeface="굴림" charset="-127"/>
              </a:rPr>
              <a:t>xy</a:t>
            </a:r>
            <a:r>
              <a:rPr lang="en-US" altLang="ko-KR" dirty="0" smtClean="0">
                <a:ea typeface="굴림" charset="-127"/>
              </a:rPr>
              <a:t> is key for talking between x and 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(…)</a:t>
            </a:r>
            <a:r>
              <a:rPr lang="en-US" altLang="ko-KR" baseline="30000" dirty="0" smtClean="0">
                <a:ea typeface="굴림" charset="-127"/>
              </a:rPr>
              <a:t>K</a:t>
            </a:r>
            <a:r>
              <a:rPr lang="en-US" altLang="ko-KR" dirty="0" smtClean="0">
                <a:ea typeface="굴림" charset="-127"/>
              </a:rPr>
              <a:t> means encrypt message (…) with the key K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Clients: A and B, Authentication server 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A asks server for key: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A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S: [Hi! I’d like a key for talking between A and B]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Not encrypted. Others can find out if A and B are talking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Server returns </a:t>
            </a:r>
            <a:r>
              <a:rPr lang="en-US" altLang="ko-KR" i="1" dirty="0" smtClean="0">
                <a:ea typeface="굴림" charset="-127"/>
                <a:sym typeface="Symbol" panose="05050102010706020507" pitchFamily="18" charset="2"/>
              </a:rPr>
              <a:t>session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key encrypted using B’s key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SA: 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anose="05050102010706020507" pitchFamily="18" charset="2"/>
              </a:rPr>
              <a:t>Message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[ Use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ab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(This is A! Use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ab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)</a:t>
            </a:r>
            <a:r>
              <a:rPr lang="en-US" altLang="ko-KR" baseline="30000" dirty="0" err="1" smtClean="0">
                <a:ea typeface="굴림" charset="-127"/>
                <a:sym typeface="Symbol" panose="05050102010706020507" pitchFamily="18" charset="2"/>
              </a:rPr>
              <a:t>Ksb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] </a:t>
            </a:r>
            <a:r>
              <a:rPr lang="en-US" altLang="ko-KR" baseline="30000" dirty="0" err="1" smtClean="0">
                <a:ea typeface="굴림" charset="-127"/>
                <a:sym typeface="Symbol" panose="05050102010706020507" pitchFamily="18" charset="2"/>
              </a:rPr>
              <a:t>Ksa</a:t>
            </a:r>
            <a:endParaRPr lang="en-US" altLang="ko-KR" baseline="30000" dirty="0" smtClean="0">
              <a:ea typeface="굴림" charset="-127"/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This allows A to know, “S said use this key”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Whenever A wants to talk with B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AB: 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anose="05050102010706020507" pitchFamily="18" charset="2"/>
              </a:rPr>
              <a:t>Ticket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[ This is A! Use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ab</a:t>
            </a:r>
            <a:r>
              <a:rPr lang="en-US" altLang="ko-KR" baseline="-25000" dirty="0" smtClean="0">
                <a:ea typeface="굴림" charset="-127"/>
                <a:sym typeface="Symbol" panose="05050102010706020507" pitchFamily="18" charset="2"/>
              </a:rPr>
              <a:t> 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]</a:t>
            </a:r>
            <a:r>
              <a:rPr lang="en-US" altLang="ko-KR" baseline="30000" dirty="0" err="1" smtClean="0">
                <a:ea typeface="굴림" charset="-127"/>
                <a:sym typeface="Symbol" panose="05050102010706020507" pitchFamily="18" charset="2"/>
              </a:rPr>
              <a:t>Ksb</a:t>
            </a:r>
            <a:endParaRPr lang="en-US" altLang="ko-KR" baseline="30000" dirty="0" smtClean="0">
              <a:ea typeface="굴림" charset="-127"/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Now, B knows that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ab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is sanctioned by 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endParaRPr lang="ko-KR" altLang="en-US" dirty="0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820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33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Authentication Server Continued [Kerberos]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819400"/>
            <a:ext cx="10972800" cy="3733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Details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Both A and B use passwords (shared with key server) to decrypt return from key servers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Add in timestamps to limit how long tickets will be used to prevent attacker from replaying messages later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Also have to include encrypted checksums (hashed version of message) to prevent malicious user from inserting things into messages/changing messages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Want to minimize # times A types in password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A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S (Give me temporary secret)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SA (Use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temp-sa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for next 8 hours)</a:t>
            </a:r>
            <a:r>
              <a:rPr lang="en-US" altLang="ko-KR" baseline="30000" dirty="0" err="1" smtClean="0">
                <a:ea typeface="굴림" charset="-127"/>
                <a:sym typeface="Symbol" panose="05050102010706020507" pitchFamily="18" charset="2"/>
              </a:rPr>
              <a:t>Ksa</a:t>
            </a:r>
            <a:endParaRPr lang="en-US" altLang="ko-KR" baseline="30000" dirty="0" smtClean="0">
              <a:ea typeface="굴림" charset="-127"/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Can now use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temp-sa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in place of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sa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in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prototcol</a:t>
            </a: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</p:txBody>
      </p:sp>
      <p:grpSp>
        <p:nvGrpSpPr>
          <p:cNvPr id="19460" name="Group 20"/>
          <p:cNvGrpSpPr>
            <a:grpSpLocks/>
          </p:cNvGrpSpPr>
          <p:nvPr/>
        </p:nvGrpSpPr>
        <p:grpSpPr bwMode="auto">
          <a:xfrm>
            <a:off x="3205164" y="685800"/>
            <a:ext cx="5862637" cy="2209800"/>
            <a:chOff x="960" y="480"/>
            <a:chExt cx="3693" cy="1392"/>
          </a:xfrm>
        </p:grpSpPr>
        <p:pic>
          <p:nvPicPr>
            <p:cNvPr id="19461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1008"/>
              <a:ext cx="669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62" name="Oval 11"/>
            <p:cNvSpPr>
              <a:spLocks noChangeArrowheads="1"/>
            </p:cNvSpPr>
            <p:nvPr/>
          </p:nvSpPr>
          <p:spPr bwMode="auto">
            <a:xfrm>
              <a:off x="2541" y="480"/>
              <a:ext cx="672" cy="672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2200" dirty="0">
                  <a:ea typeface="굴림" charset="-127"/>
                </a:rPr>
                <a:t>Key</a:t>
              </a:r>
            </a:p>
            <a:p>
              <a:pPr algn="ctr"/>
              <a:r>
                <a:rPr lang="en-US" altLang="ko-KR" sz="2200" dirty="0">
                  <a:ea typeface="굴림" charset="-127"/>
                </a:rPr>
                <a:t>Server</a:t>
              </a:r>
            </a:p>
          </p:txBody>
        </p:sp>
        <p:sp>
          <p:nvSpPr>
            <p:cNvPr id="19463" name="Freeform 12"/>
            <p:cNvSpPr>
              <a:spLocks/>
            </p:cNvSpPr>
            <p:nvPr/>
          </p:nvSpPr>
          <p:spPr bwMode="auto">
            <a:xfrm>
              <a:off x="1632" y="720"/>
              <a:ext cx="912" cy="480"/>
            </a:xfrm>
            <a:custGeom>
              <a:avLst/>
              <a:gdLst>
                <a:gd name="T0" fmla="*/ 0 w 912"/>
                <a:gd name="T1" fmla="*/ 480 h 544"/>
                <a:gd name="T2" fmla="*/ 144 w 912"/>
                <a:gd name="T3" fmla="*/ 141 h 544"/>
                <a:gd name="T4" fmla="*/ 480 w 912"/>
                <a:gd name="T5" fmla="*/ 14 h 544"/>
                <a:gd name="T6" fmla="*/ 912 w 912"/>
                <a:gd name="T7" fmla="*/ 56 h 5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2" h="544">
                  <a:moveTo>
                    <a:pt x="0" y="544"/>
                  </a:moveTo>
                  <a:cubicBezTo>
                    <a:pt x="32" y="396"/>
                    <a:pt x="64" y="248"/>
                    <a:pt x="144" y="160"/>
                  </a:cubicBezTo>
                  <a:cubicBezTo>
                    <a:pt x="224" y="72"/>
                    <a:pt x="352" y="32"/>
                    <a:pt x="480" y="16"/>
                  </a:cubicBezTo>
                  <a:cubicBezTo>
                    <a:pt x="608" y="0"/>
                    <a:pt x="760" y="32"/>
                    <a:pt x="912" y="6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9464" name="Freeform 13"/>
            <p:cNvSpPr>
              <a:spLocks/>
            </p:cNvSpPr>
            <p:nvPr/>
          </p:nvSpPr>
          <p:spPr bwMode="auto">
            <a:xfrm>
              <a:off x="1728" y="960"/>
              <a:ext cx="864" cy="336"/>
            </a:xfrm>
            <a:custGeom>
              <a:avLst/>
              <a:gdLst>
                <a:gd name="T0" fmla="*/ 864 w 816"/>
                <a:gd name="T1" fmla="*/ 0 h 144"/>
                <a:gd name="T2" fmla="*/ 0 w 816"/>
                <a:gd name="T3" fmla="*/ 336 h 14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6" h="144">
                  <a:moveTo>
                    <a:pt x="816" y="0"/>
                  </a:moveTo>
                  <a:cubicBezTo>
                    <a:pt x="816" y="0"/>
                    <a:pt x="408" y="72"/>
                    <a:pt x="0" y="14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9465" name="Text Box 14"/>
            <p:cNvSpPr txBox="1">
              <a:spLocks noChangeArrowheads="1"/>
            </p:cNvSpPr>
            <p:nvPr/>
          </p:nvSpPr>
          <p:spPr bwMode="auto">
            <a:xfrm rot="20083457">
              <a:off x="1269" y="569"/>
              <a:ext cx="104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Req Ticket</a:t>
              </a:r>
            </a:p>
          </p:txBody>
        </p:sp>
        <p:sp>
          <p:nvSpPr>
            <p:cNvPr id="19466" name="Text Box 15"/>
            <p:cNvSpPr txBox="1">
              <a:spLocks noChangeArrowheads="1"/>
            </p:cNvSpPr>
            <p:nvPr/>
          </p:nvSpPr>
          <p:spPr bwMode="auto">
            <a:xfrm rot="20265041">
              <a:off x="1773" y="890"/>
              <a:ext cx="657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Ticket</a:t>
              </a:r>
            </a:p>
          </p:txBody>
        </p:sp>
        <p:pic>
          <p:nvPicPr>
            <p:cNvPr id="19467" name="Picture 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104"/>
              <a:ext cx="816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68" name="Freeform 16"/>
            <p:cNvSpPr>
              <a:spLocks/>
            </p:cNvSpPr>
            <p:nvPr/>
          </p:nvSpPr>
          <p:spPr bwMode="auto">
            <a:xfrm>
              <a:off x="1728" y="1200"/>
              <a:ext cx="2400" cy="192"/>
            </a:xfrm>
            <a:custGeom>
              <a:avLst/>
              <a:gdLst>
                <a:gd name="T0" fmla="*/ 0 w 2400"/>
                <a:gd name="T1" fmla="*/ 192 h 208"/>
                <a:gd name="T2" fmla="*/ 480 w 2400"/>
                <a:gd name="T3" fmla="*/ 59 h 208"/>
                <a:gd name="T4" fmla="*/ 1968 w 2400"/>
                <a:gd name="T5" fmla="*/ 15 h 208"/>
                <a:gd name="T6" fmla="*/ 2400 w 2400"/>
                <a:gd name="T7" fmla="*/ 148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00" h="208">
                  <a:moveTo>
                    <a:pt x="0" y="208"/>
                  </a:moveTo>
                  <a:cubicBezTo>
                    <a:pt x="76" y="152"/>
                    <a:pt x="152" y="96"/>
                    <a:pt x="480" y="64"/>
                  </a:cubicBezTo>
                  <a:cubicBezTo>
                    <a:pt x="808" y="32"/>
                    <a:pt x="1648" y="0"/>
                    <a:pt x="1968" y="16"/>
                  </a:cubicBezTo>
                  <a:cubicBezTo>
                    <a:pt x="2288" y="32"/>
                    <a:pt x="2344" y="96"/>
                    <a:pt x="2400" y="1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9469" name="Text Box 17"/>
            <p:cNvSpPr txBox="1">
              <a:spLocks noChangeArrowheads="1"/>
            </p:cNvSpPr>
            <p:nvPr/>
          </p:nvSpPr>
          <p:spPr bwMode="auto">
            <a:xfrm>
              <a:off x="2640" y="1263"/>
              <a:ext cx="657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Ticket</a:t>
              </a:r>
            </a:p>
          </p:txBody>
        </p:sp>
        <p:sp>
          <p:nvSpPr>
            <p:cNvPr id="19470" name="AutoShape 18"/>
            <p:cNvSpPr>
              <a:spLocks noChangeArrowheads="1"/>
            </p:cNvSpPr>
            <p:nvPr/>
          </p:nvSpPr>
          <p:spPr bwMode="auto">
            <a:xfrm>
              <a:off x="1824" y="1536"/>
              <a:ext cx="2208" cy="240"/>
            </a:xfrm>
            <a:prstGeom prst="leftRightArrow">
              <a:avLst>
                <a:gd name="adj1" fmla="val 65833"/>
                <a:gd name="adj2" fmla="val 116491"/>
              </a:avLst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Secure Communication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707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Public Key Encryption</a:t>
            </a:r>
          </a:p>
        </p:txBody>
      </p:sp>
      <p:sp>
        <p:nvSpPr>
          <p:cNvPr id="104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103632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Can we perform key distribution without an authentication server?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Yes.  Use a Public-Key Cryptosystem.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Public Key Details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Don’t have one key, have two: </a:t>
            </a:r>
            <a:r>
              <a:rPr lang="en-US" altLang="ko-KR" dirty="0" err="1" smtClean="0">
                <a:solidFill>
                  <a:srgbClr val="FF0000"/>
                </a:solidFill>
                <a:ea typeface="굴림" charset="-127"/>
              </a:rPr>
              <a:t>K</a:t>
            </a:r>
            <a:r>
              <a:rPr lang="en-US" altLang="ko-KR" baseline="-25000" dirty="0" err="1" smtClean="0">
                <a:solidFill>
                  <a:srgbClr val="FF0000"/>
                </a:solidFill>
                <a:ea typeface="굴림" charset="-127"/>
              </a:rPr>
              <a:t>public</a:t>
            </a:r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, </a:t>
            </a:r>
            <a:r>
              <a:rPr lang="en-US" altLang="ko-KR" dirty="0" err="1" smtClean="0">
                <a:solidFill>
                  <a:srgbClr val="FF0000"/>
                </a:solidFill>
                <a:ea typeface="굴림" charset="-127"/>
              </a:rPr>
              <a:t>K</a:t>
            </a:r>
            <a:r>
              <a:rPr lang="en-US" altLang="ko-KR" baseline="-25000" dirty="0" err="1" smtClean="0">
                <a:solidFill>
                  <a:srgbClr val="FF0000"/>
                </a:solidFill>
                <a:ea typeface="굴림" charset="-127"/>
              </a:rPr>
              <a:t>private</a:t>
            </a:r>
            <a:endParaRPr lang="en-US" altLang="ko-KR" baseline="-25000" dirty="0" smtClean="0">
              <a:solidFill>
                <a:srgbClr val="FF0000"/>
              </a:solidFill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Two keys are mathematically related to one another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Really hard to derive </a:t>
            </a:r>
            <a:r>
              <a:rPr lang="en-US" altLang="ko-KR" dirty="0" err="1" smtClean="0">
                <a:ea typeface="굴림" charset="-127"/>
              </a:rPr>
              <a:t>K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from </a:t>
            </a:r>
            <a:r>
              <a:rPr lang="en-US" altLang="ko-KR" dirty="0" err="1" smtClean="0">
                <a:ea typeface="굴림" charset="-127"/>
              </a:rPr>
              <a:t>K</a:t>
            </a:r>
            <a:r>
              <a:rPr lang="en-US" altLang="ko-KR" baseline="-25000" dirty="0" err="1" smtClean="0">
                <a:ea typeface="굴림" charset="-127"/>
              </a:rPr>
              <a:t>private</a:t>
            </a:r>
            <a:r>
              <a:rPr lang="en-US" altLang="ko-KR" dirty="0" smtClean="0">
                <a:ea typeface="굴림" charset="-127"/>
              </a:rPr>
              <a:t> and vice versa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Forward encryption: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Encrypt: (</a:t>
            </a:r>
            <a:r>
              <a:rPr lang="en-US" altLang="ko-KR" dirty="0" err="1" smtClean="0">
                <a:ea typeface="굴림" charset="-127"/>
              </a:rPr>
              <a:t>cleartext</a:t>
            </a:r>
            <a:r>
              <a:rPr lang="en-US" altLang="ko-KR" dirty="0" smtClean="0">
                <a:ea typeface="굴림" charset="-127"/>
              </a:rPr>
              <a:t>)</a:t>
            </a:r>
            <a:r>
              <a:rPr lang="en-US" altLang="ko-KR" baseline="30000" dirty="0" err="1" smtClean="0">
                <a:ea typeface="굴림" charset="-127"/>
              </a:rPr>
              <a:t>Kpublic</a:t>
            </a:r>
            <a:r>
              <a:rPr lang="en-US" altLang="ko-KR" dirty="0" smtClean="0">
                <a:ea typeface="굴림" charset="-127"/>
              </a:rPr>
              <a:t>= ciphertext</a:t>
            </a:r>
            <a:r>
              <a:rPr lang="en-US" altLang="ko-KR" baseline="-25000" dirty="0" smtClean="0">
                <a:ea typeface="굴림" charset="-127"/>
              </a:rPr>
              <a:t>1</a:t>
            </a:r>
            <a:endParaRPr lang="en-US" altLang="ko-KR" dirty="0" smtClean="0"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Decrypt: (ciphertext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)</a:t>
            </a:r>
            <a:r>
              <a:rPr lang="en-US" altLang="ko-KR" baseline="30000" dirty="0" err="1" smtClean="0">
                <a:ea typeface="굴림" charset="-127"/>
              </a:rPr>
              <a:t>Kprivate</a:t>
            </a:r>
            <a:r>
              <a:rPr lang="en-US" altLang="ko-KR" dirty="0" smtClean="0">
                <a:ea typeface="굴림" charset="-127"/>
              </a:rPr>
              <a:t> = </a:t>
            </a:r>
            <a:r>
              <a:rPr lang="en-US" altLang="ko-KR" dirty="0" err="1" smtClean="0">
                <a:ea typeface="굴림" charset="-127"/>
              </a:rPr>
              <a:t>cleartext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Reverse encryption: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Encrypt: (</a:t>
            </a:r>
            <a:r>
              <a:rPr lang="en-US" altLang="ko-KR" dirty="0" err="1" smtClean="0">
                <a:ea typeface="굴림" charset="-127"/>
              </a:rPr>
              <a:t>cleartext</a:t>
            </a:r>
            <a:r>
              <a:rPr lang="en-US" altLang="ko-KR" dirty="0" smtClean="0">
                <a:ea typeface="굴림" charset="-127"/>
              </a:rPr>
              <a:t>)</a:t>
            </a:r>
            <a:r>
              <a:rPr lang="en-US" altLang="ko-KR" baseline="30000" dirty="0" err="1" smtClean="0">
                <a:ea typeface="굴림" charset="-127"/>
              </a:rPr>
              <a:t>Kprivate</a:t>
            </a:r>
            <a:r>
              <a:rPr lang="en-US" altLang="ko-KR" dirty="0" smtClean="0">
                <a:ea typeface="굴림" charset="-127"/>
              </a:rPr>
              <a:t> = ciphertext</a:t>
            </a:r>
            <a:r>
              <a:rPr lang="en-US" altLang="ko-KR" baseline="-25000" dirty="0" smtClean="0">
                <a:ea typeface="굴림" charset="-127"/>
              </a:rPr>
              <a:t>2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Decrypt: (ciphertext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)</a:t>
            </a:r>
            <a:r>
              <a:rPr lang="en-US" altLang="ko-KR" baseline="30000" dirty="0" err="1" smtClean="0">
                <a:ea typeface="굴림" charset="-127"/>
              </a:rPr>
              <a:t>Kpublic</a:t>
            </a:r>
            <a:r>
              <a:rPr lang="en-US" altLang="ko-KR" dirty="0" smtClean="0">
                <a:ea typeface="굴림" charset="-127"/>
              </a:rPr>
              <a:t> = </a:t>
            </a:r>
            <a:r>
              <a:rPr lang="en-US" altLang="ko-KR" dirty="0" err="1" smtClean="0">
                <a:ea typeface="굴림" charset="-127"/>
              </a:rPr>
              <a:t>cleartext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Note that ciphertext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 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 ciphertext</a:t>
            </a:r>
            <a:r>
              <a:rPr lang="en-US" altLang="ko-KR" baseline="-25000" dirty="0" smtClean="0">
                <a:ea typeface="굴림" charset="-127"/>
                <a:sym typeface="Symbol" panose="05050102010706020507" pitchFamily="18" charset="2"/>
              </a:rPr>
              <a:t>2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Can’t derive one from the other!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Public Key Examples: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RSA: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Rivest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, Shamir, and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Adleman</a:t>
            </a: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public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of form (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public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, N),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private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 of form (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k</a:t>
            </a:r>
            <a:r>
              <a:rPr lang="en-US" altLang="ko-KR" baseline="-25000" dirty="0" err="1" smtClean="0">
                <a:ea typeface="굴림" charset="-127"/>
                <a:sym typeface="Symbol" panose="05050102010706020507" pitchFamily="18" charset="2"/>
              </a:rPr>
              <a:t>private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, N)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N = 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pq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. Can break code if know p and q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charset="-127"/>
                <a:sym typeface="Symbol" panose="05050102010706020507" pitchFamily="18" charset="2"/>
              </a:rPr>
              <a:t>ECC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: Elliptic Curve 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Cryptography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Lower overhead than RSA</a:t>
            </a:r>
            <a:endParaRPr lang="en-US" altLang="ko-KR" dirty="0" smtClean="0">
              <a:ea typeface="굴림" charset="-127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19802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506199" cy="591185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Idea: </a:t>
            </a:r>
            <a:r>
              <a:rPr lang="en-US" altLang="ko-KR" dirty="0" err="1" smtClean="0">
                <a:ea typeface="굴림" charset="-127"/>
              </a:rPr>
              <a:t>K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can be made public, keep </a:t>
            </a:r>
            <a:r>
              <a:rPr lang="en-US" altLang="ko-KR" dirty="0" err="1" smtClean="0">
                <a:ea typeface="굴림" charset="-127"/>
              </a:rPr>
              <a:t>K</a:t>
            </a:r>
            <a:r>
              <a:rPr lang="en-US" altLang="ko-KR" baseline="-25000" dirty="0" err="1" smtClean="0">
                <a:ea typeface="굴림" charset="-127"/>
              </a:rPr>
              <a:t>private</a:t>
            </a:r>
            <a:r>
              <a:rPr lang="en-US" altLang="ko-KR" dirty="0" smtClean="0">
                <a:ea typeface="굴림" charset="-127"/>
              </a:rPr>
              <a:t> private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Gives message privacy (restricted receiver):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Public keys (secure destination points) can be acquired by anyone/used by anyone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Only person with private key can decrypt message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What about authentication?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Use combination of private and public key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err="1" smtClean="0">
                <a:ea typeface="굴림" charset="-127"/>
              </a:rPr>
              <a:t>Alice</a:t>
            </a:r>
            <a:r>
              <a:rPr lang="en-US" altLang="ko-KR" dirty="0" err="1" smtClean="0">
                <a:ea typeface="굴림" charset="-127"/>
                <a:sym typeface="Symbol" panose="05050102010706020507" pitchFamily="18" charset="2"/>
              </a:rPr>
              <a:t>Bob</a:t>
            </a:r>
            <a:r>
              <a:rPr lang="en-US" altLang="ko-KR" dirty="0" smtClean="0">
                <a:ea typeface="굴림" charset="-127"/>
              </a:rPr>
              <a:t>: [(I’m Alice)</a:t>
            </a:r>
            <a:r>
              <a:rPr lang="en-US" altLang="ko-KR" baseline="30000" dirty="0" err="1" smtClean="0">
                <a:ea typeface="굴림" charset="-127"/>
              </a:rPr>
              <a:t>Aprivate</a:t>
            </a:r>
            <a:r>
              <a:rPr lang="en-US" altLang="ko-KR" dirty="0" smtClean="0">
                <a:ea typeface="굴림" charset="-127"/>
              </a:rPr>
              <a:t> Rest of message]</a:t>
            </a:r>
            <a:r>
              <a:rPr lang="en-US" altLang="ko-KR" baseline="30000" dirty="0" err="1" smtClean="0">
                <a:ea typeface="굴림" charset="-127"/>
              </a:rPr>
              <a:t>Bpublic</a:t>
            </a:r>
            <a:endParaRPr lang="en-US" altLang="ko-KR" baseline="30000" dirty="0" smtClean="0">
              <a:ea typeface="굴림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Provides restricted sender and receiver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But: how does Alice know that it was Bob who sent her </a:t>
            </a:r>
            <a:r>
              <a:rPr lang="en-US" altLang="ko-KR" dirty="0" err="1" smtClean="0">
                <a:solidFill>
                  <a:schemeClr val="hlink"/>
                </a:solidFill>
                <a:ea typeface="굴림" charset="-127"/>
              </a:rPr>
              <a:t>B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굴림" charset="-127"/>
              </a:rPr>
              <a:t>public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?  And vice versa…</a:t>
            </a:r>
          </a:p>
        </p:txBody>
      </p:sp>
      <p:sp>
        <p:nvSpPr>
          <p:cNvPr id="1041422" name="AutoShape 14"/>
          <p:cNvSpPr>
            <a:spLocks noChangeArrowheads="1"/>
          </p:cNvSpPr>
          <p:nvPr/>
        </p:nvSpPr>
        <p:spPr bwMode="auto">
          <a:xfrm>
            <a:off x="4343400" y="1562100"/>
            <a:ext cx="3581400" cy="1028700"/>
          </a:xfrm>
          <a:prstGeom prst="leftRightArrow">
            <a:avLst>
              <a:gd name="adj1" fmla="val 65833"/>
              <a:gd name="adj2" fmla="val 44083"/>
            </a:avLst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ko-KR" altLang="en-US" sz="2200">
              <a:ea typeface="굴림" charset="-127"/>
            </a:endParaRPr>
          </a:p>
        </p:txBody>
      </p:sp>
      <p:grpSp>
        <p:nvGrpSpPr>
          <p:cNvPr id="1041446" name="Group 38"/>
          <p:cNvGrpSpPr>
            <a:grpSpLocks/>
          </p:cNvGrpSpPr>
          <p:nvPr/>
        </p:nvGrpSpPr>
        <p:grpSpPr bwMode="auto">
          <a:xfrm>
            <a:off x="5410200" y="1714502"/>
            <a:ext cx="2514600" cy="458788"/>
            <a:chOff x="2448" y="1080"/>
            <a:chExt cx="1584" cy="289"/>
          </a:xfrm>
        </p:grpSpPr>
        <p:sp>
          <p:nvSpPr>
            <p:cNvPr id="21528" name="Text Box 18"/>
            <p:cNvSpPr txBox="1">
              <a:spLocks noChangeArrowheads="1"/>
            </p:cNvSpPr>
            <p:nvPr/>
          </p:nvSpPr>
          <p:spPr bwMode="auto">
            <a:xfrm>
              <a:off x="3360" y="1080"/>
              <a:ext cx="67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>
                  <a:ea typeface="굴림" charset="-127"/>
                </a:rPr>
                <a:t>B</a:t>
              </a:r>
              <a:r>
                <a:rPr lang="en-US" altLang="ko-KR" sz="2400" baseline="-25000">
                  <a:ea typeface="굴림" charset="-127"/>
                </a:rPr>
                <a:t>private</a:t>
              </a:r>
              <a:endParaRPr lang="en-US" altLang="ko-KR" sz="2400">
                <a:ea typeface="굴림" charset="-127"/>
              </a:endParaRPr>
            </a:p>
          </p:txBody>
        </p:sp>
        <p:sp>
          <p:nvSpPr>
            <p:cNvPr id="21529" name="Line 21"/>
            <p:cNvSpPr>
              <a:spLocks noChangeShapeType="1"/>
            </p:cNvSpPr>
            <p:nvPr/>
          </p:nvSpPr>
          <p:spPr bwMode="auto">
            <a:xfrm>
              <a:off x="2448" y="1224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041447" name="Group 39"/>
          <p:cNvGrpSpPr>
            <a:grpSpLocks/>
          </p:cNvGrpSpPr>
          <p:nvPr/>
        </p:nvGrpSpPr>
        <p:grpSpPr bwMode="auto">
          <a:xfrm>
            <a:off x="4419600" y="2019302"/>
            <a:ext cx="2438400" cy="458788"/>
            <a:chOff x="1824" y="1272"/>
            <a:chExt cx="1536" cy="289"/>
          </a:xfrm>
        </p:grpSpPr>
        <p:sp>
          <p:nvSpPr>
            <p:cNvPr id="21526" name="Text Box 16"/>
            <p:cNvSpPr txBox="1">
              <a:spLocks noChangeArrowheads="1"/>
            </p:cNvSpPr>
            <p:nvPr/>
          </p:nvSpPr>
          <p:spPr bwMode="auto">
            <a:xfrm>
              <a:off x="1824" y="1272"/>
              <a:ext cx="69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>
                  <a:ea typeface="굴림" charset="-127"/>
                </a:rPr>
                <a:t>A</a:t>
              </a:r>
              <a:r>
                <a:rPr lang="en-US" altLang="ko-KR" sz="2400" baseline="-25000">
                  <a:ea typeface="굴림" charset="-127"/>
                </a:rPr>
                <a:t>private</a:t>
              </a:r>
              <a:endParaRPr lang="en-US" altLang="ko-KR" sz="2400">
                <a:ea typeface="굴림" charset="-127"/>
              </a:endParaRPr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 flipH="1">
              <a:off x="2448" y="1368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Public Key Encryption Details</a:t>
            </a:r>
          </a:p>
        </p:txBody>
      </p:sp>
      <p:grpSp>
        <p:nvGrpSpPr>
          <p:cNvPr id="1041443" name="Group 35"/>
          <p:cNvGrpSpPr>
            <a:grpSpLocks/>
          </p:cNvGrpSpPr>
          <p:nvPr/>
        </p:nvGrpSpPr>
        <p:grpSpPr bwMode="auto">
          <a:xfrm>
            <a:off x="3048000" y="1333500"/>
            <a:ext cx="5862638" cy="1944688"/>
            <a:chOff x="960" y="840"/>
            <a:chExt cx="3693" cy="1225"/>
          </a:xfrm>
        </p:grpSpPr>
        <p:grpSp>
          <p:nvGrpSpPr>
            <p:cNvPr id="21520" name="Group 31"/>
            <p:cNvGrpSpPr>
              <a:grpSpLocks/>
            </p:cNvGrpSpPr>
            <p:nvPr/>
          </p:nvGrpSpPr>
          <p:grpSpPr bwMode="auto">
            <a:xfrm>
              <a:off x="960" y="936"/>
              <a:ext cx="816" cy="1129"/>
              <a:chOff x="960" y="936"/>
              <a:chExt cx="816" cy="1129"/>
            </a:xfrm>
          </p:grpSpPr>
          <p:pic>
            <p:nvPicPr>
              <p:cNvPr id="21524" name="Picture 11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" y="936"/>
                <a:ext cx="816" cy="7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525" name="Text Box 19"/>
              <p:cNvSpPr txBox="1">
                <a:spLocks noChangeArrowheads="1"/>
              </p:cNvSpPr>
              <p:nvPr/>
            </p:nvSpPr>
            <p:spPr bwMode="auto">
              <a:xfrm>
                <a:off x="1113" y="1776"/>
                <a:ext cx="573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400">
                    <a:ea typeface="굴림" charset="-127"/>
                  </a:rPr>
                  <a:t>Alice</a:t>
                </a:r>
              </a:p>
            </p:txBody>
          </p:sp>
        </p:grpSp>
        <p:grpSp>
          <p:nvGrpSpPr>
            <p:cNvPr id="21521" name="Group 30"/>
            <p:cNvGrpSpPr>
              <a:grpSpLocks/>
            </p:cNvGrpSpPr>
            <p:nvPr/>
          </p:nvGrpSpPr>
          <p:grpSpPr bwMode="auto">
            <a:xfrm>
              <a:off x="3984" y="840"/>
              <a:ext cx="669" cy="1225"/>
              <a:chOff x="3984" y="840"/>
              <a:chExt cx="669" cy="1225"/>
            </a:xfrm>
          </p:grpSpPr>
          <p:pic>
            <p:nvPicPr>
              <p:cNvPr id="21522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4" y="840"/>
                <a:ext cx="669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523" name="Text Box 20"/>
              <p:cNvSpPr txBox="1">
                <a:spLocks noChangeArrowheads="1"/>
              </p:cNvSpPr>
              <p:nvPr/>
            </p:nvSpPr>
            <p:spPr bwMode="auto">
              <a:xfrm>
                <a:off x="4062" y="1776"/>
                <a:ext cx="454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400">
                    <a:ea typeface="굴림" charset="-127"/>
                  </a:rPr>
                  <a:t>Bob</a:t>
                </a:r>
              </a:p>
            </p:txBody>
          </p:sp>
        </p:grpSp>
      </p:grpSp>
      <p:sp>
        <p:nvSpPr>
          <p:cNvPr id="1041425" name="Text Box 17"/>
          <p:cNvSpPr txBox="1">
            <a:spLocks noChangeArrowheads="1"/>
          </p:cNvSpPr>
          <p:nvPr/>
        </p:nvSpPr>
        <p:spPr bwMode="auto">
          <a:xfrm>
            <a:off x="4530725" y="1714500"/>
            <a:ext cx="934532" cy="45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2400">
                <a:ea typeface="굴림" charset="-127"/>
              </a:rPr>
              <a:t>B</a:t>
            </a:r>
            <a:r>
              <a:rPr lang="en-US" altLang="ko-KR" sz="2400" baseline="-25000">
                <a:ea typeface="굴림" charset="-127"/>
              </a:rPr>
              <a:t>public</a:t>
            </a:r>
            <a:endParaRPr lang="en-US" altLang="ko-KR" sz="2400">
              <a:ea typeface="굴림" charset="-127"/>
            </a:endParaRPr>
          </a:p>
        </p:txBody>
      </p:sp>
      <p:sp>
        <p:nvSpPr>
          <p:cNvPr id="1041423" name="Text Box 15"/>
          <p:cNvSpPr txBox="1">
            <a:spLocks noChangeArrowheads="1"/>
          </p:cNvSpPr>
          <p:nvPr/>
        </p:nvSpPr>
        <p:spPr bwMode="auto">
          <a:xfrm>
            <a:off x="6858001" y="2019300"/>
            <a:ext cx="964989" cy="45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2400">
                <a:ea typeface="굴림" charset="-127"/>
              </a:rPr>
              <a:t>A</a:t>
            </a:r>
            <a:r>
              <a:rPr lang="en-US" altLang="ko-KR" sz="2400" baseline="-25000">
                <a:ea typeface="굴림" charset="-127"/>
              </a:rPr>
              <a:t>public</a:t>
            </a:r>
            <a:endParaRPr lang="en-US" altLang="ko-KR" sz="2400">
              <a:ea typeface="굴림" charset="-127"/>
            </a:endParaRPr>
          </a:p>
        </p:txBody>
      </p:sp>
      <p:grpSp>
        <p:nvGrpSpPr>
          <p:cNvPr id="1041450" name="Group 42"/>
          <p:cNvGrpSpPr>
            <a:grpSpLocks/>
          </p:cNvGrpSpPr>
          <p:nvPr/>
        </p:nvGrpSpPr>
        <p:grpSpPr bwMode="auto">
          <a:xfrm>
            <a:off x="4856164" y="1143000"/>
            <a:ext cx="3221037" cy="685800"/>
            <a:chOff x="2099" y="720"/>
            <a:chExt cx="2029" cy="432"/>
          </a:xfrm>
        </p:grpSpPr>
        <p:sp>
          <p:nvSpPr>
            <p:cNvPr id="21518" name="Freeform 33"/>
            <p:cNvSpPr>
              <a:spLocks/>
            </p:cNvSpPr>
            <p:nvPr/>
          </p:nvSpPr>
          <p:spPr bwMode="auto">
            <a:xfrm>
              <a:off x="2099" y="875"/>
              <a:ext cx="2029" cy="277"/>
            </a:xfrm>
            <a:custGeom>
              <a:avLst/>
              <a:gdLst>
                <a:gd name="T0" fmla="*/ 2029 w 2029"/>
                <a:gd name="T1" fmla="*/ 277 h 277"/>
                <a:gd name="T2" fmla="*/ 1789 w 2029"/>
                <a:gd name="T3" fmla="*/ 93 h 277"/>
                <a:gd name="T4" fmla="*/ 1405 w 2029"/>
                <a:gd name="T5" fmla="*/ 20 h 277"/>
                <a:gd name="T6" fmla="*/ 450 w 2029"/>
                <a:gd name="T7" fmla="*/ 40 h 277"/>
                <a:gd name="T8" fmla="*/ 0 w 2029"/>
                <a:gd name="T9" fmla="*/ 261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29" h="277">
                  <a:moveTo>
                    <a:pt x="2029" y="277"/>
                  </a:moveTo>
                  <a:cubicBezTo>
                    <a:pt x="1961" y="207"/>
                    <a:pt x="1893" y="136"/>
                    <a:pt x="1789" y="93"/>
                  </a:cubicBezTo>
                  <a:cubicBezTo>
                    <a:pt x="1685" y="50"/>
                    <a:pt x="1628" y="29"/>
                    <a:pt x="1405" y="20"/>
                  </a:cubicBezTo>
                  <a:cubicBezTo>
                    <a:pt x="1182" y="11"/>
                    <a:pt x="684" y="0"/>
                    <a:pt x="450" y="40"/>
                  </a:cubicBezTo>
                  <a:cubicBezTo>
                    <a:pt x="216" y="80"/>
                    <a:pt x="94" y="215"/>
                    <a:pt x="0" y="26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1519" name="Text Box 40"/>
            <p:cNvSpPr txBox="1">
              <a:spLocks noChangeArrowheads="1"/>
            </p:cNvSpPr>
            <p:nvPr/>
          </p:nvSpPr>
          <p:spPr bwMode="auto">
            <a:xfrm>
              <a:off x="2352" y="720"/>
              <a:ext cx="11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Insecure Channel</a:t>
              </a:r>
            </a:p>
          </p:txBody>
        </p:sp>
      </p:grpSp>
      <p:grpSp>
        <p:nvGrpSpPr>
          <p:cNvPr id="1041451" name="Group 43"/>
          <p:cNvGrpSpPr>
            <a:grpSpLocks/>
          </p:cNvGrpSpPr>
          <p:nvPr/>
        </p:nvGrpSpPr>
        <p:grpSpPr bwMode="auto">
          <a:xfrm>
            <a:off x="4254501" y="2482853"/>
            <a:ext cx="3082925" cy="749301"/>
            <a:chOff x="1720" y="1564"/>
            <a:chExt cx="1942" cy="472"/>
          </a:xfrm>
        </p:grpSpPr>
        <p:sp>
          <p:nvSpPr>
            <p:cNvPr id="21516" name="Freeform 34"/>
            <p:cNvSpPr>
              <a:spLocks/>
            </p:cNvSpPr>
            <p:nvPr/>
          </p:nvSpPr>
          <p:spPr bwMode="auto">
            <a:xfrm>
              <a:off x="1720" y="1564"/>
              <a:ext cx="1942" cy="261"/>
            </a:xfrm>
            <a:custGeom>
              <a:avLst/>
              <a:gdLst>
                <a:gd name="T0" fmla="*/ 0 w 1942"/>
                <a:gd name="T1" fmla="*/ 30 h 261"/>
                <a:gd name="T2" fmla="*/ 189 w 1942"/>
                <a:gd name="T3" fmla="*/ 172 h 261"/>
                <a:gd name="T4" fmla="*/ 537 w 1942"/>
                <a:gd name="T5" fmla="*/ 241 h 261"/>
                <a:gd name="T6" fmla="*/ 1492 w 1942"/>
                <a:gd name="T7" fmla="*/ 221 h 261"/>
                <a:gd name="T8" fmla="*/ 1942 w 1942"/>
                <a:gd name="T9" fmla="*/ 0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42" h="261">
                  <a:moveTo>
                    <a:pt x="0" y="30"/>
                  </a:moveTo>
                  <a:cubicBezTo>
                    <a:pt x="31" y="55"/>
                    <a:pt x="100" y="137"/>
                    <a:pt x="189" y="172"/>
                  </a:cubicBezTo>
                  <a:cubicBezTo>
                    <a:pt x="278" y="207"/>
                    <a:pt x="320" y="233"/>
                    <a:pt x="537" y="241"/>
                  </a:cubicBezTo>
                  <a:cubicBezTo>
                    <a:pt x="754" y="249"/>
                    <a:pt x="1258" y="261"/>
                    <a:pt x="1492" y="221"/>
                  </a:cubicBezTo>
                  <a:cubicBezTo>
                    <a:pt x="1726" y="181"/>
                    <a:pt x="1848" y="46"/>
                    <a:pt x="1942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1517" name="Text Box 41"/>
            <p:cNvSpPr txBox="1">
              <a:spLocks noChangeArrowheads="1"/>
            </p:cNvSpPr>
            <p:nvPr/>
          </p:nvSpPr>
          <p:spPr bwMode="auto">
            <a:xfrm>
              <a:off x="2160" y="1824"/>
              <a:ext cx="11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Insecure Channel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304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4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4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4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4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1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41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411" grpId="0" uiExpand="1" build="p"/>
      <p:bldP spid="1041422" grpId="0" uiExpand="1" animBg="1"/>
      <p:bldP spid="1041425" grpId="0" uiExpand="1"/>
      <p:bldP spid="1041423" grpId="0" uiExpan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Secure Hash Function</a:t>
            </a:r>
          </a:p>
        </p:txBody>
      </p:sp>
      <p:sp>
        <p:nvSpPr>
          <p:cNvPr id="104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838200"/>
            <a:ext cx="9906000" cy="5867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endParaRPr lang="ko-KR" altLang="en-US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endParaRPr lang="ko-KR" altLang="en-US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endParaRPr lang="ko-KR" altLang="en-US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endParaRPr lang="ko-KR" altLang="en-US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endParaRPr lang="ko-KR" altLang="en-US" dirty="0" smtClean="0">
              <a:ea typeface="굴림" charset="-127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Hash Function: Short summary of data (message)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For instance, h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=H(M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) is the hash of message M</a:t>
            </a:r>
            <a:r>
              <a:rPr lang="en-US" altLang="ko-KR" baseline="-25000" dirty="0" smtClean="0">
                <a:ea typeface="굴림" charset="-127"/>
              </a:rPr>
              <a:t>1</a:t>
            </a:r>
            <a:endParaRPr lang="en-US" altLang="ko-KR" dirty="0" smtClean="0"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h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 fixed length, despite size of message M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.</a:t>
            </a:r>
          </a:p>
          <a:p>
            <a:pPr lvl="2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Often, h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 is called the “digest” of M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.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Hash function H is considered secure if 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It is infeasible to find M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 with h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=H(M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); </a:t>
            </a:r>
            <a:r>
              <a:rPr lang="en-US" altLang="ko-KR" dirty="0" err="1" smtClean="0">
                <a:ea typeface="굴림" charset="-127"/>
              </a:rPr>
              <a:t>ie</a:t>
            </a:r>
            <a:r>
              <a:rPr lang="en-US" altLang="ko-KR" dirty="0" smtClean="0">
                <a:ea typeface="굴림" charset="-127"/>
              </a:rPr>
              <a:t>. can’t easily find other message with same digest as given message.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It is infeasible to locate two messages, m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 and m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, which “collide”, i.e. for which H(m</a:t>
            </a:r>
            <a:r>
              <a:rPr lang="en-US" altLang="ko-KR" baseline="-25000" dirty="0" smtClean="0">
                <a:ea typeface="굴림" charset="-127"/>
              </a:rPr>
              <a:t>1</a:t>
            </a:r>
            <a:r>
              <a:rPr lang="en-US" altLang="ko-KR" dirty="0" smtClean="0">
                <a:ea typeface="굴림" charset="-127"/>
              </a:rPr>
              <a:t>) = H(m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)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tabLst>
                <a:tab pos="2455863" algn="l"/>
              </a:tabLst>
            </a:pPr>
            <a:r>
              <a:rPr lang="en-US" altLang="ko-KR" dirty="0" smtClean="0">
                <a:ea typeface="굴림" charset="-127"/>
              </a:rPr>
              <a:t>A small change in a message changes many bits of digest/can’t tell anything about message given its hash</a:t>
            </a:r>
          </a:p>
        </p:txBody>
      </p:sp>
      <p:grpSp>
        <p:nvGrpSpPr>
          <p:cNvPr id="1042438" name="Group 6"/>
          <p:cNvGrpSpPr>
            <a:grpSpLocks/>
          </p:cNvGrpSpPr>
          <p:nvPr/>
        </p:nvGrpSpPr>
        <p:grpSpPr bwMode="auto">
          <a:xfrm>
            <a:off x="3276600" y="762000"/>
            <a:ext cx="5562600" cy="1676400"/>
            <a:chOff x="1104" y="2448"/>
            <a:chExt cx="3504" cy="1056"/>
          </a:xfrm>
        </p:grpSpPr>
        <p:sp>
          <p:nvSpPr>
            <p:cNvPr id="22533" name="Rectangle 7"/>
            <p:cNvSpPr>
              <a:spLocks noChangeArrowheads="1"/>
            </p:cNvSpPr>
            <p:nvPr/>
          </p:nvSpPr>
          <p:spPr bwMode="auto">
            <a:xfrm>
              <a:off x="3216" y="2448"/>
              <a:ext cx="1392" cy="480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DFCD3454BBEA788A</a:t>
              </a:r>
            </a:p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751A696C24D97009</a:t>
              </a:r>
            </a:p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CA992D17</a:t>
              </a:r>
            </a:p>
          </p:txBody>
        </p:sp>
        <p:sp>
          <p:nvSpPr>
            <p:cNvPr id="22534" name="Rectangle 8"/>
            <p:cNvSpPr>
              <a:spLocks noChangeArrowheads="1"/>
            </p:cNvSpPr>
            <p:nvPr/>
          </p:nvSpPr>
          <p:spPr bwMode="auto">
            <a:xfrm>
              <a:off x="1104" y="3072"/>
              <a:ext cx="912" cy="384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>
                  <a:ea typeface="굴림" charset="-127"/>
                </a:rPr>
                <a:t>The red fox</a:t>
              </a:r>
            </a:p>
            <a:p>
              <a:pPr>
                <a:spcBef>
                  <a:spcPct val="0"/>
                </a:spcBef>
              </a:pPr>
              <a:r>
                <a:rPr lang="en-US" altLang="ko-KR">
                  <a:ea typeface="굴림" charset="-127"/>
                </a:rPr>
                <a:t>runs across</a:t>
              </a:r>
            </a:p>
            <a:p>
              <a:pPr>
                <a:spcBef>
                  <a:spcPct val="0"/>
                </a:spcBef>
              </a:pPr>
              <a:r>
                <a:rPr lang="en-US" altLang="ko-KR">
                  <a:ea typeface="굴림" charset="-127"/>
                </a:rPr>
                <a:t>the ice</a:t>
              </a:r>
            </a:p>
          </p:txBody>
        </p:sp>
        <p:sp>
          <p:nvSpPr>
            <p:cNvPr id="22535" name="Rectangle 9"/>
            <p:cNvSpPr>
              <a:spLocks noChangeArrowheads="1"/>
            </p:cNvSpPr>
            <p:nvPr/>
          </p:nvSpPr>
          <p:spPr bwMode="auto">
            <a:xfrm>
              <a:off x="2304" y="2496"/>
              <a:ext cx="624" cy="384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Hash</a:t>
              </a:r>
            </a:p>
            <a:p>
              <a:r>
                <a:rPr lang="en-US" altLang="ko-KR">
                  <a:ea typeface="굴림" charset="-127"/>
                </a:rPr>
                <a:t>Function</a:t>
              </a:r>
            </a:p>
          </p:txBody>
        </p:sp>
        <p:sp>
          <p:nvSpPr>
            <p:cNvPr id="22536" name="Rectangle 10"/>
            <p:cNvSpPr>
              <a:spLocks noChangeArrowheads="1"/>
            </p:cNvSpPr>
            <p:nvPr/>
          </p:nvSpPr>
          <p:spPr bwMode="auto">
            <a:xfrm>
              <a:off x="2304" y="3072"/>
              <a:ext cx="624" cy="384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Hash</a:t>
              </a:r>
            </a:p>
            <a:p>
              <a:r>
                <a:rPr lang="en-US" altLang="ko-KR">
                  <a:ea typeface="굴림" charset="-127"/>
                </a:rPr>
                <a:t>Function</a:t>
              </a:r>
            </a:p>
          </p:txBody>
        </p:sp>
        <p:sp>
          <p:nvSpPr>
            <p:cNvPr id="22537" name="Rectangle 11"/>
            <p:cNvSpPr>
              <a:spLocks noChangeArrowheads="1"/>
            </p:cNvSpPr>
            <p:nvPr/>
          </p:nvSpPr>
          <p:spPr bwMode="auto">
            <a:xfrm>
              <a:off x="3216" y="3024"/>
              <a:ext cx="1392" cy="480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52ED879E70F71D92</a:t>
              </a:r>
            </a:p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6EB6957008E03CE4</a:t>
              </a:r>
            </a:p>
            <a:p>
              <a:pPr algn="l"/>
              <a:r>
                <a:rPr lang="en-US" altLang="ko-KR">
                  <a:latin typeface="Courier New" panose="02070309020205020404" pitchFamily="49" charset="0"/>
                  <a:ea typeface="굴림" charset="-127"/>
                </a:rPr>
                <a:t>CA6945D3</a:t>
              </a:r>
            </a:p>
          </p:txBody>
        </p:sp>
        <p:sp>
          <p:nvSpPr>
            <p:cNvPr id="22538" name="Rectangle 12"/>
            <p:cNvSpPr>
              <a:spLocks noChangeArrowheads="1"/>
            </p:cNvSpPr>
            <p:nvPr/>
          </p:nvSpPr>
          <p:spPr bwMode="auto">
            <a:xfrm>
              <a:off x="1104" y="2496"/>
              <a:ext cx="912" cy="384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>
                  <a:ea typeface="굴림" charset="-127"/>
                </a:rPr>
                <a:t>Fox</a:t>
              </a:r>
            </a:p>
          </p:txBody>
        </p:sp>
        <p:sp>
          <p:nvSpPr>
            <p:cNvPr id="22539" name="Line 13"/>
            <p:cNvSpPr>
              <a:spLocks noChangeShapeType="1"/>
            </p:cNvSpPr>
            <p:nvPr/>
          </p:nvSpPr>
          <p:spPr bwMode="auto">
            <a:xfrm>
              <a:off x="2016" y="2688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2540" name="Line 14"/>
            <p:cNvSpPr>
              <a:spLocks noChangeShapeType="1"/>
            </p:cNvSpPr>
            <p:nvPr/>
          </p:nvSpPr>
          <p:spPr bwMode="auto">
            <a:xfrm>
              <a:off x="2928" y="2688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2541" name="Line 15"/>
            <p:cNvSpPr>
              <a:spLocks noChangeShapeType="1"/>
            </p:cNvSpPr>
            <p:nvPr/>
          </p:nvSpPr>
          <p:spPr bwMode="auto">
            <a:xfrm>
              <a:off x="2928" y="3264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2542" name="Line 16"/>
            <p:cNvSpPr>
              <a:spLocks noChangeShapeType="1"/>
            </p:cNvSpPr>
            <p:nvPr/>
          </p:nvSpPr>
          <p:spPr bwMode="auto">
            <a:xfrm>
              <a:off x="2016" y="3264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8144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43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9" name="AutoShape 29"/>
          <p:cNvSpPr>
            <a:spLocks noChangeArrowheads="1"/>
          </p:cNvSpPr>
          <p:nvPr/>
        </p:nvSpPr>
        <p:spPr bwMode="auto">
          <a:xfrm>
            <a:off x="4572000" y="5257800"/>
            <a:ext cx="3581400" cy="1295400"/>
          </a:xfrm>
          <a:prstGeom prst="leftRightArrow">
            <a:avLst>
              <a:gd name="adj1" fmla="val 65833"/>
              <a:gd name="adj2" fmla="val 35007"/>
            </a:avLst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ko-KR" altLang="en-US" sz="2200">
              <a:ea typeface="굴림" charset="-127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Use of Hash Functions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750887"/>
            <a:ext cx="9753600" cy="587851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Several Standard Hash Functions: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MD5: 128-bit output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SHA-1: 160-bit output, SHA-256: 256-bit output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Can we use hashing to securely reduce load on server?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Yes.  Use a series of insecure mirror servers (caches)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First, ask server for digest of desired file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Use secure channel with server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Then ask mirror server for file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Can be insecure channel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Check digest of result and catch faulty or malicious mirrors</a:t>
            </a:r>
          </a:p>
        </p:txBody>
      </p:sp>
      <p:grpSp>
        <p:nvGrpSpPr>
          <p:cNvPr id="1044520" name="Group 40"/>
          <p:cNvGrpSpPr>
            <a:grpSpLocks/>
          </p:cNvGrpSpPr>
          <p:nvPr/>
        </p:nvGrpSpPr>
        <p:grpSpPr bwMode="auto">
          <a:xfrm>
            <a:off x="3048000" y="5205411"/>
            <a:ext cx="1544638" cy="1571624"/>
            <a:chOff x="960" y="3120"/>
            <a:chExt cx="973" cy="990"/>
          </a:xfrm>
        </p:grpSpPr>
        <p:pic>
          <p:nvPicPr>
            <p:cNvPr id="23577" name="Picture 10" descr="MCj03985050000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3120"/>
              <a:ext cx="973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8" name="Text Box 16"/>
            <p:cNvSpPr txBox="1">
              <a:spLocks noChangeArrowheads="1"/>
            </p:cNvSpPr>
            <p:nvPr/>
          </p:nvSpPr>
          <p:spPr bwMode="auto">
            <a:xfrm>
              <a:off x="1152" y="3840"/>
              <a:ext cx="59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Client</a:t>
              </a:r>
            </a:p>
          </p:txBody>
        </p:sp>
      </p:grpSp>
      <p:grpSp>
        <p:nvGrpSpPr>
          <p:cNvPr id="1044521" name="Group 41"/>
          <p:cNvGrpSpPr>
            <a:grpSpLocks/>
          </p:cNvGrpSpPr>
          <p:nvPr/>
        </p:nvGrpSpPr>
        <p:grpSpPr bwMode="auto">
          <a:xfrm>
            <a:off x="4724400" y="5487996"/>
            <a:ext cx="3352800" cy="366713"/>
            <a:chOff x="2016" y="3457"/>
            <a:chExt cx="2112" cy="231"/>
          </a:xfrm>
        </p:grpSpPr>
        <p:sp>
          <p:nvSpPr>
            <p:cNvPr id="23575" name="Line 24"/>
            <p:cNvSpPr>
              <a:spLocks noChangeShapeType="1"/>
            </p:cNvSpPr>
            <p:nvPr/>
          </p:nvSpPr>
          <p:spPr bwMode="auto">
            <a:xfrm>
              <a:off x="2016" y="3648"/>
              <a:ext cx="21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3576" name="Text Box 25"/>
            <p:cNvSpPr txBox="1">
              <a:spLocks noChangeArrowheads="1"/>
            </p:cNvSpPr>
            <p:nvPr/>
          </p:nvSpPr>
          <p:spPr bwMode="auto">
            <a:xfrm>
              <a:off x="2542" y="3457"/>
              <a:ext cx="9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1800">
                  <a:ea typeface="굴림" charset="-127"/>
                </a:rPr>
                <a:t>Read File X</a:t>
              </a:r>
            </a:p>
          </p:txBody>
        </p:sp>
      </p:grpSp>
      <p:grpSp>
        <p:nvGrpSpPr>
          <p:cNvPr id="1044522" name="Group 42"/>
          <p:cNvGrpSpPr>
            <a:grpSpLocks/>
          </p:cNvGrpSpPr>
          <p:nvPr/>
        </p:nvGrpSpPr>
        <p:grpSpPr bwMode="auto">
          <a:xfrm>
            <a:off x="4648200" y="5940434"/>
            <a:ext cx="3352800" cy="366713"/>
            <a:chOff x="1968" y="3742"/>
            <a:chExt cx="2112" cy="231"/>
          </a:xfrm>
        </p:grpSpPr>
        <p:sp>
          <p:nvSpPr>
            <p:cNvPr id="23573" name="Line 26"/>
            <p:cNvSpPr>
              <a:spLocks noChangeShapeType="1"/>
            </p:cNvSpPr>
            <p:nvPr/>
          </p:nvSpPr>
          <p:spPr bwMode="auto">
            <a:xfrm flipH="1">
              <a:off x="1968" y="3744"/>
              <a:ext cx="21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3574" name="Text Box 27"/>
            <p:cNvSpPr txBox="1">
              <a:spLocks noChangeArrowheads="1"/>
            </p:cNvSpPr>
            <p:nvPr/>
          </p:nvSpPr>
          <p:spPr bwMode="auto">
            <a:xfrm>
              <a:off x="2429" y="3742"/>
              <a:ext cx="13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1800">
                  <a:ea typeface="굴림" charset="-127"/>
                </a:rPr>
                <a:t>Here is h</a:t>
              </a:r>
              <a:r>
                <a:rPr lang="en-US" altLang="ko-KR" sz="1800" baseline="-25000">
                  <a:ea typeface="굴림" charset="-127"/>
                </a:rPr>
                <a:t>x</a:t>
              </a:r>
              <a:r>
                <a:rPr lang="en-US" altLang="ko-KR" sz="1800">
                  <a:ea typeface="굴림" charset="-127"/>
                </a:rPr>
                <a:t> = H(X)</a:t>
              </a:r>
            </a:p>
          </p:txBody>
        </p:sp>
      </p:grpSp>
      <p:grpSp>
        <p:nvGrpSpPr>
          <p:cNvPr id="1044516" name="Group 36"/>
          <p:cNvGrpSpPr>
            <a:grpSpLocks/>
          </p:cNvGrpSpPr>
          <p:nvPr/>
        </p:nvGrpSpPr>
        <p:grpSpPr bwMode="auto">
          <a:xfrm>
            <a:off x="5791200" y="4038600"/>
            <a:ext cx="1828800" cy="1219200"/>
            <a:chOff x="2688" y="2448"/>
            <a:chExt cx="1152" cy="768"/>
          </a:xfrm>
        </p:grpSpPr>
        <p:sp>
          <p:nvSpPr>
            <p:cNvPr id="23571" name="Oval 5"/>
            <p:cNvSpPr>
              <a:spLocks noChangeArrowheads="1"/>
            </p:cNvSpPr>
            <p:nvPr/>
          </p:nvSpPr>
          <p:spPr bwMode="auto">
            <a:xfrm>
              <a:off x="2688" y="2544"/>
              <a:ext cx="672" cy="672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Insecure</a:t>
              </a:r>
            </a:p>
            <a:p>
              <a:r>
                <a:rPr lang="en-US" altLang="ko-KR">
                  <a:ea typeface="굴림" charset="-127"/>
                </a:rPr>
                <a:t>Data</a:t>
              </a:r>
            </a:p>
            <a:p>
              <a:r>
                <a:rPr lang="en-US" altLang="ko-KR">
                  <a:ea typeface="굴림" charset="-127"/>
                </a:rPr>
                <a:t>Mirror</a:t>
              </a:r>
            </a:p>
          </p:txBody>
        </p:sp>
        <p:sp>
          <p:nvSpPr>
            <p:cNvPr id="23572" name="Rectangle 30"/>
            <p:cNvSpPr>
              <a:spLocks noChangeArrowheads="1"/>
            </p:cNvSpPr>
            <p:nvPr/>
          </p:nvSpPr>
          <p:spPr bwMode="auto">
            <a:xfrm>
              <a:off x="3312" y="2448"/>
              <a:ext cx="528" cy="288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File X</a:t>
              </a:r>
            </a:p>
          </p:txBody>
        </p:sp>
      </p:grpSp>
      <p:grpSp>
        <p:nvGrpSpPr>
          <p:cNvPr id="1044523" name="Group 43"/>
          <p:cNvGrpSpPr>
            <a:grpSpLocks/>
          </p:cNvGrpSpPr>
          <p:nvPr/>
        </p:nvGrpSpPr>
        <p:grpSpPr bwMode="auto">
          <a:xfrm>
            <a:off x="3962400" y="4292600"/>
            <a:ext cx="1752600" cy="889000"/>
            <a:chOff x="1536" y="2704"/>
            <a:chExt cx="1104" cy="560"/>
          </a:xfrm>
        </p:grpSpPr>
        <p:sp>
          <p:nvSpPr>
            <p:cNvPr id="23569" name="Freeform 31"/>
            <p:cNvSpPr>
              <a:spLocks/>
            </p:cNvSpPr>
            <p:nvPr/>
          </p:nvSpPr>
          <p:spPr bwMode="auto">
            <a:xfrm>
              <a:off x="1536" y="2704"/>
              <a:ext cx="1104" cy="560"/>
            </a:xfrm>
            <a:custGeom>
              <a:avLst/>
              <a:gdLst>
                <a:gd name="T0" fmla="*/ 0 w 1104"/>
                <a:gd name="T1" fmla="*/ 560 h 560"/>
                <a:gd name="T2" fmla="*/ 384 w 1104"/>
                <a:gd name="T3" fmla="*/ 80 h 560"/>
                <a:gd name="T4" fmla="*/ 1104 w 1104"/>
                <a:gd name="T5" fmla="*/ 80 h 5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04" h="560">
                  <a:moveTo>
                    <a:pt x="0" y="560"/>
                  </a:moveTo>
                  <a:cubicBezTo>
                    <a:pt x="100" y="360"/>
                    <a:pt x="200" y="160"/>
                    <a:pt x="384" y="80"/>
                  </a:cubicBezTo>
                  <a:cubicBezTo>
                    <a:pt x="568" y="0"/>
                    <a:pt x="836" y="40"/>
                    <a:pt x="1104" y="8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3570" name="Text Box 32"/>
            <p:cNvSpPr txBox="1">
              <a:spLocks noChangeArrowheads="1"/>
            </p:cNvSpPr>
            <p:nvPr/>
          </p:nvSpPr>
          <p:spPr bwMode="auto">
            <a:xfrm>
              <a:off x="1872" y="2784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1800">
                  <a:ea typeface="굴림" charset="-127"/>
                </a:rPr>
                <a:t>Read X</a:t>
              </a:r>
            </a:p>
          </p:txBody>
        </p:sp>
      </p:grpSp>
      <p:grpSp>
        <p:nvGrpSpPr>
          <p:cNvPr id="1044524" name="Group 44"/>
          <p:cNvGrpSpPr>
            <a:grpSpLocks/>
          </p:cNvGrpSpPr>
          <p:nvPr/>
        </p:nvGrpSpPr>
        <p:grpSpPr bwMode="auto">
          <a:xfrm>
            <a:off x="4038600" y="4800600"/>
            <a:ext cx="1676400" cy="457200"/>
            <a:chOff x="1584" y="3024"/>
            <a:chExt cx="1056" cy="288"/>
          </a:xfrm>
        </p:grpSpPr>
        <p:sp>
          <p:nvSpPr>
            <p:cNvPr id="23567" name="Line 33"/>
            <p:cNvSpPr>
              <a:spLocks noChangeShapeType="1"/>
            </p:cNvSpPr>
            <p:nvPr/>
          </p:nvSpPr>
          <p:spPr bwMode="auto">
            <a:xfrm flipH="1">
              <a:off x="1584" y="3024"/>
              <a:ext cx="105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3568" name="Rectangle 34"/>
            <p:cNvSpPr>
              <a:spLocks noChangeArrowheads="1"/>
            </p:cNvSpPr>
            <p:nvPr/>
          </p:nvSpPr>
          <p:spPr bwMode="auto">
            <a:xfrm rot="-691074">
              <a:off x="1872" y="3024"/>
              <a:ext cx="528" cy="288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File X</a:t>
              </a:r>
            </a:p>
          </p:txBody>
        </p:sp>
      </p:grpSp>
      <p:grpSp>
        <p:nvGrpSpPr>
          <p:cNvPr id="1044519" name="Group 39"/>
          <p:cNvGrpSpPr>
            <a:grpSpLocks/>
          </p:cNvGrpSpPr>
          <p:nvPr/>
        </p:nvGrpSpPr>
        <p:grpSpPr bwMode="auto">
          <a:xfrm>
            <a:off x="8153400" y="4953001"/>
            <a:ext cx="1905000" cy="1824038"/>
            <a:chOff x="4176" y="3024"/>
            <a:chExt cx="1200" cy="1149"/>
          </a:xfrm>
        </p:grpSpPr>
        <p:pic>
          <p:nvPicPr>
            <p:cNvPr id="23564" name="Picture 9" descr="MCj03984350000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3087"/>
              <a:ext cx="981" cy="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5" name="Rectangle 28"/>
            <p:cNvSpPr>
              <a:spLocks noChangeArrowheads="1"/>
            </p:cNvSpPr>
            <p:nvPr/>
          </p:nvSpPr>
          <p:spPr bwMode="auto">
            <a:xfrm>
              <a:off x="4848" y="3024"/>
              <a:ext cx="528" cy="288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ea typeface="굴림" charset="-127"/>
                </a:rPr>
                <a:t>File X</a:t>
              </a:r>
            </a:p>
          </p:txBody>
        </p:sp>
        <p:sp>
          <p:nvSpPr>
            <p:cNvPr id="23566" name="Text Box 38"/>
            <p:cNvSpPr txBox="1">
              <a:spLocks noChangeArrowheads="1"/>
            </p:cNvSpPr>
            <p:nvPr/>
          </p:nvSpPr>
          <p:spPr bwMode="auto">
            <a:xfrm>
              <a:off x="4177" y="3903"/>
              <a:ext cx="695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200">
                  <a:ea typeface="굴림" charset="-127"/>
                </a:rPr>
                <a:t>Server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404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4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4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4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4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4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04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9" grpId="0" uiExpand="1" animBg="1"/>
      <p:bldP spid="104448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Signatures/Certificate Authorities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3538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Can use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for person X to define their identity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Presumably they are the only ones who know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private</a:t>
            </a:r>
            <a:r>
              <a:rPr lang="en-US" altLang="ko-KR" dirty="0" smtClean="0">
                <a:ea typeface="굴림" charset="-127"/>
              </a:rPr>
              <a:t>.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Often, we think of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as a “principle” (user)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Suppose we want X to sign message M?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Use private key to encrypt the digest, i.e. H(M)</a:t>
            </a:r>
            <a:r>
              <a:rPr lang="en-US" altLang="ko-KR" baseline="30000" dirty="0" err="1" smtClean="0">
                <a:ea typeface="굴림" charset="-127"/>
              </a:rPr>
              <a:t>Xprivate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Send both M and its signature: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Signed message = [M,H(M)</a:t>
            </a:r>
            <a:r>
              <a:rPr lang="en-US" altLang="ko-KR" baseline="30000" dirty="0" err="1" smtClean="0">
                <a:ea typeface="굴림" charset="-127"/>
              </a:rPr>
              <a:t>Xprivate</a:t>
            </a:r>
            <a:r>
              <a:rPr lang="en-US" altLang="ko-KR" dirty="0" smtClean="0">
                <a:ea typeface="굴림" charset="-127"/>
              </a:rPr>
              <a:t>]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Now, anyone can verify that M was signed by X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Simply decrypt the digest with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endParaRPr lang="en-US" altLang="ko-KR" dirty="0" smtClean="0"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Verify that result matches H(M)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Now: How do we know that the version of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that we have is really from X???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Answer: </a:t>
            </a:r>
            <a:r>
              <a:rPr lang="en-US" altLang="ko-KR" dirty="0" smtClean="0">
                <a:solidFill>
                  <a:srgbClr val="FC0128"/>
                </a:solidFill>
                <a:ea typeface="굴림" charset="-127"/>
              </a:rPr>
              <a:t>Certificate Authority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Examples: Verisign, Entrust, Etc.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X goes to organization, presents identifying papers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Organization signs X’s key: [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, H(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)</a:t>
            </a:r>
            <a:r>
              <a:rPr lang="en-US" altLang="ko-KR" baseline="30000" dirty="0" err="1" smtClean="0">
                <a:ea typeface="굴림" charset="-127"/>
              </a:rPr>
              <a:t>CAprivate</a:t>
            </a:r>
            <a:r>
              <a:rPr lang="en-US" altLang="ko-KR" dirty="0" smtClean="0">
                <a:ea typeface="굴림" charset="-127"/>
              </a:rPr>
              <a:t>]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Called a “Certificate”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Before we use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, ask X for certificate verifying key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Check that signature over </a:t>
            </a:r>
            <a:r>
              <a:rPr lang="en-US" altLang="ko-KR" dirty="0" err="1" smtClean="0">
                <a:ea typeface="굴림" charset="-127"/>
              </a:rPr>
              <a:t>X</a:t>
            </a:r>
            <a:r>
              <a:rPr lang="en-US" altLang="ko-KR" baseline="-25000" dirty="0" err="1" smtClean="0">
                <a:ea typeface="굴림" charset="-127"/>
              </a:rPr>
              <a:t>public</a:t>
            </a:r>
            <a:r>
              <a:rPr lang="en-US" altLang="ko-KR" dirty="0" smtClean="0">
                <a:ea typeface="굴림" charset="-127"/>
              </a:rPr>
              <a:t> produced by trusted authority</a:t>
            </a:r>
          </a:p>
          <a:p>
            <a:pPr>
              <a:lnSpc>
                <a:spcPct val="6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How do we get keys of certificate authority?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Compiled into your browser, for instance!</a:t>
            </a:r>
          </a:p>
          <a:p>
            <a:pPr lvl="2">
              <a:lnSpc>
                <a:spcPct val="80000"/>
              </a:lnSpc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6721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1042" name="Group 2"/>
          <p:cNvGrpSpPr>
            <a:grpSpLocks/>
          </p:cNvGrpSpPr>
          <p:nvPr/>
        </p:nvGrpSpPr>
        <p:grpSpPr bwMode="auto">
          <a:xfrm>
            <a:off x="7848600" y="1346201"/>
            <a:ext cx="1600200" cy="396875"/>
            <a:chOff x="3984" y="270"/>
            <a:chExt cx="1008" cy="250"/>
          </a:xfrm>
        </p:grpSpPr>
        <p:sp>
          <p:nvSpPr>
            <p:cNvPr id="25675" name="Line 3"/>
            <p:cNvSpPr>
              <a:spLocks noChangeShapeType="1"/>
            </p:cNvSpPr>
            <p:nvPr/>
          </p:nvSpPr>
          <p:spPr bwMode="auto">
            <a:xfrm>
              <a:off x="3984" y="480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5676" name="Text Box 4"/>
            <p:cNvSpPr txBox="1">
              <a:spLocks noChangeArrowheads="1"/>
            </p:cNvSpPr>
            <p:nvPr/>
          </p:nvSpPr>
          <p:spPr bwMode="auto">
            <a:xfrm>
              <a:off x="4225" y="270"/>
              <a:ext cx="64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>
                  <a:ea typeface="굴림" charset="-127"/>
                </a:rPr>
                <a:t>(pms)</a:t>
              </a:r>
              <a:r>
                <a:rPr lang="en-US" altLang="ko-KR" sz="2000" baseline="30000">
                  <a:ea typeface="굴림" charset="-127"/>
                </a:rPr>
                <a:t>Ks</a:t>
              </a:r>
              <a:endParaRPr lang="en-US" altLang="ko-KR" sz="2000">
                <a:ea typeface="굴림" charset="-127"/>
              </a:endParaRPr>
            </a:p>
          </p:txBody>
        </p:sp>
      </p:grpSp>
      <p:sp>
        <p:nvSpPr>
          <p:cNvPr id="11110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02616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SSL Web Protocol</a:t>
            </a:r>
          </a:p>
          <a:p>
            <a:pPr lvl="1">
              <a:lnSpc>
                <a:spcPct val="6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Port 443: secure http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Use public-key encryption </a:t>
            </a:r>
            <a:br>
              <a:rPr lang="en-US" altLang="ko-KR" dirty="0" smtClean="0">
                <a:ea typeface="굴림" charset="-127"/>
              </a:rPr>
            </a:br>
            <a:r>
              <a:rPr lang="en-US" altLang="ko-KR" dirty="0" smtClean="0">
                <a:ea typeface="굴림" charset="-127"/>
              </a:rPr>
              <a:t>for key-distribution 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Server has a 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certificate</a:t>
            </a:r>
            <a:r>
              <a:rPr lang="en-US" altLang="ko-KR" dirty="0" smtClean="0">
                <a:ea typeface="굴림" charset="-127"/>
              </a:rPr>
              <a:t> signed by certificate authority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Contains server info (organization, IP address, </a:t>
            </a:r>
            <a:r>
              <a:rPr lang="en-US" altLang="ko-KR" dirty="0" err="1" smtClean="0">
                <a:ea typeface="굴림" charset="-127"/>
              </a:rPr>
              <a:t>etc</a:t>
            </a:r>
            <a:r>
              <a:rPr lang="en-US" altLang="ko-KR" dirty="0" smtClean="0">
                <a:ea typeface="굴림" charset="-127"/>
              </a:rPr>
              <a:t>)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Also contains server’s public key and expiration date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Establishment of Shared, 48-byte “master secret”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Client sends 28-byte random value </a:t>
            </a:r>
            <a:r>
              <a:rPr lang="en-US" altLang="ko-KR" dirty="0" err="1" smtClean="0">
                <a:ea typeface="굴림" charset="-127"/>
              </a:rPr>
              <a:t>n</a:t>
            </a:r>
            <a:r>
              <a:rPr lang="en-US" altLang="ko-KR" baseline="-25000" dirty="0" err="1" smtClean="0">
                <a:ea typeface="굴림" charset="-127"/>
              </a:rPr>
              <a:t>c</a:t>
            </a:r>
            <a:r>
              <a:rPr lang="en-US" altLang="ko-KR" dirty="0" smtClean="0">
                <a:ea typeface="굴림" charset="-127"/>
              </a:rPr>
              <a:t> to server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Server returns its own 28-byte random value n</a:t>
            </a:r>
            <a:r>
              <a:rPr lang="en-US" altLang="ko-KR" baseline="-25000" dirty="0" smtClean="0">
                <a:ea typeface="굴림" charset="-127"/>
              </a:rPr>
              <a:t>s</a:t>
            </a:r>
            <a:r>
              <a:rPr lang="en-US" altLang="ko-KR" dirty="0" smtClean="0">
                <a:ea typeface="굴림" charset="-127"/>
              </a:rPr>
              <a:t>, plus its certificate cert</a:t>
            </a:r>
            <a:r>
              <a:rPr lang="en-US" altLang="ko-KR" baseline="-25000" dirty="0" smtClean="0">
                <a:ea typeface="굴림" charset="-127"/>
              </a:rPr>
              <a:t>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Client verifies certificate by checking with public key of certificate authority compiled into browser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Also check expiration date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Client picks 46-byte “premaster” secret (</a:t>
            </a:r>
            <a:r>
              <a:rPr lang="en-US" altLang="ko-KR" dirty="0" err="1" smtClean="0">
                <a:ea typeface="굴림" charset="-127"/>
              </a:rPr>
              <a:t>pms</a:t>
            </a:r>
            <a:r>
              <a:rPr lang="en-US" altLang="ko-KR" dirty="0" smtClean="0">
                <a:ea typeface="굴림" charset="-127"/>
              </a:rPr>
              <a:t>), encrypts it with public key of server, and sends to server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Now, both server and client have </a:t>
            </a:r>
            <a:r>
              <a:rPr lang="en-US" altLang="ko-KR" dirty="0" err="1" smtClean="0">
                <a:ea typeface="굴림" charset="-127"/>
              </a:rPr>
              <a:t>n</a:t>
            </a:r>
            <a:r>
              <a:rPr lang="en-US" altLang="ko-KR" baseline="-25000" dirty="0" err="1" smtClean="0">
                <a:ea typeface="굴림" charset="-127"/>
              </a:rPr>
              <a:t>c</a:t>
            </a:r>
            <a:r>
              <a:rPr lang="en-US" altLang="ko-KR" dirty="0" smtClean="0">
                <a:ea typeface="굴림" charset="-127"/>
              </a:rPr>
              <a:t>, n</a:t>
            </a:r>
            <a:r>
              <a:rPr lang="en-US" altLang="ko-KR" baseline="-25000" dirty="0" smtClean="0">
                <a:ea typeface="굴림" charset="-127"/>
              </a:rPr>
              <a:t>s</a:t>
            </a:r>
            <a:r>
              <a:rPr lang="en-US" altLang="ko-KR" dirty="0" smtClean="0">
                <a:ea typeface="굴림" charset="-127"/>
              </a:rPr>
              <a:t>, and </a:t>
            </a:r>
            <a:r>
              <a:rPr lang="en-US" altLang="ko-KR" dirty="0" err="1" smtClean="0">
                <a:ea typeface="굴림" charset="-127"/>
              </a:rPr>
              <a:t>pms</a:t>
            </a:r>
            <a:endParaRPr lang="en-US" altLang="ko-KR" dirty="0" smtClean="0"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Each can compute 48-byte master secret using one-way and collision-resistant function on three values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Random “</a:t>
            </a:r>
            <a:r>
              <a:rPr lang="en-US" altLang="ko-KR" dirty="0" err="1" smtClean="0">
                <a:ea typeface="굴림" charset="-127"/>
              </a:rPr>
              <a:t>nonces</a:t>
            </a:r>
            <a:r>
              <a:rPr lang="en-US" altLang="ko-KR" dirty="0" smtClean="0">
                <a:ea typeface="굴림" charset="-127"/>
              </a:rPr>
              <a:t>” </a:t>
            </a:r>
            <a:r>
              <a:rPr lang="en-US" altLang="ko-KR" dirty="0" err="1" smtClean="0">
                <a:ea typeface="굴림" charset="-127"/>
              </a:rPr>
              <a:t>n</a:t>
            </a:r>
            <a:r>
              <a:rPr lang="en-US" altLang="ko-KR" baseline="-25000" dirty="0" err="1" smtClean="0">
                <a:ea typeface="굴림" charset="-127"/>
              </a:rPr>
              <a:t>c</a:t>
            </a:r>
            <a:r>
              <a:rPr lang="en-US" altLang="ko-KR" dirty="0" smtClean="0">
                <a:ea typeface="굴림" charset="-127"/>
              </a:rPr>
              <a:t> and n</a:t>
            </a:r>
            <a:r>
              <a:rPr lang="en-US" altLang="ko-KR" baseline="-25000" dirty="0" smtClean="0">
                <a:ea typeface="굴림" charset="-127"/>
              </a:rPr>
              <a:t>s</a:t>
            </a:r>
            <a:r>
              <a:rPr lang="en-US" altLang="ko-KR" dirty="0" smtClean="0">
                <a:ea typeface="굴림" charset="-127"/>
              </a:rPr>
              <a:t> make sure master secret fresh</a:t>
            </a:r>
          </a:p>
        </p:txBody>
      </p:sp>
      <p:grpSp>
        <p:nvGrpSpPr>
          <p:cNvPr id="1111046" name="Group 6"/>
          <p:cNvGrpSpPr>
            <a:grpSpLocks/>
          </p:cNvGrpSpPr>
          <p:nvPr/>
        </p:nvGrpSpPr>
        <p:grpSpPr bwMode="auto">
          <a:xfrm>
            <a:off x="6532564" y="533401"/>
            <a:ext cx="4054475" cy="1374775"/>
            <a:chOff x="3155" y="384"/>
            <a:chExt cx="2554" cy="866"/>
          </a:xfrm>
        </p:grpSpPr>
        <p:pic>
          <p:nvPicPr>
            <p:cNvPr id="25612" name="Picture 7" descr="MCj03985050000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5" y="496"/>
              <a:ext cx="973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13" name="Group 8"/>
            <p:cNvGrpSpPr>
              <a:grpSpLocks/>
            </p:cNvGrpSpPr>
            <p:nvPr/>
          </p:nvGrpSpPr>
          <p:grpSpPr bwMode="auto">
            <a:xfrm>
              <a:off x="5040" y="384"/>
              <a:ext cx="669" cy="866"/>
              <a:chOff x="4817" y="92"/>
              <a:chExt cx="669" cy="866"/>
            </a:xfrm>
          </p:grpSpPr>
          <p:sp>
            <p:nvSpPr>
              <p:cNvPr id="25614" name="Freeform 9"/>
              <p:cNvSpPr>
                <a:spLocks/>
              </p:cNvSpPr>
              <p:nvPr/>
            </p:nvSpPr>
            <p:spPr bwMode="auto">
              <a:xfrm>
                <a:off x="4817" y="92"/>
                <a:ext cx="669" cy="866"/>
              </a:xfrm>
              <a:custGeom>
                <a:avLst/>
                <a:gdLst>
                  <a:gd name="T0" fmla="*/ 669 w 4015"/>
                  <a:gd name="T1" fmla="*/ 73 h 5192"/>
                  <a:gd name="T2" fmla="*/ 669 w 4015"/>
                  <a:gd name="T3" fmla="*/ 830 h 5192"/>
                  <a:gd name="T4" fmla="*/ 427 w 4015"/>
                  <a:gd name="T5" fmla="*/ 854 h 5192"/>
                  <a:gd name="T6" fmla="*/ 373 w 4015"/>
                  <a:gd name="T7" fmla="*/ 853 h 5192"/>
                  <a:gd name="T8" fmla="*/ 367 w 4015"/>
                  <a:gd name="T9" fmla="*/ 854 h 5192"/>
                  <a:gd name="T10" fmla="*/ 360 w 4015"/>
                  <a:gd name="T11" fmla="*/ 855 h 5192"/>
                  <a:gd name="T12" fmla="*/ 352 w 4015"/>
                  <a:gd name="T13" fmla="*/ 856 h 5192"/>
                  <a:gd name="T14" fmla="*/ 344 w 4015"/>
                  <a:gd name="T15" fmla="*/ 858 h 5192"/>
                  <a:gd name="T16" fmla="*/ 335 w 4015"/>
                  <a:gd name="T17" fmla="*/ 859 h 5192"/>
                  <a:gd name="T18" fmla="*/ 326 w 4015"/>
                  <a:gd name="T19" fmla="*/ 860 h 5192"/>
                  <a:gd name="T20" fmla="*/ 316 w 4015"/>
                  <a:gd name="T21" fmla="*/ 861 h 5192"/>
                  <a:gd name="T22" fmla="*/ 306 w 4015"/>
                  <a:gd name="T23" fmla="*/ 863 h 5192"/>
                  <a:gd name="T24" fmla="*/ 295 w 4015"/>
                  <a:gd name="T25" fmla="*/ 864 h 5192"/>
                  <a:gd name="T26" fmla="*/ 284 w 4015"/>
                  <a:gd name="T27" fmla="*/ 865 h 5192"/>
                  <a:gd name="T28" fmla="*/ 272 w 4015"/>
                  <a:gd name="T29" fmla="*/ 865 h 5192"/>
                  <a:gd name="T30" fmla="*/ 259 w 4015"/>
                  <a:gd name="T31" fmla="*/ 866 h 5192"/>
                  <a:gd name="T32" fmla="*/ 247 w 4015"/>
                  <a:gd name="T33" fmla="*/ 866 h 5192"/>
                  <a:gd name="T34" fmla="*/ 234 w 4015"/>
                  <a:gd name="T35" fmla="*/ 866 h 5192"/>
                  <a:gd name="T36" fmla="*/ 221 w 4015"/>
                  <a:gd name="T37" fmla="*/ 866 h 5192"/>
                  <a:gd name="T38" fmla="*/ 207 w 4015"/>
                  <a:gd name="T39" fmla="*/ 866 h 5192"/>
                  <a:gd name="T40" fmla="*/ 187 w 4015"/>
                  <a:gd name="T41" fmla="*/ 865 h 5192"/>
                  <a:gd name="T42" fmla="*/ 168 w 4015"/>
                  <a:gd name="T43" fmla="*/ 863 h 5192"/>
                  <a:gd name="T44" fmla="*/ 151 w 4015"/>
                  <a:gd name="T45" fmla="*/ 862 h 5192"/>
                  <a:gd name="T46" fmla="*/ 136 w 4015"/>
                  <a:gd name="T47" fmla="*/ 860 h 5192"/>
                  <a:gd name="T48" fmla="*/ 121 w 4015"/>
                  <a:gd name="T49" fmla="*/ 858 h 5192"/>
                  <a:gd name="T50" fmla="*/ 108 w 4015"/>
                  <a:gd name="T51" fmla="*/ 856 h 5192"/>
                  <a:gd name="T52" fmla="*/ 97 w 4015"/>
                  <a:gd name="T53" fmla="*/ 854 h 5192"/>
                  <a:gd name="T54" fmla="*/ 87 w 4015"/>
                  <a:gd name="T55" fmla="*/ 852 h 5192"/>
                  <a:gd name="T56" fmla="*/ 78 w 4015"/>
                  <a:gd name="T57" fmla="*/ 850 h 5192"/>
                  <a:gd name="T58" fmla="*/ 70 w 4015"/>
                  <a:gd name="T59" fmla="*/ 849 h 5192"/>
                  <a:gd name="T60" fmla="*/ 64 w 4015"/>
                  <a:gd name="T61" fmla="*/ 847 h 5192"/>
                  <a:gd name="T62" fmla="*/ 59 w 4015"/>
                  <a:gd name="T63" fmla="*/ 845 h 5192"/>
                  <a:gd name="T64" fmla="*/ 54 w 4015"/>
                  <a:gd name="T65" fmla="*/ 845 h 5192"/>
                  <a:gd name="T66" fmla="*/ 52 w 4015"/>
                  <a:gd name="T67" fmla="*/ 844 h 5192"/>
                  <a:gd name="T68" fmla="*/ 50 w 4015"/>
                  <a:gd name="T69" fmla="*/ 843 h 5192"/>
                  <a:gd name="T70" fmla="*/ 50 w 4015"/>
                  <a:gd name="T71" fmla="*/ 843 h 5192"/>
                  <a:gd name="T72" fmla="*/ 0 w 4015"/>
                  <a:gd name="T73" fmla="*/ 841 h 5192"/>
                  <a:gd name="T74" fmla="*/ 0 w 4015"/>
                  <a:gd name="T75" fmla="*/ 0 h 5192"/>
                  <a:gd name="T76" fmla="*/ 429 w 4015"/>
                  <a:gd name="T77" fmla="*/ 1 h 5192"/>
                  <a:gd name="T78" fmla="*/ 669 w 4015"/>
                  <a:gd name="T79" fmla="*/ 73 h 519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15" h="5192">
                    <a:moveTo>
                      <a:pt x="4015" y="439"/>
                    </a:moveTo>
                    <a:lnTo>
                      <a:pt x="4015" y="4974"/>
                    </a:lnTo>
                    <a:lnTo>
                      <a:pt x="2561" y="5121"/>
                    </a:lnTo>
                    <a:lnTo>
                      <a:pt x="2240" y="5112"/>
                    </a:lnTo>
                    <a:lnTo>
                      <a:pt x="2203" y="5121"/>
                    </a:lnTo>
                    <a:lnTo>
                      <a:pt x="2159" y="5127"/>
                    </a:lnTo>
                    <a:lnTo>
                      <a:pt x="2114" y="5135"/>
                    </a:lnTo>
                    <a:lnTo>
                      <a:pt x="2065" y="5144"/>
                    </a:lnTo>
                    <a:lnTo>
                      <a:pt x="2013" y="5149"/>
                    </a:lnTo>
                    <a:lnTo>
                      <a:pt x="1956" y="5158"/>
                    </a:lnTo>
                    <a:lnTo>
                      <a:pt x="1898" y="5164"/>
                    </a:lnTo>
                    <a:lnTo>
                      <a:pt x="1835" y="5173"/>
                    </a:lnTo>
                    <a:lnTo>
                      <a:pt x="1769" y="5179"/>
                    </a:lnTo>
                    <a:lnTo>
                      <a:pt x="1704" y="5184"/>
                    </a:lnTo>
                    <a:lnTo>
                      <a:pt x="1632" y="5187"/>
                    </a:lnTo>
                    <a:lnTo>
                      <a:pt x="1557" y="5190"/>
                    </a:lnTo>
                    <a:lnTo>
                      <a:pt x="1483" y="5192"/>
                    </a:lnTo>
                    <a:lnTo>
                      <a:pt x="1405" y="5192"/>
                    </a:lnTo>
                    <a:lnTo>
                      <a:pt x="1324" y="5192"/>
                    </a:lnTo>
                    <a:lnTo>
                      <a:pt x="1242" y="5190"/>
                    </a:lnTo>
                    <a:lnTo>
                      <a:pt x="1121" y="5184"/>
                    </a:lnTo>
                    <a:lnTo>
                      <a:pt x="1009" y="5175"/>
                    </a:lnTo>
                    <a:lnTo>
                      <a:pt x="907" y="5166"/>
                    </a:lnTo>
                    <a:lnTo>
                      <a:pt x="814" y="5155"/>
                    </a:lnTo>
                    <a:lnTo>
                      <a:pt x="728" y="5144"/>
                    </a:lnTo>
                    <a:lnTo>
                      <a:pt x="651" y="5133"/>
                    </a:lnTo>
                    <a:lnTo>
                      <a:pt x="583" y="5121"/>
                    </a:lnTo>
                    <a:lnTo>
                      <a:pt x="522" y="5110"/>
                    </a:lnTo>
                    <a:lnTo>
                      <a:pt x="467" y="5098"/>
                    </a:lnTo>
                    <a:lnTo>
                      <a:pt x="421" y="5090"/>
                    </a:lnTo>
                    <a:lnTo>
                      <a:pt x="384" y="5078"/>
                    </a:lnTo>
                    <a:lnTo>
                      <a:pt x="352" y="5069"/>
                    </a:lnTo>
                    <a:lnTo>
                      <a:pt x="327" y="5064"/>
                    </a:lnTo>
                    <a:lnTo>
                      <a:pt x="313" y="5058"/>
                    </a:lnTo>
                    <a:lnTo>
                      <a:pt x="301" y="5052"/>
                    </a:lnTo>
                    <a:lnTo>
                      <a:pt x="298" y="5052"/>
                    </a:lnTo>
                    <a:lnTo>
                      <a:pt x="0" y="5043"/>
                    </a:lnTo>
                    <a:lnTo>
                      <a:pt x="0" y="0"/>
                    </a:lnTo>
                    <a:lnTo>
                      <a:pt x="2576" y="6"/>
                    </a:lnTo>
                    <a:lnTo>
                      <a:pt x="4015" y="439"/>
                    </a:lnTo>
                    <a:close/>
                  </a:path>
                </a:pathLst>
              </a:custGeom>
              <a:solidFill>
                <a:srgbClr val="F4B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5" name="Freeform 10"/>
              <p:cNvSpPr>
                <a:spLocks/>
              </p:cNvSpPr>
              <p:nvPr/>
            </p:nvSpPr>
            <p:spPr bwMode="auto">
              <a:xfrm>
                <a:off x="4832" y="113"/>
                <a:ext cx="639" cy="825"/>
              </a:xfrm>
              <a:custGeom>
                <a:avLst/>
                <a:gdLst>
                  <a:gd name="T0" fmla="*/ 639 w 3832"/>
                  <a:gd name="T1" fmla="*/ 70 h 4950"/>
                  <a:gd name="T2" fmla="*/ 639 w 3832"/>
                  <a:gd name="T3" fmla="*/ 791 h 4950"/>
                  <a:gd name="T4" fmla="*/ 408 w 3832"/>
                  <a:gd name="T5" fmla="*/ 814 h 4950"/>
                  <a:gd name="T6" fmla="*/ 356 w 3832"/>
                  <a:gd name="T7" fmla="*/ 812 h 4950"/>
                  <a:gd name="T8" fmla="*/ 350 w 3832"/>
                  <a:gd name="T9" fmla="*/ 813 h 4950"/>
                  <a:gd name="T10" fmla="*/ 344 w 3832"/>
                  <a:gd name="T11" fmla="*/ 814 h 4950"/>
                  <a:gd name="T12" fmla="*/ 336 w 3832"/>
                  <a:gd name="T13" fmla="*/ 816 h 4950"/>
                  <a:gd name="T14" fmla="*/ 329 w 3832"/>
                  <a:gd name="T15" fmla="*/ 817 h 4950"/>
                  <a:gd name="T16" fmla="*/ 320 w 3832"/>
                  <a:gd name="T17" fmla="*/ 818 h 4950"/>
                  <a:gd name="T18" fmla="*/ 311 w 3832"/>
                  <a:gd name="T19" fmla="*/ 819 h 4950"/>
                  <a:gd name="T20" fmla="*/ 302 w 3832"/>
                  <a:gd name="T21" fmla="*/ 821 h 4950"/>
                  <a:gd name="T22" fmla="*/ 292 w 3832"/>
                  <a:gd name="T23" fmla="*/ 822 h 4950"/>
                  <a:gd name="T24" fmla="*/ 282 w 3832"/>
                  <a:gd name="T25" fmla="*/ 823 h 4950"/>
                  <a:gd name="T26" fmla="*/ 271 w 3832"/>
                  <a:gd name="T27" fmla="*/ 823 h 4950"/>
                  <a:gd name="T28" fmla="*/ 259 w 3832"/>
                  <a:gd name="T29" fmla="*/ 824 h 4950"/>
                  <a:gd name="T30" fmla="*/ 248 w 3832"/>
                  <a:gd name="T31" fmla="*/ 824 h 4950"/>
                  <a:gd name="T32" fmla="*/ 236 w 3832"/>
                  <a:gd name="T33" fmla="*/ 825 h 4950"/>
                  <a:gd name="T34" fmla="*/ 223 w 3832"/>
                  <a:gd name="T35" fmla="*/ 825 h 4950"/>
                  <a:gd name="T36" fmla="*/ 211 w 3832"/>
                  <a:gd name="T37" fmla="*/ 825 h 4950"/>
                  <a:gd name="T38" fmla="*/ 198 w 3832"/>
                  <a:gd name="T39" fmla="*/ 824 h 4950"/>
                  <a:gd name="T40" fmla="*/ 179 w 3832"/>
                  <a:gd name="T41" fmla="*/ 824 h 4950"/>
                  <a:gd name="T42" fmla="*/ 161 w 3832"/>
                  <a:gd name="T43" fmla="*/ 822 h 4950"/>
                  <a:gd name="T44" fmla="*/ 144 w 3832"/>
                  <a:gd name="T45" fmla="*/ 821 h 4950"/>
                  <a:gd name="T46" fmla="*/ 130 w 3832"/>
                  <a:gd name="T47" fmla="*/ 819 h 4950"/>
                  <a:gd name="T48" fmla="*/ 116 w 3832"/>
                  <a:gd name="T49" fmla="*/ 817 h 4950"/>
                  <a:gd name="T50" fmla="*/ 104 w 3832"/>
                  <a:gd name="T51" fmla="*/ 815 h 4950"/>
                  <a:gd name="T52" fmla="*/ 93 w 3832"/>
                  <a:gd name="T53" fmla="*/ 814 h 4950"/>
                  <a:gd name="T54" fmla="*/ 83 w 3832"/>
                  <a:gd name="T55" fmla="*/ 812 h 4950"/>
                  <a:gd name="T56" fmla="*/ 74 w 3832"/>
                  <a:gd name="T57" fmla="*/ 810 h 4950"/>
                  <a:gd name="T58" fmla="*/ 67 w 3832"/>
                  <a:gd name="T59" fmla="*/ 808 h 4950"/>
                  <a:gd name="T60" fmla="*/ 61 w 3832"/>
                  <a:gd name="T61" fmla="*/ 807 h 4950"/>
                  <a:gd name="T62" fmla="*/ 56 w 3832"/>
                  <a:gd name="T63" fmla="*/ 805 h 4950"/>
                  <a:gd name="T64" fmla="*/ 52 w 3832"/>
                  <a:gd name="T65" fmla="*/ 804 h 4950"/>
                  <a:gd name="T66" fmla="*/ 49 w 3832"/>
                  <a:gd name="T67" fmla="*/ 803 h 4950"/>
                  <a:gd name="T68" fmla="*/ 48 w 3832"/>
                  <a:gd name="T69" fmla="*/ 802 h 4950"/>
                  <a:gd name="T70" fmla="*/ 47 w 3832"/>
                  <a:gd name="T71" fmla="*/ 802 h 4950"/>
                  <a:gd name="T72" fmla="*/ 49 w 3832"/>
                  <a:gd name="T73" fmla="*/ 802 h 4950"/>
                  <a:gd name="T74" fmla="*/ 0 w 3832"/>
                  <a:gd name="T75" fmla="*/ 801 h 4950"/>
                  <a:gd name="T76" fmla="*/ 0 w 3832"/>
                  <a:gd name="T77" fmla="*/ 0 h 4950"/>
                  <a:gd name="T78" fmla="*/ 410 w 3832"/>
                  <a:gd name="T79" fmla="*/ 1 h 4950"/>
                  <a:gd name="T80" fmla="*/ 639 w 3832"/>
                  <a:gd name="T81" fmla="*/ 70 h 495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832" h="4950">
                    <a:moveTo>
                      <a:pt x="3832" y="419"/>
                    </a:moveTo>
                    <a:lnTo>
                      <a:pt x="3832" y="4745"/>
                    </a:lnTo>
                    <a:lnTo>
                      <a:pt x="2447" y="4881"/>
                    </a:lnTo>
                    <a:lnTo>
                      <a:pt x="2134" y="4872"/>
                    </a:lnTo>
                    <a:lnTo>
                      <a:pt x="2099" y="4877"/>
                    </a:lnTo>
                    <a:lnTo>
                      <a:pt x="2060" y="4886"/>
                    </a:lnTo>
                    <a:lnTo>
                      <a:pt x="2017" y="4894"/>
                    </a:lnTo>
                    <a:lnTo>
                      <a:pt x="1971" y="4900"/>
                    </a:lnTo>
                    <a:lnTo>
                      <a:pt x="1919" y="4909"/>
                    </a:lnTo>
                    <a:lnTo>
                      <a:pt x="1868" y="4915"/>
                    </a:lnTo>
                    <a:lnTo>
                      <a:pt x="1810" y="4924"/>
                    </a:lnTo>
                    <a:lnTo>
                      <a:pt x="1751" y="4929"/>
                    </a:lnTo>
                    <a:lnTo>
                      <a:pt x="1690" y="4935"/>
                    </a:lnTo>
                    <a:lnTo>
                      <a:pt x="1624" y="4937"/>
                    </a:lnTo>
                    <a:lnTo>
                      <a:pt x="1555" y="4944"/>
                    </a:lnTo>
                    <a:lnTo>
                      <a:pt x="1486" y="4946"/>
                    </a:lnTo>
                    <a:lnTo>
                      <a:pt x="1414" y="4950"/>
                    </a:lnTo>
                    <a:lnTo>
                      <a:pt x="1340" y="4950"/>
                    </a:lnTo>
                    <a:lnTo>
                      <a:pt x="1263" y="4950"/>
                    </a:lnTo>
                    <a:lnTo>
                      <a:pt x="1185" y="4946"/>
                    </a:lnTo>
                    <a:lnTo>
                      <a:pt x="1071" y="4941"/>
                    </a:lnTo>
                    <a:lnTo>
                      <a:pt x="965" y="4932"/>
                    </a:lnTo>
                    <a:lnTo>
                      <a:pt x="866" y="4924"/>
                    </a:lnTo>
                    <a:lnTo>
                      <a:pt x="778" y="4915"/>
                    </a:lnTo>
                    <a:lnTo>
                      <a:pt x="695" y="4903"/>
                    </a:lnTo>
                    <a:lnTo>
                      <a:pt x="623" y="4892"/>
                    </a:lnTo>
                    <a:lnTo>
                      <a:pt x="557" y="4883"/>
                    </a:lnTo>
                    <a:lnTo>
                      <a:pt x="497" y="4872"/>
                    </a:lnTo>
                    <a:lnTo>
                      <a:pt x="445" y="4861"/>
                    </a:lnTo>
                    <a:lnTo>
                      <a:pt x="402" y="4849"/>
                    </a:lnTo>
                    <a:lnTo>
                      <a:pt x="365" y="4840"/>
                    </a:lnTo>
                    <a:lnTo>
                      <a:pt x="334" y="4831"/>
                    </a:lnTo>
                    <a:lnTo>
                      <a:pt x="311" y="4823"/>
                    </a:lnTo>
                    <a:lnTo>
                      <a:pt x="296" y="4820"/>
                    </a:lnTo>
                    <a:lnTo>
                      <a:pt x="285" y="4814"/>
                    </a:lnTo>
                    <a:lnTo>
                      <a:pt x="282" y="4814"/>
                    </a:lnTo>
                    <a:lnTo>
                      <a:pt x="291" y="4814"/>
                    </a:lnTo>
                    <a:lnTo>
                      <a:pt x="0" y="4806"/>
                    </a:lnTo>
                    <a:lnTo>
                      <a:pt x="0" y="0"/>
                    </a:lnTo>
                    <a:lnTo>
                      <a:pt x="2459" y="4"/>
                    </a:lnTo>
                    <a:lnTo>
                      <a:pt x="3832" y="419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6" name="Freeform 11"/>
              <p:cNvSpPr>
                <a:spLocks/>
              </p:cNvSpPr>
              <p:nvPr/>
            </p:nvSpPr>
            <p:spPr bwMode="auto">
              <a:xfrm>
                <a:off x="4837" y="384"/>
                <a:ext cx="398" cy="536"/>
              </a:xfrm>
              <a:custGeom>
                <a:avLst/>
                <a:gdLst>
                  <a:gd name="T0" fmla="*/ 397 w 2388"/>
                  <a:gd name="T1" fmla="*/ 2 h 3217"/>
                  <a:gd name="T2" fmla="*/ 398 w 2388"/>
                  <a:gd name="T3" fmla="*/ 536 h 3217"/>
                  <a:gd name="T4" fmla="*/ 0 w 2388"/>
                  <a:gd name="T5" fmla="*/ 525 h 3217"/>
                  <a:gd name="T6" fmla="*/ 0 w 2388"/>
                  <a:gd name="T7" fmla="*/ 0 h 3217"/>
                  <a:gd name="T8" fmla="*/ 397 w 2388"/>
                  <a:gd name="T9" fmla="*/ 2 h 32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88" h="3217">
                    <a:moveTo>
                      <a:pt x="2380" y="11"/>
                    </a:moveTo>
                    <a:lnTo>
                      <a:pt x="2388" y="3217"/>
                    </a:lnTo>
                    <a:lnTo>
                      <a:pt x="0" y="3150"/>
                    </a:lnTo>
                    <a:lnTo>
                      <a:pt x="0" y="0"/>
                    </a:lnTo>
                    <a:lnTo>
                      <a:pt x="2380" y="11"/>
                    </a:lnTo>
                    <a:close/>
                  </a:path>
                </a:pathLst>
              </a:cu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7" name="Freeform 12"/>
              <p:cNvSpPr>
                <a:spLocks/>
              </p:cNvSpPr>
              <p:nvPr/>
            </p:nvSpPr>
            <p:spPr bwMode="auto">
              <a:xfrm>
                <a:off x="4874" y="382"/>
                <a:ext cx="324" cy="541"/>
              </a:xfrm>
              <a:custGeom>
                <a:avLst/>
                <a:gdLst>
                  <a:gd name="T0" fmla="*/ 323 w 1945"/>
                  <a:gd name="T1" fmla="*/ 2 h 3245"/>
                  <a:gd name="T2" fmla="*/ 324 w 1945"/>
                  <a:gd name="T3" fmla="*/ 541 h 3245"/>
                  <a:gd name="T4" fmla="*/ 0 w 1945"/>
                  <a:gd name="T5" fmla="*/ 530 h 3245"/>
                  <a:gd name="T6" fmla="*/ 0 w 1945"/>
                  <a:gd name="T7" fmla="*/ 0 h 3245"/>
                  <a:gd name="T8" fmla="*/ 323 w 1945"/>
                  <a:gd name="T9" fmla="*/ 2 h 3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5" h="3245">
                    <a:moveTo>
                      <a:pt x="1939" y="11"/>
                    </a:moveTo>
                    <a:lnTo>
                      <a:pt x="1945" y="3245"/>
                    </a:lnTo>
                    <a:lnTo>
                      <a:pt x="3" y="3179"/>
                    </a:lnTo>
                    <a:lnTo>
                      <a:pt x="0" y="0"/>
                    </a:lnTo>
                    <a:lnTo>
                      <a:pt x="1939" y="11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8" name="Freeform 13"/>
              <p:cNvSpPr>
                <a:spLocks/>
              </p:cNvSpPr>
              <p:nvPr/>
            </p:nvSpPr>
            <p:spPr bwMode="auto">
              <a:xfrm>
                <a:off x="4879" y="383"/>
                <a:ext cx="315" cy="549"/>
              </a:xfrm>
              <a:custGeom>
                <a:avLst/>
                <a:gdLst>
                  <a:gd name="T0" fmla="*/ 314 w 1886"/>
                  <a:gd name="T1" fmla="*/ 3 h 3297"/>
                  <a:gd name="T2" fmla="*/ 314 w 1886"/>
                  <a:gd name="T3" fmla="*/ 535 h 3297"/>
                  <a:gd name="T4" fmla="*/ 315 w 1886"/>
                  <a:gd name="T5" fmla="*/ 535 h 3297"/>
                  <a:gd name="T6" fmla="*/ 315 w 1886"/>
                  <a:gd name="T7" fmla="*/ 535 h 3297"/>
                  <a:gd name="T8" fmla="*/ 314 w 1886"/>
                  <a:gd name="T9" fmla="*/ 535 h 3297"/>
                  <a:gd name="T10" fmla="*/ 314 w 1886"/>
                  <a:gd name="T11" fmla="*/ 535 h 3297"/>
                  <a:gd name="T12" fmla="*/ 311 w 1886"/>
                  <a:gd name="T13" fmla="*/ 536 h 3297"/>
                  <a:gd name="T14" fmla="*/ 307 w 1886"/>
                  <a:gd name="T15" fmla="*/ 537 h 3297"/>
                  <a:gd name="T16" fmla="*/ 302 w 1886"/>
                  <a:gd name="T17" fmla="*/ 538 h 3297"/>
                  <a:gd name="T18" fmla="*/ 296 w 1886"/>
                  <a:gd name="T19" fmla="*/ 539 h 3297"/>
                  <a:gd name="T20" fmla="*/ 289 w 1886"/>
                  <a:gd name="T21" fmla="*/ 540 h 3297"/>
                  <a:gd name="T22" fmla="*/ 280 w 1886"/>
                  <a:gd name="T23" fmla="*/ 541 h 3297"/>
                  <a:gd name="T24" fmla="*/ 271 w 1886"/>
                  <a:gd name="T25" fmla="*/ 543 h 3297"/>
                  <a:gd name="T26" fmla="*/ 261 w 1886"/>
                  <a:gd name="T27" fmla="*/ 544 h 3297"/>
                  <a:gd name="T28" fmla="*/ 249 w 1886"/>
                  <a:gd name="T29" fmla="*/ 545 h 3297"/>
                  <a:gd name="T30" fmla="*/ 237 w 1886"/>
                  <a:gd name="T31" fmla="*/ 546 h 3297"/>
                  <a:gd name="T32" fmla="*/ 224 w 1886"/>
                  <a:gd name="T33" fmla="*/ 548 h 3297"/>
                  <a:gd name="T34" fmla="*/ 210 w 1886"/>
                  <a:gd name="T35" fmla="*/ 548 h 3297"/>
                  <a:gd name="T36" fmla="*/ 196 w 1886"/>
                  <a:gd name="T37" fmla="*/ 549 h 3297"/>
                  <a:gd name="T38" fmla="*/ 181 w 1886"/>
                  <a:gd name="T39" fmla="*/ 549 h 3297"/>
                  <a:gd name="T40" fmla="*/ 166 w 1886"/>
                  <a:gd name="T41" fmla="*/ 549 h 3297"/>
                  <a:gd name="T42" fmla="*/ 150 w 1886"/>
                  <a:gd name="T43" fmla="*/ 548 h 3297"/>
                  <a:gd name="T44" fmla="*/ 133 w 1886"/>
                  <a:gd name="T45" fmla="*/ 547 h 3297"/>
                  <a:gd name="T46" fmla="*/ 117 w 1886"/>
                  <a:gd name="T47" fmla="*/ 546 h 3297"/>
                  <a:gd name="T48" fmla="*/ 102 w 1886"/>
                  <a:gd name="T49" fmla="*/ 545 h 3297"/>
                  <a:gd name="T50" fmla="*/ 87 w 1886"/>
                  <a:gd name="T51" fmla="*/ 543 h 3297"/>
                  <a:gd name="T52" fmla="*/ 74 w 1886"/>
                  <a:gd name="T53" fmla="*/ 541 h 3297"/>
                  <a:gd name="T54" fmla="*/ 62 w 1886"/>
                  <a:gd name="T55" fmla="*/ 539 h 3297"/>
                  <a:gd name="T56" fmla="*/ 50 w 1886"/>
                  <a:gd name="T57" fmla="*/ 537 h 3297"/>
                  <a:gd name="T58" fmla="*/ 40 w 1886"/>
                  <a:gd name="T59" fmla="*/ 535 h 3297"/>
                  <a:gd name="T60" fmla="*/ 31 w 1886"/>
                  <a:gd name="T61" fmla="*/ 533 h 3297"/>
                  <a:gd name="T62" fmla="*/ 23 w 1886"/>
                  <a:gd name="T63" fmla="*/ 531 h 3297"/>
                  <a:gd name="T64" fmla="*/ 16 w 1886"/>
                  <a:gd name="T65" fmla="*/ 530 h 3297"/>
                  <a:gd name="T66" fmla="*/ 11 w 1886"/>
                  <a:gd name="T67" fmla="*/ 528 h 3297"/>
                  <a:gd name="T68" fmla="*/ 6 w 1886"/>
                  <a:gd name="T69" fmla="*/ 527 h 3297"/>
                  <a:gd name="T70" fmla="*/ 2 w 1886"/>
                  <a:gd name="T71" fmla="*/ 526 h 3297"/>
                  <a:gd name="T72" fmla="*/ 1 w 1886"/>
                  <a:gd name="T73" fmla="*/ 525 h 3297"/>
                  <a:gd name="T74" fmla="*/ 0 w 1886"/>
                  <a:gd name="T75" fmla="*/ 525 h 3297"/>
                  <a:gd name="T76" fmla="*/ 2 w 1886"/>
                  <a:gd name="T77" fmla="*/ 525 h 3297"/>
                  <a:gd name="T78" fmla="*/ 1 w 1886"/>
                  <a:gd name="T79" fmla="*/ 525 h 3297"/>
                  <a:gd name="T80" fmla="*/ 0 w 1886"/>
                  <a:gd name="T81" fmla="*/ 0 h 3297"/>
                  <a:gd name="T82" fmla="*/ 314 w 1886"/>
                  <a:gd name="T83" fmla="*/ 3 h 329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886" h="3297">
                    <a:moveTo>
                      <a:pt x="1878" y="17"/>
                    </a:moveTo>
                    <a:lnTo>
                      <a:pt x="1881" y="3210"/>
                    </a:lnTo>
                    <a:lnTo>
                      <a:pt x="1886" y="3214"/>
                    </a:lnTo>
                    <a:lnTo>
                      <a:pt x="1884" y="3214"/>
                    </a:lnTo>
                    <a:lnTo>
                      <a:pt x="1881" y="3214"/>
                    </a:lnTo>
                    <a:lnTo>
                      <a:pt x="1878" y="3214"/>
                    </a:lnTo>
                    <a:lnTo>
                      <a:pt x="1864" y="3217"/>
                    </a:lnTo>
                    <a:lnTo>
                      <a:pt x="1841" y="3223"/>
                    </a:lnTo>
                    <a:lnTo>
                      <a:pt x="1810" y="3228"/>
                    </a:lnTo>
                    <a:lnTo>
                      <a:pt x="1772" y="3234"/>
                    </a:lnTo>
                    <a:lnTo>
                      <a:pt x="1729" y="3242"/>
                    </a:lnTo>
                    <a:lnTo>
                      <a:pt x="1677" y="3251"/>
                    </a:lnTo>
                    <a:lnTo>
                      <a:pt x="1620" y="3260"/>
                    </a:lnTo>
                    <a:lnTo>
                      <a:pt x="1560" y="3265"/>
                    </a:lnTo>
                    <a:lnTo>
                      <a:pt x="1491" y="3273"/>
                    </a:lnTo>
                    <a:lnTo>
                      <a:pt x="1419" y="3279"/>
                    </a:lnTo>
                    <a:lnTo>
                      <a:pt x="1342" y="3288"/>
                    </a:lnTo>
                    <a:lnTo>
                      <a:pt x="1259" y="3291"/>
                    </a:lnTo>
                    <a:lnTo>
                      <a:pt x="1173" y="3294"/>
                    </a:lnTo>
                    <a:lnTo>
                      <a:pt x="1084" y="3297"/>
                    </a:lnTo>
                    <a:lnTo>
                      <a:pt x="992" y="3294"/>
                    </a:lnTo>
                    <a:lnTo>
                      <a:pt x="897" y="3291"/>
                    </a:lnTo>
                    <a:lnTo>
                      <a:pt x="797" y="3286"/>
                    </a:lnTo>
                    <a:lnTo>
                      <a:pt x="700" y="3279"/>
                    </a:lnTo>
                    <a:lnTo>
                      <a:pt x="608" y="3271"/>
                    </a:lnTo>
                    <a:lnTo>
                      <a:pt x="521" y="3260"/>
                    </a:lnTo>
                    <a:lnTo>
                      <a:pt x="441" y="3247"/>
                    </a:lnTo>
                    <a:lnTo>
                      <a:pt x="370" y="3236"/>
                    </a:lnTo>
                    <a:lnTo>
                      <a:pt x="301" y="3225"/>
                    </a:lnTo>
                    <a:lnTo>
                      <a:pt x="241" y="3214"/>
                    </a:lnTo>
                    <a:lnTo>
                      <a:pt x="186" y="3202"/>
                    </a:lnTo>
                    <a:lnTo>
                      <a:pt x="137" y="3191"/>
                    </a:lnTo>
                    <a:lnTo>
                      <a:pt x="98" y="3182"/>
                    </a:lnTo>
                    <a:lnTo>
                      <a:pt x="63" y="3171"/>
                    </a:lnTo>
                    <a:lnTo>
                      <a:pt x="35" y="3165"/>
                    </a:lnTo>
                    <a:lnTo>
                      <a:pt x="14" y="3159"/>
                    </a:lnTo>
                    <a:lnTo>
                      <a:pt x="3" y="3154"/>
                    </a:lnTo>
                    <a:lnTo>
                      <a:pt x="0" y="3154"/>
                    </a:lnTo>
                    <a:lnTo>
                      <a:pt x="9" y="3154"/>
                    </a:lnTo>
                    <a:lnTo>
                      <a:pt x="3" y="3154"/>
                    </a:lnTo>
                    <a:lnTo>
                      <a:pt x="0" y="0"/>
                    </a:lnTo>
                    <a:lnTo>
                      <a:pt x="1878" y="17"/>
                    </a:lnTo>
                    <a:close/>
                  </a:path>
                </a:pathLst>
              </a:cu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9" name="Freeform 14"/>
              <p:cNvSpPr>
                <a:spLocks/>
              </p:cNvSpPr>
              <p:nvPr/>
            </p:nvSpPr>
            <p:spPr bwMode="auto">
              <a:xfrm>
                <a:off x="4879" y="383"/>
                <a:ext cx="112" cy="546"/>
              </a:xfrm>
              <a:custGeom>
                <a:avLst/>
                <a:gdLst>
                  <a:gd name="T0" fmla="*/ 112 w 674"/>
                  <a:gd name="T1" fmla="*/ 1 h 3279"/>
                  <a:gd name="T2" fmla="*/ 112 w 674"/>
                  <a:gd name="T3" fmla="*/ 546 h 3279"/>
                  <a:gd name="T4" fmla="*/ 99 w 674"/>
                  <a:gd name="T5" fmla="*/ 545 h 3279"/>
                  <a:gd name="T6" fmla="*/ 87 w 674"/>
                  <a:gd name="T7" fmla="*/ 543 h 3279"/>
                  <a:gd name="T8" fmla="*/ 75 w 674"/>
                  <a:gd name="T9" fmla="*/ 542 h 3279"/>
                  <a:gd name="T10" fmla="*/ 65 w 674"/>
                  <a:gd name="T11" fmla="*/ 540 h 3279"/>
                  <a:gd name="T12" fmla="*/ 55 w 674"/>
                  <a:gd name="T13" fmla="*/ 539 h 3279"/>
                  <a:gd name="T14" fmla="*/ 46 w 674"/>
                  <a:gd name="T15" fmla="*/ 537 h 3279"/>
                  <a:gd name="T16" fmla="*/ 37 w 674"/>
                  <a:gd name="T17" fmla="*/ 535 h 3279"/>
                  <a:gd name="T18" fmla="*/ 30 w 674"/>
                  <a:gd name="T19" fmla="*/ 533 h 3279"/>
                  <a:gd name="T20" fmla="*/ 23 w 674"/>
                  <a:gd name="T21" fmla="*/ 531 h 3279"/>
                  <a:gd name="T22" fmla="*/ 17 w 674"/>
                  <a:gd name="T23" fmla="*/ 530 h 3279"/>
                  <a:gd name="T24" fmla="*/ 12 w 674"/>
                  <a:gd name="T25" fmla="*/ 528 h 3279"/>
                  <a:gd name="T26" fmla="*/ 8 w 674"/>
                  <a:gd name="T27" fmla="*/ 527 h 3279"/>
                  <a:gd name="T28" fmla="*/ 4 w 674"/>
                  <a:gd name="T29" fmla="*/ 527 h 3279"/>
                  <a:gd name="T30" fmla="*/ 2 w 674"/>
                  <a:gd name="T31" fmla="*/ 526 h 3279"/>
                  <a:gd name="T32" fmla="*/ 0 w 674"/>
                  <a:gd name="T33" fmla="*/ 525 h 3279"/>
                  <a:gd name="T34" fmla="*/ 0 w 674"/>
                  <a:gd name="T35" fmla="*/ 525 h 3279"/>
                  <a:gd name="T36" fmla="*/ 1 w 674"/>
                  <a:gd name="T37" fmla="*/ 525 h 3279"/>
                  <a:gd name="T38" fmla="*/ 0 w 674"/>
                  <a:gd name="T39" fmla="*/ 525 h 3279"/>
                  <a:gd name="T40" fmla="*/ 0 w 674"/>
                  <a:gd name="T41" fmla="*/ 0 h 3279"/>
                  <a:gd name="T42" fmla="*/ 112 w 674"/>
                  <a:gd name="T43" fmla="*/ 1 h 327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74" h="3279">
                    <a:moveTo>
                      <a:pt x="674" y="6"/>
                    </a:moveTo>
                    <a:lnTo>
                      <a:pt x="674" y="3279"/>
                    </a:lnTo>
                    <a:lnTo>
                      <a:pt x="596" y="3271"/>
                    </a:lnTo>
                    <a:lnTo>
                      <a:pt x="521" y="3262"/>
                    </a:lnTo>
                    <a:lnTo>
                      <a:pt x="452" y="3254"/>
                    </a:lnTo>
                    <a:lnTo>
                      <a:pt x="390" y="3242"/>
                    </a:lnTo>
                    <a:lnTo>
                      <a:pt x="329" y="3234"/>
                    </a:lnTo>
                    <a:lnTo>
                      <a:pt x="275" y="3223"/>
                    </a:lnTo>
                    <a:lnTo>
                      <a:pt x="223" y="3210"/>
                    </a:lnTo>
                    <a:lnTo>
                      <a:pt x="178" y="3202"/>
                    </a:lnTo>
                    <a:lnTo>
                      <a:pt x="137" y="3191"/>
                    </a:lnTo>
                    <a:lnTo>
                      <a:pt x="100" y="3182"/>
                    </a:lnTo>
                    <a:lnTo>
                      <a:pt x="72" y="3173"/>
                    </a:lnTo>
                    <a:lnTo>
                      <a:pt x="46" y="3167"/>
                    </a:lnTo>
                    <a:lnTo>
                      <a:pt x="26" y="3162"/>
                    </a:lnTo>
                    <a:lnTo>
                      <a:pt x="11" y="3156"/>
                    </a:lnTo>
                    <a:lnTo>
                      <a:pt x="3" y="3154"/>
                    </a:lnTo>
                    <a:lnTo>
                      <a:pt x="0" y="3154"/>
                    </a:lnTo>
                    <a:lnTo>
                      <a:pt x="9" y="3154"/>
                    </a:lnTo>
                    <a:lnTo>
                      <a:pt x="3" y="3154"/>
                    </a:lnTo>
                    <a:lnTo>
                      <a:pt x="0" y="0"/>
                    </a:lnTo>
                    <a:lnTo>
                      <a:pt x="674" y="6"/>
                    </a:lnTo>
                    <a:close/>
                  </a:path>
                </a:pathLst>
              </a:custGeom>
              <a:solidFill>
                <a:srgbClr val="BAB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0" name="Freeform 15"/>
              <p:cNvSpPr>
                <a:spLocks/>
              </p:cNvSpPr>
              <p:nvPr/>
            </p:nvSpPr>
            <p:spPr bwMode="auto">
              <a:xfrm>
                <a:off x="4837" y="118"/>
                <a:ext cx="398" cy="263"/>
              </a:xfrm>
              <a:custGeom>
                <a:avLst/>
                <a:gdLst>
                  <a:gd name="T0" fmla="*/ 0 w 2388"/>
                  <a:gd name="T1" fmla="*/ 0 h 1580"/>
                  <a:gd name="T2" fmla="*/ 398 w 2388"/>
                  <a:gd name="T3" fmla="*/ 0 h 1580"/>
                  <a:gd name="T4" fmla="*/ 398 w 2388"/>
                  <a:gd name="T5" fmla="*/ 263 h 1580"/>
                  <a:gd name="T6" fmla="*/ 0 w 2388"/>
                  <a:gd name="T7" fmla="*/ 261 h 1580"/>
                  <a:gd name="T8" fmla="*/ 0 w 2388"/>
                  <a:gd name="T9" fmla="*/ 0 h 15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88" h="1580">
                    <a:moveTo>
                      <a:pt x="0" y="0"/>
                    </a:moveTo>
                    <a:lnTo>
                      <a:pt x="2388" y="0"/>
                    </a:lnTo>
                    <a:lnTo>
                      <a:pt x="2388" y="1580"/>
                    </a:lnTo>
                    <a:lnTo>
                      <a:pt x="0" y="15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1" name="Freeform 16"/>
              <p:cNvSpPr>
                <a:spLocks/>
              </p:cNvSpPr>
              <p:nvPr/>
            </p:nvSpPr>
            <p:spPr bwMode="auto">
              <a:xfrm>
                <a:off x="4902" y="129"/>
                <a:ext cx="269" cy="179"/>
              </a:xfrm>
              <a:custGeom>
                <a:avLst/>
                <a:gdLst>
                  <a:gd name="T0" fmla="*/ 0 w 1617"/>
                  <a:gd name="T1" fmla="*/ 0 h 1075"/>
                  <a:gd name="T2" fmla="*/ 269 w 1617"/>
                  <a:gd name="T3" fmla="*/ 0 h 1075"/>
                  <a:gd name="T4" fmla="*/ 269 w 1617"/>
                  <a:gd name="T5" fmla="*/ 179 h 1075"/>
                  <a:gd name="T6" fmla="*/ 0 w 1617"/>
                  <a:gd name="T7" fmla="*/ 178 h 1075"/>
                  <a:gd name="T8" fmla="*/ 0 w 1617"/>
                  <a:gd name="T9" fmla="*/ 0 h 10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7" h="1075">
                    <a:moveTo>
                      <a:pt x="0" y="0"/>
                    </a:moveTo>
                    <a:lnTo>
                      <a:pt x="1617" y="0"/>
                    </a:lnTo>
                    <a:lnTo>
                      <a:pt x="1617" y="1075"/>
                    </a:lnTo>
                    <a:lnTo>
                      <a:pt x="0" y="1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2" name="Freeform 17"/>
              <p:cNvSpPr>
                <a:spLocks/>
              </p:cNvSpPr>
              <p:nvPr/>
            </p:nvSpPr>
            <p:spPr bwMode="auto">
              <a:xfrm>
                <a:off x="4907" y="221"/>
                <a:ext cx="259" cy="82"/>
              </a:xfrm>
              <a:custGeom>
                <a:avLst/>
                <a:gdLst>
                  <a:gd name="T0" fmla="*/ 259 w 1554"/>
                  <a:gd name="T1" fmla="*/ 0 h 494"/>
                  <a:gd name="T2" fmla="*/ 259 w 1554"/>
                  <a:gd name="T3" fmla="*/ 82 h 494"/>
                  <a:gd name="T4" fmla="*/ 0 w 1554"/>
                  <a:gd name="T5" fmla="*/ 81 h 494"/>
                  <a:gd name="T6" fmla="*/ 0 w 1554"/>
                  <a:gd name="T7" fmla="*/ 0 h 494"/>
                  <a:gd name="T8" fmla="*/ 259 w 1554"/>
                  <a:gd name="T9" fmla="*/ 0 h 4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54" h="494">
                    <a:moveTo>
                      <a:pt x="1554" y="0"/>
                    </a:moveTo>
                    <a:lnTo>
                      <a:pt x="1554" y="494"/>
                    </a:lnTo>
                    <a:lnTo>
                      <a:pt x="0" y="485"/>
                    </a:lnTo>
                    <a:lnTo>
                      <a:pt x="0" y="0"/>
                    </a:lnTo>
                    <a:lnTo>
                      <a:pt x="1554" y="0"/>
                    </a:lnTo>
                    <a:close/>
                  </a:path>
                </a:pathLst>
              </a:cu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3" name="Freeform 18"/>
              <p:cNvSpPr>
                <a:spLocks/>
              </p:cNvSpPr>
              <p:nvPr/>
            </p:nvSpPr>
            <p:spPr bwMode="auto">
              <a:xfrm>
                <a:off x="4907" y="132"/>
                <a:ext cx="259" cy="84"/>
              </a:xfrm>
              <a:custGeom>
                <a:avLst/>
                <a:gdLst>
                  <a:gd name="T0" fmla="*/ 0 w 1558"/>
                  <a:gd name="T1" fmla="*/ 0 h 501"/>
                  <a:gd name="T2" fmla="*/ 258 w 1558"/>
                  <a:gd name="T3" fmla="*/ 0 h 501"/>
                  <a:gd name="T4" fmla="*/ 259 w 1558"/>
                  <a:gd name="T5" fmla="*/ 84 h 501"/>
                  <a:gd name="T6" fmla="*/ 1 w 1558"/>
                  <a:gd name="T7" fmla="*/ 84 h 501"/>
                  <a:gd name="T8" fmla="*/ 0 w 1558"/>
                  <a:gd name="T9" fmla="*/ 0 h 5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58" h="501">
                    <a:moveTo>
                      <a:pt x="0" y="0"/>
                    </a:moveTo>
                    <a:lnTo>
                      <a:pt x="1554" y="0"/>
                    </a:lnTo>
                    <a:lnTo>
                      <a:pt x="1558" y="501"/>
                    </a:lnTo>
                    <a:lnTo>
                      <a:pt x="6" y="5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Freeform 19"/>
              <p:cNvSpPr>
                <a:spLocks/>
              </p:cNvSpPr>
              <p:nvPr/>
            </p:nvSpPr>
            <p:spPr bwMode="auto">
              <a:xfrm>
                <a:off x="5241" y="123"/>
                <a:ext cx="224" cy="794"/>
              </a:xfrm>
              <a:custGeom>
                <a:avLst/>
                <a:gdLst>
                  <a:gd name="T0" fmla="*/ 0 w 1339"/>
                  <a:gd name="T1" fmla="*/ 0 h 4765"/>
                  <a:gd name="T2" fmla="*/ 0 w 1339"/>
                  <a:gd name="T3" fmla="*/ 794 h 4765"/>
                  <a:gd name="T4" fmla="*/ 224 w 1339"/>
                  <a:gd name="T5" fmla="*/ 773 h 4765"/>
                  <a:gd name="T6" fmla="*/ 224 w 1339"/>
                  <a:gd name="T7" fmla="*/ 68 h 4765"/>
                  <a:gd name="T8" fmla="*/ 0 w 1339"/>
                  <a:gd name="T9" fmla="*/ 0 h 47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39" h="4765">
                    <a:moveTo>
                      <a:pt x="0" y="0"/>
                    </a:moveTo>
                    <a:lnTo>
                      <a:pt x="0" y="4765"/>
                    </a:lnTo>
                    <a:lnTo>
                      <a:pt x="1339" y="4636"/>
                    </a:lnTo>
                    <a:lnTo>
                      <a:pt x="1339" y="4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Freeform 20"/>
              <p:cNvSpPr>
                <a:spLocks/>
              </p:cNvSpPr>
              <p:nvPr/>
            </p:nvSpPr>
            <p:spPr bwMode="auto">
              <a:xfrm>
                <a:off x="4879" y="383"/>
                <a:ext cx="313" cy="31"/>
              </a:xfrm>
              <a:custGeom>
                <a:avLst/>
                <a:gdLst>
                  <a:gd name="T0" fmla="*/ 0 w 1878"/>
                  <a:gd name="T1" fmla="*/ 1 h 186"/>
                  <a:gd name="T2" fmla="*/ 4 w 1878"/>
                  <a:gd name="T3" fmla="*/ 2 h 186"/>
                  <a:gd name="T4" fmla="*/ 9 w 1878"/>
                  <a:gd name="T5" fmla="*/ 4 h 186"/>
                  <a:gd name="T6" fmla="*/ 14 w 1878"/>
                  <a:gd name="T7" fmla="*/ 6 h 186"/>
                  <a:gd name="T8" fmla="*/ 20 w 1878"/>
                  <a:gd name="T9" fmla="*/ 9 h 186"/>
                  <a:gd name="T10" fmla="*/ 27 w 1878"/>
                  <a:gd name="T11" fmla="*/ 10 h 186"/>
                  <a:gd name="T12" fmla="*/ 34 w 1878"/>
                  <a:gd name="T13" fmla="*/ 13 h 186"/>
                  <a:gd name="T14" fmla="*/ 43 w 1878"/>
                  <a:gd name="T15" fmla="*/ 15 h 186"/>
                  <a:gd name="T16" fmla="*/ 52 w 1878"/>
                  <a:gd name="T17" fmla="*/ 17 h 186"/>
                  <a:gd name="T18" fmla="*/ 61 w 1878"/>
                  <a:gd name="T19" fmla="*/ 20 h 186"/>
                  <a:gd name="T20" fmla="*/ 72 w 1878"/>
                  <a:gd name="T21" fmla="*/ 22 h 186"/>
                  <a:gd name="T22" fmla="*/ 83 w 1878"/>
                  <a:gd name="T23" fmla="*/ 23 h 186"/>
                  <a:gd name="T24" fmla="*/ 95 w 1878"/>
                  <a:gd name="T25" fmla="*/ 25 h 186"/>
                  <a:gd name="T26" fmla="*/ 107 w 1878"/>
                  <a:gd name="T27" fmla="*/ 27 h 186"/>
                  <a:gd name="T28" fmla="*/ 120 w 1878"/>
                  <a:gd name="T29" fmla="*/ 29 h 186"/>
                  <a:gd name="T30" fmla="*/ 135 w 1878"/>
                  <a:gd name="T31" fmla="*/ 30 h 186"/>
                  <a:gd name="T32" fmla="*/ 150 w 1878"/>
                  <a:gd name="T33" fmla="*/ 31 h 186"/>
                  <a:gd name="T34" fmla="*/ 164 w 1878"/>
                  <a:gd name="T35" fmla="*/ 31 h 186"/>
                  <a:gd name="T36" fmla="*/ 177 w 1878"/>
                  <a:gd name="T37" fmla="*/ 31 h 186"/>
                  <a:gd name="T38" fmla="*/ 190 w 1878"/>
                  <a:gd name="T39" fmla="*/ 31 h 186"/>
                  <a:gd name="T40" fmla="*/ 202 w 1878"/>
                  <a:gd name="T41" fmla="*/ 30 h 186"/>
                  <a:gd name="T42" fmla="*/ 215 w 1878"/>
                  <a:gd name="T43" fmla="*/ 29 h 186"/>
                  <a:gd name="T44" fmla="*/ 226 w 1878"/>
                  <a:gd name="T45" fmla="*/ 27 h 186"/>
                  <a:gd name="T46" fmla="*/ 237 w 1878"/>
                  <a:gd name="T47" fmla="*/ 25 h 186"/>
                  <a:gd name="T48" fmla="*/ 248 w 1878"/>
                  <a:gd name="T49" fmla="*/ 23 h 186"/>
                  <a:gd name="T50" fmla="*/ 258 w 1878"/>
                  <a:gd name="T51" fmla="*/ 21 h 186"/>
                  <a:gd name="T52" fmla="*/ 268 w 1878"/>
                  <a:gd name="T53" fmla="*/ 19 h 186"/>
                  <a:gd name="T54" fmla="*/ 277 w 1878"/>
                  <a:gd name="T55" fmla="*/ 16 h 186"/>
                  <a:gd name="T56" fmla="*/ 285 w 1878"/>
                  <a:gd name="T57" fmla="*/ 13 h 186"/>
                  <a:gd name="T58" fmla="*/ 293 w 1878"/>
                  <a:gd name="T59" fmla="*/ 10 h 186"/>
                  <a:gd name="T60" fmla="*/ 300 w 1878"/>
                  <a:gd name="T61" fmla="*/ 8 h 186"/>
                  <a:gd name="T62" fmla="*/ 307 w 1878"/>
                  <a:gd name="T63" fmla="*/ 5 h 186"/>
                  <a:gd name="T64" fmla="*/ 313 w 1878"/>
                  <a:gd name="T65" fmla="*/ 3 h 186"/>
                  <a:gd name="T66" fmla="*/ 0 w 1878"/>
                  <a:gd name="T67" fmla="*/ 0 h 186"/>
                  <a:gd name="T68" fmla="*/ 0 w 1878"/>
                  <a:gd name="T69" fmla="*/ 1 h 1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878" h="186">
                    <a:moveTo>
                      <a:pt x="0" y="6"/>
                    </a:moveTo>
                    <a:lnTo>
                      <a:pt x="22" y="14"/>
                    </a:lnTo>
                    <a:lnTo>
                      <a:pt x="52" y="25"/>
                    </a:lnTo>
                    <a:lnTo>
                      <a:pt x="83" y="37"/>
                    </a:lnTo>
                    <a:lnTo>
                      <a:pt x="120" y="51"/>
                    </a:lnTo>
                    <a:lnTo>
                      <a:pt x="160" y="62"/>
                    </a:lnTo>
                    <a:lnTo>
                      <a:pt x="206" y="77"/>
                    </a:lnTo>
                    <a:lnTo>
                      <a:pt x="255" y="91"/>
                    </a:lnTo>
                    <a:lnTo>
                      <a:pt x="309" y="103"/>
                    </a:lnTo>
                    <a:lnTo>
                      <a:pt x="367" y="117"/>
                    </a:lnTo>
                    <a:lnTo>
                      <a:pt x="430" y="129"/>
                    </a:lnTo>
                    <a:lnTo>
                      <a:pt x="496" y="140"/>
                    </a:lnTo>
                    <a:lnTo>
                      <a:pt x="568" y="151"/>
                    </a:lnTo>
                    <a:lnTo>
                      <a:pt x="642" y="163"/>
                    </a:lnTo>
                    <a:lnTo>
                      <a:pt x="722" y="172"/>
                    </a:lnTo>
                    <a:lnTo>
                      <a:pt x="808" y="177"/>
                    </a:lnTo>
                    <a:lnTo>
                      <a:pt x="897" y="183"/>
                    </a:lnTo>
                    <a:lnTo>
                      <a:pt x="981" y="186"/>
                    </a:lnTo>
                    <a:lnTo>
                      <a:pt x="1061" y="186"/>
                    </a:lnTo>
                    <a:lnTo>
                      <a:pt x="1138" y="183"/>
                    </a:lnTo>
                    <a:lnTo>
                      <a:pt x="1213" y="181"/>
                    </a:lnTo>
                    <a:lnTo>
                      <a:pt x="1288" y="172"/>
                    </a:lnTo>
                    <a:lnTo>
                      <a:pt x="1356" y="163"/>
                    </a:lnTo>
                    <a:lnTo>
                      <a:pt x="1422" y="151"/>
                    </a:lnTo>
                    <a:lnTo>
                      <a:pt x="1488" y="138"/>
                    </a:lnTo>
                    <a:lnTo>
                      <a:pt x="1549" y="125"/>
                    </a:lnTo>
                    <a:lnTo>
                      <a:pt x="1605" y="112"/>
                    </a:lnTo>
                    <a:lnTo>
                      <a:pt x="1661" y="94"/>
                    </a:lnTo>
                    <a:lnTo>
                      <a:pt x="1711" y="80"/>
                    </a:lnTo>
                    <a:lnTo>
                      <a:pt x="1758" y="62"/>
                    </a:lnTo>
                    <a:lnTo>
                      <a:pt x="1801" y="49"/>
                    </a:lnTo>
                    <a:lnTo>
                      <a:pt x="1841" y="32"/>
                    </a:lnTo>
                    <a:lnTo>
                      <a:pt x="1878" y="17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Freeform 21"/>
              <p:cNvSpPr>
                <a:spLocks/>
              </p:cNvSpPr>
              <p:nvPr/>
            </p:nvSpPr>
            <p:spPr bwMode="auto">
              <a:xfrm>
                <a:off x="4918" y="487"/>
                <a:ext cx="247" cy="34"/>
              </a:xfrm>
              <a:custGeom>
                <a:avLst/>
                <a:gdLst>
                  <a:gd name="T0" fmla="*/ 136 w 1483"/>
                  <a:gd name="T1" fmla="*/ 0 h 205"/>
                  <a:gd name="T2" fmla="*/ 160 w 1483"/>
                  <a:gd name="T3" fmla="*/ 1 h 205"/>
                  <a:gd name="T4" fmla="*/ 182 w 1483"/>
                  <a:gd name="T5" fmla="*/ 2 h 205"/>
                  <a:gd name="T6" fmla="*/ 202 w 1483"/>
                  <a:gd name="T7" fmla="*/ 4 h 205"/>
                  <a:gd name="T8" fmla="*/ 219 w 1483"/>
                  <a:gd name="T9" fmla="*/ 6 h 205"/>
                  <a:gd name="T10" fmla="*/ 232 w 1483"/>
                  <a:gd name="T11" fmla="*/ 9 h 205"/>
                  <a:gd name="T12" fmla="*/ 241 w 1483"/>
                  <a:gd name="T13" fmla="*/ 11 h 205"/>
                  <a:gd name="T14" fmla="*/ 246 w 1483"/>
                  <a:gd name="T15" fmla="*/ 15 h 205"/>
                  <a:gd name="T16" fmla="*/ 246 w 1483"/>
                  <a:gd name="T17" fmla="*/ 19 h 205"/>
                  <a:gd name="T18" fmla="*/ 241 w 1483"/>
                  <a:gd name="T19" fmla="*/ 22 h 205"/>
                  <a:gd name="T20" fmla="*/ 232 w 1483"/>
                  <a:gd name="T21" fmla="*/ 25 h 205"/>
                  <a:gd name="T22" fmla="*/ 219 w 1483"/>
                  <a:gd name="T23" fmla="*/ 28 h 205"/>
                  <a:gd name="T24" fmla="*/ 202 w 1483"/>
                  <a:gd name="T25" fmla="*/ 30 h 205"/>
                  <a:gd name="T26" fmla="*/ 182 w 1483"/>
                  <a:gd name="T27" fmla="*/ 32 h 205"/>
                  <a:gd name="T28" fmla="*/ 160 w 1483"/>
                  <a:gd name="T29" fmla="*/ 33 h 205"/>
                  <a:gd name="T30" fmla="*/ 136 w 1483"/>
                  <a:gd name="T31" fmla="*/ 34 h 205"/>
                  <a:gd name="T32" fmla="*/ 111 w 1483"/>
                  <a:gd name="T33" fmla="*/ 34 h 205"/>
                  <a:gd name="T34" fmla="*/ 87 w 1483"/>
                  <a:gd name="T35" fmla="*/ 33 h 205"/>
                  <a:gd name="T36" fmla="*/ 64 w 1483"/>
                  <a:gd name="T37" fmla="*/ 32 h 205"/>
                  <a:gd name="T38" fmla="*/ 45 w 1483"/>
                  <a:gd name="T39" fmla="*/ 30 h 205"/>
                  <a:gd name="T40" fmla="*/ 28 w 1483"/>
                  <a:gd name="T41" fmla="*/ 28 h 205"/>
                  <a:gd name="T42" fmla="*/ 15 w 1483"/>
                  <a:gd name="T43" fmla="*/ 25 h 205"/>
                  <a:gd name="T44" fmla="*/ 6 w 1483"/>
                  <a:gd name="T45" fmla="*/ 22 h 205"/>
                  <a:gd name="T46" fmla="*/ 0 w 1483"/>
                  <a:gd name="T47" fmla="*/ 19 h 205"/>
                  <a:gd name="T48" fmla="*/ 0 w 1483"/>
                  <a:gd name="T49" fmla="*/ 15 h 205"/>
                  <a:gd name="T50" fmla="*/ 6 w 1483"/>
                  <a:gd name="T51" fmla="*/ 11 h 205"/>
                  <a:gd name="T52" fmla="*/ 15 w 1483"/>
                  <a:gd name="T53" fmla="*/ 9 h 205"/>
                  <a:gd name="T54" fmla="*/ 28 w 1483"/>
                  <a:gd name="T55" fmla="*/ 6 h 205"/>
                  <a:gd name="T56" fmla="*/ 45 w 1483"/>
                  <a:gd name="T57" fmla="*/ 4 h 205"/>
                  <a:gd name="T58" fmla="*/ 64 w 1483"/>
                  <a:gd name="T59" fmla="*/ 2 h 205"/>
                  <a:gd name="T60" fmla="*/ 87 w 1483"/>
                  <a:gd name="T61" fmla="*/ 1 h 205"/>
                  <a:gd name="T62" fmla="*/ 111 w 1483"/>
                  <a:gd name="T63" fmla="*/ 0 h 20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05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4"/>
                    </a:lnTo>
                    <a:lnTo>
                      <a:pt x="963" y="6"/>
                    </a:lnTo>
                    <a:lnTo>
                      <a:pt x="1030" y="9"/>
                    </a:lnTo>
                    <a:lnTo>
                      <a:pt x="1095" y="11"/>
                    </a:lnTo>
                    <a:lnTo>
                      <a:pt x="1155" y="18"/>
                    </a:lnTo>
                    <a:lnTo>
                      <a:pt x="1213" y="24"/>
                    </a:lnTo>
                    <a:lnTo>
                      <a:pt x="1265" y="30"/>
                    </a:lnTo>
                    <a:lnTo>
                      <a:pt x="1313" y="35"/>
                    </a:lnTo>
                    <a:lnTo>
                      <a:pt x="1356" y="43"/>
                    </a:lnTo>
                    <a:lnTo>
                      <a:pt x="1394" y="52"/>
                    </a:lnTo>
                    <a:lnTo>
                      <a:pt x="1425" y="61"/>
                    </a:lnTo>
                    <a:lnTo>
                      <a:pt x="1448" y="69"/>
                    </a:lnTo>
                    <a:lnTo>
                      <a:pt x="1468" y="80"/>
                    </a:lnTo>
                    <a:lnTo>
                      <a:pt x="1479" y="89"/>
                    </a:lnTo>
                    <a:lnTo>
                      <a:pt x="1483" y="101"/>
                    </a:lnTo>
                    <a:lnTo>
                      <a:pt x="1479" y="112"/>
                    </a:lnTo>
                    <a:lnTo>
                      <a:pt x="1468" y="121"/>
                    </a:lnTo>
                    <a:lnTo>
                      <a:pt x="1448" y="132"/>
                    </a:lnTo>
                    <a:lnTo>
                      <a:pt x="1425" y="141"/>
                    </a:lnTo>
                    <a:lnTo>
                      <a:pt x="1394" y="149"/>
                    </a:lnTo>
                    <a:lnTo>
                      <a:pt x="1356" y="158"/>
                    </a:lnTo>
                    <a:lnTo>
                      <a:pt x="1313" y="167"/>
                    </a:lnTo>
                    <a:lnTo>
                      <a:pt x="1265" y="173"/>
                    </a:lnTo>
                    <a:lnTo>
                      <a:pt x="1213" y="181"/>
                    </a:lnTo>
                    <a:lnTo>
                      <a:pt x="1155" y="186"/>
                    </a:lnTo>
                    <a:lnTo>
                      <a:pt x="1095" y="193"/>
                    </a:lnTo>
                    <a:lnTo>
                      <a:pt x="1030" y="195"/>
                    </a:lnTo>
                    <a:lnTo>
                      <a:pt x="963" y="199"/>
                    </a:lnTo>
                    <a:lnTo>
                      <a:pt x="892" y="201"/>
                    </a:lnTo>
                    <a:lnTo>
                      <a:pt x="818" y="205"/>
                    </a:lnTo>
                    <a:lnTo>
                      <a:pt x="743" y="205"/>
                    </a:lnTo>
                    <a:lnTo>
                      <a:pt x="665" y="205"/>
                    </a:lnTo>
                    <a:lnTo>
                      <a:pt x="594" y="201"/>
                    </a:lnTo>
                    <a:lnTo>
                      <a:pt x="522" y="199"/>
                    </a:lnTo>
                    <a:lnTo>
                      <a:pt x="453" y="195"/>
                    </a:lnTo>
                    <a:lnTo>
                      <a:pt x="387" y="193"/>
                    </a:lnTo>
                    <a:lnTo>
                      <a:pt x="327" y="186"/>
                    </a:lnTo>
                    <a:lnTo>
                      <a:pt x="270" y="181"/>
                    </a:lnTo>
                    <a:lnTo>
                      <a:pt x="218" y="173"/>
                    </a:lnTo>
                    <a:lnTo>
                      <a:pt x="170" y="167"/>
                    </a:lnTo>
                    <a:lnTo>
                      <a:pt x="127" y="158"/>
                    </a:lnTo>
                    <a:lnTo>
                      <a:pt x="89" y="149"/>
                    </a:lnTo>
                    <a:lnTo>
                      <a:pt x="58" y="141"/>
                    </a:lnTo>
                    <a:lnTo>
                      <a:pt x="34" y="132"/>
                    </a:lnTo>
                    <a:lnTo>
                      <a:pt x="15" y="121"/>
                    </a:lnTo>
                    <a:lnTo>
                      <a:pt x="2" y="112"/>
                    </a:lnTo>
                    <a:lnTo>
                      <a:pt x="0" y="101"/>
                    </a:lnTo>
                    <a:lnTo>
                      <a:pt x="2" y="89"/>
                    </a:lnTo>
                    <a:lnTo>
                      <a:pt x="15" y="80"/>
                    </a:lnTo>
                    <a:lnTo>
                      <a:pt x="34" y="69"/>
                    </a:lnTo>
                    <a:lnTo>
                      <a:pt x="58" y="61"/>
                    </a:lnTo>
                    <a:lnTo>
                      <a:pt x="89" y="52"/>
                    </a:lnTo>
                    <a:lnTo>
                      <a:pt x="127" y="43"/>
                    </a:lnTo>
                    <a:lnTo>
                      <a:pt x="170" y="35"/>
                    </a:lnTo>
                    <a:lnTo>
                      <a:pt x="218" y="30"/>
                    </a:lnTo>
                    <a:lnTo>
                      <a:pt x="270" y="24"/>
                    </a:lnTo>
                    <a:lnTo>
                      <a:pt x="327" y="18"/>
                    </a:lnTo>
                    <a:lnTo>
                      <a:pt x="387" y="11"/>
                    </a:lnTo>
                    <a:lnTo>
                      <a:pt x="453" y="9"/>
                    </a:lnTo>
                    <a:lnTo>
                      <a:pt x="522" y="6"/>
                    </a:lnTo>
                    <a:lnTo>
                      <a:pt x="594" y="4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7" name="Freeform 22"/>
              <p:cNvSpPr>
                <a:spLocks/>
              </p:cNvSpPr>
              <p:nvPr/>
            </p:nvSpPr>
            <p:spPr bwMode="auto">
              <a:xfrm>
                <a:off x="4918" y="487"/>
                <a:ext cx="247" cy="18"/>
              </a:xfrm>
              <a:custGeom>
                <a:avLst/>
                <a:gdLst>
                  <a:gd name="T0" fmla="*/ 0 w 1483"/>
                  <a:gd name="T1" fmla="*/ 18 h 110"/>
                  <a:gd name="T2" fmla="*/ 0 w 1483"/>
                  <a:gd name="T3" fmla="*/ 17 h 110"/>
                  <a:gd name="T4" fmla="*/ 0 w 1483"/>
                  <a:gd name="T5" fmla="*/ 15 h 110"/>
                  <a:gd name="T6" fmla="*/ 6 w 1483"/>
                  <a:gd name="T7" fmla="*/ 11 h 110"/>
                  <a:gd name="T8" fmla="*/ 15 w 1483"/>
                  <a:gd name="T9" fmla="*/ 9 h 110"/>
                  <a:gd name="T10" fmla="*/ 28 w 1483"/>
                  <a:gd name="T11" fmla="*/ 6 h 110"/>
                  <a:gd name="T12" fmla="*/ 45 w 1483"/>
                  <a:gd name="T13" fmla="*/ 4 h 110"/>
                  <a:gd name="T14" fmla="*/ 64 w 1483"/>
                  <a:gd name="T15" fmla="*/ 2 h 110"/>
                  <a:gd name="T16" fmla="*/ 87 w 1483"/>
                  <a:gd name="T17" fmla="*/ 1 h 110"/>
                  <a:gd name="T18" fmla="*/ 111 w 1483"/>
                  <a:gd name="T19" fmla="*/ 0 h 110"/>
                  <a:gd name="T20" fmla="*/ 136 w 1483"/>
                  <a:gd name="T21" fmla="*/ 0 h 110"/>
                  <a:gd name="T22" fmla="*/ 160 w 1483"/>
                  <a:gd name="T23" fmla="*/ 0 h 110"/>
                  <a:gd name="T24" fmla="*/ 182 w 1483"/>
                  <a:gd name="T25" fmla="*/ 1 h 110"/>
                  <a:gd name="T26" fmla="*/ 201 w 1483"/>
                  <a:gd name="T27" fmla="*/ 3 h 110"/>
                  <a:gd name="T28" fmla="*/ 217 w 1483"/>
                  <a:gd name="T29" fmla="*/ 5 h 110"/>
                  <a:gd name="T30" fmla="*/ 231 w 1483"/>
                  <a:gd name="T31" fmla="*/ 8 h 110"/>
                  <a:gd name="T32" fmla="*/ 241 w 1483"/>
                  <a:gd name="T33" fmla="*/ 11 h 110"/>
                  <a:gd name="T34" fmla="*/ 246 w 1483"/>
                  <a:gd name="T35" fmla="*/ 14 h 110"/>
                  <a:gd name="T36" fmla="*/ 246 w 1483"/>
                  <a:gd name="T37" fmla="*/ 15 h 110"/>
                  <a:gd name="T38" fmla="*/ 241 w 1483"/>
                  <a:gd name="T39" fmla="*/ 14 h 110"/>
                  <a:gd name="T40" fmla="*/ 231 w 1483"/>
                  <a:gd name="T41" fmla="*/ 12 h 110"/>
                  <a:gd name="T42" fmla="*/ 217 w 1483"/>
                  <a:gd name="T43" fmla="*/ 10 h 110"/>
                  <a:gd name="T44" fmla="*/ 201 w 1483"/>
                  <a:gd name="T45" fmla="*/ 9 h 110"/>
                  <a:gd name="T46" fmla="*/ 182 w 1483"/>
                  <a:gd name="T47" fmla="*/ 8 h 110"/>
                  <a:gd name="T48" fmla="*/ 160 w 1483"/>
                  <a:gd name="T49" fmla="*/ 7 h 110"/>
                  <a:gd name="T50" fmla="*/ 136 w 1483"/>
                  <a:gd name="T51" fmla="*/ 7 h 110"/>
                  <a:gd name="T52" fmla="*/ 111 w 1483"/>
                  <a:gd name="T53" fmla="*/ 7 h 110"/>
                  <a:gd name="T54" fmla="*/ 87 w 1483"/>
                  <a:gd name="T55" fmla="*/ 7 h 110"/>
                  <a:gd name="T56" fmla="*/ 64 w 1483"/>
                  <a:gd name="T57" fmla="*/ 8 h 110"/>
                  <a:gd name="T58" fmla="*/ 45 w 1483"/>
                  <a:gd name="T59" fmla="*/ 9 h 110"/>
                  <a:gd name="T60" fmla="*/ 28 w 1483"/>
                  <a:gd name="T61" fmla="*/ 10 h 110"/>
                  <a:gd name="T62" fmla="*/ 15 w 1483"/>
                  <a:gd name="T63" fmla="*/ 12 h 110"/>
                  <a:gd name="T64" fmla="*/ 6 w 1483"/>
                  <a:gd name="T65" fmla="*/ 14 h 110"/>
                  <a:gd name="T66" fmla="*/ 0 w 1483"/>
                  <a:gd name="T67" fmla="*/ 16 h 110"/>
                  <a:gd name="T68" fmla="*/ 0 w 1483"/>
                  <a:gd name="T69" fmla="*/ 17 h 110"/>
                  <a:gd name="T70" fmla="*/ 0 w 1483"/>
                  <a:gd name="T71" fmla="*/ 18 h 11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483" h="110">
                    <a:moveTo>
                      <a:pt x="9" y="110"/>
                    </a:moveTo>
                    <a:lnTo>
                      <a:pt x="0" y="110"/>
                    </a:lnTo>
                    <a:lnTo>
                      <a:pt x="0" y="106"/>
                    </a:lnTo>
                    <a:lnTo>
                      <a:pt x="0" y="104"/>
                    </a:lnTo>
                    <a:lnTo>
                      <a:pt x="0" y="101"/>
                    </a:lnTo>
                    <a:lnTo>
                      <a:pt x="2" y="89"/>
                    </a:lnTo>
                    <a:lnTo>
                      <a:pt x="15" y="80"/>
                    </a:lnTo>
                    <a:lnTo>
                      <a:pt x="34" y="69"/>
                    </a:lnTo>
                    <a:lnTo>
                      <a:pt x="58" y="61"/>
                    </a:lnTo>
                    <a:lnTo>
                      <a:pt x="89" y="52"/>
                    </a:lnTo>
                    <a:lnTo>
                      <a:pt x="127" y="43"/>
                    </a:lnTo>
                    <a:lnTo>
                      <a:pt x="170" y="35"/>
                    </a:lnTo>
                    <a:lnTo>
                      <a:pt x="218" y="30"/>
                    </a:lnTo>
                    <a:lnTo>
                      <a:pt x="270" y="24"/>
                    </a:lnTo>
                    <a:lnTo>
                      <a:pt x="327" y="18"/>
                    </a:lnTo>
                    <a:lnTo>
                      <a:pt x="387" y="11"/>
                    </a:lnTo>
                    <a:lnTo>
                      <a:pt x="453" y="9"/>
                    </a:lnTo>
                    <a:lnTo>
                      <a:pt x="522" y="6"/>
                    </a:lnTo>
                    <a:lnTo>
                      <a:pt x="594" y="4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0"/>
                    </a:lnTo>
                    <a:lnTo>
                      <a:pt x="889" y="0"/>
                    </a:lnTo>
                    <a:lnTo>
                      <a:pt x="958" y="0"/>
                    </a:lnTo>
                    <a:lnTo>
                      <a:pt x="1024" y="4"/>
                    </a:lnTo>
                    <a:lnTo>
                      <a:pt x="1090" y="9"/>
                    </a:lnTo>
                    <a:lnTo>
                      <a:pt x="1150" y="11"/>
                    </a:lnTo>
                    <a:lnTo>
                      <a:pt x="1205" y="18"/>
                    </a:lnTo>
                    <a:lnTo>
                      <a:pt x="1259" y="24"/>
                    </a:lnTo>
                    <a:lnTo>
                      <a:pt x="1304" y="32"/>
                    </a:lnTo>
                    <a:lnTo>
                      <a:pt x="1348" y="41"/>
                    </a:lnTo>
                    <a:lnTo>
                      <a:pt x="1386" y="50"/>
                    </a:lnTo>
                    <a:lnTo>
                      <a:pt x="1420" y="58"/>
                    </a:lnTo>
                    <a:lnTo>
                      <a:pt x="1445" y="67"/>
                    </a:lnTo>
                    <a:lnTo>
                      <a:pt x="1462" y="78"/>
                    </a:lnTo>
                    <a:lnTo>
                      <a:pt x="1477" y="87"/>
                    </a:lnTo>
                    <a:lnTo>
                      <a:pt x="1483" y="98"/>
                    </a:lnTo>
                    <a:lnTo>
                      <a:pt x="1477" y="93"/>
                    </a:lnTo>
                    <a:lnTo>
                      <a:pt x="1462" y="87"/>
                    </a:lnTo>
                    <a:lnTo>
                      <a:pt x="1445" y="84"/>
                    </a:lnTo>
                    <a:lnTo>
                      <a:pt x="1420" y="78"/>
                    </a:lnTo>
                    <a:lnTo>
                      <a:pt x="1386" y="72"/>
                    </a:lnTo>
                    <a:lnTo>
                      <a:pt x="1348" y="69"/>
                    </a:lnTo>
                    <a:lnTo>
                      <a:pt x="1304" y="63"/>
                    </a:lnTo>
                    <a:lnTo>
                      <a:pt x="1259" y="61"/>
                    </a:lnTo>
                    <a:lnTo>
                      <a:pt x="1205" y="56"/>
                    </a:lnTo>
                    <a:lnTo>
                      <a:pt x="1150" y="52"/>
                    </a:lnTo>
                    <a:lnTo>
                      <a:pt x="1090" y="50"/>
                    </a:lnTo>
                    <a:lnTo>
                      <a:pt x="1024" y="46"/>
                    </a:lnTo>
                    <a:lnTo>
                      <a:pt x="958" y="43"/>
                    </a:lnTo>
                    <a:lnTo>
                      <a:pt x="889" y="43"/>
                    </a:lnTo>
                    <a:lnTo>
                      <a:pt x="818" y="41"/>
                    </a:lnTo>
                    <a:lnTo>
                      <a:pt x="743" y="41"/>
                    </a:lnTo>
                    <a:lnTo>
                      <a:pt x="665" y="41"/>
                    </a:lnTo>
                    <a:lnTo>
                      <a:pt x="594" y="41"/>
                    </a:lnTo>
                    <a:lnTo>
                      <a:pt x="522" y="43"/>
                    </a:lnTo>
                    <a:lnTo>
                      <a:pt x="453" y="46"/>
                    </a:lnTo>
                    <a:lnTo>
                      <a:pt x="387" y="50"/>
                    </a:lnTo>
                    <a:lnTo>
                      <a:pt x="327" y="52"/>
                    </a:lnTo>
                    <a:lnTo>
                      <a:pt x="270" y="56"/>
                    </a:lnTo>
                    <a:lnTo>
                      <a:pt x="218" y="58"/>
                    </a:lnTo>
                    <a:lnTo>
                      <a:pt x="170" y="63"/>
                    </a:lnTo>
                    <a:lnTo>
                      <a:pt x="127" y="69"/>
                    </a:lnTo>
                    <a:lnTo>
                      <a:pt x="89" y="72"/>
                    </a:lnTo>
                    <a:lnTo>
                      <a:pt x="58" y="78"/>
                    </a:lnTo>
                    <a:lnTo>
                      <a:pt x="34" y="84"/>
                    </a:lnTo>
                    <a:lnTo>
                      <a:pt x="15" y="89"/>
                    </a:lnTo>
                    <a:lnTo>
                      <a:pt x="2" y="95"/>
                    </a:lnTo>
                    <a:lnTo>
                      <a:pt x="0" y="101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10"/>
                    </a:lnTo>
                    <a:lnTo>
                      <a:pt x="9" y="110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8" name="Freeform 23"/>
              <p:cNvSpPr>
                <a:spLocks/>
              </p:cNvSpPr>
              <p:nvPr/>
            </p:nvSpPr>
            <p:spPr bwMode="auto">
              <a:xfrm>
                <a:off x="4918" y="494"/>
                <a:ext cx="247" cy="19"/>
              </a:xfrm>
              <a:custGeom>
                <a:avLst/>
                <a:gdLst>
                  <a:gd name="T0" fmla="*/ 136 w 1483"/>
                  <a:gd name="T1" fmla="*/ 0 h 117"/>
                  <a:gd name="T2" fmla="*/ 160 w 1483"/>
                  <a:gd name="T3" fmla="*/ 0 h 117"/>
                  <a:gd name="T4" fmla="*/ 182 w 1483"/>
                  <a:gd name="T5" fmla="*/ 1 h 117"/>
                  <a:gd name="T6" fmla="*/ 202 w 1483"/>
                  <a:gd name="T7" fmla="*/ 2 h 117"/>
                  <a:gd name="T8" fmla="*/ 219 w 1483"/>
                  <a:gd name="T9" fmla="*/ 4 h 117"/>
                  <a:gd name="T10" fmla="*/ 232 w 1483"/>
                  <a:gd name="T11" fmla="*/ 5 h 117"/>
                  <a:gd name="T12" fmla="*/ 241 w 1483"/>
                  <a:gd name="T13" fmla="*/ 6 h 117"/>
                  <a:gd name="T14" fmla="*/ 246 w 1483"/>
                  <a:gd name="T15" fmla="*/ 8 h 117"/>
                  <a:gd name="T16" fmla="*/ 246 w 1483"/>
                  <a:gd name="T17" fmla="*/ 10 h 117"/>
                  <a:gd name="T18" fmla="*/ 241 w 1483"/>
                  <a:gd name="T19" fmla="*/ 13 h 117"/>
                  <a:gd name="T20" fmla="*/ 232 w 1483"/>
                  <a:gd name="T21" fmla="*/ 14 h 117"/>
                  <a:gd name="T22" fmla="*/ 219 w 1483"/>
                  <a:gd name="T23" fmla="*/ 16 h 117"/>
                  <a:gd name="T24" fmla="*/ 202 w 1483"/>
                  <a:gd name="T25" fmla="*/ 17 h 117"/>
                  <a:gd name="T26" fmla="*/ 182 w 1483"/>
                  <a:gd name="T27" fmla="*/ 18 h 117"/>
                  <a:gd name="T28" fmla="*/ 160 w 1483"/>
                  <a:gd name="T29" fmla="*/ 19 h 117"/>
                  <a:gd name="T30" fmla="*/ 136 w 1483"/>
                  <a:gd name="T31" fmla="*/ 19 h 117"/>
                  <a:gd name="T32" fmla="*/ 111 w 1483"/>
                  <a:gd name="T33" fmla="*/ 19 h 117"/>
                  <a:gd name="T34" fmla="*/ 87 w 1483"/>
                  <a:gd name="T35" fmla="*/ 19 h 117"/>
                  <a:gd name="T36" fmla="*/ 64 w 1483"/>
                  <a:gd name="T37" fmla="*/ 18 h 117"/>
                  <a:gd name="T38" fmla="*/ 45 w 1483"/>
                  <a:gd name="T39" fmla="*/ 17 h 117"/>
                  <a:gd name="T40" fmla="*/ 28 w 1483"/>
                  <a:gd name="T41" fmla="*/ 16 h 117"/>
                  <a:gd name="T42" fmla="*/ 15 w 1483"/>
                  <a:gd name="T43" fmla="*/ 14 h 117"/>
                  <a:gd name="T44" fmla="*/ 6 w 1483"/>
                  <a:gd name="T45" fmla="*/ 13 h 117"/>
                  <a:gd name="T46" fmla="*/ 0 w 1483"/>
                  <a:gd name="T47" fmla="*/ 11 h 117"/>
                  <a:gd name="T48" fmla="*/ 0 w 1483"/>
                  <a:gd name="T49" fmla="*/ 9 h 117"/>
                  <a:gd name="T50" fmla="*/ 6 w 1483"/>
                  <a:gd name="T51" fmla="*/ 7 h 117"/>
                  <a:gd name="T52" fmla="*/ 15 w 1483"/>
                  <a:gd name="T53" fmla="*/ 5 h 117"/>
                  <a:gd name="T54" fmla="*/ 28 w 1483"/>
                  <a:gd name="T55" fmla="*/ 4 h 117"/>
                  <a:gd name="T56" fmla="*/ 45 w 1483"/>
                  <a:gd name="T57" fmla="*/ 2 h 117"/>
                  <a:gd name="T58" fmla="*/ 64 w 1483"/>
                  <a:gd name="T59" fmla="*/ 1 h 117"/>
                  <a:gd name="T60" fmla="*/ 87 w 1483"/>
                  <a:gd name="T61" fmla="*/ 0 h 117"/>
                  <a:gd name="T62" fmla="*/ 111 w 1483"/>
                  <a:gd name="T63" fmla="*/ 0 h 1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17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0"/>
                    </a:lnTo>
                    <a:lnTo>
                      <a:pt x="963" y="2"/>
                    </a:lnTo>
                    <a:lnTo>
                      <a:pt x="1030" y="5"/>
                    </a:lnTo>
                    <a:lnTo>
                      <a:pt x="1095" y="9"/>
                    </a:lnTo>
                    <a:lnTo>
                      <a:pt x="1155" y="11"/>
                    </a:lnTo>
                    <a:lnTo>
                      <a:pt x="1213" y="15"/>
                    </a:lnTo>
                    <a:lnTo>
                      <a:pt x="1265" y="17"/>
                    </a:lnTo>
                    <a:lnTo>
                      <a:pt x="1313" y="22"/>
                    </a:lnTo>
                    <a:lnTo>
                      <a:pt x="1356" y="26"/>
                    </a:lnTo>
                    <a:lnTo>
                      <a:pt x="1394" y="31"/>
                    </a:lnTo>
                    <a:lnTo>
                      <a:pt x="1425" y="37"/>
                    </a:lnTo>
                    <a:lnTo>
                      <a:pt x="1448" y="39"/>
                    </a:lnTo>
                    <a:lnTo>
                      <a:pt x="1468" y="46"/>
                    </a:lnTo>
                    <a:lnTo>
                      <a:pt x="1479" y="52"/>
                    </a:lnTo>
                    <a:lnTo>
                      <a:pt x="1483" y="57"/>
                    </a:lnTo>
                    <a:lnTo>
                      <a:pt x="1479" y="63"/>
                    </a:lnTo>
                    <a:lnTo>
                      <a:pt x="1468" y="71"/>
                    </a:lnTo>
                    <a:lnTo>
                      <a:pt x="1448" y="77"/>
                    </a:lnTo>
                    <a:lnTo>
                      <a:pt x="1425" y="83"/>
                    </a:lnTo>
                    <a:lnTo>
                      <a:pt x="1394" y="89"/>
                    </a:lnTo>
                    <a:lnTo>
                      <a:pt x="1356" y="91"/>
                    </a:lnTo>
                    <a:lnTo>
                      <a:pt x="1313" y="97"/>
                    </a:lnTo>
                    <a:lnTo>
                      <a:pt x="1265" y="100"/>
                    </a:lnTo>
                    <a:lnTo>
                      <a:pt x="1213" y="106"/>
                    </a:lnTo>
                    <a:lnTo>
                      <a:pt x="1155" y="108"/>
                    </a:lnTo>
                    <a:lnTo>
                      <a:pt x="1095" y="112"/>
                    </a:lnTo>
                    <a:lnTo>
                      <a:pt x="1030" y="114"/>
                    </a:lnTo>
                    <a:lnTo>
                      <a:pt x="963" y="114"/>
                    </a:lnTo>
                    <a:lnTo>
                      <a:pt x="892" y="117"/>
                    </a:lnTo>
                    <a:lnTo>
                      <a:pt x="818" y="117"/>
                    </a:lnTo>
                    <a:lnTo>
                      <a:pt x="743" y="117"/>
                    </a:lnTo>
                    <a:lnTo>
                      <a:pt x="665" y="117"/>
                    </a:lnTo>
                    <a:lnTo>
                      <a:pt x="594" y="117"/>
                    </a:lnTo>
                    <a:lnTo>
                      <a:pt x="522" y="114"/>
                    </a:lnTo>
                    <a:lnTo>
                      <a:pt x="453" y="114"/>
                    </a:lnTo>
                    <a:lnTo>
                      <a:pt x="387" y="112"/>
                    </a:lnTo>
                    <a:lnTo>
                      <a:pt x="327" y="108"/>
                    </a:lnTo>
                    <a:lnTo>
                      <a:pt x="270" y="106"/>
                    </a:lnTo>
                    <a:lnTo>
                      <a:pt x="218" y="100"/>
                    </a:lnTo>
                    <a:lnTo>
                      <a:pt x="170" y="97"/>
                    </a:lnTo>
                    <a:lnTo>
                      <a:pt x="127" y="95"/>
                    </a:lnTo>
                    <a:lnTo>
                      <a:pt x="89" y="89"/>
                    </a:lnTo>
                    <a:lnTo>
                      <a:pt x="58" y="83"/>
                    </a:lnTo>
                    <a:lnTo>
                      <a:pt x="34" y="77"/>
                    </a:lnTo>
                    <a:lnTo>
                      <a:pt x="15" y="71"/>
                    </a:lnTo>
                    <a:lnTo>
                      <a:pt x="2" y="65"/>
                    </a:lnTo>
                    <a:lnTo>
                      <a:pt x="0" y="60"/>
                    </a:lnTo>
                    <a:lnTo>
                      <a:pt x="2" y="54"/>
                    </a:lnTo>
                    <a:lnTo>
                      <a:pt x="15" y="48"/>
                    </a:lnTo>
                    <a:lnTo>
                      <a:pt x="34" y="43"/>
                    </a:lnTo>
                    <a:lnTo>
                      <a:pt x="58" y="37"/>
                    </a:lnTo>
                    <a:lnTo>
                      <a:pt x="89" y="31"/>
                    </a:lnTo>
                    <a:lnTo>
                      <a:pt x="127" y="28"/>
                    </a:lnTo>
                    <a:lnTo>
                      <a:pt x="170" y="22"/>
                    </a:lnTo>
                    <a:lnTo>
                      <a:pt x="218" y="17"/>
                    </a:lnTo>
                    <a:lnTo>
                      <a:pt x="270" y="15"/>
                    </a:lnTo>
                    <a:lnTo>
                      <a:pt x="327" y="11"/>
                    </a:lnTo>
                    <a:lnTo>
                      <a:pt x="387" y="9"/>
                    </a:lnTo>
                    <a:lnTo>
                      <a:pt x="453" y="5"/>
                    </a:lnTo>
                    <a:lnTo>
                      <a:pt x="522" y="2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9" name="Rectangle 24"/>
              <p:cNvSpPr>
                <a:spLocks noChangeArrowheads="1"/>
              </p:cNvSpPr>
              <p:nvPr/>
            </p:nvSpPr>
            <p:spPr bwMode="auto">
              <a:xfrm>
                <a:off x="4963" y="495"/>
                <a:ext cx="7" cy="18"/>
              </a:xfrm>
              <a:prstGeom prst="rect">
                <a:avLst/>
              </a:pr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0" name="Freeform 25"/>
              <p:cNvSpPr>
                <a:spLocks/>
              </p:cNvSpPr>
              <p:nvPr/>
            </p:nvSpPr>
            <p:spPr bwMode="auto">
              <a:xfrm>
                <a:off x="5100" y="494"/>
                <a:ext cx="7" cy="22"/>
              </a:xfrm>
              <a:custGeom>
                <a:avLst/>
                <a:gdLst>
                  <a:gd name="T0" fmla="*/ 0 w 40"/>
                  <a:gd name="T1" fmla="*/ 1 h 132"/>
                  <a:gd name="T2" fmla="*/ 7 w 40"/>
                  <a:gd name="T3" fmla="*/ 0 h 132"/>
                  <a:gd name="T4" fmla="*/ 7 w 40"/>
                  <a:gd name="T5" fmla="*/ 21 h 132"/>
                  <a:gd name="T6" fmla="*/ 0 w 40"/>
                  <a:gd name="T7" fmla="*/ 22 h 132"/>
                  <a:gd name="T8" fmla="*/ 0 w 40"/>
                  <a:gd name="T9" fmla="*/ 1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132">
                    <a:moveTo>
                      <a:pt x="0" y="7"/>
                    </a:moveTo>
                    <a:lnTo>
                      <a:pt x="40" y="0"/>
                    </a:lnTo>
                    <a:lnTo>
                      <a:pt x="40" y="127"/>
                    </a:lnTo>
                    <a:lnTo>
                      <a:pt x="0" y="132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1" name="Freeform 26"/>
              <p:cNvSpPr>
                <a:spLocks/>
              </p:cNvSpPr>
              <p:nvPr/>
            </p:nvSpPr>
            <p:spPr bwMode="auto">
              <a:xfrm>
                <a:off x="4918" y="543"/>
                <a:ext cx="247" cy="35"/>
              </a:xfrm>
              <a:custGeom>
                <a:avLst/>
                <a:gdLst>
                  <a:gd name="T0" fmla="*/ 136 w 1483"/>
                  <a:gd name="T1" fmla="*/ 0 h 206"/>
                  <a:gd name="T2" fmla="*/ 160 w 1483"/>
                  <a:gd name="T3" fmla="*/ 1 h 206"/>
                  <a:gd name="T4" fmla="*/ 182 w 1483"/>
                  <a:gd name="T5" fmla="*/ 2 h 206"/>
                  <a:gd name="T6" fmla="*/ 202 w 1483"/>
                  <a:gd name="T7" fmla="*/ 4 h 206"/>
                  <a:gd name="T8" fmla="*/ 219 w 1483"/>
                  <a:gd name="T9" fmla="*/ 6 h 206"/>
                  <a:gd name="T10" fmla="*/ 232 w 1483"/>
                  <a:gd name="T11" fmla="*/ 9 h 206"/>
                  <a:gd name="T12" fmla="*/ 241 w 1483"/>
                  <a:gd name="T13" fmla="*/ 12 h 206"/>
                  <a:gd name="T14" fmla="*/ 246 w 1483"/>
                  <a:gd name="T15" fmla="*/ 15 h 206"/>
                  <a:gd name="T16" fmla="*/ 246 w 1483"/>
                  <a:gd name="T17" fmla="*/ 19 h 206"/>
                  <a:gd name="T18" fmla="*/ 241 w 1483"/>
                  <a:gd name="T19" fmla="*/ 22 h 206"/>
                  <a:gd name="T20" fmla="*/ 232 w 1483"/>
                  <a:gd name="T21" fmla="*/ 25 h 206"/>
                  <a:gd name="T22" fmla="*/ 219 w 1483"/>
                  <a:gd name="T23" fmla="*/ 28 h 206"/>
                  <a:gd name="T24" fmla="*/ 202 w 1483"/>
                  <a:gd name="T25" fmla="*/ 31 h 206"/>
                  <a:gd name="T26" fmla="*/ 182 w 1483"/>
                  <a:gd name="T27" fmla="*/ 33 h 206"/>
                  <a:gd name="T28" fmla="*/ 160 w 1483"/>
                  <a:gd name="T29" fmla="*/ 34 h 206"/>
                  <a:gd name="T30" fmla="*/ 136 w 1483"/>
                  <a:gd name="T31" fmla="*/ 35 h 206"/>
                  <a:gd name="T32" fmla="*/ 111 w 1483"/>
                  <a:gd name="T33" fmla="*/ 35 h 206"/>
                  <a:gd name="T34" fmla="*/ 87 w 1483"/>
                  <a:gd name="T35" fmla="*/ 34 h 206"/>
                  <a:gd name="T36" fmla="*/ 64 w 1483"/>
                  <a:gd name="T37" fmla="*/ 33 h 206"/>
                  <a:gd name="T38" fmla="*/ 45 w 1483"/>
                  <a:gd name="T39" fmla="*/ 31 h 206"/>
                  <a:gd name="T40" fmla="*/ 28 w 1483"/>
                  <a:gd name="T41" fmla="*/ 28 h 206"/>
                  <a:gd name="T42" fmla="*/ 15 w 1483"/>
                  <a:gd name="T43" fmla="*/ 25 h 206"/>
                  <a:gd name="T44" fmla="*/ 6 w 1483"/>
                  <a:gd name="T45" fmla="*/ 22 h 206"/>
                  <a:gd name="T46" fmla="*/ 0 w 1483"/>
                  <a:gd name="T47" fmla="*/ 19 h 206"/>
                  <a:gd name="T48" fmla="*/ 0 w 1483"/>
                  <a:gd name="T49" fmla="*/ 15 h 206"/>
                  <a:gd name="T50" fmla="*/ 6 w 1483"/>
                  <a:gd name="T51" fmla="*/ 12 h 206"/>
                  <a:gd name="T52" fmla="*/ 15 w 1483"/>
                  <a:gd name="T53" fmla="*/ 8 h 206"/>
                  <a:gd name="T54" fmla="*/ 28 w 1483"/>
                  <a:gd name="T55" fmla="*/ 5 h 206"/>
                  <a:gd name="T56" fmla="*/ 45 w 1483"/>
                  <a:gd name="T57" fmla="*/ 3 h 206"/>
                  <a:gd name="T58" fmla="*/ 64 w 1483"/>
                  <a:gd name="T59" fmla="*/ 2 h 206"/>
                  <a:gd name="T60" fmla="*/ 87 w 1483"/>
                  <a:gd name="T61" fmla="*/ 1 h 206"/>
                  <a:gd name="T62" fmla="*/ 111 w 1483"/>
                  <a:gd name="T63" fmla="*/ 0 h 20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06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3"/>
                    </a:lnTo>
                    <a:lnTo>
                      <a:pt x="963" y="5"/>
                    </a:lnTo>
                    <a:lnTo>
                      <a:pt x="1030" y="9"/>
                    </a:lnTo>
                    <a:lnTo>
                      <a:pt x="1095" y="11"/>
                    </a:lnTo>
                    <a:lnTo>
                      <a:pt x="1155" y="17"/>
                    </a:lnTo>
                    <a:lnTo>
                      <a:pt x="1213" y="22"/>
                    </a:lnTo>
                    <a:lnTo>
                      <a:pt x="1265" y="31"/>
                    </a:lnTo>
                    <a:lnTo>
                      <a:pt x="1313" y="37"/>
                    </a:lnTo>
                    <a:lnTo>
                      <a:pt x="1356" y="46"/>
                    </a:lnTo>
                    <a:lnTo>
                      <a:pt x="1394" y="54"/>
                    </a:lnTo>
                    <a:lnTo>
                      <a:pt x="1425" y="63"/>
                    </a:lnTo>
                    <a:lnTo>
                      <a:pt x="1448" y="72"/>
                    </a:lnTo>
                    <a:lnTo>
                      <a:pt x="1468" y="80"/>
                    </a:lnTo>
                    <a:lnTo>
                      <a:pt x="1479" y="91"/>
                    </a:lnTo>
                    <a:lnTo>
                      <a:pt x="1483" y="100"/>
                    </a:lnTo>
                    <a:lnTo>
                      <a:pt x="1479" y="112"/>
                    </a:lnTo>
                    <a:lnTo>
                      <a:pt x="1468" y="121"/>
                    </a:lnTo>
                    <a:lnTo>
                      <a:pt x="1448" y="132"/>
                    </a:lnTo>
                    <a:lnTo>
                      <a:pt x="1425" y="141"/>
                    </a:lnTo>
                    <a:lnTo>
                      <a:pt x="1394" y="149"/>
                    </a:lnTo>
                    <a:lnTo>
                      <a:pt x="1356" y="158"/>
                    </a:lnTo>
                    <a:lnTo>
                      <a:pt x="1313" y="166"/>
                    </a:lnTo>
                    <a:lnTo>
                      <a:pt x="1265" y="175"/>
                    </a:lnTo>
                    <a:lnTo>
                      <a:pt x="1213" y="180"/>
                    </a:lnTo>
                    <a:lnTo>
                      <a:pt x="1155" y="189"/>
                    </a:lnTo>
                    <a:lnTo>
                      <a:pt x="1095" y="192"/>
                    </a:lnTo>
                    <a:lnTo>
                      <a:pt x="1030" y="197"/>
                    </a:lnTo>
                    <a:lnTo>
                      <a:pt x="963" y="201"/>
                    </a:lnTo>
                    <a:lnTo>
                      <a:pt x="892" y="203"/>
                    </a:lnTo>
                    <a:lnTo>
                      <a:pt x="818" y="206"/>
                    </a:lnTo>
                    <a:lnTo>
                      <a:pt x="743" y="206"/>
                    </a:lnTo>
                    <a:lnTo>
                      <a:pt x="665" y="206"/>
                    </a:lnTo>
                    <a:lnTo>
                      <a:pt x="594" y="203"/>
                    </a:lnTo>
                    <a:lnTo>
                      <a:pt x="522" y="201"/>
                    </a:lnTo>
                    <a:lnTo>
                      <a:pt x="453" y="197"/>
                    </a:lnTo>
                    <a:lnTo>
                      <a:pt x="387" y="192"/>
                    </a:lnTo>
                    <a:lnTo>
                      <a:pt x="327" y="186"/>
                    </a:lnTo>
                    <a:lnTo>
                      <a:pt x="270" y="180"/>
                    </a:lnTo>
                    <a:lnTo>
                      <a:pt x="218" y="175"/>
                    </a:lnTo>
                    <a:lnTo>
                      <a:pt x="170" y="166"/>
                    </a:lnTo>
                    <a:lnTo>
                      <a:pt x="127" y="158"/>
                    </a:lnTo>
                    <a:lnTo>
                      <a:pt x="89" y="149"/>
                    </a:lnTo>
                    <a:lnTo>
                      <a:pt x="58" y="141"/>
                    </a:lnTo>
                    <a:lnTo>
                      <a:pt x="34" y="132"/>
                    </a:lnTo>
                    <a:lnTo>
                      <a:pt x="15" y="121"/>
                    </a:lnTo>
                    <a:lnTo>
                      <a:pt x="2" y="112"/>
                    </a:lnTo>
                    <a:lnTo>
                      <a:pt x="0" y="100"/>
                    </a:lnTo>
                    <a:lnTo>
                      <a:pt x="2" y="89"/>
                    </a:lnTo>
                    <a:lnTo>
                      <a:pt x="15" y="78"/>
                    </a:lnTo>
                    <a:lnTo>
                      <a:pt x="34" y="69"/>
                    </a:lnTo>
                    <a:lnTo>
                      <a:pt x="58" y="57"/>
                    </a:lnTo>
                    <a:lnTo>
                      <a:pt x="89" y="48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5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2" name="Freeform 27"/>
              <p:cNvSpPr>
                <a:spLocks/>
              </p:cNvSpPr>
              <p:nvPr/>
            </p:nvSpPr>
            <p:spPr bwMode="auto">
              <a:xfrm>
                <a:off x="4918" y="543"/>
                <a:ext cx="247" cy="19"/>
              </a:xfrm>
              <a:custGeom>
                <a:avLst/>
                <a:gdLst>
                  <a:gd name="T0" fmla="*/ 1 w 1483"/>
                  <a:gd name="T1" fmla="*/ 19 h 109"/>
                  <a:gd name="T2" fmla="*/ 0 w 1483"/>
                  <a:gd name="T3" fmla="*/ 19 h 109"/>
                  <a:gd name="T4" fmla="*/ 0 w 1483"/>
                  <a:gd name="T5" fmla="*/ 18 h 109"/>
                  <a:gd name="T6" fmla="*/ 0 w 1483"/>
                  <a:gd name="T7" fmla="*/ 16 h 109"/>
                  <a:gd name="T8" fmla="*/ 6 w 1483"/>
                  <a:gd name="T9" fmla="*/ 12 h 109"/>
                  <a:gd name="T10" fmla="*/ 15 w 1483"/>
                  <a:gd name="T11" fmla="*/ 8 h 109"/>
                  <a:gd name="T12" fmla="*/ 28 w 1483"/>
                  <a:gd name="T13" fmla="*/ 5 h 109"/>
                  <a:gd name="T14" fmla="*/ 45 w 1483"/>
                  <a:gd name="T15" fmla="*/ 3 h 109"/>
                  <a:gd name="T16" fmla="*/ 64 w 1483"/>
                  <a:gd name="T17" fmla="*/ 2 h 109"/>
                  <a:gd name="T18" fmla="*/ 87 w 1483"/>
                  <a:gd name="T19" fmla="*/ 1 h 109"/>
                  <a:gd name="T20" fmla="*/ 111 w 1483"/>
                  <a:gd name="T21" fmla="*/ 0 h 109"/>
                  <a:gd name="T22" fmla="*/ 136 w 1483"/>
                  <a:gd name="T23" fmla="*/ 0 h 109"/>
                  <a:gd name="T24" fmla="*/ 160 w 1483"/>
                  <a:gd name="T25" fmla="*/ 1 h 109"/>
                  <a:gd name="T26" fmla="*/ 182 w 1483"/>
                  <a:gd name="T27" fmla="*/ 2 h 109"/>
                  <a:gd name="T28" fmla="*/ 201 w 1483"/>
                  <a:gd name="T29" fmla="*/ 3 h 109"/>
                  <a:gd name="T30" fmla="*/ 217 w 1483"/>
                  <a:gd name="T31" fmla="*/ 6 h 109"/>
                  <a:gd name="T32" fmla="*/ 231 w 1483"/>
                  <a:gd name="T33" fmla="*/ 9 h 109"/>
                  <a:gd name="T34" fmla="*/ 241 w 1483"/>
                  <a:gd name="T35" fmla="*/ 12 h 109"/>
                  <a:gd name="T36" fmla="*/ 246 w 1483"/>
                  <a:gd name="T37" fmla="*/ 16 h 109"/>
                  <a:gd name="T38" fmla="*/ 246 w 1483"/>
                  <a:gd name="T39" fmla="*/ 17 h 109"/>
                  <a:gd name="T40" fmla="*/ 241 w 1483"/>
                  <a:gd name="T41" fmla="*/ 14 h 109"/>
                  <a:gd name="T42" fmla="*/ 231 w 1483"/>
                  <a:gd name="T43" fmla="*/ 13 h 109"/>
                  <a:gd name="T44" fmla="*/ 217 w 1483"/>
                  <a:gd name="T45" fmla="*/ 11 h 109"/>
                  <a:gd name="T46" fmla="*/ 201 w 1483"/>
                  <a:gd name="T47" fmla="*/ 9 h 109"/>
                  <a:gd name="T48" fmla="*/ 182 w 1483"/>
                  <a:gd name="T49" fmla="*/ 8 h 109"/>
                  <a:gd name="T50" fmla="*/ 160 w 1483"/>
                  <a:gd name="T51" fmla="*/ 7 h 109"/>
                  <a:gd name="T52" fmla="*/ 136 w 1483"/>
                  <a:gd name="T53" fmla="*/ 7 h 109"/>
                  <a:gd name="T54" fmla="*/ 111 w 1483"/>
                  <a:gd name="T55" fmla="*/ 7 h 109"/>
                  <a:gd name="T56" fmla="*/ 87 w 1483"/>
                  <a:gd name="T57" fmla="*/ 7 h 109"/>
                  <a:gd name="T58" fmla="*/ 64 w 1483"/>
                  <a:gd name="T59" fmla="*/ 8 h 109"/>
                  <a:gd name="T60" fmla="*/ 45 w 1483"/>
                  <a:gd name="T61" fmla="*/ 9 h 109"/>
                  <a:gd name="T62" fmla="*/ 28 w 1483"/>
                  <a:gd name="T63" fmla="*/ 10 h 109"/>
                  <a:gd name="T64" fmla="*/ 15 w 1483"/>
                  <a:gd name="T65" fmla="*/ 12 h 109"/>
                  <a:gd name="T66" fmla="*/ 6 w 1483"/>
                  <a:gd name="T67" fmla="*/ 14 h 109"/>
                  <a:gd name="T68" fmla="*/ 0 w 1483"/>
                  <a:gd name="T69" fmla="*/ 17 h 109"/>
                  <a:gd name="T70" fmla="*/ 0 w 1483"/>
                  <a:gd name="T71" fmla="*/ 18 h 109"/>
                  <a:gd name="T72" fmla="*/ 1 w 1483"/>
                  <a:gd name="T73" fmla="*/ 19 h 10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83" h="109">
                    <a:moveTo>
                      <a:pt x="9" y="109"/>
                    </a:moveTo>
                    <a:lnTo>
                      <a:pt x="6" y="109"/>
                    </a:lnTo>
                    <a:lnTo>
                      <a:pt x="2" y="109"/>
                    </a:lnTo>
                    <a:lnTo>
                      <a:pt x="0" y="109"/>
                    </a:lnTo>
                    <a:lnTo>
                      <a:pt x="0" y="106"/>
                    </a:lnTo>
                    <a:lnTo>
                      <a:pt x="0" y="104"/>
                    </a:lnTo>
                    <a:lnTo>
                      <a:pt x="0" y="100"/>
                    </a:lnTo>
                    <a:lnTo>
                      <a:pt x="2" y="89"/>
                    </a:lnTo>
                    <a:lnTo>
                      <a:pt x="15" y="78"/>
                    </a:lnTo>
                    <a:lnTo>
                      <a:pt x="34" y="69"/>
                    </a:lnTo>
                    <a:lnTo>
                      <a:pt x="58" y="57"/>
                    </a:lnTo>
                    <a:lnTo>
                      <a:pt x="89" y="48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5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0"/>
                    </a:lnTo>
                    <a:lnTo>
                      <a:pt x="889" y="0"/>
                    </a:lnTo>
                    <a:lnTo>
                      <a:pt x="958" y="3"/>
                    </a:lnTo>
                    <a:lnTo>
                      <a:pt x="1024" y="5"/>
                    </a:lnTo>
                    <a:lnTo>
                      <a:pt x="1090" y="9"/>
                    </a:lnTo>
                    <a:lnTo>
                      <a:pt x="1150" y="14"/>
                    </a:lnTo>
                    <a:lnTo>
                      <a:pt x="1205" y="20"/>
                    </a:lnTo>
                    <a:lnTo>
                      <a:pt x="1259" y="26"/>
                    </a:lnTo>
                    <a:lnTo>
                      <a:pt x="1304" y="35"/>
                    </a:lnTo>
                    <a:lnTo>
                      <a:pt x="1348" y="43"/>
                    </a:lnTo>
                    <a:lnTo>
                      <a:pt x="1386" y="52"/>
                    </a:lnTo>
                    <a:lnTo>
                      <a:pt x="1420" y="60"/>
                    </a:lnTo>
                    <a:lnTo>
                      <a:pt x="1445" y="69"/>
                    </a:lnTo>
                    <a:lnTo>
                      <a:pt x="1462" y="80"/>
                    </a:lnTo>
                    <a:lnTo>
                      <a:pt x="1477" y="89"/>
                    </a:lnTo>
                    <a:lnTo>
                      <a:pt x="1483" y="100"/>
                    </a:lnTo>
                    <a:lnTo>
                      <a:pt x="1477" y="95"/>
                    </a:lnTo>
                    <a:lnTo>
                      <a:pt x="1462" y="89"/>
                    </a:lnTo>
                    <a:lnTo>
                      <a:pt x="1445" y="83"/>
                    </a:lnTo>
                    <a:lnTo>
                      <a:pt x="1420" y="78"/>
                    </a:lnTo>
                    <a:lnTo>
                      <a:pt x="1386" y="72"/>
                    </a:lnTo>
                    <a:lnTo>
                      <a:pt x="1348" y="69"/>
                    </a:lnTo>
                    <a:lnTo>
                      <a:pt x="1304" y="63"/>
                    </a:lnTo>
                    <a:lnTo>
                      <a:pt x="1259" y="60"/>
                    </a:lnTo>
                    <a:lnTo>
                      <a:pt x="1205" y="54"/>
                    </a:lnTo>
                    <a:lnTo>
                      <a:pt x="1150" y="52"/>
                    </a:lnTo>
                    <a:lnTo>
                      <a:pt x="1090" y="48"/>
                    </a:lnTo>
                    <a:lnTo>
                      <a:pt x="1024" y="46"/>
                    </a:lnTo>
                    <a:lnTo>
                      <a:pt x="958" y="43"/>
                    </a:lnTo>
                    <a:lnTo>
                      <a:pt x="889" y="43"/>
                    </a:lnTo>
                    <a:lnTo>
                      <a:pt x="818" y="40"/>
                    </a:lnTo>
                    <a:lnTo>
                      <a:pt x="743" y="40"/>
                    </a:lnTo>
                    <a:lnTo>
                      <a:pt x="665" y="40"/>
                    </a:lnTo>
                    <a:lnTo>
                      <a:pt x="594" y="40"/>
                    </a:lnTo>
                    <a:lnTo>
                      <a:pt x="522" y="43"/>
                    </a:lnTo>
                    <a:lnTo>
                      <a:pt x="453" y="43"/>
                    </a:lnTo>
                    <a:lnTo>
                      <a:pt x="387" y="46"/>
                    </a:lnTo>
                    <a:lnTo>
                      <a:pt x="327" y="48"/>
                    </a:lnTo>
                    <a:lnTo>
                      <a:pt x="270" y="52"/>
                    </a:lnTo>
                    <a:lnTo>
                      <a:pt x="218" y="57"/>
                    </a:lnTo>
                    <a:lnTo>
                      <a:pt x="170" y="60"/>
                    </a:lnTo>
                    <a:lnTo>
                      <a:pt x="127" y="65"/>
                    </a:lnTo>
                    <a:lnTo>
                      <a:pt x="89" y="69"/>
                    </a:lnTo>
                    <a:lnTo>
                      <a:pt x="58" y="74"/>
                    </a:lnTo>
                    <a:lnTo>
                      <a:pt x="34" y="80"/>
                    </a:lnTo>
                    <a:lnTo>
                      <a:pt x="15" y="86"/>
                    </a:lnTo>
                    <a:lnTo>
                      <a:pt x="2" y="95"/>
                    </a:lnTo>
                    <a:lnTo>
                      <a:pt x="0" y="100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9" y="109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3" name="Freeform 28"/>
              <p:cNvSpPr>
                <a:spLocks/>
              </p:cNvSpPr>
              <p:nvPr/>
            </p:nvSpPr>
            <p:spPr bwMode="auto">
              <a:xfrm>
                <a:off x="4918" y="550"/>
                <a:ext cx="247" cy="20"/>
              </a:xfrm>
              <a:custGeom>
                <a:avLst/>
                <a:gdLst>
                  <a:gd name="T0" fmla="*/ 136 w 1483"/>
                  <a:gd name="T1" fmla="*/ 0 h 118"/>
                  <a:gd name="T2" fmla="*/ 160 w 1483"/>
                  <a:gd name="T3" fmla="*/ 1 h 118"/>
                  <a:gd name="T4" fmla="*/ 182 w 1483"/>
                  <a:gd name="T5" fmla="*/ 1 h 118"/>
                  <a:gd name="T6" fmla="*/ 202 w 1483"/>
                  <a:gd name="T7" fmla="*/ 2 h 118"/>
                  <a:gd name="T8" fmla="*/ 219 w 1483"/>
                  <a:gd name="T9" fmla="*/ 4 h 118"/>
                  <a:gd name="T10" fmla="*/ 232 w 1483"/>
                  <a:gd name="T11" fmla="*/ 5 h 118"/>
                  <a:gd name="T12" fmla="*/ 241 w 1483"/>
                  <a:gd name="T13" fmla="*/ 7 h 118"/>
                  <a:gd name="T14" fmla="*/ 246 w 1483"/>
                  <a:gd name="T15" fmla="*/ 9 h 118"/>
                  <a:gd name="T16" fmla="*/ 246 w 1483"/>
                  <a:gd name="T17" fmla="*/ 11 h 118"/>
                  <a:gd name="T18" fmla="*/ 241 w 1483"/>
                  <a:gd name="T19" fmla="*/ 14 h 118"/>
                  <a:gd name="T20" fmla="*/ 232 w 1483"/>
                  <a:gd name="T21" fmla="*/ 16 h 118"/>
                  <a:gd name="T22" fmla="*/ 219 w 1483"/>
                  <a:gd name="T23" fmla="*/ 17 h 118"/>
                  <a:gd name="T24" fmla="*/ 202 w 1483"/>
                  <a:gd name="T25" fmla="*/ 18 h 118"/>
                  <a:gd name="T26" fmla="*/ 182 w 1483"/>
                  <a:gd name="T27" fmla="*/ 19 h 118"/>
                  <a:gd name="T28" fmla="*/ 160 w 1483"/>
                  <a:gd name="T29" fmla="*/ 20 h 118"/>
                  <a:gd name="T30" fmla="*/ 136 w 1483"/>
                  <a:gd name="T31" fmla="*/ 20 h 118"/>
                  <a:gd name="T32" fmla="*/ 111 w 1483"/>
                  <a:gd name="T33" fmla="*/ 20 h 118"/>
                  <a:gd name="T34" fmla="*/ 87 w 1483"/>
                  <a:gd name="T35" fmla="*/ 19 h 118"/>
                  <a:gd name="T36" fmla="*/ 64 w 1483"/>
                  <a:gd name="T37" fmla="*/ 18 h 118"/>
                  <a:gd name="T38" fmla="*/ 45 w 1483"/>
                  <a:gd name="T39" fmla="*/ 17 h 118"/>
                  <a:gd name="T40" fmla="*/ 28 w 1483"/>
                  <a:gd name="T41" fmla="*/ 16 h 118"/>
                  <a:gd name="T42" fmla="*/ 15 w 1483"/>
                  <a:gd name="T43" fmla="*/ 15 h 118"/>
                  <a:gd name="T44" fmla="*/ 6 w 1483"/>
                  <a:gd name="T45" fmla="*/ 13 h 118"/>
                  <a:gd name="T46" fmla="*/ 0 w 1483"/>
                  <a:gd name="T47" fmla="*/ 11 h 118"/>
                  <a:gd name="T48" fmla="*/ 0 w 1483"/>
                  <a:gd name="T49" fmla="*/ 9 h 118"/>
                  <a:gd name="T50" fmla="*/ 6 w 1483"/>
                  <a:gd name="T51" fmla="*/ 7 h 118"/>
                  <a:gd name="T52" fmla="*/ 15 w 1483"/>
                  <a:gd name="T53" fmla="*/ 5 h 118"/>
                  <a:gd name="T54" fmla="*/ 28 w 1483"/>
                  <a:gd name="T55" fmla="*/ 3 h 118"/>
                  <a:gd name="T56" fmla="*/ 45 w 1483"/>
                  <a:gd name="T57" fmla="*/ 2 h 118"/>
                  <a:gd name="T58" fmla="*/ 64 w 1483"/>
                  <a:gd name="T59" fmla="*/ 1 h 118"/>
                  <a:gd name="T60" fmla="*/ 87 w 1483"/>
                  <a:gd name="T61" fmla="*/ 1 h 118"/>
                  <a:gd name="T62" fmla="*/ 111 w 1483"/>
                  <a:gd name="T63" fmla="*/ 0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18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0"/>
                    </a:lnTo>
                    <a:lnTo>
                      <a:pt x="963" y="3"/>
                    </a:lnTo>
                    <a:lnTo>
                      <a:pt x="1030" y="6"/>
                    </a:lnTo>
                    <a:lnTo>
                      <a:pt x="1095" y="8"/>
                    </a:lnTo>
                    <a:lnTo>
                      <a:pt x="1155" y="12"/>
                    </a:lnTo>
                    <a:lnTo>
                      <a:pt x="1213" y="14"/>
                    </a:lnTo>
                    <a:lnTo>
                      <a:pt x="1265" y="17"/>
                    </a:lnTo>
                    <a:lnTo>
                      <a:pt x="1313" y="23"/>
                    </a:lnTo>
                    <a:lnTo>
                      <a:pt x="1356" y="29"/>
                    </a:lnTo>
                    <a:lnTo>
                      <a:pt x="1394" y="32"/>
                    </a:lnTo>
                    <a:lnTo>
                      <a:pt x="1425" y="38"/>
                    </a:lnTo>
                    <a:lnTo>
                      <a:pt x="1448" y="43"/>
                    </a:lnTo>
                    <a:lnTo>
                      <a:pt x="1468" y="49"/>
                    </a:lnTo>
                    <a:lnTo>
                      <a:pt x="1479" y="55"/>
                    </a:lnTo>
                    <a:lnTo>
                      <a:pt x="1483" y="60"/>
                    </a:lnTo>
                    <a:lnTo>
                      <a:pt x="1479" y="66"/>
                    </a:lnTo>
                    <a:lnTo>
                      <a:pt x="1468" y="75"/>
                    </a:lnTo>
                    <a:lnTo>
                      <a:pt x="1448" y="81"/>
                    </a:lnTo>
                    <a:lnTo>
                      <a:pt x="1425" y="86"/>
                    </a:lnTo>
                    <a:lnTo>
                      <a:pt x="1394" y="92"/>
                    </a:lnTo>
                    <a:lnTo>
                      <a:pt x="1356" y="98"/>
                    </a:lnTo>
                    <a:lnTo>
                      <a:pt x="1313" y="101"/>
                    </a:lnTo>
                    <a:lnTo>
                      <a:pt x="1265" y="107"/>
                    </a:lnTo>
                    <a:lnTo>
                      <a:pt x="1213" y="109"/>
                    </a:lnTo>
                    <a:lnTo>
                      <a:pt x="1155" y="112"/>
                    </a:lnTo>
                    <a:lnTo>
                      <a:pt x="1095" y="114"/>
                    </a:lnTo>
                    <a:lnTo>
                      <a:pt x="1030" y="118"/>
                    </a:lnTo>
                    <a:lnTo>
                      <a:pt x="963" y="118"/>
                    </a:lnTo>
                    <a:lnTo>
                      <a:pt x="892" y="118"/>
                    </a:lnTo>
                    <a:lnTo>
                      <a:pt x="818" y="118"/>
                    </a:lnTo>
                    <a:lnTo>
                      <a:pt x="743" y="118"/>
                    </a:lnTo>
                    <a:lnTo>
                      <a:pt x="665" y="118"/>
                    </a:lnTo>
                    <a:lnTo>
                      <a:pt x="594" y="118"/>
                    </a:lnTo>
                    <a:lnTo>
                      <a:pt x="522" y="114"/>
                    </a:lnTo>
                    <a:lnTo>
                      <a:pt x="453" y="112"/>
                    </a:lnTo>
                    <a:lnTo>
                      <a:pt x="387" y="109"/>
                    </a:lnTo>
                    <a:lnTo>
                      <a:pt x="327" y="107"/>
                    </a:lnTo>
                    <a:lnTo>
                      <a:pt x="270" y="103"/>
                    </a:lnTo>
                    <a:lnTo>
                      <a:pt x="218" y="101"/>
                    </a:lnTo>
                    <a:lnTo>
                      <a:pt x="170" y="94"/>
                    </a:lnTo>
                    <a:lnTo>
                      <a:pt x="127" y="92"/>
                    </a:lnTo>
                    <a:lnTo>
                      <a:pt x="89" y="86"/>
                    </a:lnTo>
                    <a:lnTo>
                      <a:pt x="58" y="81"/>
                    </a:lnTo>
                    <a:lnTo>
                      <a:pt x="34" y="77"/>
                    </a:lnTo>
                    <a:lnTo>
                      <a:pt x="15" y="72"/>
                    </a:lnTo>
                    <a:lnTo>
                      <a:pt x="2" y="66"/>
                    </a:lnTo>
                    <a:lnTo>
                      <a:pt x="0" y="60"/>
                    </a:lnTo>
                    <a:lnTo>
                      <a:pt x="2" y="55"/>
                    </a:lnTo>
                    <a:lnTo>
                      <a:pt x="15" y="46"/>
                    </a:lnTo>
                    <a:lnTo>
                      <a:pt x="34" y="40"/>
                    </a:lnTo>
                    <a:lnTo>
                      <a:pt x="58" y="34"/>
                    </a:lnTo>
                    <a:lnTo>
                      <a:pt x="89" y="29"/>
                    </a:lnTo>
                    <a:lnTo>
                      <a:pt x="127" y="25"/>
                    </a:lnTo>
                    <a:lnTo>
                      <a:pt x="170" y="20"/>
                    </a:lnTo>
                    <a:lnTo>
                      <a:pt x="218" y="17"/>
                    </a:lnTo>
                    <a:lnTo>
                      <a:pt x="270" y="12"/>
                    </a:lnTo>
                    <a:lnTo>
                      <a:pt x="327" y="8"/>
                    </a:lnTo>
                    <a:lnTo>
                      <a:pt x="387" y="6"/>
                    </a:lnTo>
                    <a:lnTo>
                      <a:pt x="453" y="3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4" name="Freeform 29"/>
              <p:cNvSpPr>
                <a:spLocks/>
              </p:cNvSpPr>
              <p:nvPr/>
            </p:nvSpPr>
            <p:spPr bwMode="auto">
              <a:xfrm>
                <a:off x="4963" y="552"/>
                <a:ext cx="7" cy="18"/>
              </a:xfrm>
              <a:custGeom>
                <a:avLst/>
                <a:gdLst>
                  <a:gd name="T0" fmla="*/ 0 w 41"/>
                  <a:gd name="T1" fmla="*/ 0 h 106"/>
                  <a:gd name="T2" fmla="*/ 2 w 41"/>
                  <a:gd name="T3" fmla="*/ 0 h 106"/>
                  <a:gd name="T4" fmla="*/ 4 w 41"/>
                  <a:gd name="T5" fmla="*/ 0 h 106"/>
                  <a:gd name="T6" fmla="*/ 5 w 41"/>
                  <a:gd name="T7" fmla="*/ 0 h 106"/>
                  <a:gd name="T8" fmla="*/ 7 w 41"/>
                  <a:gd name="T9" fmla="*/ 0 h 106"/>
                  <a:gd name="T10" fmla="*/ 7 w 41"/>
                  <a:gd name="T11" fmla="*/ 4 h 106"/>
                  <a:gd name="T12" fmla="*/ 7 w 41"/>
                  <a:gd name="T13" fmla="*/ 9 h 106"/>
                  <a:gd name="T14" fmla="*/ 7 w 41"/>
                  <a:gd name="T15" fmla="*/ 13 h 106"/>
                  <a:gd name="T16" fmla="*/ 7 w 41"/>
                  <a:gd name="T17" fmla="*/ 18 h 106"/>
                  <a:gd name="T18" fmla="*/ 5 w 41"/>
                  <a:gd name="T19" fmla="*/ 18 h 106"/>
                  <a:gd name="T20" fmla="*/ 4 w 41"/>
                  <a:gd name="T21" fmla="*/ 18 h 106"/>
                  <a:gd name="T22" fmla="*/ 2 w 41"/>
                  <a:gd name="T23" fmla="*/ 18 h 106"/>
                  <a:gd name="T24" fmla="*/ 0 w 41"/>
                  <a:gd name="T25" fmla="*/ 18 h 106"/>
                  <a:gd name="T26" fmla="*/ 0 w 41"/>
                  <a:gd name="T27" fmla="*/ 13 h 106"/>
                  <a:gd name="T28" fmla="*/ 0 w 41"/>
                  <a:gd name="T29" fmla="*/ 9 h 106"/>
                  <a:gd name="T30" fmla="*/ 0 w 41"/>
                  <a:gd name="T31" fmla="*/ 4 h 106"/>
                  <a:gd name="T32" fmla="*/ 0 w 41"/>
                  <a:gd name="T33" fmla="*/ 0 h 1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106">
                    <a:moveTo>
                      <a:pt x="0" y="0"/>
                    </a:moveTo>
                    <a:lnTo>
                      <a:pt x="12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41" y="26"/>
                    </a:lnTo>
                    <a:lnTo>
                      <a:pt x="41" y="52"/>
                    </a:lnTo>
                    <a:lnTo>
                      <a:pt x="41" y="77"/>
                    </a:lnTo>
                    <a:lnTo>
                      <a:pt x="41" y="106"/>
                    </a:lnTo>
                    <a:lnTo>
                      <a:pt x="32" y="106"/>
                    </a:lnTo>
                    <a:lnTo>
                      <a:pt x="21" y="106"/>
                    </a:lnTo>
                    <a:lnTo>
                      <a:pt x="12" y="106"/>
                    </a:lnTo>
                    <a:lnTo>
                      <a:pt x="0" y="106"/>
                    </a:lnTo>
                    <a:lnTo>
                      <a:pt x="0" y="77"/>
                    </a:lnTo>
                    <a:lnTo>
                      <a:pt x="0" y="52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5" name="Freeform 30"/>
              <p:cNvSpPr>
                <a:spLocks/>
              </p:cNvSpPr>
              <p:nvPr/>
            </p:nvSpPr>
            <p:spPr bwMode="auto">
              <a:xfrm>
                <a:off x="5100" y="551"/>
                <a:ext cx="7" cy="21"/>
              </a:xfrm>
              <a:custGeom>
                <a:avLst/>
                <a:gdLst>
                  <a:gd name="T0" fmla="*/ 0 w 40"/>
                  <a:gd name="T1" fmla="*/ 0 h 127"/>
                  <a:gd name="T2" fmla="*/ 1 w 40"/>
                  <a:gd name="T3" fmla="*/ 0 h 127"/>
                  <a:gd name="T4" fmla="*/ 3 w 40"/>
                  <a:gd name="T5" fmla="*/ 0 h 127"/>
                  <a:gd name="T6" fmla="*/ 5 w 40"/>
                  <a:gd name="T7" fmla="*/ 0 h 127"/>
                  <a:gd name="T8" fmla="*/ 7 w 40"/>
                  <a:gd name="T9" fmla="*/ 0 h 127"/>
                  <a:gd name="T10" fmla="*/ 7 w 40"/>
                  <a:gd name="T11" fmla="*/ 5 h 127"/>
                  <a:gd name="T12" fmla="*/ 7 w 40"/>
                  <a:gd name="T13" fmla="*/ 10 h 127"/>
                  <a:gd name="T14" fmla="*/ 7 w 40"/>
                  <a:gd name="T15" fmla="*/ 15 h 127"/>
                  <a:gd name="T16" fmla="*/ 7 w 40"/>
                  <a:gd name="T17" fmla="*/ 21 h 127"/>
                  <a:gd name="T18" fmla="*/ 5 w 40"/>
                  <a:gd name="T19" fmla="*/ 21 h 127"/>
                  <a:gd name="T20" fmla="*/ 3 w 40"/>
                  <a:gd name="T21" fmla="*/ 21 h 127"/>
                  <a:gd name="T22" fmla="*/ 1 w 40"/>
                  <a:gd name="T23" fmla="*/ 21 h 127"/>
                  <a:gd name="T24" fmla="*/ 0 w 40"/>
                  <a:gd name="T25" fmla="*/ 21 h 127"/>
                  <a:gd name="T26" fmla="*/ 0 w 40"/>
                  <a:gd name="T27" fmla="*/ 15 h 127"/>
                  <a:gd name="T28" fmla="*/ 0 w 40"/>
                  <a:gd name="T29" fmla="*/ 10 h 127"/>
                  <a:gd name="T30" fmla="*/ 0 w 40"/>
                  <a:gd name="T31" fmla="*/ 5 h 127"/>
                  <a:gd name="T32" fmla="*/ 0 w 40"/>
                  <a:gd name="T33" fmla="*/ 0 h 12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127">
                    <a:moveTo>
                      <a:pt x="0" y="0"/>
                    </a:moveTo>
                    <a:lnTo>
                      <a:pt x="8" y="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0"/>
                    </a:lnTo>
                    <a:lnTo>
                      <a:pt x="40" y="32"/>
                    </a:lnTo>
                    <a:lnTo>
                      <a:pt x="40" y="61"/>
                    </a:lnTo>
                    <a:lnTo>
                      <a:pt x="40" y="93"/>
                    </a:lnTo>
                    <a:lnTo>
                      <a:pt x="40" y="127"/>
                    </a:lnTo>
                    <a:lnTo>
                      <a:pt x="31" y="127"/>
                    </a:lnTo>
                    <a:lnTo>
                      <a:pt x="19" y="127"/>
                    </a:lnTo>
                    <a:lnTo>
                      <a:pt x="8" y="127"/>
                    </a:lnTo>
                    <a:lnTo>
                      <a:pt x="0" y="127"/>
                    </a:lnTo>
                    <a:lnTo>
                      <a:pt x="0" y="93"/>
                    </a:lnTo>
                    <a:lnTo>
                      <a:pt x="0" y="61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6" name="Freeform 31"/>
              <p:cNvSpPr>
                <a:spLocks/>
              </p:cNvSpPr>
              <p:nvPr/>
            </p:nvSpPr>
            <p:spPr bwMode="auto">
              <a:xfrm>
                <a:off x="4918" y="600"/>
                <a:ext cx="247" cy="34"/>
              </a:xfrm>
              <a:custGeom>
                <a:avLst/>
                <a:gdLst>
                  <a:gd name="T0" fmla="*/ 136 w 1483"/>
                  <a:gd name="T1" fmla="*/ 0 h 207"/>
                  <a:gd name="T2" fmla="*/ 160 w 1483"/>
                  <a:gd name="T3" fmla="*/ 1 h 207"/>
                  <a:gd name="T4" fmla="*/ 182 w 1483"/>
                  <a:gd name="T5" fmla="*/ 2 h 207"/>
                  <a:gd name="T6" fmla="*/ 202 w 1483"/>
                  <a:gd name="T7" fmla="*/ 4 h 207"/>
                  <a:gd name="T8" fmla="*/ 219 w 1483"/>
                  <a:gd name="T9" fmla="*/ 7 h 207"/>
                  <a:gd name="T10" fmla="*/ 232 w 1483"/>
                  <a:gd name="T11" fmla="*/ 10 h 207"/>
                  <a:gd name="T12" fmla="*/ 241 w 1483"/>
                  <a:gd name="T13" fmla="*/ 13 h 207"/>
                  <a:gd name="T14" fmla="*/ 246 w 1483"/>
                  <a:gd name="T15" fmla="*/ 16 h 207"/>
                  <a:gd name="T16" fmla="*/ 246 w 1483"/>
                  <a:gd name="T17" fmla="*/ 19 h 207"/>
                  <a:gd name="T18" fmla="*/ 241 w 1483"/>
                  <a:gd name="T19" fmla="*/ 22 h 207"/>
                  <a:gd name="T20" fmla="*/ 232 w 1483"/>
                  <a:gd name="T21" fmla="*/ 25 h 207"/>
                  <a:gd name="T22" fmla="*/ 219 w 1483"/>
                  <a:gd name="T23" fmla="*/ 28 h 207"/>
                  <a:gd name="T24" fmla="*/ 202 w 1483"/>
                  <a:gd name="T25" fmla="*/ 30 h 207"/>
                  <a:gd name="T26" fmla="*/ 182 w 1483"/>
                  <a:gd name="T27" fmla="*/ 32 h 207"/>
                  <a:gd name="T28" fmla="*/ 160 w 1483"/>
                  <a:gd name="T29" fmla="*/ 33 h 207"/>
                  <a:gd name="T30" fmla="*/ 136 w 1483"/>
                  <a:gd name="T31" fmla="*/ 34 h 207"/>
                  <a:gd name="T32" fmla="*/ 111 w 1483"/>
                  <a:gd name="T33" fmla="*/ 34 h 207"/>
                  <a:gd name="T34" fmla="*/ 87 w 1483"/>
                  <a:gd name="T35" fmla="*/ 33 h 207"/>
                  <a:gd name="T36" fmla="*/ 64 w 1483"/>
                  <a:gd name="T37" fmla="*/ 32 h 207"/>
                  <a:gd name="T38" fmla="*/ 45 w 1483"/>
                  <a:gd name="T39" fmla="*/ 30 h 207"/>
                  <a:gd name="T40" fmla="*/ 28 w 1483"/>
                  <a:gd name="T41" fmla="*/ 27 h 207"/>
                  <a:gd name="T42" fmla="*/ 15 w 1483"/>
                  <a:gd name="T43" fmla="*/ 24 h 207"/>
                  <a:gd name="T44" fmla="*/ 6 w 1483"/>
                  <a:gd name="T45" fmla="*/ 21 h 207"/>
                  <a:gd name="T46" fmla="*/ 0 w 1483"/>
                  <a:gd name="T47" fmla="*/ 18 h 207"/>
                  <a:gd name="T48" fmla="*/ 0 w 1483"/>
                  <a:gd name="T49" fmla="*/ 14 h 207"/>
                  <a:gd name="T50" fmla="*/ 6 w 1483"/>
                  <a:gd name="T51" fmla="*/ 11 h 207"/>
                  <a:gd name="T52" fmla="*/ 15 w 1483"/>
                  <a:gd name="T53" fmla="*/ 8 h 207"/>
                  <a:gd name="T54" fmla="*/ 28 w 1483"/>
                  <a:gd name="T55" fmla="*/ 5 h 207"/>
                  <a:gd name="T56" fmla="*/ 45 w 1483"/>
                  <a:gd name="T57" fmla="*/ 3 h 207"/>
                  <a:gd name="T58" fmla="*/ 64 w 1483"/>
                  <a:gd name="T59" fmla="*/ 1 h 207"/>
                  <a:gd name="T60" fmla="*/ 87 w 1483"/>
                  <a:gd name="T61" fmla="*/ 0 h 207"/>
                  <a:gd name="T62" fmla="*/ 111 w 1483"/>
                  <a:gd name="T63" fmla="*/ 0 h 2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07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3"/>
                    </a:lnTo>
                    <a:lnTo>
                      <a:pt x="963" y="6"/>
                    </a:lnTo>
                    <a:lnTo>
                      <a:pt x="1030" y="12"/>
                    </a:lnTo>
                    <a:lnTo>
                      <a:pt x="1095" y="14"/>
                    </a:lnTo>
                    <a:lnTo>
                      <a:pt x="1155" y="21"/>
                    </a:lnTo>
                    <a:lnTo>
                      <a:pt x="1213" y="26"/>
                    </a:lnTo>
                    <a:lnTo>
                      <a:pt x="1265" y="34"/>
                    </a:lnTo>
                    <a:lnTo>
                      <a:pt x="1313" y="40"/>
                    </a:lnTo>
                    <a:lnTo>
                      <a:pt x="1356" y="49"/>
                    </a:lnTo>
                    <a:lnTo>
                      <a:pt x="1394" y="58"/>
                    </a:lnTo>
                    <a:lnTo>
                      <a:pt x="1425" y="66"/>
                    </a:lnTo>
                    <a:lnTo>
                      <a:pt x="1448" y="77"/>
                    </a:lnTo>
                    <a:lnTo>
                      <a:pt x="1468" y="86"/>
                    </a:lnTo>
                    <a:lnTo>
                      <a:pt x="1479" y="95"/>
                    </a:lnTo>
                    <a:lnTo>
                      <a:pt x="1483" y="107"/>
                    </a:lnTo>
                    <a:lnTo>
                      <a:pt x="1479" y="118"/>
                    </a:lnTo>
                    <a:lnTo>
                      <a:pt x="1468" y="127"/>
                    </a:lnTo>
                    <a:lnTo>
                      <a:pt x="1448" y="135"/>
                    </a:lnTo>
                    <a:lnTo>
                      <a:pt x="1425" y="144"/>
                    </a:lnTo>
                    <a:lnTo>
                      <a:pt x="1394" y="155"/>
                    </a:lnTo>
                    <a:lnTo>
                      <a:pt x="1356" y="161"/>
                    </a:lnTo>
                    <a:lnTo>
                      <a:pt x="1313" y="170"/>
                    </a:lnTo>
                    <a:lnTo>
                      <a:pt x="1265" y="178"/>
                    </a:lnTo>
                    <a:lnTo>
                      <a:pt x="1213" y="183"/>
                    </a:lnTo>
                    <a:lnTo>
                      <a:pt x="1155" y="189"/>
                    </a:lnTo>
                    <a:lnTo>
                      <a:pt x="1095" y="196"/>
                    </a:lnTo>
                    <a:lnTo>
                      <a:pt x="1030" y="198"/>
                    </a:lnTo>
                    <a:lnTo>
                      <a:pt x="963" y="201"/>
                    </a:lnTo>
                    <a:lnTo>
                      <a:pt x="892" y="204"/>
                    </a:lnTo>
                    <a:lnTo>
                      <a:pt x="818" y="207"/>
                    </a:lnTo>
                    <a:lnTo>
                      <a:pt x="743" y="207"/>
                    </a:lnTo>
                    <a:lnTo>
                      <a:pt x="665" y="207"/>
                    </a:lnTo>
                    <a:lnTo>
                      <a:pt x="594" y="204"/>
                    </a:lnTo>
                    <a:lnTo>
                      <a:pt x="522" y="201"/>
                    </a:lnTo>
                    <a:lnTo>
                      <a:pt x="453" y="196"/>
                    </a:lnTo>
                    <a:lnTo>
                      <a:pt x="387" y="192"/>
                    </a:lnTo>
                    <a:lnTo>
                      <a:pt x="327" y="187"/>
                    </a:lnTo>
                    <a:lnTo>
                      <a:pt x="270" y="181"/>
                    </a:lnTo>
                    <a:lnTo>
                      <a:pt x="218" y="172"/>
                    </a:lnTo>
                    <a:lnTo>
                      <a:pt x="170" y="164"/>
                    </a:lnTo>
                    <a:lnTo>
                      <a:pt x="127" y="157"/>
                    </a:lnTo>
                    <a:lnTo>
                      <a:pt x="89" y="146"/>
                    </a:lnTo>
                    <a:lnTo>
                      <a:pt x="58" y="138"/>
                    </a:lnTo>
                    <a:lnTo>
                      <a:pt x="34" y="129"/>
                    </a:lnTo>
                    <a:lnTo>
                      <a:pt x="15" y="118"/>
                    </a:lnTo>
                    <a:lnTo>
                      <a:pt x="2" y="109"/>
                    </a:lnTo>
                    <a:lnTo>
                      <a:pt x="0" y="98"/>
                    </a:lnTo>
                    <a:lnTo>
                      <a:pt x="2" y="86"/>
                    </a:lnTo>
                    <a:lnTo>
                      <a:pt x="15" y="77"/>
                    </a:lnTo>
                    <a:lnTo>
                      <a:pt x="34" y="66"/>
                    </a:lnTo>
                    <a:lnTo>
                      <a:pt x="58" y="58"/>
                    </a:lnTo>
                    <a:lnTo>
                      <a:pt x="89" y="49"/>
                    </a:lnTo>
                    <a:lnTo>
                      <a:pt x="127" y="40"/>
                    </a:lnTo>
                    <a:lnTo>
                      <a:pt x="170" y="32"/>
                    </a:lnTo>
                    <a:lnTo>
                      <a:pt x="218" y="26"/>
                    </a:lnTo>
                    <a:lnTo>
                      <a:pt x="270" y="21"/>
                    </a:lnTo>
                    <a:lnTo>
                      <a:pt x="327" y="14"/>
                    </a:lnTo>
                    <a:lnTo>
                      <a:pt x="387" y="8"/>
                    </a:lnTo>
                    <a:lnTo>
                      <a:pt x="453" y="6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7" name="Freeform 32"/>
              <p:cNvSpPr>
                <a:spLocks/>
              </p:cNvSpPr>
              <p:nvPr/>
            </p:nvSpPr>
            <p:spPr bwMode="auto">
              <a:xfrm>
                <a:off x="4918" y="600"/>
                <a:ext cx="247" cy="17"/>
              </a:xfrm>
              <a:custGeom>
                <a:avLst/>
                <a:gdLst>
                  <a:gd name="T0" fmla="*/ 1 w 1483"/>
                  <a:gd name="T1" fmla="*/ 17 h 107"/>
                  <a:gd name="T2" fmla="*/ 0 w 1483"/>
                  <a:gd name="T3" fmla="*/ 17 h 107"/>
                  <a:gd name="T4" fmla="*/ 0 w 1483"/>
                  <a:gd name="T5" fmla="*/ 16 h 107"/>
                  <a:gd name="T6" fmla="*/ 0 w 1483"/>
                  <a:gd name="T7" fmla="*/ 14 h 107"/>
                  <a:gd name="T8" fmla="*/ 6 w 1483"/>
                  <a:gd name="T9" fmla="*/ 10 h 107"/>
                  <a:gd name="T10" fmla="*/ 15 w 1483"/>
                  <a:gd name="T11" fmla="*/ 8 h 107"/>
                  <a:gd name="T12" fmla="*/ 28 w 1483"/>
                  <a:gd name="T13" fmla="*/ 5 h 107"/>
                  <a:gd name="T14" fmla="*/ 45 w 1483"/>
                  <a:gd name="T15" fmla="*/ 3 h 107"/>
                  <a:gd name="T16" fmla="*/ 64 w 1483"/>
                  <a:gd name="T17" fmla="*/ 1 h 107"/>
                  <a:gd name="T18" fmla="*/ 87 w 1483"/>
                  <a:gd name="T19" fmla="*/ 0 h 107"/>
                  <a:gd name="T20" fmla="*/ 111 w 1483"/>
                  <a:gd name="T21" fmla="*/ 0 h 107"/>
                  <a:gd name="T22" fmla="*/ 136 w 1483"/>
                  <a:gd name="T23" fmla="*/ 0 h 107"/>
                  <a:gd name="T24" fmla="*/ 160 w 1483"/>
                  <a:gd name="T25" fmla="*/ 0 h 107"/>
                  <a:gd name="T26" fmla="*/ 182 w 1483"/>
                  <a:gd name="T27" fmla="*/ 2 h 107"/>
                  <a:gd name="T28" fmla="*/ 201 w 1483"/>
                  <a:gd name="T29" fmla="*/ 4 h 107"/>
                  <a:gd name="T30" fmla="*/ 217 w 1483"/>
                  <a:gd name="T31" fmla="*/ 6 h 107"/>
                  <a:gd name="T32" fmla="*/ 231 w 1483"/>
                  <a:gd name="T33" fmla="*/ 9 h 107"/>
                  <a:gd name="T34" fmla="*/ 241 w 1483"/>
                  <a:gd name="T35" fmla="*/ 11 h 107"/>
                  <a:gd name="T36" fmla="*/ 246 w 1483"/>
                  <a:gd name="T37" fmla="*/ 15 h 107"/>
                  <a:gd name="T38" fmla="*/ 246 w 1483"/>
                  <a:gd name="T39" fmla="*/ 15 h 107"/>
                  <a:gd name="T40" fmla="*/ 241 w 1483"/>
                  <a:gd name="T41" fmla="*/ 14 h 107"/>
                  <a:gd name="T42" fmla="*/ 231 w 1483"/>
                  <a:gd name="T43" fmla="*/ 12 h 107"/>
                  <a:gd name="T44" fmla="*/ 217 w 1483"/>
                  <a:gd name="T45" fmla="*/ 10 h 107"/>
                  <a:gd name="T46" fmla="*/ 201 w 1483"/>
                  <a:gd name="T47" fmla="*/ 10 h 107"/>
                  <a:gd name="T48" fmla="*/ 182 w 1483"/>
                  <a:gd name="T49" fmla="*/ 9 h 107"/>
                  <a:gd name="T50" fmla="*/ 160 w 1483"/>
                  <a:gd name="T51" fmla="*/ 8 h 107"/>
                  <a:gd name="T52" fmla="*/ 136 w 1483"/>
                  <a:gd name="T53" fmla="*/ 7 h 107"/>
                  <a:gd name="T54" fmla="*/ 111 w 1483"/>
                  <a:gd name="T55" fmla="*/ 7 h 107"/>
                  <a:gd name="T56" fmla="*/ 87 w 1483"/>
                  <a:gd name="T57" fmla="*/ 7 h 107"/>
                  <a:gd name="T58" fmla="*/ 64 w 1483"/>
                  <a:gd name="T59" fmla="*/ 8 h 107"/>
                  <a:gd name="T60" fmla="*/ 45 w 1483"/>
                  <a:gd name="T61" fmla="*/ 8 h 107"/>
                  <a:gd name="T62" fmla="*/ 28 w 1483"/>
                  <a:gd name="T63" fmla="*/ 10 h 107"/>
                  <a:gd name="T64" fmla="*/ 15 w 1483"/>
                  <a:gd name="T65" fmla="*/ 11 h 107"/>
                  <a:gd name="T66" fmla="*/ 6 w 1483"/>
                  <a:gd name="T67" fmla="*/ 13 h 107"/>
                  <a:gd name="T68" fmla="*/ 0 w 1483"/>
                  <a:gd name="T69" fmla="*/ 15 h 107"/>
                  <a:gd name="T70" fmla="*/ 0 w 1483"/>
                  <a:gd name="T71" fmla="*/ 16 h 107"/>
                  <a:gd name="T72" fmla="*/ 1 w 1483"/>
                  <a:gd name="T73" fmla="*/ 17 h 10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83" h="107">
                    <a:moveTo>
                      <a:pt x="9" y="107"/>
                    </a:moveTo>
                    <a:lnTo>
                      <a:pt x="6" y="107"/>
                    </a:lnTo>
                    <a:lnTo>
                      <a:pt x="2" y="107"/>
                    </a:lnTo>
                    <a:lnTo>
                      <a:pt x="0" y="107"/>
                    </a:lnTo>
                    <a:lnTo>
                      <a:pt x="0" y="103"/>
                    </a:lnTo>
                    <a:lnTo>
                      <a:pt x="0" y="101"/>
                    </a:lnTo>
                    <a:lnTo>
                      <a:pt x="0" y="98"/>
                    </a:lnTo>
                    <a:lnTo>
                      <a:pt x="2" y="86"/>
                    </a:lnTo>
                    <a:lnTo>
                      <a:pt x="15" y="77"/>
                    </a:lnTo>
                    <a:lnTo>
                      <a:pt x="34" y="66"/>
                    </a:lnTo>
                    <a:lnTo>
                      <a:pt x="58" y="58"/>
                    </a:lnTo>
                    <a:lnTo>
                      <a:pt x="89" y="49"/>
                    </a:lnTo>
                    <a:lnTo>
                      <a:pt x="127" y="40"/>
                    </a:lnTo>
                    <a:lnTo>
                      <a:pt x="170" y="32"/>
                    </a:lnTo>
                    <a:lnTo>
                      <a:pt x="218" y="26"/>
                    </a:lnTo>
                    <a:lnTo>
                      <a:pt x="270" y="21"/>
                    </a:lnTo>
                    <a:lnTo>
                      <a:pt x="327" y="14"/>
                    </a:lnTo>
                    <a:lnTo>
                      <a:pt x="387" y="8"/>
                    </a:lnTo>
                    <a:lnTo>
                      <a:pt x="453" y="6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0"/>
                    </a:lnTo>
                    <a:lnTo>
                      <a:pt x="889" y="0"/>
                    </a:lnTo>
                    <a:lnTo>
                      <a:pt x="958" y="3"/>
                    </a:lnTo>
                    <a:lnTo>
                      <a:pt x="1024" y="6"/>
                    </a:lnTo>
                    <a:lnTo>
                      <a:pt x="1090" y="12"/>
                    </a:lnTo>
                    <a:lnTo>
                      <a:pt x="1150" y="14"/>
                    </a:lnTo>
                    <a:lnTo>
                      <a:pt x="1205" y="23"/>
                    </a:lnTo>
                    <a:lnTo>
                      <a:pt x="1259" y="29"/>
                    </a:lnTo>
                    <a:lnTo>
                      <a:pt x="1304" y="38"/>
                    </a:lnTo>
                    <a:lnTo>
                      <a:pt x="1348" y="43"/>
                    </a:lnTo>
                    <a:lnTo>
                      <a:pt x="1386" y="55"/>
                    </a:lnTo>
                    <a:lnTo>
                      <a:pt x="1420" y="64"/>
                    </a:lnTo>
                    <a:lnTo>
                      <a:pt x="1445" y="72"/>
                    </a:lnTo>
                    <a:lnTo>
                      <a:pt x="1462" y="81"/>
                    </a:lnTo>
                    <a:lnTo>
                      <a:pt x="1477" y="92"/>
                    </a:lnTo>
                    <a:lnTo>
                      <a:pt x="1483" y="101"/>
                    </a:lnTo>
                    <a:lnTo>
                      <a:pt x="1477" y="95"/>
                    </a:lnTo>
                    <a:lnTo>
                      <a:pt x="1462" y="90"/>
                    </a:lnTo>
                    <a:lnTo>
                      <a:pt x="1445" y="86"/>
                    </a:lnTo>
                    <a:lnTo>
                      <a:pt x="1420" y="81"/>
                    </a:lnTo>
                    <a:lnTo>
                      <a:pt x="1386" y="75"/>
                    </a:lnTo>
                    <a:lnTo>
                      <a:pt x="1348" y="72"/>
                    </a:lnTo>
                    <a:lnTo>
                      <a:pt x="1304" y="66"/>
                    </a:lnTo>
                    <a:lnTo>
                      <a:pt x="1259" y="64"/>
                    </a:lnTo>
                    <a:lnTo>
                      <a:pt x="1205" y="60"/>
                    </a:lnTo>
                    <a:lnTo>
                      <a:pt x="1150" y="58"/>
                    </a:lnTo>
                    <a:lnTo>
                      <a:pt x="1090" y="55"/>
                    </a:lnTo>
                    <a:lnTo>
                      <a:pt x="1024" y="52"/>
                    </a:lnTo>
                    <a:lnTo>
                      <a:pt x="958" y="49"/>
                    </a:lnTo>
                    <a:lnTo>
                      <a:pt x="889" y="46"/>
                    </a:lnTo>
                    <a:lnTo>
                      <a:pt x="818" y="43"/>
                    </a:lnTo>
                    <a:lnTo>
                      <a:pt x="743" y="43"/>
                    </a:lnTo>
                    <a:lnTo>
                      <a:pt x="665" y="43"/>
                    </a:lnTo>
                    <a:lnTo>
                      <a:pt x="594" y="43"/>
                    </a:lnTo>
                    <a:lnTo>
                      <a:pt x="522" y="43"/>
                    </a:lnTo>
                    <a:lnTo>
                      <a:pt x="453" y="46"/>
                    </a:lnTo>
                    <a:lnTo>
                      <a:pt x="387" y="49"/>
                    </a:lnTo>
                    <a:lnTo>
                      <a:pt x="327" y="49"/>
                    </a:lnTo>
                    <a:lnTo>
                      <a:pt x="270" y="52"/>
                    </a:lnTo>
                    <a:lnTo>
                      <a:pt x="218" y="58"/>
                    </a:lnTo>
                    <a:lnTo>
                      <a:pt x="170" y="60"/>
                    </a:lnTo>
                    <a:lnTo>
                      <a:pt x="127" y="64"/>
                    </a:lnTo>
                    <a:lnTo>
                      <a:pt x="89" y="69"/>
                    </a:lnTo>
                    <a:lnTo>
                      <a:pt x="58" y="75"/>
                    </a:lnTo>
                    <a:lnTo>
                      <a:pt x="34" y="81"/>
                    </a:lnTo>
                    <a:lnTo>
                      <a:pt x="15" y="86"/>
                    </a:lnTo>
                    <a:lnTo>
                      <a:pt x="2" y="92"/>
                    </a:lnTo>
                    <a:lnTo>
                      <a:pt x="0" y="98"/>
                    </a:lnTo>
                    <a:lnTo>
                      <a:pt x="0" y="101"/>
                    </a:lnTo>
                    <a:lnTo>
                      <a:pt x="2" y="103"/>
                    </a:lnTo>
                    <a:lnTo>
                      <a:pt x="9" y="107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8" name="Freeform 33"/>
              <p:cNvSpPr>
                <a:spLocks/>
              </p:cNvSpPr>
              <p:nvPr/>
            </p:nvSpPr>
            <p:spPr bwMode="auto">
              <a:xfrm>
                <a:off x="4918" y="607"/>
                <a:ext cx="247" cy="19"/>
              </a:xfrm>
              <a:custGeom>
                <a:avLst/>
                <a:gdLst>
                  <a:gd name="T0" fmla="*/ 136 w 1483"/>
                  <a:gd name="T1" fmla="*/ 0 h 114"/>
                  <a:gd name="T2" fmla="*/ 160 w 1483"/>
                  <a:gd name="T3" fmla="*/ 1 h 114"/>
                  <a:gd name="T4" fmla="*/ 182 w 1483"/>
                  <a:gd name="T5" fmla="*/ 2 h 114"/>
                  <a:gd name="T6" fmla="*/ 202 w 1483"/>
                  <a:gd name="T7" fmla="*/ 3 h 114"/>
                  <a:gd name="T8" fmla="*/ 219 w 1483"/>
                  <a:gd name="T9" fmla="*/ 4 h 114"/>
                  <a:gd name="T10" fmla="*/ 232 w 1483"/>
                  <a:gd name="T11" fmla="*/ 6 h 114"/>
                  <a:gd name="T12" fmla="*/ 241 w 1483"/>
                  <a:gd name="T13" fmla="*/ 8 h 114"/>
                  <a:gd name="T14" fmla="*/ 246 w 1483"/>
                  <a:gd name="T15" fmla="*/ 10 h 114"/>
                  <a:gd name="T16" fmla="*/ 246 w 1483"/>
                  <a:gd name="T17" fmla="*/ 12 h 114"/>
                  <a:gd name="T18" fmla="*/ 241 w 1483"/>
                  <a:gd name="T19" fmla="*/ 13 h 114"/>
                  <a:gd name="T20" fmla="*/ 232 w 1483"/>
                  <a:gd name="T21" fmla="*/ 15 h 114"/>
                  <a:gd name="T22" fmla="*/ 219 w 1483"/>
                  <a:gd name="T23" fmla="*/ 16 h 114"/>
                  <a:gd name="T24" fmla="*/ 202 w 1483"/>
                  <a:gd name="T25" fmla="*/ 18 h 114"/>
                  <a:gd name="T26" fmla="*/ 182 w 1483"/>
                  <a:gd name="T27" fmla="*/ 18 h 114"/>
                  <a:gd name="T28" fmla="*/ 160 w 1483"/>
                  <a:gd name="T29" fmla="*/ 19 h 114"/>
                  <a:gd name="T30" fmla="*/ 136 w 1483"/>
                  <a:gd name="T31" fmla="*/ 19 h 114"/>
                  <a:gd name="T32" fmla="*/ 111 w 1483"/>
                  <a:gd name="T33" fmla="*/ 19 h 114"/>
                  <a:gd name="T34" fmla="*/ 87 w 1483"/>
                  <a:gd name="T35" fmla="*/ 19 h 114"/>
                  <a:gd name="T36" fmla="*/ 64 w 1483"/>
                  <a:gd name="T37" fmla="*/ 18 h 114"/>
                  <a:gd name="T38" fmla="*/ 45 w 1483"/>
                  <a:gd name="T39" fmla="*/ 17 h 114"/>
                  <a:gd name="T40" fmla="*/ 28 w 1483"/>
                  <a:gd name="T41" fmla="*/ 15 h 114"/>
                  <a:gd name="T42" fmla="*/ 15 w 1483"/>
                  <a:gd name="T43" fmla="*/ 14 h 114"/>
                  <a:gd name="T44" fmla="*/ 6 w 1483"/>
                  <a:gd name="T45" fmla="*/ 12 h 114"/>
                  <a:gd name="T46" fmla="*/ 0 w 1483"/>
                  <a:gd name="T47" fmla="*/ 10 h 114"/>
                  <a:gd name="T48" fmla="*/ 0 w 1483"/>
                  <a:gd name="T49" fmla="*/ 8 h 114"/>
                  <a:gd name="T50" fmla="*/ 6 w 1483"/>
                  <a:gd name="T51" fmla="*/ 6 h 114"/>
                  <a:gd name="T52" fmla="*/ 15 w 1483"/>
                  <a:gd name="T53" fmla="*/ 4 h 114"/>
                  <a:gd name="T54" fmla="*/ 28 w 1483"/>
                  <a:gd name="T55" fmla="*/ 3 h 114"/>
                  <a:gd name="T56" fmla="*/ 45 w 1483"/>
                  <a:gd name="T57" fmla="*/ 2 h 114"/>
                  <a:gd name="T58" fmla="*/ 64 w 1483"/>
                  <a:gd name="T59" fmla="*/ 1 h 114"/>
                  <a:gd name="T60" fmla="*/ 87 w 1483"/>
                  <a:gd name="T61" fmla="*/ 0 h 114"/>
                  <a:gd name="T62" fmla="*/ 111 w 1483"/>
                  <a:gd name="T63" fmla="*/ 0 h 11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14">
                    <a:moveTo>
                      <a:pt x="743" y="0"/>
                    </a:moveTo>
                    <a:lnTo>
                      <a:pt x="818" y="0"/>
                    </a:lnTo>
                    <a:lnTo>
                      <a:pt x="892" y="0"/>
                    </a:lnTo>
                    <a:lnTo>
                      <a:pt x="963" y="3"/>
                    </a:lnTo>
                    <a:lnTo>
                      <a:pt x="1030" y="6"/>
                    </a:lnTo>
                    <a:lnTo>
                      <a:pt x="1095" y="9"/>
                    </a:lnTo>
                    <a:lnTo>
                      <a:pt x="1155" y="12"/>
                    </a:lnTo>
                    <a:lnTo>
                      <a:pt x="1213" y="15"/>
                    </a:lnTo>
                    <a:lnTo>
                      <a:pt x="1265" y="17"/>
                    </a:lnTo>
                    <a:lnTo>
                      <a:pt x="1313" y="23"/>
                    </a:lnTo>
                    <a:lnTo>
                      <a:pt x="1356" y="29"/>
                    </a:lnTo>
                    <a:lnTo>
                      <a:pt x="1394" y="34"/>
                    </a:lnTo>
                    <a:lnTo>
                      <a:pt x="1425" y="38"/>
                    </a:lnTo>
                    <a:lnTo>
                      <a:pt x="1448" y="47"/>
                    </a:lnTo>
                    <a:lnTo>
                      <a:pt x="1468" y="52"/>
                    </a:lnTo>
                    <a:lnTo>
                      <a:pt x="1479" y="58"/>
                    </a:lnTo>
                    <a:lnTo>
                      <a:pt x="1483" y="64"/>
                    </a:lnTo>
                    <a:lnTo>
                      <a:pt x="1479" y="69"/>
                    </a:lnTo>
                    <a:lnTo>
                      <a:pt x="1468" y="75"/>
                    </a:lnTo>
                    <a:lnTo>
                      <a:pt x="1448" y="80"/>
                    </a:lnTo>
                    <a:lnTo>
                      <a:pt x="1425" y="86"/>
                    </a:lnTo>
                    <a:lnTo>
                      <a:pt x="1394" y="90"/>
                    </a:lnTo>
                    <a:lnTo>
                      <a:pt x="1356" y="95"/>
                    </a:lnTo>
                    <a:lnTo>
                      <a:pt x="1313" y="97"/>
                    </a:lnTo>
                    <a:lnTo>
                      <a:pt x="1265" y="101"/>
                    </a:lnTo>
                    <a:lnTo>
                      <a:pt x="1213" y="106"/>
                    </a:lnTo>
                    <a:lnTo>
                      <a:pt x="1155" y="109"/>
                    </a:lnTo>
                    <a:lnTo>
                      <a:pt x="1095" y="109"/>
                    </a:lnTo>
                    <a:lnTo>
                      <a:pt x="1030" y="112"/>
                    </a:lnTo>
                    <a:lnTo>
                      <a:pt x="963" y="114"/>
                    </a:lnTo>
                    <a:lnTo>
                      <a:pt x="892" y="114"/>
                    </a:lnTo>
                    <a:lnTo>
                      <a:pt x="818" y="114"/>
                    </a:lnTo>
                    <a:lnTo>
                      <a:pt x="743" y="114"/>
                    </a:lnTo>
                    <a:lnTo>
                      <a:pt x="665" y="114"/>
                    </a:lnTo>
                    <a:lnTo>
                      <a:pt x="594" y="114"/>
                    </a:lnTo>
                    <a:lnTo>
                      <a:pt x="522" y="112"/>
                    </a:lnTo>
                    <a:lnTo>
                      <a:pt x="453" y="109"/>
                    </a:lnTo>
                    <a:lnTo>
                      <a:pt x="387" y="106"/>
                    </a:lnTo>
                    <a:lnTo>
                      <a:pt x="327" y="103"/>
                    </a:lnTo>
                    <a:lnTo>
                      <a:pt x="270" y="101"/>
                    </a:lnTo>
                    <a:lnTo>
                      <a:pt x="218" y="97"/>
                    </a:lnTo>
                    <a:lnTo>
                      <a:pt x="170" y="92"/>
                    </a:lnTo>
                    <a:lnTo>
                      <a:pt x="127" y="86"/>
                    </a:lnTo>
                    <a:lnTo>
                      <a:pt x="89" y="84"/>
                    </a:lnTo>
                    <a:lnTo>
                      <a:pt x="58" y="77"/>
                    </a:lnTo>
                    <a:lnTo>
                      <a:pt x="34" y="71"/>
                    </a:lnTo>
                    <a:lnTo>
                      <a:pt x="15" y="66"/>
                    </a:lnTo>
                    <a:lnTo>
                      <a:pt x="2" y="60"/>
                    </a:lnTo>
                    <a:lnTo>
                      <a:pt x="0" y="55"/>
                    </a:lnTo>
                    <a:lnTo>
                      <a:pt x="2" y="49"/>
                    </a:lnTo>
                    <a:lnTo>
                      <a:pt x="15" y="43"/>
                    </a:lnTo>
                    <a:lnTo>
                      <a:pt x="34" y="38"/>
                    </a:lnTo>
                    <a:lnTo>
                      <a:pt x="58" y="32"/>
                    </a:lnTo>
                    <a:lnTo>
                      <a:pt x="89" y="26"/>
                    </a:lnTo>
                    <a:lnTo>
                      <a:pt x="127" y="21"/>
                    </a:lnTo>
                    <a:lnTo>
                      <a:pt x="170" y="17"/>
                    </a:lnTo>
                    <a:lnTo>
                      <a:pt x="218" y="15"/>
                    </a:lnTo>
                    <a:lnTo>
                      <a:pt x="270" y="9"/>
                    </a:lnTo>
                    <a:lnTo>
                      <a:pt x="327" y="6"/>
                    </a:lnTo>
                    <a:lnTo>
                      <a:pt x="387" y="6"/>
                    </a:lnTo>
                    <a:lnTo>
                      <a:pt x="453" y="3"/>
                    </a:lnTo>
                    <a:lnTo>
                      <a:pt x="522" y="0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9" name="Freeform 34"/>
              <p:cNvSpPr>
                <a:spLocks/>
              </p:cNvSpPr>
              <p:nvPr/>
            </p:nvSpPr>
            <p:spPr bwMode="auto">
              <a:xfrm>
                <a:off x="4963" y="608"/>
                <a:ext cx="7" cy="18"/>
              </a:xfrm>
              <a:custGeom>
                <a:avLst/>
                <a:gdLst>
                  <a:gd name="T0" fmla="*/ 0 w 41"/>
                  <a:gd name="T1" fmla="*/ 0 h 106"/>
                  <a:gd name="T2" fmla="*/ 2 w 41"/>
                  <a:gd name="T3" fmla="*/ 0 h 106"/>
                  <a:gd name="T4" fmla="*/ 4 w 41"/>
                  <a:gd name="T5" fmla="*/ 0 h 106"/>
                  <a:gd name="T6" fmla="*/ 5 w 41"/>
                  <a:gd name="T7" fmla="*/ 0 h 106"/>
                  <a:gd name="T8" fmla="*/ 7 w 41"/>
                  <a:gd name="T9" fmla="*/ 0 h 106"/>
                  <a:gd name="T10" fmla="*/ 7 w 41"/>
                  <a:gd name="T11" fmla="*/ 4 h 106"/>
                  <a:gd name="T12" fmla="*/ 7 w 41"/>
                  <a:gd name="T13" fmla="*/ 9 h 106"/>
                  <a:gd name="T14" fmla="*/ 7 w 41"/>
                  <a:gd name="T15" fmla="*/ 14 h 106"/>
                  <a:gd name="T16" fmla="*/ 7 w 41"/>
                  <a:gd name="T17" fmla="*/ 18 h 106"/>
                  <a:gd name="T18" fmla="*/ 5 w 41"/>
                  <a:gd name="T19" fmla="*/ 18 h 106"/>
                  <a:gd name="T20" fmla="*/ 4 w 41"/>
                  <a:gd name="T21" fmla="*/ 18 h 106"/>
                  <a:gd name="T22" fmla="*/ 2 w 41"/>
                  <a:gd name="T23" fmla="*/ 18 h 106"/>
                  <a:gd name="T24" fmla="*/ 0 w 41"/>
                  <a:gd name="T25" fmla="*/ 18 h 106"/>
                  <a:gd name="T26" fmla="*/ 0 w 41"/>
                  <a:gd name="T27" fmla="*/ 14 h 106"/>
                  <a:gd name="T28" fmla="*/ 0 w 41"/>
                  <a:gd name="T29" fmla="*/ 9 h 106"/>
                  <a:gd name="T30" fmla="*/ 0 w 41"/>
                  <a:gd name="T31" fmla="*/ 4 h 106"/>
                  <a:gd name="T32" fmla="*/ 0 w 41"/>
                  <a:gd name="T33" fmla="*/ 0 h 1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106">
                    <a:moveTo>
                      <a:pt x="0" y="0"/>
                    </a:moveTo>
                    <a:lnTo>
                      <a:pt x="12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41" y="26"/>
                    </a:lnTo>
                    <a:lnTo>
                      <a:pt x="41" y="52"/>
                    </a:lnTo>
                    <a:lnTo>
                      <a:pt x="41" y="80"/>
                    </a:lnTo>
                    <a:lnTo>
                      <a:pt x="41" y="106"/>
                    </a:lnTo>
                    <a:lnTo>
                      <a:pt x="32" y="106"/>
                    </a:lnTo>
                    <a:lnTo>
                      <a:pt x="21" y="106"/>
                    </a:lnTo>
                    <a:lnTo>
                      <a:pt x="12" y="106"/>
                    </a:lnTo>
                    <a:lnTo>
                      <a:pt x="0" y="106"/>
                    </a:lnTo>
                    <a:lnTo>
                      <a:pt x="0" y="80"/>
                    </a:lnTo>
                    <a:lnTo>
                      <a:pt x="0" y="52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0" name="Freeform 35"/>
              <p:cNvSpPr>
                <a:spLocks/>
              </p:cNvSpPr>
              <p:nvPr/>
            </p:nvSpPr>
            <p:spPr bwMode="auto">
              <a:xfrm>
                <a:off x="5100" y="608"/>
                <a:ext cx="7" cy="21"/>
              </a:xfrm>
              <a:custGeom>
                <a:avLst/>
                <a:gdLst>
                  <a:gd name="T0" fmla="*/ 0 w 40"/>
                  <a:gd name="T1" fmla="*/ 0 h 126"/>
                  <a:gd name="T2" fmla="*/ 1 w 40"/>
                  <a:gd name="T3" fmla="*/ 0 h 126"/>
                  <a:gd name="T4" fmla="*/ 3 w 40"/>
                  <a:gd name="T5" fmla="*/ 0 h 126"/>
                  <a:gd name="T6" fmla="*/ 5 w 40"/>
                  <a:gd name="T7" fmla="*/ 0 h 126"/>
                  <a:gd name="T8" fmla="*/ 7 w 40"/>
                  <a:gd name="T9" fmla="*/ 0 h 126"/>
                  <a:gd name="T10" fmla="*/ 7 w 40"/>
                  <a:gd name="T11" fmla="*/ 5 h 126"/>
                  <a:gd name="T12" fmla="*/ 7 w 40"/>
                  <a:gd name="T13" fmla="*/ 10 h 126"/>
                  <a:gd name="T14" fmla="*/ 7 w 40"/>
                  <a:gd name="T15" fmla="*/ 15 h 126"/>
                  <a:gd name="T16" fmla="*/ 7 w 40"/>
                  <a:gd name="T17" fmla="*/ 21 h 126"/>
                  <a:gd name="T18" fmla="*/ 5 w 40"/>
                  <a:gd name="T19" fmla="*/ 21 h 126"/>
                  <a:gd name="T20" fmla="*/ 3 w 40"/>
                  <a:gd name="T21" fmla="*/ 21 h 126"/>
                  <a:gd name="T22" fmla="*/ 1 w 40"/>
                  <a:gd name="T23" fmla="*/ 21 h 126"/>
                  <a:gd name="T24" fmla="*/ 0 w 40"/>
                  <a:gd name="T25" fmla="*/ 21 h 126"/>
                  <a:gd name="T26" fmla="*/ 0 w 40"/>
                  <a:gd name="T27" fmla="*/ 15 h 126"/>
                  <a:gd name="T28" fmla="*/ 0 w 40"/>
                  <a:gd name="T29" fmla="*/ 10 h 126"/>
                  <a:gd name="T30" fmla="*/ 0 w 40"/>
                  <a:gd name="T31" fmla="*/ 5 h 126"/>
                  <a:gd name="T32" fmla="*/ 0 w 40"/>
                  <a:gd name="T33" fmla="*/ 0 h 12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126">
                    <a:moveTo>
                      <a:pt x="0" y="0"/>
                    </a:moveTo>
                    <a:lnTo>
                      <a:pt x="8" y="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0"/>
                    </a:lnTo>
                    <a:lnTo>
                      <a:pt x="40" y="29"/>
                    </a:lnTo>
                    <a:lnTo>
                      <a:pt x="40" y="60"/>
                    </a:lnTo>
                    <a:lnTo>
                      <a:pt x="40" y="92"/>
                    </a:lnTo>
                    <a:lnTo>
                      <a:pt x="40" y="126"/>
                    </a:lnTo>
                    <a:lnTo>
                      <a:pt x="31" y="126"/>
                    </a:lnTo>
                    <a:lnTo>
                      <a:pt x="19" y="126"/>
                    </a:lnTo>
                    <a:lnTo>
                      <a:pt x="8" y="126"/>
                    </a:lnTo>
                    <a:lnTo>
                      <a:pt x="0" y="126"/>
                    </a:lnTo>
                    <a:lnTo>
                      <a:pt x="0" y="92"/>
                    </a:lnTo>
                    <a:lnTo>
                      <a:pt x="0" y="60"/>
                    </a:lnTo>
                    <a:lnTo>
                      <a:pt x="0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1" name="Freeform 36"/>
              <p:cNvSpPr>
                <a:spLocks/>
              </p:cNvSpPr>
              <p:nvPr/>
            </p:nvSpPr>
            <p:spPr bwMode="auto">
              <a:xfrm>
                <a:off x="4918" y="656"/>
                <a:ext cx="247" cy="34"/>
              </a:xfrm>
              <a:custGeom>
                <a:avLst/>
                <a:gdLst>
                  <a:gd name="T0" fmla="*/ 136 w 1483"/>
                  <a:gd name="T1" fmla="*/ 0 h 209"/>
                  <a:gd name="T2" fmla="*/ 160 w 1483"/>
                  <a:gd name="T3" fmla="*/ 1 h 209"/>
                  <a:gd name="T4" fmla="*/ 182 w 1483"/>
                  <a:gd name="T5" fmla="*/ 3 h 209"/>
                  <a:gd name="T6" fmla="*/ 202 w 1483"/>
                  <a:gd name="T7" fmla="*/ 5 h 209"/>
                  <a:gd name="T8" fmla="*/ 219 w 1483"/>
                  <a:gd name="T9" fmla="*/ 7 h 209"/>
                  <a:gd name="T10" fmla="*/ 232 w 1483"/>
                  <a:gd name="T11" fmla="*/ 10 h 209"/>
                  <a:gd name="T12" fmla="*/ 241 w 1483"/>
                  <a:gd name="T13" fmla="*/ 13 h 209"/>
                  <a:gd name="T14" fmla="*/ 246 w 1483"/>
                  <a:gd name="T15" fmla="*/ 16 h 209"/>
                  <a:gd name="T16" fmla="*/ 246 w 1483"/>
                  <a:gd name="T17" fmla="*/ 20 h 209"/>
                  <a:gd name="T18" fmla="*/ 241 w 1483"/>
                  <a:gd name="T19" fmla="*/ 23 h 209"/>
                  <a:gd name="T20" fmla="*/ 232 w 1483"/>
                  <a:gd name="T21" fmla="*/ 26 h 209"/>
                  <a:gd name="T22" fmla="*/ 219 w 1483"/>
                  <a:gd name="T23" fmla="*/ 28 h 209"/>
                  <a:gd name="T24" fmla="*/ 202 w 1483"/>
                  <a:gd name="T25" fmla="*/ 31 h 209"/>
                  <a:gd name="T26" fmla="*/ 182 w 1483"/>
                  <a:gd name="T27" fmla="*/ 32 h 209"/>
                  <a:gd name="T28" fmla="*/ 160 w 1483"/>
                  <a:gd name="T29" fmla="*/ 34 h 209"/>
                  <a:gd name="T30" fmla="*/ 136 w 1483"/>
                  <a:gd name="T31" fmla="*/ 34 h 209"/>
                  <a:gd name="T32" fmla="*/ 111 w 1483"/>
                  <a:gd name="T33" fmla="*/ 34 h 209"/>
                  <a:gd name="T34" fmla="*/ 87 w 1483"/>
                  <a:gd name="T35" fmla="*/ 33 h 209"/>
                  <a:gd name="T36" fmla="*/ 64 w 1483"/>
                  <a:gd name="T37" fmla="*/ 31 h 209"/>
                  <a:gd name="T38" fmla="*/ 45 w 1483"/>
                  <a:gd name="T39" fmla="*/ 29 h 209"/>
                  <a:gd name="T40" fmla="*/ 28 w 1483"/>
                  <a:gd name="T41" fmla="*/ 27 h 209"/>
                  <a:gd name="T42" fmla="*/ 15 w 1483"/>
                  <a:gd name="T43" fmla="*/ 24 h 209"/>
                  <a:gd name="T44" fmla="*/ 6 w 1483"/>
                  <a:gd name="T45" fmla="*/ 20 h 209"/>
                  <a:gd name="T46" fmla="*/ 0 w 1483"/>
                  <a:gd name="T47" fmla="*/ 17 h 209"/>
                  <a:gd name="T48" fmla="*/ 0 w 1483"/>
                  <a:gd name="T49" fmla="*/ 14 h 209"/>
                  <a:gd name="T50" fmla="*/ 6 w 1483"/>
                  <a:gd name="T51" fmla="*/ 10 h 209"/>
                  <a:gd name="T52" fmla="*/ 15 w 1483"/>
                  <a:gd name="T53" fmla="*/ 7 h 209"/>
                  <a:gd name="T54" fmla="*/ 28 w 1483"/>
                  <a:gd name="T55" fmla="*/ 5 h 209"/>
                  <a:gd name="T56" fmla="*/ 45 w 1483"/>
                  <a:gd name="T57" fmla="*/ 3 h 209"/>
                  <a:gd name="T58" fmla="*/ 64 w 1483"/>
                  <a:gd name="T59" fmla="*/ 1 h 209"/>
                  <a:gd name="T60" fmla="*/ 87 w 1483"/>
                  <a:gd name="T61" fmla="*/ 0 h 209"/>
                  <a:gd name="T62" fmla="*/ 111 w 1483"/>
                  <a:gd name="T63" fmla="*/ 0 h 2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09">
                    <a:moveTo>
                      <a:pt x="743" y="0"/>
                    </a:moveTo>
                    <a:lnTo>
                      <a:pt x="818" y="3"/>
                    </a:lnTo>
                    <a:lnTo>
                      <a:pt x="892" y="3"/>
                    </a:lnTo>
                    <a:lnTo>
                      <a:pt x="963" y="9"/>
                    </a:lnTo>
                    <a:lnTo>
                      <a:pt x="1030" y="11"/>
                    </a:lnTo>
                    <a:lnTo>
                      <a:pt x="1095" y="17"/>
                    </a:lnTo>
                    <a:lnTo>
                      <a:pt x="1155" y="22"/>
                    </a:lnTo>
                    <a:lnTo>
                      <a:pt x="1213" y="28"/>
                    </a:lnTo>
                    <a:lnTo>
                      <a:pt x="1265" y="37"/>
                    </a:lnTo>
                    <a:lnTo>
                      <a:pt x="1313" y="43"/>
                    </a:lnTo>
                    <a:lnTo>
                      <a:pt x="1356" y="52"/>
                    </a:lnTo>
                    <a:lnTo>
                      <a:pt x="1394" y="60"/>
                    </a:lnTo>
                    <a:lnTo>
                      <a:pt x="1425" y="71"/>
                    </a:lnTo>
                    <a:lnTo>
                      <a:pt x="1448" y="80"/>
                    </a:lnTo>
                    <a:lnTo>
                      <a:pt x="1468" y="91"/>
                    </a:lnTo>
                    <a:lnTo>
                      <a:pt x="1479" y="100"/>
                    </a:lnTo>
                    <a:lnTo>
                      <a:pt x="1483" y="111"/>
                    </a:lnTo>
                    <a:lnTo>
                      <a:pt x="1479" y="123"/>
                    </a:lnTo>
                    <a:lnTo>
                      <a:pt x="1468" y="132"/>
                    </a:lnTo>
                    <a:lnTo>
                      <a:pt x="1448" y="143"/>
                    </a:lnTo>
                    <a:lnTo>
                      <a:pt x="1425" y="152"/>
                    </a:lnTo>
                    <a:lnTo>
                      <a:pt x="1394" y="160"/>
                    </a:lnTo>
                    <a:lnTo>
                      <a:pt x="1356" y="169"/>
                    </a:lnTo>
                    <a:lnTo>
                      <a:pt x="1313" y="175"/>
                    </a:lnTo>
                    <a:lnTo>
                      <a:pt x="1265" y="180"/>
                    </a:lnTo>
                    <a:lnTo>
                      <a:pt x="1213" y="189"/>
                    </a:lnTo>
                    <a:lnTo>
                      <a:pt x="1155" y="195"/>
                    </a:lnTo>
                    <a:lnTo>
                      <a:pt x="1095" y="197"/>
                    </a:lnTo>
                    <a:lnTo>
                      <a:pt x="1030" y="201"/>
                    </a:lnTo>
                    <a:lnTo>
                      <a:pt x="963" y="206"/>
                    </a:lnTo>
                    <a:lnTo>
                      <a:pt x="892" y="206"/>
                    </a:lnTo>
                    <a:lnTo>
                      <a:pt x="818" y="209"/>
                    </a:lnTo>
                    <a:lnTo>
                      <a:pt x="743" y="209"/>
                    </a:lnTo>
                    <a:lnTo>
                      <a:pt x="665" y="206"/>
                    </a:lnTo>
                    <a:lnTo>
                      <a:pt x="594" y="203"/>
                    </a:lnTo>
                    <a:lnTo>
                      <a:pt x="522" y="201"/>
                    </a:lnTo>
                    <a:lnTo>
                      <a:pt x="453" y="195"/>
                    </a:lnTo>
                    <a:lnTo>
                      <a:pt x="387" y="189"/>
                    </a:lnTo>
                    <a:lnTo>
                      <a:pt x="327" y="184"/>
                    </a:lnTo>
                    <a:lnTo>
                      <a:pt x="270" y="177"/>
                    </a:lnTo>
                    <a:lnTo>
                      <a:pt x="218" y="169"/>
                    </a:lnTo>
                    <a:lnTo>
                      <a:pt x="170" y="163"/>
                    </a:lnTo>
                    <a:lnTo>
                      <a:pt x="127" y="154"/>
                    </a:lnTo>
                    <a:lnTo>
                      <a:pt x="89" y="146"/>
                    </a:lnTo>
                    <a:lnTo>
                      <a:pt x="58" y="134"/>
                    </a:lnTo>
                    <a:lnTo>
                      <a:pt x="34" y="126"/>
                    </a:lnTo>
                    <a:lnTo>
                      <a:pt x="15" y="115"/>
                    </a:lnTo>
                    <a:lnTo>
                      <a:pt x="2" y="106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4"/>
                    </a:lnTo>
                    <a:lnTo>
                      <a:pt x="34" y="63"/>
                    </a:lnTo>
                    <a:lnTo>
                      <a:pt x="58" y="54"/>
                    </a:lnTo>
                    <a:lnTo>
                      <a:pt x="89" y="46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5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2" name="Freeform 37"/>
              <p:cNvSpPr>
                <a:spLocks/>
              </p:cNvSpPr>
              <p:nvPr/>
            </p:nvSpPr>
            <p:spPr bwMode="auto">
              <a:xfrm>
                <a:off x="4918" y="656"/>
                <a:ext cx="247" cy="17"/>
              </a:xfrm>
              <a:custGeom>
                <a:avLst/>
                <a:gdLst>
                  <a:gd name="T0" fmla="*/ 1 w 1483"/>
                  <a:gd name="T1" fmla="*/ 17 h 106"/>
                  <a:gd name="T2" fmla="*/ 0 w 1483"/>
                  <a:gd name="T3" fmla="*/ 17 h 106"/>
                  <a:gd name="T4" fmla="*/ 0 w 1483"/>
                  <a:gd name="T5" fmla="*/ 16 h 106"/>
                  <a:gd name="T6" fmla="*/ 0 w 1483"/>
                  <a:gd name="T7" fmla="*/ 15 h 106"/>
                  <a:gd name="T8" fmla="*/ 2 w 1483"/>
                  <a:gd name="T9" fmla="*/ 12 h 106"/>
                  <a:gd name="T10" fmla="*/ 10 w 1483"/>
                  <a:gd name="T11" fmla="*/ 9 h 106"/>
                  <a:gd name="T12" fmla="*/ 21 w 1483"/>
                  <a:gd name="T13" fmla="*/ 6 h 106"/>
                  <a:gd name="T14" fmla="*/ 36 w 1483"/>
                  <a:gd name="T15" fmla="*/ 4 h 106"/>
                  <a:gd name="T16" fmla="*/ 54 w 1483"/>
                  <a:gd name="T17" fmla="*/ 2 h 106"/>
                  <a:gd name="T18" fmla="*/ 75 w 1483"/>
                  <a:gd name="T19" fmla="*/ 1 h 106"/>
                  <a:gd name="T20" fmla="*/ 99 w 1483"/>
                  <a:gd name="T21" fmla="*/ 0 h 106"/>
                  <a:gd name="T22" fmla="*/ 124 w 1483"/>
                  <a:gd name="T23" fmla="*/ 0 h 106"/>
                  <a:gd name="T24" fmla="*/ 148 w 1483"/>
                  <a:gd name="T25" fmla="*/ 0 h 106"/>
                  <a:gd name="T26" fmla="*/ 171 w 1483"/>
                  <a:gd name="T27" fmla="*/ 1 h 106"/>
                  <a:gd name="T28" fmla="*/ 192 w 1483"/>
                  <a:gd name="T29" fmla="*/ 3 h 106"/>
                  <a:gd name="T30" fmla="*/ 210 w 1483"/>
                  <a:gd name="T31" fmla="*/ 5 h 106"/>
                  <a:gd name="T32" fmla="*/ 225 w 1483"/>
                  <a:gd name="T33" fmla="*/ 8 h 106"/>
                  <a:gd name="T34" fmla="*/ 237 w 1483"/>
                  <a:gd name="T35" fmla="*/ 10 h 106"/>
                  <a:gd name="T36" fmla="*/ 244 w 1483"/>
                  <a:gd name="T37" fmla="*/ 14 h 106"/>
                  <a:gd name="T38" fmla="*/ 247 w 1483"/>
                  <a:gd name="T39" fmla="*/ 17 h 106"/>
                  <a:gd name="T40" fmla="*/ 244 w 1483"/>
                  <a:gd name="T41" fmla="*/ 15 h 106"/>
                  <a:gd name="T42" fmla="*/ 237 w 1483"/>
                  <a:gd name="T43" fmla="*/ 14 h 106"/>
                  <a:gd name="T44" fmla="*/ 225 w 1483"/>
                  <a:gd name="T45" fmla="*/ 12 h 106"/>
                  <a:gd name="T46" fmla="*/ 210 w 1483"/>
                  <a:gd name="T47" fmla="*/ 10 h 106"/>
                  <a:gd name="T48" fmla="*/ 192 w 1483"/>
                  <a:gd name="T49" fmla="*/ 10 h 106"/>
                  <a:gd name="T50" fmla="*/ 171 w 1483"/>
                  <a:gd name="T51" fmla="*/ 9 h 106"/>
                  <a:gd name="T52" fmla="*/ 148 w 1483"/>
                  <a:gd name="T53" fmla="*/ 8 h 106"/>
                  <a:gd name="T54" fmla="*/ 124 w 1483"/>
                  <a:gd name="T55" fmla="*/ 7 h 106"/>
                  <a:gd name="T56" fmla="*/ 99 w 1483"/>
                  <a:gd name="T57" fmla="*/ 7 h 106"/>
                  <a:gd name="T58" fmla="*/ 75 w 1483"/>
                  <a:gd name="T59" fmla="*/ 7 h 106"/>
                  <a:gd name="T60" fmla="*/ 54 w 1483"/>
                  <a:gd name="T61" fmla="*/ 8 h 106"/>
                  <a:gd name="T62" fmla="*/ 36 w 1483"/>
                  <a:gd name="T63" fmla="*/ 9 h 106"/>
                  <a:gd name="T64" fmla="*/ 21 w 1483"/>
                  <a:gd name="T65" fmla="*/ 10 h 106"/>
                  <a:gd name="T66" fmla="*/ 10 w 1483"/>
                  <a:gd name="T67" fmla="*/ 12 h 106"/>
                  <a:gd name="T68" fmla="*/ 2 w 1483"/>
                  <a:gd name="T69" fmla="*/ 13 h 106"/>
                  <a:gd name="T70" fmla="*/ 0 w 1483"/>
                  <a:gd name="T71" fmla="*/ 15 h 106"/>
                  <a:gd name="T72" fmla="*/ 0 w 1483"/>
                  <a:gd name="T73" fmla="*/ 16 h 106"/>
                  <a:gd name="T74" fmla="*/ 1 w 1483"/>
                  <a:gd name="T75" fmla="*/ 17 h 10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483" h="106">
                    <a:moveTo>
                      <a:pt x="9" y="106"/>
                    </a:moveTo>
                    <a:lnTo>
                      <a:pt x="6" y="106"/>
                    </a:lnTo>
                    <a:lnTo>
                      <a:pt x="2" y="106"/>
                    </a:lnTo>
                    <a:lnTo>
                      <a:pt x="0" y="106"/>
                    </a:lnTo>
                    <a:lnTo>
                      <a:pt x="0" y="102"/>
                    </a:lnTo>
                    <a:lnTo>
                      <a:pt x="0" y="100"/>
                    </a:lnTo>
                    <a:lnTo>
                      <a:pt x="0" y="97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4"/>
                    </a:lnTo>
                    <a:lnTo>
                      <a:pt x="34" y="63"/>
                    </a:lnTo>
                    <a:lnTo>
                      <a:pt x="58" y="54"/>
                    </a:lnTo>
                    <a:lnTo>
                      <a:pt x="89" y="46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5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0"/>
                    </a:lnTo>
                    <a:lnTo>
                      <a:pt x="889" y="3"/>
                    </a:lnTo>
                    <a:lnTo>
                      <a:pt x="958" y="5"/>
                    </a:lnTo>
                    <a:lnTo>
                      <a:pt x="1024" y="9"/>
                    </a:lnTo>
                    <a:lnTo>
                      <a:pt x="1090" y="14"/>
                    </a:lnTo>
                    <a:lnTo>
                      <a:pt x="1150" y="20"/>
                    </a:lnTo>
                    <a:lnTo>
                      <a:pt x="1205" y="26"/>
                    </a:lnTo>
                    <a:lnTo>
                      <a:pt x="1259" y="31"/>
                    </a:lnTo>
                    <a:lnTo>
                      <a:pt x="1304" y="40"/>
                    </a:lnTo>
                    <a:lnTo>
                      <a:pt x="1348" y="48"/>
                    </a:lnTo>
                    <a:lnTo>
                      <a:pt x="1386" y="57"/>
                    </a:lnTo>
                    <a:lnTo>
                      <a:pt x="1420" y="65"/>
                    </a:lnTo>
                    <a:lnTo>
                      <a:pt x="1445" y="78"/>
                    </a:lnTo>
                    <a:lnTo>
                      <a:pt x="1462" y="85"/>
                    </a:lnTo>
                    <a:lnTo>
                      <a:pt x="1477" y="95"/>
                    </a:lnTo>
                    <a:lnTo>
                      <a:pt x="1483" y="106"/>
                    </a:lnTo>
                    <a:lnTo>
                      <a:pt x="1477" y="100"/>
                    </a:lnTo>
                    <a:lnTo>
                      <a:pt x="1462" y="95"/>
                    </a:lnTo>
                    <a:lnTo>
                      <a:pt x="1445" y="91"/>
                    </a:lnTo>
                    <a:lnTo>
                      <a:pt x="1420" y="85"/>
                    </a:lnTo>
                    <a:lnTo>
                      <a:pt x="1386" y="80"/>
                    </a:lnTo>
                    <a:lnTo>
                      <a:pt x="1348" y="74"/>
                    </a:lnTo>
                    <a:lnTo>
                      <a:pt x="1304" y="71"/>
                    </a:lnTo>
                    <a:lnTo>
                      <a:pt x="1259" y="65"/>
                    </a:lnTo>
                    <a:lnTo>
                      <a:pt x="1205" y="63"/>
                    </a:lnTo>
                    <a:lnTo>
                      <a:pt x="1150" y="60"/>
                    </a:lnTo>
                    <a:lnTo>
                      <a:pt x="1090" y="57"/>
                    </a:lnTo>
                    <a:lnTo>
                      <a:pt x="1024" y="54"/>
                    </a:lnTo>
                    <a:lnTo>
                      <a:pt x="958" y="52"/>
                    </a:lnTo>
                    <a:lnTo>
                      <a:pt x="889" y="48"/>
                    </a:lnTo>
                    <a:lnTo>
                      <a:pt x="818" y="46"/>
                    </a:lnTo>
                    <a:lnTo>
                      <a:pt x="743" y="46"/>
                    </a:lnTo>
                    <a:lnTo>
                      <a:pt x="665" y="46"/>
                    </a:lnTo>
                    <a:lnTo>
                      <a:pt x="594" y="43"/>
                    </a:lnTo>
                    <a:lnTo>
                      <a:pt x="522" y="46"/>
                    </a:lnTo>
                    <a:lnTo>
                      <a:pt x="453" y="46"/>
                    </a:lnTo>
                    <a:lnTo>
                      <a:pt x="387" y="48"/>
                    </a:lnTo>
                    <a:lnTo>
                      <a:pt x="327" y="48"/>
                    </a:lnTo>
                    <a:lnTo>
                      <a:pt x="270" y="52"/>
                    </a:lnTo>
                    <a:lnTo>
                      <a:pt x="218" y="57"/>
                    </a:lnTo>
                    <a:lnTo>
                      <a:pt x="170" y="60"/>
                    </a:lnTo>
                    <a:lnTo>
                      <a:pt x="127" y="63"/>
                    </a:lnTo>
                    <a:lnTo>
                      <a:pt x="89" y="69"/>
                    </a:lnTo>
                    <a:lnTo>
                      <a:pt x="58" y="74"/>
                    </a:lnTo>
                    <a:lnTo>
                      <a:pt x="34" y="78"/>
                    </a:lnTo>
                    <a:lnTo>
                      <a:pt x="15" y="83"/>
                    </a:lnTo>
                    <a:lnTo>
                      <a:pt x="2" y="89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9" y="106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3" name="Freeform 38"/>
              <p:cNvSpPr>
                <a:spLocks/>
              </p:cNvSpPr>
              <p:nvPr/>
            </p:nvSpPr>
            <p:spPr bwMode="auto">
              <a:xfrm>
                <a:off x="4918" y="663"/>
                <a:ext cx="247" cy="20"/>
              </a:xfrm>
              <a:custGeom>
                <a:avLst/>
                <a:gdLst>
                  <a:gd name="T0" fmla="*/ 136 w 1483"/>
                  <a:gd name="T1" fmla="*/ 1 h 120"/>
                  <a:gd name="T2" fmla="*/ 160 w 1483"/>
                  <a:gd name="T3" fmla="*/ 1 h 120"/>
                  <a:gd name="T4" fmla="*/ 182 w 1483"/>
                  <a:gd name="T5" fmla="*/ 2 h 120"/>
                  <a:gd name="T6" fmla="*/ 202 w 1483"/>
                  <a:gd name="T7" fmla="*/ 3 h 120"/>
                  <a:gd name="T8" fmla="*/ 219 w 1483"/>
                  <a:gd name="T9" fmla="*/ 5 h 120"/>
                  <a:gd name="T10" fmla="*/ 232 w 1483"/>
                  <a:gd name="T11" fmla="*/ 6 h 120"/>
                  <a:gd name="T12" fmla="*/ 241 w 1483"/>
                  <a:gd name="T13" fmla="*/ 8 h 120"/>
                  <a:gd name="T14" fmla="*/ 246 w 1483"/>
                  <a:gd name="T15" fmla="*/ 11 h 120"/>
                  <a:gd name="T16" fmla="*/ 246 w 1483"/>
                  <a:gd name="T17" fmla="*/ 12 h 120"/>
                  <a:gd name="T18" fmla="*/ 241 w 1483"/>
                  <a:gd name="T19" fmla="*/ 14 h 120"/>
                  <a:gd name="T20" fmla="*/ 232 w 1483"/>
                  <a:gd name="T21" fmla="*/ 16 h 120"/>
                  <a:gd name="T22" fmla="*/ 219 w 1483"/>
                  <a:gd name="T23" fmla="*/ 17 h 120"/>
                  <a:gd name="T24" fmla="*/ 202 w 1483"/>
                  <a:gd name="T25" fmla="*/ 19 h 120"/>
                  <a:gd name="T26" fmla="*/ 182 w 1483"/>
                  <a:gd name="T27" fmla="*/ 20 h 120"/>
                  <a:gd name="T28" fmla="*/ 160 w 1483"/>
                  <a:gd name="T29" fmla="*/ 20 h 120"/>
                  <a:gd name="T30" fmla="*/ 136 w 1483"/>
                  <a:gd name="T31" fmla="*/ 20 h 120"/>
                  <a:gd name="T32" fmla="*/ 111 w 1483"/>
                  <a:gd name="T33" fmla="*/ 20 h 120"/>
                  <a:gd name="T34" fmla="*/ 87 w 1483"/>
                  <a:gd name="T35" fmla="*/ 19 h 120"/>
                  <a:gd name="T36" fmla="*/ 64 w 1483"/>
                  <a:gd name="T37" fmla="*/ 18 h 120"/>
                  <a:gd name="T38" fmla="*/ 45 w 1483"/>
                  <a:gd name="T39" fmla="*/ 17 h 120"/>
                  <a:gd name="T40" fmla="*/ 28 w 1483"/>
                  <a:gd name="T41" fmla="*/ 16 h 120"/>
                  <a:gd name="T42" fmla="*/ 15 w 1483"/>
                  <a:gd name="T43" fmla="*/ 14 h 120"/>
                  <a:gd name="T44" fmla="*/ 6 w 1483"/>
                  <a:gd name="T45" fmla="*/ 12 h 120"/>
                  <a:gd name="T46" fmla="*/ 0 w 1483"/>
                  <a:gd name="T47" fmla="*/ 10 h 120"/>
                  <a:gd name="T48" fmla="*/ 0 w 1483"/>
                  <a:gd name="T49" fmla="*/ 8 h 120"/>
                  <a:gd name="T50" fmla="*/ 6 w 1483"/>
                  <a:gd name="T51" fmla="*/ 6 h 120"/>
                  <a:gd name="T52" fmla="*/ 15 w 1483"/>
                  <a:gd name="T53" fmla="*/ 4 h 120"/>
                  <a:gd name="T54" fmla="*/ 28 w 1483"/>
                  <a:gd name="T55" fmla="*/ 3 h 120"/>
                  <a:gd name="T56" fmla="*/ 45 w 1483"/>
                  <a:gd name="T57" fmla="*/ 2 h 120"/>
                  <a:gd name="T58" fmla="*/ 64 w 1483"/>
                  <a:gd name="T59" fmla="*/ 1 h 120"/>
                  <a:gd name="T60" fmla="*/ 87 w 1483"/>
                  <a:gd name="T61" fmla="*/ 1 h 120"/>
                  <a:gd name="T62" fmla="*/ 111 w 1483"/>
                  <a:gd name="T63" fmla="*/ 1 h 1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20">
                    <a:moveTo>
                      <a:pt x="743" y="3"/>
                    </a:moveTo>
                    <a:lnTo>
                      <a:pt x="818" y="3"/>
                    </a:lnTo>
                    <a:lnTo>
                      <a:pt x="892" y="3"/>
                    </a:lnTo>
                    <a:lnTo>
                      <a:pt x="963" y="5"/>
                    </a:lnTo>
                    <a:lnTo>
                      <a:pt x="1030" y="9"/>
                    </a:lnTo>
                    <a:lnTo>
                      <a:pt x="1095" y="11"/>
                    </a:lnTo>
                    <a:lnTo>
                      <a:pt x="1155" y="14"/>
                    </a:lnTo>
                    <a:lnTo>
                      <a:pt x="1213" y="17"/>
                    </a:lnTo>
                    <a:lnTo>
                      <a:pt x="1265" y="22"/>
                    </a:lnTo>
                    <a:lnTo>
                      <a:pt x="1313" y="28"/>
                    </a:lnTo>
                    <a:lnTo>
                      <a:pt x="1356" y="31"/>
                    </a:lnTo>
                    <a:lnTo>
                      <a:pt x="1394" y="37"/>
                    </a:lnTo>
                    <a:lnTo>
                      <a:pt x="1425" y="42"/>
                    </a:lnTo>
                    <a:lnTo>
                      <a:pt x="1448" y="48"/>
                    </a:lnTo>
                    <a:lnTo>
                      <a:pt x="1468" y="57"/>
                    </a:lnTo>
                    <a:lnTo>
                      <a:pt x="1479" y="63"/>
                    </a:lnTo>
                    <a:lnTo>
                      <a:pt x="1483" y="68"/>
                    </a:lnTo>
                    <a:lnTo>
                      <a:pt x="1479" y="74"/>
                    </a:lnTo>
                    <a:lnTo>
                      <a:pt x="1468" y="80"/>
                    </a:lnTo>
                    <a:lnTo>
                      <a:pt x="1448" y="85"/>
                    </a:lnTo>
                    <a:lnTo>
                      <a:pt x="1425" y="91"/>
                    </a:lnTo>
                    <a:lnTo>
                      <a:pt x="1394" y="94"/>
                    </a:lnTo>
                    <a:lnTo>
                      <a:pt x="1356" y="100"/>
                    </a:lnTo>
                    <a:lnTo>
                      <a:pt x="1313" y="103"/>
                    </a:lnTo>
                    <a:lnTo>
                      <a:pt x="1265" y="109"/>
                    </a:lnTo>
                    <a:lnTo>
                      <a:pt x="1213" y="111"/>
                    </a:lnTo>
                    <a:lnTo>
                      <a:pt x="1155" y="115"/>
                    </a:lnTo>
                    <a:lnTo>
                      <a:pt x="1095" y="117"/>
                    </a:lnTo>
                    <a:lnTo>
                      <a:pt x="1030" y="117"/>
                    </a:lnTo>
                    <a:lnTo>
                      <a:pt x="963" y="117"/>
                    </a:lnTo>
                    <a:lnTo>
                      <a:pt x="892" y="120"/>
                    </a:lnTo>
                    <a:lnTo>
                      <a:pt x="818" y="117"/>
                    </a:lnTo>
                    <a:lnTo>
                      <a:pt x="743" y="117"/>
                    </a:lnTo>
                    <a:lnTo>
                      <a:pt x="665" y="117"/>
                    </a:lnTo>
                    <a:lnTo>
                      <a:pt x="594" y="117"/>
                    </a:lnTo>
                    <a:lnTo>
                      <a:pt x="522" y="115"/>
                    </a:lnTo>
                    <a:lnTo>
                      <a:pt x="453" y="111"/>
                    </a:lnTo>
                    <a:lnTo>
                      <a:pt x="387" y="109"/>
                    </a:lnTo>
                    <a:lnTo>
                      <a:pt x="327" y="106"/>
                    </a:lnTo>
                    <a:lnTo>
                      <a:pt x="270" y="103"/>
                    </a:lnTo>
                    <a:lnTo>
                      <a:pt x="218" y="97"/>
                    </a:lnTo>
                    <a:lnTo>
                      <a:pt x="170" y="94"/>
                    </a:lnTo>
                    <a:lnTo>
                      <a:pt x="127" y="89"/>
                    </a:lnTo>
                    <a:lnTo>
                      <a:pt x="89" y="83"/>
                    </a:lnTo>
                    <a:lnTo>
                      <a:pt x="58" y="77"/>
                    </a:lnTo>
                    <a:lnTo>
                      <a:pt x="34" y="72"/>
                    </a:lnTo>
                    <a:lnTo>
                      <a:pt x="15" y="65"/>
                    </a:lnTo>
                    <a:lnTo>
                      <a:pt x="2" y="57"/>
                    </a:lnTo>
                    <a:lnTo>
                      <a:pt x="0" y="52"/>
                    </a:lnTo>
                    <a:lnTo>
                      <a:pt x="2" y="46"/>
                    </a:lnTo>
                    <a:lnTo>
                      <a:pt x="15" y="40"/>
                    </a:lnTo>
                    <a:lnTo>
                      <a:pt x="34" y="35"/>
                    </a:lnTo>
                    <a:lnTo>
                      <a:pt x="58" y="31"/>
                    </a:lnTo>
                    <a:lnTo>
                      <a:pt x="89" y="26"/>
                    </a:lnTo>
                    <a:lnTo>
                      <a:pt x="127" y="20"/>
                    </a:lnTo>
                    <a:lnTo>
                      <a:pt x="170" y="17"/>
                    </a:lnTo>
                    <a:lnTo>
                      <a:pt x="218" y="14"/>
                    </a:lnTo>
                    <a:lnTo>
                      <a:pt x="270" y="9"/>
                    </a:lnTo>
                    <a:lnTo>
                      <a:pt x="327" y="5"/>
                    </a:lnTo>
                    <a:lnTo>
                      <a:pt x="387" y="5"/>
                    </a:lnTo>
                    <a:lnTo>
                      <a:pt x="453" y="3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3"/>
                    </a:lnTo>
                    <a:lnTo>
                      <a:pt x="743" y="3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4" name="Freeform 39"/>
              <p:cNvSpPr>
                <a:spLocks/>
              </p:cNvSpPr>
              <p:nvPr/>
            </p:nvSpPr>
            <p:spPr bwMode="auto">
              <a:xfrm>
                <a:off x="4963" y="664"/>
                <a:ext cx="7" cy="17"/>
              </a:xfrm>
              <a:custGeom>
                <a:avLst/>
                <a:gdLst>
                  <a:gd name="T0" fmla="*/ 0 w 41"/>
                  <a:gd name="T1" fmla="*/ 0 h 102"/>
                  <a:gd name="T2" fmla="*/ 2 w 41"/>
                  <a:gd name="T3" fmla="*/ 0 h 102"/>
                  <a:gd name="T4" fmla="*/ 4 w 41"/>
                  <a:gd name="T5" fmla="*/ 0 h 102"/>
                  <a:gd name="T6" fmla="*/ 5 w 41"/>
                  <a:gd name="T7" fmla="*/ 0 h 102"/>
                  <a:gd name="T8" fmla="*/ 7 w 41"/>
                  <a:gd name="T9" fmla="*/ 0 h 102"/>
                  <a:gd name="T10" fmla="*/ 7 w 41"/>
                  <a:gd name="T11" fmla="*/ 4 h 102"/>
                  <a:gd name="T12" fmla="*/ 7 w 41"/>
                  <a:gd name="T13" fmla="*/ 8 h 102"/>
                  <a:gd name="T14" fmla="*/ 7 w 41"/>
                  <a:gd name="T15" fmla="*/ 13 h 102"/>
                  <a:gd name="T16" fmla="*/ 7 w 41"/>
                  <a:gd name="T17" fmla="*/ 17 h 102"/>
                  <a:gd name="T18" fmla="*/ 5 w 41"/>
                  <a:gd name="T19" fmla="*/ 17 h 102"/>
                  <a:gd name="T20" fmla="*/ 4 w 41"/>
                  <a:gd name="T21" fmla="*/ 17 h 102"/>
                  <a:gd name="T22" fmla="*/ 2 w 41"/>
                  <a:gd name="T23" fmla="*/ 17 h 102"/>
                  <a:gd name="T24" fmla="*/ 0 w 41"/>
                  <a:gd name="T25" fmla="*/ 17 h 102"/>
                  <a:gd name="T26" fmla="*/ 0 w 41"/>
                  <a:gd name="T27" fmla="*/ 13 h 102"/>
                  <a:gd name="T28" fmla="*/ 0 w 41"/>
                  <a:gd name="T29" fmla="*/ 8 h 102"/>
                  <a:gd name="T30" fmla="*/ 0 w 41"/>
                  <a:gd name="T31" fmla="*/ 4 h 102"/>
                  <a:gd name="T32" fmla="*/ 0 w 41"/>
                  <a:gd name="T33" fmla="*/ 0 h 1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102">
                    <a:moveTo>
                      <a:pt x="0" y="0"/>
                    </a:moveTo>
                    <a:lnTo>
                      <a:pt x="12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41" y="26"/>
                    </a:lnTo>
                    <a:lnTo>
                      <a:pt x="41" y="50"/>
                    </a:lnTo>
                    <a:lnTo>
                      <a:pt x="41" y="76"/>
                    </a:lnTo>
                    <a:lnTo>
                      <a:pt x="41" y="102"/>
                    </a:lnTo>
                    <a:lnTo>
                      <a:pt x="32" y="102"/>
                    </a:lnTo>
                    <a:lnTo>
                      <a:pt x="21" y="102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0" y="76"/>
                    </a:lnTo>
                    <a:lnTo>
                      <a:pt x="0" y="50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5" name="Freeform 40"/>
              <p:cNvSpPr>
                <a:spLocks/>
              </p:cNvSpPr>
              <p:nvPr/>
            </p:nvSpPr>
            <p:spPr bwMode="auto">
              <a:xfrm>
                <a:off x="5100" y="665"/>
                <a:ext cx="7" cy="21"/>
              </a:xfrm>
              <a:custGeom>
                <a:avLst/>
                <a:gdLst>
                  <a:gd name="T0" fmla="*/ 0 w 40"/>
                  <a:gd name="T1" fmla="*/ 0 h 126"/>
                  <a:gd name="T2" fmla="*/ 1 w 40"/>
                  <a:gd name="T3" fmla="*/ 0 h 126"/>
                  <a:gd name="T4" fmla="*/ 3 w 40"/>
                  <a:gd name="T5" fmla="*/ 0 h 126"/>
                  <a:gd name="T6" fmla="*/ 5 w 40"/>
                  <a:gd name="T7" fmla="*/ 0 h 126"/>
                  <a:gd name="T8" fmla="*/ 7 w 40"/>
                  <a:gd name="T9" fmla="*/ 0 h 126"/>
                  <a:gd name="T10" fmla="*/ 7 w 40"/>
                  <a:gd name="T11" fmla="*/ 5 h 126"/>
                  <a:gd name="T12" fmla="*/ 7 w 40"/>
                  <a:gd name="T13" fmla="*/ 10 h 126"/>
                  <a:gd name="T14" fmla="*/ 7 w 40"/>
                  <a:gd name="T15" fmla="*/ 15 h 126"/>
                  <a:gd name="T16" fmla="*/ 7 w 40"/>
                  <a:gd name="T17" fmla="*/ 21 h 126"/>
                  <a:gd name="T18" fmla="*/ 5 w 40"/>
                  <a:gd name="T19" fmla="*/ 21 h 126"/>
                  <a:gd name="T20" fmla="*/ 3 w 40"/>
                  <a:gd name="T21" fmla="*/ 21 h 126"/>
                  <a:gd name="T22" fmla="*/ 1 w 40"/>
                  <a:gd name="T23" fmla="*/ 21 h 126"/>
                  <a:gd name="T24" fmla="*/ 0 w 40"/>
                  <a:gd name="T25" fmla="*/ 21 h 126"/>
                  <a:gd name="T26" fmla="*/ 0 w 40"/>
                  <a:gd name="T27" fmla="*/ 15 h 126"/>
                  <a:gd name="T28" fmla="*/ 0 w 40"/>
                  <a:gd name="T29" fmla="*/ 10 h 126"/>
                  <a:gd name="T30" fmla="*/ 0 w 40"/>
                  <a:gd name="T31" fmla="*/ 5 h 126"/>
                  <a:gd name="T32" fmla="*/ 0 w 40"/>
                  <a:gd name="T33" fmla="*/ 0 h 12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126">
                    <a:moveTo>
                      <a:pt x="0" y="0"/>
                    </a:moveTo>
                    <a:lnTo>
                      <a:pt x="8" y="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0"/>
                    </a:lnTo>
                    <a:lnTo>
                      <a:pt x="40" y="31"/>
                    </a:lnTo>
                    <a:lnTo>
                      <a:pt x="40" y="61"/>
                    </a:lnTo>
                    <a:lnTo>
                      <a:pt x="40" y="92"/>
                    </a:lnTo>
                    <a:lnTo>
                      <a:pt x="40" y="126"/>
                    </a:lnTo>
                    <a:lnTo>
                      <a:pt x="31" y="126"/>
                    </a:lnTo>
                    <a:lnTo>
                      <a:pt x="19" y="126"/>
                    </a:lnTo>
                    <a:lnTo>
                      <a:pt x="8" y="126"/>
                    </a:lnTo>
                    <a:lnTo>
                      <a:pt x="0" y="126"/>
                    </a:lnTo>
                    <a:lnTo>
                      <a:pt x="0" y="92"/>
                    </a:lnTo>
                    <a:lnTo>
                      <a:pt x="0" y="6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6" name="Freeform 41"/>
              <p:cNvSpPr>
                <a:spLocks/>
              </p:cNvSpPr>
              <p:nvPr/>
            </p:nvSpPr>
            <p:spPr bwMode="auto">
              <a:xfrm>
                <a:off x="4918" y="712"/>
                <a:ext cx="247" cy="35"/>
              </a:xfrm>
              <a:custGeom>
                <a:avLst/>
                <a:gdLst>
                  <a:gd name="T0" fmla="*/ 136 w 1483"/>
                  <a:gd name="T1" fmla="*/ 1 h 209"/>
                  <a:gd name="T2" fmla="*/ 160 w 1483"/>
                  <a:gd name="T3" fmla="*/ 1 h 209"/>
                  <a:gd name="T4" fmla="*/ 182 w 1483"/>
                  <a:gd name="T5" fmla="*/ 3 h 209"/>
                  <a:gd name="T6" fmla="*/ 202 w 1483"/>
                  <a:gd name="T7" fmla="*/ 5 h 209"/>
                  <a:gd name="T8" fmla="*/ 219 w 1483"/>
                  <a:gd name="T9" fmla="*/ 8 h 209"/>
                  <a:gd name="T10" fmla="*/ 232 w 1483"/>
                  <a:gd name="T11" fmla="*/ 11 h 209"/>
                  <a:gd name="T12" fmla="*/ 241 w 1483"/>
                  <a:gd name="T13" fmla="*/ 14 h 209"/>
                  <a:gd name="T14" fmla="*/ 246 w 1483"/>
                  <a:gd name="T15" fmla="*/ 17 h 209"/>
                  <a:gd name="T16" fmla="*/ 246 w 1483"/>
                  <a:gd name="T17" fmla="*/ 21 h 209"/>
                  <a:gd name="T18" fmla="*/ 241 w 1483"/>
                  <a:gd name="T19" fmla="*/ 24 h 209"/>
                  <a:gd name="T20" fmla="*/ 232 w 1483"/>
                  <a:gd name="T21" fmla="*/ 27 h 209"/>
                  <a:gd name="T22" fmla="*/ 219 w 1483"/>
                  <a:gd name="T23" fmla="*/ 30 h 209"/>
                  <a:gd name="T24" fmla="*/ 202 w 1483"/>
                  <a:gd name="T25" fmla="*/ 32 h 209"/>
                  <a:gd name="T26" fmla="*/ 182 w 1483"/>
                  <a:gd name="T27" fmla="*/ 34 h 209"/>
                  <a:gd name="T28" fmla="*/ 160 w 1483"/>
                  <a:gd name="T29" fmla="*/ 35 h 209"/>
                  <a:gd name="T30" fmla="*/ 136 w 1483"/>
                  <a:gd name="T31" fmla="*/ 35 h 209"/>
                  <a:gd name="T32" fmla="*/ 111 w 1483"/>
                  <a:gd name="T33" fmla="*/ 35 h 209"/>
                  <a:gd name="T34" fmla="*/ 87 w 1483"/>
                  <a:gd name="T35" fmla="*/ 34 h 209"/>
                  <a:gd name="T36" fmla="*/ 64 w 1483"/>
                  <a:gd name="T37" fmla="*/ 32 h 209"/>
                  <a:gd name="T38" fmla="*/ 45 w 1483"/>
                  <a:gd name="T39" fmla="*/ 30 h 209"/>
                  <a:gd name="T40" fmla="*/ 28 w 1483"/>
                  <a:gd name="T41" fmla="*/ 27 h 209"/>
                  <a:gd name="T42" fmla="*/ 15 w 1483"/>
                  <a:gd name="T43" fmla="*/ 24 h 209"/>
                  <a:gd name="T44" fmla="*/ 6 w 1483"/>
                  <a:gd name="T45" fmla="*/ 21 h 209"/>
                  <a:gd name="T46" fmla="*/ 0 w 1483"/>
                  <a:gd name="T47" fmla="*/ 18 h 209"/>
                  <a:gd name="T48" fmla="*/ 0 w 1483"/>
                  <a:gd name="T49" fmla="*/ 14 h 209"/>
                  <a:gd name="T50" fmla="*/ 6 w 1483"/>
                  <a:gd name="T51" fmla="*/ 11 h 209"/>
                  <a:gd name="T52" fmla="*/ 15 w 1483"/>
                  <a:gd name="T53" fmla="*/ 8 h 209"/>
                  <a:gd name="T54" fmla="*/ 28 w 1483"/>
                  <a:gd name="T55" fmla="*/ 5 h 209"/>
                  <a:gd name="T56" fmla="*/ 45 w 1483"/>
                  <a:gd name="T57" fmla="*/ 3 h 209"/>
                  <a:gd name="T58" fmla="*/ 64 w 1483"/>
                  <a:gd name="T59" fmla="*/ 1 h 209"/>
                  <a:gd name="T60" fmla="*/ 87 w 1483"/>
                  <a:gd name="T61" fmla="*/ 1 h 209"/>
                  <a:gd name="T62" fmla="*/ 111 w 1483"/>
                  <a:gd name="T63" fmla="*/ 0 h 2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09">
                    <a:moveTo>
                      <a:pt x="743" y="0"/>
                    </a:moveTo>
                    <a:lnTo>
                      <a:pt x="818" y="3"/>
                    </a:lnTo>
                    <a:lnTo>
                      <a:pt x="892" y="3"/>
                    </a:lnTo>
                    <a:lnTo>
                      <a:pt x="963" y="8"/>
                    </a:lnTo>
                    <a:lnTo>
                      <a:pt x="1030" y="12"/>
                    </a:lnTo>
                    <a:lnTo>
                      <a:pt x="1095" y="17"/>
                    </a:lnTo>
                    <a:lnTo>
                      <a:pt x="1155" y="23"/>
                    </a:lnTo>
                    <a:lnTo>
                      <a:pt x="1213" y="29"/>
                    </a:lnTo>
                    <a:lnTo>
                      <a:pt x="1265" y="38"/>
                    </a:lnTo>
                    <a:lnTo>
                      <a:pt x="1313" y="45"/>
                    </a:lnTo>
                    <a:lnTo>
                      <a:pt x="1356" y="54"/>
                    </a:lnTo>
                    <a:lnTo>
                      <a:pt x="1394" y="64"/>
                    </a:lnTo>
                    <a:lnTo>
                      <a:pt x="1425" y="71"/>
                    </a:lnTo>
                    <a:lnTo>
                      <a:pt x="1448" y="83"/>
                    </a:lnTo>
                    <a:lnTo>
                      <a:pt x="1468" y="92"/>
                    </a:lnTo>
                    <a:lnTo>
                      <a:pt x="1479" y="103"/>
                    </a:lnTo>
                    <a:lnTo>
                      <a:pt x="1483" y="114"/>
                    </a:lnTo>
                    <a:lnTo>
                      <a:pt x="1479" y="126"/>
                    </a:lnTo>
                    <a:lnTo>
                      <a:pt x="1468" y="135"/>
                    </a:lnTo>
                    <a:lnTo>
                      <a:pt x="1448" y="146"/>
                    </a:lnTo>
                    <a:lnTo>
                      <a:pt x="1425" y="155"/>
                    </a:lnTo>
                    <a:lnTo>
                      <a:pt x="1394" y="163"/>
                    </a:lnTo>
                    <a:lnTo>
                      <a:pt x="1356" y="170"/>
                    </a:lnTo>
                    <a:lnTo>
                      <a:pt x="1313" y="178"/>
                    </a:lnTo>
                    <a:lnTo>
                      <a:pt x="1265" y="183"/>
                    </a:lnTo>
                    <a:lnTo>
                      <a:pt x="1213" y="189"/>
                    </a:lnTo>
                    <a:lnTo>
                      <a:pt x="1155" y="194"/>
                    </a:lnTo>
                    <a:lnTo>
                      <a:pt x="1095" y="201"/>
                    </a:lnTo>
                    <a:lnTo>
                      <a:pt x="1030" y="203"/>
                    </a:lnTo>
                    <a:lnTo>
                      <a:pt x="963" y="207"/>
                    </a:lnTo>
                    <a:lnTo>
                      <a:pt x="892" y="209"/>
                    </a:lnTo>
                    <a:lnTo>
                      <a:pt x="818" y="209"/>
                    </a:lnTo>
                    <a:lnTo>
                      <a:pt x="743" y="209"/>
                    </a:lnTo>
                    <a:lnTo>
                      <a:pt x="665" y="207"/>
                    </a:lnTo>
                    <a:lnTo>
                      <a:pt x="594" y="203"/>
                    </a:lnTo>
                    <a:lnTo>
                      <a:pt x="522" y="201"/>
                    </a:lnTo>
                    <a:lnTo>
                      <a:pt x="453" y="194"/>
                    </a:lnTo>
                    <a:lnTo>
                      <a:pt x="387" y="189"/>
                    </a:lnTo>
                    <a:lnTo>
                      <a:pt x="327" y="183"/>
                    </a:lnTo>
                    <a:lnTo>
                      <a:pt x="270" y="178"/>
                    </a:lnTo>
                    <a:lnTo>
                      <a:pt x="218" y="170"/>
                    </a:lnTo>
                    <a:lnTo>
                      <a:pt x="170" y="163"/>
                    </a:lnTo>
                    <a:lnTo>
                      <a:pt x="127" y="155"/>
                    </a:lnTo>
                    <a:lnTo>
                      <a:pt x="89" y="146"/>
                    </a:lnTo>
                    <a:lnTo>
                      <a:pt x="58" y="135"/>
                    </a:lnTo>
                    <a:lnTo>
                      <a:pt x="34" y="126"/>
                    </a:lnTo>
                    <a:lnTo>
                      <a:pt x="15" y="114"/>
                    </a:lnTo>
                    <a:lnTo>
                      <a:pt x="2" y="106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5"/>
                    </a:lnTo>
                    <a:lnTo>
                      <a:pt x="34" y="64"/>
                    </a:lnTo>
                    <a:lnTo>
                      <a:pt x="58" y="54"/>
                    </a:lnTo>
                    <a:lnTo>
                      <a:pt x="89" y="45"/>
                    </a:lnTo>
                    <a:lnTo>
                      <a:pt x="127" y="40"/>
                    </a:lnTo>
                    <a:lnTo>
                      <a:pt x="170" y="32"/>
                    </a:lnTo>
                    <a:lnTo>
                      <a:pt x="218" y="26"/>
                    </a:lnTo>
                    <a:lnTo>
                      <a:pt x="270" y="19"/>
                    </a:lnTo>
                    <a:lnTo>
                      <a:pt x="327" y="14"/>
                    </a:lnTo>
                    <a:lnTo>
                      <a:pt x="387" y="8"/>
                    </a:lnTo>
                    <a:lnTo>
                      <a:pt x="453" y="6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7" name="Freeform 42"/>
              <p:cNvSpPr>
                <a:spLocks/>
              </p:cNvSpPr>
              <p:nvPr/>
            </p:nvSpPr>
            <p:spPr bwMode="auto">
              <a:xfrm>
                <a:off x="4918" y="712"/>
                <a:ext cx="247" cy="19"/>
              </a:xfrm>
              <a:custGeom>
                <a:avLst/>
                <a:gdLst>
                  <a:gd name="T0" fmla="*/ 1 w 1483"/>
                  <a:gd name="T1" fmla="*/ 17 h 112"/>
                  <a:gd name="T2" fmla="*/ 0 w 1483"/>
                  <a:gd name="T3" fmla="*/ 17 h 112"/>
                  <a:gd name="T4" fmla="*/ 0 w 1483"/>
                  <a:gd name="T5" fmla="*/ 16 h 112"/>
                  <a:gd name="T6" fmla="*/ 0 w 1483"/>
                  <a:gd name="T7" fmla="*/ 14 h 112"/>
                  <a:gd name="T8" fmla="*/ 6 w 1483"/>
                  <a:gd name="T9" fmla="*/ 11 h 112"/>
                  <a:gd name="T10" fmla="*/ 15 w 1483"/>
                  <a:gd name="T11" fmla="*/ 8 h 112"/>
                  <a:gd name="T12" fmla="*/ 28 w 1483"/>
                  <a:gd name="T13" fmla="*/ 5 h 112"/>
                  <a:gd name="T14" fmla="*/ 45 w 1483"/>
                  <a:gd name="T15" fmla="*/ 3 h 112"/>
                  <a:gd name="T16" fmla="*/ 64 w 1483"/>
                  <a:gd name="T17" fmla="*/ 1 h 112"/>
                  <a:gd name="T18" fmla="*/ 87 w 1483"/>
                  <a:gd name="T19" fmla="*/ 1 h 112"/>
                  <a:gd name="T20" fmla="*/ 111 w 1483"/>
                  <a:gd name="T21" fmla="*/ 0 h 112"/>
                  <a:gd name="T22" fmla="*/ 136 w 1483"/>
                  <a:gd name="T23" fmla="*/ 0 h 112"/>
                  <a:gd name="T24" fmla="*/ 160 w 1483"/>
                  <a:gd name="T25" fmla="*/ 1 h 112"/>
                  <a:gd name="T26" fmla="*/ 182 w 1483"/>
                  <a:gd name="T27" fmla="*/ 2 h 112"/>
                  <a:gd name="T28" fmla="*/ 201 w 1483"/>
                  <a:gd name="T29" fmla="*/ 4 h 112"/>
                  <a:gd name="T30" fmla="*/ 217 w 1483"/>
                  <a:gd name="T31" fmla="*/ 7 h 112"/>
                  <a:gd name="T32" fmla="*/ 231 w 1483"/>
                  <a:gd name="T33" fmla="*/ 10 h 112"/>
                  <a:gd name="T34" fmla="*/ 241 w 1483"/>
                  <a:gd name="T35" fmla="*/ 14 h 112"/>
                  <a:gd name="T36" fmla="*/ 246 w 1483"/>
                  <a:gd name="T37" fmla="*/ 17 h 112"/>
                  <a:gd name="T38" fmla="*/ 246 w 1483"/>
                  <a:gd name="T39" fmla="*/ 18 h 112"/>
                  <a:gd name="T40" fmla="*/ 241 w 1483"/>
                  <a:gd name="T41" fmla="*/ 16 h 112"/>
                  <a:gd name="T42" fmla="*/ 231 w 1483"/>
                  <a:gd name="T43" fmla="*/ 15 h 112"/>
                  <a:gd name="T44" fmla="*/ 217 w 1483"/>
                  <a:gd name="T45" fmla="*/ 13 h 112"/>
                  <a:gd name="T46" fmla="*/ 201 w 1483"/>
                  <a:gd name="T47" fmla="*/ 11 h 112"/>
                  <a:gd name="T48" fmla="*/ 182 w 1483"/>
                  <a:gd name="T49" fmla="*/ 10 h 112"/>
                  <a:gd name="T50" fmla="*/ 160 w 1483"/>
                  <a:gd name="T51" fmla="*/ 9 h 112"/>
                  <a:gd name="T52" fmla="*/ 136 w 1483"/>
                  <a:gd name="T53" fmla="*/ 8 h 112"/>
                  <a:gd name="T54" fmla="*/ 111 w 1483"/>
                  <a:gd name="T55" fmla="*/ 8 h 112"/>
                  <a:gd name="T56" fmla="*/ 87 w 1483"/>
                  <a:gd name="T57" fmla="*/ 8 h 112"/>
                  <a:gd name="T58" fmla="*/ 64 w 1483"/>
                  <a:gd name="T59" fmla="*/ 8 h 112"/>
                  <a:gd name="T60" fmla="*/ 45 w 1483"/>
                  <a:gd name="T61" fmla="*/ 9 h 112"/>
                  <a:gd name="T62" fmla="*/ 28 w 1483"/>
                  <a:gd name="T63" fmla="*/ 10 h 112"/>
                  <a:gd name="T64" fmla="*/ 15 w 1483"/>
                  <a:gd name="T65" fmla="*/ 12 h 112"/>
                  <a:gd name="T66" fmla="*/ 6 w 1483"/>
                  <a:gd name="T67" fmla="*/ 13 h 112"/>
                  <a:gd name="T68" fmla="*/ 0 w 1483"/>
                  <a:gd name="T69" fmla="*/ 15 h 112"/>
                  <a:gd name="T70" fmla="*/ 0 w 1483"/>
                  <a:gd name="T71" fmla="*/ 16 h 112"/>
                  <a:gd name="T72" fmla="*/ 1 w 1483"/>
                  <a:gd name="T73" fmla="*/ 17 h 11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83" h="112">
                    <a:moveTo>
                      <a:pt x="9" y="103"/>
                    </a:moveTo>
                    <a:lnTo>
                      <a:pt x="6" y="103"/>
                    </a:lnTo>
                    <a:lnTo>
                      <a:pt x="2" y="103"/>
                    </a:lnTo>
                    <a:lnTo>
                      <a:pt x="0" y="103"/>
                    </a:lnTo>
                    <a:lnTo>
                      <a:pt x="0" y="101"/>
                    </a:lnTo>
                    <a:lnTo>
                      <a:pt x="0" y="97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5"/>
                    </a:lnTo>
                    <a:lnTo>
                      <a:pt x="34" y="64"/>
                    </a:lnTo>
                    <a:lnTo>
                      <a:pt x="58" y="54"/>
                    </a:lnTo>
                    <a:lnTo>
                      <a:pt x="89" y="45"/>
                    </a:lnTo>
                    <a:lnTo>
                      <a:pt x="127" y="40"/>
                    </a:lnTo>
                    <a:lnTo>
                      <a:pt x="170" y="32"/>
                    </a:lnTo>
                    <a:lnTo>
                      <a:pt x="218" y="26"/>
                    </a:lnTo>
                    <a:lnTo>
                      <a:pt x="270" y="19"/>
                    </a:lnTo>
                    <a:lnTo>
                      <a:pt x="327" y="14"/>
                    </a:lnTo>
                    <a:lnTo>
                      <a:pt x="387" y="8"/>
                    </a:lnTo>
                    <a:lnTo>
                      <a:pt x="453" y="6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0"/>
                    </a:lnTo>
                    <a:lnTo>
                      <a:pt x="889" y="3"/>
                    </a:lnTo>
                    <a:lnTo>
                      <a:pt x="958" y="6"/>
                    </a:lnTo>
                    <a:lnTo>
                      <a:pt x="1024" y="8"/>
                    </a:lnTo>
                    <a:lnTo>
                      <a:pt x="1090" y="14"/>
                    </a:lnTo>
                    <a:lnTo>
                      <a:pt x="1150" y="19"/>
                    </a:lnTo>
                    <a:lnTo>
                      <a:pt x="1205" y="26"/>
                    </a:lnTo>
                    <a:lnTo>
                      <a:pt x="1259" y="34"/>
                    </a:lnTo>
                    <a:lnTo>
                      <a:pt x="1304" y="43"/>
                    </a:lnTo>
                    <a:lnTo>
                      <a:pt x="1348" y="51"/>
                    </a:lnTo>
                    <a:lnTo>
                      <a:pt x="1386" y="60"/>
                    </a:lnTo>
                    <a:lnTo>
                      <a:pt x="1420" y="69"/>
                    </a:lnTo>
                    <a:lnTo>
                      <a:pt x="1445" y="80"/>
                    </a:lnTo>
                    <a:lnTo>
                      <a:pt x="1462" y="92"/>
                    </a:lnTo>
                    <a:lnTo>
                      <a:pt x="1477" y="101"/>
                    </a:lnTo>
                    <a:lnTo>
                      <a:pt x="1483" y="112"/>
                    </a:lnTo>
                    <a:lnTo>
                      <a:pt x="1477" y="106"/>
                    </a:lnTo>
                    <a:lnTo>
                      <a:pt x="1462" y="101"/>
                    </a:lnTo>
                    <a:lnTo>
                      <a:pt x="1445" y="95"/>
                    </a:lnTo>
                    <a:lnTo>
                      <a:pt x="1420" y="92"/>
                    </a:lnTo>
                    <a:lnTo>
                      <a:pt x="1386" y="86"/>
                    </a:lnTo>
                    <a:lnTo>
                      <a:pt x="1348" y="80"/>
                    </a:lnTo>
                    <a:lnTo>
                      <a:pt x="1304" y="75"/>
                    </a:lnTo>
                    <a:lnTo>
                      <a:pt x="1259" y="71"/>
                    </a:lnTo>
                    <a:lnTo>
                      <a:pt x="1205" y="66"/>
                    </a:lnTo>
                    <a:lnTo>
                      <a:pt x="1150" y="64"/>
                    </a:lnTo>
                    <a:lnTo>
                      <a:pt x="1090" y="60"/>
                    </a:lnTo>
                    <a:lnTo>
                      <a:pt x="1024" y="54"/>
                    </a:lnTo>
                    <a:lnTo>
                      <a:pt x="958" y="51"/>
                    </a:lnTo>
                    <a:lnTo>
                      <a:pt x="889" y="49"/>
                    </a:lnTo>
                    <a:lnTo>
                      <a:pt x="818" y="49"/>
                    </a:lnTo>
                    <a:lnTo>
                      <a:pt x="743" y="45"/>
                    </a:lnTo>
                    <a:lnTo>
                      <a:pt x="665" y="45"/>
                    </a:lnTo>
                    <a:lnTo>
                      <a:pt x="594" y="43"/>
                    </a:lnTo>
                    <a:lnTo>
                      <a:pt x="522" y="45"/>
                    </a:lnTo>
                    <a:lnTo>
                      <a:pt x="453" y="45"/>
                    </a:lnTo>
                    <a:lnTo>
                      <a:pt x="387" y="45"/>
                    </a:lnTo>
                    <a:lnTo>
                      <a:pt x="327" y="49"/>
                    </a:lnTo>
                    <a:lnTo>
                      <a:pt x="270" y="51"/>
                    </a:lnTo>
                    <a:lnTo>
                      <a:pt x="218" y="54"/>
                    </a:lnTo>
                    <a:lnTo>
                      <a:pt x="170" y="60"/>
                    </a:lnTo>
                    <a:lnTo>
                      <a:pt x="127" y="64"/>
                    </a:lnTo>
                    <a:lnTo>
                      <a:pt x="89" y="69"/>
                    </a:lnTo>
                    <a:lnTo>
                      <a:pt x="58" y="71"/>
                    </a:lnTo>
                    <a:lnTo>
                      <a:pt x="34" y="77"/>
                    </a:lnTo>
                    <a:lnTo>
                      <a:pt x="15" y="83"/>
                    </a:lnTo>
                    <a:lnTo>
                      <a:pt x="2" y="88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2" y="103"/>
                    </a:lnTo>
                    <a:lnTo>
                      <a:pt x="9" y="103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8" name="Freeform 43"/>
              <p:cNvSpPr>
                <a:spLocks/>
              </p:cNvSpPr>
              <p:nvPr/>
            </p:nvSpPr>
            <p:spPr bwMode="auto">
              <a:xfrm>
                <a:off x="4918" y="719"/>
                <a:ext cx="247" cy="20"/>
              </a:xfrm>
              <a:custGeom>
                <a:avLst/>
                <a:gdLst>
                  <a:gd name="T0" fmla="*/ 136 w 1483"/>
                  <a:gd name="T1" fmla="*/ 0 h 120"/>
                  <a:gd name="T2" fmla="*/ 160 w 1483"/>
                  <a:gd name="T3" fmla="*/ 1 h 120"/>
                  <a:gd name="T4" fmla="*/ 182 w 1483"/>
                  <a:gd name="T5" fmla="*/ 2 h 120"/>
                  <a:gd name="T6" fmla="*/ 202 w 1483"/>
                  <a:gd name="T7" fmla="*/ 4 h 120"/>
                  <a:gd name="T8" fmla="*/ 219 w 1483"/>
                  <a:gd name="T9" fmla="*/ 5 h 120"/>
                  <a:gd name="T10" fmla="*/ 232 w 1483"/>
                  <a:gd name="T11" fmla="*/ 7 h 120"/>
                  <a:gd name="T12" fmla="*/ 241 w 1483"/>
                  <a:gd name="T13" fmla="*/ 9 h 120"/>
                  <a:gd name="T14" fmla="*/ 246 w 1483"/>
                  <a:gd name="T15" fmla="*/ 11 h 120"/>
                  <a:gd name="T16" fmla="*/ 246 w 1483"/>
                  <a:gd name="T17" fmla="*/ 13 h 120"/>
                  <a:gd name="T18" fmla="*/ 241 w 1483"/>
                  <a:gd name="T19" fmla="*/ 14 h 120"/>
                  <a:gd name="T20" fmla="*/ 232 w 1483"/>
                  <a:gd name="T21" fmla="*/ 16 h 120"/>
                  <a:gd name="T22" fmla="*/ 219 w 1483"/>
                  <a:gd name="T23" fmla="*/ 18 h 120"/>
                  <a:gd name="T24" fmla="*/ 202 w 1483"/>
                  <a:gd name="T25" fmla="*/ 19 h 120"/>
                  <a:gd name="T26" fmla="*/ 182 w 1483"/>
                  <a:gd name="T27" fmla="*/ 20 h 120"/>
                  <a:gd name="T28" fmla="*/ 160 w 1483"/>
                  <a:gd name="T29" fmla="*/ 20 h 120"/>
                  <a:gd name="T30" fmla="*/ 136 w 1483"/>
                  <a:gd name="T31" fmla="*/ 20 h 120"/>
                  <a:gd name="T32" fmla="*/ 111 w 1483"/>
                  <a:gd name="T33" fmla="*/ 20 h 120"/>
                  <a:gd name="T34" fmla="*/ 87 w 1483"/>
                  <a:gd name="T35" fmla="*/ 19 h 120"/>
                  <a:gd name="T36" fmla="*/ 64 w 1483"/>
                  <a:gd name="T37" fmla="*/ 18 h 120"/>
                  <a:gd name="T38" fmla="*/ 45 w 1483"/>
                  <a:gd name="T39" fmla="*/ 17 h 120"/>
                  <a:gd name="T40" fmla="*/ 28 w 1483"/>
                  <a:gd name="T41" fmla="*/ 15 h 120"/>
                  <a:gd name="T42" fmla="*/ 15 w 1483"/>
                  <a:gd name="T43" fmla="*/ 13 h 120"/>
                  <a:gd name="T44" fmla="*/ 6 w 1483"/>
                  <a:gd name="T45" fmla="*/ 12 h 120"/>
                  <a:gd name="T46" fmla="*/ 0 w 1483"/>
                  <a:gd name="T47" fmla="*/ 10 h 120"/>
                  <a:gd name="T48" fmla="*/ 0 w 1483"/>
                  <a:gd name="T49" fmla="*/ 8 h 120"/>
                  <a:gd name="T50" fmla="*/ 6 w 1483"/>
                  <a:gd name="T51" fmla="*/ 6 h 120"/>
                  <a:gd name="T52" fmla="*/ 15 w 1483"/>
                  <a:gd name="T53" fmla="*/ 4 h 120"/>
                  <a:gd name="T54" fmla="*/ 28 w 1483"/>
                  <a:gd name="T55" fmla="*/ 3 h 120"/>
                  <a:gd name="T56" fmla="*/ 45 w 1483"/>
                  <a:gd name="T57" fmla="*/ 1 h 120"/>
                  <a:gd name="T58" fmla="*/ 64 w 1483"/>
                  <a:gd name="T59" fmla="*/ 0 h 120"/>
                  <a:gd name="T60" fmla="*/ 87 w 1483"/>
                  <a:gd name="T61" fmla="*/ 0 h 120"/>
                  <a:gd name="T62" fmla="*/ 111 w 1483"/>
                  <a:gd name="T63" fmla="*/ 0 h 1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20">
                    <a:moveTo>
                      <a:pt x="743" y="2"/>
                    </a:moveTo>
                    <a:lnTo>
                      <a:pt x="818" y="2"/>
                    </a:lnTo>
                    <a:lnTo>
                      <a:pt x="892" y="6"/>
                    </a:lnTo>
                    <a:lnTo>
                      <a:pt x="963" y="6"/>
                    </a:lnTo>
                    <a:lnTo>
                      <a:pt x="1030" y="8"/>
                    </a:lnTo>
                    <a:lnTo>
                      <a:pt x="1095" y="11"/>
                    </a:lnTo>
                    <a:lnTo>
                      <a:pt x="1155" y="17"/>
                    </a:lnTo>
                    <a:lnTo>
                      <a:pt x="1213" y="21"/>
                    </a:lnTo>
                    <a:lnTo>
                      <a:pt x="1265" y="23"/>
                    </a:lnTo>
                    <a:lnTo>
                      <a:pt x="1313" y="28"/>
                    </a:lnTo>
                    <a:lnTo>
                      <a:pt x="1356" y="34"/>
                    </a:lnTo>
                    <a:lnTo>
                      <a:pt x="1394" y="40"/>
                    </a:lnTo>
                    <a:lnTo>
                      <a:pt x="1425" y="45"/>
                    </a:lnTo>
                    <a:lnTo>
                      <a:pt x="1448" y="52"/>
                    </a:lnTo>
                    <a:lnTo>
                      <a:pt x="1468" y="58"/>
                    </a:lnTo>
                    <a:lnTo>
                      <a:pt x="1479" y="66"/>
                    </a:lnTo>
                    <a:lnTo>
                      <a:pt x="1483" y="71"/>
                    </a:lnTo>
                    <a:lnTo>
                      <a:pt x="1479" y="77"/>
                    </a:lnTo>
                    <a:lnTo>
                      <a:pt x="1468" y="83"/>
                    </a:lnTo>
                    <a:lnTo>
                      <a:pt x="1448" y="86"/>
                    </a:lnTo>
                    <a:lnTo>
                      <a:pt x="1425" y="92"/>
                    </a:lnTo>
                    <a:lnTo>
                      <a:pt x="1394" y="97"/>
                    </a:lnTo>
                    <a:lnTo>
                      <a:pt x="1356" y="101"/>
                    </a:lnTo>
                    <a:lnTo>
                      <a:pt x="1313" y="106"/>
                    </a:lnTo>
                    <a:lnTo>
                      <a:pt x="1265" y="109"/>
                    </a:lnTo>
                    <a:lnTo>
                      <a:pt x="1213" y="112"/>
                    </a:lnTo>
                    <a:lnTo>
                      <a:pt x="1155" y="114"/>
                    </a:lnTo>
                    <a:lnTo>
                      <a:pt x="1095" y="118"/>
                    </a:lnTo>
                    <a:lnTo>
                      <a:pt x="1030" y="120"/>
                    </a:lnTo>
                    <a:lnTo>
                      <a:pt x="963" y="120"/>
                    </a:lnTo>
                    <a:lnTo>
                      <a:pt x="892" y="120"/>
                    </a:lnTo>
                    <a:lnTo>
                      <a:pt x="818" y="120"/>
                    </a:lnTo>
                    <a:lnTo>
                      <a:pt x="743" y="120"/>
                    </a:lnTo>
                    <a:lnTo>
                      <a:pt x="665" y="120"/>
                    </a:lnTo>
                    <a:lnTo>
                      <a:pt x="594" y="118"/>
                    </a:lnTo>
                    <a:lnTo>
                      <a:pt x="522" y="114"/>
                    </a:lnTo>
                    <a:lnTo>
                      <a:pt x="453" y="112"/>
                    </a:lnTo>
                    <a:lnTo>
                      <a:pt x="387" y="109"/>
                    </a:lnTo>
                    <a:lnTo>
                      <a:pt x="327" y="106"/>
                    </a:lnTo>
                    <a:lnTo>
                      <a:pt x="270" y="101"/>
                    </a:lnTo>
                    <a:lnTo>
                      <a:pt x="218" y="97"/>
                    </a:lnTo>
                    <a:lnTo>
                      <a:pt x="170" y="92"/>
                    </a:lnTo>
                    <a:lnTo>
                      <a:pt x="127" y="86"/>
                    </a:lnTo>
                    <a:lnTo>
                      <a:pt x="89" y="80"/>
                    </a:lnTo>
                    <a:lnTo>
                      <a:pt x="58" y="75"/>
                    </a:lnTo>
                    <a:lnTo>
                      <a:pt x="34" y="69"/>
                    </a:lnTo>
                    <a:lnTo>
                      <a:pt x="15" y="63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2" y="45"/>
                    </a:lnTo>
                    <a:lnTo>
                      <a:pt x="15" y="40"/>
                    </a:lnTo>
                    <a:lnTo>
                      <a:pt x="34" y="34"/>
                    </a:lnTo>
                    <a:lnTo>
                      <a:pt x="58" y="28"/>
                    </a:lnTo>
                    <a:lnTo>
                      <a:pt x="89" y="26"/>
                    </a:lnTo>
                    <a:lnTo>
                      <a:pt x="127" y="21"/>
                    </a:lnTo>
                    <a:lnTo>
                      <a:pt x="170" y="17"/>
                    </a:lnTo>
                    <a:lnTo>
                      <a:pt x="218" y="11"/>
                    </a:lnTo>
                    <a:lnTo>
                      <a:pt x="270" y="8"/>
                    </a:lnTo>
                    <a:lnTo>
                      <a:pt x="327" y="6"/>
                    </a:lnTo>
                    <a:lnTo>
                      <a:pt x="387" y="2"/>
                    </a:lnTo>
                    <a:lnTo>
                      <a:pt x="453" y="2"/>
                    </a:lnTo>
                    <a:lnTo>
                      <a:pt x="522" y="2"/>
                    </a:lnTo>
                    <a:lnTo>
                      <a:pt x="594" y="0"/>
                    </a:lnTo>
                    <a:lnTo>
                      <a:pt x="665" y="2"/>
                    </a:lnTo>
                    <a:lnTo>
                      <a:pt x="743" y="2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9" name="Freeform 44"/>
              <p:cNvSpPr>
                <a:spLocks/>
              </p:cNvSpPr>
              <p:nvPr/>
            </p:nvSpPr>
            <p:spPr bwMode="auto">
              <a:xfrm>
                <a:off x="4963" y="720"/>
                <a:ext cx="7" cy="17"/>
              </a:xfrm>
              <a:custGeom>
                <a:avLst/>
                <a:gdLst>
                  <a:gd name="T0" fmla="*/ 0 w 41"/>
                  <a:gd name="T1" fmla="*/ 0 h 107"/>
                  <a:gd name="T2" fmla="*/ 2 w 41"/>
                  <a:gd name="T3" fmla="*/ 0 h 107"/>
                  <a:gd name="T4" fmla="*/ 4 w 41"/>
                  <a:gd name="T5" fmla="*/ 0 h 107"/>
                  <a:gd name="T6" fmla="*/ 5 w 41"/>
                  <a:gd name="T7" fmla="*/ 0 h 107"/>
                  <a:gd name="T8" fmla="*/ 7 w 41"/>
                  <a:gd name="T9" fmla="*/ 0 h 107"/>
                  <a:gd name="T10" fmla="*/ 7 w 41"/>
                  <a:gd name="T11" fmla="*/ 5 h 107"/>
                  <a:gd name="T12" fmla="*/ 7 w 41"/>
                  <a:gd name="T13" fmla="*/ 9 h 107"/>
                  <a:gd name="T14" fmla="*/ 7 w 41"/>
                  <a:gd name="T15" fmla="*/ 13 h 107"/>
                  <a:gd name="T16" fmla="*/ 7 w 41"/>
                  <a:gd name="T17" fmla="*/ 17 h 107"/>
                  <a:gd name="T18" fmla="*/ 5 w 41"/>
                  <a:gd name="T19" fmla="*/ 17 h 107"/>
                  <a:gd name="T20" fmla="*/ 4 w 41"/>
                  <a:gd name="T21" fmla="*/ 17 h 107"/>
                  <a:gd name="T22" fmla="*/ 2 w 41"/>
                  <a:gd name="T23" fmla="*/ 17 h 107"/>
                  <a:gd name="T24" fmla="*/ 0 w 41"/>
                  <a:gd name="T25" fmla="*/ 17 h 107"/>
                  <a:gd name="T26" fmla="*/ 0 w 41"/>
                  <a:gd name="T27" fmla="*/ 13 h 107"/>
                  <a:gd name="T28" fmla="*/ 0 w 41"/>
                  <a:gd name="T29" fmla="*/ 9 h 107"/>
                  <a:gd name="T30" fmla="*/ 0 w 41"/>
                  <a:gd name="T31" fmla="*/ 5 h 107"/>
                  <a:gd name="T32" fmla="*/ 0 w 41"/>
                  <a:gd name="T33" fmla="*/ 0 h 10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107">
                    <a:moveTo>
                      <a:pt x="0" y="0"/>
                    </a:moveTo>
                    <a:lnTo>
                      <a:pt x="12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41" y="30"/>
                    </a:lnTo>
                    <a:lnTo>
                      <a:pt x="41" y="58"/>
                    </a:lnTo>
                    <a:lnTo>
                      <a:pt x="41" y="84"/>
                    </a:lnTo>
                    <a:lnTo>
                      <a:pt x="41" y="107"/>
                    </a:lnTo>
                    <a:lnTo>
                      <a:pt x="32" y="107"/>
                    </a:lnTo>
                    <a:lnTo>
                      <a:pt x="21" y="107"/>
                    </a:lnTo>
                    <a:lnTo>
                      <a:pt x="12" y="107"/>
                    </a:lnTo>
                    <a:lnTo>
                      <a:pt x="0" y="107"/>
                    </a:lnTo>
                    <a:lnTo>
                      <a:pt x="0" y="84"/>
                    </a:lnTo>
                    <a:lnTo>
                      <a:pt x="0" y="58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0" name="Freeform 45"/>
              <p:cNvSpPr>
                <a:spLocks/>
              </p:cNvSpPr>
              <p:nvPr/>
            </p:nvSpPr>
            <p:spPr bwMode="auto">
              <a:xfrm>
                <a:off x="5100" y="721"/>
                <a:ext cx="7" cy="21"/>
              </a:xfrm>
              <a:custGeom>
                <a:avLst/>
                <a:gdLst>
                  <a:gd name="T0" fmla="*/ 0 w 40"/>
                  <a:gd name="T1" fmla="*/ 0 h 127"/>
                  <a:gd name="T2" fmla="*/ 1 w 40"/>
                  <a:gd name="T3" fmla="*/ 0 h 127"/>
                  <a:gd name="T4" fmla="*/ 3 w 40"/>
                  <a:gd name="T5" fmla="*/ 0 h 127"/>
                  <a:gd name="T6" fmla="*/ 5 w 40"/>
                  <a:gd name="T7" fmla="*/ 0 h 127"/>
                  <a:gd name="T8" fmla="*/ 7 w 40"/>
                  <a:gd name="T9" fmla="*/ 0 h 127"/>
                  <a:gd name="T10" fmla="*/ 7 w 40"/>
                  <a:gd name="T11" fmla="*/ 5 h 127"/>
                  <a:gd name="T12" fmla="*/ 7 w 40"/>
                  <a:gd name="T13" fmla="*/ 11 h 127"/>
                  <a:gd name="T14" fmla="*/ 7 w 40"/>
                  <a:gd name="T15" fmla="*/ 16 h 127"/>
                  <a:gd name="T16" fmla="*/ 7 w 40"/>
                  <a:gd name="T17" fmla="*/ 21 h 127"/>
                  <a:gd name="T18" fmla="*/ 5 w 40"/>
                  <a:gd name="T19" fmla="*/ 21 h 127"/>
                  <a:gd name="T20" fmla="*/ 3 w 40"/>
                  <a:gd name="T21" fmla="*/ 21 h 127"/>
                  <a:gd name="T22" fmla="*/ 1 w 40"/>
                  <a:gd name="T23" fmla="*/ 21 h 127"/>
                  <a:gd name="T24" fmla="*/ 0 w 40"/>
                  <a:gd name="T25" fmla="*/ 21 h 127"/>
                  <a:gd name="T26" fmla="*/ 0 w 40"/>
                  <a:gd name="T27" fmla="*/ 16 h 127"/>
                  <a:gd name="T28" fmla="*/ 0 w 40"/>
                  <a:gd name="T29" fmla="*/ 11 h 127"/>
                  <a:gd name="T30" fmla="*/ 0 w 40"/>
                  <a:gd name="T31" fmla="*/ 5 h 127"/>
                  <a:gd name="T32" fmla="*/ 0 w 40"/>
                  <a:gd name="T33" fmla="*/ 0 h 12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127">
                    <a:moveTo>
                      <a:pt x="0" y="0"/>
                    </a:moveTo>
                    <a:lnTo>
                      <a:pt x="8" y="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0"/>
                    </a:lnTo>
                    <a:lnTo>
                      <a:pt x="40" y="32"/>
                    </a:lnTo>
                    <a:lnTo>
                      <a:pt x="40" y="64"/>
                    </a:lnTo>
                    <a:lnTo>
                      <a:pt x="40" y="95"/>
                    </a:lnTo>
                    <a:lnTo>
                      <a:pt x="40" y="127"/>
                    </a:lnTo>
                    <a:lnTo>
                      <a:pt x="31" y="127"/>
                    </a:lnTo>
                    <a:lnTo>
                      <a:pt x="19" y="127"/>
                    </a:lnTo>
                    <a:lnTo>
                      <a:pt x="8" y="127"/>
                    </a:lnTo>
                    <a:lnTo>
                      <a:pt x="0" y="127"/>
                    </a:lnTo>
                    <a:lnTo>
                      <a:pt x="0" y="95"/>
                    </a:lnTo>
                    <a:lnTo>
                      <a:pt x="0" y="6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1" name="Freeform 46"/>
              <p:cNvSpPr>
                <a:spLocks/>
              </p:cNvSpPr>
              <p:nvPr/>
            </p:nvSpPr>
            <p:spPr bwMode="auto">
              <a:xfrm>
                <a:off x="4918" y="768"/>
                <a:ext cx="247" cy="35"/>
              </a:xfrm>
              <a:custGeom>
                <a:avLst/>
                <a:gdLst>
                  <a:gd name="T0" fmla="*/ 136 w 1483"/>
                  <a:gd name="T1" fmla="*/ 1 h 210"/>
                  <a:gd name="T2" fmla="*/ 160 w 1483"/>
                  <a:gd name="T3" fmla="*/ 2 h 210"/>
                  <a:gd name="T4" fmla="*/ 182 w 1483"/>
                  <a:gd name="T5" fmla="*/ 3 h 210"/>
                  <a:gd name="T6" fmla="*/ 202 w 1483"/>
                  <a:gd name="T7" fmla="*/ 5 h 210"/>
                  <a:gd name="T8" fmla="*/ 219 w 1483"/>
                  <a:gd name="T9" fmla="*/ 8 h 210"/>
                  <a:gd name="T10" fmla="*/ 232 w 1483"/>
                  <a:gd name="T11" fmla="*/ 11 h 210"/>
                  <a:gd name="T12" fmla="*/ 241 w 1483"/>
                  <a:gd name="T13" fmla="*/ 14 h 210"/>
                  <a:gd name="T14" fmla="*/ 246 w 1483"/>
                  <a:gd name="T15" fmla="*/ 17 h 210"/>
                  <a:gd name="T16" fmla="*/ 246 w 1483"/>
                  <a:gd name="T17" fmla="*/ 21 h 210"/>
                  <a:gd name="T18" fmla="*/ 241 w 1483"/>
                  <a:gd name="T19" fmla="*/ 25 h 210"/>
                  <a:gd name="T20" fmla="*/ 232 w 1483"/>
                  <a:gd name="T21" fmla="*/ 27 h 210"/>
                  <a:gd name="T22" fmla="*/ 219 w 1483"/>
                  <a:gd name="T23" fmla="*/ 30 h 210"/>
                  <a:gd name="T24" fmla="*/ 202 w 1483"/>
                  <a:gd name="T25" fmla="*/ 32 h 210"/>
                  <a:gd name="T26" fmla="*/ 182 w 1483"/>
                  <a:gd name="T27" fmla="*/ 34 h 210"/>
                  <a:gd name="T28" fmla="*/ 160 w 1483"/>
                  <a:gd name="T29" fmla="*/ 34 h 210"/>
                  <a:gd name="T30" fmla="*/ 136 w 1483"/>
                  <a:gd name="T31" fmla="*/ 35 h 210"/>
                  <a:gd name="T32" fmla="*/ 111 w 1483"/>
                  <a:gd name="T33" fmla="*/ 34 h 210"/>
                  <a:gd name="T34" fmla="*/ 87 w 1483"/>
                  <a:gd name="T35" fmla="*/ 34 h 210"/>
                  <a:gd name="T36" fmla="*/ 64 w 1483"/>
                  <a:gd name="T37" fmla="*/ 32 h 210"/>
                  <a:gd name="T38" fmla="*/ 45 w 1483"/>
                  <a:gd name="T39" fmla="*/ 29 h 210"/>
                  <a:gd name="T40" fmla="*/ 28 w 1483"/>
                  <a:gd name="T41" fmla="*/ 27 h 210"/>
                  <a:gd name="T42" fmla="*/ 15 w 1483"/>
                  <a:gd name="T43" fmla="*/ 24 h 210"/>
                  <a:gd name="T44" fmla="*/ 6 w 1483"/>
                  <a:gd name="T45" fmla="*/ 21 h 210"/>
                  <a:gd name="T46" fmla="*/ 0 w 1483"/>
                  <a:gd name="T47" fmla="*/ 17 h 210"/>
                  <a:gd name="T48" fmla="*/ 0 w 1483"/>
                  <a:gd name="T49" fmla="*/ 14 h 210"/>
                  <a:gd name="T50" fmla="*/ 6 w 1483"/>
                  <a:gd name="T51" fmla="*/ 11 h 210"/>
                  <a:gd name="T52" fmla="*/ 15 w 1483"/>
                  <a:gd name="T53" fmla="*/ 8 h 210"/>
                  <a:gd name="T54" fmla="*/ 28 w 1483"/>
                  <a:gd name="T55" fmla="*/ 5 h 210"/>
                  <a:gd name="T56" fmla="*/ 45 w 1483"/>
                  <a:gd name="T57" fmla="*/ 3 h 210"/>
                  <a:gd name="T58" fmla="*/ 64 w 1483"/>
                  <a:gd name="T59" fmla="*/ 2 h 210"/>
                  <a:gd name="T60" fmla="*/ 87 w 1483"/>
                  <a:gd name="T61" fmla="*/ 1 h 210"/>
                  <a:gd name="T62" fmla="*/ 111 w 1483"/>
                  <a:gd name="T63" fmla="*/ 0 h 21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10">
                    <a:moveTo>
                      <a:pt x="743" y="0"/>
                    </a:moveTo>
                    <a:lnTo>
                      <a:pt x="818" y="3"/>
                    </a:lnTo>
                    <a:lnTo>
                      <a:pt x="892" y="7"/>
                    </a:lnTo>
                    <a:lnTo>
                      <a:pt x="963" y="9"/>
                    </a:lnTo>
                    <a:lnTo>
                      <a:pt x="1030" y="14"/>
                    </a:lnTo>
                    <a:lnTo>
                      <a:pt x="1095" y="20"/>
                    </a:lnTo>
                    <a:lnTo>
                      <a:pt x="1155" y="26"/>
                    </a:lnTo>
                    <a:lnTo>
                      <a:pt x="1213" y="31"/>
                    </a:lnTo>
                    <a:lnTo>
                      <a:pt x="1265" y="40"/>
                    </a:lnTo>
                    <a:lnTo>
                      <a:pt x="1313" y="46"/>
                    </a:lnTo>
                    <a:lnTo>
                      <a:pt x="1356" y="55"/>
                    </a:lnTo>
                    <a:lnTo>
                      <a:pt x="1394" y="63"/>
                    </a:lnTo>
                    <a:lnTo>
                      <a:pt x="1425" y="74"/>
                    </a:lnTo>
                    <a:lnTo>
                      <a:pt x="1448" y="83"/>
                    </a:lnTo>
                    <a:lnTo>
                      <a:pt x="1468" y="95"/>
                    </a:lnTo>
                    <a:lnTo>
                      <a:pt x="1479" y="104"/>
                    </a:lnTo>
                    <a:lnTo>
                      <a:pt x="1483" y="115"/>
                    </a:lnTo>
                    <a:lnTo>
                      <a:pt x="1479" y="126"/>
                    </a:lnTo>
                    <a:lnTo>
                      <a:pt x="1468" y="135"/>
                    </a:lnTo>
                    <a:lnTo>
                      <a:pt x="1448" y="147"/>
                    </a:lnTo>
                    <a:lnTo>
                      <a:pt x="1425" y="156"/>
                    </a:lnTo>
                    <a:lnTo>
                      <a:pt x="1394" y="163"/>
                    </a:lnTo>
                    <a:lnTo>
                      <a:pt x="1356" y="169"/>
                    </a:lnTo>
                    <a:lnTo>
                      <a:pt x="1313" y="178"/>
                    </a:lnTo>
                    <a:lnTo>
                      <a:pt x="1265" y="184"/>
                    </a:lnTo>
                    <a:lnTo>
                      <a:pt x="1213" y="189"/>
                    </a:lnTo>
                    <a:lnTo>
                      <a:pt x="1155" y="195"/>
                    </a:lnTo>
                    <a:lnTo>
                      <a:pt x="1095" y="201"/>
                    </a:lnTo>
                    <a:lnTo>
                      <a:pt x="1030" y="204"/>
                    </a:lnTo>
                    <a:lnTo>
                      <a:pt x="963" y="206"/>
                    </a:lnTo>
                    <a:lnTo>
                      <a:pt x="892" y="210"/>
                    </a:lnTo>
                    <a:lnTo>
                      <a:pt x="818" y="210"/>
                    </a:lnTo>
                    <a:lnTo>
                      <a:pt x="743" y="210"/>
                    </a:lnTo>
                    <a:lnTo>
                      <a:pt x="665" y="206"/>
                    </a:lnTo>
                    <a:lnTo>
                      <a:pt x="594" y="204"/>
                    </a:lnTo>
                    <a:lnTo>
                      <a:pt x="522" y="201"/>
                    </a:lnTo>
                    <a:lnTo>
                      <a:pt x="453" y="195"/>
                    </a:lnTo>
                    <a:lnTo>
                      <a:pt x="387" y="189"/>
                    </a:lnTo>
                    <a:lnTo>
                      <a:pt x="327" y="184"/>
                    </a:lnTo>
                    <a:lnTo>
                      <a:pt x="270" y="175"/>
                    </a:lnTo>
                    <a:lnTo>
                      <a:pt x="218" y="169"/>
                    </a:lnTo>
                    <a:lnTo>
                      <a:pt x="170" y="161"/>
                    </a:lnTo>
                    <a:lnTo>
                      <a:pt x="127" y="152"/>
                    </a:lnTo>
                    <a:lnTo>
                      <a:pt x="89" y="143"/>
                    </a:lnTo>
                    <a:lnTo>
                      <a:pt x="58" y="132"/>
                    </a:lnTo>
                    <a:lnTo>
                      <a:pt x="34" y="124"/>
                    </a:lnTo>
                    <a:lnTo>
                      <a:pt x="15" y="115"/>
                    </a:lnTo>
                    <a:lnTo>
                      <a:pt x="2" y="104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4"/>
                    </a:lnTo>
                    <a:lnTo>
                      <a:pt x="34" y="63"/>
                    </a:lnTo>
                    <a:lnTo>
                      <a:pt x="58" y="55"/>
                    </a:lnTo>
                    <a:lnTo>
                      <a:pt x="89" y="46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7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2" name="Freeform 47"/>
              <p:cNvSpPr>
                <a:spLocks/>
              </p:cNvSpPr>
              <p:nvPr/>
            </p:nvSpPr>
            <p:spPr bwMode="auto">
              <a:xfrm>
                <a:off x="4918" y="768"/>
                <a:ext cx="247" cy="19"/>
              </a:xfrm>
              <a:custGeom>
                <a:avLst/>
                <a:gdLst>
                  <a:gd name="T0" fmla="*/ 1 w 1483"/>
                  <a:gd name="T1" fmla="*/ 17 h 115"/>
                  <a:gd name="T2" fmla="*/ 0 w 1483"/>
                  <a:gd name="T3" fmla="*/ 17 h 115"/>
                  <a:gd name="T4" fmla="*/ 0 w 1483"/>
                  <a:gd name="T5" fmla="*/ 16 h 115"/>
                  <a:gd name="T6" fmla="*/ 0 w 1483"/>
                  <a:gd name="T7" fmla="*/ 14 h 115"/>
                  <a:gd name="T8" fmla="*/ 6 w 1483"/>
                  <a:gd name="T9" fmla="*/ 10 h 115"/>
                  <a:gd name="T10" fmla="*/ 15 w 1483"/>
                  <a:gd name="T11" fmla="*/ 8 h 115"/>
                  <a:gd name="T12" fmla="*/ 28 w 1483"/>
                  <a:gd name="T13" fmla="*/ 5 h 115"/>
                  <a:gd name="T14" fmla="*/ 45 w 1483"/>
                  <a:gd name="T15" fmla="*/ 3 h 115"/>
                  <a:gd name="T16" fmla="*/ 64 w 1483"/>
                  <a:gd name="T17" fmla="*/ 1 h 115"/>
                  <a:gd name="T18" fmla="*/ 87 w 1483"/>
                  <a:gd name="T19" fmla="*/ 0 h 115"/>
                  <a:gd name="T20" fmla="*/ 111 w 1483"/>
                  <a:gd name="T21" fmla="*/ 0 h 115"/>
                  <a:gd name="T22" fmla="*/ 136 w 1483"/>
                  <a:gd name="T23" fmla="*/ 0 h 115"/>
                  <a:gd name="T24" fmla="*/ 160 w 1483"/>
                  <a:gd name="T25" fmla="*/ 1 h 115"/>
                  <a:gd name="T26" fmla="*/ 182 w 1483"/>
                  <a:gd name="T27" fmla="*/ 3 h 115"/>
                  <a:gd name="T28" fmla="*/ 201 w 1483"/>
                  <a:gd name="T29" fmla="*/ 5 h 115"/>
                  <a:gd name="T30" fmla="*/ 217 w 1483"/>
                  <a:gd name="T31" fmla="*/ 8 h 115"/>
                  <a:gd name="T32" fmla="*/ 231 w 1483"/>
                  <a:gd name="T33" fmla="*/ 10 h 115"/>
                  <a:gd name="T34" fmla="*/ 241 w 1483"/>
                  <a:gd name="T35" fmla="*/ 14 h 115"/>
                  <a:gd name="T36" fmla="*/ 246 w 1483"/>
                  <a:gd name="T37" fmla="*/ 17 h 115"/>
                  <a:gd name="T38" fmla="*/ 246 w 1483"/>
                  <a:gd name="T39" fmla="*/ 18 h 115"/>
                  <a:gd name="T40" fmla="*/ 241 w 1483"/>
                  <a:gd name="T41" fmla="*/ 16 h 115"/>
                  <a:gd name="T42" fmla="*/ 231 w 1483"/>
                  <a:gd name="T43" fmla="*/ 15 h 115"/>
                  <a:gd name="T44" fmla="*/ 217 w 1483"/>
                  <a:gd name="T45" fmla="*/ 13 h 115"/>
                  <a:gd name="T46" fmla="*/ 201 w 1483"/>
                  <a:gd name="T47" fmla="*/ 11 h 115"/>
                  <a:gd name="T48" fmla="*/ 182 w 1483"/>
                  <a:gd name="T49" fmla="*/ 10 h 115"/>
                  <a:gd name="T50" fmla="*/ 160 w 1483"/>
                  <a:gd name="T51" fmla="*/ 9 h 115"/>
                  <a:gd name="T52" fmla="*/ 136 w 1483"/>
                  <a:gd name="T53" fmla="*/ 8 h 115"/>
                  <a:gd name="T54" fmla="*/ 111 w 1483"/>
                  <a:gd name="T55" fmla="*/ 8 h 115"/>
                  <a:gd name="T56" fmla="*/ 87 w 1483"/>
                  <a:gd name="T57" fmla="*/ 7 h 115"/>
                  <a:gd name="T58" fmla="*/ 64 w 1483"/>
                  <a:gd name="T59" fmla="*/ 8 h 115"/>
                  <a:gd name="T60" fmla="*/ 45 w 1483"/>
                  <a:gd name="T61" fmla="*/ 8 h 115"/>
                  <a:gd name="T62" fmla="*/ 28 w 1483"/>
                  <a:gd name="T63" fmla="*/ 9 h 115"/>
                  <a:gd name="T64" fmla="*/ 15 w 1483"/>
                  <a:gd name="T65" fmla="*/ 10 h 115"/>
                  <a:gd name="T66" fmla="*/ 6 w 1483"/>
                  <a:gd name="T67" fmla="*/ 12 h 115"/>
                  <a:gd name="T68" fmla="*/ 0 w 1483"/>
                  <a:gd name="T69" fmla="*/ 14 h 115"/>
                  <a:gd name="T70" fmla="*/ 0 w 1483"/>
                  <a:gd name="T71" fmla="*/ 16 h 115"/>
                  <a:gd name="T72" fmla="*/ 0 w 1483"/>
                  <a:gd name="T73" fmla="*/ 17 h 11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83" h="115">
                    <a:moveTo>
                      <a:pt x="9" y="104"/>
                    </a:moveTo>
                    <a:lnTo>
                      <a:pt x="6" y="104"/>
                    </a:lnTo>
                    <a:lnTo>
                      <a:pt x="2" y="104"/>
                    </a:lnTo>
                    <a:lnTo>
                      <a:pt x="0" y="104"/>
                    </a:lnTo>
                    <a:lnTo>
                      <a:pt x="0" y="100"/>
                    </a:lnTo>
                    <a:lnTo>
                      <a:pt x="0" y="98"/>
                    </a:lnTo>
                    <a:lnTo>
                      <a:pt x="0" y="95"/>
                    </a:lnTo>
                    <a:lnTo>
                      <a:pt x="2" y="83"/>
                    </a:lnTo>
                    <a:lnTo>
                      <a:pt x="15" y="74"/>
                    </a:lnTo>
                    <a:lnTo>
                      <a:pt x="34" y="63"/>
                    </a:lnTo>
                    <a:lnTo>
                      <a:pt x="58" y="55"/>
                    </a:lnTo>
                    <a:lnTo>
                      <a:pt x="89" y="46"/>
                    </a:lnTo>
                    <a:lnTo>
                      <a:pt x="127" y="40"/>
                    </a:lnTo>
                    <a:lnTo>
                      <a:pt x="170" y="31"/>
                    </a:lnTo>
                    <a:lnTo>
                      <a:pt x="218" y="26"/>
                    </a:lnTo>
                    <a:lnTo>
                      <a:pt x="270" y="20"/>
                    </a:lnTo>
                    <a:lnTo>
                      <a:pt x="327" y="14"/>
                    </a:lnTo>
                    <a:lnTo>
                      <a:pt x="387" y="9"/>
                    </a:lnTo>
                    <a:lnTo>
                      <a:pt x="453" y="7"/>
                    </a:lnTo>
                    <a:lnTo>
                      <a:pt x="522" y="3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3"/>
                    </a:lnTo>
                    <a:lnTo>
                      <a:pt x="889" y="3"/>
                    </a:lnTo>
                    <a:lnTo>
                      <a:pt x="958" y="9"/>
                    </a:lnTo>
                    <a:lnTo>
                      <a:pt x="1024" y="12"/>
                    </a:lnTo>
                    <a:lnTo>
                      <a:pt x="1090" y="18"/>
                    </a:lnTo>
                    <a:lnTo>
                      <a:pt x="1150" y="24"/>
                    </a:lnTo>
                    <a:lnTo>
                      <a:pt x="1205" y="31"/>
                    </a:lnTo>
                    <a:lnTo>
                      <a:pt x="1259" y="37"/>
                    </a:lnTo>
                    <a:lnTo>
                      <a:pt x="1304" y="46"/>
                    </a:lnTo>
                    <a:lnTo>
                      <a:pt x="1348" y="55"/>
                    </a:lnTo>
                    <a:lnTo>
                      <a:pt x="1386" y="63"/>
                    </a:lnTo>
                    <a:lnTo>
                      <a:pt x="1420" y="74"/>
                    </a:lnTo>
                    <a:lnTo>
                      <a:pt x="1445" y="83"/>
                    </a:lnTo>
                    <a:lnTo>
                      <a:pt x="1462" y="95"/>
                    </a:lnTo>
                    <a:lnTo>
                      <a:pt x="1477" y="104"/>
                    </a:lnTo>
                    <a:lnTo>
                      <a:pt x="1483" y="115"/>
                    </a:lnTo>
                    <a:lnTo>
                      <a:pt x="1477" y="109"/>
                    </a:lnTo>
                    <a:lnTo>
                      <a:pt x="1462" y="104"/>
                    </a:lnTo>
                    <a:lnTo>
                      <a:pt x="1445" y="98"/>
                    </a:lnTo>
                    <a:lnTo>
                      <a:pt x="1420" y="92"/>
                    </a:lnTo>
                    <a:lnTo>
                      <a:pt x="1386" y="89"/>
                    </a:lnTo>
                    <a:lnTo>
                      <a:pt x="1348" y="83"/>
                    </a:lnTo>
                    <a:lnTo>
                      <a:pt x="1304" y="78"/>
                    </a:lnTo>
                    <a:lnTo>
                      <a:pt x="1259" y="72"/>
                    </a:lnTo>
                    <a:lnTo>
                      <a:pt x="1205" y="69"/>
                    </a:lnTo>
                    <a:lnTo>
                      <a:pt x="1150" y="63"/>
                    </a:lnTo>
                    <a:lnTo>
                      <a:pt x="1090" y="61"/>
                    </a:lnTo>
                    <a:lnTo>
                      <a:pt x="1024" y="57"/>
                    </a:lnTo>
                    <a:lnTo>
                      <a:pt x="958" y="52"/>
                    </a:lnTo>
                    <a:lnTo>
                      <a:pt x="889" y="49"/>
                    </a:lnTo>
                    <a:lnTo>
                      <a:pt x="818" y="49"/>
                    </a:lnTo>
                    <a:lnTo>
                      <a:pt x="743" y="46"/>
                    </a:lnTo>
                    <a:lnTo>
                      <a:pt x="665" y="46"/>
                    </a:lnTo>
                    <a:lnTo>
                      <a:pt x="594" y="44"/>
                    </a:lnTo>
                    <a:lnTo>
                      <a:pt x="522" y="44"/>
                    </a:lnTo>
                    <a:lnTo>
                      <a:pt x="453" y="46"/>
                    </a:lnTo>
                    <a:lnTo>
                      <a:pt x="387" y="46"/>
                    </a:lnTo>
                    <a:lnTo>
                      <a:pt x="327" y="49"/>
                    </a:lnTo>
                    <a:lnTo>
                      <a:pt x="270" y="49"/>
                    </a:lnTo>
                    <a:lnTo>
                      <a:pt x="218" y="52"/>
                    </a:lnTo>
                    <a:lnTo>
                      <a:pt x="170" y="57"/>
                    </a:lnTo>
                    <a:lnTo>
                      <a:pt x="127" y="61"/>
                    </a:lnTo>
                    <a:lnTo>
                      <a:pt x="89" y="63"/>
                    </a:lnTo>
                    <a:lnTo>
                      <a:pt x="58" y="69"/>
                    </a:lnTo>
                    <a:lnTo>
                      <a:pt x="34" y="74"/>
                    </a:lnTo>
                    <a:lnTo>
                      <a:pt x="15" y="81"/>
                    </a:lnTo>
                    <a:lnTo>
                      <a:pt x="2" y="87"/>
                    </a:lnTo>
                    <a:lnTo>
                      <a:pt x="0" y="92"/>
                    </a:lnTo>
                    <a:lnTo>
                      <a:pt x="0" y="95"/>
                    </a:lnTo>
                    <a:lnTo>
                      <a:pt x="0" y="98"/>
                    </a:lnTo>
                    <a:lnTo>
                      <a:pt x="2" y="100"/>
                    </a:lnTo>
                    <a:lnTo>
                      <a:pt x="9" y="104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3" name="Freeform 48"/>
              <p:cNvSpPr>
                <a:spLocks/>
              </p:cNvSpPr>
              <p:nvPr/>
            </p:nvSpPr>
            <p:spPr bwMode="auto">
              <a:xfrm>
                <a:off x="4918" y="776"/>
                <a:ext cx="247" cy="20"/>
              </a:xfrm>
              <a:custGeom>
                <a:avLst/>
                <a:gdLst>
                  <a:gd name="T0" fmla="*/ 136 w 1483"/>
                  <a:gd name="T1" fmla="*/ 0 h 123"/>
                  <a:gd name="T2" fmla="*/ 160 w 1483"/>
                  <a:gd name="T3" fmla="*/ 1 h 123"/>
                  <a:gd name="T4" fmla="*/ 182 w 1483"/>
                  <a:gd name="T5" fmla="*/ 2 h 123"/>
                  <a:gd name="T6" fmla="*/ 202 w 1483"/>
                  <a:gd name="T7" fmla="*/ 4 h 123"/>
                  <a:gd name="T8" fmla="*/ 219 w 1483"/>
                  <a:gd name="T9" fmla="*/ 5 h 123"/>
                  <a:gd name="T10" fmla="*/ 232 w 1483"/>
                  <a:gd name="T11" fmla="*/ 7 h 123"/>
                  <a:gd name="T12" fmla="*/ 241 w 1483"/>
                  <a:gd name="T13" fmla="*/ 9 h 123"/>
                  <a:gd name="T14" fmla="*/ 246 w 1483"/>
                  <a:gd name="T15" fmla="*/ 11 h 123"/>
                  <a:gd name="T16" fmla="*/ 246 w 1483"/>
                  <a:gd name="T17" fmla="*/ 13 h 123"/>
                  <a:gd name="T18" fmla="*/ 241 w 1483"/>
                  <a:gd name="T19" fmla="*/ 14 h 123"/>
                  <a:gd name="T20" fmla="*/ 232 w 1483"/>
                  <a:gd name="T21" fmla="*/ 16 h 123"/>
                  <a:gd name="T22" fmla="*/ 219 w 1483"/>
                  <a:gd name="T23" fmla="*/ 17 h 123"/>
                  <a:gd name="T24" fmla="*/ 202 w 1483"/>
                  <a:gd name="T25" fmla="*/ 19 h 123"/>
                  <a:gd name="T26" fmla="*/ 182 w 1483"/>
                  <a:gd name="T27" fmla="*/ 19 h 123"/>
                  <a:gd name="T28" fmla="*/ 160 w 1483"/>
                  <a:gd name="T29" fmla="*/ 19 h 123"/>
                  <a:gd name="T30" fmla="*/ 136 w 1483"/>
                  <a:gd name="T31" fmla="*/ 19 h 123"/>
                  <a:gd name="T32" fmla="*/ 111 w 1483"/>
                  <a:gd name="T33" fmla="*/ 19 h 123"/>
                  <a:gd name="T34" fmla="*/ 87 w 1483"/>
                  <a:gd name="T35" fmla="*/ 19 h 123"/>
                  <a:gd name="T36" fmla="*/ 64 w 1483"/>
                  <a:gd name="T37" fmla="*/ 17 h 123"/>
                  <a:gd name="T38" fmla="*/ 45 w 1483"/>
                  <a:gd name="T39" fmla="*/ 16 h 123"/>
                  <a:gd name="T40" fmla="*/ 28 w 1483"/>
                  <a:gd name="T41" fmla="*/ 14 h 123"/>
                  <a:gd name="T42" fmla="*/ 15 w 1483"/>
                  <a:gd name="T43" fmla="*/ 13 h 123"/>
                  <a:gd name="T44" fmla="*/ 6 w 1483"/>
                  <a:gd name="T45" fmla="*/ 11 h 123"/>
                  <a:gd name="T46" fmla="*/ 0 w 1483"/>
                  <a:gd name="T47" fmla="*/ 9 h 123"/>
                  <a:gd name="T48" fmla="*/ 0 w 1483"/>
                  <a:gd name="T49" fmla="*/ 7 h 123"/>
                  <a:gd name="T50" fmla="*/ 6 w 1483"/>
                  <a:gd name="T51" fmla="*/ 5 h 123"/>
                  <a:gd name="T52" fmla="*/ 15 w 1483"/>
                  <a:gd name="T53" fmla="*/ 3 h 123"/>
                  <a:gd name="T54" fmla="*/ 28 w 1483"/>
                  <a:gd name="T55" fmla="*/ 2 h 123"/>
                  <a:gd name="T56" fmla="*/ 45 w 1483"/>
                  <a:gd name="T57" fmla="*/ 1 h 123"/>
                  <a:gd name="T58" fmla="*/ 64 w 1483"/>
                  <a:gd name="T59" fmla="*/ 0 h 123"/>
                  <a:gd name="T60" fmla="*/ 87 w 1483"/>
                  <a:gd name="T61" fmla="*/ 0 h 123"/>
                  <a:gd name="T62" fmla="*/ 111 w 1483"/>
                  <a:gd name="T63" fmla="*/ 0 h 1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23">
                    <a:moveTo>
                      <a:pt x="743" y="2"/>
                    </a:moveTo>
                    <a:lnTo>
                      <a:pt x="818" y="2"/>
                    </a:lnTo>
                    <a:lnTo>
                      <a:pt x="892" y="5"/>
                    </a:lnTo>
                    <a:lnTo>
                      <a:pt x="963" y="8"/>
                    </a:lnTo>
                    <a:lnTo>
                      <a:pt x="1030" y="11"/>
                    </a:lnTo>
                    <a:lnTo>
                      <a:pt x="1095" y="13"/>
                    </a:lnTo>
                    <a:lnTo>
                      <a:pt x="1155" y="17"/>
                    </a:lnTo>
                    <a:lnTo>
                      <a:pt x="1213" y="22"/>
                    </a:lnTo>
                    <a:lnTo>
                      <a:pt x="1265" y="25"/>
                    </a:lnTo>
                    <a:lnTo>
                      <a:pt x="1313" y="30"/>
                    </a:lnTo>
                    <a:lnTo>
                      <a:pt x="1356" y="37"/>
                    </a:lnTo>
                    <a:lnTo>
                      <a:pt x="1394" y="43"/>
                    </a:lnTo>
                    <a:lnTo>
                      <a:pt x="1425" y="48"/>
                    </a:lnTo>
                    <a:lnTo>
                      <a:pt x="1448" y="54"/>
                    </a:lnTo>
                    <a:lnTo>
                      <a:pt x="1468" y="60"/>
                    </a:lnTo>
                    <a:lnTo>
                      <a:pt x="1479" y="65"/>
                    </a:lnTo>
                    <a:lnTo>
                      <a:pt x="1483" y="71"/>
                    </a:lnTo>
                    <a:lnTo>
                      <a:pt x="1479" y="77"/>
                    </a:lnTo>
                    <a:lnTo>
                      <a:pt x="1468" y="82"/>
                    </a:lnTo>
                    <a:lnTo>
                      <a:pt x="1448" y="88"/>
                    </a:lnTo>
                    <a:lnTo>
                      <a:pt x="1425" y="94"/>
                    </a:lnTo>
                    <a:lnTo>
                      <a:pt x="1394" y="97"/>
                    </a:lnTo>
                    <a:lnTo>
                      <a:pt x="1356" y="103"/>
                    </a:lnTo>
                    <a:lnTo>
                      <a:pt x="1313" y="106"/>
                    </a:lnTo>
                    <a:lnTo>
                      <a:pt x="1265" y="112"/>
                    </a:lnTo>
                    <a:lnTo>
                      <a:pt x="1213" y="114"/>
                    </a:lnTo>
                    <a:lnTo>
                      <a:pt x="1155" y="117"/>
                    </a:lnTo>
                    <a:lnTo>
                      <a:pt x="1095" y="119"/>
                    </a:lnTo>
                    <a:lnTo>
                      <a:pt x="1030" y="119"/>
                    </a:lnTo>
                    <a:lnTo>
                      <a:pt x="963" y="119"/>
                    </a:lnTo>
                    <a:lnTo>
                      <a:pt x="892" y="123"/>
                    </a:lnTo>
                    <a:lnTo>
                      <a:pt x="818" y="119"/>
                    </a:lnTo>
                    <a:lnTo>
                      <a:pt x="743" y="119"/>
                    </a:lnTo>
                    <a:lnTo>
                      <a:pt x="665" y="117"/>
                    </a:lnTo>
                    <a:lnTo>
                      <a:pt x="594" y="117"/>
                    </a:lnTo>
                    <a:lnTo>
                      <a:pt x="522" y="114"/>
                    </a:lnTo>
                    <a:lnTo>
                      <a:pt x="453" y="108"/>
                    </a:lnTo>
                    <a:lnTo>
                      <a:pt x="387" y="106"/>
                    </a:lnTo>
                    <a:lnTo>
                      <a:pt x="327" y="103"/>
                    </a:lnTo>
                    <a:lnTo>
                      <a:pt x="270" y="97"/>
                    </a:lnTo>
                    <a:lnTo>
                      <a:pt x="218" y="91"/>
                    </a:lnTo>
                    <a:lnTo>
                      <a:pt x="170" y="88"/>
                    </a:lnTo>
                    <a:lnTo>
                      <a:pt x="127" y="82"/>
                    </a:lnTo>
                    <a:lnTo>
                      <a:pt x="89" y="77"/>
                    </a:lnTo>
                    <a:lnTo>
                      <a:pt x="58" y="71"/>
                    </a:lnTo>
                    <a:lnTo>
                      <a:pt x="34" y="65"/>
                    </a:lnTo>
                    <a:lnTo>
                      <a:pt x="15" y="60"/>
                    </a:lnTo>
                    <a:lnTo>
                      <a:pt x="2" y="54"/>
                    </a:lnTo>
                    <a:lnTo>
                      <a:pt x="0" y="48"/>
                    </a:lnTo>
                    <a:lnTo>
                      <a:pt x="2" y="43"/>
                    </a:lnTo>
                    <a:lnTo>
                      <a:pt x="15" y="37"/>
                    </a:lnTo>
                    <a:lnTo>
                      <a:pt x="34" y="30"/>
                    </a:lnTo>
                    <a:lnTo>
                      <a:pt x="58" y="25"/>
                    </a:lnTo>
                    <a:lnTo>
                      <a:pt x="89" y="19"/>
                    </a:lnTo>
                    <a:lnTo>
                      <a:pt x="127" y="17"/>
                    </a:lnTo>
                    <a:lnTo>
                      <a:pt x="170" y="13"/>
                    </a:lnTo>
                    <a:lnTo>
                      <a:pt x="218" y="8"/>
                    </a:lnTo>
                    <a:lnTo>
                      <a:pt x="270" y="5"/>
                    </a:lnTo>
                    <a:lnTo>
                      <a:pt x="327" y="5"/>
                    </a:lnTo>
                    <a:lnTo>
                      <a:pt x="387" y="2"/>
                    </a:lnTo>
                    <a:lnTo>
                      <a:pt x="453" y="2"/>
                    </a:lnTo>
                    <a:lnTo>
                      <a:pt x="522" y="0"/>
                    </a:lnTo>
                    <a:lnTo>
                      <a:pt x="594" y="0"/>
                    </a:lnTo>
                    <a:lnTo>
                      <a:pt x="665" y="2"/>
                    </a:lnTo>
                    <a:lnTo>
                      <a:pt x="743" y="2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4" name="Freeform 49"/>
              <p:cNvSpPr>
                <a:spLocks/>
              </p:cNvSpPr>
              <p:nvPr/>
            </p:nvSpPr>
            <p:spPr bwMode="auto">
              <a:xfrm>
                <a:off x="4963" y="776"/>
                <a:ext cx="7" cy="18"/>
              </a:xfrm>
              <a:custGeom>
                <a:avLst/>
                <a:gdLst>
                  <a:gd name="T0" fmla="*/ 0 w 41"/>
                  <a:gd name="T1" fmla="*/ 0 h 106"/>
                  <a:gd name="T2" fmla="*/ 2 w 41"/>
                  <a:gd name="T3" fmla="*/ 0 h 106"/>
                  <a:gd name="T4" fmla="*/ 4 w 41"/>
                  <a:gd name="T5" fmla="*/ 0 h 106"/>
                  <a:gd name="T6" fmla="*/ 5 w 41"/>
                  <a:gd name="T7" fmla="*/ 0 h 106"/>
                  <a:gd name="T8" fmla="*/ 7 w 41"/>
                  <a:gd name="T9" fmla="*/ 0 h 106"/>
                  <a:gd name="T10" fmla="*/ 7 w 41"/>
                  <a:gd name="T11" fmla="*/ 5 h 106"/>
                  <a:gd name="T12" fmla="*/ 7 w 41"/>
                  <a:gd name="T13" fmla="*/ 9 h 106"/>
                  <a:gd name="T14" fmla="*/ 7 w 41"/>
                  <a:gd name="T15" fmla="*/ 14 h 106"/>
                  <a:gd name="T16" fmla="*/ 7 w 41"/>
                  <a:gd name="T17" fmla="*/ 18 h 106"/>
                  <a:gd name="T18" fmla="*/ 5 w 41"/>
                  <a:gd name="T19" fmla="*/ 18 h 106"/>
                  <a:gd name="T20" fmla="*/ 4 w 41"/>
                  <a:gd name="T21" fmla="*/ 18 h 106"/>
                  <a:gd name="T22" fmla="*/ 2 w 41"/>
                  <a:gd name="T23" fmla="*/ 18 h 106"/>
                  <a:gd name="T24" fmla="*/ 0 w 41"/>
                  <a:gd name="T25" fmla="*/ 18 h 106"/>
                  <a:gd name="T26" fmla="*/ 0 w 41"/>
                  <a:gd name="T27" fmla="*/ 14 h 106"/>
                  <a:gd name="T28" fmla="*/ 0 w 41"/>
                  <a:gd name="T29" fmla="*/ 9 h 106"/>
                  <a:gd name="T30" fmla="*/ 0 w 41"/>
                  <a:gd name="T31" fmla="*/ 4 h 106"/>
                  <a:gd name="T32" fmla="*/ 0 w 41"/>
                  <a:gd name="T33" fmla="*/ 0 h 1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1" h="106">
                    <a:moveTo>
                      <a:pt x="0" y="0"/>
                    </a:moveTo>
                    <a:lnTo>
                      <a:pt x="12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41" y="28"/>
                    </a:lnTo>
                    <a:lnTo>
                      <a:pt x="41" y="54"/>
                    </a:lnTo>
                    <a:lnTo>
                      <a:pt x="41" y="80"/>
                    </a:lnTo>
                    <a:lnTo>
                      <a:pt x="41" y="106"/>
                    </a:lnTo>
                    <a:lnTo>
                      <a:pt x="32" y="106"/>
                    </a:lnTo>
                    <a:lnTo>
                      <a:pt x="21" y="106"/>
                    </a:lnTo>
                    <a:lnTo>
                      <a:pt x="12" y="106"/>
                    </a:lnTo>
                    <a:lnTo>
                      <a:pt x="0" y="106"/>
                    </a:lnTo>
                    <a:lnTo>
                      <a:pt x="0" y="80"/>
                    </a:lnTo>
                    <a:lnTo>
                      <a:pt x="0" y="52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5" name="Freeform 50"/>
              <p:cNvSpPr>
                <a:spLocks/>
              </p:cNvSpPr>
              <p:nvPr/>
            </p:nvSpPr>
            <p:spPr bwMode="auto">
              <a:xfrm>
                <a:off x="5100" y="778"/>
                <a:ext cx="7" cy="21"/>
              </a:xfrm>
              <a:custGeom>
                <a:avLst/>
                <a:gdLst>
                  <a:gd name="T0" fmla="*/ 0 w 40"/>
                  <a:gd name="T1" fmla="*/ 0 h 127"/>
                  <a:gd name="T2" fmla="*/ 1 w 40"/>
                  <a:gd name="T3" fmla="*/ 0 h 127"/>
                  <a:gd name="T4" fmla="*/ 3 w 40"/>
                  <a:gd name="T5" fmla="*/ 0 h 127"/>
                  <a:gd name="T6" fmla="*/ 5 w 40"/>
                  <a:gd name="T7" fmla="*/ 0 h 127"/>
                  <a:gd name="T8" fmla="*/ 7 w 40"/>
                  <a:gd name="T9" fmla="*/ 0 h 127"/>
                  <a:gd name="T10" fmla="*/ 7 w 40"/>
                  <a:gd name="T11" fmla="*/ 5 h 127"/>
                  <a:gd name="T12" fmla="*/ 7 w 40"/>
                  <a:gd name="T13" fmla="*/ 11 h 127"/>
                  <a:gd name="T14" fmla="*/ 7 w 40"/>
                  <a:gd name="T15" fmla="*/ 16 h 127"/>
                  <a:gd name="T16" fmla="*/ 7 w 40"/>
                  <a:gd name="T17" fmla="*/ 21 h 127"/>
                  <a:gd name="T18" fmla="*/ 5 w 40"/>
                  <a:gd name="T19" fmla="*/ 21 h 127"/>
                  <a:gd name="T20" fmla="*/ 3 w 40"/>
                  <a:gd name="T21" fmla="*/ 21 h 127"/>
                  <a:gd name="T22" fmla="*/ 1 w 40"/>
                  <a:gd name="T23" fmla="*/ 21 h 127"/>
                  <a:gd name="T24" fmla="*/ 0 w 40"/>
                  <a:gd name="T25" fmla="*/ 21 h 127"/>
                  <a:gd name="T26" fmla="*/ 0 w 40"/>
                  <a:gd name="T27" fmla="*/ 16 h 127"/>
                  <a:gd name="T28" fmla="*/ 0 w 40"/>
                  <a:gd name="T29" fmla="*/ 11 h 127"/>
                  <a:gd name="T30" fmla="*/ 0 w 40"/>
                  <a:gd name="T31" fmla="*/ 5 h 127"/>
                  <a:gd name="T32" fmla="*/ 0 w 40"/>
                  <a:gd name="T33" fmla="*/ 0 h 12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127">
                    <a:moveTo>
                      <a:pt x="0" y="0"/>
                    </a:moveTo>
                    <a:lnTo>
                      <a:pt x="8" y="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0"/>
                    </a:lnTo>
                    <a:lnTo>
                      <a:pt x="40" y="32"/>
                    </a:lnTo>
                    <a:lnTo>
                      <a:pt x="40" y="64"/>
                    </a:lnTo>
                    <a:lnTo>
                      <a:pt x="40" y="95"/>
                    </a:lnTo>
                    <a:lnTo>
                      <a:pt x="40" y="127"/>
                    </a:lnTo>
                    <a:lnTo>
                      <a:pt x="31" y="127"/>
                    </a:lnTo>
                    <a:lnTo>
                      <a:pt x="19" y="127"/>
                    </a:lnTo>
                    <a:lnTo>
                      <a:pt x="8" y="127"/>
                    </a:lnTo>
                    <a:lnTo>
                      <a:pt x="0" y="127"/>
                    </a:lnTo>
                    <a:lnTo>
                      <a:pt x="0" y="95"/>
                    </a:lnTo>
                    <a:lnTo>
                      <a:pt x="0" y="6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6" name="Freeform 51"/>
              <p:cNvSpPr>
                <a:spLocks/>
              </p:cNvSpPr>
              <p:nvPr/>
            </p:nvSpPr>
            <p:spPr bwMode="auto">
              <a:xfrm>
                <a:off x="4918" y="825"/>
                <a:ext cx="247" cy="35"/>
              </a:xfrm>
              <a:custGeom>
                <a:avLst/>
                <a:gdLst>
                  <a:gd name="T0" fmla="*/ 136 w 1483"/>
                  <a:gd name="T1" fmla="*/ 1 h 210"/>
                  <a:gd name="T2" fmla="*/ 160 w 1483"/>
                  <a:gd name="T3" fmla="*/ 2 h 210"/>
                  <a:gd name="T4" fmla="*/ 182 w 1483"/>
                  <a:gd name="T5" fmla="*/ 4 h 210"/>
                  <a:gd name="T6" fmla="*/ 202 w 1483"/>
                  <a:gd name="T7" fmla="*/ 5 h 210"/>
                  <a:gd name="T8" fmla="*/ 219 w 1483"/>
                  <a:gd name="T9" fmla="*/ 8 h 210"/>
                  <a:gd name="T10" fmla="*/ 232 w 1483"/>
                  <a:gd name="T11" fmla="*/ 11 h 210"/>
                  <a:gd name="T12" fmla="*/ 241 w 1483"/>
                  <a:gd name="T13" fmla="*/ 14 h 210"/>
                  <a:gd name="T14" fmla="*/ 246 w 1483"/>
                  <a:gd name="T15" fmla="*/ 18 h 210"/>
                  <a:gd name="T16" fmla="*/ 246 w 1483"/>
                  <a:gd name="T17" fmla="*/ 22 h 210"/>
                  <a:gd name="T18" fmla="*/ 241 w 1483"/>
                  <a:gd name="T19" fmla="*/ 25 h 210"/>
                  <a:gd name="T20" fmla="*/ 232 w 1483"/>
                  <a:gd name="T21" fmla="*/ 28 h 210"/>
                  <a:gd name="T22" fmla="*/ 219 w 1483"/>
                  <a:gd name="T23" fmla="*/ 30 h 210"/>
                  <a:gd name="T24" fmla="*/ 202 w 1483"/>
                  <a:gd name="T25" fmla="*/ 32 h 210"/>
                  <a:gd name="T26" fmla="*/ 182 w 1483"/>
                  <a:gd name="T27" fmla="*/ 34 h 210"/>
                  <a:gd name="T28" fmla="*/ 160 w 1483"/>
                  <a:gd name="T29" fmla="*/ 35 h 210"/>
                  <a:gd name="T30" fmla="*/ 136 w 1483"/>
                  <a:gd name="T31" fmla="*/ 35 h 210"/>
                  <a:gd name="T32" fmla="*/ 111 w 1483"/>
                  <a:gd name="T33" fmla="*/ 35 h 210"/>
                  <a:gd name="T34" fmla="*/ 87 w 1483"/>
                  <a:gd name="T35" fmla="*/ 34 h 210"/>
                  <a:gd name="T36" fmla="*/ 64 w 1483"/>
                  <a:gd name="T37" fmla="*/ 32 h 210"/>
                  <a:gd name="T38" fmla="*/ 45 w 1483"/>
                  <a:gd name="T39" fmla="*/ 29 h 210"/>
                  <a:gd name="T40" fmla="*/ 28 w 1483"/>
                  <a:gd name="T41" fmla="*/ 26 h 210"/>
                  <a:gd name="T42" fmla="*/ 15 w 1483"/>
                  <a:gd name="T43" fmla="*/ 24 h 210"/>
                  <a:gd name="T44" fmla="*/ 6 w 1483"/>
                  <a:gd name="T45" fmla="*/ 20 h 210"/>
                  <a:gd name="T46" fmla="*/ 0 w 1483"/>
                  <a:gd name="T47" fmla="*/ 17 h 210"/>
                  <a:gd name="T48" fmla="*/ 0 w 1483"/>
                  <a:gd name="T49" fmla="*/ 13 h 210"/>
                  <a:gd name="T50" fmla="*/ 6 w 1483"/>
                  <a:gd name="T51" fmla="*/ 10 h 210"/>
                  <a:gd name="T52" fmla="*/ 15 w 1483"/>
                  <a:gd name="T53" fmla="*/ 7 h 210"/>
                  <a:gd name="T54" fmla="*/ 28 w 1483"/>
                  <a:gd name="T55" fmla="*/ 5 h 210"/>
                  <a:gd name="T56" fmla="*/ 45 w 1483"/>
                  <a:gd name="T57" fmla="*/ 3 h 210"/>
                  <a:gd name="T58" fmla="*/ 64 w 1483"/>
                  <a:gd name="T59" fmla="*/ 1 h 210"/>
                  <a:gd name="T60" fmla="*/ 87 w 1483"/>
                  <a:gd name="T61" fmla="*/ 0 h 210"/>
                  <a:gd name="T62" fmla="*/ 111 w 1483"/>
                  <a:gd name="T63" fmla="*/ 0 h 21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210">
                    <a:moveTo>
                      <a:pt x="743" y="0"/>
                    </a:moveTo>
                    <a:lnTo>
                      <a:pt x="818" y="4"/>
                    </a:lnTo>
                    <a:lnTo>
                      <a:pt x="892" y="6"/>
                    </a:lnTo>
                    <a:lnTo>
                      <a:pt x="963" y="9"/>
                    </a:lnTo>
                    <a:lnTo>
                      <a:pt x="1030" y="15"/>
                    </a:lnTo>
                    <a:lnTo>
                      <a:pt x="1095" y="21"/>
                    </a:lnTo>
                    <a:lnTo>
                      <a:pt x="1155" y="26"/>
                    </a:lnTo>
                    <a:lnTo>
                      <a:pt x="1213" y="32"/>
                    </a:lnTo>
                    <a:lnTo>
                      <a:pt x="1265" y="41"/>
                    </a:lnTo>
                    <a:lnTo>
                      <a:pt x="1313" y="49"/>
                    </a:lnTo>
                    <a:lnTo>
                      <a:pt x="1356" y="58"/>
                    </a:lnTo>
                    <a:lnTo>
                      <a:pt x="1394" y="67"/>
                    </a:lnTo>
                    <a:lnTo>
                      <a:pt x="1425" y="78"/>
                    </a:lnTo>
                    <a:lnTo>
                      <a:pt x="1448" y="86"/>
                    </a:lnTo>
                    <a:lnTo>
                      <a:pt x="1468" y="99"/>
                    </a:lnTo>
                    <a:lnTo>
                      <a:pt x="1479" y="107"/>
                    </a:lnTo>
                    <a:lnTo>
                      <a:pt x="1483" y="118"/>
                    </a:lnTo>
                    <a:lnTo>
                      <a:pt x="1479" y="129"/>
                    </a:lnTo>
                    <a:lnTo>
                      <a:pt x="1468" y="138"/>
                    </a:lnTo>
                    <a:lnTo>
                      <a:pt x="1448" y="149"/>
                    </a:lnTo>
                    <a:lnTo>
                      <a:pt x="1425" y="158"/>
                    </a:lnTo>
                    <a:lnTo>
                      <a:pt x="1394" y="166"/>
                    </a:lnTo>
                    <a:lnTo>
                      <a:pt x="1356" y="173"/>
                    </a:lnTo>
                    <a:lnTo>
                      <a:pt x="1313" y="181"/>
                    </a:lnTo>
                    <a:lnTo>
                      <a:pt x="1265" y="187"/>
                    </a:lnTo>
                    <a:lnTo>
                      <a:pt x="1213" y="192"/>
                    </a:lnTo>
                    <a:lnTo>
                      <a:pt x="1155" y="198"/>
                    </a:lnTo>
                    <a:lnTo>
                      <a:pt x="1095" y="201"/>
                    </a:lnTo>
                    <a:lnTo>
                      <a:pt x="1030" y="207"/>
                    </a:lnTo>
                    <a:lnTo>
                      <a:pt x="963" y="210"/>
                    </a:lnTo>
                    <a:lnTo>
                      <a:pt x="892" y="210"/>
                    </a:lnTo>
                    <a:lnTo>
                      <a:pt x="818" y="210"/>
                    </a:lnTo>
                    <a:lnTo>
                      <a:pt x="743" y="210"/>
                    </a:lnTo>
                    <a:lnTo>
                      <a:pt x="665" y="207"/>
                    </a:lnTo>
                    <a:lnTo>
                      <a:pt x="594" y="205"/>
                    </a:lnTo>
                    <a:lnTo>
                      <a:pt x="522" y="201"/>
                    </a:lnTo>
                    <a:lnTo>
                      <a:pt x="453" y="196"/>
                    </a:lnTo>
                    <a:lnTo>
                      <a:pt x="387" y="190"/>
                    </a:lnTo>
                    <a:lnTo>
                      <a:pt x="327" y="184"/>
                    </a:lnTo>
                    <a:lnTo>
                      <a:pt x="270" y="175"/>
                    </a:lnTo>
                    <a:lnTo>
                      <a:pt x="218" y="166"/>
                    </a:lnTo>
                    <a:lnTo>
                      <a:pt x="170" y="158"/>
                    </a:lnTo>
                    <a:lnTo>
                      <a:pt x="127" y="149"/>
                    </a:lnTo>
                    <a:lnTo>
                      <a:pt x="89" y="142"/>
                    </a:lnTo>
                    <a:lnTo>
                      <a:pt x="58" y="132"/>
                    </a:lnTo>
                    <a:lnTo>
                      <a:pt x="34" y="121"/>
                    </a:lnTo>
                    <a:lnTo>
                      <a:pt x="15" y="110"/>
                    </a:lnTo>
                    <a:lnTo>
                      <a:pt x="2" y="101"/>
                    </a:lnTo>
                    <a:lnTo>
                      <a:pt x="0" y="90"/>
                    </a:lnTo>
                    <a:lnTo>
                      <a:pt x="2" y="78"/>
                    </a:lnTo>
                    <a:lnTo>
                      <a:pt x="15" y="69"/>
                    </a:lnTo>
                    <a:lnTo>
                      <a:pt x="34" y="61"/>
                    </a:lnTo>
                    <a:lnTo>
                      <a:pt x="58" y="52"/>
                    </a:lnTo>
                    <a:lnTo>
                      <a:pt x="89" y="43"/>
                    </a:lnTo>
                    <a:lnTo>
                      <a:pt x="127" y="35"/>
                    </a:lnTo>
                    <a:lnTo>
                      <a:pt x="170" y="30"/>
                    </a:lnTo>
                    <a:lnTo>
                      <a:pt x="218" y="21"/>
                    </a:lnTo>
                    <a:lnTo>
                      <a:pt x="270" y="15"/>
                    </a:lnTo>
                    <a:lnTo>
                      <a:pt x="327" y="9"/>
                    </a:lnTo>
                    <a:lnTo>
                      <a:pt x="387" y="6"/>
                    </a:lnTo>
                    <a:lnTo>
                      <a:pt x="453" y="4"/>
                    </a:lnTo>
                    <a:lnTo>
                      <a:pt x="522" y="0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7" name="Freeform 52"/>
              <p:cNvSpPr>
                <a:spLocks/>
              </p:cNvSpPr>
              <p:nvPr/>
            </p:nvSpPr>
            <p:spPr bwMode="auto">
              <a:xfrm>
                <a:off x="4918" y="825"/>
                <a:ext cx="247" cy="19"/>
              </a:xfrm>
              <a:custGeom>
                <a:avLst/>
                <a:gdLst>
                  <a:gd name="T0" fmla="*/ 0 w 1483"/>
                  <a:gd name="T1" fmla="*/ 16 h 116"/>
                  <a:gd name="T2" fmla="*/ 0 w 1483"/>
                  <a:gd name="T3" fmla="*/ 15 h 116"/>
                  <a:gd name="T4" fmla="*/ 0 w 1483"/>
                  <a:gd name="T5" fmla="*/ 13 h 116"/>
                  <a:gd name="T6" fmla="*/ 6 w 1483"/>
                  <a:gd name="T7" fmla="*/ 10 h 116"/>
                  <a:gd name="T8" fmla="*/ 15 w 1483"/>
                  <a:gd name="T9" fmla="*/ 7 h 116"/>
                  <a:gd name="T10" fmla="*/ 28 w 1483"/>
                  <a:gd name="T11" fmla="*/ 5 h 116"/>
                  <a:gd name="T12" fmla="*/ 45 w 1483"/>
                  <a:gd name="T13" fmla="*/ 2 h 116"/>
                  <a:gd name="T14" fmla="*/ 64 w 1483"/>
                  <a:gd name="T15" fmla="*/ 1 h 116"/>
                  <a:gd name="T16" fmla="*/ 87 w 1483"/>
                  <a:gd name="T17" fmla="*/ 0 h 116"/>
                  <a:gd name="T18" fmla="*/ 111 w 1483"/>
                  <a:gd name="T19" fmla="*/ 0 h 116"/>
                  <a:gd name="T20" fmla="*/ 136 w 1483"/>
                  <a:gd name="T21" fmla="*/ 1 h 116"/>
                  <a:gd name="T22" fmla="*/ 160 w 1483"/>
                  <a:gd name="T23" fmla="*/ 1 h 116"/>
                  <a:gd name="T24" fmla="*/ 182 w 1483"/>
                  <a:gd name="T25" fmla="*/ 3 h 116"/>
                  <a:gd name="T26" fmla="*/ 201 w 1483"/>
                  <a:gd name="T27" fmla="*/ 5 h 116"/>
                  <a:gd name="T28" fmla="*/ 217 w 1483"/>
                  <a:gd name="T29" fmla="*/ 8 h 116"/>
                  <a:gd name="T30" fmla="*/ 231 w 1483"/>
                  <a:gd name="T31" fmla="*/ 10 h 116"/>
                  <a:gd name="T32" fmla="*/ 241 w 1483"/>
                  <a:gd name="T33" fmla="*/ 14 h 116"/>
                  <a:gd name="T34" fmla="*/ 246 w 1483"/>
                  <a:gd name="T35" fmla="*/ 17 h 116"/>
                  <a:gd name="T36" fmla="*/ 246 w 1483"/>
                  <a:gd name="T37" fmla="*/ 18 h 116"/>
                  <a:gd name="T38" fmla="*/ 241 w 1483"/>
                  <a:gd name="T39" fmla="*/ 16 h 116"/>
                  <a:gd name="T40" fmla="*/ 231 w 1483"/>
                  <a:gd name="T41" fmla="*/ 15 h 116"/>
                  <a:gd name="T42" fmla="*/ 217 w 1483"/>
                  <a:gd name="T43" fmla="*/ 13 h 116"/>
                  <a:gd name="T44" fmla="*/ 201 w 1483"/>
                  <a:gd name="T45" fmla="*/ 11 h 116"/>
                  <a:gd name="T46" fmla="*/ 182 w 1483"/>
                  <a:gd name="T47" fmla="*/ 10 h 116"/>
                  <a:gd name="T48" fmla="*/ 160 w 1483"/>
                  <a:gd name="T49" fmla="*/ 9 h 116"/>
                  <a:gd name="T50" fmla="*/ 136 w 1483"/>
                  <a:gd name="T51" fmla="*/ 8 h 116"/>
                  <a:gd name="T52" fmla="*/ 111 w 1483"/>
                  <a:gd name="T53" fmla="*/ 8 h 116"/>
                  <a:gd name="T54" fmla="*/ 87 w 1483"/>
                  <a:gd name="T55" fmla="*/ 7 h 116"/>
                  <a:gd name="T56" fmla="*/ 64 w 1483"/>
                  <a:gd name="T57" fmla="*/ 8 h 116"/>
                  <a:gd name="T58" fmla="*/ 45 w 1483"/>
                  <a:gd name="T59" fmla="*/ 8 h 116"/>
                  <a:gd name="T60" fmla="*/ 28 w 1483"/>
                  <a:gd name="T61" fmla="*/ 9 h 116"/>
                  <a:gd name="T62" fmla="*/ 15 w 1483"/>
                  <a:gd name="T63" fmla="*/ 10 h 116"/>
                  <a:gd name="T64" fmla="*/ 6 w 1483"/>
                  <a:gd name="T65" fmla="*/ 12 h 116"/>
                  <a:gd name="T66" fmla="*/ 0 w 1483"/>
                  <a:gd name="T67" fmla="*/ 14 h 116"/>
                  <a:gd name="T68" fmla="*/ 0 w 1483"/>
                  <a:gd name="T69" fmla="*/ 15 h 116"/>
                  <a:gd name="T70" fmla="*/ 0 w 1483"/>
                  <a:gd name="T71" fmla="*/ 16 h 11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483" h="116">
                    <a:moveTo>
                      <a:pt x="9" y="99"/>
                    </a:moveTo>
                    <a:lnTo>
                      <a:pt x="0" y="99"/>
                    </a:lnTo>
                    <a:lnTo>
                      <a:pt x="0" y="95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2" y="78"/>
                    </a:lnTo>
                    <a:lnTo>
                      <a:pt x="15" y="69"/>
                    </a:lnTo>
                    <a:lnTo>
                      <a:pt x="34" y="61"/>
                    </a:lnTo>
                    <a:lnTo>
                      <a:pt x="58" y="52"/>
                    </a:lnTo>
                    <a:lnTo>
                      <a:pt x="89" y="43"/>
                    </a:lnTo>
                    <a:lnTo>
                      <a:pt x="127" y="35"/>
                    </a:lnTo>
                    <a:lnTo>
                      <a:pt x="170" y="30"/>
                    </a:lnTo>
                    <a:lnTo>
                      <a:pt x="218" y="21"/>
                    </a:lnTo>
                    <a:lnTo>
                      <a:pt x="270" y="15"/>
                    </a:lnTo>
                    <a:lnTo>
                      <a:pt x="327" y="9"/>
                    </a:lnTo>
                    <a:lnTo>
                      <a:pt x="387" y="6"/>
                    </a:lnTo>
                    <a:lnTo>
                      <a:pt x="453" y="4"/>
                    </a:lnTo>
                    <a:lnTo>
                      <a:pt x="522" y="0"/>
                    </a:lnTo>
                    <a:lnTo>
                      <a:pt x="594" y="0"/>
                    </a:lnTo>
                    <a:lnTo>
                      <a:pt x="665" y="0"/>
                    </a:lnTo>
                    <a:lnTo>
                      <a:pt x="743" y="0"/>
                    </a:lnTo>
                    <a:lnTo>
                      <a:pt x="818" y="4"/>
                    </a:lnTo>
                    <a:lnTo>
                      <a:pt x="889" y="4"/>
                    </a:lnTo>
                    <a:lnTo>
                      <a:pt x="958" y="9"/>
                    </a:lnTo>
                    <a:lnTo>
                      <a:pt x="1024" y="12"/>
                    </a:lnTo>
                    <a:lnTo>
                      <a:pt x="1090" y="17"/>
                    </a:lnTo>
                    <a:lnTo>
                      <a:pt x="1150" y="23"/>
                    </a:lnTo>
                    <a:lnTo>
                      <a:pt x="1205" y="32"/>
                    </a:lnTo>
                    <a:lnTo>
                      <a:pt x="1259" y="38"/>
                    </a:lnTo>
                    <a:lnTo>
                      <a:pt x="1304" y="47"/>
                    </a:lnTo>
                    <a:lnTo>
                      <a:pt x="1348" y="55"/>
                    </a:lnTo>
                    <a:lnTo>
                      <a:pt x="1386" y="64"/>
                    </a:lnTo>
                    <a:lnTo>
                      <a:pt x="1420" y="75"/>
                    </a:lnTo>
                    <a:lnTo>
                      <a:pt x="1445" y="84"/>
                    </a:lnTo>
                    <a:lnTo>
                      <a:pt x="1462" y="95"/>
                    </a:lnTo>
                    <a:lnTo>
                      <a:pt x="1477" y="104"/>
                    </a:lnTo>
                    <a:lnTo>
                      <a:pt x="1483" y="116"/>
                    </a:lnTo>
                    <a:lnTo>
                      <a:pt x="1477" y="110"/>
                    </a:lnTo>
                    <a:lnTo>
                      <a:pt x="1462" y="104"/>
                    </a:lnTo>
                    <a:lnTo>
                      <a:pt x="1445" y="99"/>
                    </a:lnTo>
                    <a:lnTo>
                      <a:pt x="1420" y="95"/>
                    </a:lnTo>
                    <a:lnTo>
                      <a:pt x="1386" y="90"/>
                    </a:lnTo>
                    <a:lnTo>
                      <a:pt x="1348" y="84"/>
                    </a:lnTo>
                    <a:lnTo>
                      <a:pt x="1304" y="78"/>
                    </a:lnTo>
                    <a:lnTo>
                      <a:pt x="1259" y="75"/>
                    </a:lnTo>
                    <a:lnTo>
                      <a:pt x="1205" y="69"/>
                    </a:lnTo>
                    <a:lnTo>
                      <a:pt x="1150" y="67"/>
                    </a:lnTo>
                    <a:lnTo>
                      <a:pt x="1090" y="61"/>
                    </a:lnTo>
                    <a:lnTo>
                      <a:pt x="1024" y="58"/>
                    </a:lnTo>
                    <a:lnTo>
                      <a:pt x="958" y="55"/>
                    </a:lnTo>
                    <a:lnTo>
                      <a:pt x="889" y="52"/>
                    </a:lnTo>
                    <a:lnTo>
                      <a:pt x="818" y="49"/>
                    </a:lnTo>
                    <a:lnTo>
                      <a:pt x="743" y="47"/>
                    </a:lnTo>
                    <a:lnTo>
                      <a:pt x="665" y="47"/>
                    </a:lnTo>
                    <a:lnTo>
                      <a:pt x="594" y="43"/>
                    </a:lnTo>
                    <a:lnTo>
                      <a:pt x="522" y="43"/>
                    </a:lnTo>
                    <a:lnTo>
                      <a:pt x="453" y="47"/>
                    </a:lnTo>
                    <a:lnTo>
                      <a:pt x="387" y="47"/>
                    </a:lnTo>
                    <a:lnTo>
                      <a:pt x="327" y="49"/>
                    </a:lnTo>
                    <a:lnTo>
                      <a:pt x="270" y="49"/>
                    </a:lnTo>
                    <a:lnTo>
                      <a:pt x="218" y="52"/>
                    </a:lnTo>
                    <a:lnTo>
                      <a:pt x="170" y="55"/>
                    </a:lnTo>
                    <a:lnTo>
                      <a:pt x="127" y="61"/>
                    </a:lnTo>
                    <a:lnTo>
                      <a:pt x="89" y="64"/>
                    </a:lnTo>
                    <a:lnTo>
                      <a:pt x="58" y="69"/>
                    </a:lnTo>
                    <a:lnTo>
                      <a:pt x="34" y="73"/>
                    </a:lnTo>
                    <a:lnTo>
                      <a:pt x="15" y="78"/>
                    </a:lnTo>
                    <a:lnTo>
                      <a:pt x="2" y="84"/>
                    </a:lnTo>
                    <a:lnTo>
                      <a:pt x="0" y="90"/>
                    </a:lnTo>
                    <a:lnTo>
                      <a:pt x="0" y="92"/>
                    </a:lnTo>
                    <a:lnTo>
                      <a:pt x="0" y="95"/>
                    </a:lnTo>
                    <a:lnTo>
                      <a:pt x="2" y="95"/>
                    </a:lnTo>
                    <a:lnTo>
                      <a:pt x="9" y="99"/>
                    </a:lnTo>
                    <a:close/>
                  </a:path>
                </a:pathLst>
              </a:custGeom>
              <a:solidFill>
                <a:srgbClr val="877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8" name="Freeform 53"/>
              <p:cNvSpPr>
                <a:spLocks/>
              </p:cNvSpPr>
              <p:nvPr/>
            </p:nvSpPr>
            <p:spPr bwMode="auto">
              <a:xfrm>
                <a:off x="4918" y="832"/>
                <a:ext cx="247" cy="20"/>
              </a:xfrm>
              <a:custGeom>
                <a:avLst/>
                <a:gdLst>
                  <a:gd name="T0" fmla="*/ 136 w 1483"/>
                  <a:gd name="T1" fmla="*/ 1 h 123"/>
                  <a:gd name="T2" fmla="*/ 160 w 1483"/>
                  <a:gd name="T3" fmla="*/ 1 h 123"/>
                  <a:gd name="T4" fmla="*/ 182 w 1483"/>
                  <a:gd name="T5" fmla="*/ 3 h 123"/>
                  <a:gd name="T6" fmla="*/ 202 w 1483"/>
                  <a:gd name="T7" fmla="*/ 4 h 123"/>
                  <a:gd name="T8" fmla="*/ 219 w 1483"/>
                  <a:gd name="T9" fmla="*/ 6 h 123"/>
                  <a:gd name="T10" fmla="*/ 232 w 1483"/>
                  <a:gd name="T11" fmla="*/ 8 h 123"/>
                  <a:gd name="T12" fmla="*/ 241 w 1483"/>
                  <a:gd name="T13" fmla="*/ 9 h 123"/>
                  <a:gd name="T14" fmla="*/ 246 w 1483"/>
                  <a:gd name="T15" fmla="*/ 11 h 123"/>
                  <a:gd name="T16" fmla="*/ 246 w 1483"/>
                  <a:gd name="T17" fmla="*/ 13 h 123"/>
                  <a:gd name="T18" fmla="*/ 241 w 1483"/>
                  <a:gd name="T19" fmla="*/ 15 h 123"/>
                  <a:gd name="T20" fmla="*/ 232 w 1483"/>
                  <a:gd name="T21" fmla="*/ 17 h 123"/>
                  <a:gd name="T22" fmla="*/ 219 w 1483"/>
                  <a:gd name="T23" fmla="*/ 18 h 123"/>
                  <a:gd name="T24" fmla="*/ 202 w 1483"/>
                  <a:gd name="T25" fmla="*/ 19 h 123"/>
                  <a:gd name="T26" fmla="*/ 182 w 1483"/>
                  <a:gd name="T27" fmla="*/ 20 h 123"/>
                  <a:gd name="T28" fmla="*/ 160 w 1483"/>
                  <a:gd name="T29" fmla="*/ 20 h 123"/>
                  <a:gd name="T30" fmla="*/ 136 w 1483"/>
                  <a:gd name="T31" fmla="*/ 20 h 123"/>
                  <a:gd name="T32" fmla="*/ 111 w 1483"/>
                  <a:gd name="T33" fmla="*/ 19 h 123"/>
                  <a:gd name="T34" fmla="*/ 87 w 1483"/>
                  <a:gd name="T35" fmla="*/ 19 h 123"/>
                  <a:gd name="T36" fmla="*/ 64 w 1483"/>
                  <a:gd name="T37" fmla="*/ 17 h 123"/>
                  <a:gd name="T38" fmla="*/ 45 w 1483"/>
                  <a:gd name="T39" fmla="*/ 16 h 123"/>
                  <a:gd name="T40" fmla="*/ 28 w 1483"/>
                  <a:gd name="T41" fmla="*/ 14 h 123"/>
                  <a:gd name="T42" fmla="*/ 15 w 1483"/>
                  <a:gd name="T43" fmla="*/ 13 h 123"/>
                  <a:gd name="T44" fmla="*/ 6 w 1483"/>
                  <a:gd name="T45" fmla="*/ 11 h 123"/>
                  <a:gd name="T46" fmla="*/ 0 w 1483"/>
                  <a:gd name="T47" fmla="*/ 8 h 123"/>
                  <a:gd name="T48" fmla="*/ 0 w 1483"/>
                  <a:gd name="T49" fmla="*/ 7 h 123"/>
                  <a:gd name="T50" fmla="*/ 6 w 1483"/>
                  <a:gd name="T51" fmla="*/ 5 h 123"/>
                  <a:gd name="T52" fmla="*/ 15 w 1483"/>
                  <a:gd name="T53" fmla="*/ 3 h 123"/>
                  <a:gd name="T54" fmla="*/ 28 w 1483"/>
                  <a:gd name="T55" fmla="*/ 2 h 123"/>
                  <a:gd name="T56" fmla="*/ 45 w 1483"/>
                  <a:gd name="T57" fmla="*/ 1 h 123"/>
                  <a:gd name="T58" fmla="*/ 64 w 1483"/>
                  <a:gd name="T59" fmla="*/ 1 h 123"/>
                  <a:gd name="T60" fmla="*/ 87 w 1483"/>
                  <a:gd name="T61" fmla="*/ 0 h 123"/>
                  <a:gd name="T62" fmla="*/ 111 w 1483"/>
                  <a:gd name="T63" fmla="*/ 1 h 1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83" h="123">
                    <a:moveTo>
                      <a:pt x="743" y="4"/>
                    </a:moveTo>
                    <a:lnTo>
                      <a:pt x="818" y="6"/>
                    </a:lnTo>
                    <a:lnTo>
                      <a:pt x="892" y="6"/>
                    </a:lnTo>
                    <a:lnTo>
                      <a:pt x="963" y="9"/>
                    </a:lnTo>
                    <a:lnTo>
                      <a:pt x="1030" y="15"/>
                    </a:lnTo>
                    <a:lnTo>
                      <a:pt x="1095" y="18"/>
                    </a:lnTo>
                    <a:lnTo>
                      <a:pt x="1155" y="21"/>
                    </a:lnTo>
                    <a:lnTo>
                      <a:pt x="1213" y="26"/>
                    </a:lnTo>
                    <a:lnTo>
                      <a:pt x="1265" y="30"/>
                    </a:lnTo>
                    <a:lnTo>
                      <a:pt x="1313" y="35"/>
                    </a:lnTo>
                    <a:lnTo>
                      <a:pt x="1356" y="41"/>
                    </a:lnTo>
                    <a:lnTo>
                      <a:pt x="1394" y="47"/>
                    </a:lnTo>
                    <a:lnTo>
                      <a:pt x="1425" y="52"/>
                    </a:lnTo>
                    <a:lnTo>
                      <a:pt x="1448" y="58"/>
                    </a:lnTo>
                    <a:lnTo>
                      <a:pt x="1468" y="64"/>
                    </a:lnTo>
                    <a:lnTo>
                      <a:pt x="1479" y="69"/>
                    </a:lnTo>
                    <a:lnTo>
                      <a:pt x="1483" y="75"/>
                    </a:lnTo>
                    <a:lnTo>
                      <a:pt x="1479" y="80"/>
                    </a:lnTo>
                    <a:lnTo>
                      <a:pt x="1468" y="86"/>
                    </a:lnTo>
                    <a:lnTo>
                      <a:pt x="1448" y="93"/>
                    </a:lnTo>
                    <a:lnTo>
                      <a:pt x="1425" y="99"/>
                    </a:lnTo>
                    <a:lnTo>
                      <a:pt x="1394" y="104"/>
                    </a:lnTo>
                    <a:lnTo>
                      <a:pt x="1356" y="106"/>
                    </a:lnTo>
                    <a:lnTo>
                      <a:pt x="1313" y="110"/>
                    </a:lnTo>
                    <a:lnTo>
                      <a:pt x="1265" y="115"/>
                    </a:lnTo>
                    <a:lnTo>
                      <a:pt x="1213" y="118"/>
                    </a:lnTo>
                    <a:lnTo>
                      <a:pt x="1155" y="118"/>
                    </a:lnTo>
                    <a:lnTo>
                      <a:pt x="1095" y="121"/>
                    </a:lnTo>
                    <a:lnTo>
                      <a:pt x="1030" y="121"/>
                    </a:lnTo>
                    <a:lnTo>
                      <a:pt x="963" y="123"/>
                    </a:lnTo>
                    <a:lnTo>
                      <a:pt x="892" y="123"/>
                    </a:lnTo>
                    <a:lnTo>
                      <a:pt x="818" y="121"/>
                    </a:lnTo>
                    <a:lnTo>
                      <a:pt x="743" y="121"/>
                    </a:lnTo>
                    <a:lnTo>
                      <a:pt x="665" y="118"/>
                    </a:lnTo>
                    <a:lnTo>
                      <a:pt x="594" y="118"/>
                    </a:lnTo>
                    <a:lnTo>
                      <a:pt x="522" y="115"/>
                    </a:lnTo>
                    <a:lnTo>
                      <a:pt x="453" y="110"/>
                    </a:lnTo>
                    <a:lnTo>
                      <a:pt x="387" y="106"/>
                    </a:lnTo>
                    <a:lnTo>
                      <a:pt x="327" y="104"/>
                    </a:lnTo>
                    <a:lnTo>
                      <a:pt x="270" y="99"/>
                    </a:lnTo>
                    <a:lnTo>
                      <a:pt x="218" y="93"/>
                    </a:lnTo>
                    <a:lnTo>
                      <a:pt x="170" y="89"/>
                    </a:lnTo>
                    <a:lnTo>
                      <a:pt x="127" y="84"/>
                    </a:lnTo>
                    <a:lnTo>
                      <a:pt x="89" y="78"/>
                    </a:lnTo>
                    <a:lnTo>
                      <a:pt x="58" y="73"/>
                    </a:lnTo>
                    <a:lnTo>
                      <a:pt x="34" y="67"/>
                    </a:lnTo>
                    <a:lnTo>
                      <a:pt x="15" y="58"/>
                    </a:lnTo>
                    <a:lnTo>
                      <a:pt x="2" y="52"/>
                    </a:lnTo>
                    <a:lnTo>
                      <a:pt x="0" y="47"/>
                    </a:lnTo>
                    <a:lnTo>
                      <a:pt x="2" y="41"/>
                    </a:lnTo>
                    <a:lnTo>
                      <a:pt x="15" y="35"/>
                    </a:lnTo>
                    <a:lnTo>
                      <a:pt x="34" y="30"/>
                    </a:lnTo>
                    <a:lnTo>
                      <a:pt x="58" y="26"/>
                    </a:lnTo>
                    <a:lnTo>
                      <a:pt x="89" y="21"/>
                    </a:lnTo>
                    <a:lnTo>
                      <a:pt x="127" y="18"/>
                    </a:lnTo>
                    <a:lnTo>
                      <a:pt x="170" y="12"/>
                    </a:lnTo>
                    <a:lnTo>
                      <a:pt x="218" y="9"/>
                    </a:lnTo>
                    <a:lnTo>
                      <a:pt x="270" y="6"/>
                    </a:lnTo>
                    <a:lnTo>
                      <a:pt x="327" y="6"/>
                    </a:lnTo>
                    <a:lnTo>
                      <a:pt x="387" y="4"/>
                    </a:lnTo>
                    <a:lnTo>
                      <a:pt x="453" y="4"/>
                    </a:lnTo>
                    <a:lnTo>
                      <a:pt x="522" y="0"/>
                    </a:lnTo>
                    <a:lnTo>
                      <a:pt x="594" y="0"/>
                    </a:lnTo>
                    <a:lnTo>
                      <a:pt x="665" y="4"/>
                    </a:lnTo>
                    <a:lnTo>
                      <a:pt x="743" y="4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9" name="Rectangle 54"/>
              <p:cNvSpPr>
                <a:spLocks noChangeArrowheads="1"/>
              </p:cNvSpPr>
              <p:nvPr/>
            </p:nvSpPr>
            <p:spPr bwMode="auto">
              <a:xfrm>
                <a:off x="4963" y="832"/>
                <a:ext cx="7" cy="18"/>
              </a:xfrm>
              <a:prstGeom prst="rect">
                <a:avLst/>
              </a:pr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60" name="Rectangle 55"/>
              <p:cNvSpPr>
                <a:spLocks noChangeArrowheads="1"/>
              </p:cNvSpPr>
              <p:nvPr/>
            </p:nvSpPr>
            <p:spPr bwMode="auto">
              <a:xfrm>
                <a:off x="5100" y="834"/>
                <a:ext cx="7" cy="21"/>
              </a:xfrm>
              <a:prstGeom prst="rect">
                <a:avLst/>
              </a:prstGeom>
              <a:solidFill>
                <a:srgbClr val="CCC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61" name="Freeform 56"/>
              <p:cNvSpPr>
                <a:spLocks/>
              </p:cNvSpPr>
              <p:nvPr/>
            </p:nvSpPr>
            <p:spPr bwMode="auto">
              <a:xfrm>
                <a:off x="4927" y="229"/>
                <a:ext cx="217" cy="39"/>
              </a:xfrm>
              <a:custGeom>
                <a:avLst/>
                <a:gdLst>
                  <a:gd name="T0" fmla="*/ 11 w 1298"/>
                  <a:gd name="T1" fmla="*/ 0 h 232"/>
                  <a:gd name="T2" fmla="*/ 207 w 1298"/>
                  <a:gd name="T3" fmla="*/ 0 h 232"/>
                  <a:gd name="T4" fmla="*/ 211 w 1298"/>
                  <a:gd name="T5" fmla="*/ 1 h 232"/>
                  <a:gd name="T6" fmla="*/ 214 w 1298"/>
                  <a:gd name="T7" fmla="*/ 3 h 232"/>
                  <a:gd name="T8" fmla="*/ 217 w 1298"/>
                  <a:gd name="T9" fmla="*/ 7 h 232"/>
                  <a:gd name="T10" fmla="*/ 217 w 1298"/>
                  <a:gd name="T11" fmla="*/ 11 h 232"/>
                  <a:gd name="T12" fmla="*/ 217 w 1298"/>
                  <a:gd name="T13" fmla="*/ 29 h 232"/>
                  <a:gd name="T14" fmla="*/ 217 w 1298"/>
                  <a:gd name="T15" fmla="*/ 33 h 232"/>
                  <a:gd name="T16" fmla="*/ 214 w 1298"/>
                  <a:gd name="T17" fmla="*/ 36 h 232"/>
                  <a:gd name="T18" fmla="*/ 211 w 1298"/>
                  <a:gd name="T19" fmla="*/ 38 h 232"/>
                  <a:gd name="T20" fmla="*/ 207 w 1298"/>
                  <a:gd name="T21" fmla="*/ 39 h 232"/>
                  <a:gd name="T22" fmla="*/ 11 w 1298"/>
                  <a:gd name="T23" fmla="*/ 39 h 232"/>
                  <a:gd name="T24" fmla="*/ 7 w 1298"/>
                  <a:gd name="T25" fmla="*/ 38 h 232"/>
                  <a:gd name="T26" fmla="*/ 3 w 1298"/>
                  <a:gd name="T27" fmla="*/ 36 h 232"/>
                  <a:gd name="T28" fmla="*/ 1 w 1298"/>
                  <a:gd name="T29" fmla="*/ 33 h 232"/>
                  <a:gd name="T30" fmla="*/ 0 w 1298"/>
                  <a:gd name="T31" fmla="*/ 29 h 232"/>
                  <a:gd name="T32" fmla="*/ 0 w 1298"/>
                  <a:gd name="T33" fmla="*/ 11 h 232"/>
                  <a:gd name="T34" fmla="*/ 1 w 1298"/>
                  <a:gd name="T35" fmla="*/ 7 h 232"/>
                  <a:gd name="T36" fmla="*/ 3 w 1298"/>
                  <a:gd name="T37" fmla="*/ 3 h 232"/>
                  <a:gd name="T38" fmla="*/ 7 w 1298"/>
                  <a:gd name="T39" fmla="*/ 1 h 232"/>
                  <a:gd name="T40" fmla="*/ 11 w 1298"/>
                  <a:gd name="T41" fmla="*/ 0 h 23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98" h="232">
                    <a:moveTo>
                      <a:pt x="65" y="0"/>
                    </a:moveTo>
                    <a:lnTo>
                      <a:pt x="1238" y="0"/>
                    </a:lnTo>
                    <a:lnTo>
                      <a:pt x="1264" y="6"/>
                    </a:lnTo>
                    <a:lnTo>
                      <a:pt x="1281" y="20"/>
                    </a:lnTo>
                    <a:lnTo>
                      <a:pt x="1296" y="41"/>
                    </a:lnTo>
                    <a:lnTo>
                      <a:pt x="1298" y="67"/>
                    </a:lnTo>
                    <a:lnTo>
                      <a:pt x="1298" y="173"/>
                    </a:lnTo>
                    <a:lnTo>
                      <a:pt x="1296" y="195"/>
                    </a:lnTo>
                    <a:lnTo>
                      <a:pt x="1281" y="216"/>
                    </a:lnTo>
                    <a:lnTo>
                      <a:pt x="1264" y="227"/>
                    </a:lnTo>
                    <a:lnTo>
                      <a:pt x="1238" y="232"/>
                    </a:lnTo>
                    <a:lnTo>
                      <a:pt x="65" y="232"/>
                    </a:lnTo>
                    <a:lnTo>
                      <a:pt x="39" y="227"/>
                    </a:lnTo>
                    <a:lnTo>
                      <a:pt x="19" y="216"/>
                    </a:lnTo>
                    <a:lnTo>
                      <a:pt x="5" y="195"/>
                    </a:lnTo>
                    <a:lnTo>
                      <a:pt x="0" y="173"/>
                    </a:lnTo>
                    <a:lnTo>
                      <a:pt x="0" y="67"/>
                    </a:lnTo>
                    <a:lnTo>
                      <a:pt x="5" y="41"/>
                    </a:lnTo>
                    <a:lnTo>
                      <a:pt x="19" y="20"/>
                    </a:lnTo>
                    <a:lnTo>
                      <a:pt x="39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2" name="Freeform 57"/>
              <p:cNvSpPr>
                <a:spLocks/>
              </p:cNvSpPr>
              <p:nvPr/>
            </p:nvSpPr>
            <p:spPr bwMode="auto">
              <a:xfrm>
                <a:off x="4931" y="233"/>
                <a:ext cx="209" cy="32"/>
              </a:xfrm>
              <a:custGeom>
                <a:avLst/>
                <a:gdLst>
                  <a:gd name="T0" fmla="*/ 10 w 1259"/>
                  <a:gd name="T1" fmla="*/ 0 h 192"/>
                  <a:gd name="T2" fmla="*/ 200 w 1259"/>
                  <a:gd name="T3" fmla="*/ 0 h 192"/>
                  <a:gd name="T4" fmla="*/ 203 w 1259"/>
                  <a:gd name="T5" fmla="*/ 1 h 192"/>
                  <a:gd name="T6" fmla="*/ 206 w 1259"/>
                  <a:gd name="T7" fmla="*/ 3 h 192"/>
                  <a:gd name="T8" fmla="*/ 208 w 1259"/>
                  <a:gd name="T9" fmla="*/ 6 h 192"/>
                  <a:gd name="T10" fmla="*/ 209 w 1259"/>
                  <a:gd name="T11" fmla="*/ 9 h 192"/>
                  <a:gd name="T12" fmla="*/ 209 w 1259"/>
                  <a:gd name="T13" fmla="*/ 24 h 192"/>
                  <a:gd name="T14" fmla="*/ 208 w 1259"/>
                  <a:gd name="T15" fmla="*/ 27 h 192"/>
                  <a:gd name="T16" fmla="*/ 206 w 1259"/>
                  <a:gd name="T17" fmla="*/ 30 h 192"/>
                  <a:gd name="T18" fmla="*/ 203 w 1259"/>
                  <a:gd name="T19" fmla="*/ 32 h 192"/>
                  <a:gd name="T20" fmla="*/ 200 w 1259"/>
                  <a:gd name="T21" fmla="*/ 32 h 192"/>
                  <a:gd name="T22" fmla="*/ 10 w 1259"/>
                  <a:gd name="T23" fmla="*/ 32 h 192"/>
                  <a:gd name="T24" fmla="*/ 6 w 1259"/>
                  <a:gd name="T25" fmla="*/ 32 h 192"/>
                  <a:gd name="T26" fmla="*/ 3 w 1259"/>
                  <a:gd name="T27" fmla="*/ 30 h 192"/>
                  <a:gd name="T28" fmla="*/ 1 w 1259"/>
                  <a:gd name="T29" fmla="*/ 27 h 192"/>
                  <a:gd name="T30" fmla="*/ 0 w 1259"/>
                  <a:gd name="T31" fmla="*/ 24 h 192"/>
                  <a:gd name="T32" fmla="*/ 0 w 1259"/>
                  <a:gd name="T33" fmla="*/ 9 h 192"/>
                  <a:gd name="T34" fmla="*/ 1 w 1259"/>
                  <a:gd name="T35" fmla="*/ 6 h 192"/>
                  <a:gd name="T36" fmla="*/ 3 w 1259"/>
                  <a:gd name="T37" fmla="*/ 3 h 192"/>
                  <a:gd name="T38" fmla="*/ 6 w 1259"/>
                  <a:gd name="T39" fmla="*/ 1 h 192"/>
                  <a:gd name="T40" fmla="*/ 10 w 1259"/>
                  <a:gd name="T41" fmla="*/ 0 h 19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59" h="192">
                    <a:moveTo>
                      <a:pt x="61" y="0"/>
                    </a:moveTo>
                    <a:lnTo>
                      <a:pt x="1202" y="0"/>
                    </a:lnTo>
                    <a:lnTo>
                      <a:pt x="1225" y="6"/>
                    </a:lnTo>
                    <a:lnTo>
                      <a:pt x="1242" y="17"/>
                    </a:lnTo>
                    <a:lnTo>
                      <a:pt x="1253" y="34"/>
                    </a:lnTo>
                    <a:lnTo>
                      <a:pt x="1259" y="54"/>
                    </a:lnTo>
                    <a:lnTo>
                      <a:pt x="1259" y="144"/>
                    </a:lnTo>
                    <a:lnTo>
                      <a:pt x="1253" y="164"/>
                    </a:lnTo>
                    <a:lnTo>
                      <a:pt x="1242" y="177"/>
                    </a:lnTo>
                    <a:lnTo>
                      <a:pt x="1225" y="190"/>
                    </a:lnTo>
                    <a:lnTo>
                      <a:pt x="1202" y="192"/>
                    </a:lnTo>
                    <a:lnTo>
                      <a:pt x="61" y="192"/>
                    </a:lnTo>
                    <a:lnTo>
                      <a:pt x="37" y="190"/>
                    </a:lnTo>
                    <a:lnTo>
                      <a:pt x="18" y="177"/>
                    </a:lnTo>
                    <a:lnTo>
                      <a:pt x="7" y="164"/>
                    </a:lnTo>
                    <a:lnTo>
                      <a:pt x="0" y="144"/>
                    </a:lnTo>
                    <a:lnTo>
                      <a:pt x="0" y="54"/>
                    </a:lnTo>
                    <a:lnTo>
                      <a:pt x="7" y="34"/>
                    </a:lnTo>
                    <a:lnTo>
                      <a:pt x="18" y="17"/>
                    </a:lnTo>
                    <a:lnTo>
                      <a:pt x="37" y="6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A096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3" name="Freeform 58"/>
              <p:cNvSpPr>
                <a:spLocks/>
              </p:cNvSpPr>
              <p:nvPr/>
            </p:nvSpPr>
            <p:spPr bwMode="auto">
              <a:xfrm>
                <a:off x="4931" y="233"/>
                <a:ext cx="206" cy="24"/>
              </a:xfrm>
              <a:custGeom>
                <a:avLst/>
                <a:gdLst>
                  <a:gd name="T0" fmla="*/ 206 w 1240"/>
                  <a:gd name="T1" fmla="*/ 1 h 147"/>
                  <a:gd name="T2" fmla="*/ 206 w 1240"/>
                  <a:gd name="T3" fmla="*/ 16 h 147"/>
                  <a:gd name="T4" fmla="*/ 205 w 1240"/>
                  <a:gd name="T5" fmla="*/ 19 h 147"/>
                  <a:gd name="T6" fmla="*/ 203 w 1240"/>
                  <a:gd name="T7" fmla="*/ 22 h 147"/>
                  <a:gd name="T8" fmla="*/ 200 w 1240"/>
                  <a:gd name="T9" fmla="*/ 24 h 147"/>
                  <a:gd name="T10" fmla="*/ 196 w 1240"/>
                  <a:gd name="T11" fmla="*/ 24 h 147"/>
                  <a:gd name="T12" fmla="*/ 6 w 1240"/>
                  <a:gd name="T13" fmla="*/ 24 h 147"/>
                  <a:gd name="T14" fmla="*/ 5 w 1240"/>
                  <a:gd name="T15" fmla="*/ 24 h 147"/>
                  <a:gd name="T16" fmla="*/ 3 w 1240"/>
                  <a:gd name="T17" fmla="*/ 24 h 147"/>
                  <a:gd name="T18" fmla="*/ 1 w 1240"/>
                  <a:gd name="T19" fmla="*/ 23 h 147"/>
                  <a:gd name="T20" fmla="*/ 0 w 1240"/>
                  <a:gd name="T21" fmla="*/ 23 h 147"/>
                  <a:gd name="T22" fmla="*/ 0 w 1240"/>
                  <a:gd name="T23" fmla="*/ 9 h 147"/>
                  <a:gd name="T24" fmla="*/ 1 w 1240"/>
                  <a:gd name="T25" fmla="*/ 6 h 147"/>
                  <a:gd name="T26" fmla="*/ 3 w 1240"/>
                  <a:gd name="T27" fmla="*/ 3 h 147"/>
                  <a:gd name="T28" fmla="*/ 6 w 1240"/>
                  <a:gd name="T29" fmla="*/ 1 h 147"/>
                  <a:gd name="T30" fmla="*/ 10 w 1240"/>
                  <a:gd name="T31" fmla="*/ 0 h 147"/>
                  <a:gd name="T32" fmla="*/ 200 w 1240"/>
                  <a:gd name="T33" fmla="*/ 0 h 147"/>
                  <a:gd name="T34" fmla="*/ 201 w 1240"/>
                  <a:gd name="T35" fmla="*/ 0 h 147"/>
                  <a:gd name="T36" fmla="*/ 203 w 1240"/>
                  <a:gd name="T37" fmla="*/ 1 h 147"/>
                  <a:gd name="T38" fmla="*/ 205 w 1240"/>
                  <a:gd name="T39" fmla="*/ 1 h 147"/>
                  <a:gd name="T40" fmla="*/ 206 w 1240"/>
                  <a:gd name="T41" fmla="*/ 1 h 14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40" h="147">
                    <a:moveTo>
                      <a:pt x="1240" y="9"/>
                    </a:moveTo>
                    <a:lnTo>
                      <a:pt x="1240" y="95"/>
                    </a:lnTo>
                    <a:lnTo>
                      <a:pt x="1234" y="115"/>
                    </a:lnTo>
                    <a:lnTo>
                      <a:pt x="1222" y="132"/>
                    </a:lnTo>
                    <a:lnTo>
                      <a:pt x="1202" y="144"/>
                    </a:lnTo>
                    <a:lnTo>
                      <a:pt x="1179" y="147"/>
                    </a:lnTo>
                    <a:lnTo>
                      <a:pt x="37" y="147"/>
                    </a:lnTo>
                    <a:lnTo>
                      <a:pt x="29" y="147"/>
                    </a:lnTo>
                    <a:lnTo>
                      <a:pt x="20" y="144"/>
                    </a:lnTo>
                    <a:lnTo>
                      <a:pt x="9" y="140"/>
                    </a:lnTo>
                    <a:lnTo>
                      <a:pt x="0" y="138"/>
                    </a:lnTo>
                    <a:lnTo>
                      <a:pt x="0" y="54"/>
                    </a:lnTo>
                    <a:lnTo>
                      <a:pt x="7" y="34"/>
                    </a:lnTo>
                    <a:lnTo>
                      <a:pt x="18" y="17"/>
                    </a:lnTo>
                    <a:lnTo>
                      <a:pt x="37" y="6"/>
                    </a:lnTo>
                    <a:lnTo>
                      <a:pt x="61" y="0"/>
                    </a:lnTo>
                    <a:lnTo>
                      <a:pt x="1202" y="0"/>
                    </a:lnTo>
                    <a:lnTo>
                      <a:pt x="1210" y="0"/>
                    </a:lnTo>
                    <a:lnTo>
                      <a:pt x="1222" y="4"/>
                    </a:lnTo>
                    <a:lnTo>
                      <a:pt x="1231" y="6"/>
                    </a:lnTo>
                    <a:lnTo>
                      <a:pt x="1240" y="9"/>
                    </a:lnTo>
                    <a:close/>
                  </a:path>
                </a:pathLst>
              </a:custGeom>
              <a:solidFill>
                <a:srgbClr val="C6B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4" name="Rectangle 59"/>
              <p:cNvSpPr>
                <a:spLocks noChangeArrowheads="1"/>
              </p:cNvSpPr>
              <p:nvPr/>
            </p:nvSpPr>
            <p:spPr bwMode="auto">
              <a:xfrm>
                <a:off x="4902" y="305"/>
                <a:ext cx="253" cy="68"/>
              </a:xfrm>
              <a:prstGeom prst="rect">
                <a:avLst/>
              </a:pr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65" name="Rectangle 60"/>
              <p:cNvSpPr>
                <a:spLocks noChangeArrowheads="1"/>
              </p:cNvSpPr>
              <p:nvPr/>
            </p:nvSpPr>
            <p:spPr bwMode="auto">
              <a:xfrm>
                <a:off x="4906" y="308"/>
                <a:ext cx="244" cy="61"/>
              </a:xfrm>
              <a:prstGeom prst="rect">
                <a:avLst/>
              </a:pr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66" name="Freeform 61"/>
              <p:cNvSpPr>
                <a:spLocks/>
              </p:cNvSpPr>
              <p:nvPr/>
            </p:nvSpPr>
            <p:spPr bwMode="auto">
              <a:xfrm>
                <a:off x="4932" y="325"/>
                <a:ext cx="192" cy="37"/>
              </a:xfrm>
              <a:custGeom>
                <a:avLst/>
                <a:gdLst>
                  <a:gd name="T0" fmla="*/ 0 w 1153"/>
                  <a:gd name="T1" fmla="*/ 8 h 224"/>
                  <a:gd name="T2" fmla="*/ 56 w 1153"/>
                  <a:gd name="T3" fmla="*/ 8 h 224"/>
                  <a:gd name="T4" fmla="*/ 56 w 1153"/>
                  <a:gd name="T5" fmla="*/ 0 h 224"/>
                  <a:gd name="T6" fmla="*/ 136 w 1153"/>
                  <a:gd name="T7" fmla="*/ 0 h 224"/>
                  <a:gd name="T8" fmla="*/ 136 w 1153"/>
                  <a:gd name="T9" fmla="*/ 8 h 224"/>
                  <a:gd name="T10" fmla="*/ 192 w 1153"/>
                  <a:gd name="T11" fmla="*/ 8 h 224"/>
                  <a:gd name="T12" fmla="*/ 192 w 1153"/>
                  <a:gd name="T13" fmla="*/ 19 h 224"/>
                  <a:gd name="T14" fmla="*/ 136 w 1153"/>
                  <a:gd name="T15" fmla="*/ 19 h 224"/>
                  <a:gd name="T16" fmla="*/ 136 w 1153"/>
                  <a:gd name="T17" fmla="*/ 37 h 224"/>
                  <a:gd name="T18" fmla="*/ 56 w 1153"/>
                  <a:gd name="T19" fmla="*/ 37 h 224"/>
                  <a:gd name="T20" fmla="*/ 56 w 1153"/>
                  <a:gd name="T21" fmla="*/ 19 h 224"/>
                  <a:gd name="T22" fmla="*/ 0 w 1153"/>
                  <a:gd name="T23" fmla="*/ 19 h 224"/>
                  <a:gd name="T24" fmla="*/ 0 w 1153"/>
                  <a:gd name="T25" fmla="*/ 8 h 2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53" h="224">
                    <a:moveTo>
                      <a:pt x="0" y="49"/>
                    </a:moveTo>
                    <a:lnTo>
                      <a:pt x="339" y="49"/>
                    </a:lnTo>
                    <a:lnTo>
                      <a:pt x="339" y="0"/>
                    </a:lnTo>
                    <a:lnTo>
                      <a:pt x="814" y="0"/>
                    </a:lnTo>
                    <a:lnTo>
                      <a:pt x="814" y="49"/>
                    </a:lnTo>
                    <a:lnTo>
                      <a:pt x="1153" y="49"/>
                    </a:lnTo>
                    <a:lnTo>
                      <a:pt x="1153" y="114"/>
                    </a:lnTo>
                    <a:lnTo>
                      <a:pt x="814" y="114"/>
                    </a:lnTo>
                    <a:lnTo>
                      <a:pt x="814" y="224"/>
                    </a:lnTo>
                    <a:lnTo>
                      <a:pt x="339" y="224"/>
                    </a:lnTo>
                    <a:lnTo>
                      <a:pt x="339" y="114"/>
                    </a:lnTo>
                    <a:lnTo>
                      <a:pt x="0" y="114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7" name="Freeform 62"/>
              <p:cNvSpPr>
                <a:spLocks/>
              </p:cNvSpPr>
              <p:nvPr/>
            </p:nvSpPr>
            <p:spPr bwMode="auto">
              <a:xfrm>
                <a:off x="4937" y="328"/>
                <a:ext cx="182" cy="31"/>
              </a:xfrm>
              <a:custGeom>
                <a:avLst/>
                <a:gdLst>
                  <a:gd name="T0" fmla="*/ 57 w 1089"/>
                  <a:gd name="T1" fmla="*/ 0 h 190"/>
                  <a:gd name="T2" fmla="*/ 124 w 1089"/>
                  <a:gd name="T3" fmla="*/ 0 h 190"/>
                  <a:gd name="T4" fmla="*/ 124 w 1089"/>
                  <a:gd name="T5" fmla="*/ 7 h 190"/>
                  <a:gd name="T6" fmla="*/ 182 w 1089"/>
                  <a:gd name="T7" fmla="*/ 7 h 190"/>
                  <a:gd name="T8" fmla="*/ 182 w 1089"/>
                  <a:gd name="T9" fmla="*/ 14 h 190"/>
                  <a:gd name="T10" fmla="*/ 124 w 1089"/>
                  <a:gd name="T11" fmla="*/ 14 h 190"/>
                  <a:gd name="T12" fmla="*/ 124 w 1089"/>
                  <a:gd name="T13" fmla="*/ 31 h 190"/>
                  <a:gd name="T14" fmla="*/ 57 w 1089"/>
                  <a:gd name="T15" fmla="*/ 31 h 190"/>
                  <a:gd name="T16" fmla="*/ 57 w 1089"/>
                  <a:gd name="T17" fmla="*/ 14 h 190"/>
                  <a:gd name="T18" fmla="*/ 0 w 1089"/>
                  <a:gd name="T19" fmla="*/ 14 h 190"/>
                  <a:gd name="T20" fmla="*/ 0 w 1089"/>
                  <a:gd name="T21" fmla="*/ 7 h 190"/>
                  <a:gd name="T22" fmla="*/ 57 w 1089"/>
                  <a:gd name="T23" fmla="*/ 7 h 190"/>
                  <a:gd name="T24" fmla="*/ 57 w 1089"/>
                  <a:gd name="T25" fmla="*/ 0 h 19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89" h="190">
                    <a:moveTo>
                      <a:pt x="344" y="0"/>
                    </a:moveTo>
                    <a:lnTo>
                      <a:pt x="743" y="0"/>
                    </a:lnTo>
                    <a:lnTo>
                      <a:pt x="743" y="44"/>
                    </a:lnTo>
                    <a:lnTo>
                      <a:pt x="1089" y="44"/>
                    </a:lnTo>
                    <a:lnTo>
                      <a:pt x="1089" y="84"/>
                    </a:lnTo>
                    <a:lnTo>
                      <a:pt x="743" y="84"/>
                    </a:lnTo>
                    <a:lnTo>
                      <a:pt x="743" y="190"/>
                    </a:lnTo>
                    <a:lnTo>
                      <a:pt x="344" y="190"/>
                    </a:lnTo>
                    <a:lnTo>
                      <a:pt x="344" y="84"/>
                    </a:lnTo>
                    <a:lnTo>
                      <a:pt x="0" y="84"/>
                    </a:lnTo>
                    <a:lnTo>
                      <a:pt x="0" y="44"/>
                    </a:lnTo>
                    <a:lnTo>
                      <a:pt x="344" y="44"/>
                    </a:lnTo>
                    <a:lnTo>
                      <a:pt x="344" y="0"/>
                    </a:lnTo>
                    <a:close/>
                  </a:path>
                </a:pathLst>
              </a:custGeom>
              <a:solidFill>
                <a:srgbClr val="968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8" name="Rectangle 63"/>
              <p:cNvSpPr>
                <a:spLocks noChangeArrowheads="1"/>
              </p:cNvSpPr>
              <p:nvPr/>
            </p:nvSpPr>
            <p:spPr bwMode="auto">
              <a:xfrm>
                <a:off x="5084" y="352"/>
                <a:ext cx="25" cy="14"/>
              </a:xfrm>
              <a:prstGeom prst="rect">
                <a:avLst/>
              </a:prstGeom>
              <a:solidFill>
                <a:srgbClr val="1E1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69" name="Rectangle 64"/>
              <p:cNvSpPr>
                <a:spLocks noChangeArrowheads="1"/>
              </p:cNvSpPr>
              <p:nvPr/>
            </p:nvSpPr>
            <p:spPr bwMode="auto">
              <a:xfrm>
                <a:off x="5086" y="353"/>
                <a:ext cx="20" cy="12"/>
              </a:xfrm>
              <a:prstGeom prst="rect">
                <a:avLst/>
              </a:prstGeom>
              <a:solidFill>
                <a:srgbClr val="ADA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70" name="Rectangle 65"/>
              <p:cNvSpPr>
                <a:spLocks noChangeArrowheads="1"/>
              </p:cNvSpPr>
              <p:nvPr/>
            </p:nvSpPr>
            <p:spPr bwMode="auto">
              <a:xfrm>
                <a:off x="4995" y="342"/>
                <a:ext cx="66" cy="17"/>
              </a:xfrm>
              <a:prstGeom prst="rect">
                <a:avLst/>
              </a:prstGeom>
              <a:solidFill>
                <a:srgbClr val="BFB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71" name="Freeform 66"/>
              <p:cNvSpPr>
                <a:spLocks/>
              </p:cNvSpPr>
              <p:nvPr/>
            </p:nvSpPr>
            <p:spPr bwMode="auto">
              <a:xfrm>
                <a:off x="5258" y="151"/>
                <a:ext cx="200" cy="741"/>
              </a:xfrm>
              <a:custGeom>
                <a:avLst/>
                <a:gdLst>
                  <a:gd name="T0" fmla="*/ 0 w 1204"/>
                  <a:gd name="T1" fmla="*/ 0 h 4444"/>
                  <a:gd name="T2" fmla="*/ 2 w 1204"/>
                  <a:gd name="T3" fmla="*/ 741 h 4444"/>
                  <a:gd name="T4" fmla="*/ 198 w 1204"/>
                  <a:gd name="T5" fmla="*/ 722 h 4444"/>
                  <a:gd name="T6" fmla="*/ 44 w 1204"/>
                  <a:gd name="T7" fmla="*/ 709 h 4444"/>
                  <a:gd name="T8" fmla="*/ 200 w 1204"/>
                  <a:gd name="T9" fmla="*/ 687 h 4444"/>
                  <a:gd name="T10" fmla="*/ 50 w 1204"/>
                  <a:gd name="T11" fmla="*/ 680 h 4444"/>
                  <a:gd name="T12" fmla="*/ 193 w 1204"/>
                  <a:gd name="T13" fmla="*/ 662 h 4444"/>
                  <a:gd name="T14" fmla="*/ 47 w 1204"/>
                  <a:gd name="T15" fmla="*/ 644 h 4444"/>
                  <a:gd name="T16" fmla="*/ 190 w 1204"/>
                  <a:gd name="T17" fmla="*/ 629 h 4444"/>
                  <a:gd name="T18" fmla="*/ 49 w 1204"/>
                  <a:gd name="T19" fmla="*/ 612 h 4444"/>
                  <a:gd name="T20" fmla="*/ 187 w 1204"/>
                  <a:gd name="T21" fmla="*/ 601 h 4444"/>
                  <a:gd name="T22" fmla="*/ 47 w 1204"/>
                  <a:gd name="T23" fmla="*/ 579 h 4444"/>
                  <a:gd name="T24" fmla="*/ 186 w 1204"/>
                  <a:gd name="T25" fmla="*/ 573 h 4444"/>
                  <a:gd name="T26" fmla="*/ 50 w 1204"/>
                  <a:gd name="T27" fmla="*/ 544 h 4444"/>
                  <a:gd name="T28" fmla="*/ 177 w 1204"/>
                  <a:gd name="T29" fmla="*/ 533 h 4444"/>
                  <a:gd name="T30" fmla="*/ 48 w 1204"/>
                  <a:gd name="T31" fmla="*/ 510 h 4444"/>
                  <a:gd name="T32" fmla="*/ 181 w 1204"/>
                  <a:gd name="T33" fmla="*/ 497 h 4444"/>
                  <a:gd name="T34" fmla="*/ 45 w 1204"/>
                  <a:gd name="T35" fmla="*/ 480 h 4444"/>
                  <a:gd name="T36" fmla="*/ 181 w 1204"/>
                  <a:gd name="T37" fmla="*/ 459 h 4444"/>
                  <a:gd name="T38" fmla="*/ 44 w 1204"/>
                  <a:gd name="T39" fmla="*/ 439 h 4444"/>
                  <a:gd name="T40" fmla="*/ 173 w 1204"/>
                  <a:gd name="T41" fmla="*/ 423 h 4444"/>
                  <a:gd name="T42" fmla="*/ 40 w 1204"/>
                  <a:gd name="T43" fmla="*/ 402 h 4444"/>
                  <a:gd name="T44" fmla="*/ 173 w 1204"/>
                  <a:gd name="T45" fmla="*/ 389 h 4444"/>
                  <a:gd name="T46" fmla="*/ 45 w 1204"/>
                  <a:gd name="T47" fmla="*/ 368 h 4444"/>
                  <a:gd name="T48" fmla="*/ 170 w 1204"/>
                  <a:gd name="T49" fmla="*/ 360 h 4444"/>
                  <a:gd name="T50" fmla="*/ 41 w 1204"/>
                  <a:gd name="T51" fmla="*/ 335 h 4444"/>
                  <a:gd name="T52" fmla="*/ 170 w 1204"/>
                  <a:gd name="T53" fmla="*/ 326 h 4444"/>
                  <a:gd name="T54" fmla="*/ 44 w 1204"/>
                  <a:gd name="T55" fmla="*/ 300 h 4444"/>
                  <a:gd name="T56" fmla="*/ 164 w 1204"/>
                  <a:gd name="T57" fmla="*/ 291 h 4444"/>
                  <a:gd name="T58" fmla="*/ 41 w 1204"/>
                  <a:gd name="T59" fmla="*/ 269 h 4444"/>
                  <a:gd name="T60" fmla="*/ 167 w 1204"/>
                  <a:gd name="T61" fmla="*/ 259 h 4444"/>
                  <a:gd name="T62" fmla="*/ 44 w 1204"/>
                  <a:gd name="T63" fmla="*/ 238 h 4444"/>
                  <a:gd name="T64" fmla="*/ 162 w 1204"/>
                  <a:gd name="T65" fmla="*/ 229 h 4444"/>
                  <a:gd name="T66" fmla="*/ 45 w 1204"/>
                  <a:gd name="T67" fmla="*/ 204 h 4444"/>
                  <a:gd name="T68" fmla="*/ 162 w 1204"/>
                  <a:gd name="T69" fmla="*/ 199 h 4444"/>
                  <a:gd name="T70" fmla="*/ 45 w 1204"/>
                  <a:gd name="T71" fmla="*/ 171 h 4444"/>
                  <a:gd name="T72" fmla="*/ 166 w 1204"/>
                  <a:gd name="T73" fmla="*/ 164 h 4444"/>
                  <a:gd name="T74" fmla="*/ 43 w 1204"/>
                  <a:gd name="T75" fmla="*/ 133 h 4444"/>
                  <a:gd name="T76" fmla="*/ 153 w 1204"/>
                  <a:gd name="T77" fmla="*/ 133 h 4444"/>
                  <a:gd name="T78" fmla="*/ 41 w 1204"/>
                  <a:gd name="T79" fmla="*/ 100 h 4444"/>
                  <a:gd name="T80" fmla="*/ 145 w 1204"/>
                  <a:gd name="T81" fmla="*/ 100 h 4444"/>
                  <a:gd name="T82" fmla="*/ 43 w 1204"/>
                  <a:gd name="T83" fmla="*/ 67 h 4444"/>
                  <a:gd name="T84" fmla="*/ 146 w 1204"/>
                  <a:gd name="T85" fmla="*/ 68 h 4444"/>
                  <a:gd name="T86" fmla="*/ 32 w 1204"/>
                  <a:gd name="T87" fmla="*/ 36 h 4444"/>
                  <a:gd name="T88" fmla="*/ 143 w 1204"/>
                  <a:gd name="T89" fmla="*/ 43 h 4444"/>
                  <a:gd name="T90" fmla="*/ 0 w 1204"/>
                  <a:gd name="T91" fmla="*/ 0 h 444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204" h="4444">
                    <a:moveTo>
                      <a:pt x="0" y="0"/>
                    </a:moveTo>
                    <a:lnTo>
                      <a:pt x="12" y="4444"/>
                    </a:lnTo>
                    <a:lnTo>
                      <a:pt x="1190" y="4330"/>
                    </a:lnTo>
                    <a:lnTo>
                      <a:pt x="263" y="4252"/>
                    </a:lnTo>
                    <a:lnTo>
                      <a:pt x="1204" y="4123"/>
                    </a:lnTo>
                    <a:lnTo>
                      <a:pt x="304" y="4080"/>
                    </a:lnTo>
                    <a:lnTo>
                      <a:pt x="1161" y="3968"/>
                    </a:lnTo>
                    <a:lnTo>
                      <a:pt x="282" y="3862"/>
                    </a:lnTo>
                    <a:lnTo>
                      <a:pt x="1144" y="3770"/>
                    </a:lnTo>
                    <a:lnTo>
                      <a:pt x="295" y="3669"/>
                    </a:lnTo>
                    <a:lnTo>
                      <a:pt x="1124" y="3604"/>
                    </a:lnTo>
                    <a:lnTo>
                      <a:pt x="282" y="3475"/>
                    </a:lnTo>
                    <a:lnTo>
                      <a:pt x="1118" y="3434"/>
                    </a:lnTo>
                    <a:lnTo>
                      <a:pt x="301" y="3265"/>
                    </a:lnTo>
                    <a:lnTo>
                      <a:pt x="1066" y="3196"/>
                    </a:lnTo>
                    <a:lnTo>
                      <a:pt x="289" y="3059"/>
                    </a:lnTo>
                    <a:lnTo>
                      <a:pt x="1087" y="2982"/>
                    </a:lnTo>
                    <a:lnTo>
                      <a:pt x="273" y="2876"/>
                    </a:lnTo>
                    <a:lnTo>
                      <a:pt x="1090" y="2753"/>
                    </a:lnTo>
                    <a:lnTo>
                      <a:pt x="263" y="2632"/>
                    </a:lnTo>
                    <a:lnTo>
                      <a:pt x="1041" y="2537"/>
                    </a:lnTo>
                    <a:lnTo>
                      <a:pt x="241" y="2411"/>
                    </a:lnTo>
                    <a:lnTo>
                      <a:pt x="1041" y="2334"/>
                    </a:lnTo>
                    <a:lnTo>
                      <a:pt x="269" y="2207"/>
                    </a:lnTo>
                    <a:lnTo>
                      <a:pt x="1021" y="2159"/>
                    </a:lnTo>
                    <a:lnTo>
                      <a:pt x="244" y="2007"/>
                    </a:lnTo>
                    <a:lnTo>
                      <a:pt x="1021" y="1958"/>
                    </a:lnTo>
                    <a:lnTo>
                      <a:pt x="263" y="1800"/>
                    </a:lnTo>
                    <a:lnTo>
                      <a:pt x="989" y="1744"/>
                    </a:lnTo>
                    <a:lnTo>
                      <a:pt x="247" y="1614"/>
                    </a:lnTo>
                    <a:lnTo>
                      <a:pt x="1006" y="1551"/>
                    </a:lnTo>
                    <a:lnTo>
                      <a:pt x="263" y="1425"/>
                    </a:lnTo>
                    <a:lnTo>
                      <a:pt x="978" y="1376"/>
                    </a:lnTo>
                    <a:lnTo>
                      <a:pt x="273" y="1221"/>
                    </a:lnTo>
                    <a:lnTo>
                      <a:pt x="978" y="1193"/>
                    </a:lnTo>
                    <a:lnTo>
                      <a:pt x="273" y="1023"/>
                    </a:lnTo>
                    <a:lnTo>
                      <a:pt x="999" y="986"/>
                    </a:lnTo>
                    <a:lnTo>
                      <a:pt x="256" y="800"/>
                    </a:lnTo>
                    <a:lnTo>
                      <a:pt x="921" y="800"/>
                    </a:lnTo>
                    <a:lnTo>
                      <a:pt x="247" y="597"/>
                    </a:lnTo>
                    <a:lnTo>
                      <a:pt x="874" y="602"/>
                    </a:lnTo>
                    <a:lnTo>
                      <a:pt x="256" y="401"/>
                    </a:lnTo>
                    <a:lnTo>
                      <a:pt x="880" y="409"/>
                    </a:lnTo>
                    <a:lnTo>
                      <a:pt x="192" y="217"/>
                    </a:lnTo>
                    <a:lnTo>
                      <a:pt x="863" y="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6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2" name="Freeform 67"/>
              <p:cNvSpPr>
                <a:spLocks/>
              </p:cNvSpPr>
              <p:nvPr/>
            </p:nvSpPr>
            <p:spPr bwMode="auto">
              <a:xfrm>
                <a:off x="4916" y="139"/>
                <a:ext cx="208" cy="66"/>
              </a:xfrm>
              <a:custGeom>
                <a:avLst/>
                <a:gdLst>
                  <a:gd name="T0" fmla="*/ 0 w 1248"/>
                  <a:gd name="T1" fmla="*/ 0 h 396"/>
                  <a:gd name="T2" fmla="*/ 2 w 1248"/>
                  <a:gd name="T3" fmla="*/ 66 h 396"/>
                  <a:gd name="T4" fmla="*/ 207 w 1248"/>
                  <a:gd name="T5" fmla="*/ 65 h 396"/>
                  <a:gd name="T6" fmla="*/ 31 w 1248"/>
                  <a:gd name="T7" fmla="*/ 52 h 396"/>
                  <a:gd name="T8" fmla="*/ 208 w 1248"/>
                  <a:gd name="T9" fmla="*/ 48 h 396"/>
                  <a:gd name="T10" fmla="*/ 31 w 1248"/>
                  <a:gd name="T11" fmla="*/ 32 h 396"/>
                  <a:gd name="T12" fmla="*/ 207 w 1248"/>
                  <a:gd name="T13" fmla="*/ 30 h 396"/>
                  <a:gd name="T14" fmla="*/ 28 w 1248"/>
                  <a:gd name="T15" fmla="*/ 15 h 396"/>
                  <a:gd name="T16" fmla="*/ 200 w 1248"/>
                  <a:gd name="T17" fmla="*/ 8 h 396"/>
                  <a:gd name="T18" fmla="*/ 0 w 1248"/>
                  <a:gd name="T19" fmla="*/ 0 h 3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48" h="396">
                    <a:moveTo>
                      <a:pt x="0" y="0"/>
                    </a:moveTo>
                    <a:lnTo>
                      <a:pt x="11" y="396"/>
                    </a:lnTo>
                    <a:lnTo>
                      <a:pt x="1239" y="391"/>
                    </a:lnTo>
                    <a:lnTo>
                      <a:pt x="183" y="309"/>
                    </a:lnTo>
                    <a:lnTo>
                      <a:pt x="1248" y="290"/>
                    </a:lnTo>
                    <a:lnTo>
                      <a:pt x="186" y="192"/>
                    </a:lnTo>
                    <a:lnTo>
                      <a:pt x="1239" y="181"/>
                    </a:lnTo>
                    <a:lnTo>
                      <a:pt x="166" y="89"/>
                    </a:lnTo>
                    <a:lnTo>
                      <a:pt x="1201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B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3" name="Freeform 68"/>
              <p:cNvSpPr>
                <a:spLocks/>
              </p:cNvSpPr>
              <p:nvPr/>
            </p:nvSpPr>
            <p:spPr bwMode="auto">
              <a:xfrm>
                <a:off x="4914" y="271"/>
                <a:ext cx="201" cy="23"/>
              </a:xfrm>
              <a:custGeom>
                <a:avLst/>
                <a:gdLst>
                  <a:gd name="T0" fmla="*/ 0 w 1205"/>
                  <a:gd name="T1" fmla="*/ 0 h 134"/>
                  <a:gd name="T2" fmla="*/ 0 w 1205"/>
                  <a:gd name="T3" fmla="*/ 23 h 134"/>
                  <a:gd name="T4" fmla="*/ 201 w 1205"/>
                  <a:gd name="T5" fmla="*/ 23 h 134"/>
                  <a:gd name="T6" fmla="*/ 28 w 1205"/>
                  <a:gd name="T7" fmla="*/ 12 h 134"/>
                  <a:gd name="T8" fmla="*/ 200 w 1205"/>
                  <a:gd name="T9" fmla="*/ 10 h 134"/>
                  <a:gd name="T10" fmla="*/ 0 w 1205"/>
                  <a:gd name="T11" fmla="*/ 0 h 1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05" h="134">
                    <a:moveTo>
                      <a:pt x="0" y="0"/>
                    </a:moveTo>
                    <a:lnTo>
                      <a:pt x="0" y="134"/>
                    </a:lnTo>
                    <a:lnTo>
                      <a:pt x="1205" y="134"/>
                    </a:lnTo>
                    <a:lnTo>
                      <a:pt x="166" y="69"/>
                    </a:lnTo>
                    <a:lnTo>
                      <a:pt x="1199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B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4" name="Freeform 69"/>
              <p:cNvSpPr>
                <a:spLocks/>
              </p:cNvSpPr>
              <p:nvPr/>
            </p:nvSpPr>
            <p:spPr bwMode="auto">
              <a:xfrm>
                <a:off x="4916" y="314"/>
                <a:ext cx="68" cy="47"/>
              </a:xfrm>
              <a:custGeom>
                <a:avLst/>
                <a:gdLst>
                  <a:gd name="T0" fmla="*/ 0 w 406"/>
                  <a:gd name="T1" fmla="*/ 1 h 281"/>
                  <a:gd name="T2" fmla="*/ 2 w 406"/>
                  <a:gd name="T3" fmla="*/ 46 h 281"/>
                  <a:gd name="T4" fmla="*/ 64 w 406"/>
                  <a:gd name="T5" fmla="*/ 47 h 281"/>
                  <a:gd name="T6" fmla="*/ 63 w 406"/>
                  <a:gd name="T7" fmla="*/ 37 h 281"/>
                  <a:gd name="T8" fmla="*/ 12 w 406"/>
                  <a:gd name="T9" fmla="*/ 34 h 281"/>
                  <a:gd name="T10" fmla="*/ 10 w 406"/>
                  <a:gd name="T11" fmla="*/ 13 h 281"/>
                  <a:gd name="T12" fmla="*/ 67 w 406"/>
                  <a:gd name="T13" fmla="*/ 11 h 281"/>
                  <a:gd name="T14" fmla="*/ 68 w 406"/>
                  <a:gd name="T15" fmla="*/ 0 h 281"/>
                  <a:gd name="T16" fmla="*/ 0 w 406"/>
                  <a:gd name="T17" fmla="*/ 1 h 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06" h="281">
                    <a:moveTo>
                      <a:pt x="0" y="4"/>
                    </a:moveTo>
                    <a:lnTo>
                      <a:pt x="11" y="273"/>
                    </a:lnTo>
                    <a:lnTo>
                      <a:pt x="382" y="281"/>
                    </a:lnTo>
                    <a:lnTo>
                      <a:pt x="378" y="224"/>
                    </a:lnTo>
                    <a:lnTo>
                      <a:pt x="69" y="204"/>
                    </a:lnTo>
                    <a:lnTo>
                      <a:pt x="60" y="78"/>
                    </a:lnTo>
                    <a:lnTo>
                      <a:pt x="401" y="67"/>
                    </a:lnTo>
                    <a:lnTo>
                      <a:pt x="40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6B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1110" name="Group 70"/>
          <p:cNvGrpSpPr>
            <a:grpSpLocks/>
          </p:cNvGrpSpPr>
          <p:nvPr/>
        </p:nvGrpSpPr>
        <p:grpSpPr bwMode="auto">
          <a:xfrm>
            <a:off x="7848600" y="939801"/>
            <a:ext cx="1600200" cy="396875"/>
            <a:chOff x="3984" y="638"/>
            <a:chExt cx="1008" cy="250"/>
          </a:xfrm>
        </p:grpSpPr>
        <p:sp>
          <p:nvSpPr>
            <p:cNvPr id="25610" name="Line 71"/>
            <p:cNvSpPr>
              <a:spLocks noChangeShapeType="1"/>
            </p:cNvSpPr>
            <p:nvPr/>
          </p:nvSpPr>
          <p:spPr bwMode="auto">
            <a:xfrm flipH="1">
              <a:off x="3984" y="852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5611" name="Text Box 72"/>
            <p:cNvSpPr txBox="1">
              <a:spLocks noChangeArrowheads="1"/>
            </p:cNvSpPr>
            <p:nvPr/>
          </p:nvSpPr>
          <p:spPr bwMode="auto">
            <a:xfrm>
              <a:off x="4142" y="638"/>
              <a:ext cx="70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>
                  <a:ea typeface="굴림" charset="-127"/>
                </a:rPr>
                <a:t>n</a:t>
              </a:r>
              <a:r>
                <a:rPr lang="en-US" altLang="ko-KR" sz="2000" baseline="-25000">
                  <a:ea typeface="굴림" charset="-127"/>
                </a:rPr>
                <a:t>s</a:t>
              </a:r>
              <a:r>
                <a:rPr lang="en-US" altLang="ko-KR" sz="2000">
                  <a:ea typeface="굴림" charset="-127"/>
                </a:rPr>
                <a:t>,cert</a:t>
              </a:r>
              <a:r>
                <a:rPr lang="en-US" altLang="ko-KR" sz="2000" baseline="-25000">
                  <a:ea typeface="굴림" charset="-127"/>
                </a:rPr>
                <a:t>s</a:t>
              </a:r>
              <a:endParaRPr lang="en-US" altLang="ko-KR" sz="2000">
                <a:ea typeface="굴림" charset="-127"/>
              </a:endParaRPr>
            </a:p>
          </p:txBody>
        </p:sp>
      </p:grpSp>
      <p:sp>
        <p:nvSpPr>
          <p:cNvPr id="25606" name="Rectangle 7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Security through SSL</a:t>
            </a:r>
          </a:p>
        </p:txBody>
      </p:sp>
      <p:grpSp>
        <p:nvGrpSpPr>
          <p:cNvPr id="1111114" name="Group 74"/>
          <p:cNvGrpSpPr>
            <a:grpSpLocks/>
          </p:cNvGrpSpPr>
          <p:nvPr/>
        </p:nvGrpSpPr>
        <p:grpSpPr bwMode="auto">
          <a:xfrm>
            <a:off x="7848600" y="571501"/>
            <a:ext cx="1600200" cy="396875"/>
            <a:chOff x="3984" y="406"/>
            <a:chExt cx="1008" cy="250"/>
          </a:xfrm>
        </p:grpSpPr>
        <p:sp>
          <p:nvSpPr>
            <p:cNvPr id="25608" name="Line 75"/>
            <p:cNvSpPr>
              <a:spLocks noChangeShapeType="1"/>
            </p:cNvSpPr>
            <p:nvPr/>
          </p:nvSpPr>
          <p:spPr bwMode="auto">
            <a:xfrm>
              <a:off x="3984" y="624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5609" name="Text Box 76"/>
            <p:cNvSpPr txBox="1">
              <a:spLocks noChangeArrowheads="1"/>
            </p:cNvSpPr>
            <p:nvPr/>
          </p:nvSpPr>
          <p:spPr bwMode="auto">
            <a:xfrm>
              <a:off x="4363" y="406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>
                  <a:ea typeface="굴림" charset="-127"/>
                </a:rPr>
                <a:t>n</a:t>
              </a:r>
              <a:r>
                <a:rPr lang="en-US" altLang="ko-KR" sz="2000" baseline="-25000">
                  <a:ea typeface="굴림" charset="-127"/>
                </a:rPr>
                <a:t>c</a:t>
              </a:r>
              <a:endParaRPr lang="en-US" altLang="ko-KR" sz="2000">
                <a:ea typeface="굴림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47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1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1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1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104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2776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How do we decide who is authorized</a:t>
            </a:r>
            <a:br>
              <a:rPr lang="en-US" altLang="ko-KR" dirty="0" smtClean="0">
                <a:ea typeface="굴림" charset="-127"/>
              </a:rPr>
            </a:br>
            <a:r>
              <a:rPr lang="en-US" altLang="ko-KR" dirty="0" smtClean="0">
                <a:ea typeface="굴림" charset="-127"/>
              </a:rPr>
              <a:t>to do actions in the system?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Access Control Matrix:</a:t>
            </a:r>
            <a:r>
              <a:rPr lang="en-US" altLang="ko-KR" dirty="0" smtClean="0">
                <a:ea typeface="굴림" charset="-127"/>
              </a:rPr>
              <a:t> </a:t>
            </a:r>
            <a:r>
              <a:rPr lang="en-US" altLang="ko-KR" dirty="0" smtClean="0">
                <a:ea typeface="굴림" charset="-127"/>
              </a:rPr>
              <a:t>all permissions </a:t>
            </a:r>
            <a:r>
              <a:rPr lang="en-US" altLang="ko-KR" dirty="0" smtClean="0">
                <a:ea typeface="굴림" charset="-127"/>
              </a:rPr>
              <a:t>in the </a:t>
            </a:r>
            <a:r>
              <a:rPr lang="en-US" altLang="ko-KR" dirty="0" smtClean="0">
                <a:ea typeface="굴림" charset="-127"/>
              </a:rPr>
              <a:t>system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Resources across top 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Files, Devices, etc…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Domains in columns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A domain might be a user or a </a:t>
            </a:r>
            <a:r>
              <a:rPr lang="en-US" altLang="ko-KR" dirty="0" smtClean="0">
                <a:ea typeface="굴림" charset="-127"/>
              </a:rPr>
              <a:t>group </a:t>
            </a:r>
            <a:r>
              <a:rPr lang="en-US" altLang="ko-KR" dirty="0" smtClean="0">
                <a:ea typeface="굴림" charset="-127"/>
              </a:rPr>
              <a:t>of permissions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E.g. above: User D</a:t>
            </a:r>
            <a:r>
              <a:rPr lang="en-US" altLang="ko-KR" baseline="-25000" dirty="0" smtClean="0">
                <a:ea typeface="굴림" charset="-127"/>
              </a:rPr>
              <a:t>3</a:t>
            </a:r>
            <a:r>
              <a:rPr lang="en-US" altLang="ko-KR" dirty="0" smtClean="0">
                <a:ea typeface="굴림" charset="-127"/>
              </a:rPr>
              <a:t> can read F</a:t>
            </a:r>
            <a:r>
              <a:rPr lang="en-US" altLang="ko-KR" baseline="-25000" dirty="0" smtClean="0">
                <a:ea typeface="굴림" charset="-127"/>
              </a:rPr>
              <a:t>2</a:t>
            </a:r>
            <a:r>
              <a:rPr lang="en-US" altLang="ko-KR" dirty="0" smtClean="0">
                <a:ea typeface="굴림" charset="-127"/>
              </a:rPr>
              <a:t> or execute F</a:t>
            </a:r>
            <a:r>
              <a:rPr lang="en-US" altLang="ko-KR" baseline="-25000" dirty="0" smtClean="0">
                <a:ea typeface="굴림" charset="-127"/>
              </a:rPr>
              <a:t>3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In practice, table would be huge and sparse!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Two approaches to implementation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Access Control Lists: store permissions with each object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Still might be lots of users! 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UNIX limits each file to: </a:t>
            </a:r>
            <a:r>
              <a:rPr lang="en-US" altLang="ko-KR" dirty="0" err="1" smtClean="0">
                <a:ea typeface="굴림" charset="-127"/>
              </a:rPr>
              <a:t>r,w,x</a:t>
            </a:r>
            <a:r>
              <a:rPr lang="en-US" altLang="ko-KR" dirty="0" smtClean="0">
                <a:ea typeface="굴림" charset="-127"/>
              </a:rPr>
              <a:t> for owner, group, world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More recent systems allow definition of groups of users and permissions for each group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Capability List: each process tracks objects has permission to touch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Popular in the past, idea out of favor today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charset="-127"/>
              </a:rPr>
              <a:t>Consider page table: Each process has list of pages it has access to, not each page has list of processes …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pic>
        <p:nvPicPr>
          <p:cNvPr id="11212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 t="14250" r="400" b="14502"/>
          <a:stretch>
            <a:fillRect/>
          </a:stretch>
        </p:blipFill>
        <p:spPr bwMode="auto">
          <a:xfrm>
            <a:off x="8100848" y="838200"/>
            <a:ext cx="3862552" cy="2667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Authorization</a:t>
            </a:r>
            <a:r>
              <a:rPr lang="en-US" altLang="ko-KR" dirty="0" smtClean="0">
                <a:ea typeface="굴림" charset="-127"/>
              </a:rPr>
              <a:t>: Who Can Do What?</a:t>
            </a:r>
          </a:p>
        </p:txBody>
      </p:sp>
    </p:spTree>
    <p:extLst>
      <p:ext uri="{BB962C8B-B14F-4D97-AF65-F5344CB8AC3E}">
        <p14:creationId xmlns:p14="http://schemas.microsoft.com/office/powerpoint/2010/main" val="413592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128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How fine-grained should access control be?</a:t>
            </a:r>
            <a:endParaRPr lang="en-US" altLang="ko-KR" smtClean="0"/>
          </a:p>
        </p:txBody>
      </p:sp>
      <p:sp>
        <p:nvSpPr>
          <p:cNvPr id="112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11125200" cy="556260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Example of the problem:</a:t>
            </a:r>
          </a:p>
          <a:p>
            <a:pPr lvl="1"/>
            <a:r>
              <a:rPr lang="en-US" altLang="ko-KR" dirty="0" smtClean="0"/>
              <a:t>Suppose you buy a copy of a new game from “Joe’s Game World” and then run it.</a:t>
            </a:r>
          </a:p>
          <a:p>
            <a:pPr lvl="1"/>
            <a:r>
              <a:rPr lang="en-US" altLang="ko-KR" dirty="0" smtClean="0"/>
              <a:t>It’s running with your </a:t>
            </a:r>
            <a:r>
              <a:rPr lang="en-US" altLang="ko-KR" dirty="0" err="1" smtClean="0"/>
              <a:t>userid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It removes all the files you own, including the project due the next day…</a:t>
            </a:r>
          </a:p>
          <a:p>
            <a:r>
              <a:rPr lang="en-US" altLang="ko-KR" dirty="0" smtClean="0"/>
              <a:t>How can you prevent this?</a:t>
            </a:r>
          </a:p>
          <a:p>
            <a:pPr lvl="1"/>
            <a:r>
              <a:rPr lang="en-US" altLang="ko-KR" dirty="0" smtClean="0"/>
              <a:t>Have to run the program under some </a:t>
            </a:r>
            <a:r>
              <a:rPr lang="en-US" altLang="ko-KR" dirty="0" err="1" smtClean="0"/>
              <a:t>userid</a:t>
            </a:r>
            <a:r>
              <a:rPr lang="en-US" altLang="ko-KR" dirty="0" smtClean="0"/>
              <a:t>.  </a:t>
            </a:r>
          </a:p>
          <a:p>
            <a:pPr lvl="2"/>
            <a:r>
              <a:rPr lang="en-US" altLang="ko-KR" dirty="0" smtClean="0"/>
              <a:t>Could create a second games </a:t>
            </a:r>
            <a:r>
              <a:rPr lang="en-US" altLang="ko-KR" dirty="0" err="1" smtClean="0"/>
              <a:t>userid</a:t>
            </a:r>
            <a:r>
              <a:rPr lang="en-US" altLang="ko-KR" dirty="0" smtClean="0"/>
              <a:t> for the user, which has no write privileges.</a:t>
            </a:r>
          </a:p>
          <a:p>
            <a:pPr lvl="2"/>
            <a:r>
              <a:rPr lang="en-US" altLang="ko-KR" dirty="0" smtClean="0"/>
              <a:t>Like the “nobody” </a:t>
            </a:r>
            <a:r>
              <a:rPr lang="en-US" altLang="ko-KR" dirty="0" err="1" smtClean="0"/>
              <a:t>userid</a:t>
            </a:r>
            <a:r>
              <a:rPr lang="en-US" altLang="ko-KR" dirty="0" smtClean="0"/>
              <a:t> in UNIX – can’t do much</a:t>
            </a:r>
          </a:p>
          <a:p>
            <a:pPr lvl="1"/>
            <a:r>
              <a:rPr lang="en-US" altLang="ko-KR" dirty="0" smtClean="0"/>
              <a:t>But what if the game needs to write out a file recording scores?</a:t>
            </a:r>
          </a:p>
          <a:p>
            <a:pPr lvl="2"/>
            <a:r>
              <a:rPr lang="en-US" altLang="ko-KR" dirty="0" smtClean="0"/>
              <a:t>Would need to give write privileges to one particular file (or directory) to your games </a:t>
            </a:r>
            <a:r>
              <a:rPr lang="en-US" altLang="ko-KR" dirty="0" err="1" smtClean="0"/>
              <a:t>userid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But what about non-game programs you want to use, such as Quicken?</a:t>
            </a:r>
          </a:p>
          <a:p>
            <a:pPr lvl="2"/>
            <a:r>
              <a:rPr lang="en-US" altLang="ko-KR" dirty="0" smtClean="0"/>
              <a:t>Now you need to create your own private quicken </a:t>
            </a:r>
            <a:r>
              <a:rPr lang="en-US" altLang="ko-KR" dirty="0" err="1" smtClean="0"/>
              <a:t>userid</a:t>
            </a:r>
            <a:r>
              <a:rPr lang="en-US" altLang="ko-KR" dirty="0" smtClean="0"/>
              <a:t>, if you want to make sure </a:t>
            </a:r>
            <a:r>
              <a:rPr lang="en-US" altLang="ko-KR" dirty="0" err="1" smtClean="0"/>
              <a:t>tha</a:t>
            </a:r>
            <a:r>
              <a:rPr lang="en-US" altLang="ko-KR" dirty="0" smtClean="0"/>
              <a:t> the copy of Quicken you bought can’t corrupt non-quicken-related files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But – how to get this right??? Pretty complex…</a:t>
            </a: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4028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333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Authorization Continued</a:t>
            </a:r>
          </a:p>
        </p:txBody>
      </p:sp>
      <p:sp>
        <p:nvSpPr>
          <p:cNvPr id="112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277600" cy="5791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Principle of least privilege:</a:t>
            </a:r>
            <a:r>
              <a:rPr lang="en-US" altLang="ko-KR" dirty="0" smtClean="0">
                <a:ea typeface="굴림" charset="-127"/>
              </a:rPr>
              <a:t> programs, users, and systems should get only enough privileges to perform their tasks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Very hard to do in practice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How do you figure out what the minimum set of privileges is needed to run your programs?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People often run at higher privilege then necessary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Such as the “administrator” privilege under windows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One solution: Signed Software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Only use software from sources that you trust, thereby dealing with the problem by means of authentication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Fine for big, established firms such as Microsoft, since they can make their signing keys well known and people trust them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Actually, not always fine: recently, one of Microsoft’s signing keys was compromised, leading to malicious software that looked valid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What about new startups?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Who “validates” them?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How easy is it to fool them?</a:t>
            </a:r>
          </a:p>
        </p:txBody>
      </p:sp>
    </p:spTree>
    <p:extLst>
      <p:ext uri="{BB962C8B-B14F-4D97-AF65-F5344CB8AC3E}">
        <p14:creationId xmlns:p14="http://schemas.microsoft.com/office/powerpoint/2010/main" val="1303365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53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3" y="152400"/>
            <a:ext cx="11429998" cy="5334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How to perform Authorization for Distributed Systems?</a:t>
            </a:r>
          </a:p>
        </p:txBody>
      </p:sp>
      <p:sp>
        <p:nvSpPr>
          <p:cNvPr id="112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7877" y="2743200"/>
            <a:ext cx="10499724" cy="3886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Issues: Are all user names in world unique?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No! They only have small number of characters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kubi@mit.edu </a:t>
            </a: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 kubitron@lcs.mit.edu  kubitron@cs.berkeley.edu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However, someone thought their friend was kubi@mit.edu and I got very private email intended for someone else…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  <a:sym typeface="Symbol" panose="05050102010706020507" pitchFamily="18" charset="2"/>
              </a:rPr>
              <a:t>Need something better, more unique to identify person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Suppose want to connect with any server at any time?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ea typeface="굴림" charset="-127"/>
              </a:rPr>
              <a:t>Need an account on every machine! (possibly with different user name for each account)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OR: Need to use something more universal as identity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Public Keys!  (Called “Principles”)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People </a:t>
            </a:r>
            <a:r>
              <a:rPr lang="en-US" altLang="ko-KR" i="1" dirty="0" smtClean="0">
                <a:solidFill>
                  <a:schemeClr val="hlink"/>
                </a:solidFill>
                <a:ea typeface="굴림" charset="-127"/>
              </a:rPr>
              <a:t>are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 their public keys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endParaRPr lang="ko-KR" altLang="en-US" dirty="0" smtClean="0">
              <a:solidFill>
                <a:schemeClr val="hlink"/>
              </a:solidFill>
              <a:ea typeface="굴림" charset="-127"/>
            </a:endParaRP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4572001" y="685800"/>
            <a:ext cx="2765425" cy="1828800"/>
            <a:chOff x="1152" y="384"/>
            <a:chExt cx="2064" cy="1440"/>
          </a:xfrm>
        </p:grpSpPr>
        <p:sp>
          <p:nvSpPr>
            <p:cNvPr id="29891" name="Oval 5"/>
            <p:cNvSpPr>
              <a:spLocks noChangeArrowheads="1"/>
            </p:cNvSpPr>
            <p:nvPr/>
          </p:nvSpPr>
          <p:spPr bwMode="auto">
            <a:xfrm>
              <a:off x="1152" y="672"/>
              <a:ext cx="1344" cy="1008"/>
            </a:xfrm>
            <a:prstGeom prst="ellipse">
              <a:avLst/>
            </a:prstGeom>
            <a:solidFill>
              <a:srgbClr val="FF66CC">
                <a:alpha val="54901"/>
              </a:srgbClr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92" name="Oval 6"/>
            <p:cNvSpPr>
              <a:spLocks noChangeArrowheads="1"/>
            </p:cNvSpPr>
            <p:nvPr/>
          </p:nvSpPr>
          <p:spPr bwMode="auto">
            <a:xfrm>
              <a:off x="2016" y="816"/>
              <a:ext cx="1200" cy="1008"/>
            </a:xfrm>
            <a:prstGeom prst="ellipse">
              <a:avLst/>
            </a:prstGeom>
            <a:solidFill>
              <a:srgbClr val="66FFFF">
                <a:alpha val="54901"/>
              </a:srgbClr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93" name="Oval 7"/>
            <p:cNvSpPr>
              <a:spLocks noChangeArrowheads="1"/>
            </p:cNvSpPr>
            <p:nvPr/>
          </p:nvSpPr>
          <p:spPr bwMode="auto">
            <a:xfrm>
              <a:off x="1728" y="384"/>
              <a:ext cx="1200" cy="1008"/>
            </a:xfrm>
            <a:prstGeom prst="ellipse">
              <a:avLst/>
            </a:prstGeom>
            <a:solidFill>
              <a:srgbClr val="66FF66">
                <a:alpha val="54901"/>
              </a:srgbClr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7292976" y="1219200"/>
            <a:ext cx="2176859" cy="119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2400">
                <a:ea typeface="굴림" charset="-127"/>
              </a:rPr>
              <a:t>Different </a:t>
            </a:r>
          </a:p>
          <a:p>
            <a:r>
              <a:rPr lang="en-US" altLang="ko-KR" sz="2400">
                <a:ea typeface="굴림" charset="-127"/>
              </a:rPr>
              <a:t>Authorization</a:t>
            </a:r>
          </a:p>
          <a:p>
            <a:r>
              <a:rPr lang="en-US" altLang="ko-KR" sz="2400">
                <a:ea typeface="굴림" charset="-127"/>
              </a:rPr>
              <a:t>Domains</a:t>
            </a:r>
          </a:p>
        </p:txBody>
      </p:sp>
      <p:pic>
        <p:nvPicPr>
          <p:cNvPr id="29702" name="Picture 9" descr="MCj0398505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1"/>
            <a:ext cx="15446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Line 10"/>
          <p:cNvSpPr>
            <a:spLocks noChangeShapeType="1"/>
          </p:cNvSpPr>
          <p:nvPr/>
        </p:nvSpPr>
        <p:spPr bwMode="auto">
          <a:xfrm flipV="1">
            <a:off x="3505200" y="1676400"/>
            <a:ext cx="1371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/>
          </a:p>
        </p:txBody>
      </p:sp>
      <p:sp>
        <p:nvSpPr>
          <p:cNvPr id="29704" name="Line 11"/>
          <p:cNvSpPr>
            <a:spLocks noChangeShapeType="1"/>
          </p:cNvSpPr>
          <p:nvPr/>
        </p:nvSpPr>
        <p:spPr bwMode="auto">
          <a:xfrm>
            <a:off x="3581400" y="2057400"/>
            <a:ext cx="312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/>
          </a:p>
        </p:txBody>
      </p:sp>
      <p:grpSp>
        <p:nvGrpSpPr>
          <p:cNvPr id="29705" name="Group 12"/>
          <p:cNvGrpSpPr>
            <a:grpSpLocks/>
          </p:cNvGrpSpPr>
          <p:nvPr/>
        </p:nvGrpSpPr>
        <p:grpSpPr bwMode="auto">
          <a:xfrm>
            <a:off x="6781800" y="1676400"/>
            <a:ext cx="452438" cy="533400"/>
            <a:chOff x="4817" y="92"/>
            <a:chExt cx="669" cy="866"/>
          </a:xfrm>
        </p:grpSpPr>
        <p:sp>
          <p:nvSpPr>
            <p:cNvPr id="29830" name="Freeform 13"/>
            <p:cNvSpPr>
              <a:spLocks/>
            </p:cNvSpPr>
            <p:nvPr/>
          </p:nvSpPr>
          <p:spPr bwMode="auto">
            <a:xfrm>
              <a:off x="4817" y="92"/>
              <a:ext cx="669" cy="866"/>
            </a:xfrm>
            <a:custGeom>
              <a:avLst/>
              <a:gdLst>
                <a:gd name="T0" fmla="*/ 669 w 4015"/>
                <a:gd name="T1" fmla="*/ 73 h 5192"/>
                <a:gd name="T2" fmla="*/ 669 w 4015"/>
                <a:gd name="T3" fmla="*/ 830 h 5192"/>
                <a:gd name="T4" fmla="*/ 427 w 4015"/>
                <a:gd name="T5" fmla="*/ 854 h 5192"/>
                <a:gd name="T6" fmla="*/ 373 w 4015"/>
                <a:gd name="T7" fmla="*/ 853 h 5192"/>
                <a:gd name="T8" fmla="*/ 367 w 4015"/>
                <a:gd name="T9" fmla="*/ 854 h 5192"/>
                <a:gd name="T10" fmla="*/ 360 w 4015"/>
                <a:gd name="T11" fmla="*/ 855 h 5192"/>
                <a:gd name="T12" fmla="*/ 352 w 4015"/>
                <a:gd name="T13" fmla="*/ 856 h 5192"/>
                <a:gd name="T14" fmla="*/ 344 w 4015"/>
                <a:gd name="T15" fmla="*/ 858 h 5192"/>
                <a:gd name="T16" fmla="*/ 335 w 4015"/>
                <a:gd name="T17" fmla="*/ 859 h 5192"/>
                <a:gd name="T18" fmla="*/ 326 w 4015"/>
                <a:gd name="T19" fmla="*/ 860 h 5192"/>
                <a:gd name="T20" fmla="*/ 316 w 4015"/>
                <a:gd name="T21" fmla="*/ 861 h 5192"/>
                <a:gd name="T22" fmla="*/ 306 w 4015"/>
                <a:gd name="T23" fmla="*/ 863 h 5192"/>
                <a:gd name="T24" fmla="*/ 295 w 4015"/>
                <a:gd name="T25" fmla="*/ 864 h 5192"/>
                <a:gd name="T26" fmla="*/ 284 w 4015"/>
                <a:gd name="T27" fmla="*/ 865 h 5192"/>
                <a:gd name="T28" fmla="*/ 272 w 4015"/>
                <a:gd name="T29" fmla="*/ 865 h 5192"/>
                <a:gd name="T30" fmla="*/ 259 w 4015"/>
                <a:gd name="T31" fmla="*/ 866 h 5192"/>
                <a:gd name="T32" fmla="*/ 247 w 4015"/>
                <a:gd name="T33" fmla="*/ 866 h 5192"/>
                <a:gd name="T34" fmla="*/ 234 w 4015"/>
                <a:gd name="T35" fmla="*/ 866 h 5192"/>
                <a:gd name="T36" fmla="*/ 221 w 4015"/>
                <a:gd name="T37" fmla="*/ 866 h 5192"/>
                <a:gd name="T38" fmla="*/ 207 w 4015"/>
                <a:gd name="T39" fmla="*/ 866 h 5192"/>
                <a:gd name="T40" fmla="*/ 187 w 4015"/>
                <a:gd name="T41" fmla="*/ 865 h 5192"/>
                <a:gd name="T42" fmla="*/ 168 w 4015"/>
                <a:gd name="T43" fmla="*/ 863 h 5192"/>
                <a:gd name="T44" fmla="*/ 151 w 4015"/>
                <a:gd name="T45" fmla="*/ 862 h 5192"/>
                <a:gd name="T46" fmla="*/ 136 w 4015"/>
                <a:gd name="T47" fmla="*/ 860 h 5192"/>
                <a:gd name="T48" fmla="*/ 121 w 4015"/>
                <a:gd name="T49" fmla="*/ 858 h 5192"/>
                <a:gd name="T50" fmla="*/ 108 w 4015"/>
                <a:gd name="T51" fmla="*/ 856 h 5192"/>
                <a:gd name="T52" fmla="*/ 97 w 4015"/>
                <a:gd name="T53" fmla="*/ 854 h 5192"/>
                <a:gd name="T54" fmla="*/ 87 w 4015"/>
                <a:gd name="T55" fmla="*/ 852 h 5192"/>
                <a:gd name="T56" fmla="*/ 78 w 4015"/>
                <a:gd name="T57" fmla="*/ 850 h 5192"/>
                <a:gd name="T58" fmla="*/ 70 w 4015"/>
                <a:gd name="T59" fmla="*/ 849 h 5192"/>
                <a:gd name="T60" fmla="*/ 64 w 4015"/>
                <a:gd name="T61" fmla="*/ 847 h 5192"/>
                <a:gd name="T62" fmla="*/ 59 w 4015"/>
                <a:gd name="T63" fmla="*/ 845 h 5192"/>
                <a:gd name="T64" fmla="*/ 54 w 4015"/>
                <a:gd name="T65" fmla="*/ 845 h 5192"/>
                <a:gd name="T66" fmla="*/ 52 w 4015"/>
                <a:gd name="T67" fmla="*/ 844 h 5192"/>
                <a:gd name="T68" fmla="*/ 50 w 4015"/>
                <a:gd name="T69" fmla="*/ 843 h 5192"/>
                <a:gd name="T70" fmla="*/ 50 w 4015"/>
                <a:gd name="T71" fmla="*/ 843 h 5192"/>
                <a:gd name="T72" fmla="*/ 0 w 4015"/>
                <a:gd name="T73" fmla="*/ 841 h 5192"/>
                <a:gd name="T74" fmla="*/ 0 w 4015"/>
                <a:gd name="T75" fmla="*/ 0 h 5192"/>
                <a:gd name="T76" fmla="*/ 429 w 4015"/>
                <a:gd name="T77" fmla="*/ 1 h 5192"/>
                <a:gd name="T78" fmla="*/ 669 w 4015"/>
                <a:gd name="T79" fmla="*/ 73 h 519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15" h="5192">
                  <a:moveTo>
                    <a:pt x="4015" y="439"/>
                  </a:moveTo>
                  <a:lnTo>
                    <a:pt x="4015" y="4974"/>
                  </a:lnTo>
                  <a:lnTo>
                    <a:pt x="2561" y="5121"/>
                  </a:lnTo>
                  <a:lnTo>
                    <a:pt x="2240" y="5112"/>
                  </a:lnTo>
                  <a:lnTo>
                    <a:pt x="2203" y="5121"/>
                  </a:lnTo>
                  <a:lnTo>
                    <a:pt x="2159" y="5127"/>
                  </a:lnTo>
                  <a:lnTo>
                    <a:pt x="2114" y="5135"/>
                  </a:lnTo>
                  <a:lnTo>
                    <a:pt x="2065" y="5144"/>
                  </a:lnTo>
                  <a:lnTo>
                    <a:pt x="2013" y="5149"/>
                  </a:lnTo>
                  <a:lnTo>
                    <a:pt x="1956" y="5158"/>
                  </a:lnTo>
                  <a:lnTo>
                    <a:pt x="1898" y="5164"/>
                  </a:lnTo>
                  <a:lnTo>
                    <a:pt x="1835" y="5173"/>
                  </a:lnTo>
                  <a:lnTo>
                    <a:pt x="1769" y="5179"/>
                  </a:lnTo>
                  <a:lnTo>
                    <a:pt x="1704" y="5184"/>
                  </a:lnTo>
                  <a:lnTo>
                    <a:pt x="1632" y="5187"/>
                  </a:lnTo>
                  <a:lnTo>
                    <a:pt x="1557" y="5190"/>
                  </a:lnTo>
                  <a:lnTo>
                    <a:pt x="1483" y="5192"/>
                  </a:lnTo>
                  <a:lnTo>
                    <a:pt x="1405" y="5192"/>
                  </a:lnTo>
                  <a:lnTo>
                    <a:pt x="1324" y="5192"/>
                  </a:lnTo>
                  <a:lnTo>
                    <a:pt x="1242" y="5190"/>
                  </a:lnTo>
                  <a:lnTo>
                    <a:pt x="1121" y="5184"/>
                  </a:lnTo>
                  <a:lnTo>
                    <a:pt x="1009" y="5175"/>
                  </a:lnTo>
                  <a:lnTo>
                    <a:pt x="907" y="5166"/>
                  </a:lnTo>
                  <a:lnTo>
                    <a:pt x="814" y="5155"/>
                  </a:lnTo>
                  <a:lnTo>
                    <a:pt x="728" y="5144"/>
                  </a:lnTo>
                  <a:lnTo>
                    <a:pt x="651" y="5133"/>
                  </a:lnTo>
                  <a:lnTo>
                    <a:pt x="583" y="5121"/>
                  </a:lnTo>
                  <a:lnTo>
                    <a:pt x="522" y="5110"/>
                  </a:lnTo>
                  <a:lnTo>
                    <a:pt x="467" y="5098"/>
                  </a:lnTo>
                  <a:lnTo>
                    <a:pt x="421" y="5090"/>
                  </a:lnTo>
                  <a:lnTo>
                    <a:pt x="384" y="5078"/>
                  </a:lnTo>
                  <a:lnTo>
                    <a:pt x="352" y="5069"/>
                  </a:lnTo>
                  <a:lnTo>
                    <a:pt x="327" y="5064"/>
                  </a:lnTo>
                  <a:lnTo>
                    <a:pt x="313" y="5058"/>
                  </a:lnTo>
                  <a:lnTo>
                    <a:pt x="301" y="5052"/>
                  </a:lnTo>
                  <a:lnTo>
                    <a:pt x="298" y="5052"/>
                  </a:lnTo>
                  <a:lnTo>
                    <a:pt x="0" y="5043"/>
                  </a:lnTo>
                  <a:lnTo>
                    <a:pt x="0" y="0"/>
                  </a:lnTo>
                  <a:lnTo>
                    <a:pt x="2576" y="6"/>
                  </a:lnTo>
                  <a:lnTo>
                    <a:pt x="4015" y="439"/>
                  </a:ln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1" name="Freeform 14"/>
            <p:cNvSpPr>
              <a:spLocks/>
            </p:cNvSpPr>
            <p:nvPr/>
          </p:nvSpPr>
          <p:spPr bwMode="auto">
            <a:xfrm>
              <a:off x="4832" y="113"/>
              <a:ext cx="639" cy="825"/>
            </a:xfrm>
            <a:custGeom>
              <a:avLst/>
              <a:gdLst>
                <a:gd name="T0" fmla="*/ 639 w 3832"/>
                <a:gd name="T1" fmla="*/ 70 h 4950"/>
                <a:gd name="T2" fmla="*/ 639 w 3832"/>
                <a:gd name="T3" fmla="*/ 791 h 4950"/>
                <a:gd name="T4" fmla="*/ 408 w 3832"/>
                <a:gd name="T5" fmla="*/ 814 h 4950"/>
                <a:gd name="T6" fmla="*/ 356 w 3832"/>
                <a:gd name="T7" fmla="*/ 812 h 4950"/>
                <a:gd name="T8" fmla="*/ 350 w 3832"/>
                <a:gd name="T9" fmla="*/ 813 h 4950"/>
                <a:gd name="T10" fmla="*/ 344 w 3832"/>
                <a:gd name="T11" fmla="*/ 814 h 4950"/>
                <a:gd name="T12" fmla="*/ 336 w 3832"/>
                <a:gd name="T13" fmla="*/ 816 h 4950"/>
                <a:gd name="T14" fmla="*/ 329 w 3832"/>
                <a:gd name="T15" fmla="*/ 817 h 4950"/>
                <a:gd name="T16" fmla="*/ 320 w 3832"/>
                <a:gd name="T17" fmla="*/ 818 h 4950"/>
                <a:gd name="T18" fmla="*/ 311 w 3832"/>
                <a:gd name="T19" fmla="*/ 819 h 4950"/>
                <a:gd name="T20" fmla="*/ 302 w 3832"/>
                <a:gd name="T21" fmla="*/ 821 h 4950"/>
                <a:gd name="T22" fmla="*/ 292 w 3832"/>
                <a:gd name="T23" fmla="*/ 822 h 4950"/>
                <a:gd name="T24" fmla="*/ 282 w 3832"/>
                <a:gd name="T25" fmla="*/ 823 h 4950"/>
                <a:gd name="T26" fmla="*/ 271 w 3832"/>
                <a:gd name="T27" fmla="*/ 823 h 4950"/>
                <a:gd name="T28" fmla="*/ 259 w 3832"/>
                <a:gd name="T29" fmla="*/ 824 h 4950"/>
                <a:gd name="T30" fmla="*/ 248 w 3832"/>
                <a:gd name="T31" fmla="*/ 824 h 4950"/>
                <a:gd name="T32" fmla="*/ 236 w 3832"/>
                <a:gd name="T33" fmla="*/ 825 h 4950"/>
                <a:gd name="T34" fmla="*/ 223 w 3832"/>
                <a:gd name="T35" fmla="*/ 825 h 4950"/>
                <a:gd name="T36" fmla="*/ 211 w 3832"/>
                <a:gd name="T37" fmla="*/ 825 h 4950"/>
                <a:gd name="T38" fmla="*/ 198 w 3832"/>
                <a:gd name="T39" fmla="*/ 824 h 4950"/>
                <a:gd name="T40" fmla="*/ 179 w 3832"/>
                <a:gd name="T41" fmla="*/ 824 h 4950"/>
                <a:gd name="T42" fmla="*/ 161 w 3832"/>
                <a:gd name="T43" fmla="*/ 822 h 4950"/>
                <a:gd name="T44" fmla="*/ 144 w 3832"/>
                <a:gd name="T45" fmla="*/ 821 h 4950"/>
                <a:gd name="T46" fmla="*/ 130 w 3832"/>
                <a:gd name="T47" fmla="*/ 819 h 4950"/>
                <a:gd name="T48" fmla="*/ 116 w 3832"/>
                <a:gd name="T49" fmla="*/ 817 h 4950"/>
                <a:gd name="T50" fmla="*/ 104 w 3832"/>
                <a:gd name="T51" fmla="*/ 815 h 4950"/>
                <a:gd name="T52" fmla="*/ 93 w 3832"/>
                <a:gd name="T53" fmla="*/ 814 h 4950"/>
                <a:gd name="T54" fmla="*/ 83 w 3832"/>
                <a:gd name="T55" fmla="*/ 812 h 4950"/>
                <a:gd name="T56" fmla="*/ 74 w 3832"/>
                <a:gd name="T57" fmla="*/ 810 h 4950"/>
                <a:gd name="T58" fmla="*/ 67 w 3832"/>
                <a:gd name="T59" fmla="*/ 808 h 4950"/>
                <a:gd name="T60" fmla="*/ 61 w 3832"/>
                <a:gd name="T61" fmla="*/ 807 h 4950"/>
                <a:gd name="T62" fmla="*/ 56 w 3832"/>
                <a:gd name="T63" fmla="*/ 805 h 4950"/>
                <a:gd name="T64" fmla="*/ 52 w 3832"/>
                <a:gd name="T65" fmla="*/ 804 h 4950"/>
                <a:gd name="T66" fmla="*/ 49 w 3832"/>
                <a:gd name="T67" fmla="*/ 803 h 4950"/>
                <a:gd name="T68" fmla="*/ 48 w 3832"/>
                <a:gd name="T69" fmla="*/ 802 h 4950"/>
                <a:gd name="T70" fmla="*/ 47 w 3832"/>
                <a:gd name="T71" fmla="*/ 802 h 4950"/>
                <a:gd name="T72" fmla="*/ 49 w 3832"/>
                <a:gd name="T73" fmla="*/ 802 h 4950"/>
                <a:gd name="T74" fmla="*/ 0 w 3832"/>
                <a:gd name="T75" fmla="*/ 801 h 4950"/>
                <a:gd name="T76" fmla="*/ 0 w 3832"/>
                <a:gd name="T77" fmla="*/ 0 h 4950"/>
                <a:gd name="T78" fmla="*/ 410 w 3832"/>
                <a:gd name="T79" fmla="*/ 1 h 4950"/>
                <a:gd name="T80" fmla="*/ 639 w 3832"/>
                <a:gd name="T81" fmla="*/ 70 h 49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832" h="4950">
                  <a:moveTo>
                    <a:pt x="3832" y="419"/>
                  </a:moveTo>
                  <a:lnTo>
                    <a:pt x="3832" y="4745"/>
                  </a:lnTo>
                  <a:lnTo>
                    <a:pt x="2447" y="4881"/>
                  </a:lnTo>
                  <a:lnTo>
                    <a:pt x="2134" y="4872"/>
                  </a:lnTo>
                  <a:lnTo>
                    <a:pt x="2099" y="4877"/>
                  </a:lnTo>
                  <a:lnTo>
                    <a:pt x="2060" y="4886"/>
                  </a:lnTo>
                  <a:lnTo>
                    <a:pt x="2017" y="4894"/>
                  </a:lnTo>
                  <a:lnTo>
                    <a:pt x="1971" y="4900"/>
                  </a:lnTo>
                  <a:lnTo>
                    <a:pt x="1919" y="4909"/>
                  </a:lnTo>
                  <a:lnTo>
                    <a:pt x="1868" y="4915"/>
                  </a:lnTo>
                  <a:lnTo>
                    <a:pt x="1810" y="4924"/>
                  </a:lnTo>
                  <a:lnTo>
                    <a:pt x="1751" y="4929"/>
                  </a:lnTo>
                  <a:lnTo>
                    <a:pt x="1690" y="4935"/>
                  </a:lnTo>
                  <a:lnTo>
                    <a:pt x="1624" y="4937"/>
                  </a:lnTo>
                  <a:lnTo>
                    <a:pt x="1555" y="4944"/>
                  </a:lnTo>
                  <a:lnTo>
                    <a:pt x="1486" y="4946"/>
                  </a:lnTo>
                  <a:lnTo>
                    <a:pt x="1414" y="4950"/>
                  </a:lnTo>
                  <a:lnTo>
                    <a:pt x="1340" y="4950"/>
                  </a:lnTo>
                  <a:lnTo>
                    <a:pt x="1263" y="4950"/>
                  </a:lnTo>
                  <a:lnTo>
                    <a:pt x="1185" y="4946"/>
                  </a:lnTo>
                  <a:lnTo>
                    <a:pt x="1071" y="4941"/>
                  </a:lnTo>
                  <a:lnTo>
                    <a:pt x="965" y="4932"/>
                  </a:lnTo>
                  <a:lnTo>
                    <a:pt x="866" y="4924"/>
                  </a:lnTo>
                  <a:lnTo>
                    <a:pt x="778" y="4915"/>
                  </a:lnTo>
                  <a:lnTo>
                    <a:pt x="695" y="4903"/>
                  </a:lnTo>
                  <a:lnTo>
                    <a:pt x="623" y="4892"/>
                  </a:lnTo>
                  <a:lnTo>
                    <a:pt x="557" y="4883"/>
                  </a:lnTo>
                  <a:lnTo>
                    <a:pt x="497" y="4872"/>
                  </a:lnTo>
                  <a:lnTo>
                    <a:pt x="445" y="4861"/>
                  </a:lnTo>
                  <a:lnTo>
                    <a:pt x="402" y="4849"/>
                  </a:lnTo>
                  <a:lnTo>
                    <a:pt x="365" y="4840"/>
                  </a:lnTo>
                  <a:lnTo>
                    <a:pt x="334" y="4831"/>
                  </a:lnTo>
                  <a:lnTo>
                    <a:pt x="311" y="4823"/>
                  </a:lnTo>
                  <a:lnTo>
                    <a:pt x="296" y="4820"/>
                  </a:lnTo>
                  <a:lnTo>
                    <a:pt x="285" y="4814"/>
                  </a:lnTo>
                  <a:lnTo>
                    <a:pt x="282" y="4814"/>
                  </a:lnTo>
                  <a:lnTo>
                    <a:pt x="291" y="4814"/>
                  </a:lnTo>
                  <a:lnTo>
                    <a:pt x="0" y="4806"/>
                  </a:lnTo>
                  <a:lnTo>
                    <a:pt x="0" y="0"/>
                  </a:lnTo>
                  <a:lnTo>
                    <a:pt x="2459" y="4"/>
                  </a:lnTo>
                  <a:lnTo>
                    <a:pt x="3832" y="41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2" name="Freeform 15"/>
            <p:cNvSpPr>
              <a:spLocks/>
            </p:cNvSpPr>
            <p:nvPr/>
          </p:nvSpPr>
          <p:spPr bwMode="auto">
            <a:xfrm>
              <a:off x="4837" y="384"/>
              <a:ext cx="398" cy="536"/>
            </a:xfrm>
            <a:custGeom>
              <a:avLst/>
              <a:gdLst>
                <a:gd name="T0" fmla="*/ 397 w 2388"/>
                <a:gd name="T1" fmla="*/ 2 h 3217"/>
                <a:gd name="T2" fmla="*/ 398 w 2388"/>
                <a:gd name="T3" fmla="*/ 536 h 3217"/>
                <a:gd name="T4" fmla="*/ 0 w 2388"/>
                <a:gd name="T5" fmla="*/ 525 h 3217"/>
                <a:gd name="T6" fmla="*/ 0 w 2388"/>
                <a:gd name="T7" fmla="*/ 0 h 3217"/>
                <a:gd name="T8" fmla="*/ 397 w 2388"/>
                <a:gd name="T9" fmla="*/ 2 h 3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3217">
                  <a:moveTo>
                    <a:pt x="2380" y="11"/>
                  </a:moveTo>
                  <a:lnTo>
                    <a:pt x="2388" y="3217"/>
                  </a:lnTo>
                  <a:lnTo>
                    <a:pt x="0" y="3150"/>
                  </a:lnTo>
                  <a:lnTo>
                    <a:pt x="0" y="0"/>
                  </a:lnTo>
                  <a:lnTo>
                    <a:pt x="2380" y="11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3" name="Freeform 16"/>
            <p:cNvSpPr>
              <a:spLocks/>
            </p:cNvSpPr>
            <p:nvPr/>
          </p:nvSpPr>
          <p:spPr bwMode="auto">
            <a:xfrm>
              <a:off x="4874" y="382"/>
              <a:ext cx="324" cy="541"/>
            </a:xfrm>
            <a:custGeom>
              <a:avLst/>
              <a:gdLst>
                <a:gd name="T0" fmla="*/ 323 w 1945"/>
                <a:gd name="T1" fmla="*/ 2 h 3245"/>
                <a:gd name="T2" fmla="*/ 324 w 1945"/>
                <a:gd name="T3" fmla="*/ 541 h 3245"/>
                <a:gd name="T4" fmla="*/ 0 w 1945"/>
                <a:gd name="T5" fmla="*/ 530 h 3245"/>
                <a:gd name="T6" fmla="*/ 0 w 1945"/>
                <a:gd name="T7" fmla="*/ 0 h 3245"/>
                <a:gd name="T8" fmla="*/ 323 w 1945"/>
                <a:gd name="T9" fmla="*/ 2 h 3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45" h="3245">
                  <a:moveTo>
                    <a:pt x="1939" y="11"/>
                  </a:moveTo>
                  <a:lnTo>
                    <a:pt x="1945" y="3245"/>
                  </a:lnTo>
                  <a:lnTo>
                    <a:pt x="3" y="3179"/>
                  </a:lnTo>
                  <a:lnTo>
                    <a:pt x="0" y="0"/>
                  </a:lnTo>
                  <a:lnTo>
                    <a:pt x="1939" y="1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4" name="Freeform 17"/>
            <p:cNvSpPr>
              <a:spLocks/>
            </p:cNvSpPr>
            <p:nvPr/>
          </p:nvSpPr>
          <p:spPr bwMode="auto">
            <a:xfrm>
              <a:off x="4879" y="383"/>
              <a:ext cx="315" cy="549"/>
            </a:xfrm>
            <a:custGeom>
              <a:avLst/>
              <a:gdLst>
                <a:gd name="T0" fmla="*/ 314 w 1886"/>
                <a:gd name="T1" fmla="*/ 3 h 3297"/>
                <a:gd name="T2" fmla="*/ 314 w 1886"/>
                <a:gd name="T3" fmla="*/ 535 h 3297"/>
                <a:gd name="T4" fmla="*/ 315 w 1886"/>
                <a:gd name="T5" fmla="*/ 535 h 3297"/>
                <a:gd name="T6" fmla="*/ 315 w 1886"/>
                <a:gd name="T7" fmla="*/ 535 h 3297"/>
                <a:gd name="T8" fmla="*/ 314 w 1886"/>
                <a:gd name="T9" fmla="*/ 535 h 3297"/>
                <a:gd name="T10" fmla="*/ 314 w 1886"/>
                <a:gd name="T11" fmla="*/ 535 h 3297"/>
                <a:gd name="T12" fmla="*/ 311 w 1886"/>
                <a:gd name="T13" fmla="*/ 536 h 3297"/>
                <a:gd name="T14" fmla="*/ 307 w 1886"/>
                <a:gd name="T15" fmla="*/ 537 h 3297"/>
                <a:gd name="T16" fmla="*/ 302 w 1886"/>
                <a:gd name="T17" fmla="*/ 538 h 3297"/>
                <a:gd name="T18" fmla="*/ 296 w 1886"/>
                <a:gd name="T19" fmla="*/ 539 h 3297"/>
                <a:gd name="T20" fmla="*/ 289 w 1886"/>
                <a:gd name="T21" fmla="*/ 540 h 3297"/>
                <a:gd name="T22" fmla="*/ 280 w 1886"/>
                <a:gd name="T23" fmla="*/ 541 h 3297"/>
                <a:gd name="T24" fmla="*/ 271 w 1886"/>
                <a:gd name="T25" fmla="*/ 543 h 3297"/>
                <a:gd name="T26" fmla="*/ 261 w 1886"/>
                <a:gd name="T27" fmla="*/ 544 h 3297"/>
                <a:gd name="T28" fmla="*/ 249 w 1886"/>
                <a:gd name="T29" fmla="*/ 545 h 3297"/>
                <a:gd name="T30" fmla="*/ 237 w 1886"/>
                <a:gd name="T31" fmla="*/ 546 h 3297"/>
                <a:gd name="T32" fmla="*/ 224 w 1886"/>
                <a:gd name="T33" fmla="*/ 548 h 3297"/>
                <a:gd name="T34" fmla="*/ 210 w 1886"/>
                <a:gd name="T35" fmla="*/ 548 h 3297"/>
                <a:gd name="T36" fmla="*/ 196 w 1886"/>
                <a:gd name="T37" fmla="*/ 549 h 3297"/>
                <a:gd name="T38" fmla="*/ 181 w 1886"/>
                <a:gd name="T39" fmla="*/ 549 h 3297"/>
                <a:gd name="T40" fmla="*/ 166 w 1886"/>
                <a:gd name="T41" fmla="*/ 549 h 3297"/>
                <a:gd name="T42" fmla="*/ 150 w 1886"/>
                <a:gd name="T43" fmla="*/ 548 h 3297"/>
                <a:gd name="T44" fmla="*/ 133 w 1886"/>
                <a:gd name="T45" fmla="*/ 547 h 3297"/>
                <a:gd name="T46" fmla="*/ 117 w 1886"/>
                <a:gd name="T47" fmla="*/ 546 h 3297"/>
                <a:gd name="T48" fmla="*/ 102 w 1886"/>
                <a:gd name="T49" fmla="*/ 545 h 3297"/>
                <a:gd name="T50" fmla="*/ 87 w 1886"/>
                <a:gd name="T51" fmla="*/ 543 h 3297"/>
                <a:gd name="T52" fmla="*/ 74 w 1886"/>
                <a:gd name="T53" fmla="*/ 541 h 3297"/>
                <a:gd name="T54" fmla="*/ 62 w 1886"/>
                <a:gd name="T55" fmla="*/ 539 h 3297"/>
                <a:gd name="T56" fmla="*/ 50 w 1886"/>
                <a:gd name="T57" fmla="*/ 537 h 3297"/>
                <a:gd name="T58" fmla="*/ 40 w 1886"/>
                <a:gd name="T59" fmla="*/ 535 h 3297"/>
                <a:gd name="T60" fmla="*/ 31 w 1886"/>
                <a:gd name="T61" fmla="*/ 533 h 3297"/>
                <a:gd name="T62" fmla="*/ 23 w 1886"/>
                <a:gd name="T63" fmla="*/ 531 h 3297"/>
                <a:gd name="T64" fmla="*/ 16 w 1886"/>
                <a:gd name="T65" fmla="*/ 530 h 3297"/>
                <a:gd name="T66" fmla="*/ 11 w 1886"/>
                <a:gd name="T67" fmla="*/ 528 h 3297"/>
                <a:gd name="T68" fmla="*/ 6 w 1886"/>
                <a:gd name="T69" fmla="*/ 527 h 3297"/>
                <a:gd name="T70" fmla="*/ 2 w 1886"/>
                <a:gd name="T71" fmla="*/ 526 h 3297"/>
                <a:gd name="T72" fmla="*/ 1 w 1886"/>
                <a:gd name="T73" fmla="*/ 525 h 3297"/>
                <a:gd name="T74" fmla="*/ 0 w 1886"/>
                <a:gd name="T75" fmla="*/ 525 h 3297"/>
                <a:gd name="T76" fmla="*/ 2 w 1886"/>
                <a:gd name="T77" fmla="*/ 525 h 3297"/>
                <a:gd name="T78" fmla="*/ 1 w 1886"/>
                <a:gd name="T79" fmla="*/ 525 h 3297"/>
                <a:gd name="T80" fmla="*/ 0 w 1886"/>
                <a:gd name="T81" fmla="*/ 0 h 3297"/>
                <a:gd name="T82" fmla="*/ 314 w 1886"/>
                <a:gd name="T83" fmla="*/ 3 h 32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886" h="3297">
                  <a:moveTo>
                    <a:pt x="1878" y="17"/>
                  </a:moveTo>
                  <a:lnTo>
                    <a:pt x="1881" y="3210"/>
                  </a:lnTo>
                  <a:lnTo>
                    <a:pt x="1886" y="3214"/>
                  </a:lnTo>
                  <a:lnTo>
                    <a:pt x="1884" y="3214"/>
                  </a:lnTo>
                  <a:lnTo>
                    <a:pt x="1881" y="3214"/>
                  </a:lnTo>
                  <a:lnTo>
                    <a:pt x="1878" y="3214"/>
                  </a:lnTo>
                  <a:lnTo>
                    <a:pt x="1864" y="3217"/>
                  </a:lnTo>
                  <a:lnTo>
                    <a:pt x="1841" y="3223"/>
                  </a:lnTo>
                  <a:lnTo>
                    <a:pt x="1810" y="3228"/>
                  </a:lnTo>
                  <a:lnTo>
                    <a:pt x="1772" y="3234"/>
                  </a:lnTo>
                  <a:lnTo>
                    <a:pt x="1729" y="3242"/>
                  </a:lnTo>
                  <a:lnTo>
                    <a:pt x="1677" y="3251"/>
                  </a:lnTo>
                  <a:lnTo>
                    <a:pt x="1620" y="3260"/>
                  </a:lnTo>
                  <a:lnTo>
                    <a:pt x="1560" y="3265"/>
                  </a:lnTo>
                  <a:lnTo>
                    <a:pt x="1491" y="3273"/>
                  </a:lnTo>
                  <a:lnTo>
                    <a:pt x="1419" y="3279"/>
                  </a:lnTo>
                  <a:lnTo>
                    <a:pt x="1342" y="3288"/>
                  </a:lnTo>
                  <a:lnTo>
                    <a:pt x="1259" y="3291"/>
                  </a:lnTo>
                  <a:lnTo>
                    <a:pt x="1173" y="3294"/>
                  </a:lnTo>
                  <a:lnTo>
                    <a:pt x="1084" y="3297"/>
                  </a:lnTo>
                  <a:lnTo>
                    <a:pt x="992" y="3294"/>
                  </a:lnTo>
                  <a:lnTo>
                    <a:pt x="897" y="3291"/>
                  </a:lnTo>
                  <a:lnTo>
                    <a:pt x="797" y="3286"/>
                  </a:lnTo>
                  <a:lnTo>
                    <a:pt x="700" y="3279"/>
                  </a:lnTo>
                  <a:lnTo>
                    <a:pt x="608" y="3271"/>
                  </a:lnTo>
                  <a:lnTo>
                    <a:pt x="521" y="3260"/>
                  </a:lnTo>
                  <a:lnTo>
                    <a:pt x="441" y="3247"/>
                  </a:lnTo>
                  <a:lnTo>
                    <a:pt x="370" y="3236"/>
                  </a:lnTo>
                  <a:lnTo>
                    <a:pt x="301" y="3225"/>
                  </a:lnTo>
                  <a:lnTo>
                    <a:pt x="241" y="3214"/>
                  </a:lnTo>
                  <a:lnTo>
                    <a:pt x="186" y="3202"/>
                  </a:lnTo>
                  <a:lnTo>
                    <a:pt x="137" y="3191"/>
                  </a:lnTo>
                  <a:lnTo>
                    <a:pt x="98" y="3182"/>
                  </a:lnTo>
                  <a:lnTo>
                    <a:pt x="63" y="3171"/>
                  </a:lnTo>
                  <a:lnTo>
                    <a:pt x="35" y="3165"/>
                  </a:lnTo>
                  <a:lnTo>
                    <a:pt x="14" y="3159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1878" y="17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5" name="Freeform 18"/>
            <p:cNvSpPr>
              <a:spLocks/>
            </p:cNvSpPr>
            <p:nvPr/>
          </p:nvSpPr>
          <p:spPr bwMode="auto">
            <a:xfrm>
              <a:off x="4879" y="383"/>
              <a:ext cx="112" cy="546"/>
            </a:xfrm>
            <a:custGeom>
              <a:avLst/>
              <a:gdLst>
                <a:gd name="T0" fmla="*/ 112 w 674"/>
                <a:gd name="T1" fmla="*/ 1 h 3279"/>
                <a:gd name="T2" fmla="*/ 112 w 674"/>
                <a:gd name="T3" fmla="*/ 546 h 3279"/>
                <a:gd name="T4" fmla="*/ 99 w 674"/>
                <a:gd name="T5" fmla="*/ 545 h 3279"/>
                <a:gd name="T6" fmla="*/ 87 w 674"/>
                <a:gd name="T7" fmla="*/ 543 h 3279"/>
                <a:gd name="T8" fmla="*/ 75 w 674"/>
                <a:gd name="T9" fmla="*/ 542 h 3279"/>
                <a:gd name="T10" fmla="*/ 65 w 674"/>
                <a:gd name="T11" fmla="*/ 540 h 3279"/>
                <a:gd name="T12" fmla="*/ 55 w 674"/>
                <a:gd name="T13" fmla="*/ 539 h 3279"/>
                <a:gd name="T14" fmla="*/ 46 w 674"/>
                <a:gd name="T15" fmla="*/ 537 h 3279"/>
                <a:gd name="T16" fmla="*/ 37 w 674"/>
                <a:gd name="T17" fmla="*/ 535 h 3279"/>
                <a:gd name="T18" fmla="*/ 30 w 674"/>
                <a:gd name="T19" fmla="*/ 533 h 3279"/>
                <a:gd name="T20" fmla="*/ 23 w 674"/>
                <a:gd name="T21" fmla="*/ 531 h 3279"/>
                <a:gd name="T22" fmla="*/ 17 w 674"/>
                <a:gd name="T23" fmla="*/ 530 h 3279"/>
                <a:gd name="T24" fmla="*/ 12 w 674"/>
                <a:gd name="T25" fmla="*/ 528 h 3279"/>
                <a:gd name="T26" fmla="*/ 8 w 674"/>
                <a:gd name="T27" fmla="*/ 527 h 3279"/>
                <a:gd name="T28" fmla="*/ 4 w 674"/>
                <a:gd name="T29" fmla="*/ 527 h 3279"/>
                <a:gd name="T30" fmla="*/ 2 w 674"/>
                <a:gd name="T31" fmla="*/ 526 h 3279"/>
                <a:gd name="T32" fmla="*/ 0 w 674"/>
                <a:gd name="T33" fmla="*/ 525 h 3279"/>
                <a:gd name="T34" fmla="*/ 0 w 674"/>
                <a:gd name="T35" fmla="*/ 525 h 3279"/>
                <a:gd name="T36" fmla="*/ 1 w 674"/>
                <a:gd name="T37" fmla="*/ 525 h 3279"/>
                <a:gd name="T38" fmla="*/ 0 w 674"/>
                <a:gd name="T39" fmla="*/ 525 h 3279"/>
                <a:gd name="T40" fmla="*/ 0 w 674"/>
                <a:gd name="T41" fmla="*/ 0 h 3279"/>
                <a:gd name="T42" fmla="*/ 112 w 674"/>
                <a:gd name="T43" fmla="*/ 1 h 32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74" h="3279">
                  <a:moveTo>
                    <a:pt x="674" y="6"/>
                  </a:moveTo>
                  <a:lnTo>
                    <a:pt x="674" y="3279"/>
                  </a:lnTo>
                  <a:lnTo>
                    <a:pt x="596" y="3271"/>
                  </a:lnTo>
                  <a:lnTo>
                    <a:pt x="521" y="3262"/>
                  </a:lnTo>
                  <a:lnTo>
                    <a:pt x="452" y="3254"/>
                  </a:lnTo>
                  <a:lnTo>
                    <a:pt x="390" y="3242"/>
                  </a:lnTo>
                  <a:lnTo>
                    <a:pt x="329" y="3234"/>
                  </a:lnTo>
                  <a:lnTo>
                    <a:pt x="275" y="3223"/>
                  </a:lnTo>
                  <a:lnTo>
                    <a:pt x="223" y="3210"/>
                  </a:lnTo>
                  <a:lnTo>
                    <a:pt x="178" y="3202"/>
                  </a:lnTo>
                  <a:lnTo>
                    <a:pt x="137" y="3191"/>
                  </a:lnTo>
                  <a:lnTo>
                    <a:pt x="100" y="3182"/>
                  </a:lnTo>
                  <a:lnTo>
                    <a:pt x="72" y="3173"/>
                  </a:lnTo>
                  <a:lnTo>
                    <a:pt x="46" y="3167"/>
                  </a:lnTo>
                  <a:lnTo>
                    <a:pt x="26" y="3162"/>
                  </a:lnTo>
                  <a:lnTo>
                    <a:pt x="11" y="3156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674" y="6"/>
                  </a:lnTo>
                  <a:close/>
                </a:path>
              </a:pathLst>
            </a:custGeom>
            <a:solidFill>
              <a:srgbClr val="BAB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6" name="Freeform 19"/>
            <p:cNvSpPr>
              <a:spLocks/>
            </p:cNvSpPr>
            <p:nvPr/>
          </p:nvSpPr>
          <p:spPr bwMode="auto">
            <a:xfrm>
              <a:off x="4837" y="118"/>
              <a:ext cx="398" cy="263"/>
            </a:xfrm>
            <a:custGeom>
              <a:avLst/>
              <a:gdLst>
                <a:gd name="T0" fmla="*/ 0 w 2388"/>
                <a:gd name="T1" fmla="*/ 0 h 1580"/>
                <a:gd name="T2" fmla="*/ 398 w 2388"/>
                <a:gd name="T3" fmla="*/ 0 h 1580"/>
                <a:gd name="T4" fmla="*/ 398 w 2388"/>
                <a:gd name="T5" fmla="*/ 263 h 1580"/>
                <a:gd name="T6" fmla="*/ 0 w 2388"/>
                <a:gd name="T7" fmla="*/ 261 h 1580"/>
                <a:gd name="T8" fmla="*/ 0 w 2388"/>
                <a:gd name="T9" fmla="*/ 0 h 15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1580">
                  <a:moveTo>
                    <a:pt x="0" y="0"/>
                  </a:moveTo>
                  <a:lnTo>
                    <a:pt x="2388" y="0"/>
                  </a:lnTo>
                  <a:lnTo>
                    <a:pt x="2388" y="1580"/>
                  </a:lnTo>
                  <a:lnTo>
                    <a:pt x="0" y="1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7" name="Freeform 20"/>
            <p:cNvSpPr>
              <a:spLocks/>
            </p:cNvSpPr>
            <p:nvPr/>
          </p:nvSpPr>
          <p:spPr bwMode="auto">
            <a:xfrm>
              <a:off x="4902" y="129"/>
              <a:ext cx="269" cy="179"/>
            </a:xfrm>
            <a:custGeom>
              <a:avLst/>
              <a:gdLst>
                <a:gd name="T0" fmla="*/ 0 w 1617"/>
                <a:gd name="T1" fmla="*/ 0 h 1075"/>
                <a:gd name="T2" fmla="*/ 269 w 1617"/>
                <a:gd name="T3" fmla="*/ 0 h 1075"/>
                <a:gd name="T4" fmla="*/ 269 w 1617"/>
                <a:gd name="T5" fmla="*/ 179 h 1075"/>
                <a:gd name="T6" fmla="*/ 0 w 1617"/>
                <a:gd name="T7" fmla="*/ 178 h 1075"/>
                <a:gd name="T8" fmla="*/ 0 w 1617"/>
                <a:gd name="T9" fmla="*/ 0 h 10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7" h="1075">
                  <a:moveTo>
                    <a:pt x="0" y="0"/>
                  </a:moveTo>
                  <a:lnTo>
                    <a:pt x="1617" y="0"/>
                  </a:lnTo>
                  <a:lnTo>
                    <a:pt x="1617" y="1075"/>
                  </a:lnTo>
                  <a:lnTo>
                    <a:pt x="0" y="1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8" name="Freeform 21"/>
            <p:cNvSpPr>
              <a:spLocks/>
            </p:cNvSpPr>
            <p:nvPr/>
          </p:nvSpPr>
          <p:spPr bwMode="auto">
            <a:xfrm>
              <a:off x="4907" y="221"/>
              <a:ext cx="259" cy="82"/>
            </a:xfrm>
            <a:custGeom>
              <a:avLst/>
              <a:gdLst>
                <a:gd name="T0" fmla="*/ 259 w 1554"/>
                <a:gd name="T1" fmla="*/ 0 h 494"/>
                <a:gd name="T2" fmla="*/ 259 w 1554"/>
                <a:gd name="T3" fmla="*/ 82 h 494"/>
                <a:gd name="T4" fmla="*/ 0 w 1554"/>
                <a:gd name="T5" fmla="*/ 81 h 494"/>
                <a:gd name="T6" fmla="*/ 0 w 1554"/>
                <a:gd name="T7" fmla="*/ 0 h 494"/>
                <a:gd name="T8" fmla="*/ 259 w 1554"/>
                <a:gd name="T9" fmla="*/ 0 h 4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4" h="494">
                  <a:moveTo>
                    <a:pt x="1554" y="0"/>
                  </a:moveTo>
                  <a:lnTo>
                    <a:pt x="1554" y="494"/>
                  </a:lnTo>
                  <a:lnTo>
                    <a:pt x="0" y="485"/>
                  </a:lnTo>
                  <a:lnTo>
                    <a:pt x="0" y="0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9" name="Freeform 22"/>
            <p:cNvSpPr>
              <a:spLocks/>
            </p:cNvSpPr>
            <p:nvPr/>
          </p:nvSpPr>
          <p:spPr bwMode="auto">
            <a:xfrm>
              <a:off x="4907" y="132"/>
              <a:ext cx="259" cy="84"/>
            </a:xfrm>
            <a:custGeom>
              <a:avLst/>
              <a:gdLst>
                <a:gd name="T0" fmla="*/ 0 w 1558"/>
                <a:gd name="T1" fmla="*/ 0 h 501"/>
                <a:gd name="T2" fmla="*/ 258 w 1558"/>
                <a:gd name="T3" fmla="*/ 0 h 501"/>
                <a:gd name="T4" fmla="*/ 259 w 1558"/>
                <a:gd name="T5" fmla="*/ 84 h 501"/>
                <a:gd name="T6" fmla="*/ 1 w 1558"/>
                <a:gd name="T7" fmla="*/ 84 h 501"/>
                <a:gd name="T8" fmla="*/ 0 w 1558"/>
                <a:gd name="T9" fmla="*/ 0 h 5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8" h="501">
                  <a:moveTo>
                    <a:pt x="0" y="0"/>
                  </a:moveTo>
                  <a:lnTo>
                    <a:pt x="1554" y="0"/>
                  </a:lnTo>
                  <a:lnTo>
                    <a:pt x="1558" y="501"/>
                  </a:lnTo>
                  <a:lnTo>
                    <a:pt x="6" y="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0" name="Freeform 23"/>
            <p:cNvSpPr>
              <a:spLocks/>
            </p:cNvSpPr>
            <p:nvPr/>
          </p:nvSpPr>
          <p:spPr bwMode="auto">
            <a:xfrm>
              <a:off x="5241" y="123"/>
              <a:ext cx="224" cy="794"/>
            </a:xfrm>
            <a:custGeom>
              <a:avLst/>
              <a:gdLst>
                <a:gd name="T0" fmla="*/ 0 w 1339"/>
                <a:gd name="T1" fmla="*/ 0 h 4765"/>
                <a:gd name="T2" fmla="*/ 0 w 1339"/>
                <a:gd name="T3" fmla="*/ 794 h 4765"/>
                <a:gd name="T4" fmla="*/ 224 w 1339"/>
                <a:gd name="T5" fmla="*/ 773 h 4765"/>
                <a:gd name="T6" fmla="*/ 224 w 1339"/>
                <a:gd name="T7" fmla="*/ 68 h 4765"/>
                <a:gd name="T8" fmla="*/ 0 w 1339"/>
                <a:gd name="T9" fmla="*/ 0 h 47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9" h="4765">
                  <a:moveTo>
                    <a:pt x="0" y="0"/>
                  </a:moveTo>
                  <a:lnTo>
                    <a:pt x="0" y="4765"/>
                  </a:lnTo>
                  <a:lnTo>
                    <a:pt x="1339" y="4636"/>
                  </a:lnTo>
                  <a:lnTo>
                    <a:pt x="1339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1" name="Freeform 24"/>
            <p:cNvSpPr>
              <a:spLocks/>
            </p:cNvSpPr>
            <p:nvPr/>
          </p:nvSpPr>
          <p:spPr bwMode="auto">
            <a:xfrm>
              <a:off x="4879" y="383"/>
              <a:ext cx="313" cy="31"/>
            </a:xfrm>
            <a:custGeom>
              <a:avLst/>
              <a:gdLst>
                <a:gd name="T0" fmla="*/ 0 w 1878"/>
                <a:gd name="T1" fmla="*/ 1 h 186"/>
                <a:gd name="T2" fmla="*/ 4 w 1878"/>
                <a:gd name="T3" fmla="*/ 2 h 186"/>
                <a:gd name="T4" fmla="*/ 9 w 1878"/>
                <a:gd name="T5" fmla="*/ 4 h 186"/>
                <a:gd name="T6" fmla="*/ 14 w 1878"/>
                <a:gd name="T7" fmla="*/ 6 h 186"/>
                <a:gd name="T8" fmla="*/ 20 w 1878"/>
                <a:gd name="T9" fmla="*/ 9 h 186"/>
                <a:gd name="T10" fmla="*/ 27 w 1878"/>
                <a:gd name="T11" fmla="*/ 10 h 186"/>
                <a:gd name="T12" fmla="*/ 34 w 1878"/>
                <a:gd name="T13" fmla="*/ 13 h 186"/>
                <a:gd name="T14" fmla="*/ 43 w 1878"/>
                <a:gd name="T15" fmla="*/ 15 h 186"/>
                <a:gd name="T16" fmla="*/ 52 w 1878"/>
                <a:gd name="T17" fmla="*/ 17 h 186"/>
                <a:gd name="T18" fmla="*/ 61 w 1878"/>
                <a:gd name="T19" fmla="*/ 20 h 186"/>
                <a:gd name="T20" fmla="*/ 72 w 1878"/>
                <a:gd name="T21" fmla="*/ 22 h 186"/>
                <a:gd name="T22" fmla="*/ 83 w 1878"/>
                <a:gd name="T23" fmla="*/ 23 h 186"/>
                <a:gd name="T24" fmla="*/ 95 w 1878"/>
                <a:gd name="T25" fmla="*/ 25 h 186"/>
                <a:gd name="T26" fmla="*/ 107 w 1878"/>
                <a:gd name="T27" fmla="*/ 27 h 186"/>
                <a:gd name="T28" fmla="*/ 120 w 1878"/>
                <a:gd name="T29" fmla="*/ 29 h 186"/>
                <a:gd name="T30" fmla="*/ 135 w 1878"/>
                <a:gd name="T31" fmla="*/ 30 h 186"/>
                <a:gd name="T32" fmla="*/ 150 w 1878"/>
                <a:gd name="T33" fmla="*/ 31 h 186"/>
                <a:gd name="T34" fmla="*/ 164 w 1878"/>
                <a:gd name="T35" fmla="*/ 31 h 186"/>
                <a:gd name="T36" fmla="*/ 177 w 1878"/>
                <a:gd name="T37" fmla="*/ 31 h 186"/>
                <a:gd name="T38" fmla="*/ 190 w 1878"/>
                <a:gd name="T39" fmla="*/ 31 h 186"/>
                <a:gd name="T40" fmla="*/ 202 w 1878"/>
                <a:gd name="T41" fmla="*/ 30 h 186"/>
                <a:gd name="T42" fmla="*/ 215 w 1878"/>
                <a:gd name="T43" fmla="*/ 29 h 186"/>
                <a:gd name="T44" fmla="*/ 226 w 1878"/>
                <a:gd name="T45" fmla="*/ 27 h 186"/>
                <a:gd name="T46" fmla="*/ 237 w 1878"/>
                <a:gd name="T47" fmla="*/ 25 h 186"/>
                <a:gd name="T48" fmla="*/ 248 w 1878"/>
                <a:gd name="T49" fmla="*/ 23 h 186"/>
                <a:gd name="T50" fmla="*/ 258 w 1878"/>
                <a:gd name="T51" fmla="*/ 21 h 186"/>
                <a:gd name="T52" fmla="*/ 268 w 1878"/>
                <a:gd name="T53" fmla="*/ 19 h 186"/>
                <a:gd name="T54" fmla="*/ 277 w 1878"/>
                <a:gd name="T55" fmla="*/ 16 h 186"/>
                <a:gd name="T56" fmla="*/ 285 w 1878"/>
                <a:gd name="T57" fmla="*/ 13 h 186"/>
                <a:gd name="T58" fmla="*/ 293 w 1878"/>
                <a:gd name="T59" fmla="*/ 10 h 186"/>
                <a:gd name="T60" fmla="*/ 300 w 1878"/>
                <a:gd name="T61" fmla="*/ 8 h 186"/>
                <a:gd name="T62" fmla="*/ 307 w 1878"/>
                <a:gd name="T63" fmla="*/ 5 h 186"/>
                <a:gd name="T64" fmla="*/ 313 w 1878"/>
                <a:gd name="T65" fmla="*/ 3 h 186"/>
                <a:gd name="T66" fmla="*/ 0 w 1878"/>
                <a:gd name="T67" fmla="*/ 0 h 186"/>
                <a:gd name="T68" fmla="*/ 0 w 1878"/>
                <a:gd name="T69" fmla="*/ 1 h 18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878" h="186">
                  <a:moveTo>
                    <a:pt x="0" y="6"/>
                  </a:moveTo>
                  <a:lnTo>
                    <a:pt x="22" y="14"/>
                  </a:lnTo>
                  <a:lnTo>
                    <a:pt x="52" y="25"/>
                  </a:lnTo>
                  <a:lnTo>
                    <a:pt x="83" y="37"/>
                  </a:lnTo>
                  <a:lnTo>
                    <a:pt x="120" y="51"/>
                  </a:lnTo>
                  <a:lnTo>
                    <a:pt x="160" y="62"/>
                  </a:lnTo>
                  <a:lnTo>
                    <a:pt x="206" y="77"/>
                  </a:lnTo>
                  <a:lnTo>
                    <a:pt x="255" y="91"/>
                  </a:lnTo>
                  <a:lnTo>
                    <a:pt x="309" y="103"/>
                  </a:lnTo>
                  <a:lnTo>
                    <a:pt x="367" y="117"/>
                  </a:lnTo>
                  <a:lnTo>
                    <a:pt x="430" y="129"/>
                  </a:lnTo>
                  <a:lnTo>
                    <a:pt x="496" y="140"/>
                  </a:lnTo>
                  <a:lnTo>
                    <a:pt x="568" y="151"/>
                  </a:lnTo>
                  <a:lnTo>
                    <a:pt x="642" y="163"/>
                  </a:lnTo>
                  <a:lnTo>
                    <a:pt x="722" y="172"/>
                  </a:lnTo>
                  <a:lnTo>
                    <a:pt x="808" y="177"/>
                  </a:lnTo>
                  <a:lnTo>
                    <a:pt x="897" y="183"/>
                  </a:lnTo>
                  <a:lnTo>
                    <a:pt x="981" y="186"/>
                  </a:lnTo>
                  <a:lnTo>
                    <a:pt x="1061" y="186"/>
                  </a:lnTo>
                  <a:lnTo>
                    <a:pt x="1138" y="183"/>
                  </a:lnTo>
                  <a:lnTo>
                    <a:pt x="1213" y="181"/>
                  </a:lnTo>
                  <a:lnTo>
                    <a:pt x="1288" y="172"/>
                  </a:lnTo>
                  <a:lnTo>
                    <a:pt x="1356" y="163"/>
                  </a:lnTo>
                  <a:lnTo>
                    <a:pt x="1422" y="151"/>
                  </a:lnTo>
                  <a:lnTo>
                    <a:pt x="1488" y="138"/>
                  </a:lnTo>
                  <a:lnTo>
                    <a:pt x="1549" y="125"/>
                  </a:lnTo>
                  <a:lnTo>
                    <a:pt x="1605" y="112"/>
                  </a:lnTo>
                  <a:lnTo>
                    <a:pt x="1661" y="94"/>
                  </a:lnTo>
                  <a:lnTo>
                    <a:pt x="1711" y="80"/>
                  </a:lnTo>
                  <a:lnTo>
                    <a:pt x="1758" y="62"/>
                  </a:lnTo>
                  <a:lnTo>
                    <a:pt x="1801" y="49"/>
                  </a:lnTo>
                  <a:lnTo>
                    <a:pt x="1841" y="32"/>
                  </a:lnTo>
                  <a:lnTo>
                    <a:pt x="1878" y="17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2" name="Freeform 25"/>
            <p:cNvSpPr>
              <a:spLocks/>
            </p:cNvSpPr>
            <p:nvPr/>
          </p:nvSpPr>
          <p:spPr bwMode="auto">
            <a:xfrm>
              <a:off x="4918" y="487"/>
              <a:ext cx="247" cy="34"/>
            </a:xfrm>
            <a:custGeom>
              <a:avLst/>
              <a:gdLst>
                <a:gd name="T0" fmla="*/ 136 w 1483"/>
                <a:gd name="T1" fmla="*/ 0 h 205"/>
                <a:gd name="T2" fmla="*/ 160 w 1483"/>
                <a:gd name="T3" fmla="*/ 1 h 205"/>
                <a:gd name="T4" fmla="*/ 182 w 1483"/>
                <a:gd name="T5" fmla="*/ 2 h 205"/>
                <a:gd name="T6" fmla="*/ 202 w 1483"/>
                <a:gd name="T7" fmla="*/ 4 h 205"/>
                <a:gd name="T8" fmla="*/ 219 w 1483"/>
                <a:gd name="T9" fmla="*/ 6 h 205"/>
                <a:gd name="T10" fmla="*/ 232 w 1483"/>
                <a:gd name="T11" fmla="*/ 9 h 205"/>
                <a:gd name="T12" fmla="*/ 241 w 1483"/>
                <a:gd name="T13" fmla="*/ 11 h 205"/>
                <a:gd name="T14" fmla="*/ 246 w 1483"/>
                <a:gd name="T15" fmla="*/ 15 h 205"/>
                <a:gd name="T16" fmla="*/ 246 w 1483"/>
                <a:gd name="T17" fmla="*/ 19 h 205"/>
                <a:gd name="T18" fmla="*/ 241 w 1483"/>
                <a:gd name="T19" fmla="*/ 22 h 205"/>
                <a:gd name="T20" fmla="*/ 232 w 1483"/>
                <a:gd name="T21" fmla="*/ 25 h 205"/>
                <a:gd name="T22" fmla="*/ 219 w 1483"/>
                <a:gd name="T23" fmla="*/ 28 h 205"/>
                <a:gd name="T24" fmla="*/ 202 w 1483"/>
                <a:gd name="T25" fmla="*/ 30 h 205"/>
                <a:gd name="T26" fmla="*/ 182 w 1483"/>
                <a:gd name="T27" fmla="*/ 32 h 205"/>
                <a:gd name="T28" fmla="*/ 160 w 1483"/>
                <a:gd name="T29" fmla="*/ 33 h 205"/>
                <a:gd name="T30" fmla="*/ 136 w 1483"/>
                <a:gd name="T31" fmla="*/ 34 h 205"/>
                <a:gd name="T32" fmla="*/ 111 w 1483"/>
                <a:gd name="T33" fmla="*/ 34 h 205"/>
                <a:gd name="T34" fmla="*/ 87 w 1483"/>
                <a:gd name="T35" fmla="*/ 33 h 205"/>
                <a:gd name="T36" fmla="*/ 64 w 1483"/>
                <a:gd name="T37" fmla="*/ 32 h 205"/>
                <a:gd name="T38" fmla="*/ 45 w 1483"/>
                <a:gd name="T39" fmla="*/ 30 h 205"/>
                <a:gd name="T40" fmla="*/ 28 w 1483"/>
                <a:gd name="T41" fmla="*/ 28 h 205"/>
                <a:gd name="T42" fmla="*/ 15 w 1483"/>
                <a:gd name="T43" fmla="*/ 25 h 205"/>
                <a:gd name="T44" fmla="*/ 6 w 1483"/>
                <a:gd name="T45" fmla="*/ 22 h 205"/>
                <a:gd name="T46" fmla="*/ 0 w 1483"/>
                <a:gd name="T47" fmla="*/ 19 h 205"/>
                <a:gd name="T48" fmla="*/ 0 w 1483"/>
                <a:gd name="T49" fmla="*/ 15 h 205"/>
                <a:gd name="T50" fmla="*/ 6 w 1483"/>
                <a:gd name="T51" fmla="*/ 11 h 205"/>
                <a:gd name="T52" fmla="*/ 15 w 1483"/>
                <a:gd name="T53" fmla="*/ 9 h 205"/>
                <a:gd name="T54" fmla="*/ 28 w 1483"/>
                <a:gd name="T55" fmla="*/ 6 h 205"/>
                <a:gd name="T56" fmla="*/ 45 w 1483"/>
                <a:gd name="T57" fmla="*/ 4 h 205"/>
                <a:gd name="T58" fmla="*/ 64 w 1483"/>
                <a:gd name="T59" fmla="*/ 2 h 205"/>
                <a:gd name="T60" fmla="*/ 87 w 1483"/>
                <a:gd name="T61" fmla="*/ 1 h 205"/>
                <a:gd name="T62" fmla="*/ 111 w 1483"/>
                <a:gd name="T63" fmla="*/ 0 h 2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5">
                  <a:moveTo>
                    <a:pt x="743" y="0"/>
                  </a:moveTo>
                  <a:lnTo>
                    <a:pt x="818" y="0"/>
                  </a:lnTo>
                  <a:lnTo>
                    <a:pt x="892" y="4"/>
                  </a:lnTo>
                  <a:lnTo>
                    <a:pt x="963" y="6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8"/>
                  </a:lnTo>
                  <a:lnTo>
                    <a:pt x="1213" y="24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3"/>
                  </a:lnTo>
                  <a:lnTo>
                    <a:pt x="1394" y="52"/>
                  </a:lnTo>
                  <a:lnTo>
                    <a:pt x="1425" y="61"/>
                  </a:lnTo>
                  <a:lnTo>
                    <a:pt x="1448" y="69"/>
                  </a:lnTo>
                  <a:lnTo>
                    <a:pt x="1468" y="80"/>
                  </a:lnTo>
                  <a:lnTo>
                    <a:pt x="1479" y="89"/>
                  </a:lnTo>
                  <a:lnTo>
                    <a:pt x="1483" y="101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7"/>
                  </a:lnTo>
                  <a:lnTo>
                    <a:pt x="1265" y="173"/>
                  </a:lnTo>
                  <a:lnTo>
                    <a:pt x="1213" y="181"/>
                  </a:lnTo>
                  <a:lnTo>
                    <a:pt x="1155" y="186"/>
                  </a:lnTo>
                  <a:lnTo>
                    <a:pt x="1095" y="193"/>
                  </a:lnTo>
                  <a:lnTo>
                    <a:pt x="1030" y="195"/>
                  </a:lnTo>
                  <a:lnTo>
                    <a:pt x="963" y="199"/>
                  </a:lnTo>
                  <a:lnTo>
                    <a:pt x="892" y="201"/>
                  </a:lnTo>
                  <a:lnTo>
                    <a:pt x="818" y="205"/>
                  </a:lnTo>
                  <a:lnTo>
                    <a:pt x="743" y="205"/>
                  </a:lnTo>
                  <a:lnTo>
                    <a:pt x="665" y="205"/>
                  </a:lnTo>
                  <a:lnTo>
                    <a:pt x="594" y="201"/>
                  </a:lnTo>
                  <a:lnTo>
                    <a:pt x="522" y="199"/>
                  </a:lnTo>
                  <a:lnTo>
                    <a:pt x="453" y="195"/>
                  </a:lnTo>
                  <a:lnTo>
                    <a:pt x="387" y="193"/>
                  </a:lnTo>
                  <a:lnTo>
                    <a:pt x="327" y="186"/>
                  </a:lnTo>
                  <a:lnTo>
                    <a:pt x="270" y="181"/>
                  </a:lnTo>
                  <a:lnTo>
                    <a:pt x="218" y="173"/>
                  </a:lnTo>
                  <a:lnTo>
                    <a:pt x="170" y="167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3" name="Freeform 26"/>
            <p:cNvSpPr>
              <a:spLocks/>
            </p:cNvSpPr>
            <p:nvPr/>
          </p:nvSpPr>
          <p:spPr bwMode="auto">
            <a:xfrm>
              <a:off x="4918" y="487"/>
              <a:ext cx="247" cy="18"/>
            </a:xfrm>
            <a:custGeom>
              <a:avLst/>
              <a:gdLst>
                <a:gd name="T0" fmla="*/ 0 w 1483"/>
                <a:gd name="T1" fmla="*/ 18 h 110"/>
                <a:gd name="T2" fmla="*/ 0 w 1483"/>
                <a:gd name="T3" fmla="*/ 17 h 110"/>
                <a:gd name="T4" fmla="*/ 0 w 1483"/>
                <a:gd name="T5" fmla="*/ 15 h 110"/>
                <a:gd name="T6" fmla="*/ 6 w 1483"/>
                <a:gd name="T7" fmla="*/ 11 h 110"/>
                <a:gd name="T8" fmla="*/ 15 w 1483"/>
                <a:gd name="T9" fmla="*/ 9 h 110"/>
                <a:gd name="T10" fmla="*/ 28 w 1483"/>
                <a:gd name="T11" fmla="*/ 6 h 110"/>
                <a:gd name="T12" fmla="*/ 45 w 1483"/>
                <a:gd name="T13" fmla="*/ 4 h 110"/>
                <a:gd name="T14" fmla="*/ 64 w 1483"/>
                <a:gd name="T15" fmla="*/ 2 h 110"/>
                <a:gd name="T16" fmla="*/ 87 w 1483"/>
                <a:gd name="T17" fmla="*/ 1 h 110"/>
                <a:gd name="T18" fmla="*/ 111 w 1483"/>
                <a:gd name="T19" fmla="*/ 0 h 110"/>
                <a:gd name="T20" fmla="*/ 136 w 1483"/>
                <a:gd name="T21" fmla="*/ 0 h 110"/>
                <a:gd name="T22" fmla="*/ 160 w 1483"/>
                <a:gd name="T23" fmla="*/ 0 h 110"/>
                <a:gd name="T24" fmla="*/ 182 w 1483"/>
                <a:gd name="T25" fmla="*/ 1 h 110"/>
                <a:gd name="T26" fmla="*/ 201 w 1483"/>
                <a:gd name="T27" fmla="*/ 3 h 110"/>
                <a:gd name="T28" fmla="*/ 217 w 1483"/>
                <a:gd name="T29" fmla="*/ 5 h 110"/>
                <a:gd name="T30" fmla="*/ 231 w 1483"/>
                <a:gd name="T31" fmla="*/ 8 h 110"/>
                <a:gd name="T32" fmla="*/ 241 w 1483"/>
                <a:gd name="T33" fmla="*/ 11 h 110"/>
                <a:gd name="T34" fmla="*/ 246 w 1483"/>
                <a:gd name="T35" fmla="*/ 14 h 110"/>
                <a:gd name="T36" fmla="*/ 246 w 1483"/>
                <a:gd name="T37" fmla="*/ 15 h 110"/>
                <a:gd name="T38" fmla="*/ 241 w 1483"/>
                <a:gd name="T39" fmla="*/ 14 h 110"/>
                <a:gd name="T40" fmla="*/ 231 w 1483"/>
                <a:gd name="T41" fmla="*/ 12 h 110"/>
                <a:gd name="T42" fmla="*/ 217 w 1483"/>
                <a:gd name="T43" fmla="*/ 10 h 110"/>
                <a:gd name="T44" fmla="*/ 201 w 1483"/>
                <a:gd name="T45" fmla="*/ 9 h 110"/>
                <a:gd name="T46" fmla="*/ 182 w 1483"/>
                <a:gd name="T47" fmla="*/ 8 h 110"/>
                <a:gd name="T48" fmla="*/ 160 w 1483"/>
                <a:gd name="T49" fmla="*/ 7 h 110"/>
                <a:gd name="T50" fmla="*/ 136 w 1483"/>
                <a:gd name="T51" fmla="*/ 7 h 110"/>
                <a:gd name="T52" fmla="*/ 111 w 1483"/>
                <a:gd name="T53" fmla="*/ 7 h 110"/>
                <a:gd name="T54" fmla="*/ 87 w 1483"/>
                <a:gd name="T55" fmla="*/ 7 h 110"/>
                <a:gd name="T56" fmla="*/ 64 w 1483"/>
                <a:gd name="T57" fmla="*/ 8 h 110"/>
                <a:gd name="T58" fmla="*/ 45 w 1483"/>
                <a:gd name="T59" fmla="*/ 9 h 110"/>
                <a:gd name="T60" fmla="*/ 28 w 1483"/>
                <a:gd name="T61" fmla="*/ 10 h 110"/>
                <a:gd name="T62" fmla="*/ 15 w 1483"/>
                <a:gd name="T63" fmla="*/ 12 h 110"/>
                <a:gd name="T64" fmla="*/ 6 w 1483"/>
                <a:gd name="T65" fmla="*/ 14 h 110"/>
                <a:gd name="T66" fmla="*/ 0 w 1483"/>
                <a:gd name="T67" fmla="*/ 16 h 110"/>
                <a:gd name="T68" fmla="*/ 0 w 1483"/>
                <a:gd name="T69" fmla="*/ 17 h 110"/>
                <a:gd name="T70" fmla="*/ 0 w 1483"/>
                <a:gd name="T71" fmla="*/ 18 h 1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0">
                  <a:moveTo>
                    <a:pt x="9" y="110"/>
                  </a:moveTo>
                  <a:lnTo>
                    <a:pt x="0" y="110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0"/>
                  </a:lnTo>
                  <a:lnTo>
                    <a:pt x="1024" y="4"/>
                  </a:lnTo>
                  <a:lnTo>
                    <a:pt x="1090" y="9"/>
                  </a:lnTo>
                  <a:lnTo>
                    <a:pt x="1150" y="11"/>
                  </a:lnTo>
                  <a:lnTo>
                    <a:pt x="1205" y="18"/>
                  </a:lnTo>
                  <a:lnTo>
                    <a:pt x="1259" y="24"/>
                  </a:lnTo>
                  <a:lnTo>
                    <a:pt x="1304" y="32"/>
                  </a:lnTo>
                  <a:lnTo>
                    <a:pt x="1348" y="41"/>
                  </a:lnTo>
                  <a:lnTo>
                    <a:pt x="1386" y="50"/>
                  </a:lnTo>
                  <a:lnTo>
                    <a:pt x="1420" y="58"/>
                  </a:lnTo>
                  <a:lnTo>
                    <a:pt x="1445" y="67"/>
                  </a:lnTo>
                  <a:lnTo>
                    <a:pt x="1462" y="78"/>
                  </a:lnTo>
                  <a:lnTo>
                    <a:pt x="1477" y="87"/>
                  </a:lnTo>
                  <a:lnTo>
                    <a:pt x="1483" y="98"/>
                  </a:lnTo>
                  <a:lnTo>
                    <a:pt x="1477" y="93"/>
                  </a:lnTo>
                  <a:lnTo>
                    <a:pt x="1462" y="87"/>
                  </a:lnTo>
                  <a:lnTo>
                    <a:pt x="1445" y="84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1"/>
                  </a:lnTo>
                  <a:lnTo>
                    <a:pt x="1205" y="56"/>
                  </a:lnTo>
                  <a:lnTo>
                    <a:pt x="1150" y="52"/>
                  </a:lnTo>
                  <a:lnTo>
                    <a:pt x="1090" y="50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1"/>
                  </a:lnTo>
                  <a:lnTo>
                    <a:pt x="743" y="41"/>
                  </a:lnTo>
                  <a:lnTo>
                    <a:pt x="665" y="41"/>
                  </a:lnTo>
                  <a:lnTo>
                    <a:pt x="594" y="41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50"/>
                  </a:lnTo>
                  <a:lnTo>
                    <a:pt x="327" y="52"/>
                  </a:lnTo>
                  <a:lnTo>
                    <a:pt x="270" y="56"/>
                  </a:lnTo>
                  <a:lnTo>
                    <a:pt x="218" y="58"/>
                  </a:lnTo>
                  <a:lnTo>
                    <a:pt x="170" y="63"/>
                  </a:lnTo>
                  <a:lnTo>
                    <a:pt x="127" y="69"/>
                  </a:lnTo>
                  <a:lnTo>
                    <a:pt x="89" y="72"/>
                  </a:lnTo>
                  <a:lnTo>
                    <a:pt x="58" y="78"/>
                  </a:lnTo>
                  <a:lnTo>
                    <a:pt x="34" y="84"/>
                  </a:lnTo>
                  <a:lnTo>
                    <a:pt x="15" y="89"/>
                  </a:lnTo>
                  <a:lnTo>
                    <a:pt x="2" y="95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9" y="11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4" name="Freeform 27"/>
            <p:cNvSpPr>
              <a:spLocks/>
            </p:cNvSpPr>
            <p:nvPr/>
          </p:nvSpPr>
          <p:spPr bwMode="auto">
            <a:xfrm>
              <a:off x="4918" y="494"/>
              <a:ext cx="247" cy="19"/>
            </a:xfrm>
            <a:custGeom>
              <a:avLst/>
              <a:gdLst>
                <a:gd name="T0" fmla="*/ 136 w 1483"/>
                <a:gd name="T1" fmla="*/ 0 h 117"/>
                <a:gd name="T2" fmla="*/ 160 w 1483"/>
                <a:gd name="T3" fmla="*/ 0 h 117"/>
                <a:gd name="T4" fmla="*/ 182 w 1483"/>
                <a:gd name="T5" fmla="*/ 1 h 117"/>
                <a:gd name="T6" fmla="*/ 202 w 1483"/>
                <a:gd name="T7" fmla="*/ 2 h 117"/>
                <a:gd name="T8" fmla="*/ 219 w 1483"/>
                <a:gd name="T9" fmla="*/ 4 h 117"/>
                <a:gd name="T10" fmla="*/ 232 w 1483"/>
                <a:gd name="T11" fmla="*/ 5 h 117"/>
                <a:gd name="T12" fmla="*/ 241 w 1483"/>
                <a:gd name="T13" fmla="*/ 6 h 117"/>
                <a:gd name="T14" fmla="*/ 246 w 1483"/>
                <a:gd name="T15" fmla="*/ 8 h 117"/>
                <a:gd name="T16" fmla="*/ 246 w 1483"/>
                <a:gd name="T17" fmla="*/ 10 h 117"/>
                <a:gd name="T18" fmla="*/ 241 w 1483"/>
                <a:gd name="T19" fmla="*/ 13 h 117"/>
                <a:gd name="T20" fmla="*/ 232 w 1483"/>
                <a:gd name="T21" fmla="*/ 14 h 117"/>
                <a:gd name="T22" fmla="*/ 219 w 1483"/>
                <a:gd name="T23" fmla="*/ 16 h 117"/>
                <a:gd name="T24" fmla="*/ 202 w 1483"/>
                <a:gd name="T25" fmla="*/ 17 h 117"/>
                <a:gd name="T26" fmla="*/ 182 w 1483"/>
                <a:gd name="T27" fmla="*/ 18 h 117"/>
                <a:gd name="T28" fmla="*/ 160 w 1483"/>
                <a:gd name="T29" fmla="*/ 19 h 117"/>
                <a:gd name="T30" fmla="*/ 136 w 1483"/>
                <a:gd name="T31" fmla="*/ 19 h 117"/>
                <a:gd name="T32" fmla="*/ 111 w 1483"/>
                <a:gd name="T33" fmla="*/ 19 h 117"/>
                <a:gd name="T34" fmla="*/ 87 w 1483"/>
                <a:gd name="T35" fmla="*/ 19 h 117"/>
                <a:gd name="T36" fmla="*/ 64 w 1483"/>
                <a:gd name="T37" fmla="*/ 18 h 117"/>
                <a:gd name="T38" fmla="*/ 45 w 1483"/>
                <a:gd name="T39" fmla="*/ 17 h 117"/>
                <a:gd name="T40" fmla="*/ 28 w 1483"/>
                <a:gd name="T41" fmla="*/ 16 h 117"/>
                <a:gd name="T42" fmla="*/ 15 w 1483"/>
                <a:gd name="T43" fmla="*/ 14 h 117"/>
                <a:gd name="T44" fmla="*/ 6 w 1483"/>
                <a:gd name="T45" fmla="*/ 13 h 117"/>
                <a:gd name="T46" fmla="*/ 0 w 1483"/>
                <a:gd name="T47" fmla="*/ 11 h 117"/>
                <a:gd name="T48" fmla="*/ 0 w 1483"/>
                <a:gd name="T49" fmla="*/ 9 h 117"/>
                <a:gd name="T50" fmla="*/ 6 w 1483"/>
                <a:gd name="T51" fmla="*/ 7 h 117"/>
                <a:gd name="T52" fmla="*/ 15 w 1483"/>
                <a:gd name="T53" fmla="*/ 5 h 117"/>
                <a:gd name="T54" fmla="*/ 28 w 1483"/>
                <a:gd name="T55" fmla="*/ 4 h 117"/>
                <a:gd name="T56" fmla="*/ 45 w 1483"/>
                <a:gd name="T57" fmla="*/ 2 h 117"/>
                <a:gd name="T58" fmla="*/ 64 w 1483"/>
                <a:gd name="T59" fmla="*/ 1 h 117"/>
                <a:gd name="T60" fmla="*/ 87 w 1483"/>
                <a:gd name="T61" fmla="*/ 0 h 117"/>
                <a:gd name="T62" fmla="*/ 111 w 1483"/>
                <a:gd name="T63" fmla="*/ 0 h 1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7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2"/>
                  </a:lnTo>
                  <a:lnTo>
                    <a:pt x="1030" y="5"/>
                  </a:lnTo>
                  <a:lnTo>
                    <a:pt x="1095" y="9"/>
                  </a:lnTo>
                  <a:lnTo>
                    <a:pt x="1155" y="11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2"/>
                  </a:lnTo>
                  <a:lnTo>
                    <a:pt x="1356" y="26"/>
                  </a:lnTo>
                  <a:lnTo>
                    <a:pt x="1394" y="31"/>
                  </a:lnTo>
                  <a:lnTo>
                    <a:pt x="1425" y="37"/>
                  </a:lnTo>
                  <a:lnTo>
                    <a:pt x="1448" y="39"/>
                  </a:lnTo>
                  <a:lnTo>
                    <a:pt x="1468" y="46"/>
                  </a:lnTo>
                  <a:lnTo>
                    <a:pt x="1479" y="52"/>
                  </a:lnTo>
                  <a:lnTo>
                    <a:pt x="1483" y="57"/>
                  </a:lnTo>
                  <a:lnTo>
                    <a:pt x="1479" y="63"/>
                  </a:lnTo>
                  <a:lnTo>
                    <a:pt x="1468" y="71"/>
                  </a:lnTo>
                  <a:lnTo>
                    <a:pt x="1448" y="77"/>
                  </a:lnTo>
                  <a:lnTo>
                    <a:pt x="1425" y="83"/>
                  </a:lnTo>
                  <a:lnTo>
                    <a:pt x="1394" y="89"/>
                  </a:lnTo>
                  <a:lnTo>
                    <a:pt x="1356" y="91"/>
                  </a:lnTo>
                  <a:lnTo>
                    <a:pt x="1313" y="97"/>
                  </a:lnTo>
                  <a:lnTo>
                    <a:pt x="1265" y="100"/>
                  </a:lnTo>
                  <a:lnTo>
                    <a:pt x="1213" y="106"/>
                  </a:lnTo>
                  <a:lnTo>
                    <a:pt x="1155" y="108"/>
                  </a:lnTo>
                  <a:lnTo>
                    <a:pt x="1095" y="112"/>
                  </a:lnTo>
                  <a:lnTo>
                    <a:pt x="1030" y="114"/>
                  </a:lnTo>
                  <a:lnTo>
                    <a:pt x="963" y="114"/>
                  </a:lnTo>
                  <a:lnTo>
                    <a:pt x="892" y="117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14"/>
                  </a:lnTo>
                  <a:lnTo>
                    <a:pt x="387" y="112"/>
                  </a:lnTo>
                  <a:lnTo>
                    <a:pt x="327" y="108"/>
                  </a:lnTo>
                  <a:lnTo>
                    <a:pt x="270" y="106"/>
                  </a:lnTo>
                  <a:lnTo>
                    <a:pt x="218" y="100"/>
                  </a:lnTo>
                  <a:lnTo>
                    <a:pt x="170" y="97"/>
                  </a:lnTo>
                  <a:lnTo>
                    <a:pt x="127" y="95"/>
                  </a:lnTo>
                  <a:lnTo>
                    <a:pt x="89" y="89"/>
                  </a:lnTo>
                  <a:lnTo>
                    <a:pt x="58" y="83"/>
                  </a:lnTo>
                  <a:lnTo>
                    <a:pt x="34" y="77"/>
                  </a:lnTo>
                  <a:lnTo>
                    <a:pt x="15" y="71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15" y="48"/>
                  </a:lnTo>
                  <a:lnTo>
                    <a:pt x="34" y="43"/>
                  </a:lnTo>
                  <a:lnTo>
                    <a:pt x="58" y="37"/>
                  </a:lnTo>
                  <a:lnTo>
                    <a:pt x="89" y="31"/>
                  </a:lnTo>
                  <a:lnTo>
                    <a:pt x="127" y="28"/>
                  </a:lnTo>
                  <a:lnTo>
                    <a:pt x="170" y="22"/>
                  </a:lnTo>
                  <a:lnTo>
                    <a:pt x="218" y="17"/>
                  </a:lnTo>
                  <a:lnTo>
                    <a:pt x="270" y="15"/>
                  </a:lnTo>
                  <a:lnTo>
                    <a:pt x="327" y="11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5" name="Rectangle 28"/>
            <p:cNvSpPr>
              <a:spLocks noChangeArrowheads="1"/>
            </p:cNvSpPr>
            <p:nvPr/>
          </p:nvSpPr>
          <p:spPr bwMode="auto">
            <a:xfrm>
              <a:off x="4963" y="495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46" name="Freeform 29"/>
            <p:cNvSpPr>
              <a:spLocks/>
            </p:cNvSpPr>
            <p:nvPr/>
          </p:nvSpPr>
          <p:spPr bwMode="auto">
            <a:xfrm>
              <a:off x="5100" y="494"/>
              <a:ext cx="7" cy="22"/>
            </a:xfrm>
            <a:custGeom>
              <a:avLst/>
              <a:gdLst>
                <a:gd name="T0" fmla="*/ 0 w 40"/>
                <a:gd name="T1" fmla="*/ 1 h 132"/>
                <a:gd name="T2" fmla="*/ 7 w 40"/>
                <a:gd name="T3" fmla="*/ 0 h 132"/>
                <a:gd name="T4" fmla="*/ 7 w 40"/>
                <a:gd name="T5" fmla="*/ 21 h 132"/>
                <a:gd name="T6" fmla="*/ 0 w 40"/>
                <a:gd name="T7" fmla="*/ 22 h 132"/>
                <a:gd name="T8" fmla="*/ 0 w 40"/>
                <a:gd name="T9" fmla="*/ 1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32">
                  <a:moveTo>
                    <a:pt x="0" y="7"/>
                  </a:moveTo>
                  <a:lnTo>
                    <a:pt x="40" y="0"/>
                  </a:lnTo>
                  <a:lnTo>
                    <a:pt x="40" y="127"/>
                  </a:lnTo>
                  <a:lnTo>
                    <a:pt x="0" y="13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7" name="Freeform 30"/>
            <p:cNvSpPr>
              <a:spLocks/>
            </p:cNvSpPr>
            <p:nvPr/>
          </p:nvSpPr>
          <p:spPr bwMode="auto">
            <a:xfrm>
              <a:off x="4918" y="543"/>
              <a:ext cx="247" cy="35"/>
            </a:xfrm>
            <a:custGeom>
              <a:avLst/>
              <a:gdLst>
                <a:gd name="T0" fmla="*/ 136 w 1483"/>
                <a:gd name="T1" fmla="*/ 0 h 206"/>
                <a:gd name="T2" fmla="*/ 160 w 1483"/>
                <a:gd name="T3" fmla="*/ 1 h 206"/>
                <a:gd name="T4" fmla="*/ 182 w 1483"/>
                <a:gd name="T5" fmla="*/ 2 h 206"/>
                <a:gd name="T6" fmla="*/ 202 w 1483"/>
                <a:gd name="T7" fmla="*/ 4 h 206"/>
                <a:gd name="T8" fmla="*/ 219 w 1483"/>
                <a:gd name="T9" fmla="*/ 6 h 206"/>
                <a:gd name="T10" fmla="*/ 232 w 1483"/>
                <a:gd name="T11" fmla="*/ 9 h 206"/>
                <a:gd name="T12" fmla="*/ 241 w 1483"/>
                <a:gd name="T13" fmla="*/ 12 h 206"/>
                <a:gd name="T14" fmla="*/ 246 w 1483"/>
                <a:gd name="T15" fmla="*/ 15 h 206"/>
                <a:gd name="T16" fmla="*/ 246 w 1483"/>
                <a:gd name="T17" fmla="*/ 19 h 206"/>
                <a:gd name="T18" fmla="*/ 241 w 1483"/>
                <a:gd name="T19" fmla="*/ 22 h 206"/>
                <a:gd name="T20" fmla="*/ 232 w 1483"/>
                <a:gd name="T21" fmla="*/ 25 h 206"/>
                <a:gd name="T22" fmla="*/ 219 w 1483"/>
                <a:gd name="T23" fmla="*/ 28 h 206"/>
                <a:gd name="T24" fmla="*/ 202 w 1483"/>
                <a:gd name="T25" fmla="*/ 31 h 206"/>
                <a:gd name="T26" fmla="*/ 182 w 1483"/>
                <a:gd name="T27" fmla="*/ 33 h 206"/>
                <a:gd name="T28" fmla="*/ 160 w 1483"/>
                <a:gd name="T29" fmla="*/ 34 h 206"/>
                <a:gd name="T30" fmla="*/ 136 w 1483"/>
                <a:gd name="T31" fmla="*/ 35 h 206"/>
                <a:gd name="T32" fmla="*/ 111 w 1483"/>
                <a:gd name="T33" fmla="*/ 35 h 206"/>
                <a:gd name="T34" fmla="*/ 87 w 1483"/>
                <a:gd name="T35" fmla="*/ 34 h 206"/>
                <a:gd name="T36" fmla="*/ 64 w 1483"/>
                <a:gd name="T37" fmla="*/ 33 h 206"/>
                <a:gd name="T38" fmla="*/ 45 w 1483"/>
                <a:gd name="T39" fmla="*/ 31 h 206"/>
                <a:gd name="T40" fmla="*/ 28 w 1483"/>
                <a:gd name="T41" fmla="*/ 28 h 206"/>
                <a:gd name="T42" fmla="*/ 15 w 1483"/>
                <a:gd name="T43" fmla="*/ 25 h 206"/>
                <a:gd name="T44" fmla="*/ 6 w 1483"/>
                <a:gd name="T45" fmla="*/ 22 h 206"/>
                <a:gd name="T46" fmla="*/ 0 w 1483"/>
                <a:gd name="T47" fmla="*/ 19 h 206"/>
                <a:gd name="T48" fmla="*/ 0 w 1483"/>
                <a:gd name="T49" fmla="*/ 15 h 206"/>
                <a:gd name="T50" fmla="*/ 6 w 1483"/>
                <a:gd name="T51" fmla="*/ 12 h 206"/>
                <a:gd name="T52" fmla="*/ 15 w 1483"/>
                <a:gd name="T53" fmla="*/ 8 h 206"/>
                <a:gd name="T54" fmla="*/ 28 w 1483"/>
                <a:gd name="T55" fmla="*/ 5 h 206"/>
                <a:gd name="T56" fmla="*/ 45 w 1483"/>
                <a:gd name="T57" fmla="*/ 3 h 206"/>
                <a:gd name="T58" fmla="*/ 64 w 1483"/>
                <a:gd name="T59" fmla="*/ 2 h 206"/>
                <a:gd name="T60" fmla="*/ 87 w 1483"/>
                <a:gd name="T61" fmla="*/ 1 h 206"/>
                <a:gd name="T62" fmla="*/ 111 w 1483"/>
                <a:gd name="T63" fmla="*/ 0 h 2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6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31"/>
                  </a:lnTo>
                  <a:lnTo>
                    <a:pt x="1313" y="37"/>
                  </a:lnTo>
                  <a:lnTo>
                    <a:pt x="1356" y="46"/>
                  </a:lnTo>
                  <a:lnTo>
                    <a:pt x="1394" y="54"/>
                  </a:lnTo>
                  <a:lnTo>
                    <a:pt x="1425" y="63"/>
                  </a:lnTo>
                  <a:lnTo>
                    <a:pt x="1448" y="72"/>
                  </a:lnTo>
                  <a:lnTo>
                    <a:pt x="1468" y="80"/>
                  </a:lnTo>
                  <a:lnTo>
                    <a:pt x="1479" y="91"/>
                  </a:lnTo>
                  <a:lnTo>
                    <a:pt x="1483" y="100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6"/>
                  </a:lnTo>
                  <a:lnTo>
                    <a:pt x="1265" y="175"/>
                  </a:lnTo>
                  <a:lnTo>
                    <a:pt x="1213" y="180"/>
                  </a:lnTo>
                  <a:lnTo>
                    <a:pt x="1155" y="189"/>
                  </a:lnTo>
                  <a:lnTo>
                    <a:pt x="1095" y="192"/>
                  </a:lnTo>
                  <a:lnTo>
                    <a:pt x="1030" y="197"/>
                  </a:lnTo>
                  <a:lnTo>
                    <a:pt x="963" y="201"/>
                  </a:lnTo>
                  <a:lnTo>
                    <a:pt x="892" y="203"/>
                  </a:lnTo>
                  <a:lnTo>
                    <a:pt x="818" y="206"/>
                  </a:lnTo>
                  <a:lnTo>
                    <a:pt x="743" y="206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7"/>
                  </a:lnTo>
                  <a:lnTo>
                    <a:pt x="387" y="192"/>
                  </a:lnTo>
                  <a:lnTo>
                    <a:pt x="327" y="186"/>
                  </a:lnTo>
                  <a:lnTo>
                    <a:pt x="270" y="180"/>
                  </a:lnTo>
                  <a:lnTo>
                    <a:pt x="218" y="175"/>
                  </a:lnTo>
                  <a:lnTo>
                    <a:pt x="170" y="166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8" name="Freeform 31"/>
            <p:cNvSpPr>
              <a:spLocks/>
            </p:cNvSpPr>
            <p:nvPr/>
          </p:nvSpPr>
          <p:spPr bwMode="auto">
            <a:xfrm>
              <a:off x="4918" y="543"/>
              <a:ext cx="247" cy="19"/>
            </a:xfrm>
            <a:custGeom>
              <a:avLst/>
              <a:gdLst>
                <a:gd name="T0" fmla="*/ 1 w 1483"/>
                <a:gd name="T1" fmla="*/ 19 h 109"/>
                <a:gd name="T2" fmla="*/ 0 w 1483"/>
                <a:gd name="T3" fmla="*/ 19 h 109"/>
                <a:gd name="T4" fmla="*/ 0 w 1483"/>
                <a:gd name="T5" fmla="*/ 18 h 109"/>
                <a:gd name="T6" fmla="*/ 0 w 1483"/>
                <a:gd name="T7" fmla="*/ 16 h 109"/>
                <a:gd name="T8" fmla="*/ 6 w 1483"/>
                <a:gd name="T9" fmla="*/ 12 h 109"/>
                <a:gd name="T10" fmla="*/ 15 w 1483"/>
                <a:gd name="T11" fmla="*/ 8 h 109"/>
                <a:gd name="T12" fmla="*/ 28 w 1483"/>
                <a:gd name="T13" fmla="*/ 5 h 109"/>
                <a:gd name="T14" fmla="*/ 45 w 1483"/>
                <a:gd name="T15" fmla="*/ 3 h 109"/>
                <a:gd name="T16" fmla="*/ 64 w 1483"/>
                <a:gd name="T17" fmla="*/ 2 h 109"/>
                <a:gd name="T18" fmla="*/ 87 w 1483"/>
                <a:gd name="T19" fmla="*/ 1 h 109"/>
                <a:gd name="T20" fmla="*/ 111 w 1483"/>
                <a:gd name="T21" fmla="*/ 0 h 109"/>
                <a:gd name="T22" fmla="*/ 136 w 1483"/>
                <a:gd name="T23" fmla="*/ 0 h 109"/>
                <a:gd name="T24" fmla="*/ 160 w 1483"/>
                <a:gd name="T25" fmla="*/ 1 h 109"/>
                <a:gd name="T26" fmla="*/ 182 w 1483"/>
                <a:gd name="T27" fmla="*/ 2 h 109"/>
                <a:gd name="T28" fmla="*/ 201 w 1483"/>
                <a:gd name="T29" fmla="*/ 3 h 109"/>
                <a:gd name="T30" fmla="*/ 217 w 1483"/>
                <a:gd name="T31" fmla="*/ 6 h 109"/>
                <a:gd name="T32" fmla="*/ 231 w 1483"/>
                <a:gd name="T33" fmla="*/ 9 h 109"/>
                <a:gd name="T34" fmla="*/ 241 w 1483"/>
                <a:gd name="T35" fmla="*/ 12 h 109"/>
                <a:gd name="T36" fmla="*/ 246 w 1483"/>
                <a:gd name="T37" fmla="*/ 16 h 109"/>
                <a:gd name="T38" fmla="*/ 246 w 1483"/>
                <a:gd name="T39" fmla="*/ 17 h 109"/>
                <a:gd name="T40" fmla="*/ 241 w 1483"/>
                <a:gd name="T41" fmla="*/ 14 h 109"/>
                <a:gd name="T42" fmla="*/ 231 w 1483"/>
                <a:gd name="T43" fmla="*/ 13 h 109"/>
                <a:gd name="T44" fmla="*/ 217 w 1483"/>
                <a:gd name="T45" fmla="*/ 11 h 109"/>
                <a:gd name="T46" fmla="*/ 201 w 1483"/>
                <a:gd name="T47" fmla="*/ 9 h 109"/>
                <a:gd name="T48" fmla="*/ 182 w 1483"/>
                <a:gd name="T49" fmla="*/ 8 h 109"/>
                <a:gd name="T50" fmla="*/ 160 w 1483"/>
                <a:gd name="T51" fmla="*/ 7 h 109"/>
                <a:gd name="T52" fmla="*/ 136 w 1483"/>
                <a:gd name="T53" fmla="*/ 7 h 109"/>
                <a:gd name="T54" fmla="*/ 111 w 1483"/>
                <a:gd name="T55" fmla="*/ 7 h 109"/>
                <a:gd name="T56" fmla="*/ 87 w 1483"/>
                <a:gd name="T57" fmla="*/ 7 h 109"/>
                <a:gd name="T58" fmla="*/ 64 w 1483"/>
                <a:gd name="T59" fmla="*/ 8 h 109"/>
                <a:gd name="T60" fmla="*/ 45 w 1483"/>
                <a:gd name="T61" fmla="*/ 9 h 109"/>
                <a:gd name="T62" fmla="*/ 28 w 1483"/>
                <a:gd name="T63" fmla="*/ 10 h 109"/>
                <a:gd name="T64" fmla="*/ 15 w 1483"/>
                <a:gd name="T65" fmla="*/ 12 h 109"/>
                <a:gd name="T66" fmla="*/ 6 w 1483"/>
                <a:gd name="T67" fmla="*/ 14 h 109"/>
                <a:gd name="T68" fmla="*/ 0 w 1483"/>
                <a:gd name="T69" fmla="*/ 17 h 109"/>
                <a:gd name="T70" fmla="*/ 0 w 1483"/>
                <a:gd name="T71" fmla="*/ 18 h 109"/>
                <a:gd name="T72" fmla="*/ 1 w 1483"/>
                <a:gd name="T73" fmla="*/ 19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9">
                  <a:moveTo>
                    <a:pt x="9" y="109"/>
                  </a:moveTo>
                  <a:lnTo>
                    <a:pt x="6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5"/>
                  </a:lnTo>
                  <a:lnTo>
                    <a:pt x="1090" y="9"/>
                  </a:lnTo>
                  <a:lnTo>
                    <a:pt x="1150" y="14"/>
                  </a:lnTo>
                  <a:lnTo>
                    <a:pt x="1205" y="20"/>
                  </a:lnTo>
                  <a:lnTo>
                    <a:pt x="1259" y="26"/>
                  </a:lnTo>
                  <a:lnTo>
                    <a:pt x="1304" y="35"/>
                  </a:lnTo>
                  <a:lnTo>
                    <a:pt x="1348" y="43"/>
                  </a:lnTo>
                  <a:lnTo>
                    <a:pt x="1386" y="52"/>
                  </a:lnTo>
                  <a:lnTo>
                    <a:pt x="1420" y="60"/>
                  </a:lnTo>
                  <a:lnTo>
                    <a:pt x="1445" y="69"/>
                  </a:lnTo>
                  <a:lnTo>
                    <a:pt x="1462" y="80"/>
                  </a:lnTo>
                  <a:lnTo>
                    <a:pt x="1477" y="89"/>
                  </a:lnTo>
                  <a:lnTo>
                    <a:pt x="1483" y="100"/>
                  </a:lnTo>
                  <a:lnTo>
                    <a:pt x="1477" y="95"/>
                  </a:lnTo>
                  <a:lnTo>
                    <a:pt x="1462" y="89"/>
                  </a:lnTo>
                  <a:lnTo>
                    <a:pt x="1445" y="83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0"/>
                  </a:lnTo>
                  <a:lnTo>
                    <a:pt x="1205" y="54"/>
                  </a:lnTo>
                  <a:lnTo>
                    <a:pt x="1150" y="52"/>
                  </a:lnTo>
                  <a:lnTo>
                    <a:pt x="1090" y="48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0"/>
                  </a:lnTo>
                  <a:lnTo>
                    <a:pt x="743" y="40"/>
                  </a:lnTo>
                  <a:lnTo>
                    <a:pt x="665" y="40"/>
                  </a:lnTo>
                  <a:lnTo>
                    <a:pt x="594" y="40"/>
                  </a:lnTo>
                  <a:lnTo>
                    <a:pt x="522" y="43"/>
                  </a:lnTo>
                  <a:lnTo>
                    <a:pt x="453" y="43"/>
                  </a:lnTo>
                  <a:lnTo>
                    <a:pt x="387" y="46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5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80"/>
                  </a:lnTo>
                  <a:lnTo>
                    <a:pt x="15" y="86"/>
                  </a:lnTo>
                  <a:lnTo>
                    <a:pt x="2" y="95"/>
                  </a:lnTo>
                  <a:lnTo>
                    <a:pt x="0" y="10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9" y="10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9" name="Freeform 32"/>
            <p:cNvSpPr>
              <a:spLocks/>
            </p:cNvSpPr>
            <p:nvPr/>
          </p:nvSpPr>
          <p:spPr bwMode="auto">
            <a:xfrm>
              <a:off x="4918" y="550"/>
              <a:ext cx="247" cy="20"/>
            </a:xfrm>
            <a:custGeom>
              <a:avLst/>
              <a:gdLst>
                <a:gd name="T0" fmla="*/ 136 w 1483"/>
                <a:gd name="T1" fmla="*/ 0 h 118"/>
                <a:gd name="T2" fmla="*/ 160 w 1483"/>
                <a:gd name="T3" fmla="*/ 1 h 118"/>
                <a:gd name="T4" fmla="*/ 182 w 1483"/>
                <a:gd name="T5" fmla="*/ 1 h 118"/>
                <a:gd name="T6" fmla="*/ 202 w 1483"/>
                <a:gd name="T7" fmla="*/ 2 h 118"/>
                <a:gd name="T8" fmla="*/ 219 w 1483"/>
                <a:gd name="T9" fmla="*/ 4 h 118"/>
                <a:gd name="T10" fmla="*/ 232 w 1483"/>
                <a:gd name="T11" fmla="*/ 5 h 118"/>
                <a:gd name="T12" fmla="*/ 241 w 1483"/>
                <a:gd name="T13" fmla="*/ 7 h 118"/>
                <a:gd name="T14" fmla="*/ 246 w 1483"/>
                <a:gd name="T15" fmla="*/ 9 h 118"/>
                <a:gd name="T16" fmla="*/ 246 w 1483"/>
                <a:gd name="T17" fmla="*/ 11 h 118"/>
                <a:gd name="T18" fmla="*/ 241 w 1483"/>
                <a:gd name="T19" fmla="*/ 14 h 118"/>
                <a:gd name="T20" fmla="*/ 232 w 1483"/>
                <a:gd name="T21" fmla="*/ 16 h 118"/>
                <a:gd name="T22" fmla="*/ 219 w 1483"/>
                <a:gd name="T23" fmla="*/ 17 h 118"/>
                <a:gd name="T24" fmla="*/ 202 w 1483"/>
                <a:gd name="T25" fmla="*/ 18 h 118"/>
                <a:gd name="T26" fmla="*/ 182 w 1483"/>
                <a:gd name="T27" fmla="*/ 19 h 118"/>
                <a:gd name="T28" fmla="*/ 160 w 1483"/>
                <a:gd name="T29" fmla="*/ 20 h 118"/>
                <a:gd name="T30" fmla="*/ 136 w 1483"/>
                <a:gd name="T31" fmla="*/ 20 h 118"/>
                <a:gd name="T32" fmla="*/ 111 w 1483"/>
                <a:gd name="T33" fmla="*/ 20 h 118"/>
                <a:gd name="T34" fmla="*/ 87 w 1483"/>
                <a:gd name="T35" fmla="*/ 19 h 118"/>
                <a:gd name="T36" fmla="*/ 64 w 1483"/>
                <a:gd name="T37" fmla="*/ 18 h 118"/>
                <a:gd name="T38" fmla="*/ 45 w 1483"/>
                <a:gd name="T39" fmla="*/ 17 h 118"/>
                <a:gd name="T40" fmla="*/ 28 w 1483"/>
                <a:gd name="T41" fmla="*/ 16 h 118"/>
                <a:gd name="T42" fmla="*/ 15 w 1483"/>
                <a:gd name="T43" fmla="*/ 15 h 118"/>
                <a:gd name="T44" fmla="*/ 6 w 1483"/>
                <a:gd name="T45" fmla="*/ 13 h 118"/>
                <a:gd name="T46" fmla="*/ 0 w 1483"/>
                <a:gd name="T47" fmla="*/ 11 h 118"/>
                <a:gd name="T48" fmla="*/ 0 w 1483"/>
                <a:gd name="T49" fmla="*/ 9 h 118"/>
                <a:gd name="T50" fmla="*/ 6 w 1483"/>
                <a:gd name="T51" fmla="*/ 7 h 118"/>
                <a:gd name="T52" fmla="*/ 15 w 1483"/>
                <a:gd name="T53" fmla="*/ 5 h 118"/>
                <a:gd name="T54" fmla="*/ 28 w 1483"/>
                <a:gd name="T55" fmla="*/ 3 h 118"/>
                <a:gd name="T56" fmla="*/ 45 w 1483"/>
                <a:gd name="T57" fmla="*/ 2 h 118"/>
                <a:gd name="T58" fmla="*/ 64 w 1483"/>
                <a:gd name="T59" fmla="*/ 1 h 118"/>
                <a:gd name="T60" fmla="*/ 87 w 1483"/>
                <a:gd name="T61" fmla="*/ 1 h 118"/>
                <a:gd name="T62" fmla="*/ 111 w 1483"/>
                <a:gd name="T63" fmla="*/ 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8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8"/>
                  </a:lnTo>
                  <a:lnTo>
                    <a:pt x="1155" y="12"/>
                  </a:lnTo>
                  <a:lnTo>
                    <a:pt x="1213" y="14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2"/>
                  </a:lnTo>
                  <a:lnTo>
                    <a:pt x="1425" y="38"/>
                  </a:lnTo>
                  <a:lnTo>
                    <a:pt x="1448" y="43"/>
                  </a:lnTo>
                  <a:lnTo>
                    <a:pt x="1468" y="49"/>
                  </a:lnTo>
                  <a:lnTo>
                    <a:pt x="1479" y="55"/>
                  </a:lnTo>
                  <a:lnTo>
                    <a:pt x="1483" y="60"/>
                  </a:lnTo>
                  <a:lnTo>
                    <a:pt x="1479" y="66"/>
                  </a:lnTo>
                  <a:lnTo>
                    <a:pt x="1468" y="75"/>
                  </a:lnTo>
                  <a:lnTo>
                    <a:pt x="1448" y="81"/>
                  </a:lnTo>
                  <a:lnTo>
                    <a:pt x="1425" y="86"/>
                  </a:lnTo>
                  <a:lnTo>
                    <a:pt x="1394" y="92"/>
                  </a:lnTo>
                  <a:lnTo>
                    <a:pt x="1356" y="98"/>
                  </a:lnTo>
                  <a:lnTo>
                    <a:pt x="1313" y="101"/>
                  </a:lnTo>
                  <a:lnTo>
                    <a:pt x="1265" y="107"/>
                  </a:lnTo>
                  <a:lnTo>
                    <a:pt x="1213" y="109"/>
                  </a:lnTo>
                  <a:lnTo>
                    <a:pt x="1155" y="112"/>
                  </a:lnTo>
                  <a:lnTo>
                    <a:pt x="1095" y="114"/>
                  </a:lnTo>
                  <a:lnTo>
                    <a:pt x="1030" y="118"/>
                  </a:lnTo>
                  <a:lnTo>
                    <a:pt x="963" y="118"/>
                  </a:lnTo>
                  <a:lnTo>
                    <a:pt x="892" y="118"/>
                  </a:lnTo>
                  <a:lnTo>
                    <a:pt x="818" y="118"/>
                  </a:lnTo>
                  <a:lnTo>
                    <a:pt x="743" y="118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7"/>
                  </a:lnTo>
                  <a:lnTo>
                    <a:pt x="270" y="103"/>
                  </a:lnTo>
                  <a:lnTo>
                    <a:pt x="218" y="101"/>
                  </a:lnTo>
                  <a:lnTo>
                    <a:pt x="170" y="94"/>
                  </a:lnTo>
                  <a:lnTo>
                    <a:pt x="127" y="92"/>
                  </a:lnTo>
                  <a:lnTo>
                    <a:pt x="89" y="86"/>
                  </a:lnTo>
                  <a:lnTo>
                    <a:pt x="58" y="81"/>
                  </a:lnTo>
                  <a:lnTo>
                    <a:pt x="34" y="77"/>
                  </a:lnTo>
                  <a:lnTo>
                    <a:pt x="15" y="72"/>
                  </a:lnTo>
                  <a:lnTo>
                    <a:pt x="2" y="66"/>
                  </a:lnTo>
                  <a:lnTo>
                    <a:pt x="0" y="60"/>
                  </a:lnTo>
                  <a:lnTo>
                    <a:pt x="2" y="55"/>
                  </a:lnTo>
                  <a:lnTo>
                    <a:pt x="15" y="46"/>
                  </a:lnTo>
                  <a:lnTo>
                    <a:pt x="34" y="40"/>
                  </a:lnTo>
                  <a:lnTo>
                    <a:pt x="58" y="34"/>
                  </a:lnTo>
                  <a:lnTo>
                    <a:pt x="89" y="29"/>
                  </a:lnTo>
                  <a:lnTo>
                    <a:pt x="127" y="25"/>
                  </a:lnTo>
                  <a:lnTo>
                    <a:pt x="170" y="20"/>
                  </a:lnTo>
                  <a:lnTo>
                    <a:pt x="218" y="17"/>
                  </a:lnTo>
                  <a:lnTo>
                    <a:pt x="270" y="12"/>
                  </a:lnTo>
                  <a:lnTo>
                    <a:pt x="327" y="8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0" name="Freeform 33"/>
            <p:cNvSpPr>
              <a:spLocks/>
            </p:cNvSpPr>
            <p:nvPr/>
          </p:nvSpPr>
          <p:spPr bwMode="auto">
            <a:xfrm>
              <a:off x="4963" y="552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3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3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77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77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1" name="Freeform 34"/>
            <p:cNvSpPr>
              <a:spLocks/>
            </p:cNvSpPr>
            <p:nvPr/>
          </p:nvSpPr>
          <p:spPr bwMode="auto">
            <a:xfrm>
              <a:off x="5100" y="55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0 h 127"/>
                <a:gd name="T14" fmla="*/ 7 w 40"/>
                <a:gd name="T15" fmla="*/ 15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5 h 127"/>
                <a:gd name="T28" fmla="*/ 0 w 40"/>
                <a:gd name="T29" fmla="*/ 10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1"/>
                  </a:lnTo>
                  <a:lnTo>
                    <a:pt x="40" y="93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3"/>
                  </a:lnTo>
                  <a:lnTo>
                    <a:pt x="0" y="61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2" name="Freeform 35"/>
            <p:cNvSpPr>
              <a:spLocks/>
            </p:cNvSpPr>
            <p:nvPr/>
          </p:nvSpPr>
          <p:spPr bwMode="auto">
            <a:xfrm>
              <a:off x="4918" y="600"/>
              <a:ext cx="247" cy="34"/>
            </a:xfrm>
            <a:custGeom>
              <a:avLst/>
              <a:gdLst>
                <a:gd name="T0" fmla="*/ 136 w 1483"/>
                <a:gd name="T1" fmla="*/ 0 h 207"/>
                <a:gd name="T2" fmla="*/ 160 w 1483"/>
                <a:gd name="T3" fmla="*/ 1 h 207"/>
                <a:gd name="T4" fmla="*/ 182 w 1483"/>
                <a:gd name="T5" fmla="*/ 2 h 207"/>
                <a:gd name="T6" fmla="*/ 202 w 1483"/>
                <a:gd name="T7" fmla="*/ 4 h 207"/>
                <a:gd name="T8" fmla="*/ 219 w 1483"/>
                <a:gd name="T9" fmla="*/ 7 h 207"/>
                <a:gd name="T10" fmla="*/ 232 w 1483"/>
                <a:gd name="T11" fmla="*/ 10 h 207"/>
                <a:gd name="T12" fmla="*/ 241 w 1483"/>
                <a:gd name="T13" fmla="*/ 13 h 207"/>
                <a:gd name="T14" fmla="*/ 246 w 1483"/>
                <a:gd name="T15" fmla="*/ 16 h 207"/>
                <a:gd name="T16" fmla="*/ 246 w 1483"/>
                <a:gd name="T17" fmla="*/ 19 h 207"/>
                <a:gd name="T18" fmla="*/ 241 w 1483"/>
                <a:gd name="T19" fmla="*/ 22 h 207"/>
                <a:gd name="T20" fmla="*/ 232 w 1483"/>
                <a:gd name="T21" fmla="*/ 25 h 207"/>
                <a:gd name="T22" fmla="*/ 219 w 1483"/>
                <a:gd name="T23" fmla="*/ 28 h 207"/>
                <a:gd name="T24" fmla="*/ 202 w 1483"/>
                <a:gd name="T25" fmla="*/ 30 h 207"/>
                <a:gd name="T26" fmla="*/ 182 w 1483"/>
                <a:gd name="T27" fmla="*/ 32 h 207"/>
                <a:gd name="T28" fmla="*/ 160 w 1483"/>
                <a:gd name="T29" fmla="*/ 33 h 207"/>
                <a:gd name="T30" fmla="*/ 136 w 1483"/>
                <a:gd name="T31" fmla="*/ 34 h 207"/>
                <a:gd name="T32" fmla="*/ 111 w 1483"/>
                <a:gd name="T33" fmla="*/ 34 h 207"/>
                <a:gd name="T34" fmla="*/ 87 w 1483"/>
                <a:gd name="T35" fmla="*/ 33 h 207"/>
                <a:gd name="T36" fmla="*/ 64 w 1483"/>
                <a:gd name="T37" fmla="*/ 32 h 207"/>
                <a:gd name="T38" fmla="*/ 45 w 1483"/>
                <a:gd name="T39" fmla="*/ 30 h 207"/>
                <a:gd name="T40" fmla="*/ 28 w 1483"/>
                <a:gd name="T41" fmla="*/ 27 h 207"/>
                <a:gd name="T42" fmla="*/ 15 w 1483"/>
                <a:gd name="T43" fmla="*/ 24 h 207"/>
                <a:gd name="T44" fmla="*/ 6 w 1483"/>
                <a:gd name="T45" fmla="*/ 21 h 207"/>
                <a:gd name="T46" fmla="*/ 0 w 1483"/>
                <a:gd name="T47" fmla="*/ 18 h 207"/>
                <a:gd name="T48" fmla="*/ 0 w 1483"/>
                <a:gd name="T49" fmla="*/ 14 h 207"/>
                <a:gd name="T50" fmla="*/ 6 w 1483"/>
                <a:gd name="T51" fmla="*/ 11 h 207"/>
                <a:gd name="T52" fmla="*/ 15 w 1483"/>
                <a:gd name="T53" fmla="*/ 8 h 207"/>
                <a:gd name="T54" fmla="*/ 28 w 1483"/>
                <a:gd name="T55" fmla="*/ 5 h 207"/>
                <a:gd name="T56" fmla="*/ 45 w 1483"/>
                <a:gd name="T57" fmla="*/ 3 h 207"/>
                <a:gd name="T58" fmla="*/ 64 w 1483"/>
                <a:gd name="T59" fmla="*/ 1 h 207"/>
                <a:gd name="T60" fmla="*/ 87 w 1483"/>
                <a:gd name="T61" fmla="*/ 0 h 207"/>
                <a:gd name="T62" fmla="*/ 111 w 1483"/>
                <a:gd name="T63" fmla="*/ 0 h 20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7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6"/>
                  </a:lnTo>
                  <a:lnTo>
                    <a:pt x="1030" y="12"/>
                  </a:lnTo>
                  <a:lnTo>
                    <a:pt x="1095" y="14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4"/>
                  </a:lnTo>
                  <a:lnTo>
                    <a:pt x="1313" y="40"/>
                  </a:lnTo>
                  <a:lnTo>
                    <a:pt x="1356" y="49"/>
                  </a:lnTo>
                  <a:lnTo>
                    <a:pt x="1394" y="58"/>
                  </a:lnTo>
                  <a:lnTo>
                    <a:pt x="1425" y="66"/>
                  </a:lnTo>
                  <a:lnTo>
                    <a:pt x="1448" y="77"/>
                  </a:lnTo>
                  <a:lnTo>
                    <a:pt x="1468" y="86"/>
                  </a:lnTo>
                  <a:lnTo>
                    <a:pt x="1479" y="95"/>
                  </a:lnTo>
                  <a:lnTo>
                    <a:pt x="1483" y="107"/>
                  </a:lnTo>
                  <a:lnTo>
                    <a:pt x="1479" y="118"/>
                  </a:lnTo>
                  <a:lnTo>
                    <a:pt x="1468" y="127"/>
                  </a:lnTo>
                  <a:lnTo>
                    <a:pt x="1448" y="135"/>
                  </a:lnTo>
                  <a:lnTo>
                    <a:pt x="1425" y="144"/>
                  </a:lnTo>
                  <a:lnTo>
                    <a:pt x="1394" y="155"/>
                  </a:lnTo>
                  <a:lnTo>
                    <a:pt x="1356" y="161"/>
                  </a:lnTo>
                  <a:lnTo>
                    <a:pt x="1313" y="170"/>
                  </a:lnTo>
                  <a:lnTo>
                    <a:pt x="1265" y="178"/>
                  </a:lnTo>
                  <a:lnTo>
                    <a:pt x="1213" y="183"/>
                  </a:lnTo>
                  <a:lnTo>
                    <a:pt x="1155" y="189"/>
                  </a:lnTo>
                  <a:lnTo>
                    <a:pt x="1095" y="196"/>
                  </a:lnTo>
                  <a:lnTo>
                    <a:pt x="1030" y="198"/>
                  </a:lnTo>
                  <a:lnTo>
                    <a:pt x="963" y="201"/>
                  </a:lnTo>
                  <a:lnTo>
                    <a:pt x="892" y="204"/>
                  </a:lnTo>
                  <a:lnTo>
                    <a:pt x="818" y="207"/>
                  </a:lnTo>
                  <a:lnTo>
                    <a:pt x="743" y="207"/>
                  </a:lnTo>
                  <a:lnTo>
                    <a:pt x="665" y="207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2"/>
                  </a:lnTo>
                  <a:lnTo>
                    <a:pt x="327" y="187"/>
                  </a:lnTo>
                  <a:lnTo>
                    <a:pt x="270" y="181"/>
                  </a:lnTo>
                  <a:lnTo>
                    <a:pt x="218" y="172"/>
                  </a:lnTo>
                  <a:lnTo>
                    <a:pt x="170" y="164"/>
                  </a:lnTo>
                  <a:lnTo>
                    <a:pt x="127" y="157"/>
                  </a:lnTo>
                  <a:lnTo>
                    <a:pt x="89" y="146"/>
                  </a:lnTo>
                  <a:lnTo>
                    <a:pt x="58" y="138"/>
                  </a:lnTo>
                  <a:lnTo>
                    <a:pt x="34" y="129"/>
                  </a:lnTo>
                  <a:lnTo>
                    <a:pt x="15" y="118"/>
                  </a:lnTo>
                  <a:lnTo>
                    <a:pt x="2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3" name="Freeform 36"/>
            <p:cNvSpPr>
              <a:spLocks/>
            </p:cNvSpPr>
            <p:nvPr/>
          </p:nvSpPr>
          <p:spPr bwMode="auto">
            <a:xfrm>
              <a:off x="4918" y="600"/>
              <a:ext cx="247" cy="17"/>
            </a:xfrm>
            <a:custGeom>
              <a:avLst/>
              <a:gdLst>
                <a:gd name="T0" fmla="*/ 1 w 1483"/>
                <a:gd name="T1" fmla="*/ 17 h 107"/>
                <a:gd name="T2" fmla="*/ 0 w 1483"/>
                <a:gd name="T3" fmla="*/ 17 h 107"/>
                <a:gd name="T4" fmla="*/ 0 w 1483"/>
                <a:gd name="T5" fmla="*/ 16 h 107"/>
                <a:gd name="T6" fmla="*/ 0 w 1483"/>
                <a:gd name="T7" fmla="*/ 14 h 107"/>
                <a:gd name="T8" fmla="*/ 6 w 1483"/>
                <a:gd name="T9" fmla="*/ 10 h 107"/>
                <a:gd name="T10" fmla="*/ 15 w 1483"/>
                <a:gd name="T11" fmla="*/ 8 h 107"/>
                <a:gd name="T12" fmla="*/ 28 w 1483"/>
                <a:gd name="T13" fmla="*/ 5 h 107"/>
                <a:gd name="T14" fmla="*/ 45 w 1483"/>
                <a:gd name="T15" fmla="*/ 3 h 107"/>
                <a:gd name="T16" fmla="*/ 64 w 1483"/>
                <a:gd name="T17" fmla="*/ 1 h 107"/>
                <a:gd name="T18" fmla="*/ 87 w 1483"/>
                <a:gd name="T19" fmla="*/ 0 h 107"/>
                <a:gd name="T20" fmla="*/ 111 w 1483"/>
                <a:gd name="T21" fmla="*/ 0 h 107"/>
                <a:gd name="T22" fmla="*/ 136 w 1483"/>
                <a:gd name="T23" fmla="*/ 0 h 107"/>
                <a:gd name="T24" fmla="*/ 160 w 1483"/>
                <a:gd name="T25" fmla="*/ 0 h 107"/>
                <a:gd name="T26" fmla="*/ 182 w 1483"/>
                <a:gd name="T27" fmla="*/ 2 h 107"/>
                <a:gd name="T28" fmla="*/ 201 w 1483"/>
                <a:gd name="T29" fmla="*/ 4 h 107"/>
                <a:gd name="T30" fmla="*/ 217 w 1483"/>
                <a:gd name="T31" fmla="*/ 6 h 107"/>
                <a:gd name="T32" fmla="*/ 231 w 1483"/>
                <a:gd name="T33" fmla="*/ 9 h 107"/>
                <a:gd name="T34" fmla="*/ 241 w 1483"/>
                <a:gd name="T35" fmla="*/ 11 h 107"/>
                <a:gd name="T36" fmla="*/ 246 w 1483"/>
                <a:gd name="T37" fmla="*/ 15 h 107"/>
                <a:gd name="T38" fmla="*/ 246 w 1483"/>
                <a:gd name="T39" fmla="*/ 15 h 107"/>
                <a:gd name="T40" fmla="*/ 241 w 1483"/>
                <a:gd name="T41" fmla="*/ 14 h 107"/>
                <a:gd name="T42" fmla="*/ 231 w 1483"/>
                <a:gd name="T43" fmla="*/ 12 h 107"/>
                <a:gd name="T44" fmla="*/ 217 w 1483"/>
                <a:gd name="T45" fmla="*/ 10 h 107"/>
                <a:gd name="T46" fmla="*/ 201 w 1483"/>
                <a:gd name="T47" fmla="*/ 10 h 107"/>
                <a:gd name="T48" fmla="*/ 182 w 1483"/>
                <a:gd name="T49" fmla="*/ 9 h 107"/>
                <a:gd name="T50" fmla="*/ 160 w 1483"/>
                <a:gd name="T51" fmla="*/ 8 h 107"/>
                <a:gd name="T52" fmla="*/ 136 w 1483"/>
                <a:gd name="T53" fmla="*/ 7 h 107"/>
                <a:gd name="T54" fmla="*/ 111 w 1483"/>
                <a:gd name="T55" fmla="*/ 7 h 107"/>
                <a:gd name="T56" fmla="*/ 87 w 1483"/>
                <a:gd name="T57" fmla="*/ 7 h 107"/>
                <a:gd name="T58" fmla="*/ 64 w 1483"/>
                <a:gd name="T59" fmla="*/ 8 h 107"/>
                <a:gd name="T60" fmla="*/ 45 w 1483"/>
                <a:gd name="T61" fmla="*/ 8 h 107"/>
                <a:gd name="T62" fmla="*/ 28 w 1483"/>
                <a:gd name="T63" fmla="*/ 10 h 107"/>
                <a:gd name="T64" fmla="*/ 15 w 1483"/>
                <a:gd name="T65" fmla="*/ 11 h 107"/>
                <a:gd name="T66" fmla="*/ 6 w 1483"/>
                <a:gd name="T67" fmla="*/ 13 h 107"/>
                <a:gd name="T68" fmla="*/ 0 w 1483"/>
                <a:gd name="T69" fmla="*/ 15 h 107"/>
                <a:gd name="T70" fmla="*/ 0 w 1483"/>
                <a:gd name="T71" fmla="*/ 16 h 107"/>
                <a:gd name="T72" fmla="*/ 1 w 1483"/>
                <a:gd name="T73" fmla="*/ 17 h 10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7">
                  <a:moveTo>
                    <a:pt x="9" y="107"/>
                  </a:moveTo>
                  <a:lnTo>
                    <a:pt x="6" y="107"/>
                  </a:lnTo>
                  <a:lnTo>
                    <a:pt x="2" y="107"/>
                  </a:lnTo>
                  <a:lnTo>
                    <a:pt x="0" y="107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6"/>
                  </a:lnTo>
                  <a:lnTo>
                    <a:pt x="1090" y="12"/>
                  </a:lnTo>
                  <a:lnTo>
                    <a:pt x="1150" y="14"/>
                  </a:lnTo>
                  <a:lnTo>
                    <a:pt x="1205" y="23"/>
                  </a:lnTo>
                  <a:lnTo>
                    <a:pt x="1259" y="29"/>
                  </a:lnTo>
                  <a:lnTo>
                    <a:pt x="1304" y="38"/>
                  </a:lnTo>
                  <a:lnTo>
                    <a:pt x="1348" y="43"/>
                  </a:lnTo>
                  <a:lnTo>
                    <a:pt x="1386" y="55"/>
                  </a:lnTo>
                  <a:lnTo>
                    <a:pt x="1420" y="64"/>
                  </a:lnTo>
                  <a:lnTo>
                    <a:pt x="1445" y="72"/>
                  </a:lnTo>
                  <a:lnTo>
                    <a:pt x="1462" y="81"/>
                  </a:lnTo>
                  <a:lnTo>
                    <a:pt x="1477" y="92"/>
                  </a:lnTo>
                  <a:lnTo>
                    <a:pt x="1483" y="101"/>
                  </a:lnTo>
                  <a:lnTo>
                    <a:pt x="1477" y="95"/>
                  </a:lnTo>
                  <a:lnTo>
                    <a:pt x="1462" y="90"/>
                  </a:lnTo>
                  <a:lnTo>
                    <a:pt x="1445" y="86"/>
                  </a:lnTo>
                  <a:lnTo>
                    <a:pt x="1420" y="81"/>
                  </a:lnTo>
                  <a:lnTo>
                    <a:pt x="1386" y="75"/>
                  </a:lnTo>
                  <a:lnTo>
                    <a:pt x="1348" y="72"/>
                  </a:lnTo>
                  <a:lnTo>
                    <a:pt x="1304" y="66"/>
                  </a:lnTo>
                  <a:lnTo>
                    <a:pt x="1259" y="64"/>
                  </a:lnTo>
                  <a:lnTo>
                    <a:pt x="1205" y="60"/>
                  </a:lnTo>
                  <a:lnTo>
                    <a:pt x="1150" y="58"/>
                  </a:lnTo>
                  <a:lnTo>
                    <a:pt x="1090" y="55"/>
                  </a:lnTo>
                  <a:lnTo>
                    <a:pt x="1024" y="52"/>
                  </a:lnTo>
                  <a:lnTo>
                    <a:pt x="958" y="49"/>
                  </a:lnTo>
                  <a:lnTo>
                    <a:pt x="889" y="46"/>
                  </a:lnTo>
                  <a:lnTo>
                    <a:pt x="818" y="43"/>
                  </a:lnTo>
                  <a:lnTo>
                    <a:pt x="743" y="43"/>
                  </a:lnTo>
                  <a:lnTo>
                    <a:pt x="665" y="43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49"/>
                  </a:lnTo>
                  <a:lnTo>
                    <a:pt x="327" y="49"/>
                  </a:lnTo>
                  <a:lnTo>
                    <a:pt x="270" y="52"/>
                  </a:lnTo>
                  <a:lnTo>
                    <a:pt x="218" y="58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5"/>
                  </a:lnTo>
                  <a:lnTo>
                    <a:pt x="34" y="81"/>
                  </a:lnTo>
                  <a:lnTo>
                    <a:pt x="15" y="86"/>
                  </a:lnTo>
                  <a:lnTo>
                    <a:pt x="2" y="92"/>
                  </a:lnTo>
                  <a:lnTo>
                    <a:pt x="0" y="98"/>
                  </a:lnTo>
                  <a:lnTo>
                    <a:pt x="0" y="101"/>
                  </a:lnTo>
                  <a:lnTo>
                    <a:pt x="2" y="103"/>
                  </a:lnTo>
                  <a:lnTo>
                    <a:pt x="9" y="107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4" name="Freeform 37"/>
            <p:cNvSpPr>
              <a:spLocks/>
            </p:cNvSpPr>
            <p:nvPr/>
          </p:nvSpPr>
          <p:spPr bwMode="auto">
            <a:xfrm>
              <a:off x="4918" y="607"/>
              <a:ext cx="247" cy="19"/>
            </a:xfrm>
            <a:custGeom>
              <a:avLst/>
              <a:gdLst>
                <a:gd name="T0" fmla="*/ 136 w 1483"/>
                <a:gd name="T1" fmla="*/ 0 h 114"/>
                <a:gd name="T2" fmla="*/ 160 w 1483"/>
                <a:gd name="T3" fmla="*/ 1 h 114"/>
                <a:gd name="T4" fmla="*/ 182 w 1483"/>
                <a:gd name="T5" fmla="*/ 2 h 114"/>
                <a:gd name="T6" fmla="*/ 202 w 1483"/>
                <a:gd name="T7" fmla="*/ 3 h 114"/>
                <a:gd name="T8" fmla="*/ 219 w 1483"/>
                <a:gd name="T9" fmla="*/ 4 h 114"/>
                <a:gd name="T10" fmla="*/ 232 w 1483"/>
                <a:gd name="T11" fmla="*/ 6 h 114"/>
                <a:gd name="T12" fmla="*/ 241 w 1483"/>
                <a:gd name="T13" fmla="*/ 8 h 114"/>
                <a:gd name="T14" fmla="*/ 246 w 1483"/>
                <a:gd name="T15" fmla="*/ 10 h 114"/>
                <a:gd name="T16" fmla="*/ 246 w 1483"/>
                <a:gd name="T17" fmla="*/ 12 h 114"/>
                <a:gd name="T18" fmla="*/ 241 w 1483"/>
                <a:gd name="T19" fmla="*/ 13 h 114"/>
                <a:gd name="T20" fmla="*/ 232 w 1483"/>
                <a:gd name="T21" fmla="*/ 15 h 114"/>
                <a:gd name="T22" fmla="*/ 219 w 1483"/>
                <a:gd name="T23" fmla="*/ 16 h 114"/>
                <a:gd name="T24" fmla="*/ 202 w 1483"/>
                <a:gd name="T25" fmla="*/ 18 h 114"/>
                <a:gd name="T26" fmla="*/ 182 w 1483"/>
                <a:gd name="T27" fmla="*/ 18 h 114"/>
                <a:gd name="T28" fmla="*/ 160 w 1483"/>
                <a:gd name="T29" fmla="*/ 19 h 114"/>
                <a:gd name="T30" fmla="*/ 136 w 1483"/>
                <a:gd name="T31" fmla="*/ 19 h 114"/>
                <a:gd name="T32" fmla="*/ 111 w 1483"/>
                <a:gd name="T33" fmla="*/ 19 h 114"/>
                <a:gd name="T34" fmla="*/ 87 w 1483"/>
                <a:gd name="T35" fmla="*/ 19 h 114"/>
                <a:gd name="T36" fmla="*/ 64 w 1483"/>
                <a:gd name="T37" fmla="*/ 18 h 114"/>
                <a:gd name="T38" fmla="*/ 45 w 1483"/>
                <a:gd name="T39" fmla="*/ 17 h 114"/>
                <a:gd name="T40" fmla="*/ 28 w 1483"/>
                <a:gd name="T41" fmla="*/ 15 h 114"/>
                <a:gd name="T42" fmla="*/ 15 w 1483"/>
                <a:gd name="T43" fmla="*/ 14 h 114"/>
                <a:gd name="T44" fmla="*/ 6 w 1483"/>
                <a:gd name="T45" fmla="*/ 12 h 114"/>
                <a:gd name="T46" fmla="*/ 0 w 1483"/>
                <a:gd name="T47" fmla="*/ 10 h 114"/>
                <a:gd name="T48" fmla="*/ 0 w 1483"/>
                <a:gd name="T49" fmla="*/ 8 h 114"/>
                <a:gd name="T50" fmla="*/ 6 w 1483"/>
                <a:gd name="T51" fmla="*/ 6 h 114"/>
                <a:gd name="T52" fmla="*/ 15 w 1483"/>
                <a:gd name="T53" fmla="*/ 4 h 114"/>
                <a:gd name="T54" fmla="*/ 28 w 1483"/>
                <a:gd name="T55" fmla="*/ 3 h 114"/>
                <a:gd name="T56" fmla="*/ 45 w 1483"/>
                <a:gd name="T57" fmla="*/ 2 h 114"/>
                <a:gd name="T58" fmla="*/ 64 w 1483"/>
                <a:gd name="T59" fmla="*/ 1 h 114"/>
                <a:gd name="T60" fmla="*/ 87 w 1483"/>
                <a:gd name="T61" fmla="*/ 0 h 114"/>
                <a:gd name="T62" fmla="*/ 111 w 1483"/>
                <a:gd name="T63" fmla="*/ 0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4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9"/>
                  </a:lnTo>
                  <a:lnTo>
                    <a:pt x="1155" y="12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4"/>
                  </a:lnTo>
                  <a:lnTo>
                    <a:pt x="1425" y="38"/>
                  </a:lnTo>
                  <a:lnTo>
                    <a:pt x="1448" y="47"/>
                  </a:lnTo>
                  <a:lnTo>
                    <a:pt x="1468" y="52"/>
                  </a:lnTo>
                  <a:lnTo>
                    <a:pt x="1479" y="58"/>
                  </a:lnTo>
                  <a:lnTo>
                    <a:pt x="1483" y="64"/>
                  </a:lnTo>
                  <a:lnTo>
                    <a:pt x="1479" y="69"/>
                  </a:lnTo>
                  <a:lnTo>
                    <a:pt x="1468" y="75"/>
                  </a:lnTo>
                  <a:lnTo>
                    <a:pt x="1448" y="80"/>
                  </a:lnTo>
                  <a:lnTo>
                    <a:pt x="1425" y="86"/>
                  </a:lnTo>
                  <a:lnTo>
                    <a:pt x="1394" y="90"/>
                  </a:lnTo>
                  <a:lnTo>
                    <a:pt x="1356" y="95"/>
                  </a:lnTo>
                  <a:lnTo>
                    <a:pt x="1313" y="97"/>
                  </a:lnTo>
                  <a:lnTo>
                    <a:pt x="1265" y="101"/>
                  </a:lnTo>
                  <a:lnTo>
                    <a:pt x="1213" y="106"/>
                  </a:lnTo>
                  <a:lnTo>
                    <a:pt x="1155" y="109"/>
                  </a:lnTo>
                  <a:lnTo>
                    <a:pt x="1095" y="109"/>
                  </a:lnTo>
                  <a:lnTo>
                    <a:pt x="1030" y="112"/>
                  </a:lnTo>
                  <a:lnTo>
                    <a:pt x="963" y="114"/>
                  </a:lnTo>
                  <a:lnTo>
                    <a:pt x="892" y="114"/>
                  </a:lnTo>
                  <a:lnTo>
                    <a:pt x="818" y="114"/>
                  </a:lnTo>
                  <a:lnTo>
                    <a:pt x="743" y="114"/>
                  </a:lnTo>
                  <a:lnTo>
                    <a:pt x="665" y="114"/>
                  </a:lnTo>
                  <a:lnTo>
                    <a:pt x="594" y="114"/>
                  </a:lnTo>
                  <a:lnTo>
                    <a:pt x="522" y="112"/>
                  </a:lnTo>
                  <a:lnTo>
                    <a:pt x="453" y="109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4"/>
                  </a:lnTo>
                  <a:lnTo>
                    <a:pt x="58" y="77"/>
                  </a:lnTo>
                  <a:lnTo>
                    <a:pt x="34" y="71"/>
                  </a:lnTo>
                  <a:lnTo>
                    <a:pt x="15" y="66"/>
                  </a:lnTo>
                  <a:lnTo>
                    <a:pt x="2" y="60"/>
                  </a:lnTo>
                  <a:lnTo>
                    <a:pt x="0" y="55"/>
                  </a:lnTo>
                  <a:lnTo>
                    <a:pt x="2" y="49"/>
                  </a:lnTo>
                  <a:lnTo>
                    <a:pt x="15" y="43"/>
                  </a:lnTo>
                  <a:lnTo>
                    <a:pt x="34" y="38"/>
                  </a:lnTo>
                  <a:lnTo>
                    <a:pt x="58" y="32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5"/>
                  </a:lnTo>
                  <a:lnTo>
                    <a:pt x="270" y="9"/>
                  </a:lnTo>
                  <a:lnTo>
                    <a:pt x="327" y="6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5" name="Freeform 38"/>
            <p:cNvSpPr>
              <a:spLocks/>
            </p:cNvSpPr>
            <p:nvPr/>
          </p:nvSpPr>
          <p:spPr bwMode="auto">
            <a:xfrm>
              <a:off x="4963" y="608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6" name="Freeform 39"/>
            <p:cNvSpPr>
              <a:spLocks/>
            </p:cNvSpPr>
            <p:nvPr/>
          </p:nvSpPr>
          <p:spPr bwMode="auto">
            <a:xfrm>
              <a:off x="5100" y="608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29"/>
                  </a:lnTo>
                  <a:lnTo>
                    <a:pt x="40" y="60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0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7" name="Freeform 40"/>
            <p:cNvSpPr>
              <a:spLocks/>
            </p:cNvSpPr>
            <p:nvPr/>
          </p:nvSpPr>
          <p:spPr bwMode="auto">
            <a:xfrm>
              <a:off x="4918" y="656"/>
              <a:ext cx="247" cy="34"/>
            </a:xfrm>
            <a:custGeom>
              <a:avLst/>
              <a:gdLst>
                <a:gd name="T0" fmla="*/ 136 w 1483"/>
                <a:gd name="T1" fmla="*/ 0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7 h 209"/>
                <a:gd name="T10" fmla="*/ 232 w 1483"/>
                <a:gd name="T11" fmla="*/ 10 h 209"/>
                <a:gd name="T12" fmla="*/ 241 w 1483"/>
                <a:gd name="T13" fmla="*/ 13 h 209"/>
                <a:gd name="T14" fmla="*/ 246 w 1483"/>
                <a:gd name="T15" fmla="*/ 16 h 209"/>
                <a:gd name="T16" fmla="*/ 246 w 1483"/>
                <a:gd name="T17" fmla="*/ 20 h 209"/>
                <a:gd name="T18" fmla="*/ 241 w 1483"/>
                <a:gd name="T19" fmla="*/ 23 h 209"/>
                <a:gd name="T20" fmla="*/ 232 w 1483"/>
                <a:gd name="T21" fmla="*/ 26 h 209"/>
                <a:gd name="T22" fmla="*/ 219 w 1483"/>
                <a:gd name="T23" fmla="*/ 28 h 209"/>
                <a:gd name="T24" fmla="*/ 202 w 1483"/>
                <a:gd name="T25" fmla="*/ 31 h 209"/>
                <a:gd name="T26" fmla="*/ 182 w 1483"/>
                <a:gd name="T27" fmla="*/ 32 h 209"/>
                <a:gd name="T28" fmla="*/ 160 w 1483"/>
                <a:gd name="T29" fmla="*/ 34 h 209"/>
                <a:gd name="T30" fmla="*/ 136 w 1483"/>
                <a:gd name="T31" fmla="*/ 34 h 209"/>
                <a:gd name="T32" fmla="*/ 111 w 1483"/>
                <a:gd name="T33" fmla="*/ 34 h 209"/>
                <a:gd name="T34" fmla="*/ 87 w 1483"/>
                <a:gd name="T35" fmla="*/ 33 h 209"/>
                <a:gd name="T36" fmla="*/ 64 w 1483"/>
                <a:gd name="T37" fmla="*/ 31 h 209"/>
                <a:gd name="T38" fmla="*/ 45 w 1483"/>
                <a:gd name="T39" fmla="*/ 29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0 h 209"/>
                <a:gd name="T46" fmla="*/ 0 w 1483"/>
                <a:gd name="T47" fmla="*/ 17 h 209"/>
                <a:gd name="T48" fmla="*/ 0 w 1483"/>
                <a:gd name="T49" fmla="*/ 14 h 209"/>
                <a:gd name="T50" fmla="*/ 6 w 1483"/>
                <a:gd name="T51" fmla="*/ 10 h 209"/>
                <a:gd name="T52" fmla="*/ 15 w 1483"/>
                <a:gd name="T53" fmla="*/ 7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0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9"/>
                  </a:lnTo>
                  <a:lnTo>
                    <a:pt x="1030" y="11"/>
                  </a:lnTo>
                  <a:lnTo>
                    <a:pt x="1095" y="17"/>
                  </a:lnTo>
                  <a:lnTo>
                    <a:pt x="1155" y="22"/>
                  </a:lnTo>
                  <a:lnTo>
                    <a:pt x="1213" y="28"/>
                  </a:lnTo>
                  <a:lnTo>
                    <a:pt x="1265" y="37"/>
                  </a:lnTo>
                  <a:lnTo>
                    <a:pt x="1313" y="43"/>
                  </a:lnTo>
                  <a:lnTo>
                    <a:pt x="1356" y="52"/>
                  </a:lnTo>
                  <a:lnTo>
                    <a:pt x="1394" y="60"/>
                  </a:lnTo>
                  <a:lnTo>
                    <a:pt x="1425" y="71"/>
                  </a:lnTo>
                  <a:lnTo>
                    <a:pt x="1448" y="80"/>
                  </a:lnTo>
                  <a:lnTo>
                    <a:pt x="1468" y="91"/>
                  </a:lnTo>
                  <a:lnTo>
                    <a:pt x="1479" y="100"/>
                  </a:lnTo>
                  <a:lnTo>
                    <a:pt x="1483" y="111"/>
                  </a:lnTo>
                  <a:lnTo>
                    <a:pt x="1479" y="123"/>
                  </a:lnTo>
                  <a:lnTo>
                    <a:pt x="1468" y="132"/>
                  </a:lnTo>
                  <a:lnTo>
                    <a:pt x="1448" y="143"/>
                  </a:lnTo>
                  <a:lnTo>
                    <a:pt x="1425" y="152"/>
                  </a:lnTo>
                  <a:lnTo>
                    <a:pt x="1394" y="160"/>
                  </a:lnTo>
                  <a:lnTo>
                    <a:pt x="1356" y="169"/>
                  </a:lnTo>
                  <a:lnTo>
                    <a:pt x="1313" y="175"/>
                  </a:lnTo>
                  <a:lnTo>
                    <a:pt x="1265" y="180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197"/>
                  </a:lnTo>
                  <a:lnTo>
                    <a:pt x="1030" y="201"/>
                  </a:lnTo>
                  <a:lnTo>
                    <a:pt x="963" y="206"/>
                  </a:lnTo>
                  <a:lnTo>
                    <a:pt x="892" y="206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7"/>
                  </a:lnTo>
                  <a:lnTo>
                    <a:pt x="218" y="169"/>
                  </a:lnTo>
                  <a:lnTo>
                    <a:pt x="170" y="163"/>
                  </a:lnTo>
                  <a:lnTo>
                    <a:pt x="127" y="154"/>
                  </a:lnTo>
                  <a:lnTo>
                    <a:pt x="89" y="146"/>
                  </a:lnTo>
                  <a:lnTo>
                    <a:pt x="58" y="134"/>
                  </a:lnTo>
                  <a:lnTo>
                    <a:pt x="34" y="126"/>
                  </a:lnTo>
                  <a:lnTo>
                    <a:pt x="15" y="115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8" name="Freeform 41"/>
            <p:cNvSpPr>
              <a:spLocks/>
            </p:cNvSpPr>
            <p:nvPr/>
          </p:nvSpPr>
          <p:spPr bwMode="auto">
            <a:xfrm>
              <a:off x="4918" y="656"/>
              <a:ext cx="247" cy="17"/>
            </a:xfrm>
            <a:custGeom>
              <a:avLst/>
              <a:gdLst>
                <a:gd name="T0" fmla="*/ 1 w 1483"/>
                <a:gd name="T1" fmla="*/ 17 h 106"/>
                <a:gd name="T2" fmla="*/ 0 w 1483"/>
                <a:gd name="T3" fmla="*/ 17 h 106"/>
                <a:gd name="T4" fmla="*/ 0 w 1483"/>
                <a:gd name="T5" fmla="*/ 16 h 106"/>
                <a:gd name="T6" fmla="*/ 0 w 1483"/>
                <a:gd name="T7" fmla="*/ 15 h 106"/>
                <a:gd name="T8" fmla="*/ 2 w 1483"/>
                <a:gd name="T9" fmla="*/ 12 h 106"/>
                <a:gd name="T10" fmla="*/ 10 w 1483"/>
                <a:gd name="T11" fmla="*/ 9 h 106"/>
                <a:gd name="T12" fmla="*/ 21 w 1483"/>
                <a:gd name="T13" fmla="*/ 6 h 106"/>
                <a:gd name="T14" fmla="*/ 36 w 1483"/>
                <a:gd name="T15" fmla="*/ 4 h 106"/>
                <a:gd name="T16" fmla="*/ 54 w 1483"/>
                <a:gd name="T17" fmla="*/ 2 h 106"/>
                <a:gd name="T18" fmla="*/ 75 w 1483"/>
                <a:gd name="T19" fmla="*/ 1 h 106"/>
                <a:gd name="T20" fmla="*/ 99 w 1483"/>
                <a:gd name="T21" fmla="*/ 0 h 106"/>
                <a:gd name="T22" fmla="*/ 124 w 1483"/>
                <a:gd name="T23" fmla="*/ 0 h 106"/>
                <a:gd name="T24" fmla="*/ 148 w 1483"/>
                <a:gd name="T25" fmla="*/ 0 h 106"/>
                <a:gd name="T26" fmla="*/ 171 w 1483"/>
                <a:gd name="T27" fmla="*/ 1 h 106"/>
                <a:gd name="T28" fmla="*/ 192 w 1483"/>
                <a:gd name="T29" fmla="*/ 3 h 106"/>
                <a:gd name="T30" fmla="*/ 210 w 1483"/>
                <a:gd name="T31" fmla="*/ 5 h 106"/>
                <a:gd name="T32" fmla="*/ 225 w 1483"/>
                <a:gd name="T33" fmla="*/ 8 h 106"/>
                <a:gd name="T34" fmla="*/ 237 w 1483"/>
                <a:gd name="T35" fmla="*/ 10 h 106"/>
                <a:gd name="T36" fmla="*/ 244 w 1483"/>
                <a:gd name="T37" fmla="*/ 14 h 106"/>
                <a:gd name="T38" fmla="*/ 247 w 1483"/>
                <a:gd name="T39" fmla="*/ 17 h 106"/>
                <a:gd name="T40" fmla="*/ 244 w 1483"/>
                <a:gd name="T41" fmla="*/ 15 h 106"/>
                <a:gd name="T42" fmla="*/ 237 w 1483"/>
                <a:gd name="T43" fmla="*/ 14 h 106"/>
                <a:gd name="T44" fmla="*/ 225 w 1483"/>
                <a:gd name="T45" fmla="*/ 12 h 106"/>
                <a:gd name="T46" fmla="*/ 210 w 1483"/>
                <a:gd name="T47" fmla="*/ 10 h 106"/>
                <a:gd name="T48" fmla="*/ 192 w 1483"/>
                <a:gd name="T49" fmla="*/ 10 h 106"/>
                <a:gd name="T50" fmla="*/ 171 w 1483"/>
                <a:gd name="T51" fmla="*/ 9 h 106"/>
                <a:gd name="T52" fmla="*/ 148 w 1483"/>
                <a:gd name="T53" fmla="*/ 8 h 106"/>
                <a:gd name="T54" fmla="*/ 124 w 1483"/>
                <a:gd name="T55" fmla="*/ 7 h 106"/>
                <a:gd name="T56" fmla="*/ 99 w 1483"/>
                <a:gd name="T57" fmla="*/ 7 h 106"/>
                <a:gd name="T58" fmla="*/ 75 w 1483"/>
                <a:gd name="T59" fmla="*/ 7 h 106"/>
                <a:gd name="T60" fmla="*/ 54 w 1483"/>
                <a:gd name="T61" fmla="*/ 8 h 106"/>
                <a:gd name="T62" fmla="*/ 36 w 1483"/>
                <a:gd name="T63" fmla="*/ 9 h 106"/>
                <a:gd name="T64" fmla="*/ 21 w 1483"/>
                <a:gd name="T65" fmla="*/ 10 h 106"/>
                <a:gd name="T66" fmla="*/ 10 w 1483"/>
                <a:gd name="T67" fmla="*/ 12 h 106"/>
                <a:gd name="T68" fmla="*/ 2 w 1483"/>
                <a:gd name="T69" fmla="*/ 13 h 106"/>
                <a:gd name="T70" fmla="*/ 0 w 1483"/>
                <a:gd name="T71" fmla="*/ 15 h 106"/>
                <a:gd name="T72" fmla="*/ 0 w 1483"/>
                <a:gd name="T73" fmla="*/ 16 h 106"/>
                <a:gd name="T74" fmla="*/ 1 w 1483"/>
                <a:gd name="T75" fmla="*/ 1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83" h="106">
                  <a:moveTo>
                    <a:pt x="9" y="106"/>
                  </a:moveTo>
                  <a:lnTo>
                    <a:pt x="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5"/>
                  </a:lnTo>
                  <a:lnTo>
                    <a:pt x="1024" y="9"/>
                  </a:lnTo>
                  <a:lnTo>
                    <a:pt x="1090" y="14"/>
                  </a:lnTo>
                  <a:lnTo>
                    <a:pt x="1150" y="20"/>
                  </a:lnTo>
                  <a:lnTo>
                    <a:pt x="1205" y="26"/>
                  </a:lnTo>
                  <a:lnTo>
                    <a:pt x="1259" y="31"/>
                  </a:lnTo>
                  <a:lnTo>
                    <a:pt x="1304" y="40"/>
                  </a:lnTo>
                  <a:lnTo>
                    <a:pt x="1348" y="48"/>
                  </a:lnTo>
                  <a:lnTo>
                    <a:pt x="1386" y="57"/>
                  </a:lnTo>
                  <a:lnTo>
                    <a:pt x="1420" y="65"/>
                  </a:lnTo>
                  <a:lnTo>
                    <a:pt x="1445" y="78"/>
                  </a:lnTo>
                  <a:lnTo>
                    <a:pt x="1462" y="85"/>
                  </a:lnTo>
                  <a:lnTo>
                    <a:pt x="1477" y="95"/>
                  </a:lnTo>
                  <a:lnTo>
                    <a:pt x="1483" y="106"/>
                  </a:lnTo>
                  <a:lnTo>
                    <a:pt x="1477" y="100"/>
                  </a:lnTo>
                  <a:lnTo>
                    <a:pt x="1462" y="95"/>
                  </a:lnTo>
                  <a:lnTo>
                    <a:pt x="1445" y="91"/>
                  </a:lnTo>
                  <a:lnTo>
                    <a:pt x="1420" y="85"/>
                  </a:lnTo>
                  <a:lnTo>
                    <a:pt x="1386" y="80"/>
                  </a:lnTo>
                  <a:lnTo>
                    <a:pt x="1348" y="74"/>
                  </a:lnTo>
                  <a:lnTo>
                    <a:pt x="1304" y="71"/>
                  </a:lnTo>
                  <a:lnTo>
                    <a:pt x="1259" y="65"/>
                  </a:lnTo>
                  <a:lnTo>
                    <a:pt x="1205" y="63"/>
                  </a:lnTo>
                  <a:lnTo>
                    <a:pt x="1150" y="60"/>
                  </a:lnTo>
                  <a:lnTo>
                    <a:pt x="1090" y="57"/>
                  </a:lnTo>
                  <a:lnTo>
                    <a:pt x="1024" y="54"/>
                  </a:lnTo>
                  <a:lnTo>
                    <a:pt x="958" y="52"/>
                  </a:lnTo>
                  <a:lnTo>
                    <a:pt x="889" y="48"/>
                  </a:lnTo>
                  <a:lnTo>
                    <a:pt x="818" y="46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3"/>
                  </a:lnTo>
                  <a:lnTo>
                    <a:pt x="522" y="46"/>
                  </a:lnTo>
                  <a:lnTo>
                    <a:pt x="453" y="46"/>
                  </a:lnTo>
                  <a:lnTo>
                    <a:pt x="387" y="48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3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78"/>
                  </a:lnTo>
                  <a:lnTo>
                    <a:pt x="15" y="83"/>
                  </a:lnTo>
                  <a:lnTo>
                    <a:pt x="2" y="89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9" name="Freeform 42"/>
            <p:cNvSpPr>
              <a:spLocks/>
            </p:cNvSpPr>
            <p:nvPr/>
          </p:nvSpPr>
          <p:spPr bwMode="auto">
            <a:xfrm>
              <a:off x="4918" y="663"/>
              <a:ext cx="247" cy="20"/>
            </a:xfrm>
            <a:custGeom>
              <a:avLst/>
              <a:gdLst>
                <a:gd name="T0" fmla="*/ 136 w 1483"/>
                <a:gd name="T1" fmla="*/ 1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3 h 120"/>
                <a:gd name="T8" fmla="*/ 219 w 1483"/>
                <a:gd name="T9" fmla="*/ 5 h 120"/>
                <a:gd name="T10" fmla="*/ 232 w 1483"/>
                <a:gd name="T11" fmla="*/ 6 h 120"/>
                <a:gd name="T12" fmla="*/ 241 w 1483"/>
                <a:gd name="T13" fmla="*/ 8 h 120"/>
                <a:gd name="T14" fmla="*/ 246 w 1483"/>
                <a:gd name="T15" fmla="*/ 11 h 120"/>
                <a:gd name="T16" fmla="*/ 246 w 1483"/>
                <a:gd name="T17" fmla="*/ 12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7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6 h 120"/>
                <a:gd name="T42" fmla="*/ 15 w 1483"/>
                <a:gd name="T43" fmla="*/ 14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2 h 120"/>
                <a:gd name="T58" fmla="*/ 64 w 1483"/>
                <a:gd name="T59" fmla="*/ 1 h 120"/>
                <a:gd name="T60" fmla="*/ 87 w 1483"/>
                <a:gd name="T61" fmla="*/ 1 h 120"/>
                <a:gd name="T62" fmla="*/ 111 w 1483"/>
                <a:gd name="T63" fmla="*/ 1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3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4"/>
                  </a:lnTo>
                  <a:lnTo>
                    <a:pt x="1213" y="17"/>
                  </a:lnTo>
                  <a:lnTo>
                    <a:pt x="1265" y="22"/>
                  </a:lnTo>
                  <a:lnTo>
                    <a:pt x="1313" y="28"/>
                  </a:lnTo>
                  <a:lnTo>
                    <a:pt x="1356" y="31"/>
                  </a:lnTo>
                  <a:lnTo>
                    <a:pt x="1394" y="37"/>
                  </a:lnTo>
                  <a:lnTo>
                    <a:pt x="1425" y="42"/>
                  </a:lnTo>
                  <a:lnTo>
                    <a:pt x="1448" y="48"/>
                  </a:lnTo>
                  <a:lnTo>
                    <a:pt x="1468" y="57"/>
                  </a:lnTo>
                  <a:lnTo>
                    <a:pt x="1479" y="63"/>
                  </a:lnTo>
                  <a:lnTo>
                    <a:pt x="1483" y="68"/>
                  </a:lnTo>
                  <a:lnTo>
                    <a:pt x="1479" y="74"/>
                  </a:lnTo>
                  <a:lnTo>
                    <a:pt x="1468" y="80"/>
                  </a:lnTo>
                  <a:lnTo>
                    <a:pt x="1448" y="85"/>
                  </a:lnTo>
                  <a:lnTo>
                    <a:pt x="1425" y="91"/>
                  </a:lnTo>
                  <a:lnTo>
                    <a:pt x="1394" y="94"/>
                  </a:lnTo>
                  <a:lnTo>
                    <a:pt x="1356" y="100"/>
                  </a:lnTo>
                  <a:lnTo>
                    <a:pt x="1313" y="103"/>
                  </a:lnTo>
                  <a:lnTo>
                    <a:pt x="1265" y="109"/>
                  </a:lnTo>
                  <a:lnTo>
                    <a:pt x="1213" y="111"/>
                  </a:lnTo>
                  <a:lnTo>
                    <a:pt x="1155" y="115"/>
                  </a:lnTo>
                  <a:lnTo>
                    <a:pt x="1095" y="117"/>
                  </a:lnTo>
                  <a:lnTo>
                    <a:pt x="1030" y="117"/>
                  </a:lnTo>
                  <a:lnTo>
                    <a:pt x="963" y="117"/>
                  </a:lnTo>
                  <a:lnTo>
                    <a:pt x="892" y="120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5"/>
                  </a:lnTo>
                  <a:lnTo>
                    <a:pt x="453" y="111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3"/>
                  </a:lnTo>
                  <a:lnTo>
                    <a:pt x="218" y="97"/>
                  </a:lnTo>
                  <a:lnTo>
                    <a:pt x="170" y="94"/>
                  </a:lnTo>
                  <a:lnTo>
                    <a:pt x="127" y="89"/>
                  </a:lnTo>
                  <a:lnTo>
                    <a:pt x="89" y="83"/>
                  </a:lnTo>
                  <a:lnTo>
                    <a:pt x="58" y="77"/>
                  </a:lnTo>
                  <a:lnTo>
                    <a:pt x="34" y="72"/>
                  </a:lnTo>
                  <a:lnTo>
                    <a:pt x="15" y="65"/>
                  </a:lnTo>
                  <a:lnTo>
                    <a:pt x="2" y="57"/>
                  </a:lnTo>
                  <a:lnTo>
                    <a:pt x="0" y="52"/>
                  </a:lnTo>
                  <a:lnTo>
                    <a:pt x="2" y="46"/>
                  </a:lnTo>
                  <a:lnTo>
                    <a:pt x="15" y="40"/>
                  </a:lnTo>
                  <a:lnTo>
                    <a:pt x="34" y="35"/>
                  </a:lnTo>
                  <a:lnTo>
                    <a:pt x="58" y="31"/>
                  </a:lnTo>
                  <a:lnTo>
                    <a:pt x="89" y="26"/>
                  </a:lnTo>
                  <a:lnTo>
                    <a:pt x="127" y="20"/>
                  </a:lnTo>
                  <a:lnTo>
                    <a:pt x="170" y="17"/>
                  </a:lnTo>
                  <a:lnTo>
                    <a:pt x="218" y="14"/>
                  </a:lnTo>
                  <a:lnTo>
                    <a:pt x="270" y="9"/>
                  </a:lnTo>
                  <a:lnTo>
                    <a:pt x="327" y="5"/>
                  </a:lnTo>
                  <a:lnTo>
                    <a:pt x="387" y="5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3"/>
                  </a:lnTo>
                  <a:lnTo>
                    <a:pt x="743" y="3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0" name="Freeform 43"/>
            <p:cNvSpPr>
              <a:spLocks/>
            </p:cNvSpPr>
            <p:nvPr/>
          </p:nvSpPr>
          <p:spPr bwMode="auto">
            <a:xfrm>
              <a:off x="4963" y="664"/>
              <a:ext cx="7" cy="17"/>
            </a:xfrm>
            <a:custGeom>
              <a:avLst/>
              <a:gdLst>
                <a:gd name="T0" fmla="*/ 0 w 41"/>
                <a:gd name="T1" fmla="*/ 0 h 102"/>
                <a:gd name="T2" fmla="*/ 2 w 41"/>
                <a:gd name="T3" fmla="*/ 0 h 102"/>
                <a:gd name="T4" fmla="*/ 4 w 41"/>
                <a:gd name="T5" fmla="*/ 0 h 102"/>
                <a:gd name="T6" fmla="*/ 5 w 41"/>
                <a:gd name="T7" fmla="*/ 0 h 102"/>
                <a:gd name="T8" fmla="*/ 7 w 41"/>
                <a:gd name="T9" fmla="*/ 0 h 102"/>
                <a:gd name="T10" fmla="*/ 7 w 41"/>
                <a:gd name="T11" fmla="*/ 4 h 102"/>
                <a:gd name="T12" fmla="*/ 7 w 41"/>
                <a:gd name="T13" fmla="*/ 8 h 102"/>
                <a:gd name="T14" fmla="*/ 7 w 41"/>
                <a:gd name="T15" fmla="*/ 13 h 102"/>
                <a:gd name="T16" fmla="*/ 7 w 41"/>
                <a:gd name="T17" fmla="*/ 17 h 102"/>
                <a:gd name="T18" fmla="*/ 5 w 41"/>
                <a:gd name="T19" fmla="*/ 17 h 102"/>
                <a:gd name="T20" fmla="*/ 4 w 41"/>
                <a:gd name="T21" fmla="*/ 17 h 102"/>
                <a:gd name="T22" fmla="*/ 2 w 41"/>
                <a:gd name="T23" fmla="*/ 17 h 102"/>
                <a:gd name="T24" fmla="*/ 0 w 41"/>
                <a:gd name="T25" fmla="*/ 17 h 102"/>
                <a:gd name="T26" fmla="*/ 0 w 41"/>
                <a:gd name="T27" fmla="*/ 13 h 102"/>
                <a:gd name="T28" fmla="*/ 0 w 41"/>
                <a:gd name="T29" fmla="*/ 8 h 102"/>
                <a:gd name="T30" fmla="*/ 0 w 41"/>
                <a:gd name="T31" fmla="*/ 4 h 102"/>
                <a:gd name="T32" fmla="*/ 0 w 41"/>
                <a:gd name="T33" fmla="*/ 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2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0"/>
                  </a:lnTo>
                  <a:lnTo>
                    <a:pt x="41" y="76"/>
                  </a:lnTo>
                  <a:lnTo>
                    <a:pt x="41" y="102"/>
                  </a:lnTo>
                  <a:lnTo>
                    <a:pt x="32" y="102"/>
                  </a:lnTo>
                  <a:lnTo>
                    <a:pt x="21" y="102"/>
                  </a:lnTo>
                  <a:lnTo>
                    <a:pt x="12" y="102"/>
                  </a:lnTo>
                  <a:lnTo>
                    <a:pt x="0" y="102"/>
                  </a:lnTo>
                  <a:lnTo>
                    <a:pt x="0" y="76"/>
                  </a:lnTo>
                  <a:lnTo>
                    <a:pt x="0" y="50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1" name="Freeform 44"/>
            <p:cNvSpPr>
              <a:spLocks/>
            </p:cNvSpPr>
            <p:nvPr/>
          </p:nvSpPr>
          <p:spPr bwMode="auto">
            <a:xfrm>
              <a:off x="5100" y="665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1"/>
                  </a:lnTo>
                  <a:lnTo>
                    <a:pt x="40" y="61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2" name="Freeform 45"/>
            <p:cNvSpPr>
              <a:spLocks/>
            </p:cNvSpPr>
            <p:nvPr/>
          </p:nvSpPr>
          <p:spPr bwMode="auto">
            <a:xfrm>
              <a:off x="4918" y="712"/>
              <a:ext cx="247" cy="35"/>
            </a:xfrm>
            <a:custGeom>
              <a:avLst/>
              <a:gdLst>
                <a:gd name="T0" fmla="*/ 136 w 1483"/>
                <a:gd name="T1" fmla="*/ 1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8 h 209"/>
                <a:gd name="T10" fmla="*/ 232 w 1483"/>
                <a:gd name="T11" fmla="*/ 11 h 209"/>
                <a:gd name="T12" fmla="*/ 241 w 1483"/>
                <a:gd name="T13" fmla="*/ 14 h 209"/>
                <a:gd name="T14" fmla="*/ 246 w 1483"/>
                <a:gd name="T15" fmla="*/ 17 h 209"/>
                <a:gd name="T16" fmla="*/ 246 w 1483"/>
                <a:gd name="T17" fmla="*/ 21 h 209"/>
                <a:gd name="T18" fmla="*/ 241 w 1483"/>
                <a:gd name="T19" fmla="*/ 24 h 209"/>
                <a:gd name="T20" fmla="*/ 232 w 1483"/>
                <a:gd name="T21" fmla="*/ 27 h 209"/>
                <a:gd name="T22" fmla="*/ 219 w 1483"/>
                <a:gd name="T23" fmla="*/ 30 h 209"/>
                <a:gd name="T24" fmla="*/ 202 w 1483"/>
                <a:gd name="T25" fmla="*/ 32 h 209"/>
                <a:gd name="T26" fmla="*/ 182 w 1483"/>
                <a:gd name="T27" fmla="*/ 34 h 209"/>
                <a:gd name="T28" fmla="*/ 160 w 1483"/>
                <a:gd name="T29" fmla="*/ 35 h 209"/>
                <a:gd name="T30" fmla="*/ 136 w 1483"/>
                <a:gd name="T31" fmla="*/ 35 h 209"/>
                <a:gd name="T32" fmla="*/ 111 w 1483"/>
                <a:gd name="T33" fmla="*/ 35 h 209"/>
                <a:gd name="T34" fmla="*/ 87 w 1483"/>
                <a:gd name="T35" fmla="*/ 34 h 209"/>
                <a:gd name="T36" fmla="*/ 64 w 1483"/>
                <a:gd name="T37" fmla="*/ 32 h 209"/>
                <a:gd name="T38" fmla="*/ 45 w 1483"/>
                <a:gd name="T39" fmla="*/ 30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1 h 209"/>
                <a:gd name="T46" fmla="*/ 0 w 1483"/>
                <a:gd name="T47" fmla="*/ 18 h 209"/>
                <a:gd name="T48" fmla="*/ 0 w 1483"/>
                <a:gd name="T49" fmla="*/ 14 h 209"/>
                <a:gd name="T50" fmla="*/ 6 w 1483"/>
                <a:gd name="T51" fmla="*/ 11 h 209"/>
                <a:gd name="T52" fmla="*/ 15 w 1483"/>
                <a:gd name="T53" fmla="*/ 8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1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8"/>
                  </a:lnTo>
                  <a:lnTo>
                    <a:pt x="1030" y="12"/>
                  </a:lnTo>
                  <a:lnTo>
                    <a:pt x="1095" y="17"/>
                  </a:lnTo>
                  <a:lnTo>
                    <a:pt x="1155" y="23"/>
                  </a:lnTo>
                  <a:lnTo>
                    <a:pt x="1213" y="29"/>
                  </a:lnTo>
                  <a:lnTo>
                    <a:pt x="1265" y="38"/>
                  </a:lnTo>
                  <a:lnTo>
                    <a:pt x="1313" y="45"/>
                  </a:lnTo>
                  <a:lnTo>
                    <a:pt x="1356" y="54"/>
                  </a:lnTo>
                  <a:lnTo>
                    <a:pt x="1394" y="64"/>
                  </a:lnTo>
                  <a:lnTo>
                    <a:pt x="1425" y="71"/>
                  </a:lnTo>
                  <a:lnTo>
                    <a:pt x="1448" y="83"/>
                  </a:lnTo>
                  <a:lnTo>
                    <a:pt x="1468" y="92"/>
                  </a:lnTo>
                  <a:lnTo>
                    <a:pt x="1479" y="103"/>
                  </a:lnTo>
                  <a:lnTo>
                    <a:pt x="1483" y="114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6"/>
                  </a:lnTo>
                  <a:lnTo>
                    <a:pt x="1425" y="155"/>
                  </a:lnTo>
                  <a:lnTo>
                    <a:pt x="1394" y="163"/>
                  </a:lnTo>
                  <a:lnTo>
                    <a:pt x="1356" y="170"/>
                  </a:lnTo>
                  <a:lnTo>
                    <a:pt x="1313" y="178"/>
                  </a:lnTo>
                  <a:lnTo>
                    <a:pt x="1265" y="183"/>
                  </a:lnTo>
                  <a:lnTo>
                    <a:pt x="1213" y="189"/>
                  </a:lnTo>
                  <a:lnTo>
                    <a:pt x="1155" y="194"/>
                  </a:lnTo>
                  <a:lnTo>
                    <a:pt x="1095" y="201"/>
                  </a:lnTo>
                  <a:lnTo>
                    <a:pt x="1030" y="203"/>
                  </a:lnTo>
                  <a:lnTo>
                    <a:pt x="963" y="207"/>
                  </a:lnTo>
                  <a:lnTo>
                    <a:pt x="892" y="209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7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4"/>
                  </a:lnTo>
                  <a:lnTo>
                    <a:pt x="387" y="189"/>
                  </a:lnTo>
                  <a:lnTo>
                    <a:pt x="327" y="183"/>
                  </a:lnTo>
                  <a:lnTo>
                    <a:pt x="270" y="178"/>
                  </a:lnTo>
                  <a:lnTo>
                    <a:pt x="218" y="170"/>
                  </a:lnTo>
                  <a:lnTo>
                    <a:pt x="170" y="163"/>
                  </a:lnTo>
                  <a:lnTo>
                    <a:pt x="127" y="155"/>
                  </a:lnTo>
                  <a:lnTo>
                    <a:pt x="89" y="146"/>
                  </a:lnTo>
                  <a:lnTo>
                    <a:pt x="58" y="135"/>
                  </a:lnTo>
                  <a:lnTo>
                    <a:pt x="34" y="126"/>
                  </a:lnTo>
                  <a:lnTo>
                    <a:pt x="15" y="114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3" name="Freeform 46"/>
            <p:cNvSpPr>
              <a:spLocks/>
            </p:cNvSpPr>
            <p:nvPr/>
          </p:nvSpPr>
          <p:spPr bwMode="auto">
            <a:xfrm>
              <a:off x="4918" y="712"/>
              <a:ext cx="247" cy="19"/>
            </a:xfrm>
            <a:custGeom>
              <a:avLst/>
              <a:gdLst>
                <a:gd name="T0" fmla="*/ 1 w 1483"/>
                <a:gd name="T1" fmla="*/ 17 h 112"/>
                <a:gd name="T2" fmla="*/ 0 w 1483"/>
                <a:gd name="T3" fmla="*/ 17 h 112"/>
                <a:gd name="T4" fmla="*/ 0 w 1483"/>
                <a:gd name="T5" fmla="*/ 16 h 112"/>
                <a:gd name="T6" fmla="*/ 0 w 1483"/>
                <a:gd name="T7" fmla="*/ 14 h 112"/>
                <a:gd name="T8" fmla="*/ 6 w 1483"/>
                <a:gd name="T9" fmla="*/ 11 h 112"/>
                <a:gd name="T10" fmla="*/ 15 w 1483"/>
                <a:gd name="T11" fmla="*/ 8 h 112"/>
                <a:gd name="T12" fmla="*/ 28 w 1483"/>
                <a:gd name="T13" fmla="*/ 5 h 112"/>
                <a:gd name="T14" fmla="*/ 45 w 1483"/>
                <a:gd name="T15" fmla="*/ 3 h 112"/>
                <a:gd name="T16" fmla="*/ 64 w 1483"/>
                <a:gd name="T17" fmla="*/ 1 h 112"/>
                <a:gd name="T18" fmla="*/ 87 w 1483"/>
                <a:gd name="T19" fmla="*/ 1 h 112"/>
                <a:gd name="T20" fmla="*/ 111 w 1483"/>
                <a:gd name="T21" fmla="*/ 0 h 112"/>
                <a:gd name="T22" fmla="*/ 136 w 1483"/>
                <a:gd name="T23" fmla="*/ 0 h 112"/>
                <a:gd name="T24" fmla="*/ 160 w 1483"/>
                <a:gd name="T25" fmla="*/ 1 h 112"/>
                <a:gd name="T26" fmla="*/ 182 w 1483"/>
                <a:gd name="T27" fmla="*/ 2 h 112"/>
                <a:gd name="T28" fmla="*/ 201 w 1483"/>
                <a:gd name="T29" fmla="*/ 4 h 112"/>
                <a:gd name="T30" fmla="*/ 217 w 1483"/>
                <a:gd name="T31" fmla="*/ 7 h 112"/>
                <a:gd name="T32" fmla="*/ 231 w 1483"/>
                <a:gd name="T33" fmla="*/ 10 h 112"/>
                <a:gd name="T34" fmla="*/ 241 w 1483"/>
                <a:gd name="T35" fmla="*/ 14 h 112"/>
                <a:gd name="T36" fmla="*/ 246 w 1483"/>
                <a:gd name="T37" fmla="*/ 17 h 112"/>
                <a:gd name="T38" fmla="*/ 246 w 1483"/>
                <a:gd name="T39" fmla="*/ 18 h 112"/>
                <a:gd name="T40" fmla="*/ 241 w 1483"/>
                <a:gd name="T41" fmla="*/ 16 h 112"/>
                <a:gd name="T42" fmla="*/ 231 w 1483"/>
                <a:gd name="T43" fmla="*/ 15 h 112"/>
                <a:gd name="T44" fmla="*/ 217 w 1483"/>
                <a:gd name="T45" fmla="*/ 13 h 112"/>
                <a:gd name="T46" fmla="*/ 201 w 1483"/>
                <a:gd name="T47" fmla="*/ 11 h 112"/>
                <a:gd name="T48" fmla="*/ 182 w 1483"/>
                <a:gd name="T49" fmla="*/ 10 h 112"/>
                <a:gd name="T50" fmla="*/ 160 w 1483"/>
                <a:gd name="T51" fmla="*/ 9 h 112"/>
                <a:gd name="T52" fmla="*/ 136 w 1483"/>
                <a:gd name="T53" fmla="*/ 8 h 112"/>
                <a:gd name="T54" fmla="*/ 111 w 1483"/>
                <a:gd name="T55" fmla="*/ 8 h 112"/>
                <a:gd name="T56" fmla="*/ 87 w 1483"/>
                <a:gd name="T57" fmla="*/ 8 h 112"/>
                <a:gd name="T58" fmla="*/ 64 w 1483"/>
                <a:gd name="T59" fmla="*/ 8 h 112"/>
                <a:gd name="T60" fmla="*/ 45 w 1483"/>
                <a:gd name="T61" fmla="*/ 9 h 112"/>
                <a:gd name="T62" fmla="*/ 28 w 1483"/>
                <a:gd name="T63" fmla="*/ 10 h 112"/>
                <a:gd name="T64" fmla="*/ 15 w 1483"/>
                <a:gd name="T65" fmla="*/ 12 h 112"/>
                <a:gd name="T66" fmla="*/ 6 w 1483"/>
                <a:gd name="T67" fmla="*/ 13 h 112"/>
                <a:gd name="T68" fmla="*/ 0 w 1483"/>
                <a:gd name="T69" fmla="*/ 15 h 112"/>
                <a:gd name="T70" fmla="*/ 0 w 1483"/>
                <a:gd name="T71" fmla="*/ 16 h 112"/>
                <a:gd name="T72" fmla="*/ 1 w 1483"/>
                <a:gd name="T73" fmla="*/ 17 h 1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2">
                  <a:moveTo>
                    <a:pt x="9" y="103"/>
                  </a:moveTo>
                  <a:lnTo>
                    <a:pt x="6" y="103"/>
                  </a:lnTo>
                  <a:lnTo>
                    <a:pt x="2" y="103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6"/>
                  </a:lnTo>
                  <a:lnTo>
                    <a:pt x="1024" y="8"/>
                  </a:lnTo>
                  <a:lnTo>
                    <a:pt x="1090" y="14"/>
                  </a:lnTo>
                  <a:lnTo>
                    <a:pt x="1150" y="19"/>
                  </a:lnTo>
                  <a:lnTo>
                    <a:pt x="1205" y="26"/>
                  </a:lnTo>
                  <a:lnTo>
                    <a:pt x="1259" y="34"/>
                  </a:lnTo>
                  <a:lnTo>
                    <a:pt x="1304" y="43"/>
                  </a:lnTo>
                  <a:lnTo>
                    <a:pt x="1348" y="51"/>
                  </a:lnTo>
                  <a:lnTo>
                    <a:pt x="1386" y="60"/>
                  </a:lnTo>
                  <a:lnTo>
                    <a:pt x="1420" y="69"/>
                  </a:lnTo>
                  <a:lnTo>
                    <a:pt x="1445" y="80"/>
                  </a:lnTo>
                  <a:lnTo>
                    <a:pt x="1462" y="92"/>
                  </a:lnTo>
                  <a:lnTo>
                    <a:pt x="1477" y="101"/>
                  </a:lnTo>
                  <a:lnTo>
                    <a:pt x="1483" y="112"/>
                  </a:lnTo>
                  <a:lnTo>
                    <a:pt x="1477" y="106"/>
                  </a:lnTo>
                  <a:lnTo>
                    <a:pt x="1462" y="101"/>
                  </a:lnTo>
                  <a:lnTo>
                    <a:pt x="1445" y="95"/>
                  </a:lnTo>
                  <a:lnTo>
                    <a:pt x="1420" y="92"/>
                  </a:lnTo>
                  <a:lnTo>
                    <a:pt x="1386" y="86"/>
                  </a:lnTo>
                  <a:lnTo>
                    <a:pt x="1348" y="80"/>
                  </a:lnTo>
                  <a:lnTo>
                    <a:pt x="1304" y="75"/>
                  </a:lnTo>
                  <a:lnTo>
                    <a:pt x="1259" y="71"/>
                  </a:lnTo>
                  <a:lnTo>
                    <a:pt x="1205" y="66"/>
                  </a:lnTo>
                  <a:lnTo>
                    <a:pt x="1150" y="64"/>
                  </a:lnTo>
                  <a:lnTo>
                    <a:pt x="1090" y="60"/>
                  </a:lnTo>
                  <a:lnTo>
                    <a:pt x="1024" y="54"/>
                  </a:lnTo>
                  <a:lnTo>
                    <a:pt x="958" y="51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5"/>
                  </a:lnTo>
                  <a:lnTo>
                    <a:pt x="665" y="45"/>
                  </a:lnTo>
                  <a:lnTo>
                    <a:pt x="594" y="43"/>
                  </a:lnTo>
                  <a:lnTo>
                    <a:pt x="522" y="45"/>
                  </a:lnTo>
                  <a:lnTo>
                    <a:pt x="453" y="45"/>
                  </a:lnTo>
                  <a:lnTo>
                    <a:pt x="387" y="45"/>
                  </a:lnTo>
                  <a:lnTo>
                    <a:pt x="327" y="49"/>
                  </a:lnTo>
                  <a:lnTo>
                    <a:pt x="270" y="51"/>
                  </a:lnTo>
                  <a:lnTo>
                    <a:pt x="218" y="54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1"/>
                  </a:lnTo>
                  <a:lnTo>
                    <a:pt x="34" y="77"/>
                  </a:lnTo>
                  <a:lnTo>
                    <a:pt x="15" y="83"/>
                  </a:lnTo>
                  <a:lnTo>
                    <a:pt x="2" y="88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2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4" name="Freeform 47"/>
            <p:cNvSpPr>
              <a:spLocks/>
            </p:cNvSpPr>
            <p:nvPr/>
          </p:nvSpPr>
          <p:spPr bwMode="auto">
            <a:xfrm>
              <a:off x="4918" y="719"/>
              <a:ext cx="247" cy="20"/>
            </a:xfrm>
            <a:custGeom>
              <a:avLst/>
              <a:gdLst>
                <a:gd name="T0" fmla="*/ 136 w 1483"/>
                <a:gd name="T1" fmla="*/ 0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4 h 120"/>
                <a:gd name="T8" fmla="*/ 219 w 1483"/>
                <a:gd name="T9" fmla="*/ 5 h 120"/>
                <a:gd name="T10" fmla="*/ 232 w 1483"/>
                <a:gd name="T11" fmla="*/ 7 h 120"/>
                <a:gd name="T12" fmla="*/ 241 w 1483"/>
                <a:gd name="T13" fmla="*/ 9 h 120"/>
                <a:gd name="T14" fmla="*/ 246 w 1483"/>
                <a:gd name="T15" fmla="*/ 11 h 120"/>
                <a:gd name="T16" fmla="*/ 246 w 1483"/>
                <a:gd name="T17" fmla="*/ 13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8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5 h 120"/>
                <a:gd name="T42" fmla="*/ 15 w 1483"/>
                <a:gd name="T43" fmla="*/ 13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1 h 120"/>
                <a:gd name="T58" fmla="*/ 64 w 1483"/>
                <a:gd name="T59" fmla="*/ 0 h 120"/>
                <a:gd name="T60" fmla="*/ 87 w 1483"/>
                <a:gd name="T61" fmla="*/ 0 h 120"/>
                <a:gd name="T62" fmla="*/ 111 w 1483"/>
                <a:gd name="T63" fmla="*/ 0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2"/>
                  </a:moveTo>
                  <a:lnTo>
                    <a:pt x="818" y="2"/>
                  </a:lnTo>
                  <a:lnTo>
                    <a:pt x="892" y="6"/>
                  </a:lnTo>
                  <a:lnTo>
                    <a:pt x="963" y="6"/>
                  </a:lnTo>
                  <a:lnTo>
                    <a:pt x="1030" y="8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1"/>
                  </a:lnTo>
                  <a:lnTo>
                    <a:pt x="1265" y="23"/>
                  </a:lnTo>
                  <a:lnTo>
                    <a:pt x="1313" y="28"/>
                  </a:lnTo>
                  <a:lnTo>
                    <a:pt x="1356" y="34"/>
                  </a:lnTo>
                  <a:lnTo>
                    <a:pt x="1394" y="40"/>
                  </a:lnTo>
                  <a:lnTo>
                    <a:pt x="1425" y="45"/>
                  </a:lnTo>
                  <a:lnTo>
                    <a:pt x="1448" y="52"/>
                  </a:lnTo>
                  <a:lnTo>
                    <a:pt x="1468" y="58"/>
                  </a:lnTo>
                  <a:lnTo>
                    <a:pt x="1479" y="66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3"/>
                  </a:lnTo>
                  <a:lnTo>
                    <a:pt x="1448" y="86"/>
                  </a:lnTo>
                  <a:lnTo>
                    <a:pt x="1425" y="92"/>
                  </a:lnTo>
                  <a:lnTo>
                    <a:pt x="1394" y="97"/>
                  </a:lnTo>
                  <a:lnTo>
                    <a:pt x="1356" y="101"/>
                  </a:lnTo>
                  <a:lnTo>
                    <a:pt x="1313" y="106"/>
                  </a:lnTo>
                  <a:lnTo>
                    <a:pt x="1265" y="109"/>
                  </a:lnTo>
                  <a:lnTo>
                    <a:pt x="1213" y="112"/>
                  </a:lnTo>
                  <a:lnTo>
                    <a:pt x="1155" y="114"/>
                  </a:lnTo>
                  <a:lnTo>
                    <a:pt x="1095" y="118"/>
                  </a:lnTo>
                  <a:lnTo>
                    <a:pt x="1030" y="120"/>
                  </a:lnTo>
                  <a:lnTo>
                    <a:pt x="963" y="120"/>
                  </a:lnTo>
                  <a:lnTo>
                    <a:pt x="892" y="120"/>
                  </a:lnTo>
                  <a:lnTo>
                    <a:pt x="818" y="120"/>
                  </a:lnTo>
                  <a:lnTo>
                    <a:pt x="743" y="120"/>
                  </a:lnTo>
                  <a:lnTo>
                    <a:pt x="665" y="120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0"/>
                  </a:lnTo>
                  <a:lnTo>
                    <a:pt x="58" y="75"/>
                  </a:lnTo>
                  <a:lnTo>
                    <a:pt x="34" y="69"/>
                  </a:lnTo>
                  <a:lnTo>
                    <a:pt x="15" y="63"/>
                  </a:lnTo>
                  <a:lnTo>
                    <a:pt x="2" y="58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5" y="40"/>
                  </a:lnTo>
                  <a:lnTo>
                    <a:pt x="34" y="34"/>
                  </a:lnTo>
                  <a:lnTo>
                    <a:pt x="58" y="28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1"/>
                  </a:lnTo>
                  <a:lnTo>
                    <a:pt x="270" y="8"/>
                  </a:lnTo>
                  <a:lnTo>
                    <a:pt x="327" y="6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5" name="Freeform 48"/>
            <p:cNvSpPr>
              <a:spLocks/>
            </p:cNvSpPr>
            <p:nvPr/>
          </p:nvSpPr>
          <p:spPr bwMode="auto">
            <a:xfrm>
              <a:off x="4963" y="720"/>
              <a:ext cx="7" cy="17"/>
            </a:xfrm>
            <a:custGeom>
              <a:avLst/>
              <a:gdLst>
                <a:gd name="T0" fmla="*/ 0 w 41"/>
                <a:gd name="T1" fmla="*/ 0 h 107"/>
                <a:gd name="T2" fmla="*/ 2 w 41"/>
                <a:gd name="T3" fmla="*/ 0 h 107"/>
                <a:gd name="T4" fmla="*/ 4 w 41"/>
                <a:gd name="T5" fmla="*/ 0 h 107"/>
                <a:gd name="T6" fmla="*/ 5 w 41"/>
                <a:gd name="T7" fmla="*/ 0 h 107"/>
                <a:gd name="T8" fmla="*/ 7 w 41"/>
                <a:gd name="T9" fmla="*/ 0 h 107"/>
                <a:gd name="T10" fmla="*/ 7 w 41"/>
                <a:gd name="T11" fmla="*/ 5 h 107"/>
                <a:gd name="T12" fmla="*/ 7 w 41"/>
                <a:gd name="T13" fmla="*/ 9 h 107"/>
                <a:gd name="T14" fmla="*/ 7 w 41"/>
                <a:gd name="T15" fmla="*/ 13 h 107"/>
                <a:gd name="T16" fmla="*/ 7 w 41"/>
                <a:gd name="T17" fmla="*/ 17 h 107"/>
                <a:gd name="T18" fmla="*/ 5 w 41"/>
                <a:gd name="T19" fmla="*/ 17 h 107"/>
                <a:gd name="T20" fmla="*/ 4 w 41"/>
                <a:gd name="T21" fmla="*/ 17 h 107"/>
                <a:gd name="T22" fmla="*/ 2 w 41"/>
                <a:gd name="T23" fmla="*/ 17 h 107"/>
                <a:gd name="T24" fmla="*/ 0 w 41"/>
                <a:gd name="T25" fmla="*/ 17 h 107"/>
                <a:gd name="T26" fmla="*/ 0 w 41"/>
                <a:gd name="T27" fmla="*/ 13 h 107"/>
                <a:gd name="T28" fmla="*/ 0 w 41"/>
                <a:gd name="T29" fmla="*/ 9 h 107"/>
                <a:gd name="T30" fmla="*/ 0 w 41"/>
                <a:gd name="T31" fmla="*/ 5 h 107"/>
                <a:gd name="T32" fmla="*/ 0 w 41"/>
                <a:gd name="T33" fmla="*/ 0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7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30"/>
                  </a:lnTo>
                  <a:lnTo>
                    <a:pt x="41" y="58"/>
                  </a:lnTo>
                  <a:lnTo>
                    <a:pt x="41" y="84"/>
                  </a:lnTo>
                  <a:lnTo>
                    <a:pt x="41" y="107"/>
                  </a:lnTo>
                  <a:lnTo>
                    <a:pt x="32" y="107"/>
                  </a:lnTo>
                  <a:lnTo>
                    <a:pt x="21" y="107"/>
                  </a:lnTo>
                  <a:lnTo>
                    <a:pt x="12" y="107"/>
                  </a:lnTo>
                  <a:lnTo>
                    <a:pt x="0" y="107"/>
                  </a:lnTo>
                  <a:lnTo>
                    <a:pt x="0" y="84"/>
                  </a:lnTo>
                  <a:lnTo>
                    <a:pt x="0" y="58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6" name="Freeform 49"/>
            <p:cNvSpPr>
              <a:spLocks/>
            </p:cNvSpPr>
            <p:nvPr/>
          </p:nvSpPr>
          <p:spPr bwMode="auto">
            <a:xfrm>
              <a:off x="5100" y="72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7" name="Freeform 50"/>
            <p:cNvSpPr>
              <a:spLocks/>
            </p:cNvSpPr>
            <p:nvPr/>
          </p:nvSpPr>
          <p:spPr bwMode="auto">
            <a:xfrm>
              <a:off x="4918" y="768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3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7 h 210"/>
                <a:gd name="T16" fmla="*/ 246 w 1483"/>
                <a:gd name="T17" fmla="*/ 21 h 210"/>
                <a:gd name="T18" fmla="*/ 241 w 1483"/>
                <a:gd name="T19" fmla="*/ 25 h 210"/>
                <a:gd name="T20" fmla="*/ 232 w 1483"/>
                <a:gd name="T21" fmla="*/ 27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4 h 210"/>
                <a:gd name="T30" fmla="*/ 136 w 1483"/>
                <a:gd name="T31" fmla="*/ 35 h 210"/>
                <a:gd name="T32" fmla="*/ 111 w 1483"/>
                <a:gd name="T33" fmla="*/ 34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7 h 210"/>
                <a:gd name="T42" fmla="*/ 15 w 1483"/>
                <a:gd name="T43" fmla="*/ 24 h 210"/>
                <a:gd name="T44" fmla="*/ 6 w 1483"/>
                <a:gd name="T45" fmla="*/ 21 h 210"/>
                <a:gd name="T46" fmla="*/ 0 w 1483"/>
                <a:gd name="T47" fmla="*/ 17 h 210"/>
                <a:gd name="T48" fmla="*/ 0 w 1483"/>
                <a:gd name="T49" fmla="*/ 14 h 210"/>
                <a:gd name="T50" fmla="*/ 6 w 1483"/>
                <a:gd name="T51" fmla="*/ 11 h 210"/>
                <a:gd name="T52" fmla="*/ 15 w 1483"/>
                <a:gd name="T53" fmla="*/ 8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2 h 210"/>
                <a:gd name="T60" fmla="*/ 87 w 1483"/>
                <a:gd name="T61" fmla="*/ 1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3"/>
                  </a:lnTo>
                  <a:lnTo>
                    <a:pt x="892" y="7"/>
                  </a:lnTo>
                  <a:lnTo>
                    <a:pt x="963" y="9"/>
                  </a:lnTo>
                  <a:lnTo>
                    <a:pt x="1030" y="14"/>
                  </a:lnTo>
                  <a:lnTo>
                    <a:pt x="1095" y="20"/>
                  </a:lnTo>
                  <a:lnTo>
                    <a:pt x="1155" y="26"/>
                  </a:lnTo>
                  <a:lnTo>
                    <a:pt x="1213" y="31"/>
                  </a:lnTo>
                  <a:lnTo>
                    <a:pt x="1265" y="40"/>
                  </a:lnTo>
                  <a:lnTo>
                    <a:pt x="1313" y="46"/>
                  </a:lnTo>
                  <a:lnTo>
                    <a:pt x="1356" y="55"/>
                  </a:lnTo>
                  <a:lnTo>
                    <a:pt x="1394" y="63"/>
                  </a:lnTo>
                  <a:lnTo>
                    <a:pt x="1425" y="74"/>
                  </a:lnTo>
                  <a:lnTo>
                    <a:pt x="1448" y="83"/>
                  </a:lnTo>
                  <a:lnTo>
                    <a:pt x="1468" y="95"/>
                  </a:lnTo>
                  <a:lnTo>
                    <a:pt x="1479" y="104"/>
                  </a:lnTo>
                  <a:lnTo>
                    <a:pt x="1483" y="115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7"/>
                  </a:lnTo>
                  <a:lnTo>
                    <a:pt x="1425" y="156"/>
                  </a:lnTo>
                  <a:lnTo>
                    <a:pt x="1394" y="163"/>
                  </a:lnTo>
                  <a:lnTo>
                    <a:pt x="1356" y="169"/>
                  </a:lnTo>
                  <a:lnTo>
                    <a:pt x="1313" y="178"/>
                  </a:lnTo>
                  <a:lnTo>
                    <a:pt x="1265" y="184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201"/>
                  </a:lnTo>
                  <a:lnTo>
                    <a:pt x="1030" y="204"/>
                  </a:lnTo>
                  <a:lnTo>
                    <a:pt x="963" y="206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6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9"/>
                  </a:lnTo>
                  <a:lnTo>
                    <a:pt x="170" y="161"/>
                  </a:lnTo>
                  <a:lnTo>
                    <a:pt x="127" y="152"/>
                  </a:lnTo>
                  <a:lnTo>
                    <a:pt x="89" y="143"/>
                  </a:lnTo>
                  <a:lnTo>
                    <a:pt x="58" y="132"/>
                  </a:lnTo>
                  <a:lnTo>
                    <a:pt x="34" y="124"/>
                  </a:lnTo>
                  <a:lnTo>
                    <a:pt x="15" y="115"/>
                  </a:lnTo>
                  <a:lnTo>
                    <a:pt x="2" y="104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8" name="Freeform 51"/>
            <p:cNvSpPr>
              <a:spLocks/>
            </p:cNvSpPr>
            <p:nvPr/>
          </p:nvSpPr>
          <p:spPr bwMode="auto">
            <a:xfrm>
              <a:off x="4918" y="768"/>
              <a:ext cx="247" cy="19"/>
            </a:xfrm>
            <a:custGeom>
              <a:avLst/>
              <a:gdLst>
                <a:gd name="T0" fmla="*/ 1 w 1483"/>
                <a:gd name="T1" fmla="*/ 17 h 115"/>
                <a:gd name="T2" fmla="*/ 0 w 1483"/>
                <a:gd name="T3" fmla="*/ 17 h 115"/>
                <a:gd name="T4" fmla="*/ 0 w 1483"/>
                <a:gd name="T5" fmla="*/ 16 h 115"/>
                <a:gd name="T6" fmla="*/ 0 w 1483"/>
                <a:gd name="T7" fmla="*/ 14 h 115"/>
                <a:gd name="T8" fmla="*/ 6 w 1483"/>
                <a:gd name="T9" fmla="*/ 10 h 115"/>
                <a:gd name="T10" fmla="*/ 15 w 1483"/>
                <a:gd name="T11" fmla="*/ 8 h 115"/>
                <a:gd name="T12" fmla="*/ 28 w 1483"/>
                <a:gd name="T13" fmla="*/ 5 h 115"/>
                <a:gd name="T14" fmla="*/ 45 w 1483"/>
                <a:gd name="T15" fmla="*/ 3 h 115"/>
                <a:gd name="T16" fmla="*/ 64 w 1483"/>
                <a:gd name="T17" fmla="*/ 1 h 115"/>
                <a:gd name="T18" fmla="*/ 87 w 1483"/>
                <a:gd name="T19" fmla="*/ 0 h 115"/>
                <a:gd name="T20" fmla="*/ 111 w 1483"/>
                <a:gd name="T21" fmla="*/ 0 h 115"/>
                <a:gd name="T22" fmla="*/ 136 w 1483"/>
                <a:gd name="T23" fmla="*/ 0 h 115"/>
                <a:gd name="T24" fmla="*/ 160 w 1483"/>
                <a:gd name="T25" fmla="*/ 1 h 115"/>
                <a:gd name="T26" fmla="*/ 182 w 1483"/>
                <a:gd name="T27" fmla="*/ 3 h 115"/>
                <a:gd name="T28" fmla="*/ 201 w 1483"/>
                <a:gd name="T29" fmla="*/ 5 h 115"/>
                <a:gd name="T30" fmla="*/ 217 w 1483"/>
                <a:gd name="T31" fmla="*/ 8 h 115"/>
                <a:gd name="T32" fmla="*/ 231 w 1483"/>
                <a:gd name="T33" fmla="*/ 10 h 115"/>
                <a:gd name="T34" fmla="*/ 241 w 1483"/>
                <a:gd name="T35" fmla="*/ 14 h 115"/>
                <a:gd name="T36" fmla="*/ 246 w 1483"/>
                <a:gd name="T37" fmla="*/ 17 h 115"/>
                <a:gd name="T38" fmla="*/ 246 w 1483"/>
                <a:gd name="T39" fmla="*/ 18 h 115"/>
                <a:gd name="T40" fmla="*/ 241 w 1483"/>
                <a:gd name="T41" fmla="*/ 16 h 115"/>
                <a:gd name="T42" fmla="*/ 231 w 1483"/>
                <a:gd name="T43" fmla="*/ 15 h 115"/>
                <a:gd name="T44" fmla="*/ 217 w 1483"/>
                <a:gd name="T45" fmla="*/ 13 h 115"/>
                <a:gd name="T46" fmla="*/ 201 w 1483"/>
                <a:gd name="T47" fmla="*/ 11 h 115"/>
                <a:gd name="T48" fmla="*/ 182 w 1483"/>
                <a:gd name="T49" fmla="*/ 10 h 115"/>
                <a:gd name="T50" fmla="*/ 160 w 1483"/>
                <a:gd name="T51" fmla="*/ 9 h 115"/>
                <a:gd name="T52" fmla="*/ 136 w 1483"/>
                <a:gd name="T53" fmla="*/ 8 h 115"/>
                <a:gd name="T54" fmla="*/ 111 w 1483"/>
                <a:gd name="T55" fmla="*/ 8 h 115"/>
                <a:gd name="T56" fmla="*/ 87 w 1483"/>
                <a:gd name="T57" fmla="*/ 7 h 115"/>
                <a:gd name="T58" fmla="*/ 64 w 1483"/>
                <a:gd name="T59" fmla="*/ 8 h 115"/>
                <a:gd name="T60" fmla="*/ 45 w 1483"/>
                <a:gd name="T61" fmla="*/ 8 h 115"/>
                <a:gd name="T62" fmla="*/ 28 w 1483"/>
                <a:gd name="T63" fmla="*/ 9 h 115"/>
                <a:gd name="T64" fmla="*/ 15 w 1483"/>
                <a:gd name="T65" fmla="*/ 10 h 115"/>
                <a:gd name="T66" fmla="*/ 6 w 1483"/>
                <a:gd name="T67" fmla="*/ 12 h 115"/>
                <a:gd name="T68" fmla="*/ 0 w 1483"/>
                <a:gd name="T69" fmla="*/ 14 h 115"/>
                <a:gd name="T70" fmla="*/ 0 w 1483"/>
                <a:gd name="T71" fmla="*/ 16 h 115"/>
                <a:gd name="T72" fmla="*/ 0 w 1483"/>
                <a:gd name="T73" fmla="*/ 17 h 1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5">
                  <a:moveTo>
                    <a:pt x="9" y="104"/>
                  </a:moveTo>
                  <a:lnTo>
                    <a:pt x="6" y="104"/>
                  </a:lnTo>
                  <a:lnTo>
                    <a:pt x="2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3"/>
                  </a:lnTo>
                  <a:lnTo>
                    <a:pt x="889" y="3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8"/>
                  </a:lnTo>
                  <a:lnTo>
                    <a:pt x="1150" y="24"/>
                  </a:lnTo>
                  <a:lnTo>
                    <a:pt x="1205" y="31"/>
                  </a:lnTo>
                  <a:lnTo>
                    <a:pt x="1259" y="37"/>
                  </a:lnTo>
                  <a:lnTo>
                    <a:pt x="1304" y="46"/>
                  </a:lnTo>
                  <a:lnTo>
                    <a:pt x="1348" y="55"/>
                  </a:lnTo>
                  <a:lnTo>
                    <a:pt x="1386" y="63"/>
                  </a:lnTo>
                  <a:lnTo>
                    <a:pt x="1420" y="74"/>
                  </a:lnTo>
                  <a:lnTo>
                    <a:pt x="1445" y="83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5"/>
                  </a:lnTo>
                  <a:lnTo>
                    <a:pt x="1477" y="109"/>
                  </a:lnTo>
                  <a:lnTo>
                    <a:pt x="1462" y="104"/>
                  </a:lnTo>
                  <a:lnTo>
                    <a:pt x="1445" y="98"/>
                  </a:lnTo>
                  <a:lnTo>
                    <a:pt x="1420" y="92"/>
                  </a:lnTo>
                  <a:lnTo>
                    <a:pt x="1386" y="89"/>
                  </a:lnTo>
                  <a:lnTo>
                    <a:pt x="1348" y="83"/>
                  </a:lnTo>
                  <a:lnTo>
                    <a:pt x="1304" y="78"/>
                  </a:lnTo>
                  <a:lnTo>
                    <a:pt x="1259" y="72"/>
                  </a:lnTo>
                  <a:lnTo>
                    <a:pt x="1205" y="69"/>
                  </a:lnTo>
                  <a:lnTo>
                    <a:pt x="1150" y="63"/>
                  </a:lnTo>
                  <a:lnTo>
                    <a:pt x="1090" y="61"/>
                  </a:lnTo>
                  <a:lnTo>
                    <a:pt x="1024" y="57"/>
                  </a:lnTo>
                  <a:lnTo>
                    <a:pt x="958" y="52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4"/>
                  </a:lnTo>
                  <a:lnTo>
                    <a:pt x="522" y="44"/>
                  </a:lnTo>
                  <a:lnTo>
                    <a:pt x="453" y="46"/>
                  </a:lnTo>
                  <a:lnTo>
                    <a:pt x="387" y="46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7"/>
                  </a:lnTo>
                  <a:lnTo>
                    <a:pt x="127" y="61"/>
                  </a:lnTo>
                  <a:lnTo>
                    <a:pt x="89" y="63"/>
                  </a:lnTo>
                  <a:lnTo>
                    <a:pt x="58" y="69"/>
                  </a:lnTo>
                  <a:lnTo>
                    <a:pt x="34" y="74"/>
                  </a:lnTo>
                  <a:lnTo>
                    <a:pt x="15" y="81"/>
                  </a:lnTo>
                  <a:lnTo>
                    <a:pt x="2" y="8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2" y="100"/>
                  </a:lnTo>
                  <a:lnTo>
                    <a:pt x="9" y="104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9" name="Freeform 52"/>
            <p:cNvSpPr>
              <a:spLocks/>
            </p:cNvSpPr>
            <p:nvPr/>
          </p:nvSpPr>
          <p:spPr bwMode="auto">
            <a:xfrm>
              <a:off x="4918" y="776"/>
              <a:ext cx="247" cy="20"/>
            </a:xfrm>
            <a:custGeom>
              <a:avLst/>
              <a:gdLst>
                <a:gd name="T0" fmla="*/ 136 w 1483"/>
                <a:gd name="T1" fmla="*/ 0 h 123"/>
                <a:gd name="T2" fmla="*/ 160 w 1483"/>
                <a:gd name="T3" fmla="*/ 1 h 123"/>
                <a:gd name="T4" fmla="*/ 182 w 1483"/>
                <a:gd name="T5" fmla="*/ 2 h 123"/>
                <a:gd name="T6" fmla="*/ 202 w 1483"/>
                <a:gd name="T7" fmla="*/ 4 h 123"/>
                <a:gd name="T8" fmla="*/ 219 w 1483"/>
                <a:gd name="T9" fmla="*/ 5 h 123"/>
                <a:gd name="T10" fmla="*/ 232 w 1483"/>
                <a:gd name="T11" fmla="*/ 7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4 h 123"/>
                <a:gd name="T20" fmla="*/ 232 w 1483"/>
                <a:gd name="T21" fmla="*/ 16 h 123"/>
                <a:gd name="T22" fmla="*/ 219 w 1483"/>
                <a:gd name="T23" fmla="*/ 17 h 123"/>
                <a:gd name="T24" fmla="*/ 202 w 1483"/>
                <a:gd name="T25" fmla="*/ 19 h 123"/>
                <a:gd name="T26" fmla="*/ 182 w 1483"/>
                <a:gd name="T27" fmla="*/ 19 h 123"/>
                <a:gd name="T28" fmla="*/ 160 w 1483"/>
                <a:gd name="T29" fmla="*/ 19 h 123"/>
                <a:gd name="T30" fmla="*/ 136 w 1483"/>
                <a:gd name="T31" fmla="*/ 19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9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0 h 123"/>
                <a:gd name="T60" fmla="*/ 87 w 1483"/>
                <a:gd name="T61" fmla="*/ 0 h 123"/>
                <a:gd name="T62" fmla="*/ 111 w 1483"/>
                <a:gd name="T63" fmla="*/ 0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2"/>
                  </a:moveTo>
                  <a:lnTo>
                    <a:pt x="818" y="2"/>
                  </a:lnTo>
                  <a:lnTo>
                    <a:pt x="892" y="5"/>
                  </a:lnTo>
                  <a:lnTo>
                    <a:pt x="963" y="8"/>
                  </a:lnTo>
                  <a:lnTo>
                    <a:pt x="1030" y="11"/>
                  </a:lnTo>
                  <a:lnTo>
                    <a:pt x="1095" y="13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25"/>
                  </a:lnTo>
                  <a:lnTo>
                    <a:pt x="1313" y="30"/>
                  </a:lnTo>
                  <a:lnTo>
                    <a:pt x="1356" y="37"/>
                  </a:lnTo>
                  <a:lnTo>
                    <a:pt x="1394" y="43"/>
                  </a:lnTo>
                  <a:lnTo>
                    <a:pt x="1425" y="48"/>
                  </a:lnTo>
                  <a:lnTo>
                    <a:pt x="1448" y="54"/>
                  </a:lnTo>
                  <a:lnTo>
                    <a:pt x="1468" y="60"/>
                  </a:lnTo>
                  <a:lnTo>
                    <a:pt x="1479" y="65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2"/>
                  </a:lnTo>
                  <a:lnTo>
                    <a:pt x="1448" y="88"/>
                  </a:lnTo>
                  <a:lnTo>
                    <a:pt x="1425" y="94"/>
                  </a:lnTo>
                  <a:lnTo>
                    <a:pt x="1394" y="97"/>
                  </a:lnTo>
                  <a:lnTo>
                    <a:pt x="1356" y="103"/>
                  </a:lnTo>
                  <a:lnTo>
                    <a:pt x="1313" y="106"/>
                  </a:lnTo>
                  <a:lnTo>
                    <a:pt x="1265" y="112"/>
                  </a:lnTo>
                  <a:lnTo>
                    <a:pt x="1213" y="114"/>
                  </a:lnTo>
                  <a:lnTo>
                    <a:pt x="1155" y="117"/>
                  </a:lnTo>
                  <a:lnTo>
                    <a:pt x="1095" y="119"/>
                  </a:lnTo>
                  <a:lnTo>
                    <a:pt x="1030" y="119"/>
                  </a:lnTo>
                  <a:lnTo>
                    <a:pt x="963" y="119"/>
                  </a:lnTo>
                  <a:lnTo>
                    <a:pt x="892" y="123"/>
                  </a:lnTo>
                  <a:lnTo>
                    <a:pt x="818" y="119"/>
                  </a:lnTo>
                  <a:lnTo>
                    <a:pt x="743" y="119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08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97"/>
                  </a:lnTo>
                  <a:lnTo>
                    <a:pt x="218" y="91"/>
                  </a:lnTo>
                  <a:lnTo>
                    <a:pt x="170" y="88"/>
                  </a:lnTo>
                  <a:lnTo>
                    <a:pt x="127" y="82"/>
                  </a:lnTo>
                  <a:lnTo>
                    <a:pt x="89" y="77"/>
                  </a:lnTo>
                  <a:lnTo>
                    <a:pt x="58" y="71"/>
                  </a:lnTo>
                  <a:lnTo>
                    <a:pt x="34" y="65"/>
                  </a:lnTo>
                  <a:lnTo>
                    <a:pt x="15" y="60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5" y="37"/>
                  </a:lnTo>
                  <a:lnTo>
                    <a:pt x="34" y="30"/>
                  </a:lnTo>
                  <a:lnTo>
                    <a:pt x="58" y="25"/>
                  </a:lnTo>
                  <a:lnTo>
                    <a:pt x="89" y="19"/>
                  </a:lnTo>
                  <a:lnTo>
                    <a:pt x="127" y="17"/>
                  </a:lnTo>
                  <a:lnTo>
                    <a:pt x="170" y="13"/>
                  </a:lnTo>
                  <a:lnTo>
                    <a:pt x="218" y="8"/>
                  </a:lnTo>
                  <a:lnTo>
                    <a:pt x="270" y="5"/>
                  </a:lnTo>
                  <a:lnTo>
                    <a:pt x="327" y="5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0" name="Freeform 53"/>
            <p:cNvSpPr>
              <a:spLocks/>
            </p:cNvSpPr>
            <p:nvPr/>
          </p:nvSpPr>
          <p:spPr bwMode="auto">
            <a:xfrm>
              <a:off x="4963" y="776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5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8"/>
                  </a:lnTo>
                  <a:lnTo>
                    <a:pt x="41" y="54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1" name="Freeform 54"/>
            <p:cNvSpPr>
              <a:spLocks/>
            </p:cNvSpPr>
            <p:nvPr/>
          </p:nvSpPr>
          <p:spPr bwMode="auto">
            <a:xfrm>
              <a:off x="5100" y="778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2" name="Freeform 55"/>
            <p:cNvSpPr>
              <a:spLocks/>
            </p:cNvSpPr>
            <p:nvPr/>
          </p:nvSpPr>
          <p:spPr bwMode="auto">
            <a:xfrm>
              <a:off x="4918" y="825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4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8 h 210"/>
                <a:gd name="T16" fmla="*/ 246 w 1483"/>
                <a:gd name="T17" fmla="*/ 22 h 210"/>
                <a:gd name="T18" fmla="*/ 241 w 1483"/>
                <a:gd name="T19" fmla="*/ 25 h 210"/>
                <a:gd name="T20" fmla="*/ 232 w 1483"/>
                <a:gd name="T21" fmla="*/ 28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5 h 210"/>
                <a:gd name="T30" fmla="*/ 136 w 1483"/>
                <a:gd name="T31" fmla="*/ 35 h 210"/>
                <a:gd name="T32" fmla="*/ 111 w 1483"/>
                <a:gd name="T33" fmla="*/ 35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6 h 210"/>
                <a:gd name="T42" fmla="*/ 15 w 1483"/>
                <a:gd name="T43" fmla="*/ 24 h 210"/>
                <a:gd name="T44" fmla="*/ 6 w 1483"/>
                <a:gd name="T45" fmla="*/ 20 h 210"/>
                <a:gd name="T46" fmla="*/ 0 w 1483"/>
                <a:gd name="T47" fmla="*/ 17 h 210"/>
                <a:gd name="T48" fmla="*/ 0 w 1483"/>
                <a:gd name="T49" fmla="*/ 13 h 210"/>
                <a:gd name="T50" fmla="*/ 6 w 1483"/>
                <a:gd name="T51" fmla="*/ 10 h 210"/>
                <a:gd name="T52" fmla="*/ 15 w 1483"/>
                <a:gd name="T53" fmla="*/ 7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1 h 210"/>
                <a:gd name="T60" fmla="*/ 87 w 1483"/>
                <a:gd name="T61" fmla="*/ 0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4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21"/>
                  </a:lnTo>
                  <a:lnTo>
                    <a:pt x="1155" y="26"/>
                  </a:lnTo>
                  <a:lnTo>
                    <a:pt x="1213" y="32"/>
                  </a:lnTo>
                  <a:lnTo>
                    <a:pt x="1265" y="41"/>
                  </a:lnTo>
                  <a:lnTo>
                    <a:pt x="1313" y="49"/>
                  </a:lnTo>
                  <a:lnTo>
                    <a:pt x="1356" y="58"/>
                  </a:lnTo>
                  <a:lnTo>
                    <a:pt x="1394" y="67"/>
                  </a:lnTo>
                  <a:lnTo>
                    <a:pt x="1425" y="78"/>
                  </a:lnTo>
                  <a:lnTo>
                    <a:pt x="1448" y="86"/>
                  </a:lnTo>
                  <a:lnTo>
                    <a:pt x="1468" y="99"/>
                  </a:lnTo>
                  <a:lnTo>
                    <a:pt x="1479" y="107"/>
                  </a:lnTo>
                  <a:lnTo>
                    <a:pt x="1483" y="118"/>
                  </a:lnTo>
                  <a:lnTo>
                    <a:pt x="1479" y="129"/>
                  </a:lnTo>
                  <a:lnTo>
                    <a:pt x="1468" y="138"/>
                  </a:lnTo>
                  <a:lnTo>
                    <a:pt x="1448" y="149"/>
                  </a:lnTo>
                  <a:lnTo>
                    <a:pt x="1425" y="158"/>
                  </a:lnTo>
                  <a:lnTo>
                    <a:pt x="1394" y="166"/>
                  </a:lnTo>
                  <a:lnTo>
                    <a:pt x="1356" y="173"/>
                  </a:lnTo>
                  <a:lnTo>
                    <a:pt x="1313" y="181"/>
                  </a:lnTo>
                  <a:lnTo>
                    <a:pt x="1265" y="187"/>
                  </a:lnTo>
                  <a:lnTo>
                    <a:pt x="1213" y="192"/>
                  </a:lnTo>
                  <a:lnTo>
                    <a:pt x="1155" y="198"/>
                  </a:lnTo>
                  <a:lnTo>
                    <a:pt x="1095" y="201"/>
                  </a:lnTo>
                  <a:lnTo>
                    <a:pt x="1030" y="207"/>
                  </a:lnTo>
                  <a:lnTo>
                    <a:pt x="963" y="210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7"/>
                  </a:lnTo>
                  <a:lnTo>
                    <a:pt x="594" y="205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0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6"/>
                  </a:lnTo>
                  <a:lnTo>
                    <a:pt x="170" y="158"/>
                  </a:lnTo>
                  <a:lnTo>
                    <a:pt x="127" y="149"/>
                  </a:lnTo>
                  <a:lnTo>
                    <a:pt x="89" y="142"/>
                  </a:lnTo>
                  <a:lnTo>
                    <a:pt x="58" y="132"/>
                  </a:lnTo>
                  <a:lnTo>
                    <a:pt x="34" y="121"/>
                  </a:lnTo>
                  <a:lnTo>
                    <a:pt x="15" y="110"/>
                  </a:lnTo>
                  <a:lnTo>
                    <a:pt x="2" y="101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3" name="Freeform 56"/>
            <p:cNvSpPr>
              <a:spLocks/>
            </p:cNvSpPr>
            <p:nvPr/>
          </p:nvSpPr>
          <p:spPr bwMode="auto">
            <a:xfrm>
              <a:off x="4918" y="825"/>
              <a:ext cx="247" cy="19"/>
            </a:xfrm>
            <a:custGeom>
              <a:avLst/>
              <a:gdLst>
                <a:gd name="T0" fmla="*/ 0 w 1483"/>
                <a:gd name="T1" fmla="*/ 16 h 116"/>
                <a:gd name="T2" fmla="*/ 0 w 1483"/>
                <a:gd name="T3" fmla="*/ 15 h 116"/>
                <a:gd name="T4" fmla="*/ 0 w 1483"/>
                <a:gd name="T5" fmla="*/ 13 h 116"/>
                <a:gd name="T6" fmla="*/ 6 w 1483"/>
                <a:gd name="T7" fmla="*/ 10 h 116"/>
                <a:gd name="T8" fmla="*/ 15 w 1483"/>
                <a:gd name="T9" fmla="*/ 7 h 116"/>
                <a:gd name="T10" fmla="*/ 28 w 1483"/>
                <a:gd name="T11" fmla="*/ 5 h 116"/>
                <a:gd name="T12" fmla="*/ 45 w 1483"/>
                <a:gd name="T13" fmla="*/ 2 h 116"/>
                <a:gd name="T14" fmla="*/ 64 w 1483"/>
                <a:gd name="T15" fmla="*/ 1 h 116"/>
                <a:gd name="T16" fmla="*/ 87 w 1483"/>
                <a:gd name="T17" fmla="*/ 0 h 116"/>
                <a:gd name="T18" fmla="*/ 111 w 1483"/>
                <a:gd name="T19" fmla="*/ 0 h 116"/>
                <a:gd name="T20" fmla="*/ 136 w 1483"/>
                <a:gd name="T21" fmla="*/ 1 h 116"/>
                <a:gd name="T22" fmla="*/ 160 w 1483"/>
                <a:gd name="T23" fmla="*/ 1 h 116"/>
                <a:gd name="T24" fmla="*/ 182 w 1483"/>
                <a:gd name="T25" fmla="*/ 3 h 116"/>
                <a:gd name="T26" fmla="*/ 201 w 1483"/>
                <a:gd name="T27" fmla="*/ 5 h 116"/>
                <a:gd name="T28" fmla="*/ 217 w 1483"/>
                <a:gd name="T29" fmla="*/ 8 h 116"/>
                <a:gd name="T30" fmla="*/ 231 w 1483"/>
                <a:gd name="T31" fmla="*/ 10 h 116"/>
                <a:gd name="T32" fmla="*/ 241 w 1483"/>
                <a:gd name="T33" fmla="*/ 14 h 116"/>
                <a:gd name="T34" fmla="*/ 246 w 1483"/>
                <a:gd name="T35" fmla="*/ 17 h 116"/>
                <a:gd name="T36" fmla="*/ 246 w 1483"/>
                <a:gd name="T37" fmla="*/ 18 h 116"/>
                <a:gd name="T38" fmla="*/ 241 w 1483"/>
                <a:gd name="T39" fmla="*/ 16 h 116"/>
                <a:gd name="T40" fmla="*/ 231 w 1483"/>
                <a:gd name="T41" fmla="*/ 15 h 116"/>
                <a:gd name="T42" fmla="*/ 217 w 1483"/>
                <a:gd name="T43" fmla="*/ 13 h 116"/>
                <a:gd name="T44" fmla="*/ 201 w 1483"/>
                <a:gd name="T45" fmla="*/ 11 h 116"/>
                <a:gd name="T46" fmla="*/ 182 w 1483"/>
                <a:gd name="T47" fmla="*/ 10 h 116"/>
                <a:gd name="T48" fmla="*/ 160 w 1483"/>
                <a:gd name="T49" fmla="*/ 9 h 116"/>
                <a:gd name="T50" fmla="*/ 136 w 1483"/>
                <a:gd name="T51" fmla="*/ 8 h 116"/>
                <a:gd name="T52" fmla="*/ 111 w 1483"/>
                <a:gd name="T53" fmla="*/ 8 h 116"/>
                <a:gd name="T54" fmla="*/ 87 w 1483"/>
                <a:gd name="T55" fmla="*/ 7 h 116"/>
                <a:gd name="T56" fmla="*/ 64 w 1483"/>
                <a:gd name="T57" fmla="*/ 8 h 116"/>
                <a:gd name="T58" fmla="*/ 45 w 1483"/>
                <a:gd name="T59" fmla="*/ 8 h 116"/>
                <a:gd name="T60" fmla="*/ 28 w 1483"/>
                <a:gd name="T61" fmla="*/ 9 h 116"/>
                <a:gd name="T62" fmla="*/ 15 w 1483"/>
                <a:gd name="T63" fmla="*/ 10 h 116"/>
                <a:gd name="T64" fmla="*/ 6 w 1483"/>
                <a:gd name="T65" fmla="*/ 12 h 116"/>
                <a:gd name="T66" fmla="*/ 0 w 1483"/>
                <a:gd name="T67" fmla="*/ 14 h 116"/>
                <a:gd name="T68" fmla="*/ 0 w 1483"/>
                <a:gd name="T69" fmla="*/ 15 h 116"/>
                <a:gd name="T70" fmla="*/ 0 w 1483"/>
                <a:gd name="T71" fmla="*/ 16 h 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6">
                  <a:moveTo>
                    <a:pt x="9" y="99"/>
                  </a:moveTo>
                  <a:lnTo>
                    <a:pt x="0" y="99"/>
                  </a:lnTo>
                  <a:lnTo>
                    <a:pt x="0" y="95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4"/>
                  </a:lnTo>
                  <a:lnTo>
                    <a:pt x="889" y="4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7"/>
                  </a:lnTo>
                  <a:lnTo>
                    <a:pt x="1150" y="23"/>
                  </a:lnTo>
                  <a:lnTo>
                    <a:pt x="1205" y="32"/>
                  </a:lnTo>
                  <a:lnTo>
                    <a:pt x="1259" y="38"/>
                  </a:lnTo>
                  <a:lnTo>
                    <a:pt x="1304" y="47"/>
                  </a:lnTo>
                  <a:lnTo>
                    <a:pt x="1348" y="55"/>
                  </a:lnTo>
                  <a:lnTo>
                    <a:pt x="1386" y="64"/>
                  </a:lnTo>
                  <a:lnTo>
                    <a:pt x="1420" y="75"/>
                  </a:lnTo>
                  <a:lnTo>
                    <a:pt x="1445" y="84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6"/>
                  </a:lnTo>
                  <a:lnTo>
                    <a:pt x="1477" y="110"/>
                  </a:lnTo>
                  <a:lnTo>
                    <a:pt x="1462" y="104"/>
                  </a:lnTo>
                  <a:lnTo>
                    <a:pt x="1445" y="99"/>
                  </a:lnTo>
                  <a:lnTo>
                    <a:pt x="1420" y="95"/>
                  </a:lnTo>
                  <a:lnTo>
                    <a:pt x="1386" y="90"/>
                  </a:lnTo>
                  <a:lnTo>
                    <a:pt x="1348" y="84"/>
                  </a:lnTo>
                  <a:lnTo>
                    <a:pt x="1304" y="78"/>
                  </a:lnTo>
                  <a:lnTo>
                    <a:pt x="1259" y="75"/>
                  </a:lnTo>
                  <a:lnTo>
                    <a:pt x="1205" y="69"/>
                  </a:lnTo>
                  <a:lnTo>
                    <a:pt x="1150" y="67"/>
                  </a:lnTo>
                  <a:lnTo>
                    <a:pt x="1090" y="61"/>
                  </a:lnTo>
                  <a:lnTo>
                    <a:pt x="1024" y="58"/>
                  </a:lnTo>
                  <a:lnTo>
                    <a:pt x="958" y="55"/>
                  </a:lnTo>
                  <a:lnTo>
                    <a:pt x="889" y="52"/>
                  </a:lnTo>
                  <a:lnTo>
                    <a:pt x="818" y="49"/>
                  </a:lnTo>
                  <a:lnTo>
                    <a:pt x="743" y="47"/>
                  </a:lnTo>
                  <a:lnTo>
                    <a:pt x="665" y="47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7"/>
                  </a:lnTo>
                  <a:lnTo>
                    <a:pt x="387" y="47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5"/>
                  </a:lnTo>
                  <a:lnTo>
                    <a:pt x="127" y="61"/>
                  </a:lnTo>
                  <a:lnTo>
                    <a:pt x="89" y="64"/>
                  </a:lnTo>
                  <a:lnTo>
                    <a:pt x="58" y="69"/>
                  </a:lnTo>
                  <a:lnTo>
                    <a:pt x="34" y="73"/>
                  </a:lnTo>
                  <a:lnTo>
                    <a:pt x="15" y="78"/>
                  </a:lnTo>
                  <a:lnTo>
                    <a:pt x="2" y="84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9" y="9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4" name="Freeform 57"/>
            <p:cNvSpPr>
              <a:spLocks/>
            </p:cNvSpPr>
            <p:nvPr/>
          </p:nvSpPr>
          <p:spPr bwMode="auto">
            <a:xfrm>
              <a:off x="4918" y="832"/>
              <a:ext cx="247" cy="20"/>
            </a:xfrm>
            <a:custGeom>
              <a:avLst/>
              <a:gdLst>
                <a:gd name="T0" fmla="*/ 136 w 1483"/>
                <a:gd name="T1" fmla="*/ 1 h 123"/>
                <a:gd name="T2" fmla="*/ 160 w 1483"/>
                <a:gd name="T3" fmla="*/ 1 h 123"/>
                <a:gd name="T4" fmla="*/ 182 w 1483"/>
                <a:gd name="T5" fmla="*/ 3 h 123"/>
                <a:gd name="T6" fmla="*/ 202 w 1483"/>
                <a:gd name="T7" fmla="*/ 4 h 123"/>
                <a:gd name="T8" fmla="*/ 219 w 1483"/>
                <a:gd name="T9" fmla="*/ 6 h 123"/>
                <a:gd name="T10" fmla="*/ 232 w 1483"/>
                <a:gd name="T11" fmla="*/ 8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5 h 123"/>
                <a:gd name="T20" fmla="*/ 232 w 1483"/>
                <a:gd name="T21" fmla="*/ 17 h 123"/>
                <a:gd name="T22" fmla="*/ 219 w 1483"/>
                <a:gd name="T23" fmla="*/ 18 h 123"/>
                <a:gd name="T24" fmla="*/ 202 w 1483"/>
                <a:gd name="T25" fmla="*/ 19 h 123"/>
                <a:gd name="T26" fmla="*/ 182 w 1483"/>
                <a:gd name="T27" fmla="*/ 20 h 123"/>
                <a:gd name="T28" fmla="*/ 160 w 1483"/>
                <a:gd name="T29" fmla="*/ 20 h 123"/>
                <a:gd name="T30" fmla="*/ 136 w 1483"/>
                <a:gd name="T31" fmla="*/ 20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8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1 h 123"/>
                <a:gd name="T60" fmla="*/ 87 w 1483"/>
                <a:gd name="T61" fmla="*/ 0 h 123"/>
                <a:gd name="T62" fmla="*/ 111 w 1483"/>
                <a:gd name="T63" fmla="*/ 1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4"/>
                  </a:moveTo>
                  <a:lnTo>
                    <a:pt x="818" y="6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18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1"/>
                  </a:lnTo>
                  <a:lnTo>
                    <a:pt x="1394" y="47"/>
                  </a:lnTo>
                  <a:lnTo>
                    <a:pt x="1425" y="52"/>
                  </a:lnTo>
                  <a:lnTo>
                    <a:pt x="1448" y="58"/>
                  </a:lnTo>
                  <a:lnTo>
                    <a:pt x="1468" y="64"/>
                  </a:lnTo>
                  <a:lnTo>
                    <a:pt x="1479" y="69"/>
                  </a:lnTo>
                  <a:lnTo>
                    <a:pt x="1483" y="75"/>
                  </a:lnTo>
                  <a:lnTo>
                    <a:pt x="1479" y="80"/>
                  </a:lnTo>
                  <a:lnTo>
                    <a:pt x="1468" y="86"/>
                  </a:lnTo>
                  <a:lnTo>
                    <a:pt x="1448" y="93"/>
                  </a:lnTo>
                  <a:lnTo>
                    <a:pt x="1425" y="99"/>
                  </a:lnTo>
                  <a:lnTo>
                    <a:pt x="1394" y="104"/>
                  </a:lnTo>
                  <a:lnTo>
                    <a:pt x="1356" y="106"/>
                  </a:lnTo>
                  <a:lnTo>
                    <a:pt x="1313" y="110"/>
                  </a:lnTo>
                  <a:lnTo>
                    <a:pt x="1265" y="115"/>
                  </a:lnTo>
                  <a:lnTo>
                    <a:pt x="1213" y="118"/>
                  </a:lnTo>
                  <a:lnTo>
                    <a:pt x="1155" y="118"/>
                  </a:lnTo>
                  <a:lnTo>
                    <a:pt x="1095" y="121"/>
                  </a:lnTo>
                  <a:lnTo>
                    <a:pt x="1030" y="121"/>
                  </a:lnTo>
                  <a:lnTo>
                    <a:pt x="963" y="123"/>
                  </a:lnTo>
                  <a:lnTo>
                    <a:pt x="892" y="123"/>
                  </a:lnTo>
                  <a:lnTo>
                    <a:pt x="818" y="121"/>
                  </a:lnTo>
                  <a:lnTo>
                    <a:pt x="743" y="121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5"/>
                  </a:lnTo>
                  <a:lnTo>
                    <a:pt x="453" y="110"/>
                  </a:lnTo>
                  <a:lnTo>
                    <a:pt x="387" y="106"/>
                  </a:lnTo>
                  <a:lnTo>
                    <a:pt x="327" y="104"/>
                  </a:lnTo>
                  <a:lnTo>
                    <a:pt x="270" y="99"/>
                  </a:lnTo>
                  <a:lnTo>
                    <a:pt x="218" y="93"/>
                  </a:lnTo>
                  <a:lnTo>
                    <a:pt x="170" y="89"/>
                  </a:lnTo>
                  <a:lnTo>
                    <a:pt x="127" y="84"/>
                  </a:lnTo>
                  <a:lnTo>
                    <a:pt x="89" y="78"/>
                  </a:lnTo>
                  <a:lnTo>
                    <a:pt x="58" y="73"/>
                  </a:lnTo>
                  <a:lnTo>
                    <a:pt x="34" y="67"/>
                  </a:lnTo>
                  <a:lnTo>
                    <a:pt x="15" y="58"/>
                  </a:lnTo>
                  <a:lnTo>
                    <a:pt x="2" y="52"/>
                  </a:lnTo>
                  <a:lnTo>
                    <a:pt x="0" y="47"/>
                  </a:lnTo>
                  <a:lnTo>
                    <a:pt x="2" y="41"/>
                  </a:lnTo>
                  <a:lnTo>
                    <a:pt x="15" y="35"/>
                  </a:lnTo>
                  <a:lnTo>
                    <a:pt x="34" y="30"/>
                  </a:lnTo>
                  <a:lnTo>
                    <a:pt x="58" y="26"/>
                  </a:lnTo>
                  <a:lnTo>
                    <a:pt x="89" y="21"/>
                  </a:lnTo>
                  <a:lnTo>
                    <a:pt x="127" y="18"/>
                  </a:lnTo>
                  <a:lnTo>
                    <a:pt x="170" y="12"/>
                  </a:lnTo>
                  <a:lnTo>
                    <a:pt x="218" y="9"/>
                  </a:lnTo>
                  <a:lnTo>
                    <a:pt x="270" y="6"/>
                  </a:lnTo>
                  <a:lnTo>
                    <a:pt x="327" y="6"/>
                  </a:lnTo>
                  <a:lnTo>
                    <a:pt x="387" y="4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4"/>
                  </a:lnTo>
                  <a:lnTo>
                    <a:pt x="743" y="4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5" name="Rectangle 58"/>
            <p:cNvSpPr>
              <a:spLocks noChangeArrowheads="1"/>
            </p:cNvSpPr>
            <p:nvPr/>
          </p:nvSpPr>
          <p:spPr bwMode="auto">
            <a:xfrm>
              <a:off x="4963" y="832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76" name="Rectangle 59"/>
            <p:cNvSpPr>
              <a:spLocks noChangeArrowheads="1"/>
            </p:cNvSpPr>
            <p:nvPr/>
          </p:nvSpPr>
          <p:spPr bwMode="auto">
            <a:xfrm>
              <a:off x="5100" y="834"/>
              <a:ext cx="7" cy="21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77" name="Freeform 60"/>
            <p:cNvSpPr>
              <a:spLocks/>
            </p:cNvSpPr>
            <p:nvPr/>
          </p:nvSpPr>
          <p:spPr bwMode="auto">
            <a:xfrm>
              <a:off x="4927" y="229"/>
              <a:ext cx="217" cy="39"/>
            </a:xfrm>
            <a:custGeom>
              <a:avLst/>
              <a:gdLst>
                <a:gd name="T0" fmla="*/ 11 w 1298"/>
                <a:gd name="T1" fmla="*/ 0 h 232"/>
                <a:gd name="T2" fmla="*/ 207 w 1298"/>
                <a:gd name="T3" fmla="*/ 0 h 232"/>
                <a:gd name="T4" fmla="*/ 211 w 1298"/>
                <a:gd name="T5" fmla="*/ 1 h 232"/>
                <a:gd name="T6" fmla="*/ 214 w 1298"/>
                <a:gd name="T7" fmla="*/ 3 h 232"/>
                <a:gd name="T8" fmla="*/ 217 w 1298"/>
                <a:gd name="T9" fmla="*/ 7 h 232"/>
                <a:gd name="T10" fmla="*/ 217 w 1298"/>
                <a:gd name="T11" fmla="*/ 11 h 232"/>
                <a:gd name="T12" fmla="*/ 217 w 1298"/>
                <a:gd name="T13" fmla="*/ 29 h 232"/>
                <a:gd name="T14" fmla="*/ 217 w 1298"/>
                <a:gd name="T15" fmla="*/ 33 h 232"/>
                <a:gd name="T16" fmla="*/ 214 w 1298"/>
                <a:gd name="T17" fmla="*/ 36 h 232"/>
                <a:gd name="T18" fmla="*/ 211 w 1298"/>
                <a:gd name="T19" fmla="*/ 38 h 232"/>
                <a:gd name="T20" fmla="*/ 207 w 1298"/>
                <a:gd name="T21" fmla="*/ 39 h 232"/>
                <a:gd name="T22" fmla="*/ 11 w 1298"/>
                <a:gd name="T23" fmla="*/ 39 h 232"/>
                <a:gd name="T24" fmla="*/ 7 w 1298"/>
                <a:gd name="T25" fmla="*/ 38 h 232"/>
                <a:gd name="T26" fmla="*/ 3 w 1298"/>
                <a:gd name="T27" fmla="*/ 36 h 232"/>
                <a:gd name="T28" fmla="*/ 1 w 1298"/>
                <a:gd name="T29" fmla="*/ 33 h 232"/>
                <a:gd name="T30" fmla="*/ 0 w 1298"/>
                <a:gd name="T31" fmla="*/ 29 h 232"/>
                <a:gd name="T32" fmla="*/ 0 w 1298"/>
                <a:gd name="T33" fmla="*/ 11 h 232"/>
                <a:gd name="T34" fmla="*/ 1 w 1298"/>
                <a:gd name="T35" fmla="*/ 7 h 232"/>
                <a:gd name="T36" fmla="*/ 3 w 1298"/>
                <a:gd name="T37" fmla="*/ 3 h 232"/>
                <a:gd name="T38" fmla="*/ 7 w 1298"/>
                <a:gd name="T39" fmla="*/ 1 h 232"/>
                <a:gd name="T40" fmla="*/ 11 w 1298"/>
                <a:gd name="T41" fmla="*/ 0 h 2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8" h="232">
                  <a:moveTo>
                    <a:pt x="65" y="0"/>
                  </a:moveTo>
                  <a:lnTo>
                    <a:pt x="1238" y="0"/>
                  </a:lnTo>
                  <a:lnTo>
                    <a:pt x="1264" y="6"/>
                  </a:lnTo>
                  <a:lnTo>
                    <a:pt x="1281" y="20"/>
                  </a:lnTo>
                  <a:lnTo>
                    <a:pt x="1296" y="41"/>
                  </a:lnTo>
                  <a:lnTo>
                    <a:pt x="1298" y="67"/>
                  </a:lnTo>
                  <a:lnTo>
                    <a:pt x="1298" y="173"/>
                  </a:lnTo>
                  <a:lnTo>
                    <a:pt x="1296" y="195"/>
                  </a:lnTo>
                  <a:lnTo>
                    <a:pt x="1281" y="216"/>
                  </a:lnTo>
                  <a:lnTo>
                    <a:pt x="1264" y="227"/>
                  </a:lnTo>
                  <a:lnTo>
                    <a:pt x="1238" y="232"/>
                  </a:lnTo>
                  <a:lnTo>
                    <a:pt x="65" y="232"/>
                  </a:lnTo>
                  <a:lnTo>
                    <a:pt x="39" y="227"/>
                  </a:lnTo>
                  <a:lnTo>
                    <a:pt x="19" y="216"/>
                  </a:lnTo>
                  <a:lnTo>
                    <a:pt x="5" y="195"/>
                  </a:lnTo>
                  <a:lnTo>
                    <a:pt x="0" y="173"/>
                  </a:lnTo>
                  <a:lnTo>
                    <a:pt x="0" y="67"/>
                  </a:lnTo>
                  <a:lnTo>
                    <a:pt x="5" y="41"/>
                  </a:lnTo>
                  <a:lnTo>
                    <a:pt x="19" y="20"/>
                  </a:lnTo>
                  <a:lnTo>
                    <a:pt x="39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8" name="Freeform 61"/>
            <p:cNvSpPr>
              <a:spLocks/>
            </p:cNvSpPr>
            <p:nvPr/>
          </p:nvSpPr>
          <p:spPr bwMode="auto">
            <a:xfrm>
              <a:off x="4931" y="233"/>
              <a:ext cx="209" cy="32"/>
            </a:xfrm>
            <a:custGeom>
              <a:avLst/>
              <a:gdLst>
                <a:gd name="T0" fmla="*/ 10 w 1259"/>
                <a:gd name="T1" fmla="*/ 0 h 192"/>
                <a:gd name="T2" fmla="*/ 200 w 1259"/>
                <a:gd name="T3" fmla="*/ 0 h 192"/>
                <a:gd name="T4" fmla="*/ 203 w 1259"/>
                <a:gd name="T5" fmla="*/ 1 h 192"/>
                <a:gd name="T6" fmla="*/ 206 w 1259"/>
                <a:gd name="T7" fmla="*/ 3 h 192"/>
                <a:gd name="T8" fmla="*/ 208 w 1259"/>
                <a:gd name="T9" fmla="*/ 6 h 192"/>
                <a:gd name="T10" fmla="*/ 209 w 1259"/>
                <a:gd name="T11" fmla="*/ 9 h 192"/>
                <a:gd name="T12" fmla="*/ 209 w 1259"/>
                <a:gd name="T13" fmla="*/ 24 h 192"/>
                <a:gd name="T14" fmla="*/ 208 w 1259"/>
                <a:gd name="T15" fmla="*/ 27 h 192"/>
                <a:gd name="T16" fmla="*/ 206 w 1259"/>
                <a:gd name="T17" fmla="*/ 30 h 192"/>
                <a:gd name="T18" fmla="*/ 203 w 1259"/>
                <a:gd name="T19" fmla="*/ 32 h 192"/>
                <a:gd name="T20" fmla="*/ 200 w 1259"/>
                <a:gd name="T21" fmla="*/ 32 h 192"/>
                <a:gd name="T22" fmla="*/ 10 w 1259"/>
                <a:gd name="T23" fmla="*/ 32 h 192"/>
                <a:gd name="T24" fmla="*/ 6 w 1259"/>
                <a:gd name="T25" fmla="*/ 32 h 192"/>
                <a:gd name="T26" fmla="*/ 3 w 1259"/>
                <a:gd name="T27" fmla="*/ 30 h 192"/>
                <a:gd name="T28" fmla="*/ 1 w 1259"/>
                <a:gd name="T29" fmla="*/ 27 h 192"/>
                <a:gd name="T30" fmla="*/ 0 w 1259"/>
                <a:gd name="T31" fmla="*/ 24 h 192"/>
                <a:gd name="T32" fmla="*/ 0 w 1259"/>
                <a:gd name="T33" fmla="*/ 9 h 192"/>
                <a:gd name="T34" fmla="*/ 1 w 1259"/>
                <a:gd name="T35" fmla="*/ 6 h 192"/>
                <a:gd name="T36" fmla="*/ 3 w 1259"/>
                <a:gd name="T37" fmla="*/ 3 h 192"/>
                <a:gd name="T38" fmla="*/ 6 w 1259"/>
                <a:gd name="T39" fmla="*/ 1 h 192"/>
                <a:gd name="T40" fmla="*/ 10 w 1259"/>
                <a:gd name="T41" fmla="*/ 0 h 1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59" h="192">
                  <a:moveTo>
                    <a:pt x="61" y="0"/>
                  </a:moveTo>
                  <a:lnTo>
                    <a:pt x="1202" y="0"/>
                  </a:lnTo>
                  <a:lnTo>
                    <a:pt x="1225" y="6"/>
                  </a:lnTo>
                  <a:lnTo>
                    <a:pt x="1242" y="17"/>
                  </a:lnTo>
                  <a:lnTo>
                    <a:pt x="1253" y="34"/>
                  </a:lnTo>
                  <a:lnTo>
                    <a:pt x="1259" y="54"/>
                  </a:lnTo>
                  <a:lnTo>
                    <a:pt x="1259" y="144"/>
                  </a:lnTo>
                  <a:lnTo>
                    <a:pt x="1253" y="164"/>
                  </a:lnTo>
                  <a:lnTo>
                    <a:pt x="1242" y="177"/>
                  </a:lnTo>
                  <a:lnTo>
                    <a:pt x="1225" y="190"/>
                  </a:lnTo>
                  <a:lnTo>
                    <a:pt x="1202" y="192"/>
                  </a:lnTo>
                  <a:lnTo>
                    <a:pt x="61" y="192"/>
                  </a:lnTo>
                  <a:lnTo>
                    <a:pt x="37" y="190"/>
                  </a:lnTo>
                  <a:lnTo>
                    <a:pt x="18" y="177"/>
                  </a:lnTo>
                  <a:lnTo>
                    <a:pt x="7" y="164"/>
                  </a:lnTo>
                  <a:lnTo>
                    <a:pt x="0" y="144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A09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9" name="Freeform 62"/>
            <p:cNvSpPr>
              <a:spLocks/>
            </p:cNvSpPr>
            <p:nvPr/>
          </p:nvSpPr>
          <p:spPr bwMode="auto">
            <a:xfrm>
              <a:off x="4931" y="233"/>
              <a:ext cx="206" cy="24"/>
            </a:xfrm>
            <a:custGeom>
              <a:avLst/>
              <a:gdLst>
                <a:gd name="T0" fmla="*/ 206 w 1240"/>
                <a:gd name="T1" fmla="*/ 1 h 147"/>
                <a:gd name="T2" fmla="*/ 206 w 1240"/>
                <a:gd name="T3" fmla="*/ 16 h 147"/>
                <a:gd name="T4" fmla="*/ 205 w 1240"/>
                <a:gd name="T5" fmla="*/ 19 h 147"/>
                <a:gd name="T6" fmla="*/ 203 w 1240"/>
                <a:gd name="T7" fmla="*/ 22 h 147"/>
                <a:gd name="T8" fmla="*/ 200 w 1240"/>
                <a:gd name="T9" fmla="*/ 24 h 147"/>
                <a:gd name="T10" fmla="*/ 196 w 1240"/>
                <a:gd name="T11" fmla="*/ 24 h 147"/>
                <a:gd name="T12" fmla="*/ 6 w 1240"/>
                <a:gd name="T13" fmla="*/ 24 h 147"/>
                <a:gd name="T14" fmla="*/ 5 w 1240"/>
                <a:gd name="T15" fmla="*/ 24 h 147"/>
                <a:gd name="T16" fmla="*/ 3 w 1240"/>
                <a:gd name="T17" fmla="*/ 24 h 147"/>
                <a:gd name="T18" fmla="*/ 1 w 1240"/>
                <a:gd name="T19" fmla="*/ 23 h 147"/>
                <a:gd name="T20" fmla="*/ 0 w 1240"/>
                <a:gd name="T21" fmla="*/ 23 h 147"/>
                <a:gd name="T22" fmla="*/ 0 w 1240"/>
                <a:gd name="T23" fmla="*/ 9 h 147"/>
                <a:gd name="T24" fmla="*/ 1 w 1240"/>
                <a:gd name="T25" fmla="*/ 6 h 147"/>
                <a:gd name="T26" fmla="*/ 3 w 1240"/>
                <a:gd name="T27" fmla="*/ 3 h 147"/>
                <a:gd name="T28" fmla="*/ 6 w 1240"/>
                <a:gd name="T29" fmla="*/ 1 h 147"/>
                <a:gd name="T30" fmla="*/ 10 w 1240"/>
                <a:gd name="T31" fmla="*/ 0 h 147"/>
                <a:gd name="T32" fmla="*/ 200 w 1240"/>
                <a:gd name="T33" fmla="*/ 0 h 147"/>
                <a:gd name="T34" fmla="*/ 201 w 1240"/>
                <a:gd name="T35" fmla="*/ 0 h 147"/>
                <a:gd name="T36" fmla="*/ 203 w 1240"/>
                <a:gd name="T37" fmla="*/ 1 h 147"/>
                <a:gd name="T38" fmla="*/ 205 w 1240"/>
                <a:gd name="T39" fmla="*/ 1 h 147"/>
                <a:gd name="T40" fmla="*/ 206 w 1240"/>
                <a:gd name="T41" fmla="*/ 1 h 1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40" h="147">
                  <a:moveTo>
                    <a:pt x="1240" y="9"/>
                  </a:moveTo>
                  <a:lnTo>
                    <a:pt x="1240" y="95"/>
                  </a:lnTo>
                  <a:lnTo>
                    <a:pt x="1234" y="115"/>
                  </a:lnTo>
                  <a:lnTo>
                    <a:pt x="1222" y="132"/>
                  </a:lnTo>
                  <a:lnTo>
                    <a:pt x="1202" y="144"/>
                  </a:lnTo>
                  <a:lnTo>
                    <a:pt x="1179" y="147"/>
                  </a:lnTo>
                  <a:lnTo>
                    <a:pt x="37" y="147"/>
                  </a:lnTo>
                  <a:lnTo>
                    <a:pt x="29" y="147"/>
                  </a:lnTo>
                  <a:lnTo>
                    <a:pt x="20" y="144"/>
                  </a:lnTo>
                  <a:lnTo>
                    <a:pt x="9" y="140"/>
                  </a:lnTo>
                  <a:lnTo>
                    <a:pt x="0" y="138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lnTo>
                    <a:pt x="1202" y="0"/>
                  </a:lnTo>
                  <a:lnTo>
                    <a:pt x="1210" y="0"/>
                  </a:lnTo>
                  <a:lnTo>
                    <a:pt x="1222" y="4"/>
                  </a:lnTo>
                  <a:lnTo>
                    <a:pt x="1231" y="6"/>
                  </a:lnTo>
                  <a:lnTo>
                    <a:pt x="1240" y="9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0" name="Rectangle 63"/>
            <p:cNvSpPr>
              <a:spLocks noChangeArrowheads="1"/>
            </p:cNvSpPr>
            <p:nvPr/>
          </p:nvSpPr>
          <p:spPr bwMode="auto">
            <a:xfrm>
              <a:off x="4902" y="305"/>
              <a:ext cx="253" cy="68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81" name="Rectangle 64"/>
            <p:cNvSpPr>
              <a:spLocks noChangeArrowheads="1"/>
            </p:cNvSpPr>
            <p:nvPr/>
          </p:nvSpPr>
          <p:spPr bwMode="auto">
            <a:xfrm>
              <a:off x="4906" y="308"/>
              <a:ext cx="244" cy="61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82" name="Freeform 65"/>
            <p:cNvSpPr>
              <a:spLocks/>
            </p:cNvSpPr>
            <p:nvPr/>
          </p:nvSpPr>
          <p:spPr bwMode="auto">
            <a:xfrm>
              <a:off x="4932" y="325"/>
              <a:ext cx="192" cy="37"/>
            </a:xfrm>
            <a:custGeom>
              <a:avLst/>
              <a:gdLst>
                <a:gd name="T0" fmla="*/ 0 w 1153"/>
                <a:gd name="T1" fmla="*/ 8 h 224"/>
                <a:gd name="T2" fmla="*/ 56 w 1153"/>
                <a:gd name="T3" fmla="*/ 8 h 224"/>
                <a:gd name="T4" fmla="*/ 56 w 1153"/>
                <a:gd name="T5" fmla="*/ 0 h 224"/>
                <a:gd name="T6" fmla="*/ 136 w 1153"/>
                <a:gd name="T7" fmla="*/ 0 h 224"/>
                <a:gd name="T8" fmla="*/ 136 w 1153"/>
                <a:gd name="T9" fmla="*/ 8 h 224"/>
                <a:gd name="T10" fmla="*/ 192 w 1153"/>
                <a:gd name="T11" fmla="*/ 8 h 224"/>
                <a:gd name="T12" fmla="*/ 192 w 1153"/>
                <a:gd name="T13" fmla="*/ 19 h 224"/>
                <a:gd name="T14" fmla="*/ 136 w 1153"/>
                <a:gd name="T15" fmla="*/ 19 h 224"/>
                <a:gd name="T16" fmla="*/ 136 w 1153"/>
                <a:gd name="T17" fmla="*/ 37 h 224"/>
                <a:gd name="T18" fmla="*/ 56 w 1153"/>
                <a:gd name="T19" fmla="*/ 37 h 224"/>
                <a:gd name="T20" fmla="*/ 56 w 1153"/>
                <a:gd name="T21" fmla="*/ 19 h 224"/>
                <a:gd name="T22" fmla="*/ 0 w 1153"/>
                <a:gd name="T23" fmla="*/ 19 h 224"/>
                <a:gd name="T24" fmla="*/ 0 w 1153"/>
                <a:gd name="T25" fmla="*/ 8 h 2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53" h="224">
                  <a:moveTo>
                    <a:pt x="0" y="49"/>
                  </a:moveTo>
                  <a:lnTo>
                    <a:pt x="339" y="49"/>
                  </a:lnTo>
                  <a:lnTo>
                    <a:pt x="339" y="0"/>
                  </a:lnTo>
                  <a:lnTo>
                    <a:pt x="814" y="0"/>
                  </a:lnTo>
                  <a:lnTo>
                    <a:pt x="814" y="49"/>
                  </a:lnTo>
                  <a:lnTo>
                    <a:pt x="1153" y="49"/>
                  </a:lnTo>
                  <a:lnTo>
                    <a:pt x="1153" y="114"/>
                  </a:lnTo>
                  <a:lnTo>
                    <a:pt x="814" y="114"/>
                  </a:lnTo>
                  <a:lnTo>
                    <a:pt x="814" y="224"/>
                  </a:lnTo>
                  <a:lnTo>
                    <a:pt x="339" y="224"/>
                  </a:lnTo>
                  <a:lnTo>
                    <a:pt x="339" y="114"/>
                  </a:lnTo>
                  <a:lnTo>
                    <a:pt x="0" y="114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3" name="Freeform 66"/>
            <p:cNvSpPr>
              <a:spLocks/>
            </p:cNvSpPr>
            <p:nvPr/>
          </p:nvSpPr>
          <p:spPr bwMode="auto">
            <a:xfrm>
              <a:off x="4937" y="328"/>
              <a:ext cx="182" cy="31"/>
            </a:xfrm>
            <a:custGeom>
              <a:avLst/>
              <a:gdLst>
                <a:gd name="T0" fmla="*/ 57 w 1089"/>
                <a:gd name="T1" fmla="*/ 0 h 190"/>
                <a:gd name="T2" fmla="*/ 124 w 1089"/>
                <a:gd name="T3" fmla="*/ 0 h 190"/>
                <a:gd name="T4" fmla="*/ 124 w 1089"/>
                <a:gd name="T5" fmla="*/ 7 h 190"/>
                <a:gd name="T6" fmla="*/ 182 w 1089"/>
                <a:gd name="T7" fmla="*/ 7 h 190"/>
                <a:gd name="T8" fmla="*/ 182 w 1089"/>
                <a:gd name="T9" fmla="*/ 14 h 190"/>
                <a:gd name="T10" fmla="*/ 124 w 1089"/>
                <a:gd name="T11" fmla="*/ 14 h 190"/>
                <a:gd name="T12" fmla="*/ 124 w 1089"/>
                <a:gd name="T13" fmla="*/ 31 h 190"/>
                <a:gd name="T14" fmla="*/ 57 w 1089"/>
                <a:gd name="T15" fmla="*/ 31 h 190"/>
                <a:gd name="T16" fmla="*/ 57 w 1089"/>
                <a:gd name="T17" fmla="*/ 14 h 190"/>
                <a:gd name="T18" fmla="*/ 0 w 1089"/>
                <a:gd name="T19" fmla="*/ 14 h 190"/>
                <a:gd name="T20" fmla="*/ 0 w 1089"/>
                <a:gd name="T21" fmla="*/ 7 h 190"/>
                <a:gd name="T22" fmla="*/ 57 w 1089"/>
                <a:gd name="T23" fmla="*/ 7 h 190"/>
                <a:gd name="T24" fmla="*/ 57 w 1089"/>
                <a:gd name="T25" fmla="*/ 0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89" h="190">
                  <a:moveTo>
                    <a:pt x="344" y="0"/>
                  </a:moveTo>
                  <a:lnTo>
                    <a:pt x="743" y="0"/>
                  </a:lnTo>
                  <a:lnTo>
                    <a:pt x="743" y="44"/>
                  </a:lnTo>
                  <a:lnTo>
                    <a:pt x="1089" y="44"/>
                  </a:lnTo>
                  <a:lnTo>
                    <a:pt x="1089" y="84"/>
                  </a:lnTo>
                  <a:lnTo>
                    <a:pt x="743" y="84"/>
                  </a:lnTo>
                  <a:lnTo>
                    <a:pt x="743" y="190"/>
                  </a:lnTo>
                  <a:lnTo>
                    <a:pt x="344" y="190"/>
                  </a:lnTo>
                  <a:lnTo>
                    <a:pt x="344" y="84"/>
                  </a:lnTo>
                  <a:lnTo>
                    <a:pt x="0" y="84"/>
                  </a:lnTo>
                  <a:lnTo>
                    <a:pt x="0" y="44"/>
                  </a:lnTo>
                  <a:lnTo>
                    <a:pt x="344" y="44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rgbClr val="968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4" name="Rectangle 67"/>
            <p:cNvSpPr>
              <a:spLocks noChangeArrowheads="1"/>
            </p:cNvSpPr>
            <p:nvPr/>
          </p:nvSpPr>
          <p:spPr bwMode="auto">
            <a:xfrm>
              <a:off x="5084" y="352"/>
              <a:ext cx="25" cy="14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85" name="Rectangle 68"/>
            <p:cNvSpPr>
              <a:spLocks noChangeArrowheads="1"/>
            </p:cNvSpPr>
            <p:nvPr/>
          </p:nvSpPr>
          <p:spPr bwMode="auto">
            <a:xfrm>
              <a:off x="5086" y="353"/>
              <a:ext cx="20" cy="12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86" name="Rectangle 69"/>
            <p:cNvSpPr>
              <a:spLocks noChangeArrowheads="1"/>
            </p:cNvSpPr>
            <p:nvPr/>
          </p:nvSpPr>
          <p:spPr bwMode="auto">
            <a:xfrm>
              <a:off x="4995" y="342"/>
              <a:ext cx="66" cy="17"/>
            </a:xfrm>
            <a:prstGeom prst="rect">
              <a:avLst/>
            </a:prstGeom>
            <a:solidFill>
              <a:srgbClr val="BFBA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87" name="Freeform 70"/>
            <p:cNvSpPr>
              <a:spLocks/>
            </p:cNvSpPr>
            <p:nvPr/>
          </p:nvSpPr>
          <p:spPr bwMode="auto">
            <a:xfrm>
              <a:off x="5258" y="151"/>
              <a:ext cx="200" cy="741"/>
            </a:xfrm>
            <a:custGeom>
              <a:avLst/>
              <a:gdLst>
                <a:gd name="T0" fmla="*/ 0 w 1204"/>
                <a:gd name="T1" fmla="*/ 0 h 4444"/>
                <a:gd name="T2" fmla="*/ 2 w 1204"/>
                <a:gd name="T3" fmla="*/ 741 h 4444"/>
                <a:gd name="T4" fmla="*/ 198 w 1204"/>
                <a:gd name="T5" fmla="*/ 722 h 4444"/>
                <a:gd name="T6" fmla="*/ 44 w 1204"/>
                <a:gd name="T7" fmla="*/ 709 h 4444"/>
                <a:gd name="T8" fmla="*/ 200 w 1204"/>
                <a:gd name="T9" fmla="*/ 687 h 4444"/>
                <a:gd name="T10" fmla="*/ 50 w 1204"/>
                <a:gd name="T11" fmla="*/ 680 h 4444"/>
                <a:gd name="T12" fmla="*/ 193 w 1204"/>
                <a:gd name="T13" fmla="*/ 662 h 4444"/>
                <a:gd name="T14" fmla="*/ 47 w 1204"/>
                <a:gd name="T15" fmla="*/ 644 h 4444"/>
                <a:gd name="T16" fmla="*/ 190 w 1204"/>
                <a:gd name="T17" fmla="*/ 629 h 4444"/>
                <a:gd name="T18" fmla="*/ 49 w 1204"/>
                <a:gd name="T19" fmla="*/ 612 h 4444"/>
                <a:gd name="T20" fmla="*/ 187 w 1204"/>
                <a:gd name="T21" fmla="*/ 601 h 4444"/>
                <a:gd name="T22" fmla="*/ 47 w 1204"/>
                <a:gd name="T23" fmla="*/ 579 h 4444"/>
                <a:gd name="T24" fmla="*/ 186 w 1204"/>
                <a:gd name="T25" fmla="*/ 573 h 4444"/>
                <a:gd name="T26" fmla="*/ 50 w 1204"/>
                <a:gd name="T27" fmla="*/ 544 h 4444"/>
                <a:gd name="T28" fmla="*/ 177 w 1204"/>
                <a:gd name="T29" fmla="*/ 533 h 4444"/>
                <a:gd name="T30" fmla="*/ 48 w 1204"/>
                <a:gd name="T31" fmla="*/ 510 h 4444"/>
                <a:gd name="T32" fmla="*/ 181 w 1204"/>
                <a:gd name="T33" fmla="*/ 497 h 4444"/>
                <a:gd name="T34" fmla="*/ 45 w 1204"/>
                <a:gd name="T35" fmla="*/ 480 h 4444"/>
                <a:gd name="T36" fmla="*/ 181 w 1204"/>
                <a:gd name="T37" fmla="*/ 459 h 4444"/>
                <a:gd name="T38" fmla="*/ 44 w 1204"/>
                <a:gd name="T39" fmla="*/ 439 h 4444"/>
                <a:gd name="T40" fmla="*/ 173 w 1204"/>
                <a:gd name="T41" fmla="*/ 423 h 4444"/>
                <a:gd name="T42" fmla="*/ 40 w 1204"/>
                <a:gd name="T43" fmla="*/ 402 h 4444"/>
                <a:gd name="T44" fmla="*/ 173 w 1204"/>
                <a:gd name="T45" fmla="*/ 389 h 4444"/>
                <a:gd name="T46" fmla="*/ 45 w 1204"/>
                <a:gd name="T47" fmla="*/ 368 h 4444"/>
                <a:gd name="T48" fmla="*/ 170 w 1204"/>
                <a:gd name="T49" fmla="*/ 360 h 4444"/>
                <a:gd name="T50" fmla="*/ 41 w 1204"/>
                <a:gd name="T51" fmla="*/ 335 h 4444"/>
                <a:gd name="T52" fmla="*/ 170 w 1204"/>
                <a:gd name="T53" fmla="*/ 326 h 4444"/>
                <a:gd name="T54" fmla="*/ 44 w 1204"/>
                <a:gd name="T55" fmla="*/ 300 h 4444"/>
                <a:gd name="T56" fmla="*/ 164 w 1204"/>
                <a:gd name="T57" fmla="*/ 291 h 4444"/>
                <a:gd name="T58" fmla="*/ 41 w 1204"/>
                <a:gd name="T59" fmla="*/ 269 h 4444"/>
                <a:gd name="T60" fmla="*/ 167 w 1204"/>
                <a:gd name="T61" fmla="*/ 259 h 4444"/>
                <a:gd name="T62" fmla="*/ 44 w 1204"/>
                <a:gd name="T63" fmla="*/ 238 h 4444"/>
                <a:gd name="T64" fmla="*/ 162 w 1204"/>
                <a:gd name="T65" fmla="*/ 229 h 4444"/>
                <a:gd name="T66" fmla="*/ 45 w 1204"/>
                <a:gd name="T67" fmla="*/ 204 h 4444"/>
                <a:gd name="T68" fmla="*/ 162 w 1204"/>
                <a:gd name="T69" fmla="*/ 199 h 4444"/>
                <a:gd name="T70" fmla="*/ 45 w 1204"/>
                <a:gd name="T71" fmla="*/ 171 h 4444"/>
                <a:gd name="T72" fmla="*/ 166 w 1204"/>
                <a:gd name="T73" fmla="*/ 164 h 4444"/>
                <a:gd name="T74" fmla="*/ 43 w 1204"/>
                <a:gd name="T75" fmla="*/ 133 h 4444"/>
                <a:gd name="T76" fmla="*/ 153 w 1204"/>
                <a:gd name="T77" fmla="*/ 133 h 4444"/>
                <a:gd name="T78" fmla="*/ 41 w 1204"/>
                <a:gd name="T79" fmla="*/ 100 h 4444"/>
                <a:gd name="T80" fmla="*/ 145 w 1204"/>
                <a:gd name="T81" fmla="*/ 100 h 4444"/>
                <a:gd name="T82" fmla="*/ 43 w 1204"/>
                <a:gd name="T83" fmla="*/ 67 h 4444"/>
                <a:gd name="T84" fmla="*/ 146 w 1204"/>
                <a:gd name="T85" fmla="*/ 68 h 4444"/>
                <a:gd name="T86" fmla="*/ 32 w 1204"/>
                <a:gd name="T87" fmla="*/ 36 h 4444"/>
                <a:gd name="T88" fmla="*/ 143 w 1204"/>
                <a:gd name="T89" fmla="*/ 43 h 4444"/>
                <a:gd name="T90" fmla="*/ 0 w 1204"/>
                <a:gd name="T91" fmla="*/ 0 h 44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04" h="4444">
                  <a:moveTo>
                    <a:pt x="0" y="0"/>
                  </a:moveTo>
                  <a:lnTo>
                    <a:pt x="12" y="4444"/>
                  </a:lnTo>
                  <a:lnTo>
                    <a:pt x="1190" y="4330"/>
                  </a:lnTo>
                  <a:lnTo>
                    <a:pt x="263" y="4252"/>
                  </a:lnTo>
                  <a:lnTo>
                    <a:pt x="1204" y="4123"/>
                  </a:lnTo>
                  <a:lnTo>
                    <a:pt x="304" y="4080"/>
                  </a:lnTo>
                  <a:lnTo>
                    <a:pt x="1161" y="3968"/>
                  </a:lnTo>
                  <a:lnTo>
                    <a:pt x="282" y="3862"/>
                  </a:lnTo>
                  <a:lnTo>
                    <a:pt x="1144" y="3770"/>
                  </a:lnTo>
                  <a:lnTo>
                    <a:pt x="295" y="3669"/>
                  </a:lnTo>
                  <a:lnTo>
                    <a:pt x="1124" y="3604"/>
                  </a:lnTo>
                  <a:lnTo>
                    <a:pt x="282" y="3475"/>
                  </a:lnTo>
                  <a:lnTo>
                    <a:pt x="1118" y="3434"/>
                  </a:lnTo>
                  <a:lnTo>
                    <a:pt x="301" y="3265"/>
                  </a:lnTo>
                  <a:lnTo>
                    <a:pt x="1066" y="3196"/>
                  </a:lnTo>
                  <a:lnTo>
                    <a:pt x="289" y="3059"/>
                  </a:lnTo>
                  <a:lnTo>
                    <a:pt x="1087" y="2982"/>
                  </a:lnTo>
                  <a:lnTo>
                    <a:pt x="273" y="2876"/>
                  </a:lnTo>
                  <a:lnTo>
                    <a:pt x="1090" y="2753"/>
                  </a:lnTo>
                  <a:lnTo>
                    <a:pt x="263" y="2632"/>
                  </a:lnTo>
                  <a:lnTo>
                    <a:pt x="1041" y="2537"/>
                  </a:lnTo>
                  <a:lnTo>
                    <a:pt x="241" y="2411"/>
                  </a:lnTo>
                  <a:lnTo>
                    <a:pt x="1041" y="2334"/>
                  </a:lnTo>
                  <a:lnTo>
                    <a:pt x="269" y="2207"/>
                  </a:lnTo>
                  <a:lnTo>
                    <a:pt x="1021" y="2159"/>
                  </a:lnTo>
                  <a:lnTo>
                    <a:pt x="244" y="2007"/>
                  </a:lnTo>
                  <a:lnTo>
                    <a:pt x="1021" y="1958"/>
                  </a:lnTo>
                  <a:lnTo>
                    <a:pt x="263" y="1800"/>
                  </a:lnTo>
                  <a:lnTo>
                    <a:pt x="989" y="1744"/>
                  </a:lnTo>
                  <a:lnTo>
                    <a:pt x="247" y="1614"/>
                  </a:lnTo>
                  <a:lnTo>
                    <a:pt x="1006" y="1551"/>
                  </a:lnTo>
                  <a:lnTo>
                    <a:pt x="263" y="1425"/>
                  </a:lnTo>
                  <a:lnTo>
                    <a:pt x="978" y="1376"/>
                  </a:lnTo>
                  <a:lnTo>
                    <a:pt x="273" y="1221"/>
                  </a:lnTo>
                  <a:lnTo>
                    <a:pt x="978" y="1193"/>
                  </a:lnTo>
                  <a:lnTo>
                    <a:pt x="273" y="1023"/>
                  </a:lnTo>
                  <a:lnTo>
                    <a:pt x="999" y="986"/>
                  </a:lnTo>
                  <a:lnTo>
                    <a:pt x="256" y="800"/>
                  </a:lnTo>
                  <a:lnTo>
                    <a:pt x="921" y="800"/>
                  </a:lnTo>
                  <a:lnTo>
                    <a:pt x="247" y="597"/>
                  </a:lnTo>
                  <a:lnTo>
                    <a:pt x="874" y="602"/>
                  </a:lnTo>
                  <a:lnTo>
                    <a:pt x="256" y="401"/>
                  </a:lnTo>
                  <a:lnTo>
                    <a:pt x="880" y="409"/>
                  </a:lnTo>
                  <a:lnTo>
                    <a:pt x="192" y="217"/>
                  </a:lnTo>
                  <a:lnTo>
                    <a:pt x="863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6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8" name="Freeform 71"/>
            <p:cNvSpPr>
              <a:spLocks/>
            </p:cNvSpPr>
            <p:nvPr/>
          </p:nvSpPr>
          <p:spPr bwMode="auto">
            <a:xfrm>
              <a:off x="4916" y="139"/>
              <a:ext cx="208" cy="66"/>
            </a:xfrm>
            <a:custGeom>
              <a:avLst/>
              <a:gdLst>
                <a:gd name="T0" fmla="*/ 0 w 1248"/>
                <a:gd name="T1" fmla="*/ 0 h 396"/>
                <a:gd name="T2" fmla="*/ 2 w 1248"/>
                <a:gd name="T3" fmla="*/ 66 h 396"/>
                <a:gd name="T4" fmla="*/ 207 w 1248"/>
                <a:gd name="T5" fmla="*/ 65 h 396"/>
                <a:gd name="T6" fmla="*/ 31 w 1248"/>
                <a:gd name="T7" fmla="*/ 52 h 396"/>
                <a:gd name="T8" fmla="*/ 208 w 1248"/>
                <a:gd name="T9" fmla="*/ 48 h 396"/>
                <a:gd name="T10" fmla="*/ 31 w 1248"/>
                <a:gd name="T11" fmla="*/ 32 h 396"/>
                <a:gd name="T12" fmla="*/ 207 w 1248"/>
                <a:gd name="T13" fmla="*/ 30 h 396"/>
                <a:gd name="T14" fmla="*/ 28 w 1248"/>
                <a:gd name="T15" fmla="*/ 15 h 396"/>
                <a:gd name="T16" fmla="*/ 200 w 1248"/>
                <a:gd name="T17" fmla="*/ 8 h 396"/>
                <a:gd name="T18" fmla="*/ 0 w 1248"/>
                <a:gd name="T19" fmla="*/ 0 h 3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48" h="396">
                  <a:moveTo>
                    <a:pt x="0" y="0"/>
                  </a:moveTo>
                  <a:lnTo>
                    <a:pt x="11" y="396"/>
                  </a:lnTo>
                  <a:lnTo>
                    <a:pt x="1239" y="391"/>
                  </a:lnTo>
                  <a:lnTo>
                    <a:pt x="183" y="309"/>
                  </a:lnTo>
                  <a:lnTo>
                    <a:pt x="1248" y="290"/>
                  </a:lnTo>
                  <a:lnTo>
                    <a:pt x="186" y="192"/>
                  </a:lnTo>
                  <a:lnTo>
                    <a:pt x="1239" y="181"/>
                  </a:lnTo>
                  <a:lnTo>
                    <a:pt x="166" y="89"/>
                  </a:lnTo>
                  <a:lnTo>
                    <a:pt x="1201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9" name="Freeform 72"/>
            <p:cNvSpPr>
              <a:spLocks/>
            </p:cNvSpPr>
            <p:nvPr/>
          </p:nvSpPr>
          <p:spPr bwMode="auto">
            <a:xfrm>
              <a:off x="4914" y="271"/>
              <a:ext cx="201" cy="23"/>
            </a:xfrm>
            <a:custGeom>
              <a:avLst/>
              <a:gdLst>
                <a:gd name="T0" fmla="*/ 0 w 1205"/>
                <a:gd name="T1" fmla="*/ 0 h 134"/>
                <a:gd name="T2" fmla="*/ 0 w 1205"/>
                <a:gd name="T3" fmla="*/ 23 h 134"/>
                <a:gd name="T4" fmla="*/ 201 w 1205"/>
                <a:gd name="T5" fmla="*/ 23 h 134"/>
                <a:gd name="T6" fmla="*/ 28 w 1205"/>
                <a:gd name="T7" fmla="*/ 12 h 134"/>
                <a:gd name="T8" fmla="*/ 200 w 1205"/>
                <a:gd name="T9" fmla="*/ 10 h 134"/>
                <a:gd name="T10" fmla="*/ 0 w 1205"/>
                <a:gd name="T11" fmla="*/ 0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5" h="134">
                  <a:moveTo>
                    <a:pt x="0" y="0"/>
                  </a:moveTo>
                  <a:lnTo>
                    <a:pt x="0" y="134"/>
                  </a:lnTo>
                  <a:lnTo>
                    <a:pt x="1205" y="134"/>
                  </a:lnTo>
                  <a:lnTo>
                    <a:pt x="166" y="69"/>
                  </a:lnTo>
                  <a:lnTo>
                    <a:pt x="1199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90" name="Freeform 73"/>
            <p:cNvSpPr>
              <a:spLocks/>
            </p:cNvSpPr>
            <p:nvPr/>
          </p:nvSpPr>
          <p:spPr bwMode="auto">
            <a:xfrm>
              <a:off x="4916" y="314"/>
              <a:ext cx="68" cy="47"/>
            </a:xfrm>
            <a:custGeom>
              <a:avLst/>
              <a:gdLst>
                <a:gd name="T0" fmla="*/ 0 w 406"/>
                <a:gd name="T1" fmla="*/ 1 h 281"/>
                <a:gd name="T2" fmla="*/ 2 w 406"/>
                <a:gd name="T3" fmla="*/ 46 h 281"/>
                <a:gd name="T4" fmla="*/ 64 w 406"/>
                <a:gd name="T5" fmla="*/ 47 h 281"/>
                <a:gd name="T6" fmla="*/ 63 w 406"/>
                <a:gd name="T7" fmla="*/ 37 h 281"/>
                <a:gd name="T8" fmla="*/ 12 w 406"/>
                <a:gd name="T9" fmla="*/ 34 h 281"/>
                <a:gd name="T10" fmla="*/ 10 w 406"/>
                <a:gd name="T11" fmla="*/ 13 h 281"/>
                <a:gd name="T12" fmla="*/ 67 w 406"/>
                <a:gd name="T13" fmla="*/ 11 h 281"/>
                <a:gd name="T14" fmla="*/ 68 w 406"/>
                <a:gd name="T15" fmla="*/ 0 h 281"/>
                <a:gd name="T16" fmla="*/ 0 w 406"/>
                <a:gd name="T17" fmla="*/ 1 h 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6" h="281">
                  <a:moveTo>
                    <a:pt x="0" y="4"/>
                  </a:moveTo>
                  <a:lnTo>
                    <a:pt x="11" y="273"/>
                  </a:lnTo>
                  <a:lnTo>
                    <a:pt x="382" y="281"/>
                  </a:lnTo>
                  <a:lnTo>
                    <a:pt x="378" y="224"/>
                  </a:lnTo>
                  <a:lnTo>
                    <a:pt x="69" y="204"/>
                  </a:lnTo>
                  <a:lnTo>
                    <a:pt x="60" y="78"/>
                  </a:lnTo>
                  <a:lnTo>
                    <a:pt x="401" y="67"/>
                  </a:lnTo>
                  <a:lnTo>
                    <a:pt x="40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6" name="Group 74"/>
          <p:cNvGrpSpPr>
            <a:grpSpLocks/>
          </p:cNvGrpSpPr>
          <p:nvPr/>
        </p:nvGrpSpPr>
        <p:grpSpPr bwMode="auto">
          <a:xfrm>
            <a:off x="6096000" y="762000"/>
            <a:ext cx="452438" cy="533400"/>
            <a:chOff x="4817" y="92"/>
            <a:chExt cx="669" cy="866"/>
          </a:xfrm>
        </p:grpSpPr>
        <p:sp>
          <p:nvSpPr>
            <p:cNvPr id="29769" name="Freeform 75"/>
            <p:cNvSpPr>
              <a:spLocks/>
            </p:cNvSpPr>
            <p:nvPr/>
          </p:nvSpPr>
          <p:spPr bwMode="auto">
            <a:xfrm>
              <a:off x="4817" y="92"/>
              <a:ext cx="669" cy="866"/>
            </a:xfrm>
            <a:custGeom>
              <a:avLst/>
              <a:gdLst>
                <a:gd name="T0" fmla="*/ 669 w 4015"/>
                <a:gd name="T1" fmla="*/ 73 h 5192"/>
                <a:gd name="T2" fmla="*/ 669 w 4015"/>
                <a:gd name="T3" fmla="*/ 830 h 5192"/>
                <a:gd name="T4" fmla="*/ 427 w 4015"/>
                <a:gd name="T5" fmla="*/ 854 h 5192"/>
                <a:gd name="T6" fmla="*/ 373 w 4015"/>
                <a:gd name="T7" fmla="*/ 853 h 5192"/>
                <a:gd name="T8" fmla="*/ 367 w 4015"/>
                <a:gd name="T9" fmla="*/ 854 h 5192"/>
                <a:gd name="T10" fmla="*/ 360 w 4015"/>
                <a:gd name="T11" fmla="*/ 855 h 5192"/>
                <a:gd name="T12" fmla="*/ 352 w 4015"/>
                <a:gd name="T13" fmla="*/ 856 h 5192"/>
                <a:gd name="T14" fmla="*/ 344 w 4015"/>
                <a:gd name="T15" fmla="*/ 858 h 5192"/>
                <a:gd name="T16" fmla="*/ 335 w 4015"/>
                <a:gd name="T17" fmla="*/ 859 h 5192"/>
                <a:gd name="T18" fmla="*/ 326 w 4015"/>
                <a:gd name="T19" fmla="*/ 860 h 5192"/>
                <a:gd name="T20" fmla="*/ 316 w 4015"/>
                <a:gd name="T21" fmla="*/ 861 h 5192"/>
                <a:gd name="T22" fmla="*/ 306 w 4015"/>
                <a:gd name="T23" fmla="*/ 863 h 5192"/>
                <a:gd name="T24" fmla="*/ 295 w 4015"/>
                <a:gd name="T25" fmla="*/ 864 h 5192"/>
                <a:gd name="T26" fmla="*/ 284 w 4015"/>
                <a:gd name="T27" fmla="*/ 865 h 5192"/>
                <a:gd name="T28" fmla="*/ 272 w 4015"/>
                <a:gd name="T29" fmla="*/ 865 h 5192"/>
                <a:gd name="T30" fmla="*/ 259 w 4015"/>
                <a:gd name="T31" fmla="*/ 866 h 5192"/>
                <a:gd name="T32" fmla="*/ 247 w 4015"/>
                <a:gd name="T33" fmla="*/ 866 h 5192"/>
                <a:gd name="T34" fmla="*/ 234 w 4015"/>
                <a:gd name="T35" fmla="*/ 866 h 5192"/>
                <a:gd name="T36" fmla="*/ 221 w 4015"/>
                <a:gd name="T37" fmla="*/ 866 h 5192"/>
                <a:gd name="T38" fmla="*/ 207 w 4015"/>
                <a:gd name="T39" fmla="*/ 866 h 5192"/>
                <a:gd name="T40" fmla="*/ 187 w 4015"/>
                <a:gd name="T41" fmla="*/ 865 h 5192"/>
                <a:gd name="T42" fmla="*/ 168 w 4015"/>
                <a:gd name="T43" fmla="*/ 863 h 5192"/>
                <a:gd name="T44" fmla="*/ 151 w 4015"/>
                <a:gd name="T45" fmla="*/ 862 h 5192"/>
                <a:gd name="T46" fmla="*/ 136 w 4015"/>
                <a:gd name="T47" fmla="*/ 860 h 5192"/>
                <a:gd name="T48" fmla="*/ 121 w 4015"/>
                <a:gd name="T49" fmla="*/ 858 h 5192"/>
                <a:gd name="T50" fmla="*/ 108 w 4015"/>
                <a:gd name="T51" fmla="*/ 856 h 5192"/>
                <a:gd name="T52" fmla="*/ 97 w 4015"/>
                <a:gd name="T53" fmla="*/ 854 h 5192"/>
                <a:gd name="T54" fmla="*/ 87 w 4015"/>
                <a:gd name="T55" fmla="*/ 852 h 5192"/>
                <a:gd name="T56" fmla="*/ 78 w 4015"/>
                <a:gd name="T57" fmla="*/ 850 h 5192"/>
                <a:gd name="T58" fmla="*/ 70 w 4015"/>
                <a:gd name="T59" fmla="*/ 849 h 5192"/>
                <a:gd name="T60" fmla="*/ 64 w 4015"/>
                <a:gd name="T61" fmla="*/ 847 h 5192"/>
                <a:gd name="T62" fmla="*/ 59 w 4015"/>
                <a:gd name="T63" fmla="*/ 845 h 5192"/>
                <a:gd name="T64" fmla="*/ 54 w 4015"/>
                <a:gd name="T65" fmla="*/ 845 h 5192"/>
                <a:gd name="T66" fmla="*/ 52 w 4015"/>
                <a:gd name="T67" fmla="*/ 844 h 5192"/>
                <a:gd name="T68" fmla="*/ 50 w 4015"/>
                <a:gd name="T69" fmla="*/ 843 h 5192"/>
                <a:gd name="T70" fmla="*/ 50 w 4015"/>
                <a:gd name="T71" fmla="*/ 843 h 5192"/>
                <a:gd name="T72" fmla="*/ 0 w 4015"/>
                <a:gd name="T73" fmla="*/ 841 h 5192"/>
                <a:gd name="T74" fmla="*/ 0 w 4015"/>
                <a:gd name="T75" fmla="*/ 0 h 5192"/>
                <a:gd name="T76" fmla="*/ 429 w 4015"/>
                <a:gd name="T77" fmla="*/ 1 h 5192"/>
                <a:gd name="T78" fmla="*/ 669 w 4015"/>
                <a:gd name="T79" fmla="*/ 73 h 519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15" h="5192">
                  <a:moveTo>
                    <a:pt x="4015" y="439"/>
                  </a:moveTo>
                  <a:lnTo>
                    <a:pt x="4015" y="4974"/>
                  </a:lnTo>
                  <a:lnTo>
                    <a:pt x="2561" y="5121"/>
                  </a:lnTo>
                  <a:lnTo>
                    <a:pt x="2240" y="5112"/>
                  </a:lnTo>
                  <a:lnTo>
                    <a:pt x="2203" y="5121"/>
                  </a:lnTo>
                  <a:lnTo>
                    <a:pt x="2159" y="5127"/>
                  </a:lnTo>
                  <a:lnTo>
                    <a:pt x="2114" y="5135"/>
                  </a:lnTo>
                  <a:lnTo>
                    <a:pt x="2065" y="5144"/>
                  </a:lnTo>
                  <a:lnTo>
                    <a:pt x="2013" y="5149"/>
                  </a:lnTo>
                  <a:lnTo>
                    <a:pt x="1956" y="5158"/>
                  </a:lnTo>
                  <a:lnTo>
                    <a:pt x="1898" y="5164"/>
                  </a:lnTo>
                  <a:lnTo>
                    <a:pt x="1835" y="5173"/>
                  </a:lnTo>
                  <a:lnTo>
                    <a:pt x="1769" y="5179"/>
                  </a:lnTo>
                  <a:lnTo>
                    <a:pt x="1704" y="5184"/>
                  </a:lnTo>
                  <a:lnTo>
                    <a:pt x="1632" y="5187"/>
                  </a:lnTo>
                  <a:lnTo>
                    <a:pt x="1557" y="5190"/>
                  </a:lnTo>
                  <a:lnTo>
                    <a:pt x="1483" y="5192"/>
                  </a:lnTo>
                  <a:lnTo>
                    <a:pt x="1405" y="5192"/>
                  </a:lnTo>
                  <a:lnTo>
                    <a:pt x="1324" y="5192"/>
                  </a:lnTo>
                  <a:lnTo>
                    <a:pt x="1242" y="5190"/>
                  </a:lnTo>
                  <a:lnTo>
                    <a:pt x="1121" y="5184"/>
                  </a:lnTo>
                  <a:lnTo>
                    <a:pt x="1009" y="5175"/>
                  </a:lnTo>
                  <a:lnTo>
                    <a:pt x="907" y="5166"/>
                  </a:lnTo>
                  <a:lnTo>
                    <a:pt x="814" y="5155"/>
                  </a:lnTo>
                  <a:lnTo>
                    <a:pt x="728" y="5144"/>
                  </a:lnTo>
                  <a:lnTo>
                    <a:pt x="651" y="5133"/>
                  </a:lnTo>
                  <a:lnTo>
                    <a:pt x="583" y="5121"/>
                  </a:lnTo>
                  <a:lnTo>
                    <a:pt x="522" y="5110"/>
                  </a:lnTo>
                  <a:lnTo>
                    <a:pt x="467" y="5098"/>
                  </a:lnTo>
                  <a:lnTo>
                    <a:pt x="421" y="5090"/>
                  </a:lnTo>
                  <a:lnTo>
                    <a:pt x="384" y="5078"/>
                  </a:lnTo>
                  <a:lnTo>
                    <a:pt x="352" y="5069"/>
                  </a:lnTo>
                  <a:lnTo>
                    <a:pt x="327" y="5064"/>
                  </a:lnTo>
                  <a:lnTo>
                    <a:pt x="313" y="5058"/>
                  </a:lnTo>
                  <a:lnTo>
                    <a:pt x="301" y="5052"/>
                  </a:lnTo>
                  <a:lnTo>
                    <a:pt x="298" y="5052"/>
                  </a:lnTo>
                  <a:lnTo>
                    <a:pt x="0" y="5043"/>
                  </a:lnTo>
                  <a:lnTo>
                    <a:pt x="0" y="0"/>
                  </a:lnTo>
                  <a:lnTo>
                    <a:pt x="2576" y="6"/>
                  </a:lnTo>
                  <a:lnTo>
                    <a:pt x="4015" y="439"/>
                  </a:ln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0" name="Freeform 76"/>
            <p:cNvSpPr>
              <a:spLocks/>
            </p:cNvSpPr>
            <p:nvPr/>
          </p:nvSpPr>
          <p:spPr bwMode="auto">
            <a:xfrm>
              <a:off x="4832" y="113"/>
              <a:ext cx="639" cy="825"/>
            </a:xfrm>
            <a:custGeom>
              <a:avLst/>
              <a:gdLst>
                <a:gd name="T0" fmla="*/ 639 w 3832"/>
                <a:gd name="T1" fmla="*/ 70 h 4950"/>
                <a:gd name="T2" fmla="*/ 639 w 3832"/>
                <a:gd name="T3" fmla="*/ 791 h 4950"/>
                <a:gd name="T4" fmla="*/ 408 w 3832"/>
                <a:gd name="T5" fmla="*/ 814 h 4950"/>
                <a:gd name="T6" fmla="*/ 356 w 3832"/>
                <a:gd name="T7" fmla="*/ 812 h 4950"/>
                <a:gd name="T8" fmla="*/ 350 w 3832"/>
                <a:gd name="T9" fmla="*/ 813 h 4950"/>
                <a:gd name="T10" fmla="*/ 344 w 3832"/>
                <a:gd name="T11" fmla="*/ 814 h 4950"/>
                <a:gd name="T12" fmla="*/ 336 w 3832"/>
                <a:gd name="T13" fmla="*/ 816 h 4950"/>
                <a:gd name="T14" fmla="*/ 329 w 3832"/>
                <a:gd name="T15" fmla="*/ 817 h 4950"/>
                <a:gd name="T16" fmla="*/ 320 w 3832"/>
                <a:gd name="T17" fmla="*/ 818 h 4950"/>
                <a:gd name="T18" fmla="*/ 311 w 3832"/>
                <a:gd name="T19" fmla="*/ 819 h 4950"/>
                <a:gd name="T20" fmla="*/ 302 w 3832"/>
                <a:gd name="T21" fmla="*/ 821 h 4950"/>
                <a:gd name="T22" fmla="*/ 292 w 3832"/>
                <a:gd name="T23" fmla="*/ 822 h 4950"/>
                <a:gd name="T24" fmla="*/ 282 w 3832"/>
                <a:gd name="T25" fmla="*/ 823 h 4950"/>
                <a:gd name="T26" fmla="*/ 271 w 3832"/>
                <a:gd name="T27" fmla="*/ 823 h 4950"/>
                <a:gd name="T28" fmla="*/ 259 w 3832"/>
                <a:gd name="T29" fmla="*/ 824 h 4950"/>
                <a:gd name="T30" fmla="*/ 248 w 3832"/>
                <a:gd name="T31" fmla="*/ 824 h 4950"/>
                <a:gd name="T32" fmla="*/ 236 w 3832"/>
                <a:gd name="T33" fmla="*/ 825 h 4950"/>
                <a:gd name="T34" fmla="*/ 223 w 3832"/>
                <a:gd name="T35" fmla="*/ 825 h 4950"/>
                <a:gd name="T36" fmla="*/ 211 w 3832"/>
                <a:gd name="T37" fmla="*/ 825 h 4950"/>
                <a:gd name="T38" fmla="*/ 198 w 3832"/>
                <a:gd name="T39" fmla="*/ 824 h 4950"/>
                <a:gd name="T40" fmla="*/ 179 w 3832"/>
                <a:gd name="T41" fmla="*/ 824 h 4950"/>
                <a:gd name="T42" fmla="*/ 161 w 3832"/>
                <a:gd name="T43" fmla="*/ 822 h 4950"/>
                <a:gd name="T44" fmla="*/ 144 w 3832"/>
                <a:gd name="T45" fmla="*/ 821 h 4950"/>
                <a:gd name="T46" fmla="*/ 130 w 3832"/>
                <a:gd name="T47" fmla="*/ 819 h 4950"/>
                <a:gd name="T48" fmla="*/ 116 w 3832"/>
                <a:gd name="T49" fmla="*/ 817 h 4950"/>
                <a:gd name="T50" fmla="*/ 104 w 3832"/>
                <a:gd name="T51" fmla="*/ 815 h 4950"/>
                <a:gd name="T52" fmla="*/ 93 w 3832"/>
                <a:gd name="T53" fmla="*/ 814 h 4950"/>
                <a:gd name="T54" fmla="*/ 83 w 3832"/>
                <a:gd name="T55" fmla="*/ 812 h 4950"/>
                <a:gd name="T56" fmla="*/ 74 w 3832"/>
                <a:gd name="T57" fmla="*/ 810 h 4950"/>
                <a:gd name="T58" fmla="*/ 67 w 3832"/>
                <a:gd name="T59" fmla="*/ 808 h 4950"/>
                <a:gd name="T60" fmla="*/ 61 w 3832"/>
                <a:gd name="T61" fmla="*/ 807 h 4950"/>
                <a:gd name="T62" fmla="*/ 56 w 3832"/>
                <a:gd name="T63" fmla="*/ 805 h 4950"/>
                <a:gd name="T64" fmla="*/ 52 w 3832"/>
                <a:gd name="T65" fmla="*/ 804 h 4950"/>
                <a:gd name="T66" fmla="*/ 49 w 3832"/>
                <a:gd name="T67" fmla="*/ 803 h 4950"/>
                <a:gd name="T68" fmla="*/ 48 w 3832"/>
                <a:gd name="T69" fmla="*/ 802 h 4950"/>
                <a:gd name="T70" fmla="*/ 47 w 3832"/>
                <a:gd name="T71" fmla="*/ 802 h 4950"/>
                <a:gd name="T72" fmla="*/ 49 w 3832"/>
                <a:gd name="T73" fmla="*/ 802 h 4950"/>
                <a:gd name="T74" fmla="*/ 0 w 3832"/>
                <a:gd name="T75" fmla="*/ 801 h 4950"/>
                <a:gd name="T76" fmla="*/ 0 w 3832"/>
                <a:gd name="T77" fmla="*/ 0 h 4950"/>
                <a:gd name="T78" fmla="*/ 410 w 3832"/>
                <a:gd name="T79" fmla="*/ 1 h 4950"/>
                <a:gd name="T80" fmla="*/ 639 w 3832"/>
                <a:gd name="T81" fmla="*/ 70 h 49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832" h="4950">
                  <a:moveTo>
                    <a:pt x="3832" y="419"/>
                  </a:moveTo>
                  <a:lnTo>
                    <a:pt x="3832" y="4745"/>
                  </a:lnTo>
                  <a:lnTo>
                    <a:pt x="2447" y="4881"/>
                  </a:lnTo>
                  <a:lnTo>
                    <a:pt x="2134" y="4872"/>
                  </a:lnTo>
                  <a:lnTo>
                    <a:pt x="2099" y="4877"/>
                  </a:lnTo>
                  <a:lnTo>
                    <a:pt x="2060" y="4886"/>
                  </a:lnTo>
                  <a:lnTo>
                    <a:pt x="2017" y="4894"/>
                  </a:lnTo>
                  <a:lnTo>
                    <a:pt x="1971" y="4900"/>
                  </a:lnTo>
                  <a:lnTo>
                    <a:pt x="1919" y="4909"/>
                  </a:lnTo>
                  <a:lnTo>
                    <a:pt x="1868" y="4915"/>
                  </a:lnTo>
                  <a:lnTo>
                    <a:pt x="1810" y="4924"/>
                  </a:lnTo>
                  <a:lnTo>
                    <a:pt x="1751" y="4929"/>
                  </a:lnTo>
                  <a:lnTo>
                    <a:pt x="1690" y="4935"/>
                  </a:lnTo>
                  <a:lnTo>
                    <a:pt x="1624" y="4937"/>
                  </a:lnTo>
                  <a:lnTo>
                    <a:pt x="1555" y="4944"/>
                  </a:lnTo>
                  <a:lnTo>
                    <a:pt x="1486" y="4946"/>
                  </a:lnTo>
                  <a:lnTo>
                    <a:pt x="1414" y="4950"/>
                  </a:lnTo>
                  <a:lnTo>
                    <a:pt x="1340" y="4950"/>
                  </a:lnTo>
                  <a:lnTo>
                    <a:pt x="1263" y="4950"/>
                  </a:lnTo>
                  <a:lnTo>
                    <a:pt x="1185" y="4946"/>
                  </a:lnTo>
                  <a:lnTo>
                    <a:pt x="1071" y="4941"/>
                  </a:lnTo>
                  <a:lnTo>
                    <a:pt x="965" y="4932"/>
                  </a:lnTo>
                  <a:lnTo>
                    <a:pt x="866" y="4924"/>
                  </a:lnTo>
                  <a:lnTo>
                    <a:pt x="778" y="4915"/>
                  </a:lnTo>
                  <a:lnTo>
                    <a:pt x="695" y="4903"/>
                  </a:lnTo>
                  <a:lnTo>
                    <a:pt x="623" y="4892"/>
                  </a:lnTo>
                  <a:lnTo>
                    <a:pt x="557" y="4883"/>
                  </a:lnTo>
                  <a:lnTo>
                    <a:pt x="497" y="4872"/>
                  </a:lnTo>
                  <a:lnTo>
                    <a:pt x="445" y="4861"/>
                  </a:lnTo>
                  <a:lnTo>
                    <a:pt x="402" y="4849"/>
                  </a:lnTo>
                  <a:lnTo>
                    <a:pt x="365" y="4840"/>
                  </a:lnTo>
                  <a:lnTo>
                    <a:pt x="334" y="4831"/>
                  </a:lnTo>
                  <a:lnTo>
                    <a:pt x="311" y="4823"/>
                  </a:lnTo>
                  <a:lnTo>
                    <a:pt x="296" y="4820"/>
                  </a:lnTo>
                  <a:lnTo>
                    <a:pt x="285" y="4814"/>
                  </a:lnTo>
                  <a:lnTo>
                    <a:pt x="282" y="4814"/>
                  </a:lnTo>
                  <a:lnTo>
                    <a:pt x="291" y="4814"/>
                  </a:lnTo>
                  <a:lnTo>
                    <a:pt x="0" y="4806"/>
                  </a:lnTo>
                  <a:lnTo>
                    <a:pt x="0" y="0"/>
                  </a:lnTo>
                  <a:lnTo>
                    <a:pt x="2459" y="4"/>
                  </a:lnTo>
                  <a:lnTo>
                    <a:pt x="3832" y="41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1" name="Freeform 77"/>
            <p:cNvSpPr>
              <a:spLocks/>
            </p:cNvSpPr>
            <p:nvPr/>
          </p:nvSpPr>
          <p:spPr bwMode="auto">
            <a:xfrm>
              <a:off x="4837" y="384"/>
              <a:ext cx="398" cy="536"/>
            </a:xfrm>
            <a:custGeom>
              <a:avLst/>
              <a:gdLst>
                <a:gd name="T0" fmla="*/ 397 w 2388"/>
                <a:gd name="T1" fmla="*/ 2 h 3217"/>
                <a:gd name="T2" fmla="*/ 398 w 2388"/>
                <a:gd name="T3" fmla="*/ 536 h 3217"/>
                <a:gd name="T4" fmla="*/ 0 w 2388"/>
                <a:gd name="T5" fmla="*/ 525 h 3217"/>
                <a:gd name="T6" fmla="*/ 0 w 2388"/>
                <a:gd name="T7" fmla="*/ 0 h 3217"/>
                <a:gd name="T8" fmla="*/ 397 w 2388"/>
                <a:gd name="T9" fmla="*/ 2 h 3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3217">
                  <a:moveTo>
                    <a:pt x="2380" y="11"/>
                  </a:moveTo>
                  <a:lnTo>
                    <a:pt x="2388" y="3217"/>
                  </a:lnTo>
                  <a:lnTo>
                    <a:pt x="0" y="3150"/>
                  </a:lnTo>
                  <a:lnTo>
                    <a:pt x="0" y="0"/>
                  </a:lnTo>
                  <a:lnTo>
                    <a:pt x="2380" y="11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2" name="Freeform 78"/>
            <p:cNvSpPr>
              <a:spLocks/>
            </p:cNvSpPr>
            <p:nvPr/>
          </p:nvSpPr>
          <p:spPr bwMode="auto">
            <a:xfrm>
              <a:off x="4874" y="382"/>
              <a:ext cx="324" cy="541"/>
            </a:xfrm>
            <a:custGeom>
              <a:avLst/>
              <a:gdLst>
                <a:gd name="T0" fmla="*/ 323 w 1945"/>
                <a:gd name="T1" fmla="*/ 2 h 3245"/>
                <a:gd name="T2" fmla="*/ 324 w 1945"/>
                <a:gd name="T3" fmla="*/ 541 h 3245"/>
                <a:gd name="T4" fmla="*/ 0 w 1945"/>
                <a:gd name="T5" fmla="*/ 530 h 3245"/>
                <a:gd name="T6" fmla="*/ 0 w 1945"/>
                <a:gd name="T7" fmla="*/ 0 h 3245"/>
                <a:gd name="T8" fmla="*/ 323 w 1945"/>
                <a:gd name="T9" fmla="*/ 2 h 3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45" h="3245">
                  <a:moveTo>
                    <a:pt x="1939" y="11"/>
                  </a:moveTo>
                  <a:lnTo>
                    <a:pt x="1945" y="3245"/>
                  </a:lnTo>
                  <a:lnTo>
                    <a:pt x="3" y="3179"/>
                  </a:lnTo>
                  <a:lnTo>
                    <a:pt x="0" y="0"/>
                  </a:lnTo>
                  <a:lnTo>
                    <a:pt x="1939" y="1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3" name="Freeform 79"/>
            <p:cNvSpPr>
              <a:spLocks/>
            </p:cNvSpPr>
            <p:nvPr/>
          </p:nvSpPr>
          <p:spPr bwMode="auto">
            <a:xfrm>
              <a:off x="4879" y="383"/>
              <a:ext cx="315" cy="549"/>
            </a:xfrm>
            <a:custGeom>
              <a:avLst/>
              <a:gdLst>
                <a:gd name="T0" fmla="*/ 314 w 1886"/>
                <a:gd name="T1" fmla="*/ 3 h 3297"/>
                <a:gd name="T2" fmla="*/ 314 w 1886"/>
                <a:gd name="T3" fmla="*/ 535 h 3297"/>
                <a:gd name="T4" fmla="*/ 315 w 1886"/>
                <a:gd name="T5" fmla="*/ 535 h 3297"/>
                <a:gd name="T6" fmla="*/ 315 w 1886"/>
                <a:gd name="T7" fmla="*/ 535 h 3297"/>
                <a:gd name="T8" fmla="*/ 314 w 1886"/>
                <a:gd name="T9" fmla="*/ 535 h 3297"/>
                <a:gd name="T10" fmla="*/ 314 w 1886"/>
                <a:gd name="T11" fmla="*/ 535 h 3297"/>
                <a:gd name="T12" fmla="*/ 311 w 1886"/>
                <a:gd name="T13" fmla="*/ 536 h 3297"/>
                <a:gd name="T14" fmla="*/ 307 w 1886"/>
                <a:gd name="T15" fmla="*/ 537 h 3297"/>
                <a:gd name="T16" fmla="*/ 302 w 1886"/>
                <a:gd name="T17" fmla="*/ 538 h 3297"/>
                <a:gd name="T18" fmla="*/ 296 w 1886"/>
                <a:gd name="T19" fmla="*/ 539 h 3297"/>
                <a:gd name="T20" fmla="*/ 289 w 1886"/>
                <a:gd name="T21" fmla="*/ 540 h 3297"/>
                <a:gd name="T22" fmla="*/ 280 w 1886"/>
                <a:gd name="T23" fmla="*/ 541 h 3297"/>
                <a:gd name="T24" fmla="*/ 271 w 1886"/>
                <a:gd name="T25" fmla="*/ 543 h 3297"/>
                <a:gd name="T26" fmla="*/ 261 w 1886"/>
                <a:gd name="T27" fmla="*/ 544 h 3297"/>
                <a:gd name="T28" fmla="*/ 249 w 1886"/>
                <a:gd name="T29" fmla="*/ 545 h 3297"/>
                <a:gd name="T30" fmla="*/ 237 w 1886"/>
                <a:gd name="T31" fmla="*/ 546 h 3297"/>
                <a:gd name="T32" fmla="*/ 224 w 1886"/>
                <a:gd name="T33" fmla="*/ 548 h 3297"/>
                <a:gd name="T34" fmla="*/ 210 w 1886"/>
                <a:gd name="T35" fmla="*/ 548 h 3297"/>
                <a:gd name="T36" fmla="*/ 196 w 1886"/>
                <a:gd name="T37" fmla="*/ 549 h 3297"/>
                <a:gd name="T38" fmla="*/ 181 w 1886"/>
                <a:gd name="T39" fmla="*/ 549 h 3297"/>
                <a:gd name="T40" fmla="*/ 166 w 1886"/>
                <a:gd name="T41" fmla="*/ 549 h 3297"/>
                <a:gd name="T42" fmla="*/ 150 w 1886"/>
                <a:gd name="T43" fmla="*/ 548 h 3297"/>
                <a:gd name="T44" fmla="*/ 133 w 1886"/>
                <a:gd name="T45" fmla="*/ 547 h 3297"/>
                <a:gd name="T46" fmla="*/ 117 w 1886"/>
                <a:gd name="T47" fmla="*/ 546 h 3297"/>
                <a:gd name="T48" fmla="*/ 102 w 1886"/>
                <a:gd name="T49" fmla="*/ 545 h 3297"/>
                <a:gd name="T50" fmla="*/ 87 w 1886"/>
                <a:gd name="T51" fmla="*/ 543 h 3297"/>
                <a:gd name="T52" fmla="*/ 74 w 1886"/>
                <a:gd name="T53" fmla="*/ 541 h 3297"/>
                <a:gd name="T54" fmla="*/ 62 w 1886"/>
                <a:gd name="T55" fmla="*/ 539 h 3297"/>
                <a:gd name="T56" fmla="*/ 50 w 1886"/>
                <a:gd name="T57" fmla="*/ 537 h 3297"/>
                <a:gd name="T58" fmla="*/ 40 w 1886"/>
                <a:gd name="T59" fmla="*/ 535 h 3297"/>
                <a:gd name="T60" fmla="*/ 31 w 1886"/>
                <a:gd name="T61" fmla="*/ 533 h 3297"/>
                <a:gd name="T62" fmla="*/ 23 w 1886"/>
                <a:gd name="T63" fmla="*/ 531 h 3297"/>
                <a:gd name="T64" fmla="*/ 16 w 1886"/>
                <a:gd name="T65" fmla="*/ 530 h 3297"/>
                <a:gd name="T66" fmla="*/ 11 w 1886"/>
                <a:gd name="T67" fmla="*/ 528 h 3297"/>
                <a:gd name="T68" fmla="*/ 6 w 1886"/>
                <a:gd name="T69" fmla="*/ 527 h 3297"/>
                <a:gd name="T70" fmla="*/ 2 w 1886"/>
                <a:gd name="T71" fmla="*/ 526 h 3297"/>
                <a:gd name="T72" fmla="*/ 1 w 1886"/>
                <a:gd name="T73" fmla="*/ 525 h 3297"/>
                <a:gd name="T74" fmla="*/ 0 w 1886"/>
                <a:gd name="T75" fmla="*/ 525 h 3297"/>
                <a:gd name="T76" fmla="*/ 2 w 1886"/>
                <a:gd name="T77" fmla="*/ 525 h 3297"/>
                <a:gd name="T78" fmla="*/ 1 w 1886"/>
                <a:gd name="T79" fmla="*/ 525 h 3297"/>
                <a:gd name="T80" fmla="*/ 0 w 1886"/>
                <a:gd name="T81" fmla="*/ 0 h 3297"/>
                <a:gd name="T82" fmla="*/ 314 w 1886"/>
                <a:gd name="T83" fmla="*/ 3 h 32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886" h="3297">
                  <a:moveTo>
                    <a:pt x="1878" y="17"/>
                  </a:moveTo>
                  <a:lnTo>
                    <a:pt x="1881" y="3210"/>
                  </a:lnTo>
                  <a:lnTo>
                    <a:pt x="1886" y="3214"/>
                  </a:lnTo>
                  <a:lnTo>
                    <a:pt x="1884" y="3214"/>
                  </a:lnTo>
                  <a:lnTo>
                    <a:pt x="1881" y="3214"/>
                  </a:lnTo>
                  <a:lnTo>
                    <a:pt x="1878" y="3214"/>
                  </a:lnTo>
                  <a:lnTo>
                    <a:pt x="1864" y="3217"/>
                  </a:lnTo>
                  <a:lnTo>
                    <a:pt x="1841" y="3223"/>
                  </a:lnTo>
                  <a:lnTo>
                    <a:pt x="1810" y="3228"/>
                  </a:lnTo>
                  <a:lnTo>
                    <a:pt x="1772" y="3234"/>
                  </a:lnTo>
                  <a:lnTo>
                    <a:pt x="1729" y="3242"/>
                  </a:lnTo>
                  <a:lnTo>
                    <a:pt x="1677" y="3251"/>
                  </a:lnTo>
                  <a:lnTo>
                    <a:pt x="1620" y="3260"/>
                  </a:lnTo>
                  <a:lnTo>
                    <a:pt x="1560" y="3265"/>
                  </a:lnTo>
                  <a:lnTo>
                    <a:pt x="1491" y="3273"/>
                  </a:lnTo>
                  <a:lnTo>
                    <a:pt x="1419" y="3279"/>
                  </a:lnTo>
                  <a:lnTo>
                    <a:pt x="1342" y="3288"/>
                  </a:lnTo>
                  <a:lnTo>
                    <a:pt x="1259" y="3291"/>
                  </a:lnTo>
                  <a:lnTo>
                    <a:pt x="1173" y="3294"/>
                  </a:lnTo>
                  <a:lnTo>
                    <a:pt x="1084" y="3297"/>
                  </a:lnTo>
                  <a:lnTo>
                    <a:pt x="992" y="3294"/>
                  </a:lnTo>
                  <a:lnTo>
                    <a:pt x="897" y="3291"/>
                  </a:lnTo>
                  <a:lnTo>
                    <a:pt x="797" y="3286"/>
                  </a:lnTo>
                  <a:lnTo>
                    <a:pt x="700" y="3279"/>
                  </a:lnTo>
                  <a:lnTo>
                    <a:pt x="608" y="3271"/>
                  </a:lnTo>
                  <a:lnTo>
                    <a:pt x="521" y="3260"/>
                  </a:lnTo>
                  <a:lnTo>
                    <a:pt x="441" y="3247"/>
                  </a:lnTo>
                  <a:lnTo>
                    <a:pt x="370" y="3236"/>
                  </a:lnTo>
                  <a:lnTo>
                    <a:pt x="301" y="3225"/>
                  </a:lnTo>
                  <a:lnTo>
                    <a:pt x="241" y="3214"/>
                  </a:lnTo>
                  <a:lnTo>
                    <a:pt x="186" y="3202"/>
                  </a:lnTo>
                  <a:lnTo>
                    <a:pt x="137" y="3191"/>
                  </a:lnTo>
                  <a:lnTo>
                    <a:pt x="98" y="3182"/>
                  </a:lnTo>
                  <a:lnTo>
                    <a:pt x="63" y="3171"/>
                  </a:lnTo>
                  <a:lnTo>
                    <a:pt x="35" y="3165"/>
                  </a:lnTo>
                  <a:lnTo>
                    <a:pt x="14" y="3159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1878" y="17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4" name="Freeform 80"/>
            <p:cNvSpPr>
              <a:spLocks/>
            </p:cNvSpPr>
            <p:nvPr/>
          </p:nvSpPr>
          <p:spPr bwMode="auto">
            <a:xfrm>
              <a:off x="4879" y="383"/>
              <a:ext cx="112" cy="546"/>
            </a:xfrm>
            <a:custGeom>
              <a:avLst/>
              <a:gdLst>
                <a:gd name="T0" fmla="*/ 112 w 674"/>
                <a:gd name="T1" fmla="*/ 1 h 3279"/>
                <a:gd name="T2" fmla="*/ 112 w 674"/>
                <a:gd name="T3" fmla="*/ 546 h 3279"/>
                <a:gd name="T4" fmla="*/ 99 w 674"/>
                <a:gd name="T5" fmla="*/ 545 h 3279"/>
                <a:gd name="T6" fmla="*/ 87 w 674"/>
                <a:gd name="T7" fmla="*/ 543 h 3279"/>
                <a:gd name="T8" fmla="*/ 75 w 674"/>
                <a:gd name="T9" fmla="*/ 542 h 3279"/>
                <a:gd name="T10" fmla="*/ 65 w 674"/>
                <a:gd name="T11" fmla="*/ 540 h 3279"/>
                <a:gd name="T12" fmla="*/ 55 w 674"/>
                <a:gd name="T13" fmla="*/ 539 h 3279"/>
                <a:gd name="T14" fmla="*/ 46 w 674"/>
                <a:gd name="T15" fmla="*/ 537 h 3279"/>
                <a:gd name="T16" fmla="*/ 37 w 674"/>
                <a:gd name="T17" fmla="*/ 535 h 3279"/>
                <a:gd name="T18" fmla="*/ 30 w 674"/>
                <a:gd name="T19" fmla="*/ 533 h 3279"/>
                <a:gd name="T20" fmla="*/ 23 w 674"/>
                <a:gd name="T21" fmla="*/ 531 h 3279"/>
                <a:gd name="T22" fmla="*/ 17 w 674"/>
                <a:gd name="T23" fmla="*/ 530 h 3279"/>
                <a:gd name="T24" fmla="*/ 12 w 674"/>
                <a:gd name="T25" fmla="*/ 528 h 3279"/>
                <a:gd name="T26" fmla="*/ 8 w 674"/>
                <a:gd name="T27" fmla="*/ 527 h 3279"/>
                <a:gd name="T28" fmla="*/ 4 w 674"/>
                <a:gd name="T29" fmla="*/ 527 h 3279"/>
                <a:gd name="T30" fmla="*/ 2 w 674"/>
                <a:gd name="T31" fmla="*/ 526 h 3279"/>
                <a:gd name="T32" fmla="*/ 0 w 674"/>
                <a:gd name="T33" fmla="*/ 525 h 3279"/>
                <a:gd name="T34" fmla="*/ 0 w 674"/>
                <a:gd name="T35" fmla="*/ 525 h 3279"/>
                <a:gd name="T36" fmla="*/ 1 w 674"/>
                <a:gd name="T37" fmla="*/ 525 h 3279"/>
                <a:gd name="T38" fmla="*/ 0 w 674"/>
                <a:gd name="T39" fmla="*/ 525 h 3279"/>
                <a:gd name="T40" fmla="*/ 0 w 674"/>
                <a:gd name="T41" fmla="*/ 0 h 3279"/>
                <a:gd name="T42" fmla="*/ 112 w 674"/>
                <a:gd name="T43" fmla="*/ 1 h 32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74" h="3279">
                  <a:moveTo>
                    <a:pt x="674" y="6"/>
                  </a:moveTo>
                  <a:lnTo>
                    <a:pt x="674" y="3279"/>
                  </a:lnTo>
                  <a:lnTo>
                    <a:pt x="596" y="3271"/>
                  </a:lnTo>
                  <a:lnTo>
                    <a:pt x="521" y="3262"/>
                  </a:lnTo>
                  <a:lnTo>
                    <a:pt x="452" y="3254"/>
                  </a:lnTo>
                  <a:lnTo>
                    <a:pt x="390" y="3242"/>
                  </a:lnTo>
                  <a:lnTo>
                    <a:pt x="329" y="3234"/>
                  </a:lnTo>
                  <a:lnTo>
                    <a:pt x="275" y="3223"/>
                  </a:lnTo>
                  <a:lnTo>
                    <a:pt x="223" y="3210"/>
                  </a:lnTo>
                  <a:lnTo>
                    <a:pt x="178" y="3202"/>
                  </a:lnTo>
                  <a:lnTo>
                    <a:pt x="137" y="3191"/>
                  </a:lnTo>
                  <a:lnTo>
                    <a:pt x="100" y="3182"/>
                  </a:lnTo>
                  <a:lnTo>
                    <a:pt x="72" y="3173"/>
                  </a:lnTo>
                  <a:lnTo>
                    <a:pt x="46" y="3167"/>
                  </a:lnTo>
                  <a:lnTo>
                    <a:pt x="26" y="3162"/>
                  </a:lnTo>
                  <a:lnTo>
                    <a:pt x="11" y="3156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674" y="6"/>
                  </a:lnTo>
                  <a:close/>
                </a:path>
              </a:pathLst>
            </a:custGeom>
            <a:solidFill>
              <a:srgbClr val="BAB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5" name="Freeform 81"/>
            <p:cNvSpPr>
              <a:spLocks/>
            </p:cNvSpPr>
            <p:nvPr/>
          </p:nvSpPr>
          <p:spPr bwMode="auto">
            <a:xfrm>
              <a:off x="4837" y="118"/>
              <a:ext cx="398" cy="263"/>
            </a:xfrm>
            <a:custGeom>
              <a:avLst/>
              <a:gdLst>
                <a:gd name="T0" fmla="*/ 0 w 2388"/>
                <a:gd name="T1" fmla="*/ 0 h 1580"/>
                <a:gd name="T2" fmla="*/ 398 w 2388"/>
                <a:gd name="T3" fmla="*/ 0 h 1580"/>
                <a:gd name="T4" fmla="*/ 398 w 2388"/>
                <a:gd name="T5" fmla="*/ 263 h 1580"/>
                <a:gd name="T6" fmla="*/ 0 w 2388"/>
                <a:gd name="T7" fmla="*/ 261 h 1580"/>
                <a:gd name="T8" fmla="*/ 0 w 2388"/>
                <a:gd name="T9" fmla="*/ 0 h 15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1580">
                  <a:moveTo>
                    <a:pt x="0" y="0"/>
                  </a:moveTo>
                  <a:lnTo>
                    <a:pt x="2388" y="0"/>
                  </a:lnTo>
                  <a:lnTo>
                    <a:pt x="2388" y="1580"/>
                  </a:lnTo>
                  <a:lnTo>
                    <a:pt x="0" y="1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6" name="Freeform 82"/>
            <p:cNvSpPr>
              <a:spLocks/>
            </p:cNvSpPr>
            <p:nvPr/>
          </p:nvSpPr>
          <p:spPr bwMode="auto">
            <a:xfrm>
              <a:off x="4902" y="129"/>
              <a:ext cx="269" cy="179"/>
            </a:xfrm>
            <a:custGeom>
              <a:avLst/>
              <a:gdLst>
                <a:gd name="T0" fmla="*/ 0 w 1617"/>
                <a:gd name="T1" fmla="*/ 0 h 1075"/>
                <a:gd name="T2" fmla="*/ 269 w 1617"/>
                <a:gd name="T3" fmla="*/ 0 h 1075"/>
                <a:gd name="T4" fmla="*/ 269 w 1617"/>
                <a:gd name="T5" fmla="*/ 179 h 1075"/>
                <a:gd name="T6" fmla="*/ 0 w 1617"/>
                <a:gd name="T7" fmla="*/ 178 h 1075"/>
                <a:gd name="T8" fmla="*/ 0 w 1617"/>
                <a:gd name="T9" fmla="*/ 0 h 10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7" h="1075">
                  <a:moveTo>
                    <a:pt x="0" y="0"/>
                  </a:moveTo>
                  <a:lnTo>
                    <a:pt x="1617" y="0"/>
                  </a:lnTo>
                  <a:lnTo>
                    <a:pt x="1617" y="1075"/>
                  </a:lnTo>
                  <a:lnTo>
                    <a:pt x="0" y="1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7" name="Freeform 83"/>
            <p:cNvSpPr>
              <a:spLocks/>
            </p:cNvSpPr>
            <p:nvPr/>
          </p:nvSpPr>
          <p:spPr bwMode="auto">
            <a:xfrm>
              <a:off x="4907" y="221"/>
              <a:ext cx="259" cy="82"/>
            </a:xfrm>
            <a:custGeom>
              <a:avLst/>
              <a:gdLst>
                <a:gd name="T0" fmla="*/ 259 w 1554"/>
                <a:gd name="T1" fmla="*/ 0 h 494"/>
                <a:gd name="T2" fmla="*/ 259 w 1554"/>
                <a:gd name="T3" fmla="*/ 82 h 494"/>
                <a:gd name="T4" fmla="*/ 0 w 1554"/>
                <a:gd name="T5" fmla="*/ 81 h 494"/>
                <a:gd name="T6" fmla="*/ 0 w 1554"/>
                <a:gd name="T7" fmla="*/ 0 h 494"/>
                <a:gd name="T8" fmla="*/ 259 w 1554"/>
                <a:gd name="T9" fmla="*/ 0 h 4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4" h="494">
                  <a:moveTo>
                    <a:pt x="1554" y="0"/>
                  </a:moveTo>
                  <a:lnTo>
                    <a:pt x="1554" y="494"/>
                  </a:lnTo>
                  <a:lnTo>
                    <a:pt x="0" y="485"/>
                  </a:lnTo>
                  <a:lnTo>
                    <a:pt x="0" y="0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8" name="Freeform 84"/>
            <p:cNvSpPr>
              <a:spLocks/>
            </p:cNvSpPr>
            <p:nvPr/>
          </p:nvSpPr>
          <p:spPr bwMode="auto">
            <a:xfrm>
              <a:off x="4907" y="132"/>
              <a:ext cx="259" cy="84"/>
            </a:xfrm>
            <a:custGeom>
              <a:avLst/>
              <a:gdLst>
                <a:gd name="T0" fmla="*/ 0 w 1558"/>
                <a:gd name="T1" fmla="*/ 0 h 501"/>
                <a:gd name="T2" fmla="*/ 258 w 1558"/>
                <a:gd name="T3" fmla="*/ 0 h 501"/>
                <a:gd name="T4" fmla="*/ 259 w 1558"/>
                <a:gd name="T5" fmla="*/ 84 h 501"/>
                <a:gd name="T6" fmla="*/ 1 w 1558"/>
                <a:gd name="T7" fmla="*/ 84 h 501"/>
                <a:gd name="T8" fmla="*/ 0 w 1558"/>
                <a:gd name="T9" fmla="*/ 0 h 5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8" h="501">
                  <a:moveTo>
                    <a:pt x="0" y="0"/>
                  </a:moveTo>
                  <a:lnTo>
                    <a:pt x="1554" y="0"/>
                  </a:lnTo>
                  <a:lnTo>
                    <a:pt x="1558" y="501"/>
                  </a:lnTo>
                  <a:lnTo>
                    <a:pt x="6" y="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9" name="Freeform 85"/>
            <p:cNvSpPr>
              <a:spLocks/>
            </p:cNvSpPr>
            <p:nvPr/>
          </p:nvSpPr>
          <p:spPr bwMode="auto">
            <a:xfrm>
              <a:off x="5241" y="123"/>
              <a:ext cx="224" cy="794"/>
            </a:xfrm>
            <a:custGeom>
              <a:avLst/>
              <a:gdLst>
                <a:gd name="T0" fmla="*/ 0 w 1339"/>
                <a:gd name="T1" fmla="*/ 0 h 4765"/>
                <a:gd name="T2" fmla="*/ 0 w 1339"/>
                <a:gd name="T3" fmla="*/ 794 h 4765"/>
                <a:gd name="T4" fmla="*/ 224 w 1339"/>
                <a:gd name="T5" fmla="*/ 773 h 4765"/>
                <a:gd name="T6" fmla="*/ 224 w 1339"/>
                <a:gd name="T7" fmla="*/ 68 h 4765"/>
                <a:gd name="T8" fmla="*/ 0 w 1339"/>
                <a:gd name="T9" fmla="*/ 0 h 47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9" h="4765">
                  <a:moveTo>
                    <a:pt x="0" y="0"/>
                  </a:moveTo>
                  <a:lnTo>
                    <a:pt x="0" y="4765"/>
                  </a:lnTo>
                  <a:lnTo>
                    <a:pt x="1339" y="4636"/>
                  </a:lnTo>
                  <a:lnTo>
                    <a:pt x="1339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0" name="Freeform 86"/>
            <p:cNvSpPr>
              <a:spLocks/>
            </p:cNvSpPr>
            <p:nvPr/>
          </p:nvSpPr>
          <p:spPr bwMode="auto">
            <a:xfrm>
              <a:off x="4879" y="383"/>
              <a:ext cx="313" cy="31"/>
            </a:xfrm>
            <a:custGeom>
              <a:avLst/>
              <a:gdLst>
                <a:gd name="T0" fmla="*/ 0 w 1878"/>
                <a:gd name="T1" fmla="*/ 1 h 186"/>
                <a:gd name="T2" fmla="*/ 4 w 1878"/>
                <a:gd name="T3" fmla="*/ 2 h 186"/>
                <a:gd name="T4" fmla="*/ 9 w 1878"/>
                <a:gd name="T5" fmla="*/ 4 h 186"/>
                <a:gd name="T6" fmla="*/ 14 w 1878"/>
                <a:gd name="T7" fmla="*/ 6 h 186"/>
                <a:gd name="T8" fmla="*/ 20 w 1878"/>
                <a:gd name="T9" fmla="*/ 9 h 186"/>
                <a:gd name="T10" fmla="*/ 27 w 1878"/>
                <a:gd name="T11" fmla="*/ 10 h 186"/>
                <a:gd name="T12" fmla="*/ 34 w 1878"/>
                <a:gd name="T13" fmla="*/ 13 h 186"/>
                <a:gd name="T14" fmla="*/ 43 w 1878"/>
                <a:gd name="T15" fmla="*/ 15 h 186"/>
                <a:gd name="T16" fmla="*/ 52 w 1878"/>
                <a:gd name="T17" fmla="*/ 17 h 186"/>
                <a:gd name="T18" fmla="*/ 61 w 1878"/>
                <a:gd name="T19" fmla="*/ 20 h 186"/>
                <a:gd name="T20" fmla="*/ 72 w 1878"/>
                <a:gd name="T21" fmla="*/ 22 h 186"/>
                <a:gd name="T22" fmla="*/ 83 w 1878"/>
                <a:gd name="T23" fmla="*/ 23 h 186"/>
                <a:gd name="T24" fmla="*/ 95 w 1878"/>
                <a:gd name="T25" fmla="*/ 25 h 186"/>
                <a:gd name="T26" fmla="*/ 107 w 1878"/>
                <a:gd name="T27" fmla="*/ 27 h 186"/>
                <a:gd name="T28" fmla="*/ 120 w 1878"/>
                <a:gd name="T29" fmla="*/ 29 h 186"/>
                <a:gd name="T30" fmla="*/ 135 w 1878"/>
                <a:gd name="T31" fmla="*/ 30 h 186"/>
                <a:gd name="T32" fmla="*/ 150 w 1878"/>
                <a:gd name="T33" fmla="*/ 31 h 186"/>
                <a:gd name="T34" fmla="*/ 164 w 1878"/>
                <a:gd name="T35" fmla="*/ 31 h 186"/>
                <a:gd name="T36" fmla="*/ 177 w 1878"/>
                <a:gd name="T37" fmla="*/ 31 h 186"/>
                <a:gd name="T38" fmla="*/ 190 w 1878"/>
                <a:gd name="T39" fmla="*/ 31 h 186"/>
                <a:gd name="T40" fmla="*/ 202 w 1878"/>
                <a:gd name="T41" fmla="*/ 30 h 186"/>
                <a:gd name="T42" fmla="*/ 215 w 1878"/>
                <a:gd name="T43" fmla="*/ 29 h 186"/>
                <a:gd name="T44" fmla="*/ 226 w 1878"/>
                <a:gd name="T45" fmla="*/ 27 h 186"/>
                <a:gd name="T46" fmla="*/ 237 w 1878"/>
                <a:gd name="T47" fmla="*/ 25 h 186"/>
                <a:gd name="T48" fmla="*/ 248 w 1878"/>
                <a:gd name="T49" fmla="*/ 23 h 186"/>
                <a:gd name="T50" fmla="*/ 258 w 1878"/>
                <a:gd name="T51" fmla="*/ 21 h 186"/>
                <a:gd name="T52" fmla="*/ 268 w 1878"/>
                <a:gd name="T53" fmla="*/ 19 h 186"/>
                <a:gd name="T54" fmla="*/ 277 w 1878"/>
                <a:gd name="T55" fmla="*/ 16 h 186"/>
                <a:gd name="T56" fmla="*/ 285 w 1878"/>
                <a:gd name="T57" fmla="*/ 13 h 186"/>
                <a:gd name="T58" fmla="*/ 293 w 1878"/>
                <a:gd name="T59" fmla="*/ 10 h 186"/>
                <a:gd name="T60" fmla="*/ 300 w 1878"/>
                <a:gd name="T61" fmla="*/ 8 h 186"/>
                <a:gd name="T62" fmla="*/ 307 w 1878"/>
                <a:gd name="T63" fmla="*/ 5 h 186"/>
                <a:gd name="T64" fmla="*/ 313 w 1878"/>
                <a:gd name="T65" fmla="*/ 3 h 186"/>
                <a:gd name="T66" fmla="*/ 0 w 1878"/>
                <a:gd name="T67" fmla="*/ 0 h 186"/>
                <a:gd name="T68" fmla="*/ 0 w 1878"/>
                <a:gd name="T69" fmla="*/ 1 h 18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878" h="186">
                  <a:moveTo>
                    <a:pt x="0" y="6"/>
                  </a:moveTo>
                  <a:lnTo>
                    <a:pt x="22" y="14"/>
                  </a:lnTo>
                  <a:lnTo>
                    <a:pt x="52" y="25"/>
                  </a:lnTo>
                  <a:lnTo>
                    <a:pt x="83" y="37"/>
                  </a:lnTo>
                  <a:lnTo>
                    <a:pt x="120" y="51"/>
                  </a:lnTo>
                  <a:lnTo>
                    <a:pt x="160" y="62"/>
                  </a:lnTo>
                  <a:lnTo>
                    <a:pt x="206" y="77"/>
                  </a:lnTo>
                  <a:lnTo>
                    <a:pt x="255" y="91"/>
                  </a:lnTo>
                  <a:lnTo>
                    <a:pt x="309" y="103"/>
                  </a:lnTo>
                  <a:lnTo>
                    <a:pt x="367" y="117"/>
                  </a:lnTo>
                  <a:lnTo>
                    <a:pt x="430" y="129"/>
                  </a:lnTo>
                  <a:lnTo>
                    <a:pt x="496" y="140"/>
                  </a:lnTo>
                  <a:lnTo>
                    <a:pt x="568" y="151"/>
                  </a:lnTo>
                  <a:lnTo>
                    <a:pt x="642" y="163"/>
                  </a:lnTo>
                  <a:lnTo>
                    <a:pt x="722" y="172"/>
                  </a:lnTo>
                  <a:lnTo>
                    <a:pt x="808" y="177"/>
                  </a:lnTo>
                  <a:lnTo>
                    <a:pt x="897" y="183"/>
                  </a:lnTo>
                  <a:lnTo>
                    <a:pt x="981" y="186"/>
                  </a:lnTo>
                  <a:lnTo>
                    <a:pt x="1061" y="186"/>
                  </a:lnTo>
                  <a:lnTo>
                    <a:pt x="1138" y="183"/>
                  </a:lnTo>
                  <a:lnTo>
                    <a:pt x="1213" y="181"/>
                  </a:lnTo>
                  <a:lnTo>
                    <a:pt x="1288" y="172"/>
                  </a:lnTo>
                  <a:lnTo>
                    <a:pt x="1356" y="163"/>
                  </a:lnTo>
                  <a:lnTo>
                    <a:pt x="1422" y="151"/>
                  </a:lnTo>
                  <a:lnTo>
                    <a:pt x="1488" y="138"/>
                  </a:lnTo>
                  <a:lnTo>
                    <a:pt x="1549" y="125"/>
                  </a:lnTo>
                  <a:lnTo>
                    <a:pt x="1605" y="112"/>
                  </a:lnTo>
                  <a:lnTo>
                    <a:pt x="1661" y="94"/>
                  </a:lnTo>
                  <a:lnTo>
                    <a:pt x="1711" y="80"/>
                  </a:lnTo>
                  <a:lnTo>
                    <a:pt x="1758" y="62"/>
                  </a:lnTo>
                  <a:lnTo>
                    <a:pt x="1801" y="49"/>
                  </a:lnTo>
                  <a:lnTo>
                    <a:pt x="1841" y="32"/>
                  </a:lnTo>
                  <a:lnTo>
                    <a:pt x="1878" y="17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1" name="Freeform 87"/>
            <p:cNvSpPr>
              <a:spLocks/>
            </p:cNvSpPr>
            <p:nvPr/>
          </p:nvSpPr>
          <p:spPr bwMode="auto">
            <a:xfrm>
              <a:off x="4918" y="487"/>
              <a:ext cx="247" cy="34"/>
            </a:xfrm>
            <a:custGeom>
              <a:avLst/>
              <a:gdLst>
                <a:gd name="T0" fmla="*/ 136 w 1483"/>
                <a:gd name="T1" fmla="*/ 0 h 205"/>
                <a:gd name="T2" fmla="*/ 160 w 1483"/>
                <a:gd name="T3" fmla="*/ 1 h 205"/>
                <a:gd name="T4" fmla="*/ 182 w 1483"/>
                <a:gd name="T5" fmla="*/ 2 h 205"/>
                <a:gd name="T6" fmla="*/ 202 w 1483"/>
                <a:gd name="T7" fmla="*/ 4 h 205"/>
                <a:gd name="T8" fmla="*/ 219 w 1483"/>
                <a:gd name="T9" fmla="*/ 6 h 205"/>
                <a:gd name="T10" fmla="*/ 232 w 1483"/>
                <a:gd name="T11" fmla="*/ 9 h 205"/>
                <a:gd name="T12" fmla="*/ 241 w 1483"/>
                <a:gd name="T13" fmla="*/ 11 h 205"/>
                <a:gd name="T14" fmla="*/ 246 w 1483"/>
                <a:gd name="T15" fmla="*/ 15 h 205"/>
                <a:gd name="T16" fmla="*/ 246 w 1483"/>
                <a:gd name="T17" fmla="*/ 19 h 205"/>
                <a:gd name="T18" fmla="*/ 241 w 1483"/>
                <a:gd name="T19" fmla="*/ 22 h 205"/>
                <a:gd name="T20" fmla="*/ 232 w 1483"/>
                <a:gd name="T21" fmla="*/ 25 h 205"/>
                <a:gd name="T22" fmla="*/ 219 w 1483"/>
                <a:gd name="T23" fmla="*/ 28 h 205"/>
                <a:gd name="T24" fmla="*/ 202 w 1483"/>
                <a:gd name="T25" fmla="*/ 30 h 205"/>
                <a:gd name="T26" fmla="*/ 182 w 1483"/>
                <a:gd name="T27" fmla="*/ 32 h 205"/>
                <a:gd name="T28" fmla="*/ 160 w 1483"/>
                <a:gd name="T29" fmla="*/ 33 h 205"/>
                <a:gd name="T30" fmla="*/ 136 w 1483"/>
                <a:gd name="T31" fmla="*/ 34 h 205"/>
                <a:gd name="T32" fmla="*/ 111 w 1483"/>
                <a:gd name="T33" fmla="*/ 34 h 205"/>
                <a:gd name="T34" fmla="*/ 87 w 1483"/>
                <a:gd name="T35" fmla="*/ 33 h 205"/>
                <a:gd name="T36" fmla="*/ 64 w 1483"/>
                <a:gd name="T37" fmla="*/ 32 h 205"/>
                <a:gd name="T38" fmla="*/ 45 w 1483"/>
                <a:gd name="T39" fmla="*/ 30 h 205"/>
                <a:gd name="T40" fmla="*/ 28 w 1483"/>
                <a:gd name="T41" fmla="*/ 28 h 205"/>
                <a:gd name="T42" fmla="*/ 15 w 1483"/>
                <a:gd name="T43" fmla="*/ 25 h 205"/>
                <a:gd name="T44" fmla="*/ 6 w 1483"/>
                <a:gd name="T45" fmla="*/ 22 h 205"/>
                <a:gd name="T46" fmla="*/ 0 w 1483"/>
                <a:gd name="T47" fmla="*/ 19 h 205"/>
                <a:gd name="T48" fmla="*/ 0 w 1483"/>
                <a:gd name="T49" fmla="*/ 15 h 205"/>
                <a:gd name="T50" fmla="*/ 6 w 1483"/>
                <a:gd name="T51" fmla="*/ 11 h 205"/>
                <a:gd name="T52" fmla="*/ 15 w 1483"/>
                <a:gd name="T53" fmla="*/ 9 h 205"/>
                <a:gd name="T54" fmla="*/ 28 w 1483"/>
                <a:gd name="T55" fmla="*/ 6 h 205"/>
                <a:gd name="T56" fmla="*/ 45 w 1483"/>
                <a:gd name="T57" fmla="*/ 4 h 205"/>
                <a:gd name="T58" fmla="*/ 64 w 1483"/>
                <a:gd name="T59" fmla="*/ 2 h 205"/>
                <a:gd name="T60" fmla="*/ 87 w 1483"/>
                <a:gd name="T61" fmla="*/ 1 h 205"/>
                <a:gd name="T62" fmla="*/ 111 w 1483"/>
                <a:gd name="T63" fmla="*/ 0 h 2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5">
                  <a:moveTo>
                    <a:pt x="743" y="0"/>
                  </a:moveTo>
                  <a:lnTo>
                    <a:pt x="818" y="0"/>
                  </a:lnTo>
                  <a:lnTo>
                    <a:pt x="892" y="4"/>
                  </a:lnTo>
                  <a:lnTo>
                    <a:pt x="963" y="6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8"/>
                  </a:lnTo>
                  <a:lnTo>
                    <a:pt x="1213" y="24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3"/>
                  </a:lnTo>
                  <a:lnTo>
                    <a:pt x="1394" y="52"/>
                  </a:lnTo>
                  <a:lnTo>
                    <a:pt x="1425" y="61"/>
                  </a:lnTo>
                  <a:lnTo>
                    <a:pt x="1448" y="69"/>
                  </a:lnTo>
                  <a:lnTo>
                    <a:pt x="1468" y="80"/>
                  </a:lnTo>
                  <a:lnTo>
                    <a:pt x="1479" y="89"/>
                  </a:lnTo>
                  <a:lnTo>
                    <a:pt x="1483" y="101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7"/>
                  </a:lnTo>
                  <a:lnTo>
                    <a:pt x="1265" y="173"/>
                  </a:lnTo>
                  <a:lnTo>
                    <a:pt x="1213" y="181"/>
                  </a:lnTo>
                  <a:lnTo>
                    <a:pt x="1155" y="186"/>
                  </a:lnTo>
                  <a:lnTo>
                    <a:pt x="1095" y="193"/>
                  </a:lnTo>
                  <a:lnTo>
                    <a:pt x="1030" y="195"/>
                  </a:lnTo>
                  <a:lnTo>
                    <a:pt x="963" y="199"/>
                  </a:lnTo>
                  <a:lnTo>
                    <a:pt x="892" y="201"/>
                  </a:lnTo>
                  <a:lnTo>
                    <a:pt x="818" y="205"/>
                  </a:lnTo>
                  <a:lnTo>
                    <a:pt x="743" y="205"/>
                  </a:lnTo>
                  <a:lnTo>
                    <a:pt x="665" y="205"/>
                  </a:lnTo>
                  <a:lnTo>
                    <a:pt x="594" y="201"/>
                  </a:lnTo>
                  <a:lnTo>
                    <a:pt x="522" y="199"/>
                  </a:lnTo>
                  <a:lnTo>
                    <a:pt x="453" y="195"/>
                  </a:lnTo>
                  <a:lnTo>
                    <a:pt x="387" y="193"/>
                  </a:lnTo>
                  <a:lnTo>
                    <a:pt x="327" y="186"/>
                  </a:lnTo>
                  <a:lnTo>
                    <a:pt x="270" y="181"/>
                  </a:lnTo>
                  <a:lnTo>
                    <a:pt x="218" y="173"/>
                  </a:lnTo>
                  <a:lnTo>
                    <a:pt x="170" y="167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2" name="Freeform 88"/>
            <p:cNvSpPr>
              <a:spLocks/>
            </p:cNvSpPr>
            <p:nvPr/>
          </p:nvSpPr>
          <p:spPr bwMode="auto">
            <a:xfrm>
              <a:off x="4918" y="487"/>
              <a:ext cx="247" cy="18"/>
            </a:xfrm>
            <a:custGeom>
              <a:avLst/>
              <a:gdLst>
                <a:gd name="T0" fmla="*/ 0 w 1483"/>
                <a:gd name="T1" fmla="*/ 18 h 110"/>
                <a:gd name="T2" fmla="*/ 0 w 1483"/>
                <a:gd name="T3" fmla="*/ 17 h 110"/>
                <a:gd name="T4" fmla="*/ 0 w 1483"/>
                <a:gd name="T5" fmla="*/ 15 h 110"/>
                <a:gd name="T6" fmla="*/ 6 w 1483"/>
                <a:gd name="T7" fmla="*/ 11 h 110"/>
                <a:gd name="T8" fmla="*/ 15 w 1483"/>
                <a:gd name="T9" fmla="*/ 9 h 110"/>
                <a:gd name="T10" fmla="*/ 28 w 1483"/>
                <a:gd name="T11" fmla="*/ 6 h 110"/>
                <a:gd name="T12" fmla="*/ 45 w 1483"/>
                <a:gd name="T13" fmla="*/ 4 h 110"/>
                <a:gd name="T14" fmla="*/ 64 w 1483"/>
                <a:gd name="T15" fmla="*/ 2 h 110"/>
                <a:gd name="T16" fmla="*/ 87 w 1483"/>
                <a:gd name="T17" fmla="*/ 1 h 110"/>
                <a:gd name="T18" fmla="*/ 111 w 1483"/>
                <a:gd name="T19" fmla="*/ 0 h 110"/>
                <a:gd name="T20" fmla="*/ 136 w 1483"/>
                <a:gd name="T21" fmla="*/ 0 h 110"/>
                <a:gd name="T22" fmla="*/ 160 w 1483"/>
                <a:gd name="T23" fmla="*/ 0 h 110"/>
                <a:gd name="T24" fmla="*/ 182 w 1483"/>
                <a:gd name="T25" fmla="*/ 1 h 110"/>
                <a:gd name="T26" fmla="*/ 201 w 1483"/>
                <a:gd name="T27" fmla="*/ 3 h 110"/>
                <a:gd name="T28" fmla="*/ 217 w 1483"/>
                <a:gd name="T29" fmla="*/ 5 h 110"/>
                <a:gd name="T30" fmla="*/ 231 w 1483"/>
                <a:gd name="T31" fmla="*/ 8 h 110"/>
                <a:gd name="T32" fmla="*/ 241 w 1483"/>
                <a:gd name="T33" fmla="*/ 11 h 110"/>
                <a:gd name="T34" fmla="*/ 246 w 1483"/>
                <a:gd name="T35" fmla="*/ 14 h 110"/>
                <a:gd name="T36" fmla="*/ 246 w 1483"/>
                <a:gd name="T37" fmla="*/ 15 h 110"/>
                <a:gd name="T38" fmla="*/ 241 w 1483"/>
                <a:gd name="T39" fmla="*/ 14 h 110"/>
                <a:gd name="T40" fmla="*/ 231 w 1483"/>
                <a:gd name="T41" fmla="*/ 12 h 110"/>
                <a:gd name="T42" fmla="*/ 217 w 1483"/>
                <a:gd name="T43" fmla="*/ 10 h 110"/>
                <a:gd name="T44" fmla="*/ 201 w 1483"/>
                <a:gd name="T45" fmla="*/ 9 h 110"/>
                <a:gd name="T46" fmla="*/ 182 w 1483"/>
                <a:gd name="T47" fmla="*/ 8 h 110"/>
                <a:gd name="T48" fmla="*/ 160 w 1483"/>
                <a:gd name="T49" fmla="*/ 7 h 110"/>
                <a:gd name="T50" fmla="*/ 136 w 1483"/>
                <a:gd name="T51" fmla="*/ 7 h 110"/>
                <a:gd name="T52" fmla="*/ 111 w 1483"/>
                <a:gd name="T53" fmla="*/ 7 h 110"/>
                <a:gd name="T54" fmla="*/ 87 w 1483"/>
                <a:gd name="T55" fmla="*/ 7 h 110"/>
                <a:gd name="T56" fmla="*/ 64 w 1483"/>
                <a:gd name="T57" fmla="*/ 8 h 110"/>
                <a:gd name="T58" fmla="*/ 45 w 1483"/>
                <a:gd name="T59" fmla="*/ 9 h 110"/>
                <a:gd name="T60" fmla="*/ 28 w 1483"/>
                <a:gd name="T61" fmla="*/ 10 h 110"/>
                <a:gd name="T62" fmla="*/ 15 w 1483"/>
                <a:gd name="T63" fmla="*/ 12 h 110"/>
                <a:gd name="T64" fmla="*/ 6 w 1483"/>
                <a:gd name="T65" fmla="*/ 14 h 110"/>
                <a:gd name="T66" fmla="*/ 0 w 1483"/>
                <a:gd name="T67" fmla="*/ 16 h 110"/>
                <a:gd name="T68" fmla="*/ 0 w 1483"/>
                <a:gd name="T69" fmla="*/ 17 h 110"/>
                <a:gd name="T70" fmla="*/ 0 w 1483"/>
                <a:gd name="T71" fmla="*/ 18 h 1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0">
                  <a:moveTo>
                    <a:pt x="9" y="110"/>
                  </a:moveTo>
                  <a:lnTo>
                    <a:pt x="0" y="110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0"/>
                  </a:lnTo>
                  <a:lnTo>
                    <a:pt x="1024" y="4"/>
                  </a:lnTo>
                  <a:lnTo>
                    <a:pt x="1090" y="9"/>
                  </a:lnTo>
                  <a:lnTo>
                    <a:pt x="1150" y="11"/>
                  </a:lnTo>
                  <a:lnTo>
                    <a:pt x="1205" y="18"/>
                  </a:lnTo>
                  <a:lnTo>
                    <a:pt x="1259" y="24"/>
                  </a:lnTo>
                  <a:lnTo>
                    <a:pt x="1304" y="32"/>
                  </a:lnTo>
                  <a:lnTo>
                    <a:pt x="1348" y="41"/>
                  </a:lnTo>
                  <a:lnTo>
                    <a:pt x="1386" y="50"/>
                  </a:lnTo>
                  <a:lnTo>
                    <a:pt x="1420" y="58"/>
                  </a:lnTo>
                  <a:lnTo>
                    <a:pt x="1445" y="67"/>
                  </a:lnTo>
                  <a:lnTo>
                    <a:pt x="1462" y="78"/>
                  </a:lnTo>
                  <a:lnTo>
                    <a:pt x="1477" y="87"/>
                  </a:lnTo>
                  <a:lnTo>
                    <a:pt x="1483" y="98"/>
                  </a:lnTo>
                  <a:lnTo>
                    <a:pt x="1477" y="93"/>
                  </a:lnTo>
                  <a:lnTo>
                    <a:pt x="1462" y="87"/>
                  </a:lnTo>
                  <a:lnTo>
                    <a:pt x="1445" y="84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1"/>
                  </a:lnTo>
                  <a:lnTo>
                    <a:pt x="1205" y="56"/>
                  </a:lnTo>
                  <a:lnTo>
                    <a:pt x="1150" y="52"/>
                  </a:lnTo>
                  <a:lnTo>
                    <a:pt x="1090" y="50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1"/>
                  </a:lnTo>
                  <a:lnTo>
                    <a:pt x="743" y="41"/>
                  </a:lnTo>
                  <a:lnTo>
                    <a:pt x="665" y="41"/>
                  </a:lnTo>
                  <a:lnTo>
                    <a:pt x="594" y="41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50"/>
                  </a:lnTo>
                  <a:lnTo>
                    <a:pt x="327" y="52"/>
                  </a:lnTo>
                  <a:lnTo>
                    <a:pt x="270" y="56"/>
                  </a:lnTo>
                  <a:lnTo>
                    <a:pt x="218" y="58"/>
                  </a:lnTo>
                  <a:lnTo>
                    <a:pt x="170" y="63"/>
                  </a:lnTo>
                  <a:lnTo>
                    <a:pt x="127" y="69"/>
                  </a:lnTo>
                  <a:lnTo>
                    <a:pt x="89" y="72"/>
                  </a:lnTo>
                  <a:lnTo>
                    <a:pt x="58" y="78"/>
                  </a:lnTo>
                  <a:lnTo>
                    <a:pt x="34" y="84"/>
                  </a:lnTo>
                  <a:lnTo>
                    <a:pt x="15" y="89"/>
                  </a:lnTo>
                  <a:lnTo>
                    <a:pt x="2" y="95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9" y="11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3" name="Freeform 89"/>
            <p:cNvSpPr>
              <a:spLocks/>
            </p:cNvSpPr>
            <p:nvPr/>
          </p:nvSpPr>
          <p:spPr bwMode="auto">
            <a:xfrm>
              <a:off x="4918" y="494"/>
              <a:ext cx="247" cy="19"/>
            </a:xfrm>
            <a:custGeom>
              <a:avLst/>
              <a:gdLst>
                <a:gd name="T0" fmla="*/ 136 w 1483"/>
                <a:gd name="T1" fmla="*/ 0 h 117"/>
                <a:gd name="T2" fmla="*/ 160 w 1483"/>
                <a:gd name="T3" fmla="*/ 0 h 117"/>
                <a:gd name="T4" fmla="*/ 182 w 1483"/>
                <a:gd name="T5" fmla="*/ 1 h 117"/>
                <a:gd name="T6" fmla="*/ 202 w 1483"/>
                <a:gd name="T7" fmla="*/ 2 h 117"/>
                <a:gd name="T8" fmla="*/ 219 w 1483"/>
                <a:gd name="T9" fmla="*/ 4 h 117"/>
                <a:gd name="T10" fmla="*/ 232 w 1483"/>
                <a:gd name="T11" fmla="*/ 5 h 117"/>
                <a:gd name="T12" fmla="*/ 241 w 1483"/>
                <a:gd name="T13" fmla="*/ 6 h 117"/>
                <a:gd name="T14" fmla="*/ 246 w 1483"/>
                <a:gd name="T15" fmla="*/ 8 h 117"/>
                <a:gd name="T16" fmla="*/ 246 w 1483"/>
                <a:gd name="T17" fmla="*/ 10 h 117"/>
                <a:gd name="T18" fmla="*/ 241 w 1483"/>
                <a:gd name="T19" fmla="*/ 13 h 117"/>
                <a:gd name="T20" fmla="*/ 232 w 1483"/>
                <a:gd name="T21" fmla="*/ 14 h 117"/>
                <a:gd name="T22" fmla="*/ 219 w 1483"/>
                <a:gd name="T23" fmla="*/ 16 h 117"/>
                <a:gd name="T24" fmla="*/ 202 w 1483"/>
                <a:gd name="T25" fmla="*/ 17 h 117"/>
                <a:gd name="T26" fmla="*/ 182 w 1483"/>
                <a:gd name="T27" fmla="*/ 18 h 117"/>
                <a:gd name="T28" fmla="*/ 160 w 1483"/>
                <a:gd name="T29" fmla="*/ 19 h 117"/>
                <a:gd name="T30" fmla="*/ 136 w 1483"/>
                <a:gd name="T31" fmla="*/ 19 h 117"/>
                <a:gd name="T32" fmla="*/ 111 w 1483"/>
                <a:gd name="T33" fmla="*/ 19 h 117"/>
                <a:gd name="T34" fmla="*/ 87 w 1483"/>
                <a:gd name="T35" fmla="*/ 19 h 117"/>
                <a:gd name="T36" fmla="*/ 64 w 1483"/>
                <a:gd name="T37" fmla="*/ 18 h 117"/>
                <a:gd name="T38" fmla="*/ 45 w 1483"/>
                <a:gd name="T39" fmla="*/ 17 h 117"/>
                <a:gd name="T40" fmla="*/ 28 w 1483"/>
                <a:gd name="T41" fmla="*/ 16 h 117"/>
                <a:gd name="T42" fmla="*/ 15 w 1483"/>
                <a:gd name="T43" fmla="*/ 14 h 117"/>
                <a:gd name="T44" fmla="*/ 6 w 1483"/>
                <a:gd name="T45" fmla="*/ 13 h 117"/>
                <a:gd name="T46" fmla="*/ 0 w 1483"/>
                <a:gd name="T47" fmla="*/ 11 h 117"/>
                <a:gd name="T48" fmla="*/ 0 w 1483"/>
                <a:gd name="T49" fmla="*/ 9 h 117"/>
                <a:gd name="T50" fmla="*/ 6 w 1483"/>
                <a:gd name="T51" fmla="*/ 7 h 117"/>
                <a:gd name="T52" fmla="*/ 15 w 1483"/>
                <a:gd name="T53" fmla="*/ 5 h 117"/>
                <a:gd name="T54" fmla="*/ 28 w 1483"/>
                <a:gd name="T55" fmla="*/ 4 h 117"/>
                <a:gd name="T56" fmla="*/ 45 w 1483"/>
                <a:gd name="T57" fmla="*/ 2 h 117"/>
                <a:gd name="T58" fmla="*/ 64 w 1483"/>
                <a:gd name="T59" fmla="*/ 1 h 117"/>
                <a:gd name="T60" fmla="*/ 87 w 1483"/>
                <a:gd name="T61" fmla="*/ 0 h 117"/>
                <a:gd name="T62" fmla="*/ 111 w 1483"/>
                <a:gd name="T63" fmla="*/ 0 h 1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7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2"/>
                  </a:lnTo>
                  <a:lnTo>
                    <a:pt x="1030" y="5"/>
                  </a:lnTo>
                  <a:lnTo>
                    <a:pt x="1095" y="9"/>
                  </a:lnTo>
                  <a:lnTo>
                    <a:pt x="1155" y="11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2"/>
                  </a:lnTo>
                  <a:lnTo>
                    <a:pt x="1356" y="26"/>
                  </a:lnTo>
                  <a:lnTo>
                    <a:pt x="1394" y="31"/>
                  </a:lnTo>
                  <a:lnTo>
                    <a:pt x="1425" y="37"/>
                  </a:lnTo>
                  <a:lnTo>
                    <a:pt x="1448" y="39"/>
                  </a:lnTo>
                  <a:lnTo>
                    <a:pt x="1468" y="46"/>
                  </a:lnTo>
                  <a:lnTo>
                    <a:pt x="1479" y="52"/>
                  </a:lnTo>
                  <a:lnTo>
                    <a:pt x="1483" y="57"/>
                  </a:lnTo>
                  <a:lnTo>
                    <a:pt x="1479" y="63"/>
                  </a:lnTo>
                  <a:lnTo>
                    <a:pt x="1468" y="71"/>
                  </a:lnTo>
                  <a:lnTo>
                    <a:pt x="1448" y="77"/>
                  </a:lnTo>
                  <a:lnTo>
                    <a:pt x="1425" y="83"/>
                  </a:lnTo>
                  <a:lnTo>
                    <a:pt x="1394" y="89"/>
                  </a:lnTo>
                  <a:lnTo>
                    <a:pt x="1356" y="91"/>
                  </a:lnTo>
                  <a:lnTo>
                    <a:pt x="1313" y="97"/>
                  </a:lnTo>
                  <a:lnTo>
                    <a:pt x="1265" y="100"/>
                  </a:lnTo>
                  <a:lnTo>
                    <a:pt x="1213" y="106"/>
                  </a:lnTo>
                  <a:lnTo>
                    <a:pt x="1155" y="108"/>
                  </a:lnTo>
                  <a:lnTo>
                    <a:pt x="1095" y="112"/>
                  </a:lnTo>
                  <a:lnTo>
                    <a:pt x="1030" y="114"/>
                  </a:lnTo>
                  <a:lnTo>
                    <a:pt x="963" y="114"/>
                  </a:lnTo>
                  <a:lnTo>
                    <a:pt x="892" y="117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14"/>
                  </a:lnTo>
                  <a:lnTo>
                    <a:pt x="387" y="112"/>
                  </a:lnTo>
                  <a:lnTo>
                    <a:pt x="327" y="108"/>
                  </a:lnTo>
                  <a:lnTo>
                    <a:pt x="270" y="106"/>
                  </a:lnTo>
                  <a:lnTo>
                    <a:pt x="218" y="100"/>
                  </a:lnTo>
                  <a:lnTo>
                    <a:pt x="170" y="97"/>
                  </a:lnTo>
                  <a:lnTo>
                    <a:pt x="127" y="95"/>
                  </a:lnTo>
                  <a:lnTo>
                    <a:pt x="89" y="89"/>
                  </a:lnTo>
                  <a:lnTo>
                    <a:pt x="58" y="83"/>
                  </a:lnTo>
                  <a:lnTo>
                    <a:pt x="34" y="77"/>
                  </a:lnTo>
                  <a:lnTo>
                    <a:pt x="15" y="71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15" y="48"/>
                  </a:lnTo>
                  <a:lnTo>
                    <a:pt x="34" y="43"/>
                  </a:lnTo>
                  <a:lnTo>
                    <a:pt x="58" y="37"/>
                  </a:lnTo>
                  <a:lnTo>
                    <a:pt x="89" y="31"/>
                  </a:lnTo>
                  <a:lnTo>
                    <a:pt x="127" y="28"/>
                  </a:lnTo>
                  <a:lnTo>
                    <a:pt x="170" y="22"/>
                  </a:lnTo>
                  <a:lnTo>
                    <a:pt x="218" y="17"/>
                  </a:lnTo>
                  <a:lnTo>
                    <a:pt x="270" y="15"/>
                  </a:lnTo>
                  <a:lnTo>
                    <a:pt x="327" y="11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4" name="Rectangle 90"/>
            <p:cNvSpPr>
              <a:spLocks noChangeArrowheads="1"/>
            </p:cNvSpPr>
            <p:nvPr/>
          </p:nvSpPr>
          <p:spPr bwMode="auto">
            <a:xfrm>
              <a:off x="4963" y="495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85" name="Freeform 91"/>
            <p:cNvSpPr>
              <a:spLocks/>
            </p:cNvSpPr>
            <p:nvPr/>
          </p:nvSpPr>
          <p:spPr bwMode="auto">
            <a:xfrm>
              <a:off x="5100" y="494"/>
              <a:ext cx="7" cy="22"/>
            </a:xfrm>
            <a:custGeom>
              <a:avLst/>
              <a:gdLst>
                <a:gd name="T0" fmla="*/ 0 w 40"/>
                <a:gd name="T1" fmla="*/ 1 h 132"/>
                <a:gd name="T2" fmla="*/ 7 w 40"/>
                <a:gd name="T3" fmla="*/ 0 h 132"/>
                <a:gd name="T4" fmla="*/ 7 w 40"/>
                <a:gd name="T5" fmla="*/ 21 h 132"/>
                <a:gd name="T6" fmla="*/ 0 w 40"/>
                <a:gd name="T7" fmla="*/ 22 h 132"/>
                <a:gd name="T8" fmla="*/ 0 w 40"/>
                <a:gd name="T9" fmla="*/ 1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32">
                  <a:moveTo>
                    <a:pt x="0" y="7"/>
                  </a:moveTo>
                  <a:lnTo>
                    <a:pt x="40" y="0"/>
                  </a:lnTo>
                  <a:lnTo>
                    <a:pt x="40" y="127"/>
                  </a:lnTo>
                  <a:lnTo>
                    <a:pt x="0" y="13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6" name="Freeform 92"/>
            <p:cNvSpPr>
              <a:spLocks/>
            </p:cNvSpPr>
            <p:nvPr/>
          </p:nvSpPr>
          <p:spPr bwMode="auto">
            <a:xfrm>
              <a:off x="4918" y="543"/>
              <a:ext cx="247" cy="35"/>
            </a:xfrm>
            <a:custGeom>
              <a:avLst/>
              <a:gdLst>
                <a:gd name="T0" fmla="*/ 136 w 1483"/>
                <a:gd name="T1" fmla="*/ 0 h 206"/>
                <a:gd name="T2" fmla="*/ 160 w 1483"/>
                <a:gd name="T3" fmla="*/ 1 h 206"/>
                <a:gd name="T4" fmla="*/ 182 w 1483"/>
                <a:gd name="T5" fmla="*/ 2 h 206"/>
                <a:gd name="T6" fmla="*/ 202 w 1483"/>
                <a:gd name="T7" fmla="*/ 4 h 206"/>
                <a:gd name="T8" fmla="*/ 219 w 1483"/>
                <a:gd name="T9" fmla="*/ 6 h 206"/>
                <a:gd name="T10" fmla="*/ 232 w 1483"/>
                <a:gd name="T11" fmla="*/ 9 h 206"/>
                <a:gd name="T12" fmla="*/ 241 w 1483"/>
                <a:gd name="T13" fmla="*/ 12 h 206"/>
                <a:gd name="T14" fmla="*/ 246 w 1483"/>
                <a:gd name="T15" fmla="*/ 15 h 206"/>
                <a:gd name="T16" fmla="*/ 246 w 1483"/>
                <a:gd name="T17" fmla="*/ 19 h 206"/>
                <a:gd name="T18" fmla="*/ 241 w 1483"/>
                <a:gd name="T19" fmla="*/ 22 h 206"/>
                <a:gd name="T20" fmla="*/ 232 w 1483"/>
                <a:gd name="T21" fmla="*/ 25 h 206"/>
                <a:gd name="T22" fmla="*/ 219 w 1483"/>
                <a:gd name="T23" fmla="*/ 28 h 206"/>
                <a:gd name="T24" fmla="*/ 202 w 1483"/>
                <a:gd name="T25" fmla="*/ 31 h 206"/>
                <a:gd name="T26" fmla="*/ 182 w 1483"/>
                <a:gd name="T27" fmla="*/ 33 h 206"/>
                <a:gd name="T28" fmla="*/ 160 w 1483"/>
                <a:gd name="T29" fmla="*/ 34 h 206"/>
                <a:gd name="T30" fmla="*/ 136 w 1483"/>
                <a:gd name="T31" fmla="*/ 35 h 206"/>
                <a:gd name="T32" fmla="*/ 111 w 1483"/>
                <a:gd name="T33" fmla="*/ 35 h 206"/>
                <a:gd name="T34" fmla="*/ 87 w 1483"/>
                <a:gd name="T35" fmla="*/ 34 h 206"/>
                <a:gd name="T36" fmla="*/ 64 w 1483"/>
                <a:gd name="T37" fmla="*/ 33 h 206"/>
                <a:gd name="T38" fmla="*/ 45 w 1483"/>
                <a:gd name="T39" fmla="*/ 31 h 206"/>
                <a:gd name="T40" fmla="*/ 28 w 1483"/>
                <a:gd name="T41" fmla="*/ 28 h 206"/>
                <a:gd name="T42" fmla="*/ 15 w 1483"/>
                <a:gd name="T43" fmla="*/ 25 h 206"/>
                <a:gd name="T44" fmla="*/ 6 w 1483"/>
                <a:gd name="T45" fmla="*/ 22 h 206"/>
                <a:gd name="T46" fmla="*/ 0 w 1483"/>
                <a:gd name="T47" fmla="*/ 19 h 206"/>
                <a:gd name="T48" fmla="*/ 0 w 1483"/>
                <a:gd name="T49" fmla="*/ 15 h 206"/>
                <a:gd name="T50" fmla="*/ 6 w 1483"/>
                <a:gd name="T51" fmla="*/ 12 h 206"/>
                <a:gd name="T52" fmla="*/ 15 w 1483"/>
                <a:gd name="T53" fmla="*/ 8 h 206"/>
                <a:gd name="T54" fmla="*/ 28 w 1483"/>
                <a:gd name="T55" fmla="*/ 5 h 206"/>
                <a:gd name="T56" fmla="*/ 45 w 1483"/>
                <a:gd name="T57" fmla="*/ 3 h 206"/>
                <a:gd name="T58" fmla="*/ 64 w 1483"/>
                <a:gd name="T59" fmla="*/ 2 h 206"/>
                <a:gd name="T60" fmla="*/ 87 w 1483"/>
                <a:gd name="T61" fmla="*/ 1 h 206"/>
                <a:gd name="T62" fmla="*/ 111 w 1483"/>
                <a:gd name="T63" fmla="*/ 0 h 2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6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31"/>
                  </a:lnTo>
                  <a:lnTo>
                    <a:pt x="1313" y="37"/>
                  </a:lnTo>
                  <a:lnTo>
                    <a:pt x="1356" y="46"/>
                  </a:lnTo>
                  <a:lnTo>
                    <a:pt x="1394" y="54"/>
                  </a:lnTo>
                  <a:lnTo>
                    <a:pt x="1425" y="63"/>
                  </a:lnTo>
                  <a:lnTo>
                    <a:pt x="1448" y="72"/>
                  </a:lnTo>
                  <a:lnTo>
                    <a:pt x="1468" y="80"/>
                  </a:lnTo>
                  <a:lnTo>
                    <a:pt x="1479" y="91"/>
                  </a:lnTo>
                  <a:lnTo>
                    <a:pt x="1483" y="100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6"/>
                  </a:lnTo>
                  <a:lnTo>
                    <a:pt x="1265" y="175"/>
                  </a:lnTo>
                  <a:lnTo>
                    <a:pt x="1213" y="180"/>
                  </a:lnTo>
                  <a:lnTo>
                    <a:pt x="1155" y="189"/>
                  </a:lnTo>
                  <a:lnTo>
                    <a:pt x="1095" y="192"/>
                  </a:lnTo>
                  <a:lnTo>
                    <a:pt x="1030" y="197"/>
                  </a:lnTo>
                  <a:lnTo>
                    <a:pt x="963" y="201"/>
                  </a:lnTo>
                  <a:lnTo>
                    <a:pt x="892" y="203"/>
                  </a:lnTo>
                  <a:lnTo>
                    <a:pt x="818" y="206"/>
                  </a:lnTo>
                  <a:lnTo>
                    <a:pt x="743" y="206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7"/>
                  </a:lnTo>
                  <a:lnTo>
                    <a:pt x="387" y="192"/>
                  </a:lnTo>
                  <a:lnTo>
                    <a:pt x="327" y="186"/>
                  </a:lnTo>
                  <a:lnTo>
                    <a:pt x="270" y="180"/>
                  </a:lnTo>
                  <a:lnTo>
                    <a:pt x="218" y="175"/>
                  </a:lnTo>
                  <a:lnTo>
                    <a:pt x="170" y="166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7" name="Freeform 93"/>
            <p:cNvSpPr>
              <a:spLocks/>
            </p:cNvSpPr>
            <p:nvPr/>
          </p:nvSpPr>
          <p:spPr bwMode="auto">
            <a:xfrm>
              <a:off x="4918" y="543"/>
              <a:ext cx="247" cy="19"/>
            </a:xfrm>
            <a:custGeom>
              <a:avLst/>
              <a:gdLst>
                <a:gd name="T0" fmla="*/ 1 w 1483"/>
                <a:gd name="T1" fmla="*/ 19 h 109"/>
                <a:gd name="T2" fmla="*/ 0 w 1483"/>
                <a:gd name="T3" fmla="*/ 19 h 109"/>
                <a:gd name="T4" fmla="*/ 0 w 1483"/>
                <a:gd name="T5" fmla="*/ 18 h 109"/>
                <a:gd name="T6" fmla="*/ 0 w 1483"/>
                <a:gd name="T7" fmla="*/ 16 h 109"/>
                <a:gd name="T8" fmla="*/ 6 w 1483"/>
                <a:gd name="T9" fmla="*/ 12 h 109"/>
                <a:gd name="T10" fmla="*/ 15 w 1483"/>
                <a:gd name="T11" fmla="*/ 8 h 109"/>
                <a:gd name="T12" fmla="*/ 28 w 1483"/>
                <a:gd name="T13" fmla="*/ 5 h 109"/>
                <a:gd name="T14" fmla="*/ 45 w 1483"/>
                <a:gd name="T15" fmla="*/ 3 h 109"/>
                <a:gd name="T16" fmla="*/ 64 w 1483"/>
                <a:gd name="T17" fmla="*/ 2 h 109"/>
                <a:gd name="T18" fmla="*/ 87 w 1483"/>
                <a:gd name="T19" fmla="*/ 1 h 109"/>
                <a:gd name="T20" fmla="*/ 111 w 1483"/>
                <a:gd name="T21" fmla="*/ 0 h 109"/>
                <a:gd name="T22" fmla="*/ 136 w 1483"/>
                <a:gd name="T23" fmla="*/ 0 h 109"/>
                <a:gd name="T24" fmla="*/ 160 w 1483"/>
                <a:gd name="T25" fmla="*/ 1 h 109"/>
                <a:gd name="T26" fmla="*/ 182 w 1483"/>
                <a:gd name="T27" fmla="*/ 2 h 109"/>
                <a:gd name="T28" fmla="*/ 201 w 1483"/>
                <a:gd name="T29" fmla="*/ 3 h 109"/>
                <a:gd name="T30" fmla="*/ 217 w 1483"/>
                <a:gd name="T31" fmla="*/ 6 h 109"/>
                <a:gd name="T32" fmla="*/ 231 w 1483"/>
                <a:gd name="T33" fmla="*/ 9 h 109"/>
                <a:gd name="T34" fmla="*/ 241 w 1483"/>
                <a:gd name="T35" fmla="*/ 12 h 109"/>
                <a:gd name="T36" fmla="*/ 246 w 1483"/>
                <a:gd name="T37" fmla="*/ 16 h 109"/>
                <a:gd name="T38" fmla="*/ 246 w 1483"/>
                <a:gd name="T39" fmla="*/ 17 h 109"/>
                <a:gd name="T40" fmla="*/ 241 w 1483"/>
                <a:gd name="T41" fmla="*/ 14 h 109"/>
                <a:gd name="T42" fmla="*/ 231 w 1483"/>
                <a:gd name="T43" fmla="*/ 13 h 109"/>
                <a:gd name="T44" fmla="*/ 217 w 1483"/>
                <a:gd name="T45" fmla="*/ 11 h 109"/>
                <a:gd name="T46" fmla="*/ 201 w 1483"/>
                <a:gd name="T47" fmla="*/ 9 h 109"/>
                <a:gd name="T48" fmla="*/ 182 w 1483"/>
                <a:gd name="T49" fmla="*/ 8 h 109"/>
                <a:gd name="T50" fmla="*/ 160 w 1483"/>
                <a:gd name="T51" fmla="*/ 7 h 109"/>
                <a:gd name="T52" fmla="*/ 136 w 1483"/>
                <a:gd name="T53" fmla="*/ 7 h 109"/>
                <a:gd name="T54" fmla="*/ 111 w 1483"/>
                <a:gd name="T55" fmla="*/ 7 h 109"/>
                <a:gd name="T56" fmla="*/ 87 w 1483"/>
                <a:gd name="T57" fmla="*/ 7 h 109"/>
                <a:gd name="T58" fmla="*/ 64 w 1483"/>
                <a:gd name="T59" fmla="*/ 8 h 109"/>
                <a:gd name="T60" fmla="*/ 45 w 1483"/>
                <a:gd name="T61" fmla="*/ 9 h 109"/>
                <a:gd name="T62" fmla="*/ 28 w 1483"/>
                <a:gd name="T63" fmla="*/ 10 h 109"/>
                <a:gd name="T64" fmla="*/ 15 w 1483"/>
                <a:gd name="T65" fmla="*/ 12 h 109"/>
                <a:gd name="T66" fmla="*/ 6 w 1483"/>
                <a:gd name="T67" fmla="*/ 14 h 109"/>
                <a:gd name="T68" fmla="*/ 0 w 1483"/>
                <a:gd name="T69" fmla="*/ 17 h 109"/>
                <a:gd name="T70" fmla="*/ 0 w 1483"/>
                <a:gd name="T71" fmla="*/ 18 h 109"/>
                <a:gd name="T72" fmla="*/ 1 w 1483"/>
                <a:gd name="T73" fmla="*/ 19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9">
                  <a:moveTo>
                    <a:pt x="9" y="109"/>
                  </a:moveTo>
                  <a:lnTo>
                    <a:pt x="6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5"/>
                  </a:lnTo>
                  <a:lnTo>
                    <a:pt x="1090" y="9"/>
                  </a:lnTo>
                  <a:lnTo>
                    <a:pt x="1150" y="14"/>
                  </a:lnTo>
                  <a:lnTo>
                    <a:pt x="1205" y="20"/>
                  </a:lnTo>
                  <a:lnTo>
                    <a:pt x="1259" y="26"/>
                  </a:lnTo>
                  <a:lnTo>
                    <a:pt x="1304" y="35"/>
                  </a:lnTo>
                  <a:lnTo>
                    <a:pt x="1348" y="43"/>
                  </a:lnTo>
                  <a:lnTo>
                    <a:pt x="1386" y="52"/>
                  </a:lnTo>
                  <a:lnTo>
                    <a:pt x="1420" y="60"/>
                  </a:lnTo>
                  <a:lnTo>
                    <a:pt x="1445" y="69"/>
                  </a:lnTo>
                  <a:lnTo>
                    <a:pt x="1462" y="80"/>
                  </a:lnTo>
                  <a:lnTo>
                    <a:pt x="1477" y="89"/>
                  </a:lnTo>
                  <a:lnTo>
                    <a:pt x="1483" y="100"/>
                  </a:lnTo>
                  <a:lnTo>
                    <a:pt x="1477" y="95"/>
                  </a:lnTo>
                  <a:lnTo>
                    <a:pt x="1462" y="89"/>
                  </a:lnTo>
                  <a:lnTo>
                    <a:pt x="1445" y="83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0"/>
                  </a:lnTo>
                  <a:lnTo>
                    <a:pt x="1205" y="54"/>
                  </a:lnTo>
                  <a:lnTo>
                    <a:pt x="1150" y="52"/>
                  </a:lnTo>
                  <a:lnTo>
                    <a:pt x="1090" y="48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0"/>
                  </a:lnTo>
                  <a:lnTo>
                    <a:pt x="743" y="40"/>
                  </a:lnTo>
                  <a:lnTo>
                    <a:pt x="665" y="40"/>
                  </a:lnTo>
                  <a:lnTo>
                    <a:pt x="594" y="40"/>
                  </a:lnTo>
                  <a:lnTo>
                    <a:pt x="522" y="43"/>
                  </a:lnTo>
                  <a:lnTo>
                    <a:pt x="453" y="43"/>
                  </a:lnTo>
                  <a:lnTo>
                    <a:pt x="387" y="46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5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80"/>
                  </a:lnTo>
                  <a:lnTo>
                    <a:pt x="15" y="86"/>
                  </a:lnTo>
                  <a:lnTo>
                    <a:pt x="2" y="95"/>
                  </a:lnTo>
                  <a:lnTo>
                    <a:pt x="0" y="10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9" y="10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8" name="Freeform 94"/>
            <p:cNvSpPr>
              <a:spLocks/>
            </p:cNvSpPr>
            <p:nvPr/>
          </p:nvSpPr>
          <p:spPr bwMode="auto">
            <a:xfrm>
              <a:off x="4918" y="550"/>
              <a:ext cx="247" cy="20"/>
            </a:xfrm>
            <a:custGeom>
              <a:avLst/>
              <a:gdLst>
                <a:gd name="T0" fmla="*/ 136 w 1483"/>
                <a:gd name="T1" fmla="*/ 0 h 118"/>
                <a:gd name="T2" fmla="*/ 160 w 1483"/>
                <a:gd name="T3" fmla="*/ 1 h 118"/>
                <a:gd name="T4" fmla="*/ 182 w 1483"/>
                <a:gd name="T5" fmla="*/ 1 h 118"/>
                <a:gd name="T6" fmla="*/ 202 w 1483"/>
                <a:gd name="T7" fmla="*/ 2 h 118"/>
                <a:gd name="T8" fmla="*/ 219 w 1483"/>
                <a:gd name="T9" fmla="*/ 4 h 118"/>
                <a:gd name="T10" fmla="*/ 232 w 1483"/>
                <a:gd name="T11" fmla="*/ 5 h 118"/>
                <a:gd name="T12" fmla="*/ 241 w 1483"/>
                <a:gd name="T13" fmla="*/ 7 h 118"/>
                <a:gd name="T14" fmla="*/ 246 w 1483"/>
                <a:gd name="T15" fmla="*/ 9 h 118"/>
                <a:gd name="T16" fmla="*/ 246 w 1483"/>
                <a:gd name="T17" fmla="*/ 11 h 118"/>
                <a:gd name="T18" fmla="*/ 241 w 1483"/>
                <a:gd name="T19" fmla="*/ 14 h 118"/>
                <a:gd name="T20" fmla="*/ 232 w 1483"/>
                <a:gd name="T21" fmla="*/ 16 h 118"/>
                <a:gd name="T22" fmla="*/ 219 w 1483"/>
                <a:gd name="T23" fmla="*/ 17 h 118"/>
                <a:gd name="T24" fmla="*/ 202 w 1483"/>
                <a:gd name="T25" fmla="*/ 18 h 118"/>
                <a:gd name="T26" fmla="*/ 182 w 1483"/>
                <a:gd name="T27" fmla="*/ 19 h 118"/>
                <a:gd name="T28" fmla="*/ 160 w 1483"/>
                <a:gd name="T29" fmla="*/ 20 h 118"/>
                <a:gd name="T30" fmla="*/ 136 w 1483"/>
                <a:gd name="T31" fmla="*/ 20 h 118"/>
                <a:gd name="T32" fmla="*/ 111 w 1483"/>
                <a:gd name="T33" fmla="*/ 20 h 118"/>
                <a:gd name="T34" fmla="*/ 87 w 1483"/>
                <a:gd name="T35" fmla="*/ 19 h 118"/>
                <a:gd name="T36" fmla="*/ 64 w 1483"/>
                <a:gd name="T37" fmla="*/ 18 h 118"/>
                <a:gd name="T38" fmla="*/ 45 w 1483"/>
                <a:gd name="T39" fmla="*/ 17 h 118"/>
                <a:gd name="T40" fmla="*/ 28 w 1483"/>
                <a:gd name="T41" fmla="*/ 16 h 118"/>
                <a:gd name="T42" fmla="*/ 15 w 1483"/>
                <a:gd name="T43" fmla="*/ 15 h 118"/>
                <a:gd name="T44" fmla="*/ 6 w 1483"/>
                <a:gd name="T45" fmla="*/ 13 h 118"/>
                <a:gd name="T46" fmla="*/ 0 w 1483"/>
                <a:gd name="T47" fmla="*/ 11 h 118"/>
                <a:gd name="T48" fmla="*/ 0 w 1483"/>
                <a:gd name="T49" fmla="*/ 9 h 118"/>
                <a:gd name="T50" fmla="*/ 6 w 1483"/>
                <a:gd name="T51" fmla="*/ 7 h 118"/>
                <a:gd name="T52" fmla="*/ 15 w 1483"/>
                <a:gd name="T53" fmla="*/ 5 h 118"/>
                <a:gd name="T54" fmla="*/ 28 w 1483"/>
                <a:gd name="T55" fmla="*/ 3 h 118"/>
                <a:gd name="T56" fmla="*/ 45 w 1483"/>
                <a:gd name="T57" fmla="*/ 2 h 118"/>
                <a:gd name="T58" fmla="*/ 64 w 1483"/>
                <a:gd name="T59" fmla="*/ 1 h 118"/>
                <a:gd name="T60" fmla="*/ 87 w 1483"/>
                <a:gd name="T61" fmla="*/ 1 h 118"/>
                <a:gd name="T62" fmla="*/ 111 w 1483"/>
                <a:gd name="T63" fmla="*/ 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8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8"/>
                  </a:lnTo>
                  <a:lnTo>
                    <a:pt x="1155" y="12"/>
                  </a:lnTo>
                  <a:lnTo>
                    <a:pt x="1213" y="14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2"/>
                  </a:lnTo>
                  <a:lnTo>
                    <a:pt x="1425" y="38"/>
                  </a:lnTo>
                  <a:lnTo>
                    <a:pt x="1448" y="43"/>
                  </a:lnTo>
                  <a:lnTo>
                    <a:pt x="1468" y="49"/>
                  </a:lnTo>
                  <a:lnTo>
                    <a:pt x="1479" y="55"/>
                  </a:lnTo>
                  <a:lnTo>
                    <a:pt x="1483" y="60"/>
                  </a:lnTo>
                  <a:lnTo>
                    <a:pt x="1479" y="66"/>
                  </a:lnTo>
                  <a:lnTo>
                    <a:pt x="1468" y="75"/>
                  </a:lnTo>
                  <a:lnTo>
                    <a:pt x="1448" y="81"/>
                  </a:lnTo>
                  <a:lnTo>
                    <a:pt x="1425" y="86"/>
                  </a:lnTo>
                  <a:lnTo>
                    <a:pt x="1394" y="92"/>
                  </a:lnTo>
                  <a:lnTo>
                    <a:pt x="1356" y="98"/>
                  </a:lnTo>
                  <a:lnTo>
                    <a:pt x="1313" y="101"/>
                  </a:lnTo>
                  <a:lnTo>
                    <a:pt x="1265" y="107"/>
                  </a:lnTo>
                  <a:lnTo>
                    <a:pt x="1213" y="109"/>
                  </a:lnTo>
                  <a:lnTo>
                    <a:pt x="1155" y="112"/>
                  </a:lnTo>
                  <a:lnTo>
                    <a:pt x="1095" y="114"/>
                  </a:lnTo>
                  <a:lnTo>
                    <a:pt x="1030" y="118"/>
                  </a:lnTo>
                  <a:lnTo>
                    <a:pt x="963" y="118"/>
                  </a:lnTo>
                  <a:lnTo>
                    <a:pt x="892" y="118"/>
                  </a:lnTo>
                  <a:lnTo>
                    <a:pt x="818" y="118"/>
                  </a:lnTo>
                  <a:lnTo>
                    <a:pt x="743" y="118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7"/>
                  </a:lnTo>
                  <a:lnTo>
                    <a:pt x="270" y="103"/>
                  </a:lnTo>
                  <a:lnTo>
                    <a:pt x="218" y="101"/>
                  </a:lnTo>
                  <a:lnTo>
                    <a:pt x="170" y="94"/>
                  </a:lnTo>
                  <a:lnTo>
                    <a:pt x="127" y="92"/>
                  </a:lnTo>
                  <a:lnTo>
                    <a:pt x="89" y="86"/>
                  </a:lnTo>
                  <a:lnTo>
                    <a:pt x="58" y="81"/>
                  </a:lnTo>
                  <a:lnTo>
                    <a:pt x="34" y="77"/>
                  </a:lnTo>
                  <a:lnTo>
                    <a:pt x="15" y="72"/>
                  </a:lnTo>
                  <a:lnTo>
                    <a:pt x="2" y="66"/>
                  </a:lnTo>
                  <a:lnTo>
                    <a:pt x="0" y="60"/>
                  </a:lnTo>
                  <a:lnTo>
                    <a:pt x="2" y="55"/>
                  </a:lnTo>
                  <a:lnTo>
                    <a:pt x="15" y="46"/>
                  </a:lnTo>
                  <a:lnTo>
                    <a:pt x="34" y="40"/>
                  </a:lnTo>
                  <a:lnTo>
                    <a:pt x="58" y="34"/>
                  </a:lnTo>
                  <a:lnTo>
                    <a:pt x="89" y="29"/>
                  </a:lnTo>
                  <a:lnTo>
                    <a:pt x="127" y="25"/>
                  </a:lnTo>
                  <a:lnTo>
                    <a:pt x="170" y="20"/>
                  </a:lnTo>
                  <a:lnTo>
                    <a:pt x="218" y="17"/>
                  </a:lnTo>
                  <a:lnTo>
                    <a:pt x="270" y="12"/>
                  </a:lnTo>
                  <a:lnTo>
                    <a:pt x="327" y="8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9" name="Freeform 95"/>
            <p:cNvSpPr>
              <a:spLocks/>
            </p:cNvSpPr>
            <p:nvPr/>
          </p:nvSpPr>
          <p:spPr bwMode="auto">
            <a:xfrm>
              <a:off x="4963" y="552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3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3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77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77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0" name="Freeform 96"/>
            <p:cNvSpPr>
              <a:spLocks/>
            </p:cNvSpPr>
            <p:nvPr/>
          </p:nvSpPr>
          <p:spPr bwMode="auto">
            <a:xfrm>
              <a:off x="5100" y="55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0 h 127"/>
                <a:gd name="T14" fmla="*/ 7 w 40"/>
                <a:gd name="T15" fmla="*/ 15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5 h 127"/>
                <a:gd name="T28" fmla="*/ 0 w 40"/>
                <a:gd name="T29" fmla="*/ 10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1"/>
                  </a:lnTo>
                  <a:lnTo>
                    <a:pt x="40" y="93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3"/>
                  </a:lnTo>
                  <a:lnTo>
                    <a:pt x="0" y="61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1" name="Freeform 97"/>
            <p:cNvSpPr>
              <a:spLocks/>
            </p:cNvSpPr>
            <p:nvPr/>
          </p:nvSpPr>
          <p:spPr bwMode="auto">
            <a:xfrm>
              <a:off x="4918" y="600"/>
              <a:ext cx="247" cy="34"/>
            </a:xfrm>
            <a:custGeom>
              <a:avLst/>
              <a:gdLst>
                <a:gd name="T0" fmla="*/ 136 w 1483"/>
                <a:gd name="T1" fmla="*/ 0 h 207"/>
                <a:gd name="T2" fmla="*/ 160 w 1483"/>
                <a:gd name="T3" fmla="*/ 1 h 207"/>
                <a:gd name="T4" fmla="*/ 182 w 1483"/>
                <a:gd name="T5" fmla="*/ 2 h 207"/>
                <a:gd name="T6" fmla="*/ 202 w 1483"/>
                <a:gd name="T7" fmla="*/ 4 h 207"/>
                <a:gd name="T8" fmla="*/ 219 w 1483"/>
                <a:gd name="T9" fmla="*/ 7 h 207"/>
                <a:gd name="T10" fmla="*/ 232 w 1483"/>
                <a:gd name="T11" fmla="*/ 10 h 207"/>
                <a:gd name="T12" fmla="*/ 241 w 1483"/>
                <a:gd name="T13" fmla="*/ 13 h 207"/>
                <a:gd name="T14" fmla="*/ 246 w 1483"/>
                <a:gd name="T15" fmla="*/ 16 h 207"/>
                <a:gd name="T16" fmla="*/ 246 w 1483"/>
                <a:gd name="T17" fmla="*/ 19 h 207"/>
                <a:gd name="T18" fmla="*/ 241 w 1483"/>
                <a:gd name="T19" fmla="*/ 22 h 207"/>
                <a:gd name="T20" fmla="*/ 232 w 1483"/>
                <a:gd name="T21" fmla="*/ 25 h 207"/>
                <a:gd name="T22" fmla="*/ 219 w 1483"/>
                <a:gd name="T23" fmla="*/ 28 h 207"/>
                <a:gd name="T24" fmla="*/ 202 w 1483"/>
                <a:gd name="T25" fmla="*/ 30 h 207"/>
                <a:gd name="T26" fmla="*/ 182 w 1483"/>
                <a:gd name="T27" fmla="*/ 32 h 207"/>
                <a:gd name="T28" fmla="*/ 160 w 1483"/>
                <a:gd name="T29" fmla="*/ 33 h 207"/>
                <a:gd name="T30" fmla="*/ 136 w 1483"/>
                <a:gd name="T31" fmla="*/ 34 h 207"/>
                <a:gd name="T32" fmla="*/ 111 w 1483"/>
                <a:gd name="T33" fmla="*/ 34 h 207"/>
                <a:gd name="T34" fmla="*/ 87 w 1483"/>
                <a:gd name="T35" fmla="*/ 33 h 207"/>
                <a:gd name="T36" fmla="*/ 64 w 1483"/>
                <a:gd name="T37" fmla="*/ 32 h 207"/>
                <a:gd name="T38" fmla="*/ 45 w 1483"/>
                <a:gd name="T39" fmla="*/ 30 h 207"/>
                <a:gd name="T40" fmla="*/ 28 w 1483"/>
                <a:gd name="T41" fmla="*/ 27 h 207"/>
                <a:gd name="T42" fmla="*/ 15 w 1483"/>
                <a:gd name="T43" fmla="*/ 24 h 207"/>
                <a:gd name="T44" fmla="*/ 6 w 1483"/>
                <a:gd name="T45" fmla="*/ 21 h 207"/>
                <a:gd name="T46" fmla="*/ 0 w 1483"/>
                <a:gd name="T47" fmla="*/ 18 h 207"/>
                <a:gd name="T48" fmla="*/ 0 w 1483"/>
                <a:gd name="T49" fmla="*/ 14 h 207"/>
                <a:gd name="T50" fmla="*/ 6 w 1483"/>
                <a:gd name="T51" fmla="*/ 11 h 207"/>
                <a:gd name="T52" fmla="*/ 15 w 1483"/>
                <a:gd name="T53" fmla="*/ 8 h 207"/>
                <a:gd name="T54" fmla="*/ 28 w 1483"/>
                <a:gd name="T55" fmla="*/ 5 h 207"/>
                <a:gd name="T56" fmla="*/ 45 w 1483"/>
                <a:gd name="T57" fmla="*/ 3 h 207"/>
                <a:gd name="T58" fmla="*/ 64 w 1483"/>
                <a:gd name="T59" fmla="*/ 1 h 207"/>
                <a:gd name="T60" fmla="*/ 87 w 1483"/>
                <a:gd name="T61" fmla="*/ 0 h 207"/>
                <a:gd name="T62" fmla="*/ 111 w 1483"/>
                <a:gd name="T63" fmla="*/ 0 h 20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7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6"/>
                  </a:lnTo>
                  <a:lnTo>
                    <a:pt x="1030" y="12"/>
                  </a:lnTo>
                  <a:lnTo>
                    <a:pt x="1095" y="14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4"/>
                  </a:lnTo>
                  <a:lnTo>
                    <a:pt x="1313" y="40"/>
                  </a:lnTo>
                  <a:lnTo>
                    <a:pt x="1356" y="49"/>
                  </a:lnTo>
                  <a:lnTo>
                    <a:pt x="1394" y="58"/>
                  </a:lnTo>
                  <a:lnTo>
                    <a:pt x="1425" y="66"/>
                  </a:lnTo>
                  <a:lnTo>
                    <a:pt x="1448" y="77"/>
                  </a:lnTo>
                  <a:lnTo>
                    <a:pt x="1468" y="86"/>
                  </a:lnTo>
                  <a:lnTo>
                    <a:pt x="1479" y="95"/>
                  </a:lnTo>
                  <a:lnTo>
                    <a:pt x="1483" y="107"/>
                  </a:lnTo>
                  <a:lnTo>
                    <a:pt x="1479" y="118"/>
                  </a:lnTo>
                  <a:lnTo>
                    <a:pt x="1468" y="127"/>
                  </a:lnTo>
                  <a:lnTo>
                    <a:pt x="1448" y="135"/>
                  </a:lnTo>
                  <a:lnTo>
                    <a:pt x="1425" y="144"/>
                  </a:lnTo>
                  <a:lnTo>
                    <a:pt x="1394" y="155"/>
                  </a:lnTo>
                  <a:lnTo>
                    <a:pt x="1356" y="161"/>
                  </a:lnTo>
                  <a:lnTo>
                    <a:pt x="1313" y="170"/>
                  </a:lnTo>
                  <a:lnTo>
                    <a:pt x="1265" y="178"/>
                  </a:lnTo>
                  <a:lnTo>
                    <a:pt x="1213" y="183"/>
                  </a:lnTo>
                  <a:lnTo>
                    <a:pt x="1155" y="189"/>
                  </a:lnTo>
                  <a:lnTo>
                    <a:pt x="1095" y="196"/>
                  </a:lnTo>
                  <a:lnTo>
                    <a:pt x="1030" y="198"/>
                  </a:lnTo>
                  <a:lnTo>
                    <a:pt x="963" y="201"/>
                  </a:lnTo>
                  <a:lnTo>
                    <a:pt x="892" y="204"/>
                  </a:lnTo>
                  <a:lnTo>
                    <a:pt x="818" y="207"/>
                  </a:lnTo>
                  <a:lnTo>
                    <a:pt x="743" y="207"/>
                  </a:lnTo>
                  <a:lnTo>
                    <a:pt x="665" y="207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2"/>
                  </a:lnTo>
                  <a:lnTo>
                    <a:pt x="327" y="187"/>
                  </a:lnTo>
                  <a:lnTo>
                    <a:pt x="270" y="181"/>
                  </a:lnTo>
                  <a:lnTo>
                    <a:pt x="218" y="172"/>
                  </a:lnTo>
                  <a:lnTo>
                    <a:pt x="170" y="164"/>
                  </a:lnTo>
                  <a:lnTo>
                    <a:pt x="127" y="157"/>
                  </a:lnTo>
                  <a:lnTo>
                    <a:pt x="89" y="146"/>
                  </a:lnTo>
                  <a:lnTo>
                    <a:pt x="58" y="138"/>
                  </a:lnTo>
                  <a:lnTo>
                    <a:pt x="34" y="129"/>
                  </a:lnTo>
                  <a:lnTo>
                    <a:pt x="15" y="118"/>
                  </a:lnTo>
                  <a:lnTo>
                    <a:pt x="2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2" name="Freeform 98"/>
            <p:cNvSpPr>
              <a:spLocks/>
            </p:cNvSpPr>
            <p:nvPr/>
          </p:nvSpPr>
          <p:spPr bwMode="auto">
            <a:xfrm>
              <a:off x="4918" y="600"/>
              <a:ext cx="247" cy="17"/>
            </a:xfrm>
            <a:custGeom>
              <a:avLst/>
              <a:gdLst>
                <a:gd name="T0" fmla="*/ 1 w 1483"/>
                <a:gd name="T1" fmla="*/ 17 h 107"/>
                <a:gd name="T2" fmla="*/ 0 w 1483"/>
                <a:gd name="T3" fmla="*/ 17 h 107"/>
                <a:gd name="T4" fmla="*/ 0 w 1483"/>
                <a:gd name="T5" fmla="*/ 16 h 107"/>
                <a:gd name="T6" fmla="*/ 0 w 1483"/>
                <a:gd name="T7" fmla="*/ 14 h 107"/>
                <a:gd name="T8" fmla="*/ 6 w 1483"/>
                <a:gd name="T9" fmla="*/ 10 h 107"/>
                <a:gd name="T10" fmla="*/ 15 w 1483"/>
                <a:gd name="T11" fmla="*/ 8 h 107"/>
                <a:gd name="T12" fmla="*/ 28 w 1483"/>
                <a:gd name="T13" fmla="*/ 5 h 107"/>
                <a:gd name="T14" fmla="*/ 45 w 1483"/>
                <a:gd name="T15" fmla="*/ 3 h 107"/>
                <a:gd name="T16" fmla="*/ 64 w 1483"/>
                <a:gd name="T17" fmla="*/ 1 h 107"/>
                <a:gd name="T18" fmla="*/ 87 w 1483"/>
                <a:gd name="T19" fmla="*/ 0 h 107"/>
                <a:gd name="T20" fmla="*/ 111 w 1483"/>
                <a:gd name="T21" fmla="*/ 0 h 107"/>
                <a:gd name="T22" fmla="*/ 136 w 1483"/>
                <a:gd name="T23" fmla="*/ 0 h 107"/>
                <a:gd name="T24" fmla="*/ 160 w 1483"/>
                <a:gd name="T25" fmla="*/ 0 h 107"/>
                <a:gd name="T26" fmla="*/ 182 w 1483"/>
                <a:gd name="T27" fmla="*/ 2 h 107"/>
                <a:gd name="T28" fmla="*/ 201 w 1483"/>
                <a:gd name="T29" fmla="*/ 4 h 107"/>
                <a:gd name="T30" fmla="*/ 217 w 1483"/>
                <a:gd name="T31" fmla="*/ 6 h 107"/>
                <a:gd name="T32" fmla="*/ 231 w 1483"/>
                <a:gd name="T33" fmla="*/ 9 h 107"/>
                <a:gd name="T34" fmla="*/ 241 w 1483"/>
                <a:gd name="T35" fmla="*/ 11 h 107"/>
                <a:gd name="T36" fmla="*/ 246 w 1483"/>
                <a:gd name="T37" fmla="*/ 15 h 107"/>
                <a:gd name="T38" fmla="*/ 246 w 1483"/>
                <a:gd name="T39" fmla="*/ 15 h 107"/>
                <a:gd name="T40" fmla="*/ 241 w 1483"/>
                <a:gd name="T41" fmla="*/ 14 h 107"/>
                <a:gd name="T42" fmla="*/ 231 w 1483"/>
                <a:gd name="T43" fmla="*/ 12 h 107"/>
                <a:gd name="T44" fmla="*/ 217 w 1483"/>
                <a:gd name="T45" fmla="*/ 10 h 107"/>
                <a:gd name="T46" fmla="*/ 201 w 1483"/>
                <a:gd name="T47" fmla="*/ 10 h 107"/>
                <a:gd name="T48" fmla="*/ 182 w 1483"/>
                <a:gd name="T49" fmla="*/ 9 h 107"/>
                <a:gd name="T50" fmla="*/ 160 w 1483"/>
                <a:gd name="T51" fmla="*/ 8 h 107"/>
                <a:gd name="T52" fmla="*/ 136 w 1483"/>
                <a:gd name="T53" fmla="*/ 7 h 107"/>
                <a:gd name="T54" fmla="*/ 111 w 1483"/>
                <a:gd name="T55" fmla="*/ 7 h 107"/>
                <a:gd name="T56" fmla="*/ 87 w 1483"/>
                <a:gd name="T57" fmla="*/ 7 h 107"/>
                <a:gd name="T58" fmla="*/ 64 w 1483"/>
                <a:gd name="T59" fmla="*/ 8 h 107"/>
                <a:gd name="T60" fmla="*/ 45 w 1483"/>
                <a:gd name="T61" fmla="*/ 8 h 107"/>
                <a:gd name="T62" fmla="*/ 28 w 1483"/>
                <a:gd name="T63" fmla="*/ 10 h 107"/>
                <a:gd name="T64" fmla="*/ 15 w 1483"/>
                <a:gd name="T65" fmla="*/ 11 h 107"/>
                <a:gd name="T66" fmla="*/ 6 w 1483"/>
                <a:gd name="T67" fmla="*/ 13 h 107"/>
                <a:gd name="T68" fmla="*/ 0 w 1483"/>
                <a:gd name="T69" fmla="*/ 15 h 107"/>
                <a:gd name="T70" fmla="*/ 0 w 1483"/>
                <a:gd name="T71" fmla="*/ 16 h 107"/>
                <a:gd name="T72" fmla="*/ 1 w 1483"/>
                <a:gd name="T73" fmla="*/ 17 h 10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7">
                  <a:moveTo>
                    <a:pt x="9" y="107"/>
                  </a:moveTo>
                  <a:lnTo>
                    <a:pt x="6" y="107"/>
                  </a:lnTo>
                  <a:lnTo>
                    <a:pt x="2" y="107"/>
                  </a:lnTo>
                  <a:lnTo>
                    <a:pt x="0" y="107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6"/>
                  </a:lnTo>
                  <a:lnTo>
                    <a:pt x="1090" y="12"/>
                  </a:lnTo>
                  <a:lnTo>
                    <a:pt x="1150" y="14"/>
                  </a:lnTo>
                  <a:lnTo>
                    <a:pt x="1205" y="23"/>
                  </a:lnTo>
                  <a:lnTo>
                    <a:pt x="1259" y="29"/>
                  </a:lnTo>
                  <a:lnTo>
                    <a:pt x="1304" y="38"/>
                  </a:lnTo>
                  <a:lnTo>
                    <a:pt x="1348" y="43"/>
                  </a:lnTo>
                  <a:lnTo>
                    <a:pt x="1386" y="55"/>
                  </a:lnTo>
                  <a:lnTo>
                    <a:pt x="1420" y="64"/>
                  </a:lnTo>
                  <a:lnTo>
                    <a:pt x="1445" y="72"/>
                  </a:lnTo>
                  <a:lnTo>
                    <a:pt x="1462" y="81"/>
                  </a:lnTo>
                  <a:lnTo>
                    <a:pt x="1477" y="92"/>
                  </a:lnTo>
                  <a:lnTo>
                    <a:pt x="1483" y="101"/>
                  </a:lnTo>
                  <a:lnTo>
                    <a:pt x="1477" y="95"/>
                  </a:lnTo>
                  <a:lnTo>
                    <a:pt x="1462" y="90"/>
                  </a:lnTo>
                  <a:lnTo>
                    <a:pt x="1445" y="86"/>
                  </a:lnTo>
                  <a:lnTo>
                    <a:pt x="1420" y="81"/>
                  </a:lnTo>
                  <a:lnTo>
                    <a:pt x="1386" y="75"/>
                  </a:lnTo>
                  <a:lnTo>
                    <a:pt x="1348" y="72"/>
                  </a:lnTo>
                  <a:lnTo>
                    <a:pt x="1304" y="66"/>
                  </a:lnTo>
                  <a:lnTo>
                    <a:pt x="1259" y="64"/>
                  </a:lnTo>
                  <a:lnTo>
                    <a:pt x="1205" y="60"/>
                  </a:lnTo>
                  <a:lnTo>
                    <a:pt x="1150" y="58"/>
                  </a:lnTo>
                  <a:lnTo>
                    <a:pt x="1090" y="55"/>
                  </a:lnTo>
                  <a:lnTo>
                    <a:pt x="1024" y="52"/>
                  </a:lnTo>
                  <a:lnTo>
                    <a:pt x="958" y="49"/>
                  </a:lnTo>
                  <a:lnTo>
                    <a:pt x="889" y="46"/>
                  </a:lnTo>
                  <a:lnTo>
                    <a:pt x="818" y="43"/>
                  </a:lnTo>
                  <a:lnTo>
                    <a:pt x="743" y="43"/>
                  </a:lnTo>
                  <a:lnTo>
                    <a:pt x="665" y="43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49"/>
                  </a:lnTo>
                  <a:lnTo>
                    <a:pt x="327" y="49"/>
                  </a:lnTo>
                  <a:lnTo>
                    <a:pt x="270" y="52"/>
                  </a:lnTo>
                  <a:lnTo>
                    <a:pt x="218" y="58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5"/>
                  </a:lnTo>
                  <a:lnTo>
                    <a:pt x="34" y="81"/>
                  </a:lnTo>
                  <a:lnTo>
                    <a:pt x="15" y="86"/>
                  </a:lnTo>
                  <a:lnTo>
                    <a:pt x="2" y="92"/>
                  </a:lnTo>
                  <a:lnTo>
                    <a:pt x="0" y="98"/>
                  </a:lnTo>
                  <a:lnTo>
                    <a:pt x="0" y="101"/>
                  </a:lnTo>
                  <a:lnTo>
                    <a:pt x="2" y="103"/>
                  </a:lnTo>
                  <a:lnTo>
                    <a:pt x="9" y="107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3" name="Freeform 99"/>
            <p:cNvSpPr>
              <a:spLocks/>
            </p:cNvSpPr>
            <p:nvPr/>
          </p:nvSpPr>
          <p:spPr bwMode="auto">
            <a:xfrm>
              <a:off x="4918" y="607"/>
              <a:ext cx="247" cy="19"/>
            </a:xfrm>
            <a:custGeom>
              <a:avLst/>
              <a:gdLst>
                <a:gd name="T0" fmla="*/ 136 w 1483"/>
                <a:gd name="T1" fmla="*/ 0 h 114"/>
                <a:gd name="T2" fmla="*/ 160 w 1483"/>
                <a:gd name="T3" fmla="*/ 1 h 114"/>
                <a:gd name="T4" fmla="*/ 182 w 1483"/>
                <a:gd name="T5" fmla="*/ 2 h 114"/>
                <a:gd name="T6" fmla="*/ 202 w 1483"/>
                <a:gd name="T7" fmla="*/ 3 h 114"/>
                <a:gd name="T8" fmla="*/ 219 w 1483"/>
                <a:gd name="T9" fmla="*/ 4 h 114"/>
                <a:gd name="T10" fmla="*/ 232 w 1483"/>
                <a:gd name="T11" fmla="*/ 6 h 114"/>
                <a:gd name="T12" fmla="*/ 241 w 1483"/>
                <a:gd name="T13" fmla="*/ 8 h 114"/>
                <a:gd name="T14" fmla="*/ 246 w 1483"/>
                <a:gd name="T15" fmla="*/ 10 h 114"/>
                <a:gd name="T16" fmla="*/ 246 w 1483"/>
                <a:gd name="T17" fmla="*/ 12 h 114"/>
                <a:gd name="T18" fmla="*/ 241 w 1483"/>
                <a:gd name="T19" fmla="*/ 13 h 114"/>
                <a:gd name="T20" fmla="*/ 232 w 1483"/>
                <a:gd name="T21" fmla="*/ 15 h 114"/>
                <a:gd name="T22" fmla="*/ 219 w 1483"/>
                <a:gd name="T23" fmla="*/ 16 h 114"/>
                <a:gd name="T24" fmla="*/ 202 w 1483"/>
                <a:gd name="T25" fmla="*/ 18 h 114"/>
                <a:gd name="T26" fmla="*/ 182 w 1483"/>
                <a:gd name="T27" fmla="*/ 18 h 114"/>
                <a:gd name="T28" fmla="*/ 160 w 1483"/>
                <a:gd name="T29" fmla="*/ 19 h 114"/>
                <a:gd name="T30" fmla="*/ 136 w 1483"/>
                <a:gd name="T31" fmla="*/ 19 h 114"/>
                <a:gd name="T32" fmla="*/ 111 w 1483"/>
                <a:gd name="T33" fmla="*/ 19 h 114"/>
                <a:gd name="T34" fmla="*/ 87 w 1483"/>
                <a:gd name="T35" fmla="*/ 19 h 114"/>
                <a:gd name="T36" fmla="*/ 64 w 1483"/>
                <a:gd name="T37" fmla="*/ 18 h 114"/>
                <a:gd name="T38" fmla="*/ 45 w 1483"/>
                <a:gd name="T39" fmla="*/ 17 h 114"/>
                <a:gd name="T40" fmla="*/ 28 w 1483"/>
                <a:gd name="T41" fmla="*/ 15 h 114"/>
                <a:gd name="T42" fmla="*/ 15 w 1483"/>
                <a:gd name="T43" fmla="*/ 14 h 114"/>
                <a:gd name="T44" fmla="*/ 6 w 1483"/>
                <a:gd name="T45" fmla="*/ 12 h 114"/>
                <a:gd name="T46" fmla="*/ 0 w 1483"/>
                <a:gd name="T47" fmla="*/ 10 h 114"/>
                <a:gd name="T48" fmla="*/ 0 w 1483"/>
                <a:gd name="T49" fmla="*/ 8 h 114"/>
                <a:gd name="T50" fmla="*/ 6 w 1483"/>
                <a:gd name="T51" fmla="*/ 6 h 114"/>
                <a:gd name="T52" fmla="*/ 15 w 1483"/>
                <a:gd name="T53" fmla="*/ 4 h 114"/>
                <a:gd name="T54" fmla="*/ 28 w 1483"/>
                <a:gd name="T55" fmla="*/ 3 h 114"/>
                <a:gd name="T56" fmla="*/ 45 w 1483"/>
                <a:gd name="T57" fmla="*/ 2 h 114"/>
                <a:gd name="T58" fmla="*/ 64 w 1483"/>
                <a:gd name="T59" fmla="*/ 1 h 114"/>
                <a:gd name="T60" fmla="*/ 87 w 1483"/>
                <a:gd name="T61" fmla="*/ 0 h 114"/>
                <a:gd name="T62" fmla="*/ 111 w 1483"/>
                <a:gd name="T63" fmla="*/ 0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4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9"/>
                  </a:lnTo>
                  <a:lnTo>
                    <a:pt x="1155" y="12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4"/>
                  </a:lnTo>
                  <a:lnTo>
                    <a:pt x="1425" y="38"/>
                  </a:lnTo>
                  <a:lnTo>
                    <a:pt x="1448" y="47"/>
                  </a:lnTo>
                  <a:lnTo>
                    <a:pt x="1468" y="52"/>
                  </a:lnTo>
                  <a:lnTo>
                    <a:pt x="1479" y="58"/>
                  </a:lnTo>
                  <a:lnTo>
                    <a:pt x="1483" y="64"/>
                  </a:lnTo>
                  <a:lnTo>
                    <a:pt x="1479" y="69"/>
                  </a:lnTo>
                  <a:lnTo>
                    <a:pt x="1468" y="75"/>
                  </a:lnTo>
                  <a:lnTo>
                    <a:pt x="1448" y="80"/>
                  </a:lnTo>
                  <a:lnTo>
                    <a:pt x="1425" y="86"/>
                  </a:lnTo>
                  <a:lnTo>
                    <a:pt x="1394" y="90"/>
                  </a:lnTo>
                  <a:lnTo>
                    <a:pt x="1356" y="95"/>
                  </a:lnTo>
                  <a:lnTo>
                    <a:pt x="1313" y="97"/>
                  </a:lnTo>
                  <a:lnTo>
                    <a:pt x="1265" y="101"/>
                  </a:lnTo>
                  <a:lnTo>
                    <a:pt x="1213" y="106"/>
                  </a:lnTo>
                  <a:lnTo>
                    <a:pt x="1155" y="109"/>
                  </a:lnTo>
                  <a:lnTo>
                    <a:pt x="1095" y="109"/>
                  </a:lnTo>
                  <a:lnTo>
                    <a:pt x="1030" y="112"/>
                  </a:lnTo>
                  <a:lnTo>
                    <a:pt x="963" y="114"/>
                  </a:lnTo>
                  <a:lnTo>
                    <a:pt x="892" y="114"/>
                  </a:lnTo>
                  <a:lnTo>
                    <a:pt x="818" y="114"/>
                  </a:lnTo>
                  <a:lnTo>
                    <a:pt x="743" y="114"/>
                  </a:lnTo>
                  <a:lnTo>
                    <a:pt x="665" y="114"/>
                  </a:lnTo>
                  <a:lnTo>
                    <a:pt x="594" y="114"/>
                  </a:lnTo>
                  <a:lnTo>
                    <a:pt x="522" y="112"/>
                  </a:lnTo>
                  <a:lnTo>
                    <a:pt x="453" y="109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4"/>
                  </a:lnTo>
                  <a:lnTo>
                    <a:pt x="58" y="77"/>
                  </a:lnTo>
                  <a:lnTo>
                    <a:pt x="34" y="71"/>
                  </a:lnTo>
                  <a:lnTo>
                    <a:pt x="15" y="66"/>
                  </a:lnTo>
                  <a:lnTo>
                    <a:pt x="2" y="60"/>
                  </a:lnTo>
                  <a:lnTo>
                    <a:pt x="0" y="55"/>
                  </a:lnTo>
                  <a:lnTo>
                    <a:pt x="2" y="49"/>
                  </a:lnTo>
                  <a:lnTo>
                    <a:pt x="15" y="43"/>
                  </a:lnTo>
                  <a:lnTo>
                    <a:pt x="34" y="38"/>
                  </a:lnTo>
                  <a:lnTo>
                    <a:pt x="58" y="32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5"/>
                  </a:lnTo>
                  <a:lnTo>
                    <a:pt x="270" y="9"/>
                  </a:lnTo>
                  <a:lnTo>
                    <a:pt x="327" y="6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4" name="Freeform 100"/>
            <p:cNvSpPr>
              <a:spLocks/>
            </p:cNvSpPr>
            <p:nvPr/>
          </p:nvSpPr>
          <p:spPr bwMode="auto">
            <a:xfrm>
              <a:off x="4963" y="608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5" name="Freeform 101"/>
            <p:cNvSpPr>
              <a:spLocks/>
            </p:cNvSpPr>
            <p:nvPr/>
          </p:nvSpPr>
          <p:spPr bwMode="auto">
            <a:xfrm>
              <a:off x="5100" y="608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29"/>
                  </a:lnTo>
                  <a:lnTo>
                    <a:pt x="40" y="60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0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6" name="Freeform 102"/>
            <p:cNvSpPr>
              <a:spLocks/>
            </p:cNvSpPr>
            <p:nvPr/>
          </p:nvSpPr>
          <p:spPr bwMode="auto">
            <a:xfrm>
              <a:off x="4918" y="656"/>
              <a:ext cx="247" cy="34"/>
            </a:xfrm>
            <a:custGeom>
              <a:avLst/>
              <a:gdLst>
                <a:gd name="T0" fmla="*/ 136 w 1483"/>
                <a:gd name="T1" fmla="*/ 0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7 h 209"/>
                <a:gd name="T10" fmla="*/ 232 w 1483"/>
                <a:gd name="T11" fmla="*/ 10 h 209"/>
                <a:gd name="T12" fmla="*/ 241 w 1483"/>
                <a:gd name="T13" fmla="*/ 13 h 209"/>
                <a:gd name="T14" fmla="*/ 246 w 1483"/>
                <a:gd name="T15" fmla="*/ 16 h 209"/>
                <a:gd name="T16" fmla="*/ 246 w 1483"/>
                <a:gd name="T17" fmla="*/ 20 h 209"/>
                <a:gd name="T18" fmla="*/ 241 w 1483"/>
                <a:gd name="T19" fmla="*/ 23 h 209"/>
                <a:gd name="T20" fmla="*/ 232 w 1483"/>
                <a:gd name="T21" fmla="*/ 26 h 209"/>
                <a:gd name="T22" fmla="*/ 219 w 1483"/>
                <a:gd name="T23" fmla="*/ 28 h 209"/>
                <a:gd name="T24" fmla="*/ 202 w 1483"/>
                <a:gd name="T25" fmla="*/ 31 h 209"/>
                <a:gd name="T26" fmla="*/ 182 w 1483"/>
                <a:gd name="T27" fmla="*/ 32 h 209"/>
                <a:gd name="T28" fmla="*/ 160 w 1483"/>
                <a:gd name="T29" fmla="*/ 34 h 209"/>
                <a:gd name="T30" fmla="*/ 136 w 1483"/>
                <a:gd name="T31" fmla="*/ 34 h 209"/>
                <a:gd name="T32" fmla="*/ 111 w 1483"/>
                <a:gd name="T33" fmla="*/ 34 h 209"/>
                <a:gd name="T34" fmla="*/ 87 w 1483"/>
                <a:gd name="T35" fmla="*/ 33 h 209"/>
                <a:gd name="T36" fmla="*/ 64 w 1483"/>
                <a:gd name="T37" fmla="*/ 31 h 209"/>
                <a:gd name="T38" fmla="*/ 45 w 1483"/>
                <a:gd name="T39" fmla="*/ 29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0 h 209"/>
                <a:gd name="T46" fmla="*/ 0 w 1483"/>
                <a:gd name="T47" fmla="*/ 17 h 209"/>
                <a:gd name="T48" fmla="*/ 0 w 1483"/>
                <a:gd name="T49" fmla="*/ 14 h 209"/>
                <a:gd name="T50" fmla="*/ 6 w 1483"/>
                <a:gd name="T51" fmla="*/ 10 h 209"/>
                <a:gd name="T52" fmla="*/ 15 w 1483"/>
                <a:gd name="T53" fmla="*/ 7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0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9"/>
                  </a:lnTo>
                  <a:lnTo>
                    <a:pt x="1030" y="11"/>
                  </a:lnTo>
                  <a:lnTo>
                    <a:pt x="1095" y="17"/>
                  </a:lnTo>
                  <a:lnTo>
                    <a:pt x="1155" y="22"/>
                  </a:lnTo>
                  <a:lnTo>
                    <a:pt x="1213" y="28"/>
                  </a:lnTo>
                  <a:lnTo>
                    <a:pt x="1265" y="37"/>
                  </a:lnTo>
                  <a:lnTo>
                    <a:pt x="1313" y="43"/>
                  </a:lnTo>
                  <a:lnTo>
                    <a:pt x="1356" y="52"/>
                  </a:lnTo>
                  <a:lnTo>
                    <a:pt x="1394" y="60"/>
                  </a:lnTo>
                  <a:lnTo>
                    <a:pt x="1425" y="71"/>
                  </a:lnTo>
                  <a:lnTo>
                    <a:pt x="1448" y="80"/>
                  </a:lnTo>
                  <a:lnTo>
                    <a:pt x="1468" y="91"/>
                  </a:lnTo>
                  <a:lnTo>
                    <a:pt x="1479" y="100"/>
                  </a:lnTo>
                  <a:lnTo>
                    <a:pt x="1483" y="111"/>
                  </a:lnTo>
                  <a:lnTo>
                    <a:pt x="1479" y="123"/>
                  </a:lnTo>
                  <a:lnTo>
                    <a:pt x="1468" y="132"/>
                  </a:lnTo>
                  <a:lnTo>
                    <a:pt x="1448" y="143"/>
                  </a:lnTo>
                  <a:lnTo>
                    <a:pt x="1425" y="152"/>
                  </a:lnTo>
                  <a:lnTo>
                    <a:pt x="1394" y="160"/>
                  </a:lnTo>
                  <a:lnTo>
                    <a:pt x="1356" y="169"/>
                  </a:lnTo>
                  <a:lnTo>
                    <a:pt x="1313" y="175"/>
                  </a:lnTo>
                  <a:lnTo>
                    <a:pt x="1265" y="180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197"/>
                  </a:lnTo>
                  <a:lnTo>
                    <a:pt x="1030" y="201"/>
                  </a:lnTo>
                  <a:lnTo>
                    <a:pt x="963" y="206"/>
                  </a:lnTo>
                  <a:lnTo>
                    <a:pt x="892" y="206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7"/>
                  </a:lnTo>
                  <a:lnTo>
                    <a:pt x="218" y="169"/>
                  </a:lnTo>
                  <a:lnTo>
                    <a:pt x="170" y="163"/>
                  </a:lnTo>
                  <a:lnTo>
                    <a:pt x="127" y="154"/>
                  </a:lnTo>
                  <a:lnTo>
                    <a:pt x="89" y="146"/>
                  </a:lnTo>
                  <a:lnTo>
                    <a:pt x="58" y="134"/>
                  </a:lnTo>
                  <a:lnTo>
                    <a:pt x="34" y="126"/>
                  </a:lnTo>
                  <a:lnTo>
                    <a:pt x="15" y="115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7" name="Freeform 103"/>
            <p:cNvSpPr>
              <a:spLocks/>
            </p:cNvSpPr>
            <p:nvPr/>
          </p:nvSpPr>
          <p:spPr bwMode="auto">
            <a:xfrm>
              <a:off x="4918" y="656"/>
              <a:ext cx="247" cy="17"/>
            </a:xfrm>
            <a:custGeom>
              <a:avLst/>
              <a:gdLst>
                <a:gd name="T0" fmla="*/ 1 w 1483"/>
                <a:gd name="T1" fmla="*/ 17 h 106"/>
                <a:gd name="T2" fmla="*/ 0 w 1483"/>
                <a:gd name="T3" fmla="*/ 17 h 106"/>
                <a:gd name="T4" fmla="*/ 0 w 1483"/>
                <a:gd name="T5" fmla="*/ 16 h 106"/>
                <a:gd name="T6" fmla="*/ 0 w 1483"/>
                <a:gd name="T7" fmla="*/ 15 h 106"/>
                <a:gd name="T8" fmla="*/ 2 w 1483"/>
                <a:gd name="T9" fmla="*/ 12 h 106"/>
                <a:gd name="T10" fmla="*/ 10 w 1483"/>
                <a:gd name="T11" fmla="*/ 9 h 106"/>
                <a:gd name="T12" fmla="*/ 21 w 1483"/>
                <a:gd name="T13" fmla="*/ 6 h 106"/>
                <a:gd name="T14" fmla="*/ 36 w 1483"/>
                <a:gd name="T15" fmla="*/ 4 h 106"/>
                <a:gd name="T16" fmla="*/ 54 w 1483"/>
                <a:gd name="T17" fmla="*/ 2 h 106"/>
                <a:gd name="T18" fmla="*/ 75 w 1483"/>
                <a:gd name="T19" fmla="*/ 1 h 106"/>
                <a:gd name="T20" fmla="*/ 99 w 1483"/>
                <a:gd name="T21" fmla="*/ 0 h 106"/>
                <a:gd name="T22" fmla="*/ 124 w 1483"/>
                <a:gd name="T23" fmla="*/ 0 h 106"/>
                <a:gd name="T24" fmla="*/ 148 w 1483"/>
                <a:gd name="T25" fmla="*/ 0 h 106"/>
                <a:gd name="T26" fmla="*/ 171 w 1483"/>
                <a:gd name="T27" fmla="*/ 1 h 106"/>
                <a:gd name="T28" fmla="*/ 192 w 1483"/>
                <a:gd name="T29" fmla="*/ 3 h 106"/>
                <a:gd name="T30" fmla="*/ 210 w 1483"/>
                <a:gd name="T31" fmla="*/ 5 h 106"/>
                <a:gd name="T32" fmla="*/ 225 w 1483"/>
                <a:gd name="T33" fmla="*/ 8 h 106"/>
                <a:gd name="T34" fmla="*/ 237 w 1483"/>
                <a:gd name="T35" fmla="*/ 10 h 106"/>
                <a:gd name="T36" fmla="*/ 244 w 1483"/>
                <a:gd name="T37" fmla="*/ 14 h 106"/>
                <a:gd name="T38" fmla="*/ 247 w 1483"/>
                <a:gd name="T39" fmla="*/ 17 h 106"/>
                <a:gd name="T40" fmla="*/ 244 w 1483"/>
                <a:gd name="T41" fmla="*/ 15 h 106"/>
                <a:gd name="T42" fmla="*/ 237 w 1483"/>
                <a:gd name="T43" fmla="*/ 14 h 106"/>
                <a:gd name="T44" fmla="*/ 225 w 1483"/>
                <a:gd name="T45" fmla="*/ 12 h 106"/>
                <a:gd name="T46" fmla="*/ 210 w 1483"/>
                <a:gd name="T47" fmla="*/ 10 h 106"/>
                <a:gd name="T48" fmla="*/ 192 w 1483"/>
                <a:gd name="T49" fmla="*/ 10 h 106"/>
                <a:gd name="T50" fmla="*/ 171 w 1483"/>
                <a:gd name="T51" fmla="*/ 9 h 106"/>
                <a:gd name="T52" fmla="*/ 148 w 1483"/>
                <a:gd name="T53" fmla="*/ 8 h 106"/>
                <a:gd name="T54" fmla="*/ 124 w 1483"/>
                <a:gd name="T55" fmla="*/ 7 h 106"/>
                <a:gd name="T56" fmla="*/ 99 w 1483"/>
                <a:gd name="T57" fmla="*/ 7 h 106"/>
                <a:gd name="T58" fmla="*/ 75 w 1483"/>
                <a:gd name="T59" fmla="*/ 7 h 106"/>
                <a:gd name="T60" fmla="*/ 54 w 1483"/>
                <a:gd name="T61" fmla="*/ 8 h 106"/>
                <a:gd name="T62" fmla="*/ 36 w 1483"/>
                <a:gd name="T63" fmla="*/ 9 h 106"/>
                <a:gd name="T64" fmla="*/ 21 w 1483"/>
                <a:gd name="T65" fmla="*/ 10 h 106"/>
                <a:gd name="T66" fmla="*/ 10 w 1483"/>
                <a:gd name="T67" fmla="*/ 12 h 106"/>
                <a:gd name="T68" fmla="*/ 2 w 1483"/>
                <a:gd name="T69" fmla="*/ 13 h 106"/>
                <a:gd name="T70" fmla="*/ 0 w 1483"/>
                <a:gd name="T71" fmla="*/ 15 h 106"/>
                <a:gd name="T72" fmla="*/ 0 w 1483"/>
                <a:gd name="T73" fmla="*/ 16 h 106"/>
                <a:gd name="T74" fmla="*/ 1 w 1483"/>
                <a:gd name="T75" fmla="*/ 1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83" h="106">
                  <a:moveTo>
                    <a:pt x="9" y="106"/>
                  </a:moveTo>
                  <a:lnTo>
                    <a:pt x="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5"/>
                  </a:lnTo>
                  <a:lnTo>
                    <a:pt x="1024" y="9"/>
                  </a:lnTo>
                  <a:lnTo>
                    <a:pt x="1090" y="14"/>
                  </a:lnTo>
                  <a:lnTo>
                    <a:pt x="1150" y="20"/>
                  </a:lnTo>
                  <a:lnTo>
                    <a:pt x="1205" y="26"/>
                  </a:lnTo>
                  <a:lnTo>
                    <a:pt x="1259" y="31"/>
                  </a:lnTo>
                  <a:lnTo>
                    <a:pt x="1304" y="40"/>
                  </a:lnTo>
                  <a:lnTo>
                    <a:pt x="1348" y="48"/>
                  </a:lnTo>
                  <a:lnTo>
                    <a:pt x="1386" y="57"/>
                  </a:lnTo>
                  <a:lnTo>
                    <a:pt x="1420" y="65"/>
                  </a:lnTo>
                  <a:lnTo>
                    <a:pt x="1445" y="78"/>
                  </a:lnTo>
                  <a:lnTo>
                    <a:pt x="1462" y="85"/>
                  </a:lnTo>
                  <a:lnTo>
                    <a:pt x="1477" y="95"/>
                  </a:lnTo>
                  <a:lnTo>
                    <a:pt x="1483" y="106"/>
                  </a:lnTo>
                  <a:lnTo>
                    <a:pt x="1477" y="100"/>
                  </a:lnTo>
                  <a:lnTo>
                    <a:pt x="1462" y="95"/>
                  </a:lnTo>
                  <a:lnTo>
                    <a:pt x="1445" y="91"/>
                  </a:lnTo>
                  <a:lnTo>
                    <a:pt x="1420" y="85"/>
                  </a:lnTo>
                  <a:lnTo>
                    <a:pt x="1386" y="80"/>
                  </a:lnTo>
                  <a:lnTo>
                    <a:pt x="1348" y="74"/>
                  </a:lnTo>
                  <a:lnTo>
                    <a:pt x="1304" y="71"/>
                  </a:lnTo>
                  <a:lnTo>
                    <a:pt x="1259" y="65"/>
                  </a:lnTo>
                  <a:lnTo>
                    <a:pt x="1205" y="63"/>
                  </a:lnTo>
                  <a:lnTo>
                    <a:pt x="1150" y="60"/>
                  </a:lnTo>
                  <a:lnTo>
                    <a:pt x="1090" y="57"/>
                  </a:lnTo>
                  <a:lnTo>
                    <a:pt x="1024" y="54"/>
                  </a:lnTo>
                  <a:lnTo>
                    <a:pt x="958" y="52"/>
                  </a:lnTo>
                  <a:lnTo>
                    <a:pt x="889" y="48"/>
                  </a:lnTo>
                  <a:lnTo>
                    <a:pt x="818" y="46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3"/>
                  </a:lnTo>
                  <a:lnTo>
                    <a:pt x="522" y="46"/>
                  </a:lnTo>
                  <a:lnTo>
                    <a:pt x="453" y="46"/>
                  </a:lnTo>
                  <a:lnTo>
                    <a:pt x="387" y="48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3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78"/>
                  </a:lnTo>
                  <a:lnTo>
                    <a:pt x="15" y="83"/>
                  </a:lnTo>
                  <a:lnTo>
                    <a:pt x="2" y="89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8" name="Freeform 104"/>
            <p:cNvSpPr>
              <a:spLocks/>
            </p:cNvSpPr>
            <p:nvPr/>
          </p:nvSpPr>
          <p:spPr bwMode="auto">
            <a:xfrm>
              <a:off x="4918" y="663"/>
              <a:ext cx="247" cy="20"/>
            </a:xfrm>
            <a:custGeom>
              <a:avLst/>
              <a:gdLst>
                <a:gd name="T0" fmla="*/ 136 w 1483"/>
                <a:gd name="T1" fmla="*/ 1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3 h 120"/>
                <a:gd name="T8" fmla="*/ 219 w 1483"/>
                <a:gd name="T9" fmla="*/ 5 h 120"/>
                <a:gd name="T10" fmla="*/ 232 w 1483"/>
                <a:gd name="T11" fmla="*/ 6 h 120"/>
                <a:gd name="T12" fmla="*/ 241 w 1483"/>
                <a:gd name="T13" fmla="*/ 8 h 120"/>
                <a:gd name="T14" fmla="*/ 246 w 1483"/>
                <a:gd name="T15" fmla="*/ 11 h 120"/>
                <a:gd name="T16" fmla="*/ 246 w 1483"/>
                <a:gd name="T17" fmla="*/ 12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7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6 h 120"/>
                <a:gd name="T42" fmla="*/ 15 w 1483"/>
                <a:gd name="T43" fmla="*/ 14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2 h 120"/>
                <a:gd name="T58" fmla="*/ 64 w 1483"/>
                <a:gd name="T59" fmla="*/ 1 h 120"/>
                <a:gd name="T60" fmla="*/ 87 w 1483"/>
                <a:gd name="T61" fmla="*/ 1 h 120"/>
                <a:gd name="T62" fmla="*/ 111 w 1483"/>
                <a:gd name="T63" fmla="*/ 1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3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4"/>
                  </a:lnTo>
                  <a:lnTo>
                    <a:pt x="1213" y="17"/>
                  </a:lnTo>
                  <a:lnTo>
                    <a:pt x="1265" y="22"/>
                  </a:lnTo>
                  <a:lnTo>
                    <a:pt x="1313" y="28"/>
                  </a:lnTo>
                  <a:lnTo>
                    <a:pt x="1356" y="31"/>
                  </a:lnTo>
                  <a:lnTo>
                    <a:pt x="1394" y="37"/>
                  </a:lnTo>
                  <a:lnTo>
                    <a:pt x="1425" y="42"/>
                  </a:lnTo>
                  <a:lnTo>
                    <a:pt x="1448" y="48"/>
                  </a:lnTo>
                  <a:lnTo>
                    <a:pt x="1468" y="57"/>
                  </a:lnTo>
                  <a:lnTo>
                    <a:pt x="1479" y="63"/>
                  </a:lnTo>
                  <a:lnTo>
                    <a:pt x="1483" y="68"/>
                  </a:lnTo>
                  <a:lnTo>
                    <a:pt x="1479" y="74"/>
                  </a:lnTo>
                  <a:lnTo>
                    <a:pt x="1468" y="80"/>
                  </a:lnTo>
                  <a:lnTo>
                    <a:pt x="1448" y="85"/>
                  </a:lnTo>
                  <a:lnTo>
                    <a:pt x="1425" y="91"/>
                  </a:lnTo>
                  <a:lnTo>
                    <a:pt x="1394" y="94"/>
                  </a:lnTo>
                  <a:lnTo>
                    <a:pt x="1356" y="100"/>
                  </a:lnTo>
                  <a:lnTo>
                    <a:pt x="1313" y="103"/>
                  </a:lnTo>
                  <a:lnTo>
                    <a:pt x="1265" y="109"/>
                  </a:lnTo>
                  <a:lnTo>
                    <a:pt x="1213" y="111"/>
                  </a:lnTo>
                  <a:lnTo>
                    <a:pt x="1155" y="115"/>
                  </a:lnTo>
                  <a:lnTo>
                    <a:pt x="1095" y="117"/>
                  </a:lnTo>
                  <a:lnTo>
                    <a:pt x="1030" y="117"/>
                  </a:lnTo>
                  <a:lnTo>
                    <a:pt x="963" y="117"/>
                  </a:lnTo>
                  <a:lnTo>
                    <a:pt x="892" y="120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5"/>
                  </a:lnTo>
                  <a:lnTo>
                    <a:pt x="453" y="111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3"/>
                  </a:lnTo>
                  <a:lnTo>
                    <a:pt x="218" y="97"/>
                  </a:lnTo>
                  <a:lnTo>
                    <a:pt x="170" y="94"/>
                  </a:lnTo>
                  <a:lnTo>
                    <a:pt x="127" y="89"/>
                  </a:lnTo>
                  <a:lnTo>
                    <a:pt x="89" y="83"/>
                  </a:lnTo>
                  <a:lnTo>
                    <a:pt x="58" y="77"/>
                  </a:lnTo>
                  <a:lnTo>
                    <a:pt x="34" y="72"/>
                  </a:lnTo>
                  <a:lnTo>
                    <a:pt x="15" y="65"/>
                  </a:lnTo>
                  <a:lnTo>
                    <a:pt x="2" y="57"/>
                  </a:lnTo>
                  <a:lnTo>
                    <a:pt x="0" y="52"/>
                  </a:lnTo>
                  <a:lnTo>
                    <a:pt x="2" y="46"/>
                  </a:lnTo>
                  <a:lnTo>
                    <a:pt x="15" y="40"/>
                  </a:lnTo>
                  <a:lnTo>
                    <a:pt x="34" y="35"/>
                  </a:lnTo>
                  <a:lnTo>
                    <a:pt x="58" y="31"/>
                  </a:lnTo>
                  <a:lnTo>
                    <a:pt x="89" y="26"/>
                  </a:lnTo>
                  <a:lnTo>
                    <a:pt x="127" y="20"/>
                  </a:lnTo>
                  <a:lnTo>
                    <a:pt x="170" y="17"/>
                  </a:lnTo>
                  <a:lnTo>
                    <a:pt x="218" y="14"/>
                  </a:lnTo>
                  <a:lnTo>
                    <a:pt x="270" y="9"/>
                  </a:lnTo>
                  <a:lnTo>
                    <a:pt x="327" y="5"/>
                  </a:lnTo>
                  <a:lnTo>
                    <a:pt x="387" y="5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3"/>
                  </a:lnTo>
                  <a:lnTo>
                    <a:pt x="743" y="3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9" name="Freeform 105"/>
            <p:cNvSpPr>
              <a:spLocks/>
            </p:cNvSpPr>
            <p:nvPr/>
          </p:nvSpPr>
          <p:spPr bwMode="auto">
            <a:xfrm>
              <a:off x="4963" y="664"/>
              <a:ext cx="7" cy="17"/>
            </a:xfrm>
            <a:custGeom>
              <a:avLst/>
              <a:gdLst>
                <a:gd name="T0" fmla="*/ 0 w 41"/>
                <a:gd name="T1" fmla="*/ 0 h 102"/>
                <a:gd name="T2" fmla="*/ 2 w 41"/>
                <a:gd name="T3" fmla="*/ 0 h 102"/>
                <a:gd name="T4" fmla="*/ 4 w 41"/>
                <a:gd name="T5" fmla="*/ 0 h 102"/>
                <a:gd name="T6" fmla="*/ 5 w 41"/>
                <a:gd name="T7" fmla="*/ 0 h 102"/>
                <a:gd name="T8" fmla="*/ 7 w 41"/>
                <a:gd name="T9" fmla="*/ 0 h 102"/>
                <a:gd name="T10" fmla="*/ 7 w 41"/>
                <a:gd name="T11" fmla="*/ 4 h 102"/>
                <a:gd name="T12" fmla="*/ 7 w 41"/>
                <a:gd name="T13" fmla="*/ 8 h 102"/>
                <a:gd name="T14" fmla="*/ 7 w 41"/>
                <a:gd name="T15" fmla="*/ 13 h 102"/>
                <a:gd name="T16" fmla="*/ 7 w 41"/>
                <a:gd name="T17" fmla="*/ 17 h 102"/>
                <a:gd name="T18" fmla="*/ 5 w 41"/>
                <a:gd name="T19" fmla="*/ 17 h 102"/>
                <a:gd name="T20" fmla="*/ 4 w 41"/>
                <a:gd name="T21" fmla="*/ 17 h 102"/>
                <a:gd name="T22" fmla="*/ 2 w 41"/>
                <a:gd name="T23" fmla="*/ 17 h 102"/>
                <a:gd name="T24" fmla="*/ 0 w 41"/>
                <a:gd name="T25" fmla="*/ 17 h 102"/>
                <a:gd name="T26" fmla="*/ 0 w 41"/>
                <a:gd name="T27" fmla="*/ 13 h 102"/>
                <a:gd name="T28" fmla="*/ 0 w 41"/>
                <a:gd name="T29" fmla="*/ 8 h 102"/>
                <a:gd name="T30" fmla="*/ 0 w 41"/>
                <a:gd name="T31" fmla="*/ 4 h 102"/>
                <a:gd name="T32" fmla="*/ 0 w 41"/>
                <a:gd name="T33" fmla="*/ 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2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0"/>
                  </a:lnTo>
                  <a:lnTo>
                    <a:pt x="41" y="76"/>
                  </a:lnTo>
                  <a:lnTo>
                    <a:pt x="41" y="102"/>
                  </a:lnTo>
                  <a:lnTo>
                    <a:pt x="32" y="102"/>
                  </a:lnTo>
                  <a:lnTo>
                    <a:pt x="21" y="102"/>
                  </a:lnTo>
                  <a:lnTo>
                    <a:pt x="12" y="102"/>
                  </a:lnTo>
                  <a:lnTo>
                    <a:pt x="0" y="102"/>
                  </a:lnTo>
                  <a:lnTo>
                    <a:pt x="0" y="76"/>
                  </a:lnTo>
                  <a:lnTo>
                    <a:pt x="0" y="50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0" name="Freeform 106"/>
            <p:cNvSpPr>
              <a:spLocks/>
            </p:cNvSpPr>
            <p:nvPr/>
          </p:nvSpPr>
          <p:spPr bwMode="auto">
            <a:xfrm>
              <a:off x="5100" y="665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1"/>
                  </a:lnTo>
                  <a:lnTo>
                    <a:pt x="40" y="61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1" name="Freeform 107"/>
            <p:cNvSpPr>
              <a:spLocks/>
            </p:cNvSpPr>
            <p:nvPr/>
          </p:nvSpPr>
          <p:spPr bwMode="auto">
            <a:xfrm>
              <a:off x="4918" y="712"/>
              <a:ext cx="247" cy="35"/>
            </a:xfrm>
            <a:custGeom>
              <a:avLst/>
              <a:gdLst>
                <a:gd name="T0" fmla="*/ 136 w 1483"/>
                <a:gd name="T1" fmla="*/ 1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8 h 209"/>
                <a:gd name="T10" fmla="*/ 232 w 1483"/>
                <a:gd name="T11" fmla="*/ 11 h 209"/>
                <a:gd name="T12" fmla="*/ 241 w 1483"/>
                <a:gd name="T13" fmla="*/ 14 h 209"/>
                <a:gd name="T14" fmla="*/ 246 w 1483"/>
                <a:gd name="T15" fmla="*/ 17 h 209"/>
                <a:gd name="T16" fmla="*/ 246 w 1483"/>
                <a:gd name="T17" fmla="*/ 21 h 209"/>
                <a:gd name="T18" fmla="*/ 241 w 1483"/>
                <a:gd name="T19" fmla="*/ 24 h 209"/>
                <a:gd name="T20" fmla="*/ 232 w 1483"/>
                <a:gd name="T21" fmla="*/ 27 h 209"/>
                <a:gd name="T22" fmla="*/ 219 w 1483"/>
                <a:gd name="T23" fmla="*/ 30 h 209"/>
                <a:gd name="T24" fmla="*/ 202 w 1483"/>
                <a:gd name="T25" fmla="*/ 32 h 209"/>
                <a:gd name="T26" fmla="*/ 182 w 1483"/>
                <a:gd name="T27" fmla="*/ 34 h 209"/>
                <a:gd name="T28" fmla="*/ 160 w 1483"/>
                <a:gd name="T29" fmla="*/ 35 h 209"/>
                <a:gd name="T30" fmla="*/ 136 w 1483"/>
                <a:gd name="T31" fmla="*/ 35 h 209"/>
                <a:gd name="T32" fmla="*/ 111 w 1483"/>
                <a:gd name="T33" fmla="*/ 35 h 209"/>
                <a:gd name="T34" fmla="*/ 87 w 1483"/>
                <a:gd name="T35" fmla="*/ 34 h 209"/>
                <a:gd name="T36" fmla="*/ 64 w 1483"/>
                <a:gd name="T37" fmla="*/ 32 h 209"/>
                <a:gd name="T38" fmla="*/ 45 w 1483"/>
                <a:gd name="T39" fmla="*/ 30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1 h 209"/>
                <a:gd name="T46" fmla="*/ 0 w 1483"/>
                <a:gd name="T47" fmla="*/ 18 h 209"/>
                <a:gd name="T48" fmla="*/ 0 w 1483"/>
                <a:gd name="T49" fmla="*/ 14 h 209"/>
                <a:gd name="T50" fmla="*/ 6 w 1483"/>
                <a:gd name="T51" fmla="*/ 11 h 209"/>
                <a:gd name="T52" fmla="*/ 15 w 1483"/>
                <a:gd name="T53" fmla="*/ 8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1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8"/>
                  </a:lnTo>
                  <a:lnTo>
                    <a:pt x="1030" y="12"/>
                  </a:lnTo>
                  <a:lnTo>
                    <a:pt x="1095" y="17"/>
                  </a:lnTo>
                  <a:lnTo>
                    <a:pt x="1155" y="23"/>
                  </a:lnTo>
                  <a:lnTo>
                    <a:pt x="1213" y="29"/>
                  </a:lnTo>
                  <a:lnTo>
                    <a:pt x="1265" y="38"/>
                  </a:lnTo>
                  <a:lnTo>
                    <a:pt x="1313" y="45"/>
                  </a:lnTo>
                  <a:lnTo>
                    <a:pt x="1356" y="54"/>
                  </a:lnTo>
                  <a:lnTo>
                    <a:pt x="1394" y="64"/>
                  </a:lnTo>
                  <a:lnTo>
                    <a:pt x="1425" y="71"/>
                  </a:lnTo>
                  <a:lnTo>
                    <a:pt x="1448" y="83"/>
                  </a:lnTo>
                  <a:lnTo>
                    <a:pt x="1468" y="92"/>
                  </a:lnTo>
                  <a:lnTo>
                    <a:pt x="1479" y="103"/>
                  </a:lnTo>
                  <a:lnTo>
                    <a:pt x="1483" y="114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6"/>
                  </a:lnTo>
                  <a:lnTo>
                    <a:pt x="1425" y="155"/>
                  </a:lnTo>
                  <a:lnTo>
                    <a:pt x="1394" y="163"/>
                  </a:lnTo>
                  <a:lnTo>
                    <a:pt x="1356" y="170"/>
                  </a:lnTo>
                  <a:lnTo>
                    <a:pt x="1313" y="178"/>
                  </a:lnTo>
                  <a:lnTo>
                    <a:pt x="1265" y="183"/>
                  </a:lnTo>
                  <a:lnTo>
                    <a:pt x="1213" y="189"/>
                  </a:lnTo>
                  <a:lnTo>
                    <a:pt x="1155" y="194"/>
                  </a:lnTo>
                  <a:lnTo>
                    <a:pt x="1095" y="201"/>
                  </a:lnTo>
                  <a:lnTo>
                    <a:pt x="1030" y="203"/>
                  </a:lnTo>
                  <a:lnTo>
                    <a:pt x="963" y="207"/>
                  </a:lnTo>
                  <a:lnTo>
                    <a:pt x="892" y="209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7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4"/>
                  </a:lnTo>
                  <a:lnTo>
                    <a:pt x="387" y="189"/>
                  </a:lnTo>
                  <a:lnTo>
                    <a:pt x="327" y="183"/>
                  </a:lnTo>
                  <a:lnTo>
                    <a:pt x="270" y="178"/>
                  </a:lnTo>
                  <a:lnTo>
                    <a:pt x="218" y="170"/>
                  </a:lnTo>
                  <a:lnTo>
                    <a:pt x="170" y="163"/>
                  </a:lnTo>
                  <a:lnTo>
                    <a:pt x="127" y="155"/>
                  </a:lnTo>
                  <a:lnTo>
                    <a:pt x="89" y="146"/>
                  </a:lnTo>
                  <a:lnTo>
                    <a:pt x="58" y="135"/>
                  </a:lnTo>
                  <a:lnTo>
                    <a:pt x="34" y="126"/>
                  </a:lnTo>
                  <a:lnTo>
                    <a:pt x="15" y="114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2" name="Freeform 108"/>
            <p:cNvSpPr>
              <a:spLocks/>
            </p:cNvSpPr>
            <p:nvPr/>
          </p:nvSpPr>
          <p:spPr bwMode="auto">
            <a:xfrm>
              <a:off x="4918" y="712"/>
              <a:ext cx="247" cy="19"/>
            </a:xfrm>
            <a:custGeom>
              <a:avLst/>
              <a:gdLst>
                <a:gd name="T0" fmla="*/ 1 w 1483"/>
                <a:gd name="T1" fmla="*/ 17 h 112"/>
                <a:gd name="T2" fmla="*/ 0 w 1483"/>
                <a:gd name="T3" fmla="*/ 17 h 112"/>
                <a:gd name="T4" fmla="*/ 0 w 1483"/>
                <a:gd name="T5" fmla="*/ 16 h 112"/>
                <a:gd name="T6" fmla="*/ 0 w 1483"/>
                <a:gd name="T7" fmla="*/ 14 h 112"/>
                <a:gd name="T8" fmla="*/ 6 w 1483"/>
                <a:gd name="T9" fmla="*/ 11 h 112"/>
                <a:gd name="T10" fmla="*/ 15 w 1483"/>
                <a:gd name="T11" fmla="*/ 8 h 112"/>
                <a:gd name="T12" fmla="*/ 28 w 1483"/>
                <a:gd name="T13" fmla="*/ 5 h 112"/>
                <a:gd name="T14" fmla="*/ 45 w 1483"/>
                <a:gd name="T15" fmla="*/ 3 h 112"/>
                <a:gd name="T16" fmla="*/ 64 w 1483"/>
                <a:gd name="T17" fmla="*/ 1 h 112"/>
                <a:gd name="T18" fmla="*/ 87 w 1483"/>
                <a:gd name="T19" fmla="*/ 1 h 112"/>
                <a:gd name="T20" fmla="*/ 111 w 1483"/>
                <a:gd name="T21" fmla="*/ 0 h 112"/>
                <a:gd name="T22" fmla="*/ 136 w 1483"/>
                <a:gd name="T23" fmla="*/ 0 h 112"/>
                <a:gd name="T24" fmla="*/ 160 w 1483"/>
                <a:gd name="T25" fmla="*/ 1 h 112"/>
                <a:gd name="T26" fmla="*/ 182 w 1483"/>
                <a:gd name="T27" fmla="*/ 2 h 112"/>
                <a:gd name="T28" fmla="*/ 201 w 1483"/>
                <a:gd name="T29" fmla="*/ 4 h 112"/>
                <a:gd name="T30" fmla="*/ 217 w 1483"/>
                <a:gd name="T31" fmla="*/ 7 h 112"/>
                <a:gd name="T32" fmla="*/ 231 w 1483"/>
                <a:gd name="T33" fmla="*/ 10 h 112"/>
                <a:gd name="T34" fmla="*/ 241 w 1483"/>
                <a:gd name="T35" fmla="*/ 14 h 112"/>
                <a:gd name="T36" fmla="*/ 246 w 1483"/>
                <a:gd name="T37" fmla="*/ 17 h 112"/>
                <a:gd name="T38" fmla="*/ 246 w 1483"/>
                <a:gd name="T39" fmla="*/ 18 h 112"/>
                <a:gd name="T40" fmla="*/ 241 w 1483"/>
                <a:gd name="T41" fmla="*/ 16 h 112"/>
                <a:gd name="T42" fmla="*/ 231 w 1483"/>
                <a:gd name="T43" fmla="*/ 15 h 112"/>
                <a:gd name="T44" fmla="*/ 217 w 1483"/>
                <a:gd name="T45" fmla="*/ 13 h 112"/>
                <a:gd name="T46" fmla="*/ 201 w 1483"/>
                <a:gd name="T47" fmla="*/ 11 h 112"/>
                <a:gd name="T48" fmla="*/ 182 w 1483"/>
                <a:gd name="T49" fmla="*/ 10 h 112"/>
                <a:gd name="T50" fmla="*/ 160 w 1483"/>
                <a:gd name="T51" fmla="*/ 9 h 112"/>
                <a:gd name="T52" fmla="*/ 136 w 1483"/>
                <a:gd name="T53" fmla="*/ 8 h 112"/>
                <a:gd name="T54" fmla="*/ 111 w 1483"/>
                <a:gd name="T55" fmla="*/ 8 h 112"/>
                <a:gd name="T56" fmla="*/ 87 w 1483"/>
                <a:gd name="T57" fmla="*/ 8 h 112"/>
                <a:gd name="T58" fmla="*/ 64 w 1483"/>
                <a:gd name="T59" fmla="*/ 8 h 112"/>
                <a:gd name="T60" fmla="*/ 45 w 1483"/>
                <a:gd name="T61" fmla="*/ 9 h 112"/>
                <a:gd name="T62" fmla="*/ 28 w 1483"/>
                <a:gd name="T63" fmla="*/ 10 h 112"/>
                <a:gd name="T64" fmla="*/ 15 w 1483"/>
                <a:gd name="T65" fmla="*/ 12 h 112"/>
                <a:gd name="T66" fmla="*/ 6 w 1483"/>
                <a:gd name="T67" fmla="*/ 13 h 112"/>
                <a:gd name="T68" fmla="*/ 0 w 1483"/>
                <a:gd name="T69" fmla="*/ 15 h 112"/>
                <a:gd name="T70" fmla="*/ 0 w 1483"/>
                <a:gd name="T71" fmla="*/ 16 h 112"/>
                <a:gd name="T72" fmla="*/ 1 w 1483"/>
                <a:gd name="T73" fmla="*/ 17 h 1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2">
                  <a:moveTo>
                    <a:pt x="9" y="103"/>
                  </a:moveTo>
                  <a:lnTo>
                    <a:pt x="6" y="103"/>
                  </a:lnTo>
                  <a:lnTo>
                    <a:pt x="2" y="103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6"/>
                  </a:lnTo>
                  <a:lnTo>
                    <a:pt x="1024" y="8"/>
                  </a:lnTo>
                  <a:lnTo>
                    <a:pt x="1090" y="14"/>
                  </a:lnTo>
                  <a:lnTo>
                    <a:pt x="1150" y="19"/>
                  </a:lnTo>
                  <a:lnTo>
                    <a:pt x="1205" y="26"/>
                  </a:lnTo>
                  <a:lnTo>
                    <a:pt x="1259" y="34"/>
                  </a:lnTo>
                  <a:lnTo>
                    <a:pt x="1304" y="43"/>
                  </a:lnTo>
                  <a:lnTo>
                    <a:pt x="1348" y="51"/>
                  </a:lnTo>
                  <a:lnTo>
                    <a:pt x="1386" y="60"/>
                  </a:lnTo>
                  <a:lnTo>
                    <a:pt x="1420" y="69"/>
                  </a:lnTo>
                  <a:lnTo>
                    <a:pt x="1445" y="80"/>
                  </a:lnTo>
                  <a:lnTo>
                    <a:pt x="1462" y="92"/>
                  </a:lnTo>
                  <a:lnTo>
                    <a:pt x="1477" y="101"/>
                  </a:lnTo>
                  <a:lnTo>
                    <a:pt x="1483" y="112"/>
                  </a:lnTo>
                  <a:lnTo>
                    <a:pt x="1477" y="106"/>
                  </a:lnTo>
                  <a:lnTo>
                    <a:pt x="1462" y="101"/>
                  </a:lnTo>
                  <a:lnTo>
                    <a:pt x="1445" y="95"/>
                  </a:lnTo>
                  <a:lnTo>
                    <a:pt x="1420" y="92"/>
                  </a:lnTo>
                  <a:lnTo>
                    <a:pt x="1386" y="86"/>
                  </a:lnTo>
                  <a:lnTo>
                    <a:pt x="1348" y="80"/>
                  </a:lnTo>
                  <a:lnTo>
                    <a:pt x="1304" y="75"/>
                  </a:lnTo>
                  <a:lnTo>
                    <a:pt x="1259" y="71"/>
                  </a:lnTo>
                  <a:lnTo>
                    <a:pt x="1205" y="66"/>
                  </a:lnTo>
                  <a:lnTo>
                    <a:pt x="1150" y="64"/>
                  </a:lnTo>
                  <a:lnTo>
                    <a:pt x="1090" y="60"/>
                  </a:lnTo>
                  <a:lnTo>
                    <a:pt x="1024" y="54"/>
                  </a:lnTo>
                  <a:lnTo>
                    <a:pt x="958" y="51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5"/>
                  </a:lnTo>
                  <a:lnTo>
                    <a:pt x="665" y="45"/>
                  </a:lnTo>
                  <a:lnTo>
                    <a:pt x="594" y="43"/>
                  </a:lnTo>
                  <a:lnTo>
                    <a:pt x="522" y="45"/>
                  </a:lnTo>
                  <a:lnTo>
                    <a:pt x="453" y="45"/>
                  </a:lnTo>
                  <a:lnTo>
                    <a:pt x="387" y="45"/>
                  </a:lnTo>
                  <a:lnTo>
                    <a:pt x="327" y="49"/>
                  </a:lnTo>
                  <a:lnTo>
                    <a:pt x="270" y="51"/>
                  </a:lnTo>
                  <a:lnTo>
                    <a:pt x="218" y="54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1"/>
                  </a:lnTo>
                  <a:lnTo>
                    <a:pt x="34" y="77"/>
                  </a:lnTo>
                  <a:lnTo>
                    <a:pt x="15" y="83"/>
                  </a:lnTo>
                  <a:lnTo>
                    <a:pt x="2" y="88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2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3" name="Freeform 109"/>
            <p:cNvSpPr>
              <a:spLocks/>
            </p:cNvSpPr>
            <p:nvPr/>
          </p:nvSpPr>
          <p:spPr bwMode="auto">
            <a:xfrm>
              <a:off x="4918" y="719"/>
              <a:ext cx="247" cy="20"/>
            </a:xfrm>
            <a:custGeom>
              <a:avLst/>
              <a:gdLst>
                <a:gd name="T0" fmla="*/ 136 w 1483"/>
                <a:gd name="T1" fmla="*/ 0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4 h 120"/>
                <a:gd name="T8" fmla="*/ 219 w 1483"/>
                <a:gd name="T9" fmla="*/ 5 h 120"/>
                <a:gd name="T10" fmla="*/ 232 w 1483"/>
                <a:gd name="T11" fmla="*/ 7 h 120"/>
                <a:gd name="T12" fmla="*/ 241 w 1483"/>
                <a:gd name="T13" fmla="*/ 9 h 120"/>
                <a:gd name="T14" fmla="*/ 246 w 1483"/>
                <a:gd name="T15" fmla="*/ 11 h 120"/>
                <a:gd name="T16" fmla="*/ 246 w 1483"/>
                <a:gd name="T17" fmla="*/ 13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8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5 h 120"/>
                <a:gd name="T42" fmla="*/ 15 w 1483"/>
                <a:gd name="T43" fmla="*/ 13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1 h 120"/>
                <a:gd name="T58" fmla="*/ 64 w 1483"/>
                <a:gd name="T59" fmla="*/ 0 h 120"/>
                <a:gd name="T60" fmla="*/ 87 w 1483"/>
                <a:gd name="T61" fmla="*/ 0 h 120"/>
                <a:gd name="T62" fmla="*/ 111 w 1483"/>
                <a:gd name="T63" fmla="*/ 0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2"/>
                  </a:moveTo>
                  <a:lnTo>
                    <a:pt x="818" y="2"/>
                  </a:lnTo>
                  <a:lnTo>
                    <a:pt x="892" y="6"/>
                  </a:lnTo>
                  <a:lnTo>
                    <a:pt x="963" y="6"/>
                  </a:lnTo>
                  <a:lnTo>
                    <a:pt x="1030" y="8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1"/>
                  </a:lnTo>
                  <a:lnTo>
                    <a:pt x="1265" y="23"/>
                  </a:lnTo>
                  <a:lnTo>
                    <a:pt x="1313" y="28"/>
                  </a:lnTo>
                  <a:lnTo>
                    <a:pt x="1356" y="34"/>
                  </a:lnTo>
                  <a:lnTo>
                    <a:pt x="1394" y="40"/>
                  </a:lnTo>
                  <a:lnTo>
                    <a:pt x="1425" y="45"/>
                  </a:lnTo>
                  <a:lnTo>
                    <a:pt x="1448" y="52"/>
                  </a:lnTo>
                  <a:lnTo>
                    <a:pt x="1468" y="58"/>
                  </a:lnTo>
                  <a:lnTo>
                    <a:pt x="1479" y="66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3"/>
                  </a:lnTo>
                  <a:lnTo>
                    <a:pt x="1448" y="86"/>
                  </a:lnTo>
                  <a:lnTo>
                    <a:pt x="1425" y="92"/>
                  </a:lnTo>
                  <a:lnTo>
                    <a:pt x="1394" y="97"/>
                  </a:lnTo>
                  <a:lnTo>
                    <a:pt x="1356" y="101"/>
                  </a:lnTo>
                  <a:lnTo>
                    <a:pt x="1313" y="106"/>
                  </a:lnTo>
                  <a:lnTo>
                    <a:pt x="1265" y="109"/>
                  </a:lnTo>
                  <a:lnTo>
                    <a:pt x="1213" y="112"/>
                  </a:lnTo>
                  <a:lnTo>
                    <a:pt x="1155" y="114"/>
                  </a:lnTo>
                  <a:lnTo>
                    <a:pt x="1095" y="118"/>
                  </a:lnTo>
                  <a:lnTo>
                    <a:pt x="1030" y="120"/>
                  </a:lnTo>
                  <a:lnTo>
                    <a:pt x="963" y="120"/>
                  </a:lnTo>
                  <a:lnTo>
                    <a:pt x="892" y="120"/>
                  </a:lnTo>
                  <a:lnTo>
                    <a:pt x="818" y="120"/>
                  </a:lnTo>
                  <a:lnTo>
                    <a:pt x="743" y="120"/>
                  </a:lnTo>
                  <a:lnTo>
                    <a:pt x="665" y="120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0"/>
                  </a:lnTo>
                  <a:lnTo>
                    <a:pt x="58" y="75"/>
                  </a:lnTo>
                  <a:lnTo>
                    <a:pt x="34" y="69"/>
                  </a:lnTo>
                  <a:lnTo>
                    <a:pt x="15" y="63"/>
                  </a:lnTo>
                  <a:lnTo>
                    <a:pt x="2" y="58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5" y="40"/>
                  </a:lnTo>
                  <a:lnTo>
                    <a:pt x="34" y="34"/>
                  </a:lnTo>
                  <a:lnTo>
                    <a:pt x="58" y="28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1"/>
                  </a:lnTo>
                  <a:lnTo>
                    <a:pt x="270" y="8"/>
                  </a:lnTo>
                  <a:lnTo>
                    <a:pt x="327" y="6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4" name="Freeform 110"/>
            <p:cNvSpPr>
              <a:spLocks/>
            </p:cNvSpPr>
            <p:nvPr/>
          </p:nvSpPr>
          <p:spPr bwMode="auto">
            <a:xfrm>
              <a:off x="4963" y="720"/>
              <a:ext cx="7" cy="17"/>
            </a:xfrm>
            <a:custGeom>
              <a:avLst/>
              <a:gdLst>
                <a:gd name="T0" fmla="*/ 0 w 41"/>
                <a:gd name="T1" fmla="*/ 0 h 107"/>
                <a:gd name="T2" fmla="*/ 2 w 41"/>
                <a:gd name="T3" fmla="*/ 0 h 107"/>
                <a:gd name="T4" fmla="*/ 4 w 41"/>
                <a:gd name="T5" fmla="*/ 0 h 107"/>
                <a:gd name="T6" fmla="*/ 5 w 41"/>
                <a:gd name="T7" fmla="*/ 0 h 107"/>
                <a:gd name="T8" fmla="*/ 7 w 41"/>
                <a:gd name="T9" fmla="*/ 0 h 107"/>
                <a:gd name="T10" fmla="*/ 7 w 41"/>
                <a:gd name="T11" fmla="*/ 5 h 107"/>
                <a:gd name="T12" fmla="*/ 7 w 41"/>
                <a:gd name="T13" fmla="*/ 9 h 107"/>
                <a:gd name="T14" fmla="*/ 7 w 41"/>
                <a:gd name="T15" fmla="*/ 13 h 107"/>
                <a:gd name="T16" fmla="*/ 7 w 41"/>
                <a:gd name="T17" fmla="*/ 17 h 107"/>
                <a:gd name="T18" fmla="*/ 5 w 41"/>
                <a:gd name="T19" fmla="*/ 17 h 107"/>
                <a:gd name="T20" fmla="*/ 4 w 41"/>
                <a:gd name="T21" fmla="*/ 17 h 107"/>
                <a:gd name="T22" fmla="*/ 2 w 41"/>
                <a:gd name="T23" fmla="*/ 17 h 107"/>
                <a:gd name="T24" fmla="*/ 0 w 41"/>
                <a:gd name="T25" fmla="*/ 17 h 107"/>
                <a:gd name="T26" fmla="*/ 0 w 41"/>
                <a:gd name="T27" fmla="*/ 13 h 107"/>
                <a:gd name="T28" fmla="*/ 0 w 41"/>
                <a:gd name="T29" fmla="*/ 9 h 107"/>
                <a:gd name="T30" fmla="*/ 0 w 41"/>
                <a:gd name="T31" fmla="*/ 5 h 107"/>
                <a:gd name="T32" fmla="*/ 0 w 41"/>
                <a:gd name="T33" fmla="*/ 0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7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30"/>
                  </a:lnTo>
                  <a:lnTo>
                    <a:pt x="41" y="58"/>
                  </a:lnTo>
                  <a:lnTo>
                    <a:pt x="41" y="84"/>
                  </a:lnTo>
                  <a:lnTo>
                    <a:pt x="41" y="107"/>
                  </a:lnTo>
                  <a:lnTo>
                    <a:pt x="32" y="107"/>
                  </a:lnTo>
                  <a:lnTo>
                    <a:pt x="21" y="107"/>
                  </a:lnTo>
                  <a:lnTo>
                    <a:pt x="12" y="107"/>
                  </a:lnTo>
                  <a:lnTo>
                    <a:pt x="0" y="107"/>
                  </a:lnTo>
                  <a:lnTo>
                    <a:pt x="0" y="84"/>
                  </a:lnTo>
                  <a:lnTo>
                    <a:pt x="0" y="58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5" name="Freeform 111"/>
            <p:cNvSpPr>
              <a:spLocks/>
            </p:cNvSpPr>
            <p:nvPr/>
          </p:nvSpPr>
          <p:spPr bwMode="auto">
            <a:xfrm>
              <a:off x="5100" y="72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6" name="Freeform 112"/>
            <p:cNvSpPr>
              <a:spLocks/>
            </p:cNvSpPr>
            <p:nvPr/>
          </p:nvSpPr>
          <p:spPr bwMode="auto">
            <a:xfrm>
              <a:off x="4918" y="768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3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7 h 210"/>
                <a:gd name="T16" fmla="*/ 246 w 1483"/>
                <a:gd name="T17" fmla="*/ 21 h 210"/>
                <a:gd name="T18" fmla="*/ 241 w 1483"/>
                <a:gd name="T19" fmla="*/ 25 h 210"/>
                <a:gd name="T20" fmla="*/ 232 w 1483"/>
                <a:gd name="T21" fmla="*/ 27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4 h 210"/>
                <a:gd name="T30" fmla="*/ 136 w 1483"/>
                <a:gd name="T31" fmla="*/ 35 h 210"/>
                <a:gd name="T32" fmla="*/ 111 w 1483"/>
                <a:gd name="T33" fmla="*/ 34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7 h 210"/>
                <a:gd name="T42" fmla="*/ 15 w 1483"/>
                <a:gd name="T43" fmla="*/ 24 h 210"/>
                <a:gd name="T44" fmla="*/ 6 w 1483"/>
                <a:gd name="T45" fmla="*/ 21 h 210"/>
                <a:gd name="T46" fmla="*/ 0 w 1483"/>
                <a:gd name="T47" fmla="*/ 17 h 210"/>
                <a:gd name="T48" fmla="*/ 0 w 1483"/>
                <a:gd name="T49" fmla="*/ 14 h 210"/>
                <a:gd name="T50" fmla="*/ 6 w 1483"/>
                <a:gd name="T51" fmla="*/ 11 h 210"/>
                <a:gd name="T52" fmla="*/ 15 w 1483"/>
                <a:gd name="T53" fmla="*/ 8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2 h 210"/>
                <a:gd name="T60" fmla="*/ 87 w 1483"/>
                <a:gd name="T61" fmla="*/ 1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3"/>
                  </a:lnTo>
                  <a:lnTo>
                    <a:pt x="892" y="7"/>
                  </a:lnTo>
                  <a:lnTo>
                    <a:pt x="963" y="9"/>
                  </a:lnTo>
                  <a:lnTo>
                    <a:pt x="1030" y="14"/>
                  </a:lnTo>
                  <a:lnTo>
                    <a:pt x="1095" y="20"/>
                  </a:lnTo>
                  <a:lnTo>
                    <a:pt x="1155" y="26"/>
                  </a:lnTo>
                  <a:lnTo>
                    <a:pt x="1213" y="31"/>
                  </a:lnTo>
                  <a:lnTo>
                    <a:pt x="1265" y="40"/>
                  </a:lnTo>
                  <a:lnTo>
                    <a:pt x="1313" y="46"/>
                  </a:lnTo>
                  <a:lnTo>
                    <a:pt x="1356" y="55"/>
                  </a:lnTo>
                  <a:lnTo>
                    <a:pt x="1394" y="63"/>
                  </a:lnTo>
                  <a:lnTo>
                    <a:pt x="1425" y="74"/>
                  </a:lnTo>
                  <a:lnTo>
                    <a:pt x="1448" y="83"/>
                  </a:lnTo>
                  <a:lnTo>
                    <a:pt x="1468" y="95"/>
                  </a:lnTo>
                  <a:lnTo>
                    <a:pt x="1479" y="104"/>
                  </a:lnTo>
                  <a:lnTo>
                    <a:pt x="1483" y="115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7"/>
                  </a:lnTo>
                  <a:lnTo>
                    <a:pt x="1425" y="156"/>
                  </a:lnTo>
                  <a:lnTo>
                    <a:pt x="1394" y="163"/>
                  </a:lnTo>
                  <a:lnTo>
                    <a:pt x="1356" y="169"/>
                  </a:lnTo>
                  <a:lnTo>
                    <a:pt x="1313" y="178"/>
                  </a:lnTo>
                  <a:lnTo>
                    <a:pt x="1265" y="184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201"/>
                  </a:lnTo>
                  <a:lnTo>
                    <a:pt x="1030" y="204"/>
                  </a:lnTo>
                  <a:lnTo>
                    <a:pt x="963" y="206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6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9"/>
                  </a:lnTo>
                  <a:lnTo>
                    <a:pt x="170" y="161"/>
                  </a:lnTo>
                  <a:lnTo>
                    <a:pt x="127" y="152"/>
                  </a:lnTo>
                  <a:lnTo>
                    <a:pt x="89" y="143"/>
                  </a:lnTo>
                  <a:lnTo>
                    <a:pt x="58" y="132"/>
                  </a:lnTo>
                  <a:lnTo>
                    <a:pt x="34" y="124"/>
                  </a:lnTo>
                  <a:lnTo>
                    <a:pt x="15" y="115"/>
                  </a:lnTo>
                  <a:lnTo>
                    <a:pt x="2" y="104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7" name="Freeform 113"/>
            <p:cNvSpPr>
              <a:spLocks/>
            </p:cNvSpPr>
            <p:nvPr/>
          </p:nvSpPr>
          <p:spPr bwMode="auto">
            <a:xfrm>
              <a:off x="4918" y="768"/>
              <a:ext cx="247" cy="19"/>
            </a:xfrm>
            <a:custGeom>
              <a:avLst/>
              <a:gdLst>
                <a:gd name="T0" fmla="*/ 1 w 1483"/>
                <a:gd name="T1" fmla="*/ 17 h 115"/>
                <a:gd name="T2" fmla="*/ 0 w 1483"/>
                <a:gd name="T3" fmla="*/ 17 h 115"/>
                <a:gd name="T4" fmla="*/ 0 w 1483"/>
                <a:gd name="T5" fmla="*/ 16 h 115"/>
                <a:gd name="T6" fmla="*/ 0 w 1483"/>
                <a:gd name="T7" fmla="*/ 14 h 115"/>
                <a:gd name="T8" fmla="*/ 6 w 1483"/>
                <a:gd name="T9" fmla="*/ 10 h 115"/>
                <a:gd name="T10" fmla="*/ 15 w 1483"/>
                <a:gd name="T11" fmla="*/ 8 h 115"/>
                <a:gd name="T12" fmla="*/ 28 w 1483"/>
                <a:gd name="T13" fmla="*/ 5 h 115"/>
                <a:gd name="T14" fmla="*/ 45 w 1483"/>
                <a:gd name="T15" fmla="*/ 3 h 115"/>
                <a:gd name="T16" fmla="*/ 64 w 1483"/>
                <a:gd name="T17" fmla="*/ 1 h 115"/>
                <a:gd name="T18" fmla="*/ 87 w 1483"/>
                <a:gd name="T19" fmla="*/ 0 h 115"/>
                <a:gd name="T20" fmla="*/ 111 w 1483"/>
                <a:gd name="T21" fmla="*/ 0 h 115"/>
                <a:gd name="T22" fmla="*/ 136 w 1483"/>
                <a:gd name="T23" fmla="*/ 0 h 115"/>
                <a:gd name="T24" fmla="*/ 160 w 1483"/>
                <a:gd name="T25" fmla="*/ 1 h 115"/>
                <a:gd name="T26" fmla="*/ 182 w 1483"/>
                <a:gd name="T27" fmla="*/ 3 h 115"/>
                <a:gd name="T28" fmla="*/ 201 w 1483"/>
                <a:gd name="T29" fmla="*/ 5 h 115"/>
                <a:gd name="T30" fmla="*/ 217 w 1483"/>
                <a:gd name="T31" fmla="*/ 8 h 115"/>
                <a:gd name="T32" fmla="*/ 231 w 1483"/>
                <a:gd name="T33" fmla="*/ 10 h 115"/>
                <a:gd name="T34" fmla="*/ 241 w 1483"/>
                <a:gd name="T35" fmla="*/ 14 h 115"/>
                <a:gd name="T36" fmla="*/ 246 w 1483"/>
                <a:gd name="T37" fmla="*/ 17 h 115"/>
                <a:gd name="T38" fmla="*/ 246 w 1483"/>
                <a:gd name="T39" fmla="*/ 18 h 115"/>
                <a:gd name="T40" fmla="*/ 241 w 1483"/>
                <a:gd name="T41" fmla="*/ 16 h 115"/>
                <a:gd name="T42" fmla="*/ 231 w 1483"/>
                <a:gd name="T43" fmla="*/ 15 h 115"/>
                <a:gd name="T44" fmla="*/ 217 w 1483"/>
                <a:gd name="T45" fmla="*/ 13 h 115"/>
                <a:gd name="T46" fmla="*/ 201 w 1483"/>
                <a:gd name="T47" fmla="*/ 11 h 115"/>
                <a:gd name="T48" fmla="*/ 182 w 1483"/>
                <a:gd name="T49" fmla="*/ 10 h 115"/>
                <a:gd name="T50" fmla="*/ 160 w 1483"/>
                <a:gd name="T51" fmla="*/ 9 h 115"/>
                <a:gd name="T52" fmla="*/ 136 w 1483"/>
                <a:gd name="T53" fmla="*/ 8 h 115"/>
                <a:gd name="T54" fmla="*/ 111 w 1483"/>
                <a:gd name="T55" fmla="*/ 8 h 115"/>
                <a:gd name="T56" fmla="*/ 87 w 1483"/>
                <a:gd name="T57" fmla="*/ 7 h 115"/>
                <a:gd name="T58" fmla="*/ 64 w 1483"/>
                <a:gd name="T59" fmla="*/ 8 h 115"/>
                <a:gd name="T60" fmla="*/ 45 w 1483"/>
                <a:gd name="T61" fmla="*/ 8 h 115"/>
                <a:gd name="T62" fmla="*/ 28 w 1483"/>
                <a:gd name="T63" fmla="*/ 9 h 115"/>
                <a:gd name="T64" fmla="*/ 15 w 1483"/>
                <a:gd name="T65" fmla="*/ 10 h 115"/>
                <a:gd name="T66" fmla="*/ 6 w 1483"/>
                <a:gd name="T67" fmla="*/ 12 h 115"/>
                <a:gd name="T68" fmla="*/ 0 w 1483"/>
                <a:gd name="T69" fmla="*/ 14 h 115"/>
                <a:gd name="T70" fmla="*/ 0 w 1483"/>
                <a:gd name="T71" fmla="*/ 16 h 115"/>
                <a:gd name="T72" fmla="*/ 0 w 1483"/>
                <a:gd name="T73" fmla="*/ 17 h 1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5">
                  <a:moveTo>
                    <a:pt x="9" y="104"/>
                  </a:moveTo>
                  <a:lnTo>
                    <a:pt x="6" y="104"/>
                  </a:lnTo>
                  <a:lnTo>
                    <a:pt x="2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3"/>
                  </a:lnTo>
                  <a:lnTo>
                    <a:pt x="889" y="3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8"/>
                  </a:lnTo>
                  <a:lnTo>
                    <a:pt x="1150" y="24"/>
                  </a:lnTo>
                  <a:lnTo>
                    <a:pt x="1205" y="31"/>
                  </a:lnTo>
                  <a:lnTo>
                    <a:pt x="1259" y="37"/>
                  </a:lnTo>
                  <a:lnTo>
                    <a:pt x="1304" y="46"/>
                  </a:lnTo>
                  <a:lnTo>
                    <a:pt x="1348" y="55"/>
                  </a:lnTo>
                  <a:lnTo>
                    <a:pt x="1386" y="63"/>
                  </a:lnTo>
                  <a:lnTo>
                    <a:pt x="1420" y="74"/>
                  </a:lnTo>
                  <a:lnTo>
                    <a:pt x="1445" y="83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5"/>
                  </a:lnTo>
                  <a:lnTo>
                    <a:pt x="1477" y="109"/>
                  </a:lnTo>
                  <a:lnTo>
                    <a:pt x="1462" y="104"/>
                  </a:lnTo>
                  <a:lnTo>
                    <a:pt x="1445" y="98"/>
                  </a:lnTo>
                  <a:lnTo>
                    <a:pt x="1420" y="92"/>
                  </a:lnTo>
                  <a:lnTo>
                    <a:pt x="1386" y="89"/>
                  </a:lnTo>
                  <a:lnTo>
                    <a:pt x="1348" y="83"/>
                  </a:lnTo>
                  <a:lnTo>
                    <a:pt x="1304" y="78"/>
                  </a:lnTo>
                  <a:lnTo>
                    <a:pt x="1259" y="72"/>
                  </a:lnTo>
                  <a:lnTo>
                    <a:pt x="1205" y="69"/>
                  </a:lnTo>
                  <a:lnTo>
                    <a:pt x="1150" y="63"/>
                  </a:lnTo>
                  <a:lnTo>
                    <a:pt x="1090" y="61"/>
                  </a:lnTo>
                  <a:lnTo>
                    <a:pt x="1024" y="57"/>
                  </a:lnTo>
                  <a:lnTo>
                    <a:pt x="958" y="52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4"/>
                  </a:lnTo>
                  <a:lnTo>
                    <a:pt x="522" y="44"/>
                  </a:lnTo>
                  <a:lnTo>
                    <a:pt x="453" y="46"/>
                  </a:lnTo>
                  <a:lnTo>
                    <a:pt x="387" y="46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7"/>
                  </a:lnTo>
                  <a:lnTo>
                    <a:pt x="127" y="61"/>
                  </a:lnTo>
                  <a:lnTo>
                    <a:pt x="89" y="63"/>
                  </a:lnTo>
                  <a:lnTo>
                    <a:pt x="58" y="69"/>
                  </a:lnTo>
                  <a:lnTo>
                    <a:pt x="34" y="74"/>
                  </a:lnTo>
                  <a:lnTo>
                    <a:pt x="15" y="81"/>
                  </a:lnTo>
                  <a:lnTo>
                    <a:pt x="2" y="8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2" y="100"/>
                  </a:lnTo>
                  <a:lnTo>
                    <a:pt x="9" y="104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8" name="Freeform 114"/>
            <p:cNvSpPr>
              <a:spLocks/>
            </p:cNvSpPr>
            <p:nvPr/>
          </p:nvSpPr>
          <p:spPr bwMode="auto">
            <a:xfrm>
              <a:off x="4918" y="776"/>
              <a:ext cx="247" cy="20"/>
            </a:xfrm>
            <a:custGeom>
              <a:avLst/>
              <a:gdLst>
                <a:gd name="T0" fmla="*/ 136 w 1483"/>
                <a:gd name="T1" fmla="*/ 0 h 123"/>
                <a:gd name="T2" fmla="*/ 160 w 1483"/>
                <a:gd name="T3" fmla="*/ 1 h 123"/>
                <a:gd name="T4" fmla="*/ 182 w 1483"/>
                <a:gd name="T5" fmla="*/ 2 h 123"/>
                <a:gd name="T6" fmla="*/ 202 w 1483"/>
                <a:gd name="T7" fmla="*/ 4 h 123"/>
                <a:gd name="T8" fmla="*/ 219 w 1483"/>
                <a:gd name="T9" fmla="*/ 5 h 123"/>
                <a:gd name="T10" fmla="*/ 232 w 1483"/>
                <a:gd name="T11" fmla="*/ 7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4 h 123"/>
                <a:gd name="T20" fmla="*/ 232 w 1483"/>
                <a:gd name="T21" fmla="*/ 16 h 123"/>
                <a:gd name="T22" fmla="*/ 219 w 1483"/>
                <a:gd name="T23" fmla="*/ 17 h 123"/>
                <a:gd name="T24" fmla="*/ 202 w 1483"/>
                <a:gd name="T25" fmla="*/ 19 h 123"/>
                <a:gd name="T26" fmla="*/ 182 w 1483"/>
                <a:gd name="T27" fmla="*/ 19 h 123"/>
                <a:gd name="T28" fmla="*/ 160 w 1483"/>
                <a:gd name="T29" fmla="*/ 19 h 123"/>
                <a:gd name="T30" fmla="*/ 136 w 1483"/>
                <a:gd name="T31" fmla="*/ 19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9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0 h 123"/>
                <a:gd name="T60" fmla="*/ 87 w 1483"/>
                <a:gd name="T61" fmla="*/ 0 h 123"/>
                <a:gd name="T62" fmla="*/ 111 w 1483"/>
                <a:gd name="T63" fmla="*/ 0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2"/>
                  </a:moveTo>
                  <a:lnTo>
                    <a:pt x="818" y="2"/>
                  </a:lnTo>
                  <a:lnTo>
                    <a:pt x="892" y="5"/>
                  </a:lnTo>
                  <a:lnTo>
                    <a:pt x="963" y="8"/>
                  </a:lnTo>
                  <a:lnTo>
                    <a:pt x="1030" y="11"/>
                  </a:lnTo>
                  <a:lnTo>
                    <a:pt x="1095" y="13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25"/>
                  </a:lnTo>
                  <a:lnTo>
                    <a:pt x="1313" y="30"/>
                  </a:lnTo>
                  <a:lnTo>
                    <a:pt x="1356" y="37"/>
                  </a:lnTo>
                  <a:lnTo>
                    <a:pt x="1394" y="43"/>
                  </a:lnTo>
                  <a:lnTo>
                    <a:pt x="1425" y="48"/>
                  </a:lnTo>
                  <a:lnTo>
                    <a:pt x="1448" y="54"/>
                  </a:lnTo>
                  <a:lnTo>
                    <a:pt x="1468" y="60"/>
                  </a:lnTo>
                  <a:lnTo>
                    <a:pt x="1479" y="65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2"/>
                  </a:lnTo>
                  <a:lnTo>
                    <a:pt x="1448" y="88"/>
                  </a:lnTo>
                  <a:lnTo>
                    <a:pt x="1425" y="94"/>
                  </a:lnTo>
                  <a:lnTo>
                    <a:pt x="1394" y="97"/>
                  </a:lnTo>
                  <a:lnTo>
                    <a:pt x="1356" y="103"/>
                  </a:lnTo>
                  <a:lnTo>
                    <a:pt x="1313" y="106"/>
                  </a:lnTo>
                  <a:lnTo>
                    <a:pt x="1265" y="112"/>
                  </a:lnTo>
                  <a:lnTo>
                    <a:pt x="1213" y="114"/>
                  </a:lnTo>
                  <a:lnTo>
                    <a:pt x="1155" y="117"/>
                  </a:lnTo>
                  <a:lnTo>
                    <a:pt x="1095" y="119"/>
                  </a:lnTo>
                  <a:lnTo>
                    <a:pt x="1030" y="119"/>
                  </a:lnTo>
                  <a:lnTo>
                    <a:pt x="963" y="119"/>
                  </a:lnTo>
                  <a:lnTo>
                    <a:pt x="892" y="123"/>
                  </a:lnTo>
                  <a:lnTo>
                    <a:pt x="818" y="119"/>
                  </a:lnTo>
                  <a:lnTo>
                    <a:pt x="743" y="119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08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97"/>
                  </a:lnTo>
                  <a:lnTo>
                    <a:pt x="218" y="91"/>
                  </a:lnTo>
                  <a:lnTo>
                    <a:pt x="170" y="88"/>
                  </a:lnTo>
                  <a:lnTo>
                    <a:pt x="127" y="82"/>
                  </a:lnTo>
                  <a:lnTo>
                    <a:pt x="89" y="77"/>
                  </a:lnTo>
                  <a:lnTo>
                    <a:pt x="58" y="71"/>
                  </a:lnTo>
                  <a:lnTo>
                    <a:pt x="34" y="65"/>
                  </a:lnTo>
                  <a:lnTo>
                    <a:pt x="15" y="60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5" y="37"/>
                  </a:lnTo>
                  <a:lnTo>
                    <a:pt x="34" y="30"/>
                  </a:lnTo>
                  <a:lnTo>
                    <a:pt x="58" y="25"/>
                  </a:lnTo>
                  <a:lnTo>
                    <a:pt x="89" y="19"/>
                  </a:lnTo>
                  <a:lnTo>
                    <a:pt x="127" y="17"/>
                  </a:lnTo>
                  <a:lnTo>
                    <a:pt x="170" y="13"/>
                  </a:lnTo>
                  <a:lnTo>
                    <a:pt x="218" y="8"/>
                  </a:lnTo>
                  <a:lnTo>
                    <a:pt x="270" y="5"/>
                  </a:lnTo>
                  <a:lnTo>
                    <a:pt x="327" y="5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9" name="Freeform 115"/>
            <p:cNvSpPr>
              <a:spLocks/>
            </p:cNvSpPr>
            <p:nvPr/>
          </p:nvSpPr>
          <p:spPr bwMode="auto">
            <a:xfrm>
              <a:off x="4963" y="776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5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8"/>
                  </a:lnTo>
                  <a:lnTo>
                    <a:pt x="41" y="54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0" name="Freeform 116"/>
            <p:cNvSpPr>
              <a:spLocks/>
            </p:cNvSpPr>
            <p:nvPr/>
          </p:nvSpPr>
          <p:spPr bwMode="auto">
            <a:xfrm>
              <a:off x="5100" y="778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1" name="Freeform 117"/>
            <p:cNvSpPr>
              <a:spLocks/>
            </p:cNvSpPr>
            <p:nvPr/>
          </p:nvSpPr>
          <p:spPr bwMode="auto">
            <a:xfrm>
              <a:off x="4918" y="825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4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8 h 210"/>
                <a:gd name="T16" fmla="*/ 246 w 1483"/>
                <a:gd name="T17" fmla="*/ 22 h 210"/>
                <a:gd name="T18" fmla="*/ 241 w 1483"/>
                <a:gd name="T19" fmla="*/ 25 h 210"/>
                <a:gd name="T20" fmla="*/ 232 w 1483"/>
                <a:gd name="T21" fmla="*/ 28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5 h 210"/>
                <a:gd name="T30" fmla="*/ 136 w 1483"/>
                <a:gd name="T31" fmla="*/ 35 h 210"/>
                <a:gd name="T32" fmla="*/ 111 w 1483"/>
                <a:gd name="T33" fmla="*/ 35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6 h 210"/>
                <a:gd name="T42" fmla="*/ 15 w 1483"/>
                <a:gd name="T43" fmla="*/ 24 h 210"/>
                <a:gd name="T44" fmla="*/ 6 w 1483"/>
                <a:gd name="T45" fmla="*/ 20 h 210"/>
                <a:gd name="T46" fmla="*/ 0 w 1483"/>
                <a:gd name="T47" fmla="*/ 17 h 210"/>
                <a:gd name="T48" fmla="*/ 0 w 1483"/>
                <a:gd name="T49" fmla="*/ 13 h 210"/>
                <a:gd name="T50" fmla="*/ 6 w 1483"/>
                <a:gd name="T51" fmla="*/ 10 h 210"/>
                <a:gd name="T52" fmla="*/ 15 w 1483"/>
                <a:gd name="T53" fmla="*/ 7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1 h 210"/>
                <a:gd name="T60" fmla="*/ 87 w 1483"/>
                <a:gd name="T61" fmla="*/ 0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4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21"/>
                  </a:lnTo>
                  <a:lnTo>
                    <a:pt x="1155" y="26"/>
                  </a:lnTo>
                  <a:lnTo>
                    <a:pt x="1213" y="32"/>
                  </a:lnTo>
                  <a:lnTo>
                    <a:pt x="1265" y="41"/>
                  </a:lnTo>
                  <a:lnTo>
                    <a:pt x="1313" y="49"/>
                  </a:lnTo>
                  <a:lnTo>
                    <a:pt x="1356" y="58"/>
                  </a:lnTo>
                  <a:lnTo>
                    <a:pt x="1394" y="67"/>
                  </a:lnTo>
                  <a:lnTo>
                    <a:pt x="1425" y="78"/>
                  </a:lnTo>
                  <a:lnTo>
                    <a:pt x="1448" y="86"/>
                  </a:lnTo>
                  <a:lnTo>
                    <a:pt x="1468" y="99"/>
                  </a:lnTo>
                  <a:lnTo>
                    <a:pt x="1479" y="107"/>
                  </a:lnTo>
                  <a:lnTo>
                    <a:pt x="1483" y="118"/>
                  </a:lnTo>
                  <a:lnTo>
                    <a:pt x="1479" y="129"/>
                  </a:lnTo>
                  <a:lnTo>
                    <a:pt x="1468" y="138"/>
                  </a:lnTo>
                  <a:lnTo>
                    <a:pt x="1448" y="149"/>
                  </a:lnTo>
                  <a:lnTo>
                    <a:pt x="1425" y="158"/>
                  </a:lnTo>
                  <a:lnTo>
                    <a:pt x="1394" y="166"/>
                  </a:lnTo>
                  <a:lnTo>
                    <a:pt x="1356" y="173"/>
                  </a:lnTo>
                  <a:lnTo>
                    <a:pt x="1313" y="181"/>
                  </a:lnTo>
                  <a:lnTo>
                    <a:pt x="1265" y="187"/>
                  </a:lnTo>
                  <a:lnTo>
                    <a:pt x="1213" y="192"/>
                  </a:lnTo>
                  <a:lnTo>
                    <a:pt x="1155" y="198"/>
                  </a:lnTo>
                  <a:lnTo>
                    <a:pt x="1095" y="201"/>
                  </a:lnTo>
                  <a:lnTo>
                    <a:pt x="1030" y="207"/>
                  </a:lnTo>
                  <a:lnTo>
                    <a:pt x="963" y="210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7"/>
                  </a:lnTo>
                  <a:lnTo>
                    <a:pt x="594" y="205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0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6"/>
                  </a:lnTo>
                  <a:lnTo>
                    <a:pt x="170" y="158"/>
                  </a:lnTo>
                  <a:lnTo>
                    <a:pt x="127" y="149"/>
                  </a:lnTo>
                  <a:lnTo>
                    <a:pt x="89" y="142"/>
                  </a:lnTo>
                  <a:lnTo>
                    <a:pt x="58" y="132"/>
                  </a:lnTo>
                  <a:lnTo>
                    <a:pt x="34" y="121"/>
                  </a:lnTo>
                  <a:lnTo>
                    <a:pt x="15" y="110"/>
                  </a:lnTo>
                  <a:lnTo>
                    <a:pt x="2" y="101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2" name="Freeform 118"/>
            <p:cNvSpPr>
              <a:spLocks/>
            </p:cNvSpPr>
            <p:nvPr/>
          </p:nvSpPr>
          <p:spPr bwMode="auto">
            <a:xfrm>
              <a:off x="4918" y="825"/>
              <a:ext cx="247" cy="19"/>
            </a:xfrm>
            <a:custGeom>
              <a:avLst/>
              <a:gdLst>
                <a:gd name="T0" fmla="*/ 0 w 1483"/>
                <a:gd name="T1" fmla="*/ 16 h 116"/>
                <a:gd name="T2" fmla="*/ 0 w 1483"/>
                <a:gd name="T3" fmla="*/ 15 h 116"/>
                <a:gd name="T4" fmla="*/ 0 w 1483"/>
                <a:gd name="T5" fmla="*/ 13 h 116"/>
                <a:gd name="T6" fmla="*/ 6 w 1483"/>
                <a:gd name="T7" fmla="*/ 10 h 116"/>
                <a:gd name="T8" fmla="*/ 15 w 1483"/>
                <a:gd name="T9" fmla="*/ 7 h 116"/>
                <a:gd name="T10" fmla="*/ 28 w 1483"/>
                <a:gd name="T11" fmla="*/ 5 h 116"/>
                <a:gd name="T12" fmla="*/ 45 w 1483"/>
                <a:gd name="T13" fmla="*/ 2 h 116"/>
                <a:gd name="T14" fmla="*/ 64 w 1483"/>
                <a:gd name="T15" fmla="*/ 1 h 116"/>
                <a:gd name="T16" fmla="*/ 87 w 1483"/>
                <a:gd name="T17" fmla="*/ 0 h 116"/>
                <a:gd name="T18" fmla="*/ 111 w 1483"/>
                <a:gd name="T19" fmla="*/ 0 h 116"/>
                <a:gd name="T20" fmla="*/ 136 w 1483"/>
                <a:gd name="T21" fmla="*/ 1 h 116"/>
                <a:gd name="T22" fmla="*/ 160 w 1483"/>
                <a:gd name="T23" fmla="*/ 1 h 116"/>
                <a:gd name="T24" fmla="*/ 182 w 1483"/>
                <a:gd name="T25" fmla="*/ 3 h 116"/>
                <a:gd name="T26" fmla="*/ 201 w 1483"/>
                <a:gd name="T27" fmla="*/ 5 h 116"/>
                <a:gd name="T28" fmla="*/ 217 w 1483"/>
                <a:gd name="T29" fmla="*/ 8 h 116"/>
                <a:gd name="T30" fmla="*/ 231 w 1483"/>
                <a:gd name="T31" fmla="*/ 10 h 116"/>
                <a:gd name="T32" fmla="*/ 241 w 1483"/>
                <a:gd name="T33" fmla="*/ 14 h 116"/>
                <a:gd name="T34" fmla="*/ 246 w 1483"/>
                <a:gd name="T35" fmla="*/ 17 h 116"/>
                <a:gd name="T36" fmla="*/ 246 w 1483"/>
                <a:gd name="T37" fmla="*/ 18 h 116"/>
                <a:gd name="T38" fmla="*/ 241 w 1483"/>
                <a:gd name="T39" fmla="*/ 16 h 116"/>
                <a:gd name="T40" fmla="*/ 231 w 1483"/>
                <a:gd name="T41" fmla="*/ 15 h 116"/>
                <a:gd name="T42" fmla="*/ 217 w 1483"/>
                <a:gd name="T43" fmla="*/ 13 h 116"/>
                <a:gd name="T44" fmla="*/ 201 w 1483"/>
                <a:gd name="T45" fmla="*/ 11 h 116"/>
                <a:gd name="T46" fmla="*/ 182 w 1483"/>
                <a:gd name="T47" fmla="*/ 10 h 116"/>
                <a:gd name="T48" fmla="*/ 160 w 1483"/>
                <a:gd name="T49" fmla="*/ 9 h 116"/>
                <a:gd name="T50" fmla="*/ 136 w 1483"/>
                <a:gd name="T51" fmla="*/ 8 h 116"/>
                <a:gd name="T52" fmla="*/ 111 w 1483"/>
                <a:gd name="T53" fmla="*/ 8 h 116"/>
                <a:gd name="T54" fmla="*/ 87 w 1483"/>
                <a:gd name="T55" fmla="*/ 7 h 116"/>
                <a:gd name="T56" fmla="*/ 64 w 1483"/>
                <a:gd name="T57" fmla="*/ 8 h 116"/>
                <a:gd name="T58" fmla="*/ 45 w 1483"/>
                <a:gd name="T59" fmla="*/ 8 h 116"/>
                <a:gd name="T60" fmla="*/ 28 w 1483"/>
                <a:gd name="T61" fmla="*/ 9 h 116"/>
                <a:gd name="T62" fmla="*/ 15 w 1483"/>
                <a:gd name="T63" fmla="*/ 10 h 116"/>
                <a:gd name="T64" fmla="*/ 6 w 1483"/>
                <a:gd name="T65" fmla="*/ 12 h 116"/>
                <a:gd name="T66" fmla="*/ 0 w 1483"/>
                <a:gd name="T67" fmla="*/ 14 h 116"/>
                <a:gd name="T68" fmla="*/ 0 w 1483"/>
                <a:gd name="T69" fmla="*/ 15 h 116"/>
                <a:gd name="T70" fmla="*/ 0 w 1483"/>
                <a:gd name="T71" fmla="*/ 16 h 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6">
                  <a:moveTo>
                    <a:pt x="9" y="99"/>
                  </a:moveTo>
                  <a:lnTo>
                    <a:pt x="0" y="99"/>
                  </a:lnTo>
                  <a:lnTo>
                    <a:pt x="0" y="95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4"/>
                  </a:lnTo>
                  <a:lnTo>
                    <a:pt x="889" y="4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7"/>
                  </a:lnTo>
                  <a:lnTo>
                    <a:pt x="1150" y="23"/>
                  </a:lnTo>
                  <a:lnTo>
                    <a:pt x="1205" y="32"/>
                  </a:lnTo>
                  <a:lnTo>
                    <a:pt x="1259" y="38"/>
                  </a:lnTo>
                  <a:lnTo>
                    <a:pt x="1304" y="47"/>
                  </a:lnTo>
                  <a:lnTo>
                    <a:pt x="1348" y="55"/>
                  </a:lnTo>
                  <a:lnTo>
                    <a:pt x="1386" y="64"/>
                  </a:lnTo>
                  <a:lnTo>
                    <a:pt x="1420" y="75"/>
                  </a:lnTo>
                  <a:lnTo>
                    <a:pt x="1445" y="84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6"/>
                  </a:lnTo>
                  <a:lnTo>
                    <a:pt x="1477" y="110"/>
                  </a:lnTo>
                  <a:lnTo>
                    <a:pt x="1462" y="104"/>
                  </a:lnTo>
                  <a:lnTo>
                    <a:pt x="1445" y="99"/>
                  </a:lnTo>
                  <a:lnTo>
                    <a:pt x="1420" y="95"/>
                  </a:lnTo>
                  <a:lnTo>
                    <a:pt x="1386" y="90"/>
                  </a:lnTo>
                  <a:lnTo>
                    <a:pt x="1348" y="84"/>
                  </a:lnTo>
                  <a:lnTo>
                    <a:pt x="1304" y="78"/>
                  </a:lnTo>
                  <a:lnTo>
                    <a:pt x="1259" y="75"/>
                  </a:lnTo>
                  <a:lnTo>
                    <a:pt x="1205" y="69"/>
                  </a:lnTo>
                  <a:lnTo>
                    <a:pt x="1150" y="67"/>
                  </a:lnTo>
                  <a:lnTo>
                    <a:pt x="1090" y="61"/>
                  </a:lnTo>
                  <a:lnTo>
                    <a:pt x="1024" y="58"/>
                  </a:lnTo>
                  <a:lnTo>
                    <a:pt x="958" y="55"/>
                  </a:lnTo>
                  <a:lnTo>
                    <a:pt x="889" y="52"/>
                  </a:lnTo>
                  <a:lnTo>
                    <a:pt x="818" y="49"/>
                  </a:lnTo>
                  <a:lnTo>
                    <a:pt x="743" y="47"/>
                  </a:lnTo>
                  <a:lnTo>
                    <a:pt x="665" y="47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7"/>
                  </a:lnTo>
                  <a:lnTo>
                    <a:pt x="387" y="47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5"/>
                  </a:lnTo>
                  <a:lnTo>
                    <a:pt x="127" y="61"/>
                  </a:lnTo>
                  <a:lnTo>
                    <a:pt x="89" y="64"/>
                  </a:lnTo>
                  <a:lnTo>
                    <a:pt x="58" y="69"/>
                  </a:lnTo>
                  <a:lnTo>
                    <a:pt x="34" y="73"/>
                  </a:lnTo>
                  <a:lnTo>
                    <a:pt x="15" y="78"/>
                  </a:lnTo>
                  <a:lnTo>
                    <a:pt x="2" y="84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9" y="9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3" name="Freeform 119"/>
            <p:cNvSpPr>
              <a:spLocks/>
            </p:cNvSpPr>
            <p:nvPr/>
          </p:nvSpPr>
          <p:spPr bwMode="auto">
            <a:xfrm>
              <a:off x="4918" y="832"/>
              <a:ext cx="247" cy="20"/>
            </a:xfrm>
            <a:custGeom>
              <a:avLst/>
              <a:gdLst>
                <a:gd name="T0" fmla="*/ 136 w 1483"/>
                <a:gd name="T1" fmla="*/ 1 h 123"/>
                <a:gd name="T2" fmla="*/ 160 w 1483"/>
                <a:gd name="T3" fmla="*/ 1 h 123"/>
                <a:gd name="T4" fmla="*/ 182 w 1483"/>
                <a:gd name="T5" fmla="*/ 3 h 123"/>
                <a:gd name="T6" fmla="*/ 202 w 1483"/>
                <a:gd name="T7" fmla="*/ 4 h 123"/>
                <a:gd name="T8" fmla="*/ 219 w 1483"/>
                <a:gd name="T9" fmla="*/ 6 h 123"/>
                <a:gd name="T10" fmla="*/ 232 w 1483"/>
                <a:gd name="T11" fmla="*/ 8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5 h 123"/>
                <a:gd name="T20" fmla="*/ 232 w 1483"/>
                <a:gd name="T21" fmla="*/ 17 h 123"/>
                <a:gd name="T22" fmla="*/ 219 w 1483"/>
                <a:gd name="T23" fmla="*/ 18 h 123"/>
                <a:gd name="T24" fmla="*/ 202 w 1483"/>
                <a:gd name="T25" fmla="*/ 19 h 123"/>
                <a:gd name="T26" fmla="*/ 182 w 1483"/>
                <a:gd name="T27" fmla="*/ 20 h 123"/>
                <a:gd name="T28" fmla="*/ 160 w 1483"/>
                <a:gd name="T29" fmla="*/ 20 h 123"/>
                <a:gd name="T30" fmla="*/ 136 w 1483"/>
                <a:gd name="T31" fmla="*/ 20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8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1 h 123"/>
                <a:gd name="T60" fmla="*/ 87 w 1483"/>
                <a:gd name="T61" fmla="*/ 0 h 123"/>
                <a:gd name="T62" fmla="*/ 111 w 1483"/>
                <a:gd name="T63" fmla="*/ 1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4"/>
                  </a:moveTo>
                  <a:lnTo>
                    <a:pt x="818" y="6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18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1"/>
                  </a:lnTo>
                  <a:lnTo>
                    <a:pt x="1394" y="47"/>
                  </a:lnTo>
                  <a:lnTo>
                    <a:pt x="1425" y="52"/>
                  </a:lnTo>
                  <a:lnTo>
                    <a:pt x="1448" y="58"/>
                  </a:lnTo>
                  <a:lnTo>
                    <a:pt x="1468" y="64"/>
                  </a:lnTo>
                  <a:lnTo>
                    <a:pt x="1479" y="69"/>
                  </a:lnTo>
                  <a:lnTo>
                    <a:pt x="1483" y="75"/>
                  </a:lnTo>
                  <a:lnTo>
                    <a:pt x="1479" y="80"/>
                  </a:lnTo>
                  <a:lnTo>
                    <a:pt x="1468" y="86"/>
                  </a:lnTo>
                  <a:lnTo>
                    <a:pt x="1448" y="93"/>
                  </a:lnTo>
                  <a:lnTo>
                    <a:pt x="1425" y="99"/>
                  </a:lnTo>
                  <a:lnTo>
                    <a:pt x="1394" y="104"/>
                  </a:lnTo>
                  <a:lnTo>
                    <a:pt x="1356" y="106"/>
                  </a:lnTo>
                  <a:lnTo>
                    <a:pt x="1313" y="110"/>
                  </a:lnTo>
                  <a:lnTo>
                    <a:pt x="1265" y="115"/>
                  </a:lnTo>
                  <a:lnTo>
                    <a:pt x="1213" y="118"/>
                  </a:lnTo>
                  <a:lnTo>
                    <a:pt x="1155" y="118"/>
                  </a:lnTo>
                  <a:lnTo>
                    <a:pt x="1095" y="121"/>
                  </a:lnTo>
                  <a:lnTo>
                    <a:pt x="1030" y="121"/>
                  </a:lnTo>
                  <a:lnTo>
                    <a:pt x="963" y="123"/>
                  </a:lnTo>
                  <a:lnTo>
                    <a:pt x="892" y="123"/>
                  </a:lnTo>
                  <a:lnTo>
                    <a:pt x="818" y="121"/>
                  </a:lnTo>
                  <a:lnTo>
                    <a:pt x="743" y="121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5"/>
                  </a:lnTo>
                  <a:lnTo>
                    <a:pt x="453" y="110"/>
                  </a:lnTo>
                  <a:lnTo>
                    <a:pt x="387" y="106"/>
                  </a:lnTo>
                  <a:lnTo>
                    <a:pt x="327" y="104"/>
                  </a:lnTo>
                  <a:lnTo>
                    <a:pt x="270" y="99"/>
                  </a:lnTo>
                  <a:lnTo>
                    <a:pt x="218" y="93"/>
                  </a:lnTo>
                  <a:lnTo>
                    <a:pt x="170" y="89"/>
                  </a:lnTo>
                  <a:lnTo>
                    <a:pt x="127" y="84"/>
                  </a:lnTo>
                  <a:lnTo>
                    <a:pt x="89" y="78"/>
                  </a:lnTo>
                  <a:lnTo>
                    <a:pt x="58" y="73"/>
                  </a:lnTo>
                  <a:lnTo>
                    <a:pt x="34" y="67"/>
                  </a:lnTo>
                  <a:lnTo>
                    <a:pt x="15" y="58"/>
                  </a:lnTo>
                  <a:lnTo>
                    <a:pt x="2" y="52"/>
                  </a:lnTo>
                  <a:lnTo>
                    <a:pt x="0" y="47"/>
                  </a:lnTo>
                  <a:lnTo>
                    <a:pt x="2" y="41"/>
                  </a:lnTo>
                  <a:lnTo>
                    <a:pt x="15" y="35"/>
                  </a:lnTo>
                  <a:lnTo>
                    <a:pt x="34" y="30"/>
                  </a:lnTo>
                  <a:lnTo>
                    <a:pt x="58" y="26"/>
                  </a:lnTo>
                  <a:lnTo>
                    <a:pt x="89" y="21"/>
                  </a:lnTo>
                  <a:lnTo>
                    <a:pt x="127" y="18"/>
                  </a:lnTo>
                  <a:lnTo>
                    <a:pt x="170" y="12"/>
                  </a:lnTo>
                  <a:lnTo>
                    <a:pt x="218" y="9"/>
                  </a:lnTo>
                  <a:lnTo>
                    <a:pt x="270" y="6"/>
                  </a:lnTo>
                  <a:lnTo>
                    <a:pt x="327" y="6"/>
                  </a:lnTo>
                  <a:lnTo>
                    <a:pt x="387" y="4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4"/>
                  </a:lnTo>
                  <a:lnTo>
                    <a:pt x="743" y="4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4" name="Rectangle 120"/>
            <p:cNvSpPr>
              <a:spLocks noChangeArrowheads="1"/>
            </p:cNvSpPr>
            <p:nvPr/>
          </p:nvSpPr>
          <p:spPr bwMode="auto">
            <a:xfrm>
              <a:off x="4963" y="832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15" name="Rectangle 121"/>
            <p:cNvSpPr>
              <a:spLocks noChangeArrowheads="1"/>
            </p:cNvSpPr>
            <p:nvPr/>
          </p:nvSpPr>
          <p:spPr bwMode="auto">
            <a:xfrm>
              <a:off x="5100" y="834"/>
              <a:ext cx="7" cy="21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16" name="Freeform 122"/>
            <p:cNvSpPr>
              <a:spLocks/>
            </p:cNvSpPr>
            <p:nvPr/>
          </p:nvSpPr>
          <p:spPr bwMode="auto">
            <a:xfrm>
              <a:off x="4927" y="229"/>
              <a:ext cx="217" cy="39"/>
            </a:xfrm>
            <a:custGeom>
              <a:avLst/>
              <a:gdLst>
                <a:gd name="T0" fmla="*/ 11 w 1298"/>
                <a:gd name="T1" fmla="*/ 0 h 232"/>
                <a:gd name="T2" fmla="*/ 207 w 1298"/>
                <a:gd name="T3" fmla="*/ 0 h 232"/>
                <a:gd name="T4" fmla="*/ 211 w 1298"/>
                <a:gd name="T5" fmla="*/ 1 h 232"/>
                <a:gd name="T6" fmla="*/ 214 w 1298"/>
                <a:gd name="T7" fmla="*/ 3 h 232"/>
                <a:gd name="T8" fmla="*/ 217 w 1298"/>
                <a:gd name="T9" fmla="*/ 7 h 232"/>
                <a:gd name="T10" fmla="*/ 217 w 1298"/>
                <a:gd name="T11" fmla="*/ 11 h 232"/>
                <a:gd name="T12" fmla="*/ 217 w 1298"/>
                <a:gd name="T13" fmla="*/ 29 h 232"/>
                <a:gd name="T14" fmla="*/ 217 w 1298"/>
                <a:gd name="T15" fmla="*/ 33 h 232"/>
                <a:gd name="T16" fmla="*/ 214 w 1298"/>
                <a:gd name="T17" fmla="*/ 36 h 232"/>
                <a:gd name="T18" fmla="*/ 211 w 1298"/>
                <a:gd name="T19" fmla="*/ 38 h 232"/>
                <a:gd name="T20" fmla="*/ 207 w 1298"/>
                <a:gd name="T21" fmla="*/ 39 h 232"/>
                <a:gd name="T22" fmla="*/ 11 w 1298"/>
                <a:gd name="T23" fmla="*/ 39 h 232"/>
                <a:gd name="T24" fmla="*/ 7 w 1298"/>
                <a:gd name="T25" fmla="*/ 38 h 232"/>
                <a:gd name="T26" fmla="*/ 3 w 1298"/>
                <a:gd name="T27" fmla="*/ 36 h 232"/>
                <a:gd name="T28" fmla="*/ 1 w 1298"/>
                <a:gd name="T29" fmla="*/ 33 h 232"/>
                <a:gd name="T30" fmla="*/ 0 w 1298"/>
                <a:gd name="T31" fmla="*/ 29 h 232"/>
                <a:gd name="T32" fmla="*/ 0 w 1298"/>
                <a:gd name="T33" fmla="*/ 11 h 232"/>
                <a:gd name="T34" fmla="*/ 1 w 1298"/>
                <a:gd name="T35" fmla="*/ 7 h 232"/>
                <a:gd name="T36" fmla="*/ 3 w 1298"/>
                <a:gd name="T37" fmla="*/ 3 h 232"/>
                <a:gd name="T38" fmla="*/ 7 w 1298"/>
                <a:gd name="T39" fmla="*/ 1 h 232"/>
                <a:gd name="T40" fmla="*/ 11 w 1298"/>
                <a:gd name="T41" fmla="*/ 0 h 2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8" h="232">
                  <a:moveTo>
                    <a:pt x="65" y="0"/>
                  </a:moveTo>
                  <a:lnTo>
                    <a:pt x="1238" y="0"/>
                  </a:lnTo>
                  <a:lnTo>
                    <a:pt x="1264" y="6"/>
                  </a:lnTo>
                  <a:lnTo>
                    <a:pt x="1281" y="20"/>
                  </a:lnTo>
                  <a:lnTo>
                    <a:pt x="1296" y="41"/>
                  </a:lnTo>
                  <a:lnTo>
                    <a:pt x="1298" y="67"/>
                  </a:lnTo>
                  <a:lnTo>
                    <a:pt x="1298" y="173"/>
                  </a:lnTo>
                  <a:lnTo>
                    <a:pt x="1296" y="195"/>
                  </a:lnTo>
                  <a:lnTo>
                    <a:pt x="1281" y="216"/>
                  </a:lnTo>
                  <a:lnTo>
                    <a:pt x="1264" y="227"/>
                  </a:lnTo>
                  <a:lnTo>
                    <a:pt x="1238" y="232"/>
                  </a:lnTo>
                  <a:lnTo>
                    <a:pt x="65" y="232"/>
                  </a:lnTo>
                  <a:lnTo>
                    <a:pt x="39" y="227"/>
                  </a:lnTo>
                  <a:lnTo>
                    <a:pt x="19" y="216"/>
                  </a:lnTo>
                  <a:lnTo>
                    <a:pt x="5" y="195"/>
                  </a:lnTo>
                  <a:lnTo>
                    <a:pt x="0" y="173"/>
                  </a:lnTo>
                  <a:lnTo>
                    <a:pt x="0" y="67"/>
                  </a:lnTo>
                  <a:lnTo>
                    <a:pt x="5" y="41"/>
                  </a:lnTo>
                  <a:lnTo>
                    <a:pt x="19" y="20"/>
                  </a:lnTo>
                  <a:lnTo>
                    <a:pt x="39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7" name="Freeform 123"/>
            <p:cNvSpPr>
              <a:spLocks/>
            </p:cNvSpPr>
            <p:nvPr/>
          </p:nvSpPr>
          <p:spPr bwMode="auto">
            <a:xfrm>
              <a:off x="4931" y="233"/>
              <a:ext cx="209" cy="32"/>
            </a:xfrm>
            <a:custGeom>
              <a:avLst/>
              <a:gdLst>
                <a:gd name="T0" fmla="*/ 10 w 1259"/>
                <a:gd name="T1" fmla="*/ 0 h 192"/>
                <a:gd name="T2" fmla="*/ 200 w 1259"/>
                <a:gd name="T3" fmla="*/ 0 h 192"/>
                <a:gd name="T4" fmla="*/ 203 w 1259"/>
                <a:gd name="T5" fmla="*/ 1 h 192"/>
                <a:gd name="T6" fmla="*/ 206 w 1259"/>
                <a:gd name="T7" fmla="*/ 3 h 192"/>
                <a:gd name="T8" fmla="*/ 208 w 1259"/>
                <a:gd name="T9" fmla="*/ 6 h 192"/>
                <a:gd name="T10" fmla="*/ 209 w 1259"/>
                <a:gd name="T11" fmla="*/ 9 h 192"/>
                <a:gd name="T12" fmla="*/ 209 w 1259"/>
                <a:gd name="T13" fmla="*/ 24 h 192"/>
                <a:gd name="T14" fmla="*/ 208 w 1259"/>
                <a:gd name="T15" fmla="*/ 27 h 192"/>
                <a:gd name="T16" fmla="*/ 206 w 1259"/>
                <a:gd name="T17" fmla="*/ 30 h 192"/>
                <a:gd name="T18" fmla="*/ 203 w 1259"/>
                <a:gd name="T19" fmla="*/ 32 h 192"/>
                <a:gd name="T20" fmla="*/ 200 w 1259"/>
                <a:gd name="T21" fmla="*/ 32 h 192"/>
                <a:gd name="T22" fmla="*/ 10 w 1259"/>
                <a:gd name="T23" fmla="*/ 32 h 192"/>
                <a:gd name="T24" fmla="*/ 6 w 1259"/>
                <a:gd name="T25" fmla="*/ 32 h 192"/>
                <a:gd name="T26" fmla="*/ 3 w 1259"/>
                <a:gd name="T27" fmla="*/ 30 h 192"/>
                <a:gd name="T28" fmla="*/ 1 w 1259"/>
                <a:gd name="T29" fmla="*/ 27 h 192"/>
                <a:gd name="T30" fmla="*/ 0 w 1259"/>
                <a:gd name="T31" fmla="*/ 24 h 192"/>
                <a:gd name="T32" fmla="*/ 0 w 1259"/>
                <a:gd name="T33" fmla="*/ 9 h 192"/>
                <a:gd name="T34" fmla="*/ 1 w 1259"/>
                <a:gd name="T35" fmla="*/ 6 h 192"/>
                <a:gd name="T36" fmla="*/ 3 w 1259"/>
                <a:gd name="T37" fmla="*/ 3 h 192"/>
                <a:gd name="T38" fmla="*/ 6 w 1259"/>
                <a:gd name="T39" fmla="*/ 1 h 192"/>
                <a:gd name="T40" fmla="*/ 10 w 1259"/>
                <a:gd name="T41" fmla="*/ 0 h 1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59" h="192">
                  <a:moveTo>
                    <a:pt x="61" y="0"/>
                  </a:moveTo>
                  <a:lnTo>
                    <a:pt x="1202" y="0"/>
                  </a:lnTo>
                  <a:lnTo>
                    <a:pt x="1225" y="6"/>
                  </a:lnTo>
                  <a:lnTo>
                    <a:pt x="1242" y="17"/>
                  </a:lnTo>
                  <a:lnTo>
                    <a:pt x="1253" y="34"/>
                  </a:lnTo>
                  <a:lnTo>
                    <a:pt x="1259" y="54"/>
                  </a:lnTo>
                  <a:lnTo>
                    <a:pt x="1259" y="144"/>
                  </a:lnTo>
                  <a:lnTo>
                    <a:pt x="1253" y="164"/>
                  </a:lnTo>
                  <a:lnTo>
                    <a:pt x="1242" y="177"/>
                  </a:lnTo>
                  <a:lnTo>
                    <a:pt x="1225" y="190"/>
                  </a:lnTo>
                  <a:lnTo>
                    <a:pt x="1202" y="192"/>
                  </a:lnTo>
                  <a:lnTo>
                    <a:pt x="61" y="192"/>
                  </a:lnTo>
                  <a:lnTo>
                    <a:pt x="37" y="190"/>
                  </a:lnTo>
                  <a:lnTo>
                    <a:pt x="18" y="177"/>
                  </a:lnTo>
                  <a:lnTo>
                    <a:pt x="7" y="164"/>
                  </a:lnTo>
                  <a:lnTo>
                    <a:pt x="0" y="144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A09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8" name="Freeform 124"/>
            <p:cNvSpPr>
              <a:spLocks/>
            </p:cNvSpPr>
            <p:nvPr/>
          </p:nvSpPr>
          <p:spPr bwMode="auto">
            <a:xfrm>
              <a:off x="4931" y="233"/>
              <a:ext cx="206" cy="24"/>
            </a:xfrm>
            <a:custGeom>
              <a:avLst/>
              <a:gdLst>
                <a:gd name="T0" fmla="*/ 206 w 1240"/>
                <a:gd name="T1" fmla="*/ 1 h 147"/>
                <a:gd name="T2" fmla="*/ 206 w 1240"/>
                <a:gd name="T3" fmla="*/ 16 h 147"/>
                <a:gd name="T4" fmla="*/ 205 w 1240"/>
                <a:gd name="T5" fmla="*/ 19 h 147"/>
                <a:gd name="T6" fmla="*/ 203 w 1240"/>
                <a:gd name="T7" fmla="*/ 22 h 147"/>
                <a:gd name="T8" fmla="*/ 200 w 1240"/>
                <a:gd name="T9" fmla="*/ 24 h 147"/>
                <a:gd name="T10" fmla="*/ 196 w 1240"/>
                <a:gd name="T11" fmla="*/ 24 h 147"/>
                <a:gd name="T12" fmla="*/ 6 w 1240"/>
                <a:gd name="T13" fmla="*/ 24 h 147"/>
                <a:gd name="T14" fmla="*/ 5 w 1240"/>
                <a:gd name="T15" fmla="*/ 24 h 147"/>
                <a:gd name="T16" fmla="*/ 3 w 1240"/>
                <a:gd name="T17" fmla="*/ 24 h 147"/>
                <a:gd name="T18" fmla="*/ 1 w 1240"/>
                <a:gd name="T19" fmla="*/ 23 h 147"/>
                <a:gd name="T20" fmla="*/ 0 w 1240"/>
                <a:gd name="T21" fmla="*/ 23 h 147"/>
                <a:gd name="T22" fmla="*/ 0 w 1240"/>
                <a:gd name="T23" fmla="*/ 9 h 147"/>
                <a:gd name="T24" fmla="*/ 1 w 1240"/>
                <a:gd name="T25" fmla="*/ 6 h 147"/>
                <a:gd name="T26" fmla="*/ 3 w 1240"/>
                <a:gd name="T27" fmla="*/ 3 h 147"/>
                <a:gd name="T28" fmla="*/ 6 w 1240"/>
                <a:gd name="T29" fmla="*/ 1 h 147"/>
                <a:gd name="T30" fmla="*/ 10 w 1240"/>
                <a:gd name="T31" fmla="*/ 0 h 147"/>
                <a:gd name="T32" fmla="*/ 200 w 1240"/>
                <a:gd name="T33" fmla="*/ 0 h 147"/>
                <a:gd name="T34" fmla="*/ 201 w 1240"/>
                <a:gd name="T35" fmla="*/ 0 h 147"/>
                <a:gd name="T36" fmla="*/ 203 w 1240"/>
                <a:gd name="T37" fmla="*/ 1 h 147"/>
                <a:gd name="T38" fmla="*/ 205 w 1240"/>
                <a:gd name="T39" fmla="*/ 1 h 147"/>
                <a:gd name="T40" fmla="*/ 206 w 1240"/>
                <a:gd name="T41" fmla="*/ 1 h 1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40" h="147">
                  <a:moveTo>
                    <a:pt x="1240" y="9"/>
                  </a:moveTo>
                  <a:lnTo>
                    <a:pt x="1240" y="95"/>
                  </a:lnTo>
                  <a:lnTo>
                    <a:pt x="1234" y="115"/>
                  </a:lnTo>
                  <a:lnTo>
                    <a:pt x="1222" y="132"/>
                  </a:lnTo>
                  <a:lnTo>
                    <a:pt x="1202" y="144"/>
                  </a:lnTo>
                  <a:lnTo>
                    <a:pt x="1179" y="147"/>
                  </a:lnTo>
                  <a:lnTo>
                    <a:pt x="37" y="147"/>
                  </a:lnTo>
                  <a:lnTo>
                    <a:pt x="29" y="147"/>
                  </a:lnTo>
                  <a:lnTo>
                    <a:pt x="20" y="144"/>
                  </a:lnTo>
                  <a:lnTo>
                    <a:pt x="9" y="140"/>
                  </a:lnTo>
                  <a:lnTo>
                    <a:pt x="0" y="138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lnTo>
                    <a:pt x="1202" y="0"/>
                  </a:lnTo>
                  <a:lnTo>
                    <a:pt x="1210" y="0"/>
                  </a:lnTo>
                  <a:lnTo>
                    <a:pt x="1222" y="4"/>
                  </a:lnTo>
                  <a:lnTo>
                    <a:pt x="1231" y="6"/>
                  </a:lnTo>
                  <a:lnTo>
                    <a:pt x="1240" y="9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9" name="Rectangle 125"/>
            <p:cNvSpPr>
              <a:spLocks noChangeArrowheads="1"/>
            </p:cNvSpPr>
            <p:nvPr/>
          </p:nvSpPr>
          <p:spPr bwMode="auto">
            <a:xfrm>
              <a:off x="4902" y="305"/>
              <a:ext cx="253" cy="68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20" name="Rectangle 126"/>
            <p:cNvSpPr>
              <a:spLocks noChangeArrowheads="1"/>
            </p:cNvSpPr>
            <p:nvPr/>
          </p:nvSpPr>
          <p:spPr bwMode="auto">
            <a:xfrm>
              <a:off x="4906" y="308"/>
              <a:ext cx="244" cy="61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21" name="Freeform 127"/>
            <p:cNvSpPr>
              <a:spLocks/>
            </p:cNvSpPr>
            <p:nvPr/>
          </p:nvSpPr>
          <p:spPr bwMode="auto">
            <a:xfrm>
              <a:off x="4932" y="325"/>
              <a:ext cx="192" cy="37"/>
            </a:xfrm>
            <a:custGeom>
              <a:avLst/>
              <a:gdLst>
                <a:gd name="T0" fmla="*/ 0 w 1153"/>
                <a:gd name="T1" fmla="*/ 8 h 224"/>
                <a:gd name="T2" fmla="*/ 56 w 1153"/>
                <a:gd name="T3" fmla="*/ 8 h 224"/>
                <a:gd name="T4" fmla="*/ 56 w 1153"/>
                <a:gd name="T5" fmla="*/ 0 h 224"/>
                <a:gd name="T6" fmla="*/ 136 w 1153"/>
                <a:gd name="T7" fmla="*/ 0 h 224"/>
                <a:gd name="T8" fmla="*/ 136 w 1153"/>
                <a:gd name="T9" fmla="*/ 8 h 224"/>
                <a:gd name="T10" fmla="*/ 192 w 1153"/>
                <a:gd name="T11" fmla="*/ 8 h 224"/>
                <a:gd name="T12" fmla="*/ 192 w 1153"/>
                <a:gd name="T13" fmla="*/ 19 h 224"/>
                <a:gd name="T14" fmla="*/ 136 w 1153"/>
                <a:gd name="T15" fmla="*/ 19 h 224"/>
                <a:gd name="T16" fmla="*/ 136 w 1153"/>
                <a:gd name="T17" fmla="*/ 37 h 224"/>
                <a:gd name="T18" fmla="*/ 56 w 1153"/>
                <a:gd name="T19" fmla="*/ 37 h 224"/>
                <a:gd name="T20" fmla="*/ 56 w 1153"/>
                <a:gd name="T21" fmla="*/ 19 h 224"/>
                <a:gd name="T22" fmla="*/ 0 w 1153"/>
                <a:gd name="T23" fmla="*/ 19 h 224"/>
                <a:gd name="T24" fmla="*/ 0 w 1153"/>
                <a:gd name="T25" fmla="*/ 8 h 2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53" h="224">
                  <a:moveTo>
                    <a:pt x="0" y="49"/>
                  </a:moveTo>
                  <a:lnTo>
                    <a:pt x="339" y="49"/>
                  </a:lnTo>
                  <a:lnTo>
                    <a:pt x="339" y="0"/>
                  </a:lnTo>
                  <a:lnTo>
                    <a:pt x="814" y="0"/>
                  </a:lnTo>
                  <a:lnTo>
                    <a:pt x="814" y="49"/>
                  </a:lnTo>
                  <a:lnTo>
                    <a:pt x="1153" y="49"/>
                  </a:lnTo>
                  <a:lnTo>
                    <a:pt x="1153" y="114"/>
                  </a:lnTo>
                  <a:lnTo>
                    <a:pt x="814" y="114"/>
                  </a:lnTo>
                  <a:lnTo>
                    <a:pt x="814" y="224"/>
                  </a:lnTo>
                  <a:lnTo>
                    <a:pt x="339" y="224"/>
                  </a:lnTo>
                  <a:lnTo>
                    <a:pt x="339" y="114"/>
                  </a:lnTo>
                  <a:lnTo>
                    <a:pt x="0" y="114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2" name="Freeform 128"/>
            <p:cNvSpPr>
              <a:spLocks/>
            </p:cNvSpPr>
            <p:nvPr/>
          </p:nvSpPr>
          <p:spPr bwMode="auto">
            <a:xfrm>
              <a:off x="4937" y="328"/>
              <a:ext cx="182" cy="31"/>
            </a:xfrm>
            <a:custGeom>
              <a:avLst/>
              <a:gdLst>
                <a:gd name="T0" fmla="*/ 57 w 1089"/>
                <a:gd name="T1" fmla="*/ 0 h 190"/>
                <a:gd name="T2" fmla="*/ 124 w 1089"/>
                <a:gd name="T3" fmla="*/ 0 h 190"/>
                <a:gd name="T4" fmla="*/ 124 w 1089"/>
                <a:gd name="T5" fmla="*/ 7 h 190"/>
                <a:gd name="T6" fmla="*/ 182 w 1089"/>
                <a:gd name="T7" fmla="*/ 7 h 190"/>
                <a:gd name="T8" fmla="*/ 182 w 1089"/>
                <a:gd name="T9" fmla="*/ 14 h 190"/>
                <a:gd name="T10" fmla="*/ 124 w 1089"/>
                <a:gd name="T11" fmla="*/ 14 h 190"/>
                <a:gd name="T12" fmla="*/ 124 w 1089"/>
                <a:gd name="T13" fmla="*/ 31 h 190"/>
                <a:gd name="T14" fmla="*/ 57 w 1089"/>
                <a:gd name="T15" fmla="*/ 31 h 190"/>
                <a:gd name="T16" fmla="*/ 57 w 1089"/>
                <a:gd name="T17" fmla="*/ 14 h 190"/>
                <a:gd name="T18" fmla="*/ 0 w 1089"/>
                <a:gd name="T19" fmla="*/ 14 h 190"/>
                <a:gd name="T20" fmla="*/ 0 w 1089"/>
                <a:gd name="T21" fmla="*/ 7 h 190"/>
                <a:gd name="T22" fmla="*/ 57 w 1089"/>
                <a:gd name="T23" fmla="*/ 7 h 190"/>
                <a:gd name="T24" fmla="*/ 57 w 1089"/>
                <a:gd name="T25" fmla="*/ 0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89" h="190">
                  <a:moveTo>
                    <a:pt x="344" y="0"/>
                  </a:moveTo>
                  <a:lnTo>
                    <a:pt x="743" y="0"/>
                  </a:lnTo>
                  <a:lnTo>
                    <a:pt x="743" y="44"/>
                  </a:lnTo>
                  <a:lnTo>
                    <a:pt x="1089" y="44"/>
                  </a:lnTo>
                  <a:lnTo>
                    <a:pt x="1089" y="84"/>
                  </a:lnTo>
                  <a:lnTo>
                    <a:pt x="743" y="84"/>
                  </a:lnTo>
                  <a:lnTo>
                    <a:pt x="743" y="190"/>
                  </a:lnTo>
                  <a:lnTo>
                    <a:pt x="344" y="190"/>
                  </a:lnTo>
                  <a:lnTo>
                    <a:pt x="344" y="84"/>
                  </a:lnTo>
                  <a:lnTo>
                    <a:pt x="0" y="84"/>
                  </a:lnTo>
                  <a:lnTo>
                    <a:pt x="0" y="44"/>
                  </a:lnTo>
                  <a:lnTo>
                    <a:pt x="344" y="44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rgbClr val="968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3" name="Rectangle 129"/>
            <p:cNvSpPr>
              <a:spLocks noChangeArrowheads="1"/>
            </p:cNvSpPr>
            <p:nvPr/>
          </p:nvSpPr>
          <p:spPr bwMode="auto">
            <a:xfrm>
              <a:off x="5084" y="352"/>
              <a:ext cx="25" cy="14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24" name="Rectangle 130"/>
            <p:cNvSpPr>
              <a:spLocks noChangeArrowheads="1"/>
            </p:cNvSpPr>
            <p:nvPr/>
          </p:nvSpPr>
          <p:spPr bwMode="auto">
            <a:xfrm>
              <a:off x="5086" y="353"/>
              <a:ext cx="20" cy="12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25" name="Rectangle 131"/>
            <p:cNvSpPr>
              <a:spLocks noChangeArrowheads="1"/>
            </p:cNvSpPr>
            <p:nvPr/>
          </p:nvSpPr>
          <p:spPr bwMode="auto">
            <a:xfrm>
              <a:off x="4995" y="342"/>
              <a:ext cx="66" cy="17"/>
            </a:xfrm>
            <a:prstGeom prst="rect">
              <a:avLst/>
            </a:prstGeom>
            <a:solidFill>
              <a:srgbClr val="BFBA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826" name="Freeform 132"/>
            <p:cNvSpPr>
              <a:spLocks/>
            </p:cNvSpPr>
            <p:nvPr/>
          </p:nvSpPr>
          <p:spPr bwMode="auto">
            <a:xfrm>
              <a:off x="5258" y="151"/>
              <a:ext cx="200" cy="741"/>
            </a:xfrm>
            <a:custGeom>
              <a:avLst/>
              <a:gdLst>
                <a:gd name="T0" fmla="*/ 0 w 1204"/>
                <a:gd name="T1" fmla="*/ 0 h 4444"/>
                <a:gd name="T2" fmla="*/ 2 w 1204"/>
                <a:gd name="T3" fmla="*/ 741 h 4444"/>
                <a:gd name="T4" fmla="*/ 198 w 1204"/>
                <a:gd name="T5" fmla="*/ 722 h 4444"/>
                <a:gd name="T6" fmla="*/ 44 w 1204"/>
                <a:gd name="T7" fmla="*/ 709 h 4444"/>
                <a:gd name="T8" fmla="*/ 200 w 1204"/>
                <a:gd name="T9" fmla="*/ 687 h 4444"/>
                <a:gd name="T10" fmla="*/ 50 w 1204"/>
                <a:gd name="T11" fmla="*/ 680 h 4444"/>
                <a:gd name="T12" fmla="*/ 193 w 1204"/>
                <a:gd name="T13" fmla="*/ 662 h 4444"/>
                <a:gd name="T14" fmla="*/ 47 w 1204"/>
                <a:gd name="T15" fmla="*/ 644 h 4444"/>
                <a:gd name="T16" fmla="*/ 190 w 1204"/>
                <a:gd name="T17" fmla="*/ 629 h 4444"/>
                <a:gd name="T18" fmla="*/ 49 w 1204"/>
                <a:gd name="T19" fmla="*/ 612 h 4444"/>
                <a:gd name="T20" fmla="*/ 187 w 1204"/>
                <a:gd name="T21" fmla="*/ 601 h 4444"/>
                <a:gd name="T22" fmla="*/ 47 w 1204"/>
                <a:gd name="T23" fmla="*/ 579 h 4444"/>
                <a:gd name="T24" fmla="*/ 186 w 1204"/>
                <a:gd name="T25" fmla="*/ 573 h 4444"/>
                <a:gd name="T26" fmla="*/ 50 w 1204"/>
                <a:gd name="T27" fmla="*/ 544 h 4444"/>
                <a:gd name="T28" fmla="*/ 177 w 1204"/>
                <a:gd name="T29" fmla="*/ 533 h 4444"/>
                <a:gd name="T30" fmla="*/ 48 w 1204"/>
                <a:gd name="T31" fmla="*/ 510 h 4444"/>
                <a:gd name="T32" fmla="*/ 181 w 1204"/>
                <a:gd name="T33" fmla="*/ 497 h 4444"/>
                <a:gd name="T34" fmla="*/ 45 w 1204"/>
                <a:gd name="T35" fmla="*/ 480 h 4444"/>
                <a:gd name="T36" fmla="*/ 181 w 1204"/>
                <a:gd name="T37" fmla="*/ 459 h 4444"/>
                <a:gd name="T38" fmla="*/ 44 w 1204"/>
                <a:gd name="T39" fmla="*/ 439 h 4444"/>
                <a:gd name="T40" fmla="*/ 173 w 1204"/>
                <a:gd name="T41" fmla="*/ 423 h 4444"/>
                <a:gd name="T42" fmla="*/ 40 w 1204"/>
                <a:gd name="T43" fmla="*/ 402 h 4444"/>
                <a:gd name="T44" fmla="*/ 173 w 1204"/>
                <a:gd name="T45" fmla="*/ 389 h 4444"/>
                <a:gd name="T46" fmla="*/ 45 w 1204"/>
                <a:gd name="T47" fmla="*/ 368 h 4444"/>
                <a:gd name="T48" fmla="*/ 170 w 1204"/>
                <a:gd name="T49" fmla="*/ 360 h 4444"/>
                <a:gd name="T50" fmla="*/ 41 w 1204"/>
                <a:gd name="T51" fmla="*/ 335 h 4444"/>
                <a:gd name="T52" fmla="*/ 170 w 1204"/>
                <a:gd name="T53" fmla="*/ 326 h 4444"/>
                <a:gd name="T54" fmla="*/ 44 w 1204"/>
                <a:gd name="T55" fmla="*/ 300 h 4444"/>
                <a:gd name="T56" fmla="*/ 164 w 1204"/>
                <a:gd name="T57" fmla="*/ 291 h 4444"/>
                <a:gd name="T58" fmla="*/ 41 w 1204"/>
                <a:gd name="T59" fmla="*/ 269 h 4444"/>
                <a:gd name="T60" fmla="*/ 167 w 1204"/>
                <a:gd name="T61" fmla="*/ 259 h 4444"/>
                <a:gd name="T62" fmla="*/ 44 w 1204"/>
                <a:gd name="T63" fmla="*/ 238 h 4444"/>
                <a:gd name="T64" fmla="*/ 162 w 1204"/>
                <a:gd name="T65" fmla="*/ 229 h 4444"/>
                <a:gd name="T66" fmla="*/ 45 w 1204"/>
                <a:gd name="T67" fmla="*/ 204 h 4444"/>
                <a:gd name="T68" fmla="*/ 162 w 1204"/>
                <a:gd name="T69" fmla="*/ 199 h 4444"/>
                <a:gd name="T70" fmla="*/ 45 w 1204"/>
                <a:gd name="T71" fmla="*/ 171 h 4444"/>
                <a:gd name="T72" fmla="*/ 166 w 1204"/>
                <a:gd name="T73" fmla="*/ 164 h 4444"/>
                <a:gd name="T74" fmla="*/ 43 w 1204"/>
                <a:gd name="T75" fmla="*/ 133 h 4444"/>
                <a:gd name="T76" fmla="*/ 153 w 1204"/>
                <a:gd name="T77" fmla="*/ 133 h 4444"/>
                <a:gd name="T78" fmla="*/ 41 w 1204"/>
                <a:gd name="T79" fmla="*/ 100 h 4444"/>
                <a:gd name="T80" fmla="*/ 145 w 1204"/>
                <a:gd name="T81" fmla="*/ 100 h 4444"/>
                <a:gd name="T82" fmla="*/ 43 w 1204"/>
                <a:gd name="T83" fmla="*/ 67 h 4444"/>
                <a:gd name="T84" fmla="*/ 146 w 1204"/>
                <a:gd name="T85" fmla="*/ 68 h 4444"/>
                <a:gd name="T86" fmla="*/ 32 w 1204"/>
                <a:gd name="T87" fmla="*/ 36 h 4444"/>
                <a:gd name="T88" fmla="*/ 143 w 1204"/>
                <a:gd name="T89" fmla="*/ 43 h 4444"/>
                <a:gd name="T90" fmla="*/ 0 w 1204"/>
                <a:gd name="T91" fmla="*/ 0 h 44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04" h="4444">
                  <a:moveTo>
                    <a:pt x="0" y="0"/>
                  </a:moveTo>
                  <a:lnTo>
                    <a:pt x="12" y="4444"/>
                  </a:lnTo>
                  <a:lnTo>
                    <a:pt x="1190" y="4330"/>
                  </a:lnTo>
                  <a:lnTo>
                    <a:pt x="263" y="4252"/>
                  </a:lnTo>
                  <a:lnTo>
                    <a:pt x="1204" y="4123"/>
                  </a:lnTo>
                  <a:lnTo>
                    <a:pt x="304" y="4080"/>
                  </a:lnTo>
                  <a:lnTo>
                    <a:pt x="1161" y="3968"/>
                  </a:lnTo>
                  <a:lnTo>
                    <a:pt x="282" y="3862"/>
                  </a:lnTo>
                  <a:lnTo>
                    <a:pt x="1144" y="3770"/>
                  </a:lnTo>
                  <a:lnTo>
                    <a:pt x="295" y="3669"/>
                  </a:lnTo>
                  <a:lnTo>
                    <a:pt x="1124" y="3604"/>
                  </a:lnTo>
                  <a:lnTo>
                    <a:pt x="282" y="3475"/>
                  </a:lnTo>
                  <a:lnTo>
                    <a:pt x="1118" y="3434"/>
                  </a:lnTo>
                  <a:lnTo>
                    <a:pt x="301" y="3265"/>
                  </a:lnTo>
                  <a:lnTo>
                    <a:pt x="1066" y="3196"/>
                  </a:lnTo>
                  <a:lnTo>
                    <a:pt x="289" y="3059"/>
                  </a:lnTo>
                  <a:lnTo>
                    <a:pt x="1087" y="2982"/>
                  </a:lnTo>
                  <a:lnTo>
                    <a:pt x="273" y="2876"/>
                  </a:lnTo>
                  <a:lnTo>
                    <a:pt x="1090" y="2753"/>
                  </a:lnTo>
                  <a:lnTo>
                    <a:pt x="263" y="2632"/>
                  </a:lnTo>
                  <a:lnTo>
                    <a:pt x="1041" y="2537"/>
                  </a:lnTo>
                  <a:lnTo>
                    <a:pt x="241" y="2411"/>
                  </a:lnTo>
                  <a:lnTo>
                    <a:pt x="1041" y="2334"/>
                  </a:lnTo>
                  <a:lnTo>
                    <a:pt x="269" y="2207"/>
                  </a:lnTo>
                  <a:lnTo>
                    <a:pt x="1021" y="2159"/>
                  </a:lnTo>
                  <a:lnTo>
                    <a:pt x="244" y="2007"/>
                  </a:lnTo>
                  <a:lnTo>
                    <a:pt x="1021" y="1958"/>
                  </a:lnTo>
                  <a:lnTo>
                    <a:pt x="263" y="1800"/>
                  </a:lnTo>
                  <a:lnTo>
                    <a:pt x="989" y="1744"/>
                  </a:lnTo>
                  <a:lnTo>
                    <a:pt x="247" y="1614"/>
                  </a:lnTo>
                  <a:lnTo>
                    <a:pt x="1006" y="1551"/>
                  </a:lnTo>
                  <a:lnTo>
                    <a:pt x="263" y="1425"/>
                  </a:lnTo>
                  <a:lnTo>
                    <a:pt x="978" y="1376"/>
                  </a:lnTo>
                  <a:lnTo>
                    <a:pt x="273" y="1221"/>
                  </a:lnTo>
                  <a:lnTo>
                    <a:pt x="978" y="1193"/>
                  </a:lnTo>
                  <a:lnTo>
                    <a:pt x="273" y="1023"/>
                  </a:lnTo>
                  <a:lnTo>
                    <a:pt x="999" y="986"/>
                  </a:lnTo>
                  <a:lnTo>
                    <a:pt x="256" y="800"/>
                  </a:lnTo>
                  <a:lnTo>
                    <a:pt x="921" y="800"/>
                  </a:lnTo>
                  <a:lnTo>
                    <a:pt x="247" y="597"/>
                  </a:lnTo>
                  <a:lnTo>
                    <a:pt x="874" y="602"/>
                  </a:lnTo>
                  <a:lnTo>
                    <a:pt x="256" y="401"/>
                  </a:lnTo>
                  <a:lnTo>
                    <a:pt x="880" y="409"/>
                  </a:lnTo>
                  <a:lnTo>
                    <a:pt x="192" y="217"/>
                  </a:lnTo>
                  <a:lnTo>
                    <a:pt x="863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6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7" name="Freeform 133"/>
            <p:cNvSpPr>
              <a:spLocks/>
            </p:cNvSpPr>
            <p:nvPr/>
          </p:nvSpPr>
          <p:spPr bwMode="auto">
            <a:xfrm>
              <a:off x="4916" y="139"/>
              <a:ext cx="208" cy="66"/>
            </a:xfrm>
            <a:custGeom>
              <a:avLst/>
              <a:gdLst>
                <a:gd name="T0" fmla="*/ 0 w 1248"/>
                <a:gd name="T1" fmla="*/ 0 h 396"/>
                <a:gd name="T2" fmla="*/ 2 w 1248"/>
                <a:gd name="T3" fmla="*/ 66 h 396"/>
                <a:gd name="T4" fmla="*/ 207 w 1248"/>
                <a:gd name="T5" fmla="*/ 65 h 396"/>
                <a:gd name="T6" fmla="*/ 31 w 1248"/>
                <a:gd name="T7" fmla="*/ 52 h 396"/>
                <a:gd name="T8" fmla="*/ 208 w 1248"/>
                <a:gd name="T9" fmla="*/ 48 h 396"/>
                <a:gd name="T10" fmla="*/ 31 w 1248"/>
                <a:gd name="T11" fmla="*/ 32 h 396"/>
                <a:gd name="T12" fmla="*/ 207 w 1248"/>
                <a:gd name="T13" fmla="*/ 30 h 396"/>
                <a:gd name="T14" fmla="*/ 28 w 1248"/>
                <a:gd name="T15" fmla="*/ 15 h 396"/>
                <a:gd name="T16" fmla="*/ 200 w 1248"/>
                <a:gd name="T17" fmla="*/ 8 h 396"/>
                <a:gd name="T18" fmla="*/ 0 w 1248"/>
                <a:gd name="T19" fmla="*/ 0 h 3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48" h="396">
                  <a:moveTo>
                    <a:pt x="0" y="0"/>
                  </a:moveTo>
                  <a:lnTo>
                    <a:pt x="11" y="396"/>
                  </a:lnTo>
                  <a:lnTo>
                    <a:pt x="1239" y="391"/>
                  </a:lnTo>
                  <a:lnTo>
                    <a:pt x="183" y="309"/>
                  </a:lnTo>
                  <a:lnTo>
                    <a:pt x="1248" y="290"/>
                  </a:lnTo>
                  <a:lnTo>
                    <a:pt x="186" y="192"/>
                  </a:lnTo>
                  <a:lnTo>
                    <a:pt x="1239" y="181"/>
                  </a:lnTo>
                  <a:lnTo>
                    <a:pt x="166" y="89"/>
                  </a:lnTo>
                  <a:lnTo>
                    <a:pt x="1201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8" name="Freeform 134"/>
            <p:cNvSpPr>
              <a:spLocks/>
            </p:cNvSpPr>
            <p:nvPr/>
          </p:nvSpPr>
          <p:spPr bwMode="auto">
            <a:xfrm>
              <a:off x="4914" y="271"/>
              <a:ext cx="201" cy="23"/>
            </a:xfrm>
            <a:custGeom>
              <a:avLst/>
              <a:gdLst>
                <a:gd name="T0" fmla="*/ 0 w 1205"/>
                <a:gd name="T1" fmla="*/ 0 h 134"/>
                <a:gd name="T2" fmla="*/ 0 w 1205"/>
                <a:gd name="T3" fmla="*/ 23 h 134"/>
                <a:gd name="T4" fmla="*/ 201 w 1205"/>
                <a:gd name="T5" fmla="*/ 23 h 134"/>
                <a:gd name="T6" fmla="*/ 28 w 1205"/>
                <a:gd name="T7" fmla="*/ 12 h 134"/>
                <a:gd name="T8" fmla="*/ 200 w 1205"/>
                <a:gd name="T9" fmla="*/ 10 h 134"/>
                <a:gd name="T10" fmla="*/ 0 w 1205"/>
                <a:gd name="T11" fmla="*/ 0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5" h="134">
                  <a:moveTo>
                    <a:pt x="0" y="0"/>
                  </a:moveTo>
                  <a:lnTo>
                    <a:pt x="0" y="134"/>
                  </a:lnTo>
                  <a:lnTo>
                    <a:pt x="1205" y="134"/>
                  </a:lnTo>
                  <a:lnTo>
                    <a:pt x="166" y="69"/>
                  </a:lnTo>
                  <a:lnTo>
                    <a:pt x="1199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9" name="Freeform 135"/>
            <p:cNvSpPr>
              <a:spLocks/>
            </p:cNvSpPr>
            <p:nvPr/>
          </p:nvSpPr>
          <p:spPr bwMode="auto">
            <a:xfrm>
              <a:off x="4916" y="314"/>
              <a:ext cx="68" cy="47"/>
            </a:xfrm>
            <a:custGeom>
              <a:avLst/>
              <a:gdLst>
                <a:gd name="T0" fmla="*/ 0 w 406"/>
                <a:gd name="T1" fmla="*/ 1 h 281"/>
                <a:gd name="T2" fmla="*/ 2 w 406"/>
                <a:gd name="T3" fmla="*/ 46 h 281"/>
                <a:gd name="T4" fmla="*/ 64 w 406"/>
                <a:gd name="T5" fmla="*/ 47 h 281"/>
                <a:gd name="T6" fmla="*/ 63 w 406"/>
                <a:gd name="T7" fmla="*/ 37 h 281"/>
                <a:gd name="T8" fmla="*/ 12 w 406"/>
                <a:gd name="T9" fmla="*/ 34 h 281"/>
                <a:gd name="T10" fmla="*/ 10 w 406"/>
                <a:gd name="T11" fmla="*/ 13 h 281"/>
                <a:gd name="T12" fmla="*/ 67 w 406"/>
                <a:gd name="T13" fmla="*/ 11 h 281"/>
                <a:gd name="T14" fmla="*/ 68 w 406"/>
                <a:gd name="T15" fmla="*/ 0 h 281"/>
                <a:gd name="T16" fmla="*/ 0 w 406"/>
                <a:gd name="T17" fmla="*/ 1 h 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6" h="281">
                  <a:moveTo>
                    <a:pt x="0" y="4"/>
                  </a:moveTo>
                  <a:lnTo>
                    <a:pt x="11" y="273"/>
                  </a:lnTo>
                  <a:lnTo>
                    <a:pt x="382" y="281"/>
                  </a:lnTo>
                  <a:lnTo>
                    <a:pt x="378" y="224"/>
                  </a:lnTo>
                  <a:lnTo>
                    <a:pt x="69" y="204"/>
                  </a:lnTo>
                  <a:lnTo>
                    <a:pt x="60" y="78"/>
                  </a:lnTo>
                  <a:lnTo>
                    <a:pt x="401" y="67"/>
                  </a:lnTo>
                  <a:lnTo>
                    <a:pt x="40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7" name="Group 136"/>
          <p:cNvGrpSpPr>
            <a:grpSpLocks/>
          </p:cNvGrpSpPr>
          <p:nvPr/>
        </p:nvGrpSpPr>
        <p:grpSpPr bwMode="auto">
          <a:xfrm>
            <a:off x="4876800" y="1295400"/>
            <a:ext cx="452438" cy="533400"/>
            <a:chOff x="4817" y="92"/>
            <a:chExt cx="669" cy="866"/>
          </a:xfrm>
        </p:grpSpPr>
        <p:sp>
          <p:nvSpPr>
            <p:cNvPr id="29708" name="Freeform 137"/>
            <p:cNvSpPr>
              <a:spLocks/>
            </p:cNvSpPr>
            <p:nvPr/>
          </p:nvSpPr>
          <p:spPr bwMode="auto">
            <a:xfrm>
              <a:off x="4817" y="92"/>
              <a:ext cx="669" cy="866"/>
            </a:xfrm>
            <a:custGeom>
              <a:avLst/>
              <a:gdLst>
                <a:gd name="T0" fmla="*/ 669 w 4015"/>
                <a:gd name="T1" fmla="*/ 73 h 5192"/>
                <a:gd name="T2" fmla="*/ 669 w 4015"/>
                <a:gd name="T3" fmla="*/ 830 h 5192"/>
                <a:gd name="T4" fmla="*/ 427 w 4015"/>
                <a:gd name="T5" fmla="*/ 854 h 5192"/>
                <a:gd name="T6" fmla="*/ 373 w 4015"/>
                <a:gd name="T7" fmla="*/ 853 h 5192"/>
                <a:gd name="T8" fmla="*/ 367 w 4015"/>
                <a:gd name="T9" fmla="*/ 854 h 5192"/>
                <a:gd name="T10" fmla="*/ 360 w 4015"/>
                <a:gd name="T11" fmla="*/ 855 h 5192"/>
                <a:gd name="T12" fmla="*/ 352 w 4015"/>
                <a:gd name="T13" fmla="*/ 856 h 5192"/>
                <a:gd name="T14" fmla="*/ 344 w 4015"/>
                <a:gd name="T15" fmla="*/ 858 h 5192"/>
                <a:gd name="T16" fmla="*/ 335 w 4015"/>
                <a:gd name="T17" fmla="*/ 859 h 5192"/>
                <a:gd name="T18" fmla="*/ 326 w 4015"/>
                <a:gd name="T19" fmla="*/ 860 h 5192"/>
                <a:gd name="T20" fmla="*/ 316 w 4015"/>
                <a:gd name="T21" fmla="*/ 861 h 5192"/>
                <a:gd name="T22" fmla="*/ 306 w 4015"/>
                <a:gd name="T23" fmla="*/ 863 h 5192"/>
                <a:gd name="T24" fmla="*/ 295 w 4015"/>
                <a:gd name="T25" fmla="*/ 864 h 5192"/>
                <a:gd name="T26" fmla="*/ 284 w 4015"/>
                <a:gd name="T27" fmla="*/ 865 h 5192"/>
                <a:gd name="T28" fmla="*/ 272 w 4015"/>
                <a:gd name="T29" fmla="*/ 865 h 5192"/>
                <a:gd name="T30" fmla="*/ 259 w 4015"/>
                <a:gd name="T31" fmla="*/ 866 h 5192"/>
                <a:gd name="T32" fmla="*/ 247 w 4015"/>
                <a:gd name="T33" fmla="*/ 866 h 5192"/>
                <a:gd name="T34" fmla="*/ 234 w 4015"/>
                <a:gd name="T35" fmla="*/ 866 h 5192"/>
                <a:gd name="T36" fmla="*/ 221 w 4015"/>
                <a:gd name="T37" fmla="*/ 866 h 5192"/>
                <a:gd name="T38" fmla="*/ 207 w 4015"/>
                <a:gd name="T39" fmla="*/ 866 h 5192"/>
                <a:gd name="T40" fmla="*/ 187 w 4015"/>
                <a:gd name="T41" fmla="*/ 865 h 5192"/>
                <a:gd name="T42" fmla="*/ 168 w 4015"/>
                <a:gd name="T43" fmla="*/ 863 h 5192"/>
                <a:gd name="T44" fmla="*/ 151 w 4015"/>
                <a:gd name="T45" fmla="*/ 862 h 5192"/>
                <a:gd name="T46" fmla="*/ 136 w 4015"/>
                <a:gd name="T47" fmla="*/ 860 h 5192"/>
                <a:gd name="T48" fmla="*/ 121 w 4015"/>
                <a:gd name="T49" fmla="*/ 858 h 5192"/>
                <a:gd name="T50" fmla="*/ 108 w 4015"/>
                <a:gd name="T51" fmla="*/ 856 h 5192"/>
                <a:gd name="T52" fmla="*/ 97 w 4015"/>
                <a:gd name="T53" fmla="*/ 854 h 5192"/>
                <a:gd name="T54" fmla="*/ 87 w 4015"/>
                <a:gd name="T55" fmla="*/ 852 h 5192"/>
                <a:gd name="T56" fmla="*/ 78 w 4015"/>
                <a:gd name="T57" fmla="*/ 850 h 5192"/>
                <a:gd name="T58" fmla="*/ 70 w 4015"/>
                <a:gd name="T59" fmla="*/ 849 h 5192"/>
                <a:gd name="T60" fmla="*/ 64 w 4015"/>
                <a:gd name="T61" fmla="*/ 847 h 5192"/>
                <a:gd name="T62" fmla="*/ 59 w 4015"/>
                <a:gd name="T63" fmla="*/ 845 h 5192"/>
                <a:gd name="T64" fmla="*/ 54 w 4015"/>
                <a:gd name="T65" fmla="*/ 845 h 5192"/>
                <a:gd name="T66" fmla="*/ 52 w 4015"/>
                <a:gd name="T67" fmla="*/ 844 h 5192"/>
                <a:gd name="T68" fmla="*/ 50 w 4015"/>
                <a:gd name="T69" fmla="*/ 843 h 5192"/>
                <a:gd name="T70" fmla="*/ 50 w 4015"/>
                <a:gd name="T71" fmla="*/ 843 h 5192"/>
                <a:gd name="T72" fmla="*/ 0 w 4015"/>
                <a:gd name="T73" fmla="*/ 841 h 5192"/>
                <a:gd name="T74" fmla="*/ 0 w 4015"/>
                <a:gd name="T75" fmla="*/ 0 h 5192"/>
                <a:gd name="T76" fmla="*/ 429 w 4015"/>
                <a:gd name="T77" fmla="*/ 1 h 5192"/>
                <a:gd name="T78" fmla="*/ 669 w 4015"/>
                <a:gd name="T79" fmla="*/ 73 h 519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15" h="5192">
                  <a:moveTo>
                    <a:pt x="4015" y="439"/>
                  </a:moveTo>
                  <a:lnTo>
                    <a:pt x="4015" y="4974"/>
                  </a:lnTo>
                  <a:lnTo>
                    <a:pt x="2561" y="5121"/>
                  </a:lnTo>
                  <a:lnTo>
                    <a:pt x="2240" y="5112"/>
                  </a:lnTo>
                  <a:lnTo>
                    <a:pt x="2203" y="5121"/>
                  </a:lnTo>
                  <a:lnTo>
                    <a:pt x="2159" y="5127"/>
                  </a:lnTo>
                  <a:lnTo>
                    <a:pt x="2114" y="5135"/>
                  </a:lnTo>
                  <a:lnTo>
                    <a:pt x="2065" y="5144"/>
                  </a:lnTo>
                  <a:lnTo>
                    <a:pt x="2013" y="5149"/>
                  </a:lnTo>
                  <a:lnTo>
                    <a:pt x="1956" y="5158"/>
                  </a:lnTo>
                  <a:lnTo>
                    <a:pt x="1898" y="5164"/>
                  </a:lnTo>
                  <a:lnTo>
                    <a:pt x="1835" y="5173"/>
                  </a:lnTo>
                  <a:lnTo>
                    <a:pt x="1769" y="5179"/>
                  </a:lnTo>
                  <a:lnTo>
                    <a:pt x="1704" y="5184"/>
                  </a:lnTo>
                  <a:lnTo>
                    <a:pt x="1632" y="5187"/>
                  </a:lnTo>
                  <a:lnTo>
                    <a:pt x="1557" y="5190"/>
                  </a:lnTo>
                  <a:lnTo>
                    <a:pt x="1483" y="5192"/>
                  </a:lnTo>
                  <a:lnTo>
                    <a:pt x="1405" y="5192"/>
                  </a:lnTo>
                  <a:lnTo>
                    <a:pt x="1324" y="5192"/>
                  </a:lnTo>
                  <a:lnTo>
                    <a:pt x="1242" y="5190"/>
                  </a:lnTo>
                  <a:lnTo>
                    <a:pt x="1121" y="5184"/>
                  </a:lnTo>
                  <a:lnTo>
                    <a:pt x="1009" y="5175"/>
                  </a:lnTo>
                  <a:lnTo>
                    <a:pt x="907" y="5166"/>
                  </a:lnTo>
                  <a:lnTo>
                    <a:pt x="814" y="5155"/>
                  </a:lnTo>
                  <a:lnTo>
                    <a:pt x="728" y="5144"/>
                  </a:lnTo>
                  <a:lnTo>
                    <a:pt x="651" y="5133"/>
                  </a:lnTo>
                  <a:lnTo>
                    <a:pt x="583" y="5121"/>
                  </a:lnTo>
                  <a:lnTo>
                    <a:pt x="522" y="5110"/>
                  </a:lnTo>
                  <a:lnTo>
                    <a:pt x="467" y="5098"/>
                  </a:lnTo>
                  <a:lnTo>
                    <a:pt x="421" y="5090"/>
                  </a:lnTo>
                  <a:lnTo>
                    <a:pt x="384" y="5078"/>
                  </a:lnTo>
                  <a:lnTo>
                    <a:pt x="352" y="5069"/>
                  </a:lnTo>
                  <a:lnTo>
                    <a:pt x="327" y="5064"/>
                  </a:lnTo>
                  <a:lnTo>
                    <a:pt x="313" y="5058"/>
                  </a:lnTo>
                  <a:lnTo>
                    <a:pt x="301" y="5052"/>
                  </a:lnTo>
                  <a:lnTo>
                    <a:pt x="298" y="5052"/>
                  </a:lnTo>
                  <a:lnTo>
                    <a:pt x="0" y="5043"/>
                  </a:lnTo>
                  <a:lnTo>
                    <a:pt x="0" y="0"/>
                  </a:lnTo>
                  <a:lnTo>
                    <a:pt x="2576" y="6"/>
                  </a:lnTo>
                  <a:lnTo>
                    <a:pt x="4015" y="439"/>
                  </a:ln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9" name="Freeform 138"/>
            <p:cNvSpPr>
              <a:spLocks/>
            </p:cNvSpPr>
            <p:nvPr/>
          </p:nvSpPr>
          <p:spPr bwMode="auto">
            <a:xfrm>
              <a:off x="4832" y="113"/>
              <a:ext cx="639" cy="825"/>
            </a:xfrm>
            <a:custGeom>
              <a:avLst/>
              <a:gdLst>
                <a:gd name="T0" fmla="*/ 639 w 3832"/>
                <a:gd name="T1" fmla="*/ 70 h 4950"/>
                <a:gd name="T2" fmla="*/ 639 w 3832"/>
                <a:gd name="T3" fmla="*/ 791 h 4950"/>
                <a:gd name="T4" fmla="*/ 408 w 3832"/>
                <a:gd name="T5" fmla="*/ 814 h 4950"/>
                <a:gd name="T6" fmla="*/ 356 w 3832"/>
                <a:gd name="T7" fmla="*/ 812 h 4950"/>
                <a:gd name="T8" fmla="*/ 350 w 3832"/>
                <a:gd name="T9" fmla="*/ 813 h 4950"/>
                <a:gd name="T10" fmla="*/ 344 w 3832"/>
                <a:gd name="T11" fmla="*/ 814 h 4950"/>
                <a:gd name="T12" fmla="*/ 336 w 3832"/>
                <a:gd name="T13" fmla="*/ 816 h 4950"/>
                <a:gd name="T14" fmla="*/ 329 w 3832"/>
                <a:gd name="T15" fmla="*/ 817 h 4950"/>
                <a:gd name="T16" fmla="*/ 320 w 3832"/>
                <a:gd name="T17" fmla="*/ 818 h 4950"/>
                <a:gd name="T18" fmla="*/ 311 w 3832"/>
                <a:gd name="T19" fmla="*/ 819 h 4950"/>
                <a:gd name="T20" fmla="*/ 302 w 3832"/>
                <a:gd name="T21" fmla="*/ 821 h 4950"/>
                <a:gd name="T22" fmla="*/ 292 w 3832"/>
                <a:gd name="T23" fmla="*/ 822 h 4950"/>
                <a:gd name="T24" fmla="*/ 282 w 3832"/>
                <a:gd name="T25" fmla="*/ 823 h 4950"/>
                <a:gd name="T26" fmla="*/ 271 w 3832"/>
                <a:gd name="T27" fmla="*/ 823 h 4950"/>
                <a:gd name="T28" fmla="*/ 259 w 3832"/>
                <a:gd name="T29" fmla="*/ 824 h 4950"/>
                <a:gd name="T30" fmla="*/ 248 w 3832"/>
                <a:gd name="T31" fmla="*/ 824 h 4950"/>
                <a:gd name="T32" fmla="*/ 236 w 3832"/>
                <a:gd name="T33" fmla="*/ 825 h 4950"/>
                <a:gd name="T34" fmla="*/ 223 w 3832"/>
                <a:gd name="T35" fmla="*/ 825 h 4950"/>
                <a:gd name="T36" fmla="*/ 211 w 3832"/>
                <a:gd name="T37" fmla="*/ 825 h 4950"/>
                <a:gd name="T38" fmla="*/ 198 w 3832"/>
                <a:gd name="T39" fmla="*/ 824 h 4950"/>
                <a:gd name="T40" fmla="*/ 179 w 3832"/>
                <a:gd name="T41" fmla="*/ 824 h 4950"/>
                <a:gd name="T42" fmla="*/ 161 w 3832"/>
                <a:gd name="T43" fmla="*/ 822 h 4950"/>
                <a:gd name="T44" fmla="*/ 144 w 3832"/>
                <a:gd name="T45" fmla="*/ 821 h 4950"/>
                <a:gd name="T46" fmla="*/ 130 w 3832"/>
                <a:gd name="T47" fmla="*/ 819 h 4950"/>
                <a:gd name="T48" fmla="*/ 116 w 3832"/>
                <a:gd name="T49" fmla="*/ 817 h 4950"/>
                <a:gd name="T50" fmla="*/ 104 w 3832"/>
                <a:gd name="T51" fmla="*/ 815 h 4950"/>
                <a:gd name="T52" fmla="*/ 93 w 3832"/>
                <a:gd name="T53" fmla="*/ 814 h 4950"/>
                <a:gd name="T54" fmla="*/ 83 w 3832"/>
                <a:gd name="T55" fmla="*/ 812 h 4950"/>
                <a:gd name="T56" fmla="*/ 74 w 3832"/>
                <a:gd name="T57" fmla="*/ 810 h 4950"/>
                <a:gd name="T58" fmla="*/ 67 w 3832"/>
                <a:gd name="T59" fmla="*/ 808 h 4950"/>
                <a:gd name="T60" fmla="*/ 61 w 3832"/>
                <a:gd name="T61" fmla="*/ 807 h 4950"/>
                <a:gd name="T62" fmla="*/ 56 w 3832"/>
                <a:gd name="T63" fmla="*/ 805 h 4950"/>
                <a:gd name="T64" fmla="*/ 52 w 3832"/>
                <a:gd name="T65" fmla="*/ 804 h 4950"/>
                <a:gd name="T66" fmla="*/ 49 w 3832"/>
                <a:gd name="T67" fmla="*/ 803 h 4950"/>
                <a:gd name="T68" fmla="*/ 48 w 3832"/>
                <a:gd name="T69" fmla="*/ 802 h 4950"/>
                <a:gd name="T70" fmla="*/ 47 w 3832"/>
                <a:gd name="T71" fmla="*/ 802 h 4950"/>
                <a:gd name="T72" fmla="*/ 49 w 3832"/>
                <a:gd name="T73" fmla="*/ 802 h 4950"/>
                <a:gd name="T74" fmla="*/ 0 w 3832"/>
                <a:gd name="T75" fmla="*/ 801 h 4950"/>
                <a:gd name="T76" fmla="*/ 0 w 3832"/>
                <a:gd name="T77" fmla="*/ 0 h 4950"/>
                <a:gd name="T78" fmla="*/ 410 w 3832"/>
                <a:gd name="T79" fmla="*/ 1 h 4950"/>
                <a:gd name="T80" fmla="*/ 639 w 3832"/>
                <a:gd name="T81" fmla="*/ 70 h 49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832" h="4950">
                  <a:moveTo>
                    <a:pt x="3832" y="419"/>
                  </a:moveTo>
                  <a:lnTo>
                    <a:pt x="3832" y="4745"/>
                  </a:lnTo>
                  <a:lnTo>
                    <a:pt x="2447" y="4881"/>
                  </a:lnTo>
                  <a:lnTo>
                    <a:pt x="2134" y="4872"/>
                  </a:lnTo>
                  <a:lnTo>
                    <a:pt x="2099" y="4877"/>
                  </a:lnTo>
                  <a:lnTo>
                    <a:pt x="2060" y="4886"/>
                  </a:lnTo>
                  <a:lnTo>
                    <a:pt x="2017" y="4894"/>
                  </a:lnTo>
                  <a:lnTo>
                    <a:pt x="1971" y="4900"/>
                  </a:lnTo>
                  <a:lnTo>
                    <a:pt x="1919" y="4909"/>
                  </a:lnTo>
                  <a:lnTo>
                    <a:pt x="1868" y="4915"/>
                  </a:lnTo>
                  <a:lnTo>
                    <a:pt x="1810" y="4924"/>
                  </a:lnTo>
                  <a:lnTo>
                    <a:pt x="1751" y="4929"/>
                  </a:lnTo>
                  <a:lnTo>
                    <a:pt x="1690" y="4935"/>
                  </a:lnTo>
                  <a:lnTo>
                    <a:pt x="1624" y="4937"/>
                  </a:lnTo>
                  <a:lnTo>
                    <a:pt x="1555" y="4944"/>
                  </a:lnTo>
                  <a:lnTo>
                    <a:pt x="1486" y="4946"/>
                  </a:lnTo>
                  <a:lnTo>
                    <a:pt x="1414" y="4950"/>
                  </a:lnTo>
                  <a:lnTo>
                    <a:pt x="1340" y="4950"/>
                  </a:lnTo>
                  <a:lnTo>
                    <a:pt x="1263" y="4950"/>
                  </a:lnTo>
                  <a:lnTo>
                    <a:pt x="1185" y="4946"/>
                  </a:lnTo>
                  <a:lnTo>
                    <a:pt x="1071" y="4941"/>
                  </a:lnTo>
                  <a:lnTo>
                    <a:pt x="965" y="4932"/>
                  </a:lnTo>
                  <a:lnTo>
                    <a:pt x="866" y="4924"/>
                  </a:lnTo>
                  <a:lnTo>
                    <a:pt x="778" y="4915"/>
                  </a:lnTo>
                  <a:lnTo>
                    <a:pt x="695" y="4903"/>
                  </a:lnTo>
                  <a:lnTo>
                    <a:pt x="623" y="4892"/>
                  </a:lnTo>
                  <a:lnTo>
                    <a:pt x="557" y="4883"/>
                  </a:lnTo>
                  <a:lnTo>
                    <a:pt x="497" y="4872"/>
                  </a:lnTo>
                  <a:lnTo>
                    <a:pt x="445" y="4861"/>
                  </a:lnTo>
                  <a:lnTo>
                    <a:pt x="402" y="4849"/>
                  </a:lnTo>
                  <a:lnTo>
                    <a:pt x="365" y="4840"/>
                  </a:lnTo>
                  <a:lnTo>
                    <a:pt x="334" y="4831"/>
                  </a:lnTo>
                  <a:lnTo>
                    <a:pt x="311" y="4823"/>
                  </a:lnTo>
                  <a:lnTo>
                    <a:pt x="296" y="4820"/>
                  </a:lnTo>
                  <a:lnTo>
                    <a:pt x="285" y="4814"/>
                  </a:lnTo>
                  <a:lnTo>
                    <a:pt x="282" y="4814"/>
                  </a:lnTo>
                  <a:lnTo>
                    <a:pt x="291" y="4814"/>
                  </a:lnTo>
                  <a:lnTo>
                    <a:pt x="0" y="4806"/>
                  </a:lnTo>
                  <a:lnTo>
                    <a:pt x="0" y="0"/>
                  </a:lnTo>
                  <a:lnTo>
                    <a:pt x="2459" y="4"/>
                  </a:lnTo>
                  <a:lnTo>
                    <a:pt x="3832" y="41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0" name="Freeform 139"/>
            <p:cNvSpPr>
              <a:spLocks/>
            </p:cNvSpPr>
            <p:nvPr/>
          </p:nvSpPr>
          <p:spPr bwMode="auto">
            <a:xfrm>
              <a:off x="4837" y="384"/>
              <a:ext cx="398" cy="536"/>
            </a:xfrm>
            <a:custGeom>
              <a:avLst/>
              <a:gdLst>
                <a:gd name="T0" fmla="*/ 397 w 2388"/>
                <a:gd name="T1" fmla="*/ 2 h 3217"/>
                <a:gd name="T2" fmla="*/ 398 w 2388"/>
                <a:gd name="T3" fmla="*/ 536 h 3217"/>
                <a:gd name="T4" fmla="*/ 0 w 2388"/>
                <a:gd name="T5" fmla="*/ 525 h 3217"/>
                <a:gd name="T6" fmla="*/ 0 w 2388"/>
                <a:gd name="T7" fmla="*/ 0 h 3217"/>
                <a:gd name="T8" fmla="*/ 397 w 2388"/>
                <a:gd name="T9" fmla="*/ 2 h 3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3217">
                  <a:moveTo>
                    <a:pt x="2380" y="11"/>
                  </a:moveTo>
                  <a:lnTo>
                    <a:pt x="2388" y="3217"/>
                  </a:lnTo>
                  <a:lnTo>
                    <a:pt x="0" y="3150"/>
                  </a:lnTo>
                  <a:lnTo>
                    <a:pt x="0" y="0"/>
                  </a:lnTo>
                  <a:lnTo>
                    <a:pt x="2380" y="11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1" name="Freeform 140"/>
            <p:cNvSpPr>
              <a:spLocks/>
            </p:cNvSpPr>
            <p:nvPr/>
          </p:nvSpPr>
          <p:spPr bwMode="auto">
            <a:xfrm>
              <a:off x="4874" y="382"/>
              <a:ext cx="324" cy="541"/>
            </a:xfrm>
            <a:custGeom>
              <a:avLst/>
              <a:gdLst>
                <a:gd name="T0" fmla="*/ 323 w 1945"/>
                <a:gd name="T1" fmla="*/ 2 h 3245"/>
                <a:gd name="T2" fmla="*/ 324 w 1945"/>
                <a:gd name="T3" fmla="*/ 541 h 3245"/>
                <a:gd name="T4" fmla="*/ 0 w 1945"/>
                <a:gd name="T5" fmla="*/ 530 h 3245"/>
                <a:gd name="T6" fmla="*/ 0 w 1945"/>
                <a:gd name="T7" fmla="*/ 0 h 3245"/>
                <a:gd name="T8" fmla="*/ 323 w 1945"/>
                <a:gd name="T9" fmla="*/ 2 h 3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45" h="3245">
                  <a:moveTo>
                    <a:pt x="1939" y="11"/>
                  </a:moveTo>
                  <a:lnTo>
                    <a:pt x="1945" y="3245"/>
                  </a:lnTo>
                  <a:lnTo>
                    <a:pt x="3" y="3179"/>
                  </a:lnTo>
                  <a:lnTo>
                    <a:pt x="0" y="0"/>
                  </a:lnTo>
                  <a:lnTo>
                    <a:pt x="1939" y="1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2" name="Freeform 141"/>
            <p:cNvSpPr>
              <a:spLocks/>
            </p:cNvSpPr>
            <p:nvPr/>
          </p:nvSpPr>
          <p:spPr bwMode="auto">
            <a:xfrm>
              <a:off x="4879" y="383"/>
              <a:ext cx="315" cy="549"/>
            </a:xfrm>
            <a:custGeom>
              <a:avLst/>
              <a:gdLst>
                <a:gd name="T0" fmla="*/ 314 w 1886"/>
                <a:gd name="T1" fmla="*/ 3 h 3297"/>
                <a:gd name="T2" fmla="*/ 314 w 1886"/>
                <a:gd name="T3" fmla="*/ 535 h 3297"/>
                <a:gd name="T4" fmla="*/ 315 w 1886"/>
                <a:gd name="T5" fmla="*/ 535 h 3297"/>
                <a:gd name="T6" fmla="*/ 315 w 1886"/>
                <a:gd name="T7" fmla="*/ 535 h 3297"/>
                <a:gd name="T8" fmla="*/ 314 w 1886"/>
                <a:gd name="T9" fmla="*/ 535 h 3297"/>
                <a:gd name="T10" fmla="*/ 314 w 1886"/>
                <a:gd name="T11" fmla="*/ 535 h 3297"/>
                <a:gd name="T12" fmla="*/ 311 w 1886"/>
                <a:gd name="T13" fmla="*/ 536 h 3297"/>
                <a:gd name="T14" fmla="*/ 307 w 1886"/>
                <a:gd name="T15" fmla="*/ 537 h 3297"/>
                <a:gd name="T16" fmla="*/ 302 w 1886"/>
                <a:gd name="T17" fmla="*/ 538 h 3297"/>
                <a:gd name="T18" fmla="*/ 296 w 1886"/>
                <a:gd name="T19" fmla="*/ 539 h 3297"/>
                <a:gd name="T20" fmla="*/ 289 w 1886"/>
                <a:gd name="T21" fmla="*/ 540 h 3297"/>
                <a:gd name="T22" fmla="*/ 280 w 1886"/>
                <a:gd name="T23" fmla="*/ 541 h 3297"/>
                <a:gd name="T24" fmla="*/ 271 w 1886"/>
                <a:gd name="T25" fmla="*/ 543 h 3297"/>
                <a:gd name="T26" fmla="*/ 261 w 1886"/>
                <a:gd name="T27" fmla="*/ 544 h 3297"/>
                <a:gd name="T28" fmla="*/ 249 w 1886"/>
                <a:gd name="T29" fmla="*/ 545 h 3297"/>
                <a:gd name="T30" fmla="*/ 237 w 1886"/>
                <a:gd name="T31" fmla="*/ 546 h 3297"/>
                <a:gd name="T32" fmla="*/ 224 w 1886"/>
                <a:gd name="T33" fmla="*/ 548 h 3297"/>
                <a:gd name="T34" fmla="*/ 210 w 1886"/>
                <a:gd name="T35" fmla="*/ 548 h 3297"/>
                <a:gd name="T36" fmla="*/ 196 w 1886"/>
                <a:gd name="T37" fmla="*/ 549 h 3297"/>
                <a:gd name="T38" fmla="*/ 181 w 1886"/>
                <a:gd name="T39" fmla="*/ 549 h 3297"/>
                <a:gd name="T40" fmla="*/ 166 w 1886"/>
                <a:gd name="T41" fmla="*/ 549 h 3297"/>
                <a:gd name="T42" fmla="*/ 150 w 1886"/>
                <a:gd name="T43" fmla="*/ 548 h 3297"/>
                <a:gd name="T44" fmla="*/ 133 w 1886"/>
                <a:gd name="T45" fmla="*/ 547 h 3297"/>
                <a:gd name="T46" fmla="*/ 117 w 1886"/>
                <a:gd name="T47" fmla="*/ 546 h 3297"/>
                <a:gd name="T48" fmla="*/ 102 w 1886"/>
                <a:gd name="T49" fmla="*/ 545 h 3297"/>
                <a:gd name="T50" fmla="*/ 87 w 1886"/>
                <a:gd name="T51" fmla="*/ 543 h 3297"/>
                <a:gd name="T52" fmla="*/ 74 w 1886"/>
                <a:gd name="T53" fmla="*/ 541 h 3297"/>
                <a:gd name="T54" fmla="*/ 62 w 1886"/>
                <a:gd name="T55" fmla="*/ 539 h 3297"/>
                <a:gd name="T56" fmla="*/ 50 w 1886"/>
                <a:gd name="T57" fmla="*/ 537 h 3297"/>
                <a:gd name="T58" fmla="*/ 40 w 1886"/>
                <a:gd name="T59" fmla="*/ 535 h 3297"/>
                <a:gd name="T60" fmla="*/ 31 w 1886"/>
                <a:gd name="T61" fmla="*/ 533 h 3297"/>
                <a:gd name="T62" fmla="*/ 23 w 1886"/>
                <a:gd name="T63" fmla="*/ 531 h 3297"/>
                <a:gd name="T64" fmla="*/ 16 w 1886"/>
                <a:gd name="T65" fmla="*/ 530 h 3297"/>
                <a:gd name="T66" fmla="*/ 11 w 1886"/>
                <a:gd name="T67" fmla="*/ 528 h 3297"/>
                <a:gd name="T68" fmla="*/ 6 w 1886"/>
                <a:gd name="T69" fmla="*/ 527 h 3297"/>
                <a:gd name="T70" fmla="*/ 2 w 1886"/>
                <a:gd name="T71" fmla="*/ 526 h 3297"/>
                <a:gd name="T72" fmla="*/ 1 w 1886"/>
                <a:gd name="T73" fmla="*/ 525 h 3297"/>
                <a:gd name="T74" fmla="*/ 0 w 1886"/>
                <a:gd name="T75" fmla="*/ 525 h 3297"/>
                <a:gd name="T76" fmla="*/ 2 w 1886"/>
                <a:gd name="T77" fmla="*/ 525 h 3297"/>
                <a:gd name="T78" fmla="*/ 1 w 1886"/>
                <a:gd name="T79" fmla="*/ 525 h 3297"/>
                <a:gd name="T80" fmla="*/ 0 w 1886"/>
                <a:gd name="T81" fmla="*/ 0 h 3297"/>
                <a:gd name="T82" fmla="*/ 314 w 1886"/>
                <a:gd name="T83" fmla="*/ 3 h 32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886" h="3297">
                  <a:moveTo>
                    <a:pt x="1878" y="17"/>
                  </a:moveTo>
                  <a:lnTo>
                    <a:pt x="1881" y="3210"/>
                  </a:lnTo>
                  <a:lnTo>
                    <a:pt x="1886" y="3214"/>
                  </a:lnTo>
                  <a:lnTo>
                    <a:pt x="1884" y="3214"/>
                  </a:lnTo>
                  <a:lnTo>
                    <a:pt x="1881" y="3214"/>
                  </a:lnTo>
                  <a:lnTo>
                    <a:pt x="1878" y="3214"/>
                  </a:lnTo>
                  <a:lnTo>
                    <a:pt x="1864" y="3217"/>
                  </a:lnTo>
                  <a:lnTo>
                    <a:pt x="1841" y="3223"/>
                  </a:lnTo>
                  <a:lnTo>
                    <a:pt x="1810" y="3228"/>
                  </a:lnTo>
                  <a:lnTo>
                    <a:pt x="1772" y="3234"/>
                  </a:lnTo>
                  <a:lnTo>
                    <a:pt x="1729" y="3242"/>
                  </a:lnTo>
                  <a:lnTo>
                    <a:pt x="1677" y="3251"/>
                  </a:lnTo>
                  <a:lnTo>
                    <a:pt x="1620" y="3260"/>
                  </a:lnTo>
                  <a:lnTo>
                    <a:pt x="1560" y="3265"/>
                  </a:lnTo>
                  <a:lnTo>
                    <a:pt x="1491" y="3273"/>
                  </a:lnTo>
                  <a:lnTo>
                    <a:pt x="1419" y="3279"/>
                  </a:lnTo>
                  <a:lnTo>
                    <a:pt x="1342" y="3288"/>
                  </a:lnTo>
                  <a:lnTo>
                    <a:pt x="1259" y="3291"/>
                  </a:lnTo>
                  <a:lnTo>
                    <a:pt x="1173" y="3294"/>
                  </a:lnTo>
                  <a:lnTo>
                    <a:pt x="1084" y="3297"/>
                  </a:lnTo>
                  <a:lnTo>
                    <a:pt x="992" y="3294"/>
                  </a:lnTo>
                  <a:lnTo>
                    <a:pt x="897" y="3291"/>
                  </a:lnTo>
                  <a:lnTo>
                    <a:pt x="797" y="3286"/>
                  </a:lnTo>
                  <a:lnTo>
                    <a:pt x="700" y="3279"/>
                  </a:lnTo>
                  <a:lnTo>
                    <a:pt x="608" y="3271"/>
                  </a:lnTo>
                  <a:lnTo>
                    <a:pt x="521" y="3260"/>
                  </a:lnTo>
                  <a:lnTo>
                    <a:pt x="441" y="3247"/>
                  </a:lnTo>
                  <a:lnTo>
                    <a:pt x="370" y="3236"/>
                  </a:lnTo>
                  <a:lnTo>
                    <a:pt x="301" y="3225"/>
                  </a:lnTo>
                  <a:lnTo>
                    <a:pt x="241" y="3214"/>
                  </a:lnTo>
                  <a:lnTo>
                    <a:pt x="186" y="3202"/>
                  </a:lnTo>
                  <a:lnTo>
                    <a:pt x="137" y="3191"/>
                  </a:lnTo>
                  <a:lnTo>
                    <a:pt x="98" y="3182"/>
                  </a:lnTo>
                  <a:lnTo>
                    <a:pt x="63" y="3171"/>
                  </a:lnTo>
                  <a:lnTo>
                    <a:pt x="35" y="3165"/>
                  </a:lnTo>
                  <a:lnTo>
                    <a:pt x="14" y="3159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1878" y="17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3" name="Freeform 142"/>
            <p:cNvSpPr>
              <a:spLocks/>
            </p:cNvSpPr>
            <p:nvPr/>
          </p:nvSpPr>
          <p:spPr bwMode="auto">
            <a:xfrm>
              <a:off x="4879" y="383"/>
              <a:ext cx="112" cy="546"/>
            </a:xfrm>
            <a:custGeom>
              <a:avLst/>
              <a:gdLst>
                <a:gd name="T0" fmla="*/ 112 w 674"/>
                <a:gd name="T1" fmla="*/ 1 h 3279"/>
                <a:gd name="T2" fmla="*/ 112 w 674"/>
                <a:gd name="T3" fmla="*/ 546 h 3279"/>
                <a:gd name="T4" fmla="*/ 99 w 674"/>
                <a:gd name="T5" fmla="*/ 545 h 3279"/>
                <a:gd name="T6" fmla="*/ 87 w 674"/>
                <a:gd name="T7" fmla="*/ 543 h 3279"/>
                <a:gd name="T8" fmla="*/ 75 w 674"/>
                <a:gd name="T9" fmla="*/ 542 h 3279"/>
                <a:gd name="T10" fmla="*/ 65 w 674"/>
                <a:gd name="T11" fmla="*/ 540 h 3279"/>
                <a:gd name="T12" fmla="*/ 55 w 674"/>
                <a:gd name="T13" fmla="*/ 539 h 3279"/>
                <a:gd name="T14" fmla="*/ 46 w 674"/>
                <a:gd name="T15" fmla="*/ 537 h 3279"/>
                <a:gd name="T16" fmla="*/ 37 w 674"/>
                <a:gd name="T17" fmla="*/ 535 h 3279"/>
                <a:gd name="T18" fmla="*/ 30 w 674"/>
                <a:gd name="T19" fmla="*/ 533 h 3279"/>
                <a:gd name="T20" fmla="*/ 23 w 674"/>
                <a:gd name="T21" fmla="*/ 531 h 3279"/>
                <a:gd name="T22" fmla="*/ 17 w 674"/>
                <a:gd name="T23" fmla="*/ 530 h 3279"/>
                <a:gd name="T24" fmla="*/ 12 w 674"/>
                <a:gd name="T25" fmla="*/ 528 h 3279"/>
                <a:gd name="T26" fmla="*/ 8 w 674"/>
                <a:gd name="T27" fmla="*/ 527 h 3279"/>
                <a:gd name="T28" fmla="*/ 4 w 674"/>
                <a:gd name="T29" fmla="*/ 527 h 3279"/>
                <a:gd name="T30" fmla="*/ 2 w 674"/>
                <a:gd name="T31" fmla="*/ 526 h 3279"/>
                <a:gd name="T32" fmla="*/ 0 w 674"/>
                <a:gd name="T33" fmla="*/ 525 h 3279"/>
                <a:gd name="T34" fmla="*/ 0 w 674"/>
                <a:gd name="T35" fmla="*/ 525 h 3279"/>
                <a:gd name="T36" fmla="*/ 1 w 674"/>
                <a:gd name="T37" fmla="*/ 525 h 3279"/>
                <a:gd name="T38" fmla="*/ 0 w 674"/>
                <a:gd name="T39" fmla="*/ 525 h 3279"/>
                <a:gd name="T40" fmla="*/ 0 w 674"/>
                <a:gd name="T41" fmla="*/ 0 h 3279"/>
                <a:gd name="T42" fmla="*/ 112 w 674"/>
                <a:gd name="T43" fmla="*/ 1 h 32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74" h="3279">
                  <a:moveTo>
                    <a:pt x="674" y="6"/>
                  </a:moveTo>
                  <a:lnTo>
                    <a:pt x="674" y="3279"/>
                  </a:lnTo>
                  <a:lnTo>
                    <a:pt x="596" y="3271"/>
                  </a:lnTo>
                  <a:lnTo>
                    <a:pt x="521" y="3262"/>
                  </a:lnTo>
                  <a:lnTo>
                    <a:pt x="452" y="3254"/>
                  </a:lnTo>
                  <a:lnTo>
                    <a:pt x="390" y="3242"/>
                  </a:lnTo>
                  <a:lnTo>
                    <a:pt x="329" y="3234"/>
                  </a:lnTo>
                  <a:lnTo>
                    <a:pt x="275" y="3223"/>
                  </a:lnTo>
                  <a:lnTo>
                    <a:pt x="223" y="3210"/>
                  </a:lnTo>
                  <a:lnTo>
                    <a:pt x="178" y="3202"/>
                  </a:lnTo>
                  <a:lnTo>
                    <a:pt x="137" y="3191"/>
                  </a:lnTo>
                  <a:lnTo>
                    <a:pt x="100" y="3182"/>
                  </a:lnTo>
                  <a:lnTo>
                    <a:pt x="72" y="3173"/>
                  </a:lnTo>
                  <a:lnTo>
                    <a:pt x="46" y="3167"/>
                  </a:lnTo>
                  <a:lnTo>
                    <a:pt x="26" y="3162"/>
                  </a:lnTo>
                  <a:lnTo>
                    <a:pt x="11" y="3156"/>
                  </a:lnTo>
                  <a:lnTo>
                    <a:pt x="3" y="3154"/>
                  </a:lnTo>
                  <a:lnTo>
                    <a:pt x="0" y="3154"/>
                  </a:lnTo>
                  <a:lnTo>
                    <a:pt x="9" y="3154"/>
                  </a:lnTo>
                  <a:lnTo>
                    <a:pt x="3" y="3154"/>
                  </a:lnTo>
                  <a:lnTo>
                    <a:pt x="0" y="0"/>
                  </a:lnTo>
                  <a:lnTo>
                    <a:pt x="674" y="6"/>
                  </a:lnTo>
                  <a:close/>
                </a:path>
              </a:pathLst>
            </a:custGeom>
            <a:solidFill>
              <a:srgbClr val="BAB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4" name="Freeform 143"/>
            <p:cNvSpPr>
              <a:spLocks/>
            </p:cNvSpPr>
            <p:nvPr/>
          </p:nvSpPr>
          <p:spPr bwMode="auto">
            <a:xfrm>
              <a:off x="4837" y="118"/>
              <a:ext cx="398" cy="263"/>
            </a:xfrm>
            <a:custGeom>
              <a:avLst/>
              <a:gdLst>
                <a:gd name="T0" fmla="*/ 0 w 2388"/>
                <a:gd name="T1" fmla="*/ 0 h 1580"/>
                <a:gd name="T2" fmla="*/ 398 w 2388"/>
                <a:gd name="T3" fmla="*/ 0 h 1580"/>
                <a:gd name="T4" fmla="*/ 398 w 2388"/>
                <a:gd name="T5" fmla="*/ 263 h 1580"/>
                <a:gd name="T6" fmla="*/ 0 w 2388"/>
                <a:gd name="T7" fmla="*/ 261 h 1580"/>
                <a:gd name="T8" fmla="*/ 0 w 2388"/>
                <a:gd name="T9" fmla="*/ 0 h 15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88" h="1580">
                  <a:moveTo>
                    <a:pt x="0" y="0"/>
                  </a:moveTo>
                  <a:lnTo>
                    <a:pt x="2388" y="0"/>
                  </a:lnTo>
                  <a:lnTo>
                    <a:pt x="2388" y="1580"/>
                  </a:lnTo>
                  <a:lnTo>
                    <a:pt x="0" y="1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5" name="Freeform 144"/>
            <p:cNvSpPr>
              <a:spLocks/>
            </p:cNvSpPr>
            <p:nvPr/>
          </p:nvSpPr>
          <p:spPr bwMode="auto">
            <a:xfrm>
              <a:off x="4902" y="129"/>
              <a:ext cx="269" cy="179"/>
            </a:xfrm>
            <a:custGeom>
              <a:avLst/>
              <a:gdLst>
                <a:gd name="T0" fmla="*/ 0 w 1617"/>
                <a:gd name="T1" fmla="*/ 0 h 1075"/>
                <a:gd name="T2" fmla="*/ 269 w 1617"/>
                <a:gd name="T3" fmla="*/ 0 h 1075"/>
                <a:gd name="T4" fmla="*/ 269 w 1617"/>
                <a:gd name="T5" fmla="*/ 179 h 1075"/>
                <a:gd name="T6" fmla="*/ 0 w 1617"/>
                <a:gd name="T7" fmla="*/ 178 h 1075"/>
                <a:gd name="T8" fmla="*/ 0 w 1617"/>
                <a:gd name="T9" fmla="*/ 0 h 10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7" h="1075">
                  <a:moveTo>
                    <a:pt x="0" y="0"/>
                  </a:moveTo>
                  <a:lnTo>
                    <a:pt x="1617" y="0"/>
                  </a:lnTo>
                  <a:lnTo>
                    <a:pt x="1617" y="1075"/>
                  </a:lnTo>
                  <a:lnTo>
                    <a:pt x="0" y="1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6" name="Freeform 145"/>
            <p:cNvSpPr>
              <a:spLocks/>
            </p:cNvSpPr>
            <p:nvPr/>
          </p:nvSpPr>
          <p:spPr bwMode="auto">
            <a:xfrm>
              <a:off x="4907" y="221"/>
              <a:ext cx="259" cy="82"/>
            </a:xfrm>
            <a:custGeom>
              <a:avLst/>
              <a:gdLst>
                <a:gd name="T0" fmla="*/ 259 w 1554"/>
                <a:gd name="T1" fmla="*/ 0 h 494"/>
                <a:gd name="T2" fmla="*/ 259 w 1554"/>
                <a:gd name="T3" fmla="*/ 82 h 494"/>
                <a:gd name="T4" fmla="*/ 0 w 1554"/>
                <a:gd name="T5" fmla="*/ 81 h 494"/>
                <a:gd name="T6" fmla="*/ 0 w 1554"/>
                <a:gd name="T7" fmla="*/ 0 h 494"/>
                <a:gd name="T8" fmla="*/ 259 w 1554"/>
                <a:gd name="T9" fmla="*/ 0 h 4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4" h="494">
                  <a:moveTo>
                    <a:pt x="1554" y="0"/>
                  </a:moveTo>
                  <a:lnTo>
                    <a:pt x="1554" y="494"/>
                  </a:lnTo>
                  <a:lnTo>
                    <a:pt x="0" y="485"/>
                  </a:lnTo>
                  <a:lnTo>
                    <a:pt x="0" y="0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7" name="Freeform 146"/>
            <p:cNvSpPr>
              <a:spLocks/>
            </p:cNvSpPr>
            <p:nvPr/>
          </p:nvSpPr>
          <p:spPr bwMode="auto">
            <a:xfrm>
              <a:off x="4907" y="132"/>
              <a:ext cx="259" cy="84"/>
            </a:xfrm>
            <a:custGeom>
              <a:avLst/>
              <a:gdLst>
                <a:gd name="T0" fmla="*/ 0 w 1558"/>
                <a:gd name="T1" fmla="*/ 0 h 501"/>
                <a:gd name="T2" fmla="*/ 258 w 1558"/>
                <a:gd name="T3" fmla="*/ 0 h 501"/>
                <a:gd name="T4" fmla="*/ 259 w 1558"/>
                <a:gd name="T5" fmla="*/ 84 h 501"/>
                <a:gd name="T6" fmla="*/ 1 w 1558"/>
                <a:gd name="T7" fmla="*/ 84 h 501"/>
                <a:gd name="T8" fmla="*/ 0 w 1558"/>
                <a:gd name="T9" fmla="*/ 0 h 5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8" h="501">
                  <a:moveTo>
                    <a:pt x="0" y="0"/>
                  </a:moveTo>
                  <a:lnTo>
                    <a:pt x="1554" y="0"/>
                  </a:lnTo>
                  <a:lnTo>
                    <a:pt x="1558" y="501"/>
                  </a:lnTo>
                  <a:lnTo>
                    <a:pt x="6" y="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8" name="Freeform 147"/>
            <p:cNvSpPr>
              <a:spLocks/>
            </p:cNvSpPr>
            <p:nvPr/>
          </p:nvSpPr>
          <p:spPr bwMode="auto">
            <a:xfrm>
              <a:off x="5241" y="123"/>
              <a:ext cx="224" cy="794"/>
            </a:xfrm>
            <a:custGeom>
              <a:avLst/>
              <a:gdLst>
                <a:gd name="T0" fmla="*/ 0 w 1339"/>
                <a:gd name="T1" fmla="*/ 0 h 4765"/>
                <a:gd name="T2" fmla="*/ 0 w 1339"/>
                <a:gd name="T3" fmla="*/ 794 h 4765"/>
                <a:gd name="T4" fmla="*/ 224 w 1339"/>
                <a:gd name="T5" fmla="*/ 773 h 4765"/>
                <a:gd name="T6" fmla="*/ 224 w 1339"/>
                <a:gd name="T7" fmla="*/ 68 h 4765"/>
                <a:gd name="T8" fmla="*/ 0 w 1339"/>
                <a:gd name="T9" fmla="*/ 0 h 47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9" h="4765">
                  <a:moveTo>
                    <a:pt x="0" y="0"/>
                  </a:moveTo>
                  <a:lnTo>
                    <a:pt x="0" y="4765"/>
                  </a:lnTo>
                  <a:lnTo>
                    <a:pt x="1339" y="4636"/>
                  </a:lnTo>
                  <a:lnTo>
                    <a:pt x="1339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9" name="Freeform 148"/>
            <p:cNvSpPr>
              <a:spLocks/>
            </p:cNvSpPr>
            <p:nvPr/>
          </p:nvSpPr>
          <p:spPr bwMode="auto">
            <a:xfrm>
              <a:off x="4879" y="383"/>
              <a:ext cx="313" cy="31"/>
            </a:xfrm>
            <a:custGeom>
              <a:avLst/>
              <a:gdLst>
                <a:gd name="T0" fmla="*/ 0 w 1878"/>
                <a:gd name="T1" fmla="*/ 1 h 186"/>
                <a:gd name="T2" fmla="*/ 4 w 1878"/>
                <a:gd name="T3" fmla="*/ 2 h 186"/>
                <a:gd name="T4" fmla="*/ 9 w 1878"/>
                <a:gd name="T5" fmla="*/ 4 h 186"/>
                <a:gd name="T6" fmla="*/ 14 w 1878"/>
                <a:gd name="T7" fmla="*/ 6 h 186"/>
                <a:gd name="T8" fmla="*/ 20 w 1878"/>
                <a:gd name="T9" fmla="*/ 9 h 186"/>
                <a:gd name="T10" fmla="*/ 27 w 1878"/>
                <a:gd name="T11" fmla="*/ 10 h 186"/>
                <a:gd name="T12" fmla="*/ 34 w 1878"/>
                <a:gd name="T13" fmla="*/ 13 h 186"/>
                <a:gd name="T14" fmla="*/ 43 w 1878"/>
                <a:gd name="T15" fmla="*/ 15 h 186"/>
                <a:gd name="T16" fmla="*/ 52 w 1878"/>
                <a:gd name="T17" fmla="*/ 17 h 186"/>
                <a:gd name="T18" fmla="*/ 61 w 1878"/>
                <a:gd name="T19" fmla="*/ 20 h 186"/>
                <a:gd name="T20" fmla="*/ 72 w 1878"/>
                <a:gd name="T21" fmla="*/ 22 h 186"/>
                <a:gd name="T22" fmla="*/ 83 w 1878"/>
                <a:gd name="T23" fmla="*/ 23 h 186"/>
                <a:gd name="T24" fmla="*/ 95 w 1878"/>
                <a:gd name="T25" fmla="*/ 25 h 186"/>
                <a:gd name="T26" fmla="*/ 107 w 1878"/>
                <a:gd name="T27" fmla="*/ 27 h 186"/>
                <a:gd name="T28" fmla="*/ 120 w 1878"/>
                <a:gd name="T29" fmla="*/ 29 h 186"/>
                <a:gd name="T30" fmla="*/ 135 w 1878"/>
                <a:gd name="T31" fmla="*/ 30 h 186"/>
                <a:gd name="T32" fmla="*/ 150 w 1878"/>
                <a:gd name="T33" fmla="*/ 31 h 186"/>
                <a:gd name="T34" fmla="*/ 164 w 1878"/>
                <a:gd name="T35" fmla="*/ 31 h 186"/>
                <a:gd name="T36" fmla="*/ 177 w 1878"/>
                <a:gd name="T37" fmla="*/ 31 h 186"/>
                <a:gd name="T38" fmla="*/ 190 w 1878"/>
                <a:gd name="T39" fmla="*/ 31 h 186"/>
                <a:gd name="T40" fmla="*/ 202 w 1878"/>
                <a:gd name="T41" fmla="*/ 30 h 186"/>
                <a:gd name="T42" fmla="*/ 215 w 1878"/>
                <a:gd name="T43" fmla="*/ 29 h 186"/>
                <a:gd name="T44" fmla="*/ 226 w 1878"/>
                <a:gd name="T45" fmla="*/ 27 h 186"/>
                <a:gd name="T46" fmla="*/ 237 w 1878"/>
                <a:gd name="T47" fmla="*/ 25 h 186"/>
                <a:gd name="T48" fmla="*/ 248 w 1878"/>
                <a:gd name="T49" fmla="*/ 23 h 186"/>
                <a:gd name="T50" fmla="*/ 258 w 1878"/>
                <a:gd name="T51" fmla="*/ 21 h 186"/>
                <a:gd name="T52" fmla="*/ 268 w 1878"/>
                <a:gd name="T53" fmla="*/ 19 h 186"/>
                <a:gd name="T54" fmla="*/ 277 w 1878"/>
                <a:gd name="T55" fmla="*/ 16 h 186"/>
                <a:gd name="T56" fmla="*/ 285 w 1878"/>
                <a:gd name="T57" fmla="*/ 13 h 186"/>
                <a:gd name="T58" fmla="*/ 293 w 1878"/>
                <a:gd name="T59" fmla="*/ 10 h 186"/>
                <a:gd name="T60" fmla="*/ 300 w 1878"/>
                <a:gd name="T61" fmla="*/ 8 h 186"/>
                <a:gd name="T62" fmla="*/ 307 w 1878"/>
                <a:gd name="T63" fmla="*/ 5 h 186"/>
                <a:gd name="T64" fmla="*/ 313 w 1878"/>
                <a:gd name="T65" fmla="*/ 3 h 186"/>
                <a:gd name="T66" fmla="*/ 0 w 1878"/>
                <a:gd name="T67" fmla="*/ 0 h 186"/>
                <a:gd name="T68" fmla="*/ 0 w 1878"/>
                <a:gd name="T69" fmla="*/ 1 h 18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878" h="186">
                  <a:moveTo>
                    <a:pt x="0" y="6"/>
                  </a:moveTo>
                  <a:lnTo>
                    <a:pt x="22" y="14"/>
                  </a:lnTo>
                  <a:lnTo>
                    <a:pt x="52" y="25"/>
                  </a:lnTo>
                  <a:lnTo>
                    <a:pt x="83" y="37"/>
                  </a:lnTo>
                  <a:lnTo>
                    <a:pt x="120" y="51"/>
                  </a:lnTo>
                  <a:lnTo>
                    <a:pt x="160" y="62"/>
                  </a:lnTo>
                  <a:lnTo>
                    <a:pt x="206" y="77"/>
                  </a:lnTo>
                  <a:lnTo>
                    <a:pt x="255" y="91"/>
                  </a:lnTo>
                  <a:lnTo>
                    <a:pt x="309" y="103"/>
                  </a:lnTo>
                  <a:lnTo>
                    <a:pt x="367" y="117"/>
                  </a:lnTo>
                  <a:lnTo>
                    <a:pt x="430" y="129"/>
                  </a:lnTo>
                  <a:lnTo>
                    <a:pt x="496" y="140"/>
                  </a:lnTo>
                  <a:lnTo>
                    <a:pt x="568" y="151"/>
                  </a:lnTo>
                  <a:lnTo>
                    <a:pt x="642" y="163"/>
                  </a:lnTo>
                  <a:lnTo>
                    <a:pt x="722" y="172"/>
                  </a:lnTo>
                  <a:lnTo>
                    <a:pt x="808" y="177"/>
                  </a:lnTo>
                  <a:lnTo>
                    <a:pt x="897" y="183"/>
                  </a:lnTo>
                  <a:lnTo>
                    <a:pt x="981" y="186"/>
                  </a:lnTo>
                  <a:lnTo>
                    <a:pt x="1061" y="186"/>
                  </a:lnTo>
                  <a:lnTo>
                    <a:pt x="1138" y="183"/>
                  </a:lnTo>
                  <a:lnTo>
                    <a:pt x="1213" y="181"/>
                  </a:lnTo>
                  <a:lnTo>
                    <a:pt x="1288" y="172"/>
                  </a:lnTo>
                  <a:lnTo>
                    <a:pt x="1356" y="163"/>
                  </a:lnTo>
                  <a:lnTo>
                    <a:pt x="1422" y="151"/>
                  </a:lnTo>
                  <a:lnTo>
                    <a:pt x="1488" y="138"/>
                  </a:lnTo>
                  <a:lnTo>
                    <a:pt x="1549" y="125"/>
                  </a:lnTo>
                  <a:lnTo>
                    <a:pt x="1605" y="112"/>
                  </a:lnTo>
                  <a:lnTo>
                    <a:pt x="1661" y="94"/>
                  </a:lnTo>
                  <a:lnTo>
                    <a:pt x="1711" y="80"/>
                  </a:lnTo>
                  <a:lnTo>
                    <a:pt x="1758" y="62"/>
                  </a:lnTo>
                  <a:lnTo>
                    <a:pt x="1801" y="49"/>
                  </a:lnTo>
                  <a:lnTo>
                    <a:pt x="1841" y="32"/>
                  </a:lnTo>
                  <a:lnTo>
                    <a:pt x="1878" y="17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0" name="Freeform 149"/>
            <p:cNvSpPr>
              <a:spLocks/>
            </p:cNvSpPr>
            <p:nvPr/>
          </p:nvSpPr>
          <p:spPr bwMode="auto">
            <a:xfrm>
              <a:off x="4918" y="487"/>
              <a:ext cx="247" cy="34"/>
            </a:xfrm>
            <a:custGeom>
              <a:avLst/>
              <a:gdLst>
                <a:gd name="T0" fmla="*/ 136 w 1483"/>
                <a:gd name="T1" fmla="*/ 0 h 205"/>
                <a:gd name="T2" fmla="*/ 160 w 1483"/>
                <a:gd name="T3" fmla="*/ 1 h 205"/>
                <a:gd name="T4" fmla="*/ 182 w 1483"/>
                <a:gd name="T5" fmla="*/ 2 h 205"/>
                <a:gd name="T6" fmla="*/ 202 w 1483"/>
                <a:gd name="T7" fmla="*/ 4 h 205"/>
                <a:gd name="T8" fmla="*/ 219 w 1483"/>
                <a:gd name="T9" fmla="*/ 6 h 205"/>
                <a:gd name="T10" fmla="*/ 232 w 1483"/>
                <a:gd name="T11" fmla="*/ 9 h 205"/>
                <a:gd name="T12" fmla="*/ 241 w 1483"/>
                <a:gd name="T13" fmla="*/ 11 h 205"/>
                <a:gd name="T14" fmla="*/ 246 w 1483"/>
                <a:gd name="T15" fmla="*/ 15 h 205"/>
                <a:gd name="T16" fmla="*/ 246 w 1483"/>
                <a:gd name="T17" fmla="*/ 19 h 205"/>
                <a:gd name="T18" fmla="*/ 241 w 1483"/>
                <a:gd name="T19" fmla="*/ 22 h 205"/>
                <a:gd name="T20" fmla="*/ 232 w 1483"/>
                <a:gd name="T21" fmla="*/ 25 h 205"/>
                <a:gd name="T22" fmla="*/ 219 w 1483"/>
                <a:gd name="T23" fmla="*/ 28 h 205"/>
                <a:gd name="T24" fmla="*/ 202 w 1483"/>
                <a:gd name="T25" fmla="*/ 30 h 205"/>
                <a:gd name="T26" fmla="*/ 182 w 1483"/>
                <a:gd name="T27" fmla="*/ 32 h 205"/>
                <a:gd name="T28" fmla="*/ 160 w 1483"/>
                <a:gd name="T29" fmla="*/ 33 h 205"/>
                <a:gd name="T30" fmla="*/ 136 w 1483"/>
                <a:gd name="T31" fmla="*/ 34 h 205"/>
                <a:gd name="T32" fmla="*/ 111 w 1483"/>
                <a:gd name="T33" fmla="*/ 34 h 205"/>
                <a:gd name="T34" fmla="*/ 87 w 1483"/>
                <a:gd name="T35" fmla="*/ 33 h 205"/>
                <a:gd name="T36" fmla="*/ 64 w 1483"/>
                <a:gd name="T37" fmla="*/ 32 h 205"/>
                <a:gd name="T38" fmla="*/ 45 w 1483"/>
                <a:gd name="T39" fmla="*/ 30 h 205"/>
                <a:gd name="T40" fmla="*/ 28 w 1483"/>
                <a:gd name="T41" fmla="*/ 28 h 205"/>
                <a:gd name="T42" fmla="*/ 15 w 1483"/>
                <a:gd name="T43" fmla="*/ 25 h 205"/>
                <a:gd name="T44" fmla="*/ 6 w 1483"/>
                <a:gd name="T45" fmla="*/ 22 h 205"/>
                <a:gd name="T46" fmla="*/ 0 w 1483"/>
                <a:gd name="T47" fmla="*/ 19 h 205"/>
                <a:gd name="T48" fmla="*/ 0 w 1483"/>
                <a:gd name="T49" fmla="*/ 15 h 205"/>
                <a:gd name="T50" fmla="*/ 6 w 1483"/>
                <a:gd name="T51" fmla="*/ 11 h 205"/>
                <a:gd name="T52" fmla="*/ 15 w 1483"/>
                <a:gd name="T53" fmla="*/ 9 h 205"/>
                <a:gd name="T54" fmla="*/ 28 w 1483"/>
                <a:gd name="T55" fmla="*/ 6 h 205"/>
                <a:gd name="T56" fmla="*/ 45 w 1483"/>
                <a:gd name="T57" fmla="*/ 4 h 205"/>
                <a:gd name="T58" fmla="*/ 64 w 1483"/>
                <a:gd name="T59" fmla="*/ 2 h 205"/>
                <a:gd name="T60" fmla="*/ 87 w 1483"/>
                <a:gd name="T61" fmla="*/ 1 h 205"/>
                <a:gd name="T62" fmla="*/ 111 w 1483"/>
                <a:gd name="T63" fmla="*/ 0 h 2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5">
                  <a:moveTo>
                    <a:pt x="743" y="0"/>
                  </a:moveTo>
                  <a:lnTo>
                    <a:pt x="818" y="0"/>
                  </a:lnTo>
                  <a:lnTo>
                    <a:pt x="892" y="4"/>
                  </a:lnTo>
                  <a:lnTo>
                    <a:pt x="963" y="6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8"/>
                  </a:lnTo>
                  <a:lnTo>
                    <a:pt x="1213" y="24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3"/>
                  </a:lnTo>
                  <a:lnTo>
                    <a:pt x="1394" y="52"/>
                  </a:lnTo>
                  <a:lnTo>
                    <a:pt x="1425" y="61"/>
                  </a:lnTo>
                  <a:lnTo>
                    <a:pt x="1448" y="69"/>
                  </a:lnTo>
                  <a:lnTo>
                    <a:pt x="1468" y="80"/>
                  </a:lnTo>
                  <a:lnTo>
                    <a:pt x="1479" y="89"/>
                  </a:lnTo>
                  <a:lnTo>
                    <a:pt x="1483" y="101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7"/>
                  </a:lnTo>
                  <a:lnTo>
                    <a:pt x="1265" y="173"/>
                  </a:lnTo>
                  <a:lnTo>
                    <a:pt x="1213" y="181"/>
                  </a:lnTo>
                  <a:lnTo>
                    <a:pt x="1155" y="186"/>
                  </a:lnTo>
                  <a:lnTo>
                    <a:pt x="1095" y="193"/>
                  </a:lnTo>
                  <a:lnTo>
                    <a:pt x="1030" y="195"/>
                  </a:lnTo>
                  <a:lnTo>
                    <a:pt x="963" y="199"/>
                  </a:lnTo>
                  <a:lnTo>
                    <a:pt x="892" y="201"/>
                  </a:lnTo>
                  <a:lnTo>
                    <a:pt x="818" y="205"/>
                  </a:lnTo>
                  <a:lnTo>
                    <a:pt x="743" y="205"/>
                  </a:lnTo>
                  <a:lnTo>
                    <a:pt x="665" y="205"/>
                  </a:lnTo>
                  <a:lnTo>
                    <a:pt x="594" y="201"/>
                  </a:lnTo>
                  <a:lnTo>
                    <a:pt x="522" y="199"/>
                  </a:lnTo>
                  <a:lnTo>
                    <a:pt x="453" y="195"/>
                  </a:lnTo>
                  <a:lnTo>
                    <a:pt x="387" y="193"/>
                  </a:lnTo>
                  <a:lnTo>
                    <a:pt x="327" y="186"/>
                  </a:lnTo>
                  <a:lnTo>
                    <a:pt x="270" y="181"/>
                  </a:lnTo>
                  <a:lnTo>
                    <a:pt x="218" y="173"/>
                  </a:lnTo>
                  <a:lnTo>
                    <a:pt x="170" y="167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1" name="Freeform 150"/>
            <p:cNvSpPr>
              <a:spLocks/>
            </p:cNvSpPr>
            <p:nvPr/>
          </p:nvSpPr>
          <p:spPr bwMode="auto">
            <a:xfrm>
              <a:off x="4918" y="487"/>
              <a:ext cx="247" cy="18"/>
            </a:xfrm>
            <a:custGeom>
              <a:avLst/>
              <a:gdLst>
                <a:gd name="T0" fmla="*/ 0 w 1483"/>
                <a:gd name="T1" fmla="*/ 18 h 110"/>
                <a:gd name="T2" fmla="*/ 0 w 1483"/>
                <a:gd name="T3" fmla="*/ 17 h 110"/>
                <a:gd name="T4" fmla="*/ 0 w 1483"/>
                <a:gd name="T5" fmla="*/ 15 h 110"/>
                <a:gd name="T6" fmla="*/ 6 w 1483"/>
                <a:gd name="T7" fmla="*/ 11 h 110"/>
                <a:gd name="T8" fmla="*/ 15 w 1483"/>
                <a:gd name="T9" fmla="*/ 9 h 110"/>
                <a:gd name="T10" fmla="*/ 28 w 1483"/>
                <a:gd name="T11" fmla="*/ 6 h 110"/>
                <a:gd name="T12" fmla="*/ 45 w 1483"/>
                <a:gd name="T13" fmla="*/ 4 h 110"/>
                <a:gd name="T14" fmla="*/ 64 w 1483"/>
                <a:gd name="T15" fmla="*/ 2 h 110"/>
                <a:gd name="T16" fmla="*/ 87 w 1483"/>
                <a:gd name="T17" fmla="*/ 1 h 110"/>
                <a:gd name="T18" fmla="*/ 111 w 1483"/>
                <a:gd name="T19" fmla="*/ 0 h 110"/>
                <a:gd name="T20" fmla="*/ 136 w 1483"/>
                <a:gd name="T21" fmla="*/ 0 h 110"/>
                <a:gd name="T22" fmla="*/ 160 w 1483"/>
                <a:gd name="T23" fmla="*/ 0 h 110"/>
                <a:gd name="T24" fmla="*/ 182 w 1483"/>
                <a:gd name="T25" fmla="*/ 1 h 110"/>
                <a:gd name="T26" fmla="*/ 201 w 1483"/>
                <a:gd name="T27" fmla="*/ 3 h 110"/>
                <a:gd name="T28" fmla="*/ 217 w 1483"/>
                <a:gd name="T29" fmla="*/ 5 h 110"/>
                <a:gd name="T30" fmla="*/ 231 w 1483"/>
                <a:gd name="T31" fmla="*/ 8 h 110"/>
                <a:gd name="T32" fmla="*/ 241 w 1483"/>
                <a:gd name="T33" fmla="*/ 11 h 110"/>
                <a:gd name="T34" fmla="*/ 246 w 1483"/>
                <a:gd name="T35" fmla="*/ 14 h 110"/>
                <a:gd name="T36" fmla="*/ 246 w 1483"/>
                <a:gd name="T37" fmla="*/ 15 h 110"/>
                <a:gd name="T38" fmla="*/ 241 w 1483"/>
                <a:gd name="T39" fmla="*/ 14 h 110"/>
                <a:gd name="T40" fmla="*/ 231 w 1483"/>
                <a:gd name="T41" fmla="*/ 12 h 110"/>
                <a:gd name="T42" fmla="*/ 217 w 1483"/>
                <a:gd name="T43" fmla="*/ 10 h 110"/>
                <a:gd name="T44" fmla="*/ 201 w 1483"/>
                <a:gd name="T45" fmla="*/ 9 h 110"/>
                <a:gd name="T46" fmla="*/ 182 w 1483"/>
                <a:gd name="T47" fmla="*/ 8 h 110"/>
                <a:gd name="T48" fmla="*/ 160 w 1483"/>
                <a:gd name="T49" fmla="*/ 7 h 110"/>
                <a:gd name="T50" fmla="*/ 136 w 1483"/>
                <a:gd name="T51" fmla="*/ 7 h 110"/>
                <a:gd name="T52" fmla="*/ 111 w 1483"/>
                <a:gd name="T53" fmla="*/ 7 h 110"/>
                <a:gd name="T54" fmla="*/ 87 w 1483"/>
                <a:gd name="T55" fmla="*/ 7 h 110"/>
                <a:gd name="T56" fmla="*/ 64 w 1483"/>
                <a:gd name="T57" fmla="*/ 8 h 110"/>
                <a:gd name="T58" fmla="*/ 45 w 1483"/>
                <a:gd name="T59" fmla="*/ 9 h 110"/>
                <a:gd name="T60" fmla="*/ 28 w 1483"/>
                <a:gd name="T61" fmla="*/ 10 h 110"/>
                <a:gd name="T62" fmla="*/ 15 w 1483"/>
                <a:gd name="T63" fmla="*/ 12 h 110"/>
                <a:gd name="T64" fmla="*/ 6 w 1483"/>
                <a:gd name="T65" fmla="*/ 14 h 110"/>
                <a:gd name="T66" fmla="*/ 0 w 1483"/>
                <a:gd name="T67" fmla="*/ 16 h 110"/>
                <a:gd name="T68" fmla="*/ 0 w 1483"/>
                <a:gd name="T69" fmla="*/ 17 h 110"/>
                <a:gd name="T70" fmla="*/ 0 w 1483"/>
                <a:gd name="T71" fmla="*/ 18 h 1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0">
                  <a:moveTo>
                    <a:pt x="9" y="110"/>
                  </a:moveTo>
                  <a:lnTo>
                    <a:pt x="0" y="110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5" y="80"/>
                  </a:lnTo>
                  <a:lnTo>
                    <a:pt x="34" y="69"/>
                  </a:lnTo>
                  <a:lnTo>
                    <a:pt x="58" y="61"/>
                  </a:lnTo>
                  <a:lnTo>
                    <a:pt x="89" y="52"/>
                  </a:lnTo>
                  <a:lnTo>
                    <a:pt x="127" y="43"/>
                  </a:lnTo>
                  <a:lnTo>
                    <a:pt x="170" y="35"/>
                  </a:lnTo>
                  <a:lnTo>
                    <a:pt x="218" y="30"/>
                  </a:lnTo>
                  <a:lnTo>
                    <a:pt x="270" y="24"/>
                  </a:lnTo>
                  <a:lnTo>
                    <a:pt x="327" y="18"/>
                  </a:lnTo>
                  <a:lnTo>
                    <a:pt x="387" y="11"/>
                  </a:lnTo>
                  <a:lnTo>
                    <a:pt x="453" y="9"/>
                  </a:lnTo>
                  <a:lnTo>
                    <a:pt x="522" y="6"/>
                  </a:lnTo>
                  <a:lnTo>
                    <a:pt x="594" y="4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0"/>
                  </a:lnTo>
                  <a:lnTo>
                    <a:pt x="1024" y="4"/>
                  </a:lnTo>
                  <a:lnTo>
                    <a:pt x="1090" y="9"/>
                  </a:lnTo>
                  <a:lnTo>
                    <a:pt x="1150" y="11"/>
                  </a:lnTo>
                  <a:lnTo>
                    <a:pt x="1205" y="18"/>
                  </a:lnTo>
                  <a:lnTo>
                    <a:pt x="1259" y="24"/>
                  </a:lnTo>
                  <a:lnTo>
                    <a:pt x="1304" y="32"/>
                  </a:lnTo>
                  <a:lnTo>
                    <a:pt x="1348" y="41"/>
                  </a:lnTo>
                  <a:lnTo>
                    <a:pt x="1386" y="50"/>
                  </a:lnTo>
                  <a:lnTo>
                    <a:pt x="1420" y="58"/>
                  </a:lnTo>
                  <a:lnTo>
                    <a:pt x="1445" y="67"/>
                  </a:lnTo>
                  <a:lnTo>
                    <a:pt x="1462" y="78"/>
                  </a:lnTo>
                  <a:lnTo>
                    <a:pt x="1477" y="87"/>
                  </a:lnTo>
                  <a:lnTo>
                    <a:pt x="1483" y="98"/>
                  </a:lnTo>
                  <a:lnTo>
                    <a:pt x="1477" y="93"/>
                  </a:lnTo>
                  <a:lnTo>
                    <a:pt x="1462" y="87"/>
                  </a:lnTo>
                  <a:lnTo>
                    <a:pt x="1445" y="84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1"/>
                  </a:lnTo>
                  <a:lnTo>
                    <a:pt x="1205" y="56"/>
                  </a:lnTo>
                  <a:lnTo>
                    <a:pt x="1150" y="52"/>
                  </a:lnTo>
                  <a:lnTo>
                    <a:pt x="1090" y="50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1"/>
                  </a:lnTo>
                  <a:lnTo>
                    <a:pt x="743" y="41"/>
                  </a:lnTo>
                  <a:lnTo>
                    <a:pt x="665" y="41"/>
                  </a:lnTo>
                  <a:lnTo>
                    <a:pt x="594" y="41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50"/>
                  </a:lnTo>
                  <a:lnTo>
                    <a:pt x="327" y="52"/>
                  </a:lnTo>
                  <a:lnTo>
                    <a:pt x="270" y="56"/>
                  </a:lnTo>
                  <a:lnTo>
                    <a:pt x="218" y="58"/>
                  </a:lnTo>
                  <a:lnTo>
                    <a:pt x="170" y="63"/>
                  </a:lnTo>
                  <a:lnTo>
                    <a:pt x="127" y="69"/>
                  </a:lnTo>
                  <a:lnTo>
                    <a:pt x="89" y="72"/>
                  </a:lnTo>
                  <a:lnTo>
                    <a:pt x="58" y="78"/>
                  </a:lnTo>
                  <a:lnTo>
                    <a:pt x="34" y="84"/>
                  </a:lnTo>
                  <a:lnTo>
                    <a:pt x="15" y="89"/>
                  </a:lnTo>
                  <a:lnTo>
                    <a:pt x="2" y="95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9" y="110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2" name="Freeform 151"/>
            <p:cNvSpPr>
              <a:spLocks/>
            </p:cNvSpPr>
            <p:nvPr/>
          </p:nvSpPr>
          <p:spPr bwMode="auto">
            <a:xfrm>
              <a:off x="4918" y="494"/>
              <a:ext cx="247" cy="19"/>
            </a:xfrm>
            <a:custGeom>
              <a:avLst/>
              <a:gdLst>
                <a:gd name="T0" fmla="*/ 136 w 1483"/>
                <a:gd name="T1" fmla="*/ 0 h 117"/>
                <a:gd name="T2" fmla="*/ 160 w 1483"/>
                <a:gd name="T3" fmla="*/ 0 h 117"/>
                <a:gd name="T4" fmla="*/ 182 w 1483"/>
                <a:gd name="T5" fmla="*/ 1 h 117"/>
                <a:gd name="T6" fmla="*/ 202 w 1483"/>
                <a:gd name="T7" fmla="*/ 2 h 117"/>
                <a:gd name="T8" fmla="*/ 219 w 1483"/>
                <a:gd name="T9" fmla="*/ 4 h 117"/>
                <a:gd name="T10" fmla="*/ 232 w 1483"/>
                <a:gd name="T11" fmla="*/ 5 h 117"/>
                <a:gd name="T12" fmla="*/ 241 w 1483"/>
                <a:gd name="T13" fmla="*/ 6 h 117"/>
                <a:gd name="T14" fmla="*/ 246 w 1483"/>
                <a:gd name="T15" fmla="*/ 8 h 117"/>
                <a:gd name="T16" fmla="*/ 246 w 1483"/>
                <a:gd name="T17" fmla="*/ 10 h 117"/>
                <a:gd name="T18" fmla="*/ 241 w 1483"/>
                <a:gd name="T19" fmla="*/ 13 h 117"/>
                <a:gd name="T20" fmla="*/ 232 w 1483"/>
                <a:gd name="T21" fmla="*/ 14 h 117"/>
                <a:gd name="T22" fmla="*/ 219 w 1483"/>
                <a:gd name="T23" fmla="*/ 16 h 117"/>
                <a:gd name="T24" fmla="*/ 202 w 1483"/>
                <a:gd name="T25" fmla="*/ 17 h 117"/>
                <a:gd name="T26" fmla="*/ 182 w 1483"/>
                <a:gd name="T27" fmla="*/ 18 h 117"/>
                <a:gd name="T28" fmla="*/ 160 w 1483"/>
                <a:gd name="T29" fmla="*/ 19 h 117"/>
                <a:gd name="T30" fmla="*/ 136 w 1483"/>
                <a:gd name="T31" fmla="*/ 19 h 117"/>
                <a:gd name="T32" fmla="*/ 111 w 1483"/>
                <a:gd name="T33" fmla="*/ 19 h 117"/>
                <a:gd name="T34" fmla="*/ 87 w 1483"/>
                <a:gd name="T35" fmla="*/ 19 h 117"/>
                <a:gd name="T36" fmla="*/ 64 w 1483"/>
                <a:gd name="T37" fmla="*/ 18 h 117"/>
                <a:gd name="T38" fmla="*/ 45 w 1483"/>
                <a:gd name="T39" fmla="*/ 17 h 117"/>
                <a:gd name="T40" fmla="*/ 28 w 1483"/>
                <a:gd name="T41" fmla="*/ 16 h 117"/>
                <a:gd name="T42" fmla="*/ 15 w 1483"/>
                <a:gd name="T43" fmla="*/ 14 h 117"/>
                <a:gd name="T44" fmla="*/ 6 w 1483"/>
                <a:gd name="T45" fmla="*/ 13 h 117"/>
                <a:gd name="T46" fmla="*/ 0 w 1483"/>
                <a:gd name="T47" fmla="*/ 11 h 117"/>
                <a:gd name="T48" fmla="*/ 0 w 1483"/>
                <a:gd name="T49" fmla="*/ 9 h 117"/>
                <a:gd name="T50" fmla="*/ 6 w 1483"/>
                <a:gd name="T51" fmla="*/ 7 h 117"/>
                <a:gd name="T52" fmla="*/ 15 w 1483"/>
                <a:gd name="T53" fmla="*/ 5 h 117"/>
                <a:gd name="T54" fmla="*/ 28 w 1483"/>
                <a:gd name="T55" fmla="*/ 4 h 117"/>
                <a:gd name="T56" fmla="*/ 45 w 1483"/>
                <a:gd name="T57" fmla="*/ 2 h 117"/>
                <a:gd name="T58" fmla="*/ 64 w 1483"/>
                <a:gd name="T59" fmla="*/ 1 h 117"/>
                <a:gd name="T60" fmla="*/ 87 w 1483"/>
                <a:gd name="T61" fmla="*/ 0 h 117"/>
                <a:gd name="T62" fmla="*/ 111 w 1483"/>
                <a:gd name="T63" fmla="*/ 0 h 1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7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2"/>
                  </a:lnTo>
                  <a:lnTo>
                    <a:pt x="1030" y="5"/>
                  </a:lnTo>
                  <a:lnTo>
                    <a:pt x="1095" y="9"/>
                  </a:lnTo>
                  <a:lnTo>
                    <a:pt x="1155" y="11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2"/>
                  </a:lnTo>
                  <a:lnTo>
                    <a:pt x="1356" y="26"/>
                  </a:lnTo>
                  <a:lnTo>
                    <a:pt x="1394" y="31"/>
                  </a:lnTo>
                  <a:lnTo>
                    <a:pt x="1425" y="37"/>
                  </a:lnTo>
                  <a:lnTo>
                    <a:pt x="1448" y="39"/>
                  </a:lnTo>
                  <a:lnTo>
                    <a:pt x="1468" y="46"/>
                  </a:lnTo>
                  <a:lnTo>
                    <a:pt x="1479" y="52"/>
                  </a:lnTo>
                  <a:lnTo>
                    <a:pt x="1483" y="57"/>
                  </a:lnTo>
                  <a:lnTo>
                    <a:pt x="1479" y="63"/>
                  </a:lnTo>
                  <a:lnTo>
                    <a:pt x="1468" y="71"/>
                  </a:lnTo>
                  <a:lnTo>
                    <a:pt x="1448" y="77"/>
                  </a:lnTo>
                  <a:lnTo>
                    <a:pt x="1425" y="83"/>
                  </a:lnTo>
                  <a:lnTo>
                    <a:pt x="1394" y="89"/>
                  </a:lnTo>
                  <a:lnTo>
                    <a:pt x="1356" y="91"/>
                  </a:lnTo>
                  <a:lnTo>
                    <a:pt x="1313" y="97"/>
                  </a:lnTo>
                  <a:lnTo>
                    <a:pt x="1265" y="100"/>
                  </a:lnTo>
                  <a:lnTo>
                    <a:pt x="1213" y="106"/>
                  </a:lnTo>
                  <a:lnTo>
                    <a:pt x="1155" y="108"/>
                  </a:lnTo>
                  <a:lnTo>
                    <a:pt x="1095" y="112"/>
                  </a:lnTo>
                  <a:lnTo>
                    <a:pt x="1030" y="114"/>
                  </a:lnTo>
                  <a:lnTo>
                    <a:pt x="963" y="114"/>
                  </a:lnTo>
                  <a:lnTo>
                    <a:pt x="892" y="117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14"/>
                  </a:lnTo>
                  <a:lnTo>
                    <a:pt x="387" y="112"/>
                  </a:lnTo>
                  <a:lnTo>
                    <a:pt x="327" y="108"/>
                  </a:lnTo>
                  <a:lnTo>
                    <a:pt x="270" y="106"/>
                  </a:lnTo>
                  <a:lnTo>
                    <a:pt x="218" y="100"/>
                  </a:lnTo>
                  <a:lnTo>
                    <a:pt x="170" y="97"/>
                  </a:lnTo>
                  <a:lnTo>
                    <a:pt x="127" y="95"/>
                  </a:lnTo>
                  <a:lnTo>
                    <a:pt x="89" y="89"/>
                  </a:lnTo>
                  <a:lnTo>
                    <a:pt x="58" y="83"/>
                  </a:lnTo>
                  <a:lnTo>
                    <a:pt x="34" y="77"/>
                  </a:lnTo>
                  <a:lnTo>
                    <a:pt x="15" y="71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15" y="48"/>
                  </a:lnTo>
                  <a:lnTo>
                    <a:pt x="34" y="43"/>
                  </a:lnTo>
                  <a:lnTo>
                    <a:pt x="58" y="37"/>
                  </a:lnTo>
                  <a:lnTo>
                    <a:pt x="89" y="31"/>
                  </a:lnTo>
                  <a:lnTo>
                    <a:pt x="127" y="28"/>
                  </a:lnTo>
                  <a:lnTo>
                    <a:pt x="170" y="22"/>
                  </a:lnTo>
                  <a:lnTo>
                    <a:pt x="218" y="17"/>
                  </a:lnTo>
                  <a:lnTo>
                    <a:pt x="270" y="15"/>
                  </a:lnTo>
                  <a:lnTo>
                    <a:pt x="327" y="11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Rectangle 152"/>
            <p:cNvSpPr>
              <a:spLocks noChangeArrowheads="1"/>
            </p:cNvSpPr>
            <p:nvPr/>
          </p:nvSpPr>
          <p:spPr bwMode="auto">
            <a:xfrm>
              <a:off x="4963" y="495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24" name="Freeform 153"/>
            <p:cNvSpPr>
              <a:spLocks/>
            </p:cNvSpPr>
            <p:nvPr/>
          </p:nvSpPr>
          <p:spPr bwMode="auto">
            <a:xfrm>
              <a:off x="5100" y="494"/>
              <a:ext cx="7" cy="22"/>
            </a:xfrm>
            <a:custGeom>
              <a:avLst/>
              <a:gdLst>
                <a:gd name="T0" fmla="*/ 0 w 40"/>
                <a:gd name="T1" fmla="*/ 1 h 132"/>
                <a:gd name="T2" fmla="*/ 7 w 40"/>
                <a:gd name="T3" fmla="*/ 0 h 132"/>
                <a:gd name="T4" fmla="*/ 7 w 40"/>
                <a:gd name="T5" fmla="*/ 21 h 132"/>
                <a:gd name="T6" fmla="*/ 0 w 40"/>
                <a:gd name="T7" fmla="*/ 22 h 132"/>
                <a:gd name="T8" fmla="*/ 0 w 40"/>
                <a:gd name="T9" fmla="*/ 1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32">
                  <a:moveTo>
                    <a:pt x="0" y="7"/>
                  </a:moveTo>
                  <a:lnTo>
                    <a:pt x="40" y="0"/>
                  </a:lnTo>
                  <a:lnTo>
                    <a:pt x="40" y="127"/>
                  </a:lnTo>
                  <a:lnTo>
                    <a:pt x="0" y="13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Freeform 154"/>
            <p:cNvSpPr>
              <a:spLocks/>
            </p:cNvSpPr>
            <p:nvPr/>
          </p:nvSpPr>
          <p:spPr bwMode="auto">
            <a:xfrm>
              <a:off x="4918" y="543"/>
              <a:ext cx="247" cy="35"/>
            </a:xfrm>
            <a:custGeom>
              <a:avLst/>
              <a:gdLst>
                <a:gd name="T0" fmla="*/ 136 w 1483"/>
                <a:gd name="T1" fmla="*/ 0 h 206"/>
                <a:gd name="T2" fmla="*/ 160 w 1483"/>
                <a:gd name="T3" fmla="*/ 1 h 206"/>
                <a:gd name="T4" fmla="*/ 182 w 1483"/>
                <a:gd name="T5" fmla="*/ 2 h 206"/>
                <a:gd name="T6" fmla="*/ 202 w 1483"/>
                <a:gd name="T7" fmla="*/ 4 h 206"/>
                <a:gd name="T8" fmla="*/ 219 w 1483"/>
                <a:gd name="T9" fmla="*/ 6 h 206"/>
                <a:gd name="T10" fmla="*/ 232 w 1483"/>
                <a:gd name="T11" fmla="*/ 9 h 206"/>
                <a:gd name="T12" fmla="*/ 241 w 1483"/>
                <a:gd name="T13" fmla="*/ 12 h 206"/>
                <a:gd name="T14" fmla="*/ 246 w 1483"/>
                <a:gd name="T15" fmla="*/ 15 h 206"/>
                <a:gd name="T16" fmla="*/ 246 w 1483"/>
                <a:gd name="T17" fmla="*/ 19 h 206"/>
                <a:gd name="T18" fmla="*/ 241 w 1483"/>
                <a:gd name="T19" fmla="*/ 22 h 206"/>
                <a:gd name="T20" fmla="*/ 232 w 1483"/>
                <a:gd name="T21" fmla="*/ 25 h 206"/>
                <a:gd name="T22" fmla="*/ 219 w 1483"/>
                <a:gd name="T23" fmla="*/ 28 h 206"/>
                <a:gd name="T24" fmla="*/ 202 w 1483"/>
                <a:gd name="T25" fmla="*/ 31 h 206"/>
                <a:gd name="T26" fmla="*/ 182 w 1483"/>
                <a:gd name="T27" fmla="*/ 33 h 206"/>
                <a:gd name="T28" fmla="*/ 160 w 1483"/>
                <a:gd name="T29" fmla="*/ 34 h 206"/>
                <a:gd name="T30" fmla="*/ 136 w 1483"/>
                <a:gd name="T31" fmla="*/ 35 h 206"/>
                <a:gd name="T32" fmla="*/ 111 w 1483"/>
                <a:gd name="T33" fmla="*/ 35 h 206"/>
                <a:gd name="T34" fmla="*/ 87 w 1483"/>
                <a:gd name="T35" fmla="*/ 34 h 206"/>
                <a:gd name="T36" fmla="*/ 64 w 1483"/>
                <a:gd name="T37" fmla="*/ 33 h 206"/>
                <a:gd name="T38" fmla="*/ 45 w 1483"/>
                <a:gd name="T39" fmla="*/ 31 h 206"/>
                <a:gd name="T40" fmla="*/ 28 w 1483"/>
                <a:gd name="T41" fmla="*/ 28 h 206"/>
                <a:gd name="T42" fmla="*/ 15 w 1483"/>
                <a:gd name="T43" fmla="*/ 25 h 206"/>
                <a:gd name="T44" fmla="*/ 6 w 1483"/>
                <a:gd name="T45" fmla="*/ 22 h 206"/>
                <a:gd name="T46" fmla="*/ 0 w 1483"/>
                <a:gd name="T47" fmla="*/ 19 h 206"/>
                <a:gd name="T48" fmla="*/ 0 w 1483"/>
                <a:gd name="T49" fmla="*/ 15 h 206"/>
                <a:gd name="T50" fmla="*/ 6 w 1483"/>
                <a:gd name="T51" fmla="*/ 12 h 206"/>
                <a:gd name="T52" fmla="*/ 15 w 1483"/>
                <a:gd name="T53" fmla="*/ 8 h 206"/>
                <a:gd name="T54" fmla="*/ 28 w 1483"/>
                <a:gd name="T55" fmla="*/ 5 h 206"/>
                <a:gd name="T56" fmla="*/ 45 w 1483"/>
                <a:gd name="T57" fmla="*/ 3 h 206"/>
                <a:gd name="T58" fmla="*/ 64 w 1483"/>
                <a:gd name="T59" fmla="*/ 2 h 206"/>
                <a:gd name="T60" fmla="*/ 87 w 1483"/>
                <a:gd name="T61" fmla="*/ 1 h 206"/>
                <a:gd name="T62" fmla="*/ 111 w 1483"/>
                <a:gd name="T63" fmla="*/ 0 h 2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6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31"/>
                  </a:lnTo>
                  <a:lnTo>
                    <a:pt x="1313" y="37"/>
                  </a:lnTo>
                  <a:lnTo>
                    <a:pt x="1356" y="46"/>
                  </a:lnTo>
                  <a:lnTo>
                    <a:pt x="1394" y="54"/>
                  </a:lnTo>
                  <a:lnTo>
                    <a:pt x="1425" y="63"/>
                  </a:lnTo>
                  <a:lnTo>
                    <a:pt x="1448" y="72"/>
                  </a:lnTo>
                  <a:lnTo>
                    <a:pt x="1468" y="80"/>
                  </a:lnTo>
                  <a:lnTo>
                    <a:pt x="1479" y="91"/>
                  </a:lnTo>
                  <a:lnTo>
                    <a:pt x="1483" y="100"/>
                  </a:lnTo>
                  <a:lnTo>
                    <a:pt x="1479" y="112"/>
                  </a:lnTo>
                  <a:lnTo>
                    <a:pt x="1468" y="121"/>
                  </a:lnTo>
                  <a:lnTo>
                    <a:pt x="1448" y="132"/>
                  </a:lnTo>
                  <a:lnTo>
                    <a:pt x="1425" y="141"/>
                  </a:lnTo>
                  <a:lnTo>
                    <a:pt x="1394" y="149"/>
                  </a:lnTo>
                  <a:lnTo>
                    <a:pt x="1356" y="158"/>
                  </a:lnTo>
                  <a:lnTo>
                    <a:pt x="1313" y="166"/>
                  </a:lnTo>
                  <a:lnTo>
                    <a:pt x="1265" y="175"/>
                  </a:lnTo>
                  <a:lnTo>
                    <a:pt x="1213" y="180"/>
                  </a:lnTo>
                  <a:lnTo>
                    <a:pt x="1155" y="189"/>
                  </a:lnTo>
                  <a:lnTo>
                    <a:pt x="1095" y="192"/>
                  </a:lnTo>
                  <a:lnTo>
                    <a:pt x="1030" y="197"/>
                  </a:lnTo>
                  <a:lnTo>
                    <a:pt x="963" y="201"/>
                  </a:lnTo>
                  <a:lnTo>
                    <a:pt x="892" y="203"/>
                  </a:lnTo>
                  <a:lnTo>
                    <a:pt x="818" y="206"/>
                  </a:lnTo>
                  <a:lnTo>
                    <a:pt x="743" y="206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7"/>
                  </a:lnTo>
                  <a:lnTo>
                    <a:pt x="387" y="192"/>
                  </a:lnTo>
                  <a:lnTo>
                    <a:pt x="327" y="186"/>
                  </a:lnTo>
                  <a:lnTo>
                    <a:pt x="270" y="180"/>
                  </a:lnTo>
                  <a:lnTo>
                    <a:pt x="218" y="175"/>
                  </a:lnTo>
                  <a:lnTo>
                    <a:pt x="170" y="166"/>
                  </a:lnTo>
                  <a:lnTo>
                    <a:pt x="127" y="158"/>
                  </a:lnTo>
                  <a:lnTo>
                    <a:pt x="89" y="149"/>
                  </a:lnTo>
                  <a:lnTo>
                    <a:pt x="58" y="141"/>
                  </a:lnTo>
                  <a:lnTo>
                    <a:pt x="34" y="132"/>
                  </a:lnTo>
                  <a:lnTo>
                    <a:pt x="15" y="121"/>
                  </a:lnTo>
                  <a:lnTo>
                    <a:pt x="2" y="112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Freeform 155"/>
            <p:cNvSpPr>
              <a:spLocks/>
            </p:cNvSpPr>
            <p:nvPr/>
          </p:nvSpPr>
          <p:spPr bwMode="auto">
            <a:xfrm>
              <a:off x="4918" y="543"/>
              <a:ext cx="247" cy="19"/>
            </a:xfrm>
            <a:custGeom>
              <a:avLst/>
              <a:gdLst>
                <a:gd name="T0" fmla="*/ 1 w 1483"/>
                <a:gd name="T1" fmla="*/ 19 h 109"/>
                <a:gd name="T2" fmla="*/ 0 w 1483"/>
                <a:gd name="T3" fmla="*/ 19 h 109"/>
                <a:gd name="T4" fmla="*/ 0 w 1483"/>
                <a:gd name="T5" fmla="*/ 18 h 109"/>
                <a:gd name="T6" fmla="*/ 0 w 1483"/>
                <a:gd name="T7" fmla="*/ 16 h 109"/>
                <a:gd name="T8" fmla="*/ 6 w 1483"/>
                <a:gd name="T9" fmla="*/ 12 h 109"/>
                <a:gd name="T10" fmla="*/ 15 w 1483"/>
                <a:gd name="T11" fmla="*/ 8 h 109"/>
                <a:gd name="T12" fmla="*/ 28 w 1483"/>
                <a:gd name="T13" fmla="*/ 5 h 109"/>
                <a:gd name="T14" fmla="*/ 45 w 1483"/>
                <a:gd name="T15" fmla="*/ 3 h 109"/>
                <a:gd name="T16" fmla="*/ 64 w 1483"/>
                <a:gd name="T17" fmla="*/ 2 h 109"/>
                <a:gd name="T18" fmla="*/ 87 w 1483"/>
                <a:gd name="T19" fmla="*/ 1 h 109"/>
                <a:gd name="T20" fmla="*/ 111 w 1483"/>
                <a:gd name="T21" fmla="*/ 0 h 109"/>
                <a:gd name="T22" fmla="*/ 136 w 1483"/>
                <a:gd name="T23" fmla="*/ 0 h 109"/>
                <a:gd name="T24" fmla="*/ 160 w 1483"/>
                <a:gd name="T25" fmla="*/ 1 h 109"/>
                <a:gd name="T26" fmla="*/ 182 w 1483"/>
                <a:gd name="T27" fmla="*/ 2 h 109"/>
                <a:gd name="T28" fmla="*/ 201 w 1483"/>
                <a:gd name="T29" fmla="*/ 3 h 109"/>
                <a:gd name="T30" fmla="*/ 217 w 1483"/>
                <a:gd name="T31" fmla="*/ 6 h 109"/>
                <a:gd name="T32" fmla="*/ 231 w 1483"/>
                <a:gd name="T33" fmla="*/ 9 h 109"/>
                <a:gd name="T34" fmla="*/ 241 w 1483"/>
                <a:gd name="T35" fmla="*/ 12 h 109"/>
                <a:gd name="T36" fmla="*/ 246 w 1483"/>
                <a:gd name="T37" fmla="*/ 16 h 109"/>
                <a:gd name="T38" fmla="*/ 246 w 1483"/>
                <a:gd name="T39" fmla="*/ 17 h 109"/>
                <a:gd name="T40" fmla="*/ 241 w 1483"/>
                <a:gd name="T41" fmla="*/ 14 h 109"/>
                <a:gd name="T42" fmla="*/ 231 w 1483"/>
                <a:gd name="T43" fmla="*/ 13 h 109"/>
                <a:gd name="T44" fmla="*/ 217 w 1483"/>
                <a:gd name="T45" fmla="*/ 11 h 109"/>
                <a:gd name="T46" fmla="*/ 201 w 1483"/>
                <a:gd name="T47" fmla="*/ 9 h 109"/>
                <a:gd name="T48" fmla="*/ 182 w 1483"/>
                <a:gd name="T49" fmla="*/ 8 h 109"/>
                <a:gd name="T50" fmla="*/ 160 w 1483"/>
                <a:gd name="T51" fmla="*/ 7 h 109"/>
                <a:gd name="T52" fmla="*/ 136 w 1483"/>
                <a:gd name="T53" fmla="*/ 7 h 109"/>
                <a:gd name="T54" fmla="*/ 111 w 1483"/>
                <a:gd name="T55" fmla="*/ 7 h 109"/>
                <a:gd name="T56" fmla="*/ 87 w 1483"/>
                <a:gd name="T57" fmla="*/ 7 h 109"/>
                <a:gd name="T58" fmla="*/ 64 w 1483"/>
                <a:gd name="T59" fmla="*/ 8 h 109"/>
                <a:gd name="T60" fmla="*/ 45 w 1483"/>
                <a:gd name="T61" fmla="*/ 9 h 109"/>
                <a:gd name="T62" fmla="*/ 28 w 1483"/>
                <a:gd name="T63" fmla="*/ 10 h 109"/>
                <a:gd name="T64" fmla="*/ 15 w 1483"/>
                <a:gd name="T65" fmla="*/ 12 h 109"/>
                <a:gd name="T66" fmla="*/ 6 w 1483"/>
                <a:gd name="T67" fmla="*/ 14 h 109"/>
                <a:gd name="T68" fmla="*/ 0 w 1483"/>
                <a:gd name="T69" fmla="*/ 17 h 109"/>
                <a:gd name="T70" fmla="*/ 0 w 1483"/>
                <a:gd name="T71" fmla="*/ 18 h 109"/>
                <a:gd name="T72" fmla="*/ 1 w 1483"/>
                <a:gd name="T73" fmla="*/ 19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9">
                  <a:moveTo>
                    <a:pt x="9" y="109"/>
                  </a:moveTo>
                  <a:lnTo>
                    <a:pt x="6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2" y="89"/>
                  </a:lnTo>
                  <a:lnTo>
                    <a:pt x="15" y="78"/>
                  </a:lnTo>
                  <a:lnTo>
                    <a:pt x="34" y="69"/>
                  </a:lnTo>
                  <a:lnTo>
                    <a:pt x="58" y="57"/>
                  </a:lnTo>
                  <a:lnTo>
                    <a:pt x="89" y="48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5"/>
                  </a:lnTo>
                  <a:lnTo>
                    <a:pt x="1090" y="9"/>
                  </a:lnTo>
                  <a:lnTo>
                    <a:pt x="1150" y="14"/>
                  </a:lnTo>
                  <a:lnTo>
                    <a:pt x="1205" y="20"/>
                  </a:lnTo>
                  <a:lnTo>
                    <a:pt x="1259" y="26"/>
                  </a:lnTo>
                  <a:lnTo>
                    <a:pt x="1304" y="35"/>
                  </a:lnTo>
                  <a:lnTo>
                    <a:pt x="1348" y="43"/>
                  </a:lnTo>
                  <a:lnTo>
                    <a:pt x="1386" y="52"/>
                  </a:lnTo>
                  <a:lnTo>
                    <a:pt x="1420" y="60"/>
                  </a:lnTo>
                  <a:lnTo>
                    <a:pt x="1445" y="69"/>
                  </a:lnTo>
                  <a:lnTo>
                    <a:pt x="1462" y="80"/>
                  </a:lnTo>
                  <a:lnTo>
                    <a:pt x="1477" y="89"/>
                  </a:lnTo>
                  <a:lnTo>
                    <a:pt x="1483" y="100"/>
                  </a:lnTo>
                  <a:lnTo>
                    <a:pt x="1477" y="95"/>
                  </a:lnTo>
                  <a:lnTo>
                    <a:pt x="1462" y="89"/>
                  </a:lnTo>
                  <a:lnTo>
                    <a:pt x="1445" y="83"/>
                  </a:lnTo>
                  <a:lnTo>
                    <a:pt x="1420" y="78"/>
                  </a:lnTo>
                  <a:lnTo>
                    <a:pt x="1386" y="72"/>
                  </a:lnTo>
                  <a:lnTo>
                    <a:pt x="1348" y="69"/>
                  </a:lnTo>
                  <a:lnTo>
                    <a:pt x="1304" y="63"/>
                  </a:lnTo>
                  <a:lnTo>
                    <a:pt x="1259" y="60"/>
                  </a:lnTo>
                  <a:lnTo>
                    <a:pt x="1205" y="54"/>
                  </a:lnTo>
                  <a:lnTo>
                    <a:pt x="1150" y="52"/>
                  </a:lnTo>
                  <a:lnTo>
                    <a:pt x="1090" y="48"/>
                  </a:lnTo>
                  <a:lnTo>
                    <a:pt x="1024" y="46"/>
                  </a:lnTo>
                  <a:lnTo>
                    <a:pt x="958" y="43"/>
                  </a:lnTo>
                  <a:lnTo>
                    <a:pt x="889" y="43"/>
                  </a:lnTo>
                  <a:lnTo>
                    <a:pt x="818" y="40"/>
                  </a:lnTo>
                  <a:lnTo>
                    <a:pt x="743" y="40"/>
                  </a:lnTo>
                  <a:lnTo>
                    <a:pt x="665" y="40"/>
                  </a:lnTo>
                  <a:lnTo>
                    <a:pt x="594" y="40"/>
                  </a:lnTo>
                  <a:lnTo>
                    <a:pt x="522" y="43"/>
                  </a:lnTo>
                  <a:lnTo>
                    <a:pt x="453" y="43"/>
                  </a:lnTo>
                  <a:lnTo>
                    <a:pt x="387" y="46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5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80"/>
                  </a:lnTo>
                  <a:lnTo>
                    <a:pt x="15" y="86"/>
                  </a:lnTo>
                  <a:lnTo>
                    <a:pt x="2" y="95"/>
                  </a:lnTo>
                  <a:lnTo>
                    <a:pt x="0" y="10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9" y="10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Freeform 156"/>
            <p:cNvSpPr>
              <a:spLocks/>
            </p:cNvSpPr>
            <p:nvPr/>
          </p:nvSpPr>
          <p:spPr bwMode="auto">
            <a:xfrm>
              <a:off x="4918" y="550"/>
              <a:ext cx="247" cy="20"/>
            </a:xfrm>
            <a:custGeom>
              <a:avLst/>
              <a:gdLst>
                <a:gd name="T0" fmla="*/ 136 w 1483"/>
                <a:gd name="T1" fmla="*/ 0 h 118"/>
                <a:gd name="T2" fmla="*/ 160 w 1483"/>
                <a:gd name="T3" fmla="*/ 1 h 118"/>
                <a:gd name="T4" fmla="*/ 182 w 1483"/>
                <a:gd name="T5" fmla="*/ 1 h 118"/>
                <a:gd name="T6" fmla="*/ 202 w 1483"/>
                <a:gd name="T7" fmla="*/ 2 h 118"/>
                <a:gd name="T8" fmla="*/ 219 w 1483"/>
                <a:gd name="T9" fmla="*/ 4 h 118"/>
                <a:gd name="T10" fmla="*/ 232 w 1483"/>
                <a:gd name="T11" fmla="*/ 5 h 118"/>
                <a:gd name="T12" fmla="*/ 241 w 1483"/>
                <a:gd name="T13" fmla="*/ 7 h 118"/>
                <a:gd name="T14" fmla="*/ 246 w 1483"/>
                <a:gd name="T15" fmla="*/ 9 h 118"/>
                <a:gd name="T16" fmla="*/ 246 w 1483"/>
                <a:gd name="T17" fmla="*/ 11 h 118"/>
                <a:gd name="T18" fmla="*/ 241 w 1483"/>
                <a:gd name="T19" fmla="*/ 14 h 118"/>
                <a:gd name="T20" fmla="*/ 232 w 1483"/>
                <a:gd name="T21" fmla="*/ 16 h 118"/>
                <a:gd name="T22" fmla="*/ 219 w 1483"/>
                <a:gd name="T23" fmla="*/ 17 h 118"/>
                <a:gd name="T24" fmla="*/ 202 w 1483"/>
                <a:gd name="T25" fmla="*/ 18 h 118"/>
                <a:gd name="T26" fmla="*/ 182 w 1483"/>
                <a:gd name="T27" fmla="*/ 19 h 118"/>
                <a:gd name="T28" fmla="*/ 160 w 1483"/>
                <a:gd name="T29" fmla="*/ 20 h 118"/>
                <a:gd name="T30" fmla="*/ 136 w 1483"/>
                <a:gd name="T31" fmla="*/ 20 h 118"/>
                <a:gd name="T32" fmla="*/ 111 w 1483"/>
                <a:gd name="T33" fmla="*/ 20 h 118"/>
                <a:gd name="T34" fmla="*/ 87 w 1483"/>
                <a:gd name="T35" fmla="*/ 19 h 118"/>
                <a:gd name="T36" fmla="*/ 64 w 1483"/>
                <a:gd name="T37" fmla="*/ 18 h 118"/>
                <a:gd name="T38" fmla="*/ 45 w 1483"/>
                <a:gd name="T39" fmla="*/ 17 h 118"/>
                <a:gd name="T40" fmla="*/ 28 w 1483"/>
                <a:gd name="T41" fmla="*/ 16 h 118"/>
                <a:gd name="T42" fmla="*/ 15 w 1483"/>
                <a:gd name="T43" fmla="*/ 15 h 118"/>
                <a:gd name="T44" fmla="*/ 6 w 1483"/>
                <a:gd name="T45" fmla="*/ 13 h 118"/>
                <a:gd name="T46" fmla="*/ 0 w 1483"/>
                <a:gd name="T47" fmla="*/ 11 h 118"/>
                <a:gd name="T48" fmla="*/ 0 w 1483"/>
                <a:gd name="T49" fmla="*/ 9 h 118"/>
                <a:gd name="T50" fmla="*/ 6 w 1483"/>
                <a:gd name="T51" fmla="*/ 7 h 118"/>
                <a:gd name="T52" fmla="*/ 15 w 1483"/>
                <a:gd name="T53" fmla="*/ 5 h 118"/>
                <a:gd name="T54" fmla="*/ 28 w 1483"/>
                <a:gd name="T55" fmla="*/ 3 h 118"/>
                <a:gd name="T56" fmla="*/ 45 w 1483"/>
                <a:gd name="T57" fmla="*/ 2 h 118"/>
                <a:gd name="T58" fmla="*/ 64 w 1483"/>
                <a:gd name="T59" fmla="*/ 1 h 118"/>
                <a:gd name="T60" fmla="*/ 87 w 1483"/>
                <a:gd name="T61" fmla="*/ 1 h 118"/>
                <a:gd name="T62" fmla="*/ 111 w 1483"/>
                <a:gd name="T63" fmla="*/ 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8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8"/>
                  </a:lnTo>
                  <a:lnTo>
                    <a:pt x="1155" y="12"/>
                  </a:lnTo>
                  <a:lnTo>
                    <a:pt x="1213" y="14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2"/>
                  </a:lnTo>
                  <a:lnTo>
                    <a:pt x="1425" y="38"/>
                  </a:lnTo>
                  <a:lnTo>
                    <a:pt x="1448" y="43"/>
                  </a:lnTo>
                  <a:lnTo>
                    <a:pt x="1468" y="49"/>
                  </a:lnTo>
                  <a:lnTo>
                    <a:pt x="1479" y="55"/>
                  </a:lnTo>
                  <a:lnTo>
                    <a:pt x="1483" y="60"/>
                  </a:lnTo>
                  <a:lnTo>
                    <a:pt x="1479" y="66"/>
                  </a:lnTo>
                  <a:lnTo>
                    <a:pt x="1468" y="75"/>
                  </a:lnTo>
                  <a:lnTo>
                    <a:pt x="1448" y="81"/>
                  </a:lnTo>
                  <a:lnTo>
                    <a:pt x="1425" y="86"/>
                  </a:lnTo>
                  <a:lnTo>
                    <a:pt x="1394" y="92"/>
                  </a:lnTo>
                  <a:lnTo>
                    <a:pt x="1356" y="98"/>
                  </a:lnTo>
                  <a:lnTo>
                    <a:pt x="1313" y="101"/>
                  </a:lnTo>
                  <a:lnTo>
                    <a:pt x="1265" y="107"/>
                  </a:lnTo>
                  <a:lnTo>
                    <a:pt x="1213" y="109"/>
                  </a:lnTo>
                  <a:lnTo>
                    <a:pt x="1155" y="112"/>
                  </a:lnTo>
                  <a:lnTo>
                    <a:pt x="1095" y="114"/>
                  </a:lnTo>
                  <a:lnTo>
                    <a:pt x="1030" y="118"/>
                  </a:lnTo>
                  <a:lnTo>
                    <a:pt x="963" y="118"/>
                  </a:lnTo>
                  <a:lnTo>
                    <a:pt x="892" y="118"/>
                  </a:lnTo>
                  <a:lnTo>
                    <a:pt x="818" y="118"/>
                  </a:lnTo>
                  <a:lnTo>
                    <a:pt x="743" y="118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7"/>
                  </a:lnTo>
                  <a:lnTo>
                    <a:pt x="270" y="103"/>
                  </a:lnTo>
                  <a:lnTo>
                    <a:pt x="218" y="101"/>
                  </a:lnTo>
                  <a:lnTo>
                    <a:pt x="170" y="94"/>
                  </a:lnTo>
                  <a:lnTo>
                    <a:pt x="127" y="92"/>
                  </a:lnTo>
                  <a:lnTo>
                    <a:pt x="89" y="86"/>
                  </a:lnTo>
                  <a:lnTo>
                    <a:pt x="58" y="81"/>
                  </a:lnTo>
                  <a:lnTo>
                    <a:pt x="34" y="77"/>
                  </a:lnTo>
                  <a:lnTo>
                    <a:pt x="15" y="72"/>
                  </a:lnTo>
                  <a:lnTo>
                    <a:pt x="2" y="66"/>
                  </a:lnTo>
                  <a:lnTo>
                    <a:pt x="0" y="60"/>
                  </a:lnTo>
                  <a:lnTo>
                    <a:pt x="2" y="55"/>
                  </a:lnTo>
                  <a:lnTo>
                    <a:pt x="15" y="46"/>
                  </a:lnTo>
                  <a:lnTo>
                    <a:pt x="34" y="40"/>
                  </a:lnTo>
                  <a:lnTo>
                    <a:pt x="58" y="34"/>
                  </a:lnTo>
                  <a:lnTo>
                    <a:pt x="89" y="29"/>
                  </a:lnTo>
                  <a:lnTo>
                    <a:pt x="127" y="25"/>
                  </a:lnTo>
                  <a:lnTo>
                    <a:pt x="170" y="20"/>
                  </a:lnTo>
                  <a:lnTo>
                    <a:pt x="218" y="17"/>
                  </a:lnTo>
                  <a:lnTo>
                    <a:pt x="270" y="12"/>
                  </a:lnTo>
                  <a:lnTo>
                    <a:pt x="327" y="8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Freeform 157"/>
            <p:cNvSpPr>
              <a:spLocks/>
            </p:cNvSpPr>
            <p:nvPr/>
          </p:nvSpPr>
          <p:spPr bwMode="auto">
            <a:xfrm>
              <a:off x="4963" y="552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3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3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77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77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9" name="Freeform 158"/>
            <p:cNvSpPr>
              <a:spLocks/>
            </p:cNvSpPr>
            <p:nvPr/>
          </p:nvSpPr>
          <p:spPr bwMode="auto">
            <a:xfrm>
              <a:off x="5100" y="55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0 h 127"/>
                <a:gd name="T14" fmla="*/ 7 w 40"/>
                <a:gd name="T15" fmla="*/ 15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5 h 127"/>
                <a:gd name="T28" fmla="*/ 0 w 40"/>
                <a:gd name="T29" fmla="*/ 10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1"/>
                  </a:lnTo>
                  <a:lnTo>
                    <a:pt x="40" y="93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3"/>
                  </a:lnTo>
                  <a:lnTo>
                    <a:pt x="0" y="61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0" name="Freeform 159"/>
            <p:cNvSpPr>
              <a:spLocks/>
            </p:cNvSpPr>
            <p:nvPr/>
          </p:nvSpPr>
          <p:spPr bwMode="auto">
            <a:xfrm>
              <a:off x="4918" y="600"/>
              <a:ext cx="247" cy="34"/>
            </a:xfrm>
            <a:custGeom>
              <a:avLst/>
              <a:gdLst>
                <a:gd name="T0" fmla="*/ 136 w 1483"/>
                <a:gd name="T1" fmla="*/ 0 h 207"/>
                <a:gd name="T2" fmla="*/ 160 w 1483"/>
                <a:gd name="T3" fmla="*/ 1 h 207"/>
                <a:gd name="T4" fmla="*/ 182 w 1483"/>
                <a:gd name="T5" fmla="*/ 2 h 207"/>
                <a:gd name="T6" fmla="*/ 202 w 1483"/>
                <a:gd name="T7" fmla="*/ 4 h 207"/>
                <a:gd name="T8" fmla="*/ 219 w 1483"/>
                <a:gd name="T9" fmla="*/ 7 h 207"/>
                <a:gd name="T10" fmla="*/ 232 w 1483"/>
                <a:gd name="T11" fmla="*/ 10 h 207"/>
                <a:gd name="T12" fmla="*/ 241 w 1483"/>
                <a:gd name="T13" fmla="*/ 13 h 207"/>
                <a:gd name="T14" fmla="*/ 246 w 1483"/>
                <a:gd name="T15" fmla="*/ 16 h 207"/>
                <a:gd name="T16" fmla="*/ 246 w 1483"/>
                <a:gd name="T17" fmla="*/ 19 h 207"/>
                <a:gd name="T18" fmla="*/ 241 w 1483"/>
                <a:gd name="T19" fmla="*/ 22 h 207"/>
                <a:gd name="T20" fmla="*/ 232 w 1483"/>
                <a:gd name="T21" fmla="*/ 25 h 207"/>
                <a:gd name="T22" fmla="*/ 219 w 1483"/>
                <a:gd name="T23" fmla="*/ 28 h 207"/>
                <a:gd name="T24" fmla="*/ 202 w 1483"/>
                <a:gd name="T25" fmla="*/ 30 h 207"/>
                <a:gd name="T26" fmla="*/ 182 w 1483"/>
                <a:gd name="T27" fmla="*/ 32 h 207"/>
                <a:gd name="T28" fmla="*/ 160 w 1483"/>
                <a:gd name="T29" fmla="*/ 33 h 207"/>
                <a:gd name="T30" fmla="*/ 136 w 1483"/>
                <a:gd name="T31" fmla="*/ 34 h 207"/>
                <a:gd name="T32" fmla="*/ 111 w 1483"/>
                <a:gd name="T33" fmla="*/ 34 h 207"/>
                <a:gd name="T34" fmla="*/ 87 w 1483"/>
                <a:gd name="T35" fmla="*/ 33 h 207"/>
                <a:gd name="T36" fmla="*/ 64 w 1483"/>
                <a:gd name="T37" fmla="*/ 32 h 207"/>
                <a:gd name="T38" fmla="*/ 45 w 1483"/>
                <a:gd name="T39" fmla="*/ 30 h 207"/>
                <a:gd name="T40" fmla="*/ 28 w 1483"/>
                <a:gd name="T41" fmla="*/ 27 h 207"/>
                <a:gd name="T42" fmla="*/ 15 w 1483"/>
                <a:gd name="T43" fmla="*/ 24 h 207"/>
                <a:gd name="T44" fmla="*/ 6 w 1483"/>
                <a:gd name="T45" fmla="*/ 21 h 207"/>
                <a:gd name="T46" fmla="*/ 0 w 1483"/>
                <a:gd name="T47" fmla="*/ 18 h 207"/>
                <a:gd name="T48" fmla="*/ 0 w 1483"/>
                <a:gd name="T49" fmla="*/ 14 h 207"/>
                <a:gd name="T50" fmla="*/ 6 w 1483"/>
                <a:gd name="T51" fmla="*/ 11 h 207"/>
                <a:gd name="T52" fmla="*/ 15 w 1483"/>
                <a:gd name="T53" fmla="*/ 8 h 207"/>
                <a:gd name="T54" fmla="*/ 28 w 1483"/>
                <a:gd name="T55" fmla="*/ 5 h 207"/>
                <a:gd name="T56" fmla="*/ 45 w 1483"/>
                <a:gd name="T57" fmla="*/ 3 h 207"/>
                <a:gd name="T58" fmla="*/ 64 w 1483"/>
                <a:gd name="T59" fmla="*/ 1 h 207"/>
                <a:gd name="T60" fmla="*/ 87 w 1483"/>
                <a:gd name="T61" fmla="*/ 0 h 207"/>
                <a:gd name="T62" fmla="*/ 111 w 1483"/>
                <a:gd name="T63" fmla="*/ 0 h 20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7">
                  <a:moveTo>
                    <a:pt x="743" y="0"/>
                  </a:moveTo>
                  <a:lnTo>
                    <a:pt x="818" y="0"/>
                  </a:lnTo>
                  <a:lnTo>
                    <a:pt x="892" y="3"/>
                  </a:lnTo>
                  <a:lnTo>
                    <a:pt x="963" y="6"/>
                  </a:lnTo>
                  <a:lnTo>
                    <a:pt x="1030" y="12"/>
                  </a:lnTo>
                  <a:lnTo>
                    <a:pt x="1095" y="14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4"/>
                  </a:lnTo>
                  <a:lnTo>
                    <a:pt x="1313" y="40"/>
                  </a:lnTo>
                  <a:lnTo>
                    <a:pt x="1356" y="49"/>
                  </a:lnTo>
                  <a:lnTo>
                    <a:pt x="1394" y="58"/>
                  </a:lnTo>
                  <a:lnTo>
                    <a:pt x="1425" y="66"/>
                  </a:lnTo>
                  <a:lnTo>
                    <a:pt x="1448" y="77"/>
                  </a:lnTo>
                  <a:lnTo>
                    <a:pt x="1468" y="86"/>
                  </a:lnTo>
                  <a:lnTo>
                    <a:pt x="1479" y="95"/>
                  </a:lnTo>
                  <a:lnTo>
                    <a:pt x="1483" y="107"/>
                  </a:lnTo>
                  <a:lnTo>
                    <a:pt x="1479" y="118"/>
                  </a:lnTo>
                  <a:lnTo>
                    <a:pt x="1468" y="127"/>
                  </a:lnTo>
                  <a:lnTo>
                    <a:pt x="1448" y="135"/>
                  </a:lnTo>
                  <a:lnTo>
                    <a:pt x="1425" y="144"/>
                  </a:lnTo>
                  <a:lnTo>
                    <a:pt x="1394" y="155"/>
                  </a:lnTo>
                  <a:lnTo>
                    <a:pt x="1356" y="161"/>
                  </a:lnTo>
                  <a:lnTo>
                    <a:pt x="1313" y="170"/>
                  </a:lnTo>
                  <a:lnTo>
                    <a:pt x="1265" y="178"/>
                  </a:lnTo>
                  <a:lnTo>
                    <a:pt x="1213" y="183"/>
                  </a:lnTo>
                  <a:lnTo>
                    <a:pt x="1155" y="189"/>
                  </a:lnTo>
                  <a:lnTo>
                    <a:pt x="1095" y="196"/>
                  </a:lnTo>
                  <a:lnTo>
                    <a:pt x="1030" y="198"/>
                  </a:lnTo>
                  <a:lnTo>
                    <a:pt x="963" y="201"/>
                  </a:lnTo>
                  <a:lnTo>
                    <a:pt x="892" y="204"/>
                  </a:lnTo>
                  <a:lnTo>
                    <a:pt x="818" y="207"/>
                  </a:lnTo>
                  <a:lnTo>
                    <a:pt x="743" y="207"/>
                  </a:lnTo>
                  <a:lnTo>
                    <a:pt x="665" y="207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2"/>
                  </a:lnTo>
                  <a:lnTo>
                    <a:pt x="327" y="187"/>
                  </a:lnTo>
                  <a:lnTo>
                    <a:pt x="270" y="181"/>
                  </a:lnTo>
                  <a:lnTo>
                    <a:pt x="218" y="172"/>
                  </a:lnTo>
                  <a:lnTo>
                    <a:pt x="170" y="164"/>
                  </a:lnTo>
                  <a:lnTo>
                    <a:pt x="127" y="157"/>
                  </a:lnTo>
                  <a:lnTo>
                    <a:pt x="89" y="146"/>
                  </a:lnTo>
                  <a:lnTo>
                    <a:pt x="58" y="138"/>
                  </a:lnTo>
                  <a:lnTo>
                    <a:pt x="34" y="129"/>
                  </a:lnTo>
                  <a:lnTo>
                    <a:pt x="15" y="118"/>
                  </a:lnTo>
                  <a:lnTo>
                    <a:pt x="2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1" name="Freeform 160"/>
            <p:cNvSpPr>
              <a:spLocks/>
            </p:cNvSpPr>
            <p:nvPr/>
          </p:nvSpPr>
          <p:spPr bwMode="auto">
            <a:xfrm>
              <a:off x="4918" y="600"/>
              <a:ext cx="247" cy="17"/>
            </a:xfrm>
            <a:custGeom>
              <a:avLst/>
              <a:gdLst>
                <a:gd name="T0" fmla="*/ 1 w 1483"/>
                <a:gd name="T1" fmla="*/ 17 h 107"/>
                <a:gd name="T2" fmla="*/ 0 w 1483"/>
                <a:gd name="T3" fmla="*/ 17 h 107"/>
                <a:gd name="T4" fmla="*/ 0 w 1483"/>
                <a:gd name="T5" fmla="*/ 16 h 107"/>
                <a:gd name="T6" fmla="*/ 0 w 1483"/>
                <a:gd name="T7" fmla="*/ 14 h 107"/>
                <a:gd name="T8" fmla="*/ 6 w 1483"/>
                <a:gd name="T9" fmla="*/ 10 h 107"/>
                <a:gd name="T10" fmla="*/ 15 w 1483"/>
                <a:gd name="T11" fmla="*/ 8 h 107"/>
                <a:gd name="T12" fmla="*/ 28 w 1483"/>
                <a:gd name="T13" fmla="*/ 5 h 107"/>
                <a:gd name="T14" fmla="*/ 45 w 1483"/>
                <a:gd name="T15" fmla="*/ 3 h 107"/>
                <a:gd name="T16" fmla="*/ 64 w 1483"/>
                <a:gd name="T17" fmla="*/ 1 h 107"/>
                <a:gd name="T18" fmla="*/ 87 w 1483"/>
                <a:gd name="T19" fmla="*/ 0 h 107"/>
                <a:gd name="T20" fmla="*/ 111 w 1483"/>
                <a:gd name="T21" fmla="*/ 0 h 107"/>
                <a:gd name="T22" fmla="*/ 136 w 1483"/>
                <a:gd name="T23" fmla="*/ 0 h 107"/>
                <a:gd name="T24" fmla="*/ 160 w 1483"/>
                <a:gd name="T25" fmla="*/ 0 h 107"/>
                <a:gd name="T26" fmla="*/ 182 w 1483"/>
                <a:gd name="T27" fmla="*/ 2 h 107"/>
                <a:gd name="T28" fmla="*/ 201 w 1483"/>
                <a:gd name="T29" fmla="*/ 4 h 107"/>
                <a:gd name="T30" fmla="*/ 217 w 1483"/>
                <a:gd name="T31" fmla="*/ 6 h 107"/>
                <a:gd name="T32" fmla="*/ 231 w 1483"/>
                <a:gd name="T33" fmla="*/ 9 h 107"/>
                <a:gd name="T34" fmla="*/ 241 w 1483"/>
                <a:gd name="T35" fmla="*/ 11 h 107"/>
                <a:gd name="T36" fmla="*/ 246 w 1483"/>
                <a:gd name="T37" fmla="*/ 15 h 107"/>
                <a:gd name="T38" fmla="*/ 246 w 1483"/>
                <a:gd name="T39" fmla="*/ 15 h 107"/>
                <a:gd name="T40" fmla="*/ 241 w 1483"/>
                <a:gd name="T41" fmla="*/ 14 h 107"/>
                <a:gd name="T42" fmla="*/ 231 w 1483"/>
                <a:gd name="T43" fmla="*/ 12 h 107"/>
                <a:gd name="T44" fmla="*/ 217 w 1483"/>
                <a:gd name="T45" fmla="*/ 10 h 107"/>
                <a:gd name="T46" fmla="*/ 201 w 1483"/>
                <a:gd name="T47" fmla="*/ 10 h 107"/>
                <a:gd name="T48" fmla="*/ 182 w 1483"/>
                <a:gd name="T49" fmla="*/ 9 h 107"/>
                <a:gd name="T50" fmla="*/ 160 w 1483"/>
                <a:gd name="T51" fmla="*/ 8 h 107"/>
                <a:gd name="T52" fmla="*/ 136 w 1483"/>
                <a:gd name="T53" fmla="*/ 7 h 107"/>
                <a:gd name="T54" fmla="*/ 111 w 1483"/>
                <a:gd name="T55" fmla="*/ 7 h 107"/>
                <a:gd name="T56" fmla="*/ 87 w 1483"/>
                <a:gd name="T57" fmla="*/ 7 h 107"/>
                <a:gd name="T58" fmla="*/ 64 w 1483"/>
                <a:gd name="T59" fmla="*/ 8 h 107"/>
                <a:gd name="T60" fmla="*/ 45 w 1483"/>
                <a:gd name="T61" fmla="*/ 8 h 107"/>
                <a:gd name="T62" fmla="*/ 28 w 1483"/>
                <a:gd name="T63" fmla="*/ 10 h 107"/>
                <a:gd name="T64" fmla="*/ 15 w 1483"/>
                <a:gd name="T65" fmla="*/ 11 h 107"/>
                <a:gd name="T66" fmla="*/ 6 w 1483"/>
                <a:gd name="T67" fmla="*/ 13 h 107"/>
                <a:gd name="T68" fmla="*/ 0 w 1483"/>
                <a:gd name="T69" fmla="*/ 15 h 107"/>
                <a:gd name="T70" fmla="*/ 0 w 1483"/>
                <a:gd name="T71" fmla="*/ 16 h 107"/>
                <a:gd name="T72" fmla="*/ 1 w 1483"/>
                <a:gd name="T73" fmla="*/ 17 h 10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07">
                  <a:moveTo>
                    <a:pt x="9" y="107"/>
                  </a:moveTo>
                  <a:lnTo>
                    <a:pt x="6" y="107"/>
                  </a:lnTo>
                  <a:lnTo>
                    <a:pt x="2" y="107"/>
                  </a:lnTo>
                  <a:lnTo>
                    <a:pt x="0" y="107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15" y="77"/>
                  </a:lnTo>
                  <a:lnTo>
                    <a:pt x="34" y="66"/>
                  </a:lnTo>
                  <a:lnTo>
                    <a:pt x="58" y="58"/>
                  </a:lnTo>
                  <a:lnTo>
                    <a:pt x="89" y="49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21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0"/>
                  </a:lnTo>
                  <a:lnTo>
                    <a:pt x="958" y="3"/>
                  </a:lnTo>
                  <a:lnTo>
                    <a:pt x="1024" y="6"/>
                  </a:lnTo>
                  <a:lnTo>
                    <a:pt x="1090" y="12"/>
                  </a:lnTo>
                  <a:lnTo>
                    <a:pt x="1150" y="14"/>
                  </a:lnTo>
                  <a:lnTo>
                    <a:pt x="1205" y="23"/>
                  </a:lnTo>
                  <a:lnTo>
                    <a:pt x="1259" y="29"/>
                  </a:lnTo>
                  <a:lnTo>
                    <a:pt x="1304" y="38"/>
                  </a:lnTo>
                  <a:lnTo>
                    <a:pt x="1348" y="43"/>
                  </a:lnTo>
                  <a:lnTo>
                    <a:pt x="1386" y="55"/>
                  </a:lnTo>
                  <a:lnTo>
                    <a:pt x="1420" y="64"/>
                  </a:lnTo>
                  <a:lnTo>
                    <a:pt x="1445" y="72"/>
                  </a:lnTo>
                  <a:lnTo>
                    <a:pt x="1462" y="81"/>
                  </a:lnTo>
                  <a:lnTo>
                    <a:pt x="1477" y="92"/>
                  </a:lnTo>
                  <a:lnTo>
                    <a:pt x="1483" y="101"/>
                  </a:lnTo>
                  <a:lnTo>
                    <a:pt x="1477" y="95"/>
                  </a:lnTo>
                  <a:lnTo>
                    <a:pt x="1462" y="90"/>
                  </a:lnTo>
                  <a:lnTo>
                    <a:pt x="1445" y="86"/>
                  </a:lnTo>
                  <a:lnTo>
                    <a:pt x="1420" y="81"/>
                  </a:lnTo>
                  <a:lnTo>
                    <a:pt x="1386" y="75"/>
                  </a:lnTo>
                  <a:lnTo>
                    <a:pt x="1348" y="72"/>
                  </a:lnTo>
                  <a:lnTo>
                    <a:pt x="1304" y="66"/>
                  </a:lnTo>
                  <a:lnTo>
                    <a:pt x="1259" y="64"/>
                  </a:lnTo>
                  <a:lnTo>
                    <a:pt x="1205" y="60"/>
                  </a:lnTo>
                  <a:lnTo>
                    <a:pt x="1150" y="58"/>
                  </a:lnTo>
                  <a:lnTo>
                    <a:pt x="1090" y="55"/>
                  </a:lnTo>
                  <a:lnTo>
                    <a:pt x="1024" y="52"/>
                  </a:lnTo>
                  <a:lnTo>
                    <a:pt x="958" y="49"/>
                  </a:lnTo>
                  <a:lnTo>
                    <a:pt x="889" y="46"/>
                  </a:lnTo>
                  <a:lnTo>
                    <a:pt x="818" y="43"/>
                  </a:lnTo>
                  <a:lnTo>
                    <a:pt x="743" y="43"/>
                  </a:lnTo>
                  <a:lnTo>
                    <a:pt x="665" y="43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6"/>
                  </a:lnTo>
                  <a:lnTo>
                    <a:pt x="387" y="49"/>
                  </a:lnTo>
                  <a:lnTo>
                    <a:pt x="327" y="49"/>
                  </a:lnTo>
                  <a:lnTo>
                    <a:pt x="270" y="52"/>
                  </a:lnTo>
                  <a:lnTo>
                    <a:pt x="218" y="58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5"/>
                  </a:lnTo>
                  <a:lnTo>
                    <a:pt x="34" y="81"/>
                  </a:lnTo>
                  <a:lnTo>
                    <a:pt x="15" y="86"/>
                  </a:lnTo>
                  <a:lnTo>
                    <a:pt x="2" y="92"/>
                  </a:lnTo>
                  <a:lnTo>
                    <a:pt x="0" y="98"/>
                  </a:lnTo>
                  <a:lnTo>
                    <a:pt x="0" y="101"/>
                  </a:lnTo>
                  <a:lnTo>
                    <a:pt x="2" y="103"/>
                  </a:lnTo>
                  <a:lnTo>
                    <a:pt x="9" y="107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Freeform 161"/>
            <p:cNvSpPr>
              <a:spLocks/>
            </p:cNvSpPr>
            <p:nvPr/>
          </p:nvSpPr>
          <p:spPr bwMode="auto">
            <a:xfrm>
              <a:off x="4918" y="607"/>
              <a:ext cx="247" cy="19"/>
            </a:xfrm>
            <a:custGeom>
              <a:avLst/>
              <a:gdLst>
                <a:gd name="T0" fmla="*/ 136 w 1483"/>
                <a:gd name="T1" fmla="*/ 0 h 114"/>
                <a:gd name="T2" fmla="*/ 160 w 1483"/>
                <a:gd name="T3" fmla="*/ 1 h 114"/>
                <a:gd name="T4" fmla="*/ 182 w 1483"/>
                <a:gd name="T5" fmla="*/ 2 h 114"/>
                <a:gd name="T6" fmla="*/ 202 w 1483"/>
                <a:gd name="T7" fmla="*/ 3 h 114"/>
                <a:gd name="T8" fmla="*/ 219 w 1483"/>
                <a:gd name="T9" fmla="*/ 4 h 114"/>
                <a:gd name="T10" fmla="*/ 232 w 1483"/>
                <a:gd name="T11" fmla="*/ 6 h 114"/>
                <a:gd name="T12" fmla="*/ 241 w 1483"/>
                <a:gd name="T13" fmla="*/ 8 h 114"/>
                <a:gd name="T14" fmla="*/ 246 w 1483"/>
                <a:gd name="T15" fmla="*/ 10 h 114"/>
                <a:gd name="T16" fmla="*/ 246 w 1483"/>
                <a:gd name="T17" fmla="*/ 12 h 114"/>
                <a:gd name="T18" fmla="*/ 241 w 1483"/>
                <a:gd name="T19" fmla="*/ 13 h 114"/>
                <a:gd name="T20" fmla="*/ 232 w 1483"/>
                <a:gd name="T21" fmla="*/ 15 h 114"/>
                <a:gd name="T22" fmla="*/ 219 w 1483"/>
                <a:gd name="T23" fmla="*/ 16 h 114"/>
                <a:gd name="T24" fmla="*/ 202 w 1483"/>
                <a:gd name="T25" fmla="*/ 18 h 114"/>
                <a:gd name="T26" fmla="*/ 182 w 1483"/>
                <a:gd name="T27" fmla="*/ 18 h 114"/>
                <a:gd name="T28" fmla="*/ 160 w 1483"/>
                <a:gd name="T29" fmla="*/ 19 h 114"/>
                <a:gd name="T30" fmla="*/ 136 w 1483"/>
                <a:gd name="T31" fmla="*/ 19 h 114"/>
                <a:gd name="T32" fmla="*/ 111 w 1483"/>
                <a:gd name="T33" fmla="*/ 19 h 114"/>
                <a:gd name="T34" fmla="*/ 87 w 1483"/>
                <a:gd name="T35" fmla="*/ 19 h 114"/>
                <a:gd name="T36" fmla="*/ 64 w 1483"/>
                <a:gd name="T37" fmla="*/ 18 h 114"/>
                <a:gd name="T38" fmla="*/ 45 w 1483"/>
                <a:gd name="T39" fmla="*/ 17 h 114"/>
                <a:gd name="T40" fmla="*/ 28 w 1483"/>
                <a:gd name="T41" fmla="*/ 15 h 114"/>
                <a:gd name="T42" fmla="*/ 15 w 1483"/>
                <a:gd name="T43" fmla="*/ 14 h 114"/>
                <a:gd name="T44" fmla="*/ 6 w 1483"/>
                <a:gd name="T45" fmla="*/ 12 h 114"/>
                <a:gd name="T46" fmla="*/ 0 w 1483"/>
                <a:gd name="T47" fmla="*/ 10 h 114"/>
                <a:gd name="T48" fmla="*/ 0 w 1483"/>
                <a:gd name="T49" fmla="*/ 8 h 114"/>
                <a:gd name="T50" fmla="*/ 6 w 1483"/>
                <a:gd name="T51" fmla="*/ 6 h 114"/>
                <a:gd name="T52" fmla="*/ 15 w 1483"/>
                <a:gd name="T53" fmla="*/ 4 h 114"/>
                <a:gd name="T54" fmla="*/ 28 w 1483"/>
                <a:gd name="T55" fmla="*/ 3 h 114"/>
                <a:gd name="T56" fmla="*/ 45 w 1483"/>
                <a:gd name="T57" fmla="*/ 2 h 114"/>
                <a:gd name="T58" fmla="*/ 64 w 1483"/>
                <a:gd name="T59" fmla="*/ 1 h 114"/>
                <a:gd name="T60" fmla="*/ 87 w 1483"/>
                <a:gd name="T61" fmla="*/ 0 h 114"/>
                <a:gd name="T62" fmla="*/ 111 w 1483"/>
                <a:gd name="T63" fmla="*/ 0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14">
                  <a:moveTo>
                    <a:pt x="743" y="0"/>
                  </a:moveTo>
                  <a:lnTo>
                    <a:pt x="818" y="0"/>
                  </a:lnTo>
                  <a:lnTo>
                    <a:pt x="892" y="0"/>
                  </a:lnTo>
                  <a:lnTo>
                    <a:pt x="963" y="3"/>
                  </a:lnTo>
                  <a:lnTo>
                    <a:pt x="1030" y="6"/>
                  </a:lnTo>
                  <a:lnTo>
                    <a:pt x="1095" y="9"/>
                  </a:lnTo>
                  <a:lnTo>
                    <a:pt x="1155" y="12"/>
                  </a:lnTo>
                  <a:lnTo>
                    <a:pt x="1213" y="15"/>
                  </a:lnTo>
                  <a:lnTo>
                    <a:pt x="1265" y="17"/>
                  </a:lnTo>
                  <a:lnTo>
                    <a:pt x="1313" y="23"/>
                  </a:lnTo>
                  <a:lnTo>
                    <a:pt x="1356" y="29"/>
                  </a:lnTo>
                  <a:lnTo>
                    <a:pt x="1394" y="34"/>
                  </a:lnTo>
                  <a:lnTo>
                    <a:pt x="1425" y="38"/>
                  </a:lnTo>
                  <a:lnTo>
                    <a:pt x="1448" y="47"/>
                  </a:lnTo>
                  <a:lnTo>
                    <a:pt x="1468" y="52"/>
                  </a:lnTo>
                  <a:lnTo>
                    <a:pt x="1479" y="58"/>
                  </a:lnTo>
                  <a:lnTo>
                    <a:pt x="1483" y="64"/>
                  </a:lnTo>
                  <a:lnTo>
                    <a:pt x="1479" y="69"/>
                  </a:lnTo>
                  <a:lnTo>
                    <a:pt x="1468" y="75"/>
                  </a:lnTo>
                  <a:lnTo>
                    <a:pt x="1448" y="80"/>
                  </a:lnTo>
                  <a:lnTo>
                    <a:pt x="1425" y="86"/>
                  </a:lnTo>
                  <a:lnTo>
                    <a:pt x="1394" y="90"/>
                  </a:lnTo>
                  <a:lnTo>
                    <a:pt x="1356" y="95"/>
                  </a:lnTo>
                  <a:lnTo>
                    <a:pt x="1313" y="97"/>
                  </a:lnTo>
                  <a:lnTo>
                    <a:pt x="1265" y="101"/>
                  </a:lnTo>
                  <a:lnTo>
                    <a:pt x="1213" y="106"/>
                  </a:lnTo>
                  <a:lnTo>
                    <a:pt x="1155" y="109"/>
                  </a:lnTo>
                  <a:lnTo>
                    <a:pt x="1095" y="109"/>
                  </a:lnTo>
                  <a:lnTo>
                    <a:pt x="1030" y="112"/>
                  </a:lnTo>
                  <a:lnTo>
                    <a:pt x="963" y="114"/>
                  </a:lnTo>
                  <a:lnTo>
                    <a:pt x="892" y="114"/>
                  </a:lnTo>
                  <a:lnTo>
                    <a:pt x="818" y="114"/>
                  </a:lnTo>
                  <a:lnTo>
                    <a:pt x="743" y="114"/>
                  </a:lnTo>
                  <a:lnTo>
                    <a:pt x="665" y="114"/>
                  </a:lnTo>
                  <a:lnTo>
                    <a:pt x="594" y="114"/>
                  </a:lnTo>
                  <a:lnTo>
                    <a:pt x="522" y="112"/>
                  </a:lnTo>
                  <a:lnTo>
                    <a:pt x="453" y="109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4"/>
                  </a:lnTo>
                  <a:lnTo>
                    <a:pt x="58" y="77"/>
                  </a:lnTo>
                  <a:lnTo>
                    <a:pt x="34" y="71"/>
                  </a:lnTo>
                  <a:lnTo>
                    <a:pt x="15" y="66"/>
                  </a:lnTo>
                  <a:lnTo>
                    <a:pt x="2" y="60"/>
                  </a:lnTo>
                  <a:lnTo>
                    <a:pt x="0" y="55"/>
                  </a:lnTo>
                  <a:lnTo>
                    <a:pt x="2" y="49"/>
                  </a:lnTo>
                  <a:lnTo>
                    <a:pt x="15" y="43"/>
                  </a:lnTo>
                  <a:lnTo>
                    <a:pt x="34" y="38"/>
                  </a:lnTo>
                  <a:lnTo>
                    <a:pt x="58" y="32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5"/>
                  </a:lnTo>
                  <a:lnTo>
                    <a:pt x="270" y="9"/>
                  </a:lnTo>
                  <a:lnTo>
                    <a:pt x="327" y="6"/>
                  </a:lnTo>
                  <a:lnTo>
                    <a:pt x="387" y="6"/>
                  </a:lnTo>
                  <a:lnTo>
                    <a:pt x="453" y="3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Freeform 162"/>
            <p:cNvSpPr>
              <a:spLocks/>
            </p:cNvSpPr>
            <p:nvPr/>
          </p:nvSpPr>
          <p:spPr bwMode="auto">
            <a:xfrm>
              <a:off x="4963" y="608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4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2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4" name="Freeform 163"/>
            <p:cNvSpPr>
              <a:spLocks/>
            </p:cNvSpPr>
            <p:nvPr/>
          </p:nvSpPr>
          <p:spPr bwMode="auto">
            <a:xfrm>
              <a:off x="5100" y="608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29"/>
                  </a:lnTo>
                  <a:lnTo>
                    <a:pt x="40" y="60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0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Freeform 164"/>
            <p:cNvSpPr>
              <a:spLocks/>
            </p:cNvSpPr>
            <p:nvPr/>
          </p:nvSpPr>
          <p:spPr bwMode="auto">
            <a:xfrm>
              <a:off x="4918" y="656"/>
              <a:ext cx="247" cy="34"/>
            </a:xfrm>
            <a:custGeom>
              <a:avLst/>
              <a:gdLst>
                <a:gd name="T0" fmla="*/ 136 w 1483"/>
                <a:gd name="T1" fmla="*/ 0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7 h 209"/>
                <a:gd name="T10" fmla="*/ 232 w 1483"/>
                <a:gd name="T11" fmla="*/ 10 h 209"/>
                <a:gd name="T12" fmla="*/ 241 w 1483"/>
                <a:gd name="T13" fmla="*/ 13 h 209"/>
                <a:gd name="T14" fmla="*/ 246 w 1483"/>
                <a:gd name="T15" fmla="*/ 16 h 209"/>
                <a:gd name="T16" fmla="*/ 246 w 1483"/>
                <a:gd name="T17" fmla="*/ 20 h 209"/>
                <a:gd name="T18" fmla="*/ 241 w 1483"/>
                <a:gd name="T19" fmla="*/ 23 h 209"/>
                <a:gd name="T20" fmla="*/ 232 w 1483"/>
                <a:gd name="T21" fmla="*/ 26 h 209"/>
                <a:gd name="T22" fmla="*/ 219 w 1483"/>
                <a:gd name="T23" fmla="*/ 28 h 209"/>
                <a:gd name="T24" fmla="*/ 202 w 1483"/>
                <a:gd name="T25" fmla="*/ 31 h 209"/>
                <a:gd name="T26" fmla="*/ 182 w 1483"/>
                <a:gd name="T27" fmla="*/ 32 h 209"/>
                <a:gd name="T28" fmla="*/ 160 w 1483"/>
                <a:gd name="T29" fmla="*/ 34 h 209"/>
                <a:gd name="T30" fmla="*/ 136 w 1483"/>
                <a:gd name="T31" fmla="*/ 34 h 209"/>
                <a:gd name="T32" fmla="*/ 111 w 1483"/>
                <a:gd name="T33" fmla="*/ 34 h 209"/>
                <a:gd name="T34" fmla="*/ 87 w 1483"/>
                <a:gd name="T35" fmla="*/ 33 h 209"/>
                <a:gd name="T36" fmla="*/ 64 w 1483"/>
                <a:gd name="T37" fmla="*/ 31 h 209"/>
                <a:gd name="T38" fmla="*/ 45 w 1483"/>
                <a:gd name="T39" fmla="*/ 29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0 h 209"/>
                <a:gd name="T46" fmla="*/ 0 w 1483"/>
                <a:gd name="T47" fmla="*/ 17 h 209"/>
                <a:gd name="T48" fmla="*/ 0 w 1483"/>
                <a:gd name="T49" fmla="*/ 14 h 209"/>
                <a:gd name="T50" fmla="*/ 6 w 1483"/>
                <a:gd name="T51" fmla="*/ 10 h 209"/>
                <a:gd name="T52" fmla="*/ 15 w 1483"/>
                <a:gd name="T53" fmla="*/ 7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0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9"/>
                  </a:lnTo>
                  <a:lnTo>
                    <a:pt x="1030" y="11"/>
                  </a:lnTo>
                  <a:lnTo>
                    <a:pt x="1095" y="17"/>
                  </a:lnTo>
                  <a:lnTo>
                    <a:pt x="1155" y="22"/>
                  </a:lnTo>
                  <a:lnTo>
                    <a:pt x="1213" y="28"/>
                  </a:lnTo>
                  <a:lnTo>
                    <a:pt x="1265" y="37"/>
                  </a:lnTo>
                  <a:lnTo>
                    <a:pt x="1313" y="43"/>
                  </a:lnTo>
                  <a:lnTo>
                    <a:pt x="1356" y="52"/>
                  </a:lnTo>
                  <a:lnTo>
                    <a:pt x="1394" y="60"/>
                  </a:lnTo>
                  <a:lnTo>
                    <a:pt x="1425" y="71"/>
                  </a:lnTo>
                  <a:lnTo>
                    <a:pt x="1448" y="80"/>
                  </a:lnTo>
                  <a:lnTo>
                    <a:pt x="1468" y="91"/>
                  </a:lnTo>
                  <a:lnTo>
                    <a:pt x="1479" y="100"/>
                  </a:lnTo>
                  <a:lnTo>
                    <a:pt x="1483" y="111"/>
                  </a:lnTo>
                  <a:lnTo>
                    <a:pt x="1479" y="123"/>
                  </a:lnTo>
                  <a:lnTo>
                    <a:pt x="1468" y="132"/>
                  </a:lnTo>
                  <a:lnTo>
                    <a:pt x="1448" y="143"/>
                  </a:lnTo>
                  <a:lnTo>
                    <a:pt x="1425" y="152"/>
                  </a:lnTo>
                  <a:lnTo>
                    <a:pt x="1394" y="160"/>
                  </a:lnTo>
                  <a:lnTo>
                    <a:pt x="1356" y="169"/>
                  </a:lnTo>
                  <a:lnTo>
                    <a:pt x="1313" y="175"/>
                  </a:lnTo>
                  <a:lnTo>
                    <a:pt x="1265" y="180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197"/>
                  </a:lnTo>
                  <a:lnTo>
                    <a:pt x="1030" y="201"/>
                  </a:lnTo>
                  <a:lnTo>
                    <a:pt x="963" y="206"/>
                  </a:lnTo>
                  <a:lnTo>
                    <a:pt x="892" y="206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6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7"/>
                  </a:lnTo>
                  <a:lnTo>
                    <a:pt x="218" y="169"/>
                  </a:lnTo>
                  <a:lnTo>
                    <a:pt x="170" y="163"/>
                  </a:lnTo>
                  <a:lnTo>
                    <a:pt x="127" y="154"/>
                  </a:lnTo>
                  <a:lnTo>
                    <a:pt x="89" y="146"/>
                  </a:lnTo>
                  <a:lnTo>
                    <a:pt x="58" y="134"/>
                  </a:lnTo>
                  <a:lnTo>
                    <a:pt x="34" y="126"/>
                  </a:lnTo>
                  <a:lnTo>
                    <a:pt x="15" y="115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6" name="Freeform 165"/>
            <p:cNvSpPr>
              <a:spLocks/>
            </p:cNvSpPr>
            <p:nvPr/>
          </p:nvSpPr>
          <p:spPr bwMode="auto">
            <a:xfrm>
              <a:off x="4918" y="656"/>
              <a:ext cx="247" cy="17"/>
            </a:xfrm>
            <a:custGeom>
              <a:avLst/>
              <a:gdLst>
                <a:gd name="T0" fmla="*/ 1 w 1483"/>
                <a:gd name="T1" fmla="*/ 17 h 106"/>
                <a:gd name="T2" fmla="*/ 0 w 1483"/>
                <a:gd name="T3" fmla="*/ 17 h 106"/>
                <a:gd name="T4" fmla="*/ 0 w 1483"/>
                <a:gd name="T5" fmla="*/ 16 h 106"/>
                <a:gd name="T6" fmla="*/ 0 w 1483"/>
                <a:gd name="T7" fmla="*/ 15 h 106"/>
                <a:gd name="T8" fmla="*/ 2 w 1483"/>
                <a:gd name="T9" fmla="*/ 12 h 106"/>
                <a:gd name="T10" fmla="*/ 10 w 1483"/>
                <a:gd name="T11" fmla="*/ 9 h 106"/>
                <a:gd name="T12" fmla="*/ 21 w 1483"/>
                <a:gd name="T13" fmla="*/ 6 h 106"/>
                <a:gd name="T14" fmla="*/ 36 w 1483"/>
                <a:gd name="T15" fmla="*/ 4 h 106"/>
                <a:gd name="T16" fmla="*/ 54 w 1483"/>
                <a:gd name="T17" fmla="*/ 2 h 106"/>
                <a:gd name="T18" fmla="*/ 75 w 1483"/>
                <a:gd name="T19" fmla="*/ 1 h 106"/>
                <a:gd name="T20" fmla="*/ 99 w 1483"/>
                <a:gd name="T21" fmla="*/ 0 h 106"/>
                <a:gd name="T22" fmla="*/ 124 w 1483"/>
                <a:gd name="T23" fmla="*/ 0 h 106"/>
                <a:gd name="T24" fmla="*/ 148 w 1483"/>
                <a:gd name="T25" fmla="*/ 0 h 106"/>
                <a:gd name="T26" fmla="*/ 171 w 1483"/>
                <a:gd name="T27" fmla="*/ 1 h 106"/>
                <a:gd name="T28" fmla="*/ 192 w 1483"/>
                <a:gd name="T29" fmla="*/ 3 h 106"/>
                <a:gd name="T30" fmla="*/ 210 w 1483"/>
                <a:gd name="T31" fmla="*/ 5 h 106"/>
                <a:gd name="T32" fmla="*/ 225 w 1483"/>
                <a:gd name="T33" fmla="*/ 8 h 106"/>
                <a:gd name="T34" fmla="*/ 237 w 1483"/>
                <a:gd name="T35" fmla="*/ 10 h 106"/>
                <a:gd name="T36" fmla="*/ 244 w 1483"/>
                <a:gd name="T37" fmla="*/ 14 h 106"/>
                <a:gd name="T38" fmla="*/ 247 w 1483"/>
                <a:gd name="T39" fmla="*/ 17 h 106"/>
                <a:gd name="T40" fmla="*/ 244 w 1483"/>
                <a:gd name="T41" fmla="*/ 15 h 106"/>
                <a:gd name="T42" fmla="*/ 237 w 1483"/>
                <a:gd name="T43" fmla="*/ 14 h 106"/>
                <a:gd name="T44" fmla="*/ 225 w 1483"/>
                <a:gd name="T45" fmla="*/ 12 h 106"/>
                <a:gd name="T46" fmla="*/ 210 w 1483"/>
                <a:gd name="T47" fmla="*/ 10 h 106"/>
                <a:gd name="T48" fmla="*/ 192 w 1483"/>
                <a:gd name="T49" fmla="*/ 10 h 106"/>
                <a:gd name="T50" fmla="*/ 171 w 1483"/>
                <a:gd name="T51" fmla="*/ 9 h 106"/>
                <a:gd name="T52" fmla="*/ 148 w 1483"/>
                <a:gd name="T53" fmla="*/ 8 h 106"/>
                <a:gd name="T54" fmla="*/ 124 w 1483"/>
                <a:gd name="T55" fmla="*/ 7 h 106"/>
                <a:gd name="T56" fmla="*/ 99 w 1483"/>
                <a:gd name="T57" fmla="*/ 7 h 106"/>
                <a:gd name="T58" fmla="*/ 75 w 1483"/>
                <a:gd name="T59" fmla="*/ 7 h 106"/>
                <a:gd name="T60" fmla="*/ 54 w 1483"/>
                <a:gd name="T61" fmla="*/ 8 h 106"/>
                <a:gd name="T62" fmla="*/ 36 w 1483"/>
                <a:gd name="T63" fmla="*/ 9 h 106"/>
                <a:gd name="T64" fmla="*/ 21 w 1483"/>
                <a:gd name="T65" fmla="*/ 10 h 106"/>
                <a:gd name="T66" fmla="*/ 10 w 1483"/>
                <a:gd name="T67" fmla="*/ 12 h 106"/>
                <a:gd name="T68" fmla="*/ 2 w 1483"/>
                <a:gd name="T69" fmla="*/ 13 h 106"/>
                <a:gd name="T70" fmla="*/ 0 w 1483"/>
                <a:gd name="T71" fmla="*/ 15 h 106"/>
                <a:gd name="T72" fmla="*/ 0 w 1483"/>
                <a:gd name="T73" fmla="*/ 16 h 106"/>
                <a:gd name="T74" fmla="*/ 1 w 1483"/>
                <a:gd name="T75" fmla="*/ 1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483" h="106">
                  <a:moveTo>
                    <a:pt x="9" y="106"/>
                  </a:moveTo>
                  <a:lnTo>
                    <a:pt x="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4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5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5"/>
                  </a:lnTo>
                  <a:lnTo>
                    <a:pt x="1024" y="9"/>
                  </a:lnTo>
                  <a:lnTo>
                    <a:pt x="1090" y="14"/>
                  </a:lnTo>
                  <a:lnTo>
                    <a:pt x="1150" y="20"/>
                  </a:lnTo>
                  <a:lnTo>
                    <a:pt x="1205" y="26"/>
                  </a:lnTo>
                  <a:lnTo>
                    <a:pt x="1259" y="31"/>
                  </a:lnTo>
                  <a:lnTo>
                    <a:pt x="1304" y="40"/>
                  </a:lnTo>
                  <a:lnTo>
                    <a:pt x="1348" y="48"/>
                  </a:lnTo>
                  <a:lnTo>
                    <a:pt x="1386" y="57"/>
                  </a:lnTo>
                  <a:lnTo>
                    <a:pt x="1420" y="65"/>
                  </a:lnTo>
                  <a:lnTo>
                    <a:pt x="1445" y="78"/>
                  </a:lnTo>
                  <a:lnTo>
                    <a:pt x="1462" y="85"/>
                  </a:lnTo>
                  <a:lnTo>
                    <a:pt x="1477" y="95"/>
                  </a:lnTo>
                  <a:lnTo>
                    <a:pt x="1483" y="106"/>
                  </a:lnTo>
                  <a:lnTo>
                    <a:pt x="1477" y="100"/>
                  </a:lnTo>
                  <a:lnTo>
                    <a:pt x="1462" y="95"/>
                  </a:lnTo>
                  <a:lnTo>
                    <a:pt x="1445" y="91"/>
                  </a:lnTo>
                  <a:lnTo>
                    <a:pt x="1420" y="85"/>
                  </a:lnTo>
                  <a:lnTo>
                    <a:pt x="1386" y="80"/>
                  </a:lnTo>
                  <a:lnTo>
                    <a:pt x="1348" y="74"/>
                  </a:lnTo>
                  <a:lnTo>
                    <a:pt x="1304" y="71"/>
                  </a:lnTo>
                  <a:lnTo>
                    <a:pt x="1259" y="65"/>
                  </a:lnTo>
                  <a:lnTo>
                    <a:pt x="1205" y="63"/>
                  </a:lnTo>
                  <a:lnTo>
                    <a:pt x="1150" y="60"/>
                  </a:lnTo>
                  <a:lnTo>
                    <a:pt x="1090" y="57"/>
                  </a:lnTo>
                  <a:lnTo>
                    <a:pt x="1024" y="54"/>
                  </a:lnTo>
                  <a:lnTo>
                    <a:pt x="958" y="52"/>
                  </a:lnTo>
                  <a:lnTo>
                    <a:pt x="889" y="48"/>
                  </a:lnTo>
                  <a:lnTo>
                    <a:pt x="818" y="46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3"/>
                  </a:lnTo>
                  <a:lnTo>
                    <a:pt x="522" y="46"/>
                  </a:lnTo>
                  <a:lnTo>
                    <a:pt x="453" y="46"/>
                  </a:lnTo>
                  <a:lnTo>
                    <a:pt x="387" y="48"/>
                  </a:lnTo>
                  <a:lnTo>
                    <a:pt x="327" y="48"/>
                  </a:lnTo>
                  <a:lnTo>
                    <a:pt x="270" y="52"/>
                  </a:lnTo>
                  <a:lnTo>
                    <a:pt x="218" y="57"/>
                  </a:lnTo>
                  <a:lnTo>
                    <a:pt x="170" y="60"/>
                  </a:lnTo>
                  <a:lnTo>
                    <a:pt x="127" y="63"/>
                  </a:lnTo>
                  <a:lnTo>
                    <a:pt x="89" y="69"/>
                  </a:lnTo>
                  <a:lnTo>
                    <a:pt x="58" y="74"/>
                  </a:lnTo>
                  <a:lnTo>
                    <a:pt x="34" y="78"/>
                  </a:lnTo>
                  <a:lnTo>
                    <a:pt x="15" y="83"/>
                  </a:lnTo>
                  <a:lnTo>
                    <a:pt x="2" y="89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Freeform 166"/>
            <p:cNvSpPr>
              <a:spLocks/>
            </p:cNvSpPr>
            <p:nvPr/>
          </p:nvSpPr>
          <p:spPr bwMode="auto">
            <a:xfrm>
              <a:off x="4918" y="663"/>
              <a:ext cx="247" cy="20"/>
            </a:xfrm>
            <a:custGeom>
              <a:avLst/>
              <a:gdLst>
                <a:gd name="T0" fmla="*/ 136 w 1483"/>
                <a:gd name="T1" fmla="*/ 1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3 h 120"/>
                <a:gd name="T8" fmla="*/ 219 w 1483"/>
                <a:gd name="T9" fmla="*/ 5 h 120"/>
                <a:gd name="T10" fmla="*/ 232 w 1483"/>
                <a:gd name="T11" fmla="*/ 6 h 120"/>
                <a:gd name="T12" fmla="*/ 241 w 1483"/>
                <a:gd name="T13" fmla="*/ 8 h 120"/>
                <a:gd name="T14" fmla="*/ 246 w 1483"/>
                <a:gd name="T15" fmla="*/ 11 h 120"/>
                <a:gd name="T16" fmla="*/ 246 w 1483"/>
                <a:gd name="T17" fmla="*/ 12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7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6 h 120"/>
                <a:gd name="T42" fmla="*/ 15 w 1483"/>
                <a:gd name="T43" fmla="*/ 14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2 h 120"/>
                <a:gd name="T58" fmla="*/ 64 w 1483"/>
                <a:gd name="T59" fmla="*/ 1 h 120"/>
                <a:gd name="T60" fmla="*/ 87 w 1483"/>
                <a:gd name="T61" fmla="*/ 1 h 120"/>
                <a:gd name="T62" fmla="*/ 111 w 1483"/>
                <a:gd name="T63" fmla="*/ 1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3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5"/>
                  </a:lnTo>
                  <a:lnTo>
                    <a:pt x="1030" y="9"/>
                  </a:lnTo>
                  <a:lnTo>
                    <a:pt x="1095" y="11"/>
                  </a:lnTo>
                  <a:lnTo>
                    <a:pt x="1155" y="14"/>
                  </a:lnTo>
                  <a:lnTo>
                    <a:pt x="1213" y="17"/>
                  </a:lnTo>
                  <a:lnTo>
                    <a:pt x="1265" y="22"/>
                  </a:lnTo>
                  <a:lnTo>
                    <a:pt x="1313" y="28"/>
                  </a:lnTo>
                  <a:lnTo>
                    <a:pt x="1356" y="31"/>
                  </a:lnTo>
                  <a:lnTo>
                    <a:pt x="1394" y="37"/>
                  </a:lnTo>
                  <a:lnTo>
                    <a:pt x="1425" y="42"/>
                  </a:lnTo>
                  <a:lnTo>
                    <a:pt x="1448" y="48"/>
                  </a:lnTo>
                  <a:lnTo>
                    <a:pt x="1468" y="57"/>
                  </a:lnTo>
                  <a:lnTo>
                    <a:pt x="1479" y="63"/>
                  </a:lnTo>
                  <a:lnTo>
                    <a:pt x="1483" y="68"/>
                  </a:lnTo>
                  <a:lnTo>
                    <a:pt x="1479" y="74"/>
                  </a:lnTo>
                  <a:lnTo>
                    <a:pt x="1468" y="80"/>
                  </a:lnTo>
                  <a:lnTo>
                    <a:pt x="1448" y="85"/>
                  </a:lnTo>
                  <a:lnTo>
                    <a:pt x="1425" y="91"/>
                  </a:lnTo>
                  <a:lnTo>
                    <a:pt x="1394" y="94"/>
                  </a:lnTo>
                  <a:lnTo>
                    <a:pt x="1356" y="100"/>
                  </a:lnTo>
                  <a:lnTo>
                    <a:pt x="1313" y="103"/>
                  </a:lnTo>
                  <a:lnTo>
                    <a:pt x="1265" y="109"/>
                  </a:lnTo>
                  <a:lnTo>
                    <a:pt x="1213" y="111"/>
                  </a:lnTo>
                  <a:lnTo>
                    <a:pt x="1155" y="115"/>
                  </a:lnTo>
                  <a:lnTo>
                    <a:pt x="1095" y="117"/>
                  </a:lnTo>
                  <a:lnTo>
                    <a:pt x="1030" y="117"/>
                  </a:lnTo>
                  <a:lnTo>
                    <a:pt x="963" y="117"/>
                  </a:lnTo>
                  <a:lnTo>
                    <a:pt x="892" y="120"/>
                  </a:lnTo>
                  <a:lnTo>
                    <a:pt x="818" y="117"/>
                  </a:lnTo>
                  <a:lnTo>
                    <a:pt x="743" y="117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5"/>
                  </a:lnTo>
                  <a:lnTo>
                    <a:pt x="453" y="111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3"/>
                  </a:lnTo>
                  <a:lnTo>
                    <a:pt x="218" y="97"/>
                  </a:lnTo>
                  <a:lnTo>
                    <a:pt x="170" y="94"/>
                  </a:lnTo>
                  <a:lnTo>
                    <a:pt x="127" y="89"/>
                  </a:lnTo>
                  <a:lnTo>
                    <a:pt x="89" y="83"/>
                  </a:lnTo>
                  <a:lnTo>
                    <a:pt x="58" y="77"/>
                  </a:lnTo>
                  <a:lnTo>
                    <a:pt x="34" y="72"/>
                  </a:lnTo>
                  <a:lnTo>
                    <a:pt x="15" y="65"/>
                  </a:lnTo>
                  <a:lnTo>
                    <a:pt x="2" y="57"/>
                  </a:lnTo>
                  <a:lnTo>
                    <a:pt x="0" y="52"/>
                  </a:lnTo>
                  <a:lnTo>
                    <a:pt x="2" y="46"/>
                  </a:lnTo>
                  <a:lnTo>
                    <a:pt x="15" y="40"/>
                  </a:lnTo>
                  <a:lnTo>
                    <a:pt x="34" y="35"/>
                  </a:lnTo>
                  <a:lnTo>
                    <a:pt x="58" y="31"/>
                  </a:lnTo>
                  <a:lnTo>
                    <a:pt x="89" y="26"/>
                  </a:lnTo>
                  <a:lnTo>
                    <a:pt x="127" y="20"/>
                  </a:lnTo>
                  <a:lnTo>
                    <a:pt x="170" y="17"/>
                  </a:lnTo>
                  <a:lnTo>
                    <a:pt x="218" y="14"/>
                  </a:lnTo>
                  <a:lnTo>
                    <a:pt x="270" y="9"/>
                  </a:lnTo>
                  <a:lnTo>
                    <a:pt x="327" y="5"/>
                  </a:lnTo>
                  <a:lnTo>
                    <a:pt x="387" y="5"/>
                  </a:lnTo>
                  <a:lnTo>
                    <a:pt x="453" y="3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3"/>
                  </a:lnTo>
                  <a:lnTo>
                    <a:pt x="743" y="3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8" name="Freeform 167"/>
            <p:cNvSpPr>
              <a:spLocks/>
            </p:cNvSpPr>
            <p:nvPr/>
          </p:nvSpPr>
          <p:spPr bwMode="auto">
            <a:xfrm>
              <a:off x="4963" y="664"/>
              <a:ext cx="7" cy="17"/>
            </a:xfrm>
            <a:custGeom>
              <a:avLst/>
              <a:gdLst>
                <a:gd name="T0" fmla="*/ 0 w 41"/>
                <a:gd name="T1" fmla="*/ 0 h 102"/>
                <a:gd name="T2" fmla="*/ 2 w 41"/>
                <a:gd name="T3" fmla="*/ 0 h 102"/>
                <a:gd name="T4" fmla="*/ 4 w 41"/>
                <a:gd name="T5" fmla="*/ 0 h 102"/>
                <a:gd name="T6" fmla="*/ 5 w 41"/>
                <a:gd name="T7" fmla="*/ 0 h 102"/>
                <a:gd name="T8" fmla="*/ 7 w 41"/>
                <a:gd name="T9" fmla="*/ 0 h 102"/>
                <a:gd name="T10" fmla="*/ 7 w 41"/>
                <a:gd name="T11" fmla="*/ 4 h 102"/>
                <a:gd name="T12" fmla="*/ 7 w 41"/>
                <a:gd name="T13" fmla="*/ 8 h 102"/>
                <a:gd name="T14" fmla="*/ 7 w 41"/>
                <a:gd name="T15" fmla="*/ 13 h 102"/>
                <a:gd name="T16" fmla="*/ 7 w 41"/>
                <a:gd name="T17" fmla="*/ 17 h 102"/>
                <a:gd name="T18" fmla="*/ 5 w 41"/>
                <a:gd name="T19" fmla="*/ 17 h 102"/>
                <a:gd name="T20" fmla="*/ 4 w 41"/>
                <a:gd name="T21" fmla="*/ 17 h 102"/>
                <a:gd name="T22" fmla="*/ 2 w 41"/>
                <a:gd name="T23" fmla="*/ 17 h 102"/>
                <a:gd name="T24" fmla="*/ 0 w 41"/>
                <a:gd name="T25" fmla="*/ 17 h 102"/>
                <a:gd name="T26" fmla="*/ 0 w 41"/>
                <a:gd name="T27" fmla="*/ 13 h 102"/>
                <a:gd name="T28" fmla="*/ 0 w 41"/>
                <a:gd name="T29" fmla="*/ 8 h 102"/>
                <a:gd name="T30" fmla="*/ 0 w 41"/>
                <a:gd name="T31" fmla="*/ 4 h 102"/>
                <a:gd name="T32" fmla="*/ 0 w 41"/>
                <a:gd name="T33" fmla="*/ 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2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6"/>
                  </a:lnTo>
                  <a:lnTo>
                    <a:pt x="41" y="50"/>
                  </a:lnTo>
                  <a:lnTo>
                    <a:pt x="41" y="76"/>
                  </a:lnTo>
                  <a:lnTo>
                    <a:pt x="41" y="102"/>
                  </a:lnTo>
                  <a:lnTo>
                    <a:pt x="32" y="102"/>
                  </a:lnTo>
                  <a:lnTo>
                    <a:pt x="21" y="102"/>
                  </a:lnTo>
                  <a:lnTo>
                    <a:pt x="12" y="102"/>
                  </a:lnTo>
                  <a:lnTo>
                    <a:pt x="0" y="102"/>
                  </a:lnTo>
                  <a:lnTo>
                    <a:pt x="0" y="76"/>
                  </a:lnTo>
                  <a:lnTo>
                    <a:pt x="0" y="50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Freeform 168"/>
            <p:cNvSpPr>
              <a:spLocks/>
            </p:cNvSpPr>
            <p:nvPr/>
          </p:nvSpPr>
          <p:spPr bwMode="auto">
            <a:xfrm>
              <a:off x="5100" y="665"/>
              <a:ext cx="7" cy="21"/>
            </a:xfrm>
            <a:custGeom>
              <a:avLst/>
              <a:gdLst>
                <a:gd name="T0" fmla="*/ 0 w 40"/>
                <a:gd name="T1" fmla="*/ 0 h 126"/>
                <a:gd name="T2" fmla="*/ 1 w 40"/>
                <a:gd name="T3" fmla="*/ 0 h 126"/>
                <a:gd name="T4" fmla="*/ 3 w 40"/>
                <a:gd name="T5" fmla="*/ 0 h 126"/>
                <a:gd name="T6" fmla="*/ 5 w 40"/>
                <a:gd name="T7" fmla="*/ 0 h 126"/>
                <a:gd name="T8" fmla="*/ 7 w 40"/>
                <a:gd name="T9" fmla="*/ 0 h 126"/>
                <a:gd name="T10" fmla="*/ 7 w 40"/>
                <a:gd name="T11" fmla="*/ 5 h 126"/>
                <a:gd name="T12" fmla="*/ 7 w 40"/>
                <a:gd name="T13" fmla="*/ 10 h 126"/>
                <a:gd name="T14" fmla="*/ 7 w 40"/>
                <a:gd name="T15" fmla="*/ 15 h 126"/>
                <a:gd name="T16" fmla="*/ 7 w 40"/>
                <a:gd name="T17" fmla="*/ 21 h 126"/>
                <a:gd name="T18" fmla="*/ 5 w 40"/>
                <a:gd name="T19" fmla="*/ 21 h 126"/>
                <a:gd name="T20" fmla="*/ 3 w 40"/>
                <a:gd name="T21" fmla="*/ 21 h 126"/>
                <a:gd name="T22" fmla="*/ 1 w 40"/>
                <a:gd name="T23" fmla="*/ 21 h 126"/>
                <a:gd name="T24" fmla="*/ 0 w 40"/>
                <a:gd name="T25" fmla="*/ 21 h 126"/>
                <a:gd name="T26" fmla="*/ 0 w 40"/>
                <a:gd name="T27" fmla="*/ 15 h 126"/>
                <a:gd name="T28" fmla="*/ 0 w 40"/>
                <a:gd name="T29" fmla="*/ 10 h 126"/>
                <a:gd name="T30" fmla="*/ 0 w 40"/>
                <a:gd name="T31" fmla="*/ 5 h 126"/>
                <a:gd name="T32" fmla="*/ 0 w 40"/>
                <a:gd name="T33" fmla="*/ 0 h 1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6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1"/>
                  </a:lnTo>
                  <a:lnTo>
                    <a:pt x="40" y="61"/>
                  </a:lnTo>
                  <a:lnTo>
                    <a:pt x="40" y="92"/>
                  </a:lnTo>
                  <a:lnTo>
                    <a:pt x="40" y="126"/>
                  </a:lnTo>
                  <a:lnTo>
                    <a:pt x="31" y="126"/>
                  </a:lnTo>
                  <a:lnTo>
                    <a:pt x="19" y="126"/>
                  </a:lnTo>
                  <a:lnTo>
                    <a:pt x="8" y="126"/>
                  </a:lnTo>
                  <a:lnTo>
                    <a:pt x="0" y="126"/>
                  </a:lnTo>
                  <a:lnTo>
                    <a:pt x="0" y="92"/>
                  </a:lnTo>
                  <a:lnTo>
                    <a:pt x="0" y="6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0" name="Freeform 169"/>
            <p:cNvSpPr>
              <a:spLocks/>
            </p:cNvSpPr>
            <p:nvPr/>
          </p:nvSpPr>
          <p:spPr bwMode="auto">
            <a:xfrm>
              <a:off x="4918" y="712"/>
              <a:ext cx="247" cy="35"/>
            </a:xfrm>
            <a:custGeom>
              <a:avLst/>
              <a:gdLst>
                <a:gd name="T0" fmla="*/ 136 w 1483"/>
                <a:gd name="T1" fmla="*/ 1 h 209"/>
                <a:gd name="T2" fmla="*/ 160 w 1483"/>
                <a:gd name="T3" fmla="*/ 1 h 209"/>
                <a:gd name="T4" fmla="*/ 182 w 1483"/>
                <a:gd name="T5" fmla="*/ 3 h 209"/>
                <a:gd name="T6" fmla="*/ 202 w 1483"/>
                <a:gd name="T7" fmla="*/ 5 h 209"/>
                <a:gd name="T8" fmla="*/ 219 w 1483"/>
                <a:gd name="T9" fmla="*/ 8 h 209"/>
                <a:gd name="T10" fmla="*/ 232 w 1483"/>
                <a:gd name="T11" fmla="*/ 11 h 209"/>
                <a:gd name="T12" fmla="*/ 241 w 1483"/>
                <a:gd name="T13" fmla="*/ 14 h 209"/>
                <a:gd name="T14" fmla="*/ 246 w 1483"/>
                <a:gd name="T15" fmla="*/ 17 h 209"/>
                <a:gd name="T16" fmla="*/ 246 w 1483"/>
                <a:gd name="T17" fmla="*/ 21 h 209"/>
                <a:gd name="T18" fmla="*/ 241 w 1483"/>
                <a:gd name="T19" fmla="*/ 24 h 209"/>
                <a:gd name="T20" fmla="*/ 232 w 1483"/>
                <a:gd name="T21" fmla="*/ 27 h 209"/>
                <a:gd name="T22" fmla="*/ 219 w 1483"/>
                <a:gd name="T23" fmla="*/ 30 h 209"/>
                <a:gd name="T24" fmla="*/ 202 w 1483"/>
                <a:gd name="T25" fmla="*/ 32 h 209"/>
                <a:gd name="T26" fmla="*/ 182 w 1483"/>
                <a:gd name="T27" fmla="*/ 34 h 209"/>
                <a:gd name="T28" fmla="*/ 160 w 1483"/>
                <a:gd name="T29" fmla="*/ 35 h 209"/>
                <a:gd name="T30" fmla="*/ 136 w 1483"/>
                <a:gd name="T31" fmla="*/ 35 h 209"/>
                <a:gd name="T32" fmla="*/ 111 w 1483"/>
                <a:gd name="T33" fmla="*/ 35 h 209"/>
                <a:gd name="T34" fmla="*/ 87 w 1483"/>
                <a:gd name="T35" fmla="*/ 34 h 209"/>
                <a:gd name="T36" fmla="*/ 64 w 1483"/>
                <a:gd name="T37" fmla="*/ 32 h 209"/>
                <a:gd name="T38" fmla="*/ 45 w 1483"/>
                <a:gd name="T39" fmla="*/ 30 h 209"/>
                <a:gd name="T40" fmla="*/ 28 w 1483"/>
                <a:gd name="T41" fmla="*/ 27 h 209"/>
                <a:gd name="T42" fmla="*/ 15 w 1483"/>
                <a:gd name="T43" fmla="*/ 24 h 209"/>
                <a:gd name="T44" fmla="*/ 6 w 1483"/>
                <a:gd name="T45" fmla="*/ 21 h 209"/>
                <a:gd name="T46" fmla="*/ 0 w 1483"/>
                <a:gd name="T47" fmla="*/ 18 h 209"/>
                <a:gd name="T48" fmla="*/ 0 w 1483"/>
                <a:gd name="T49" fmla="*/ 14 h 209"/>
                <a:gd name="T50" fmla="*/ 6 w 1483"/>
                <a:gd name="T51" fmla="*/ 11 h 209"/>
                <a:gd name="T52" fmla="*/ 15 w 1483"/>
                <a:gd name="T53" fmla="*/ 8 h 209"/>
                <a:gd name="T54" fmla="*/ 28 w 1483"/>
                <a:gd name="T55" fmla="*/ 5 h 209"/>
                <a:gd name="T56" fmla="*/ 45 w 1483"/>
                <a:gd name="T57" fmla="*/ 3 h 209"/>
                <a:gd name="T58" fmla="*/ 64 w 1483"/>
                <a:gd name="T59" fmla="*/ 1 h 209"/>
                <a:gd name="T60" fmla="*/ 87 w 1483"/>
                <a:gd name="T61" fmla="*/ 1 h 209"/>
                <a:gd name="T62" fmla="*/ 111 w 1483"/>
                <a:gd name="T63" fmla="*/ 0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09">
                  <a:moveTo>
                    <a:pt x="743" y="0"/>
                  </a:moveTo>
                  <a:lnTo>
                    <a:pt x="818" y="3"/>
                  </a:lnTo>
                  <a:lnTo>
                    <a:pt x="892" y="3"/>
                  </a:lnTo>
                  <a:lnTo>
                    <a:pt x="963" y="8"/>
                  </a:lnTo>
                  <a:lnTo>
                    <a:pt x="1030" y="12"/>
                  </a:lnTo>
                  <a:lnTo>
                    <a:pt x="1095" y="17"/>
                  </a:lnTo>
                  <a:lnTo>
                    <a:pt x="1155" y="23"/>
                  </a:lnTo>
                  <a:lnTo>
                    <a:pt x="1213" y="29"/>
                  </a:lnTo>
                  <a:lnTo>
                    <a:pt x="1265" y="38"/>
                  </a:lnTo>
                  <a:lnTo>
                    <a:pt x="1313" y="45"/>
                  </a:lnTo>
                  <a:lnTo>
                    <a:pt x="1356" y="54"/>
                  </a:lnTo>
                  <a:lnTo>
                    <a:pt x="1394" y="64"/>
                  </a:lnTo>
                  <a:lnTo>
                    <a:pt x="1425" y="71"/>
                  </a:lnTo>
                  <a:lnTo>
                    <a:pt x="1448" y="83"/>
                  </a:lnTo>
                  <a:lnTo>
                    <a:pt x="1468" y="92"/>
                  </a:lnTo>
                  <a:lnTo>
                    <a:pt x="1479" y="103"/>
                  </a:lnTo>
                  <a:lnTo>
                    <a:pt x="1483" y="114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6"/>
                  </a:lnTo>
                  <a:lnTo>
                    <a:pt x="1425" y="155"/>
                  </a:lnTo>
                  <a:lnTo>
                    <a:pt x="1394" y="163"/>
                  </a:lnTo>
                  <a:lnTo>
                    <a:pt x="1356" y="170"/>
                  </a:lnTo>
                  <a:lnTo>
                    <a:pt x="1313" y="178"/>
                  </a:lnTo>
                  <a:lnTo>
                    <a:pt x="1265" y="183"/>
                  </a:lnTo>
                  <a:lnTo>
                    <a:pt x="1213" y="189"/>
                  </a:lnTo>
                  <a:lnTo>
                    <a:pt x="1155" y="194"/>
                  </a:lnTo>
                  <a:lnTo>
                    <a:pt x="1095" y="201"/>
                  </a:lnTo>
                  <a:lnTo>
                    <a:pt x="1030" y="203"/>
                  </a:lnTo>
                  <a:lnTo>
                    <a:pt x="963" y="207"/>
                  </a:lnTo>
                  <a:lnTo>
                    <a:pt x="892" y="209"/>
                  </a:lnTo>
                  <a:lnTo>
                    <a:pt x="818" y="209"/>
                  </a:lnTo>
                  <a:lnTo>
                    <a:pt x="743" y="209"/>
                  </a:lnTo>
                  <a:lnTo>
                    <a:pt x="665" y="207"/>
                  </a:lnTo>
                  <a:lnTo>
                    <a:pt x="594" y="203"/>
                  </a:lnTo>
                  <a:lnTo>
                    <a:pt x="522" y="201"/>
                  </a:lnTo>
                  <a:lnTo>
                    <a:pt x="453" y="194"/>
                  </a:lnTo>
                  <a:lnTo>
                    <a:pt x="387" y="189"/>
                  </a:lnTo>
                  <a:lnTo>
                    <a:pt x="327" y="183"/>
                  </a:lnTo>
                  <a:lnTo>
                    <a:pt x="270" y="178"/>
                  </a:lnTo>
                  <a:lnTo>
                    <a:pt x="218" y="170"/>
                  </a:lnTo>
                  <a:lnTo>
                    <a:pt x="170" y="163"/>
                  </a:lnTo>
                  <a:lnTo>
                    <a:pt x="127" y="155"/>
                  </a:lnTo>
                  <a:lnTo>
                    <a:pt x="89" y="146"/>
                  </a:lnTo>
                  <a:lnTo>
                    <a:pt x="58" y="135"/>
                  </a:lnTo>
                  <a:lnTo>
                    <a:pt x="34" y="126"/>
                  </a:lnTo>
                  <a:lnTo>
                    <a:pt x="15" y="114"/>
                  </a:lnTo>
                  <a:lnTo>
                    <a:pt x="2" y="106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1" name="Freeform 170"/>
            <p:cNvSpPr>
              <a:spLocks/>
            </p:cNvSpPr>
            <p:nvPr/>
          </p:nvSpPr>
          <p:spPr bwMode="auto">
            <a:xfrm>
              <a:off x="4918" y="712"/>
              <a:ext cx="247" cy="19"/>
            </a:xfrm>
            <a:custGeom>
              <a:avLst/>
              <a:gdLst>
                <a:gd name="T0" fmla="*/ 1 w 1483"/>
                <a:gd name="T1" fmla="*/ 17 h 112"/>
                <a:gd name="T2" fmla="*/ 0 w 1483"/>
                <a:gd name="T3" fmla="*/ 17 h 112"/>
                <a:gd name="T4" fmla="*/ 0 w 1483"/>
                <a:gd name="T5" fmla="*/ 16 h 112"/>
                <a:gd name="T6" fmla="*/ 0 w 1483"/>
                <a:gd name="T7" fmla="*/ 14 h 112"/>
                <a:gd name="T8" fmla="*/ 6 w 1483"/>
                <a:gd name="T9" fmla="*/ 11 h 112"/>
                <a:gd name="T10" fmla="*/ 15 w 1483"/>
                <a:gd name="T11" fmla="*/ 8 h 112"/>
                <a:gd name="T12" fmla="*/ 28 w 1483"/>
                <a:gd name="T13" fmla="*/ 5 h 112"/>
                <a:gd name="T14" fmla="*/ 45 w 1483"/>
                <a:gd name="T15" fmla="*/ 3 h 112"/>
                <a:gd name="T16" fmla="*/ 64 w 1483"/>
                <a:gd name="T17" fmla="*/ 1 h 112"/>
                <a:gd name="T18" fmla="*/ 87 w 1483"/>
                <a:gd name="T19" fmla="*/ 1 h 112"/>
                <a:gd name="T20" fmla="*/ 111 w 1483"/>
                <a:gd name="T21" fmla="*/ 0 h 112"/>
                <a:gd name="T22" fmla="*/ 136 w 1483"/>
                <a:gd name="T23" fmla="*/ 0 h 112"/>
                <a:gd name="T24" fmla="*/ 160 w 1483"/>
                <a:gd name="T25" fmla="*/ 1 h 112"/>
                <a:gd name="T26" fmla="*/ 182 w 1483"/>
                <a:gd name="T27" fmla="*/ 2 h 112"/>
                <a:gd name="T28" fmla="*/ 201 w 1483"/>
                <a:gd name="T29" fmla="*/ 4 h 112"/>
                <a:gd name="T30" fmla="*/ 217 w 1483"/>
                <a:gd name="T31" fmla="*/ 7 h 112"/>
                <a:gd name="T32" fmla="*/ 231 w 1483"/>
                <a:gd name="T33" fmla="*/ 10 h 112"/>
                <a:gd name="T34" fmla="*/ 241 w 1483"/>
                <a:gd name="T35" fmla="*/ 14 h 112"/>
                <a:gd name="T36" fmla="*/ 246 w 1483"/>
                <a:gd name="T37" fmla="*/ 17 h 112"/>
                <a:gd name="T38" fmla="*/ 246 w 1483"/>
                <a:gd name="T39" fmla="*/ 18 h 112"/>
                <a:gd name="T40" fmla="*/ 241 w 1483"/>
                <a:gd name="T41" fmla="*/ 16 h 112"/>
                <a:gd name="T42" fmla="*/ 231 w 1483"/>
                <a:gd name="T43" fmla="*/ 15 h 112"/>
                <a:gd name="T44" fmla="*/ 217 w 1483"/>
                <a:gd name="T45" fmla="*/ 13 h 112"/>
                <a:gd name="T46" fmla="*/ 201 w 1483"/>
                <a:gd name="T47" fmla="*/ 11 h 112"/>
                <a:gd name="T48" fmla="*/ 182 w 1483"/>
                <a:gd name="T49" fmla="*/ 10 h 112"/>
                <a:gd name="T50" fmla="*/ 160 w 1483"/>
                <a:gd name="T51" fmla="*/ 9 h 112"/>
                <a:gd name="T52" fmla="*/ 136 w 1483"/>
                <a:gd name="T53" fmla="*/ 8 h 112"/>
                <a:gd name="T54" fmla="*/ 111 w 1483"/>
                <a:gd name="T55" fmla="*/ 8 h 112"/>
                <a:gd name="T56" fmla="*/ 87 w 1483"/>
                <a:gd name="T57" fmla="*/ 8 h 112"/>
                <a:gd name="T58" fmla="*/ 64 w 1483"/>
                <a:gd name="T59" fmla="*/ 8 h 112"/>
                <a:gd name="T60" fmla="*/ 45 w 1483"/>
                <a:gd name="T61" fmla="*/ 9 h 112"/>
                <a:gd name="T62" fmla="*/ 28 w 1483"/>
                <a:gd name="T63" fmla="*/ 10 h 112"/>
                <a:gd name="T64" fmla="*/ 15 w 1483"/>
                <a:gd name="T65" fmla="*/ 12 h 112"/>
                <a:gd name="T66" fmla="*/ 6 w 1483"/>
                <a:gd name="T67" fmla="*/ 13 h 112"/>
                <a:gd name="T68" fmla="*/ 0 w 1483"/>
                <a:gd name="T69" fmla="*/ 15 h 112"/>
                <a:gd name="T70" fmla="*/ 0 w 1483"/>
                <a:gd name="T71" fmla="*/ 16 h 112"/>
                <a:gd name="T72" fmla="*/ 1 w 1483"/>
                <a:gd name="T73" fmla="*/ 17 h 1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2">
                  <a:moveTo>
                    <a:pt x="9" y="103"/>
                  </a:moveTo>
                  <a:lnTo>
                    <a:pt x="6" y="103"/>
                  </a:lnTo>
                  <a:lnTo>
                    <a:pt x="2" y="103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5"/>
                  </a:lnTo>
                  <a:lnTo>
                    <a:pt x="34" y="64"/>
                  </a:lnTo>
                  <a:lnTo>
                    <a:pt x="58" y="54"/>
                  </a:lnTo>
                  <a:lnTo>
                    <a:pt x="89" y="45"/>
                  </a:lnTo>
                  <a:lnTo>
                    <a:pt x="127" y="40"/>
                  </a:lnTo>
                  <a:lnTo>
                    <a:pt x="170" y="32"/>
                  </a:lnTo>
                  <a:lnTo>
                    <a:pt x="218" y="26"/>
                  </a:lnTo>
                  <a:lnTo>
                    <a:pt x="270" y="19"/>
                  </a:lnTo>
                  <a:lnTo>
                    <a:pt x="327" y="14"/>
                  </a:lnTo>
                  <a:lnTo>
                    <a:pt x="387" y="8"/>
                  </a:lnTo>
                  <a:lnTo>
                    <a:pt x="453" y="6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0"/>
                  </a:lnTo>
                  <a:lnTo>
                    <a:pt x="889" y="3"/>
                  </a:lnTo>
                  <a:lnTo>
                    <a:pt x="958" y="6"/>
                  </a:lnTo>
                  <a:lnTo>
                    <a:pt x="1024" y="8"/>
                  </a:lnTo>
                  <a:lnTo>
                    <a:pt x="1090" y="14"/>
                  </a:lnTo>
                  <a:lnTo>
                    <a:pt x="1150" y="19"/>
                  </a:lnTo>
                  <a:lnTo>
                    <a:pt x="1205" y="26"/>
                  </a:lnTo>
                  <a:lnTo>
                    <a:pt x="1259" y="34"/>
                  </a:lnTo>
                  <a:lnTo>
                    <a:pt x="1304" y="43"/>
                  </a:lnTo>
                  <a:lnTo>
                    <a:pt x="1348" y="51"/>
                  </a:lnTo>
                  <a:lnTo>
                    <a:pt x="1386" y="60"/>
                  </a:lnTo>
                  <a:lnTo>
                    <a:pt x="1420" y="69"/>
                  </a:lnTo>
                  <a:lnTo>
                    <a:pt x="1445" y="80"/>
                  </a:lnTo>
                  <a:lnTo>
                    <a:pt x="1462" y="92"/>
                  </a:lnTo>
                  <a:lnTo>
                    <a:pt x="1477" y="101"/>
                  </a:lnTo>
                  <a:lnTo>
                    <a:pt x="1483" y="112"/>
                  </a:lnTo>
                  <a:lnTo>
                    <a:pt x="1477" y="106"/>
                  </a:lnTo>
                  <a:lnTo>
                    <a:pt x="1462" y="101"/>
                  </a:lnTo>
                  <a:lnTo>
                    <a:pt x="1445" y="95"/>
                  </a:lnTo>
                  <a:lnTo>
                    <a:pt x="1420" y="92"/>
                  </a:lnTo>
                  <a:lnTo>
                    <a:pt x="1386" y="86"/>
                  </a:lnTo>
                  <a:lnTo>
                    <a:pt x="1348" y="80"/>
                  </a:lnTo>
                  <a:lnTo>
                    <a:pt x="1304" y="75"/>
                  </a:lnTo>
                  <a:lnTo>
                    <a:pt x="1259" y="71"/>
                  </a:lnTo>
                  <a:lnTo>
                    <a:pt x="1205" y="66"/>
                  </a:lnTo>
                  <a:lnTo>
                    <a:pt x="1150" y="64"/>
                  </a:lnTo>
                  <a:lnTo>
                    <a:pt x="1090" y="60"/>
                  </a:lnTo>
                  <a:lnTo>
                    <a:pt x="1024" y="54"/>
                  </a:lnTo>
                  <a:lnTo>
                    <a:pt x="958" y="51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5"/>
                  </a:lnTo>
                  <a:lnTo>
                    <a:pt x="665" y="45"/>
                  </a:lnTo>
                  <a:lnTo>
                    <a:pt x="594" y="43"/>
                  </a:lnTo>
                  <a:lnTo>
                    <a:pt x="522" y="45"/>
                  </a:lnTo>
                  <a:lnTo>
                    <a:pt x="453" y="45"/>
                  </a:lnTo>
                  <a:lnTo>
                    <a:pt x="387" y="45"/>
                  </a:lnTo>
                  <a:lnTo>
                    <a:pt x="327" y="49"/>
                  </a:lnTo>
                  <a:lnTo>
                    <a:pt x="270" y="51"/>
                  </a:lnTo>
                  <a:lnTo>
                    <a:pt x="218" y="54"/>
                  </a:lnTo>
                  <a:lnTo>
                    <a:pt x="170" y="60"/>
                  </a:lnTo>
                  <a:lnTo>
                    <a:pt x="127" y="64"/>
                  </a:lnTo>
                  <a:lnTo>
                    <a:pt x="89" y="69"/>
                  </a:lnTo>
                  <a:lnTo>
                    <a:pt x="58" y="71"/>
                  </a:lnTo>
                  <a:lnTo>
                    <a:pt x="34" y="77"/>
                  </a:lnTo>
                  <a:lnTo>
                    <a:pt x="15" y="83"/>
                  </a:lnTo>
                  <a:lnTo>
                    <a:pt x="2" y="88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2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2" name="Freeform 171"/>
            <p:cNvSpPr>
              <a:spLocks/>
            </p:cNvSpPr>
            <p:nvPr/>
          </p:nvSpPr>
          <p:spPr bwMode="auto">
            <a:xfrm>
              <a:off x="4918" y="719"/>
              <a:ext cx="247" cy="20"/>
            </a:xfrm>
            <a:custGeom>
              <a:avLst/>
              <a:gdLst>
                <a:gd name="T0" fmla="*/ 136 w 1483"/>
                <a:gd name="T1" fmla="*/ 0 h 120"/>
                <a:gd name="T2" fmla="*/ 160 w 1483"/>
                <a:gd name="T3" fmla="*/ 1 h 120"/>
                <a:gd name="T4" fmla="*/ 182 w 1483"/>
                <a:gd name="T5" fmla="*/ 2 h 120"/>
                <a:gd name="T6" fmla="*/ 202 w 1483"/>
                <a:gd name="T7" fmla="*/ 4 h 120"/>
                <a:gd name="T8" fmla="*/ 219 w 1483"/>
                <a:gd name="T9" fmla="*/ 5 h 120"/>
                <a:gd name="T10" fmla="*/ 232 w 1483"/>
                <a:gd name="T11" fmla="*/ 7 h 120"/>
                <a:gd name="T12" fmla="*/ 241 w 1483"/>
                <a:gd name="T13" fmla="*/ 9 h 120"/>
                <a:gd name="T14" fmla="*/ 246 w 1483"/>
                <a:gd name="T15" fmla="*/ 11 h 120"/>
                <a:gd name="T16" fmla="*/ 246 w 1483"/>
                <a:gd name="T17" fmla="*/ 13 h 120"/>
                <a:gd name="T18" fmla="*/ 241 w 1483"/>
                <a:gd name="T19" fmla="*/ 14 h 120"/>
                <a:gd name="T20" fmla="*/ 232 w 1483"/>
                <a:gd name="T21" fmla="*/ 16 h 120"/>
                <a:gd name="T22" fmla="*/ 219 w 1483"/>
                <a:gd name="T23" fmla="*/ 18 h 120"/>
                <a:gd name="T24" fmla="*/ 202 w 1483"/>
                <a:gd name="T25" fmla="*/ 19 h 120"/>
                <a:gd name="T26" fmla="*/ 182 w 1483"/>
                <a:gd name="T27" fmla="*/ 20 h 120"/>
                <a:gd name="T28" fmla="*/ 160 w 1483"/>
                <a:gd name="T29" fmla="*/ 20 h 120"/>
                <a:gd name="T30" fmla="*/ 136 w 1483"/>
                <a:gd name="T31" fmla="*/ 20 h 120"/>
                <a:gd name="T32" fmla="*/ 111 w 1483"/>
                <a:gd name="T33" fmla="*/ 20 h 120"/>
                <a:gd name="T34" fmla="*/ 87 w 1483"/>
                <a:gd name="T35" fmla="*/ 19 h 120"/>
                <a:gd name="T36" fmla="*/ 64 w 1483"/>
                <a:gd name="T37" fmla="*/ 18 h 120"/>
                <a:gd name="T38" fmla="*/ 45 w 1483"/>
                <a:gd name="T39" fmla="*/ 17 h 120"/>
                <a:gd name="T40" fmla="*/ 28 w 1483"/>
                <a:gd name="T41" fmla="*/ 15 h 120"/>
                <a:gd name="T42" fmla="*/ 15 w 1483"/>
                <a:gd name="T43" fmla="*/ 13 h 120"/>
                <a:gd name="T44" fmla="*/ 6 w 1483"/>
                <a:gd name="T45" fmla="*/ 12 h 120"/>
                <a:gd name="T46" fmla="*/ 0 w 1483"/>
                <a:gd name="T47" fmla="*/ 10 h 120"/>
                <a:gd name="T48" fmla="*/ 0 w 1483"/>
                <a:gd name="T49" fmla="*/ 8 h 120"/>
                <a:gd name="T50" fmla="*/ 6 w 1483"/>
                <a:gd name="T51" fmla="*/ 6 h 120"/>
                <a:gd name="T52" fmla="*/ 15 w 1483"/>
                <a:gd name="T53" fmla="*/ 4 h 120"/>
                <a:gd name="T54" fmla="*/ 28 w 1483"/>
                <a:gd name="T55" fmla="*/ 3 h 120"/>
                <a:gd name="T56" fmla="*/ 45 w 1483"/>
                <a:gd name="T57" fmla="*/ 1 h 120"/>
                <a:gd name="T58" fmla="*/ 64 w 1483"/>
                <a:gd name="T59" fmla="*/ 0 h 120"/>
                <a:gd name="T60" fmla="*/ 87 w 1483"/>
                <a:gd name="T61" fmla="*/ 0 h 120"/>
                <a:gd name="T62" fmla="*/ 111 w 1483"/>
                <a:gd name="T63" fmla="*/ 0 h 1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0">
                  <a:moveTo>
                    <a:pt x="743" y="2"/>
                  </a:moveTo>
                  <a:lnTo>
                    <a:pt x="818" y="2"/>
                  </a:lnTo>
                  <a:lnTo>
                    <a:pt x="892" y="6"/>
                  </a:lnTo>
                  <a:lnTo>
                    <a:pt x="963" y="6"/>
                  </a:lnTo>
                  <a:lnTo>
                    <a:pt x="1030" y="8"/>
                  </a:lnTo>
                  <a:lnTo>
                    <a:pt x="1095" y="11"/>
                  </a:lnTo>
                  <a:lnTo>
                    <a:pt x="1155" y="17"/>
                  </a:lnTo>
                  <a:lnTo>
                    <a:pt x="1213" y="21"/>
                  </a:lnTo>
                  <a:lnTo>
                    <a:pt x="1265" y="23"/>
                  </a:lnTo>
                  <a:lnTo>
                    <a:pt x="1313" y="28"/>
                  </a:lnTo>
                  <a:lnTo>
                    <a:pt x="1356" y="34"/>
                  </a:lnTo>
                  <a:lnTo>
                    <a:pt x="1394" y="40"/>
                  </a:lnTo>
                  <a:lnTo>
                    <a:pt x="1425" y="45"/>
                  </a:lnTo>
                  <a:lnTo>
                    <a:pt x="1448" y="52"/>
                  </a:lnTo>
                  <a:lnTo>
                    <a:pt x="1468" y="58"/>
                  </a:lnTo>
                  <a:lnTo>
                    <a:pt x="1479" y="66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3"/>
                  </a:lnTo>
                  <a:lnTo>
                    <a:pt x="1448" y="86"/>
                  </a:lnTo>
                  <a:lnTo>
                    <a:pt x="1425" y="92"/>
                  </a:lnTo>
                  <a:lnTo>
                    <a:pt x="1394" y="97"/>
                  </a:lnTo>
                  <a:lnTo>
                    <a:pt x="1356" y="101"/>
                  </a:lnTo>
                  <a:lnTo>
                    <a:pt x="1313" y="106"/>
                  </a:lnTo>
                  <a:lnTo>
                    <a:pt x="1265" y="109"/>
                  </a:lnTo>
                  <a:lnTo>
                    <a:pt x="1213" y="112"/>
                  </a:lnTo>
                  <a:lnTo>
                    <a:pt x="1155" y="114"/>
                  </a:lnTo>
                  <a:lnTo>
                    <a:pt x="1095" y="118"/>
                  </a:lnTo>
                  <a:lnTo>
                    <a:pt x="1030" y="120"/>
                  </a:lnTo>
                  <a:lnTo>
                    <a:pt x="963" y="120"/>
                  </a:lnTo>
                  <a:lnTo>
                    <a:pt x="892" y="120"/>
                  </a:lnTo>
                  <a:lnTo>
                    <a:pt x="818" y="120"/>
                  </a:lnTo>
                  <a:lnTo>
                    <a:pt x="743" y="120"/>
                  </a:lnTo>
                  <a:lnTo>
                    <a:pt x="665" y="120"/>
                  </a:lnTo>
                  <a:lnTo>
                    <a:pt x="594" y="118"/>
                  </a:lnTo>
                  <a:lnTo>
                    <a:pt x="522" y="114"/>
                  </a:lnTo>
                  <a:lnTo>
                    <a:pt x="453" y="112"/>
                  </a:lnTo>
                  <a:lnTo>
                    <a:pt x="387" y="109"/>
                  </a:lnTo>
                  <a:lnTo>
                    <a:pt x="327" y="106"/>
                  </a:lnTo>
                  <a:lnTo>
                    <a:pt x="270" y="101"/>
                  </a:lnTo>
                  <a:lnTo>
                    <a:pt x="218" y="97"/>
                  </a:lnTo>
                  <a:lnTo>
                    <a:pt x="170" y="92"/>
                  </a:lnTo>
                  <a:lnTo>
                    <a:pt x="127" y="86"/>
                  </a:lnTo>
                  <a:lnTo>
                    <a:pt x="89" y="80"/>
                  </a:lnTo>
                  <a:lnTo>
                    <a:pt x="58" y="75"/>
                  </a:lnTo>
                  <a:lnTo>
                    <a:pt x="34" y="69"/>
                  </a:lnTo>
                  <a:lnTo>
                    <a:pt x="15" y="63"/>
                  </a:lnTo>
                  <a:lnTo>
                    <a:pt x="2" y="58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5" y="40"/>
                  </a:lnTo>
                  <a:lnTo>
                    <a:pt x="34" y="34"/>
                  </a:lnTo>
                  <a:lnTo>
                    <a:pt x="58" y="28"/>
                  </a:lnTo>
                  <a:lnTo>
                    <a:pt x="89" y="26"/>
                  </a:lnTo>
                  <a:lnTo>
                    <a:pt x="127" y="21"/>
                  </a:lnTo>
                  <a:lnTo>
                    <a:pt x="170" y="17"/>
                  </a:lnTo>
                  <a:lnTo>
                    <a:pt x="218" y="11"/>
                  </a:lnTo>
                  <a:lnTo>
                    <a:pt x="270" y="8"/>
                  </a:lnTo>
                  <a:lnTo>
                    <a:pt x="327" y="6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2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3" name="Freeform 172"/>
            <p:cNvSpPr>
              <a:spLocks/>
            </p:cNvSpPr>
            <p:nvPr/>
          </p:nvSpPr>
          <p:spPr bwMode="auto">
            <a:xfrm>
              <a:off x="4963" y="720"/>
              <a:ext cx="7" cy="17"/>
            </a:xfrm>
            <a:custGeom>
              <a:avLst/>
              <a:gdLst>
                <a:gd name="T0" fmla="*/ 0 w 41"/>
                <a:gd name="T1" fmla="*/ 0 h 107"/>
                <a:gd name="T2" fmla="*/ 2 w 41"/>
                <a:gd name="T3" fmla="*/ 0 h 107"/>
                <a:gd name="T4" fmla="*/ 4 w 41"/>
                <a:gd name="T5" fmla="*/ 0 h 107"/>
                <a:gd name="T6" fmla="*/ 5 w 41"/>
                <a:gd name="T7" fmla="*/ 0 h 107"/>
                <a:gd name="T8" fmla="*/ 7 w 41"/>
                <a:gd name="T9" fmla="*/ 0 h 107"/>
                <a:gd name="T10" fmla="*/ 7 w 41"/>
                <a:gd name="T11" fmla="*/ 5 h 107"/>
                <a:gd name="T12" fmla="*/ 7 w 41"/>
                <a:gd name="T13" fmla="*/ 9 h 107"/>
                <a:gd name="T14" fmla="*/ 7 w 41"/>
                <a:gd name="T15" fmla="*/ 13 h 107"/>
                <a:gd name="T16" fmla="*/ 7 w 41"/>
                <a:gd name="T17" fmla="*/ 17 h 107"/>
                <a:gd name="T18" fmla="*/ 5 w 41"/>
                <a:gd name="T19" fmla="*/ 17 h 107"/>
                <a:gd name="T20" fmla="*/ 4 w 41"/>
                <a:gd name="T21" fmla="*/ 17 h 107"/>
                <a:gd name="T22" fmla="*/ 2 w 41"/>
                <a:gd name="T23" fmla="*/ 17 h 107"/>
                <a:gd name="T24" fmla="*/ 0 w 41"/>
                <a:gd name="T25" fmla="*/ 17 h 107"/>
                <a:gd name="T26" fmla="*/ 0 w 41"/>
                <a:gd name="T27" fmla="*/ 13 h 107"/>
                <a:gd name="T28" fmla="*/ 0 w 41"/>
                <a:gd name="T29" fmla="*/ 9 h 107"/>
                <a:gd name="T30" fmla="*/ 0 w 41"/>
                <a:gd name="T31" fmla="*/ 5 h 107"/>
                <a:gd name="T32" fmla="*/ 0 w 41"/>
                <a:gd name="T33" fmla="*/ 0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7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30"/>
                  </a:lnTo>
                  <a:lnTo>
                    <a:pt x="41" y="58"/>
                  </a:lnTo>
                  <a:lnTo>
                    <a:pt x="41" y="84"/>
                  </a:lnTo>
                  <a:lnTo>
                    <a:pt x="41" y="107"/>
                  </a:lnTo>
                  <a:lnTo>
                    <a:pt x="32" y="107"/>
                  </a:lnTo>
                  <a:lnTo>
                    <a:pt x="21" y="107"/>
                  </a:lnTo>
                  <a:lnTo>
                    <a:pt x="12" y="107"/>
                  </a:lnTo>
                  <a:lnTo>
                    <a:pt x="0" y="107"/>
                  </a:lnTo>
                  <a:lnTo>
                    <a:pt x="0" y="84"/>
                  </a:lnTo>
                  <a:lnTo>
                    <a:pt x="0" y="58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4" name="Freeform 173"/>
            <p:cNvSpPr>
              <a:spLocks/>
            </p:cNvSpPr>
            <p:nvPr/>
          </p:nvSpPr>
          <p:spPr bwMode="auto">
            <a:xfrm>
              <a:off x="5100" y="721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5" name="Freeform 174"/>
            <p:cNvSpPr>
              <a:spLocks/>
            </p:cNvSpPr>
            <p:nvPr/>
          </p:nvSpPr>
          <p:spPr bwMode="auto">
            <a:xfrm>
              <a:off x="4918" y="768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3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7 h 210"/>
                <a:gd name="T16" fmla="*/ 246 w 1483"/>
                <a:gd name="T17" fmla="*/ 21 h 210"/>
                <a:gd name="T18" fmla="*/ 241 w 1483"/>
                <a:gd name="T19" fmla="*/ 25 h 210"/>
                <a:gd name="T20" fmla="*/ 232 w 1483"/>
                <a:gd name="T21" fmla="*/ 27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4 h 210"/>
                <a:gd name="T30" fmla="*/ 136 w 1483"/>
                <a:gd name="T31" fmla="*/ 35 h 210"/>
                <a:gd name="T32" fmla="*/ 111 w 1483"/>
                <a:gd name="T33" fmla="*/ 34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7 h 210"/>
                <a:gd name="T42" fmla="*/ 15 w 1483"/>
                <a:gd name="T43" fmla="*/ 24 h 210"/>
                <a:gd name="T44" fmla="*/ 6 w 1483"/>
                <a:gd name="T45" fmla="*/ 21 h 210"/>
                <a:gd name="T46" fmla="*/ 0 w 1483"/>
                <a:gd name="T47" fmla="*/ 17 h 210"/>
                <a:gd name="T48" fmla="*/ 0 w 1483"/>
                <a:gd name="T49" fmla="*/ 14 h 210"/>
                <a:gd name="T50" fmla="*/ 6 w 1483"/>
                <a:gd name="T51" fmla="*/ 11 h 210"/>
                <a:gd name="T52" fmla="*/ 15 w 1483"/>
                <a:gd name="T53" fmla="*/ 8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2 h 210"/>
                <a:gd name="T60" fmla="*/ 87 w 1483"/>
                <a:gd name="T61" fmla="*/ 1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3"/>
                  </a:lnTo>
                  <a:lnTo>
                    <a:pt x="892" y="7"/>
                  </a:lnTo>
                  <a:lnTo>
                    <a:pt x="963" y="9"/>
                  </a:lnTo>
                  <a:lnTo>
                    <a:pt x="1030" y="14"/>
                  </a:lnTo>
                  <a:lnTo>
                    <a:pt x="1095" y="20"/>
                  </a:lnTo>
                  <a:lnTo>
                    <a:pt x="1155" y="26"/>
                  </a:lnTo>
                  <a:lnTo>
                    <a:pt x="1213" y="31"/>
                  </a:lnTo>
                  <a:lnTo>
                    <a:pt x="1265" y="40"/>
                  </a:lnTo>
                  <a:lnTo>
                    <a:pt x="1313" y="46"/>
                  </a:lnTo>
                  <a:lnTo>
                    <a:pt x="1356" y="55"/>
                  </a:lnTo>
                  <a:lnTo>
                    <a:pt x="1394" y="63"/>
                  </a:lnTo>
                  <a:lnTo>
                    <a:pt x="1425" y="74"/>
                  </a:lnTo>
                  <a:lnTo>
                    <a:pt x="1448" y="83"/>
                  </a:lnTo>
                  <a:lnTo>
                    <a:pt x="1468" y="95"/>
                  </a:lnTo>
                  <a:lnTo>
                    <a:pt x="1479" y="104"/>
                  </a:lnTo>
                  <a:lnTo>
                    <a:pt x="1483" y="115"/>
                  </a:lnTo>
                  <a:lnTo>
                    <a:pt x="1479" y="126"/>
                  </a:lnTo>
                  <a:lnTo>
                    <a:pt x="1468" y="135"/>
                  </a:lnTo>
                  <a:lnTo>
                    <a:pt x="1448" y="147"/>
                  </a:lnTo>
                  <a:lnTo>
                    <a:pt x="1425" y="156"/>
                  </a:lnTo>
                  <a:lnTo>
                    <a:pt x="1394" y="163"/>
                  </a:lnTo>
                  <a:lnTo>
                    <a:pt x="1356" y="169"/>
                  </a:lnTo>
                  <a:lnTo>
                    <a:pt x="1313" y="178"/>
                  </a:lnTo>
                  <a:lnTo>
                    <a:pt x="1265" y="184"/>
                  </a:lnTo>
                  <a:lnTo>
                    <a:pt x="1213" y="189"/>
                  </a:lnTo>
                  <a:lnTo>
                    <a:pt x="1155" y="195"/>
                  </a:lnTo>
                  <a:lnTo>
                    <a:pt x="1095" y="201"/>
                  </a:lnTo>
                  <a:lnTo>
                    <a:pt x="1030" y="204"/>
                  </a:lnTo>
                  <a:lnTo>
                    <a:pt x="963" y="206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6"/>
                  </a:lnTo>
                  <a:lnTo>
                    <a:pt x="594" y="204"/>
                  </a:lnTo>
                  <a:lnTo>
                    <a:pt x="522" y="201"/>
                  </a:lnTo>
                  <a:lnTo>
                    <a:pt x="453" y="195"/>
                  </a:lnTo>
                  <a:lnTo>
                    <a:pt x="387" y="189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9"/>
                  </a:lnTo>
                  <a:lnTo>
                    <a:pt x="170" y="161"/>
                  </a:lnTo>
                  <a:lnTo>
                    <a:pt x="127" y="152"/>
                  </a:lnTo>
                  <a:lnTo>
                    <a:pt x="89" y="143"/>
                  </a:lnTo>
                  <a:lnTo>
                    <a:pt x="58" y="132"/>
                  </a:lnTo>
                  <a:lnTo>
                    <a:pt x="34" y="124"/>
                  </a:lnTo>
                  <a:lnTo>
                    <a:pt x="15" y="115"/>
                  </a:lnTo>
                  <a:lnTo>
                    <a:pt x="2" y="104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6" name="Freeform 175"/>
            <p:cNvSpPr>
              <a:spLocks/>
            </p:cNvSpPr>
            <p:nvPr/>
          </p:nvSpPr>
          <p:spPr bwMode="auto">
            <a:xfrm>
              <a:off x="4918" y="768"/>
              <a:ext cx="247" cy="19"/>
            </a:xfrm>
            <a:custGeom>
              <a:avLst/>
              <a:gdLst>
                <a:gd name="T0" fmla="*/ 1 w 1483"/>
                <a:gd name="T1" fmla="*/ 17 h 115"/>
                <a:gd name="T2" fmla="*/ 0 w 1483"/>
                <a:gd name="T3" fmla="*/ 17 h 115"/>
                <a:gd name="T4" fmla="*/ 0 w 1483"/>
                <a:gd name="T5" fmla="*/ 16 h 115"/>
                <a:gd name="T6" fmla="*/ 0 w 1483"/>
                <a:gd name="T7" fmla="*/ 14 h 115"/>
                <a:gd name="T8" fmla="*/ 6 w 1483"/>
                <a:gd name="T9" fmla="*/ 10 h 115"/>
                <a:gd name="T10" fmla="*/ 15 w 1483"/>
                <a:gd name="T11" fmla="*/ 8 h 115"/>
                <a:gd name="T12" fmla="*/ 28 w 1483"/>
                <a:gd name="T13" fmla="*/ 5 h 115"/>
                <a:gd name="T14" fmla="*/ 45 w 1483"/>
                <a:gd name="T15" fmla="*/ 3 h 115"/>
                <a:gd name="T16" fmla="*/ 64 w 1483"/>
                <a:gd name="T17" fmla="*/ 1 h 115"/>
                <a:gd name="T18" fmla="*/ 87 w 1483"/>
                <a:gd name="T19" fmla="*/ 0 h 115"/>
                <a:gd name="T20" fmla="*/ 111 w 1483"/>
                <a:gd name="T21" fmla="*/ 0 h 115"/>
                <a:gd name="T22" fmla="*/ 136 w 1483"/>
                <a:gd name="T23" fmla="*/ 0 h 115"/>
                <a:gd name="T24" fmla="*/ 160 w 1483"/>
                <a:gd name="T25" fmla="*/ 1 h 115"/>
                <a:gd name="T26" fmla="*/ 182 w 1483"/>
                <a:gd name="T27" fmla="*/ 3 h 115"/>
                <a:gd name="T28" fmla="*/ 201 w 1483"/>
                <a:gd name="T29" fmla="*/ 5 h 115"/>
                <a:gd name="T30" fmla="*/ 217 w 1483"/>
                <a:gd name="T31" fmla="*/ 8 h 115"/>
                <a:gd name="T32" fmla="*/ 231 w 1483"/>
                <a:gd name="T33" fmla="*/ 10 h 115"/>
                <a:gd name="T34" fmla="*/ 241 w 1483"/>
                <a:gd name="T35" fmla="*/ 14 h 115"/>
                <a:gd name="T36" fmla="*/ 246 w 1483"/>
                <a:gd name="T37" fmla="*/ 17 h 115"/>
                <a:gd name="T38" fmla="*/ 246 w 1483"/>
                <a:gd name="T39" fmla="*/ 18 h 115"/>
                <a:gd name="T40" fmla="*/ 241 w 1483"/>
                <a:gd name="T41" fmla="*/ 16 h 115"/>
                <a:gd name="T42" fmla="*/ 231 w 1483"/>
                <a:gd name="T43" fmla="*/ 15 h 115"/>
                <a:gd name="T44" fmla="*/ 217 w 1483"/>
                <a:gd name="T45" fmla="*/ 13 h 115"/>
                <a:gd name="T46" fmla="*/ 201 w 1483"/>
                <a:gd name="T47" fmla="*/ 11 h 115"/>
                <a:gd name="T48" fmla="*/ 182 w 1483"/>
                <a:gd name="T49" fmla="*/ 10 h 115"/>
                <a:gd name="T50" fmla="*/ 160 w 1483"/>
                <a:gd name="T51" fmla="*/ 9 h 115"/>
                <a:gd name="T52" fmla="*/ 136 w 1483"/>
                <a:gd name="T53" fmla="*/ 8 h 115"/>
                <a:gd name="T54" fmla="*/ 111 w 1483"/>
                <a:gd name="T55" fmla="*/ 8 h 115"/>
                <a:gd name="T56" fmla="*/ 87 w 1483"/>
                <a:gd name="T57" fmla="*/ 7 h 115"/>
                <a:gd name="T58" fmla="*/ 64 w 1483"/>
                <a:gd name="T59" fmla="*/ 8 h 115"/>
                <a:gd name="T60" fmla="*/ 45 w 1483"/>
                <a:gd name="T61" fmla="*/ 8 h 115"/>
                <a:gd name="T62" fmla="*/ 28 w 1483"/>
                <a:gd name="T63" fmla="*/ 9 h 115"/>
                <a:gd name="T64" fmla="*/ 15 w 1483"/>
                <a:gd name="T65" fmla="*/ 10 h 115"/>
                <a:gd name="T66" fmla="*/ 6 w 1483"/>
                <a:gd name="T67" fmla="*/ 12 h 115"/>
                <a:gd name="T68" fmla="*/ 0 w 1483"/>
                <a:gd name="T69" fmla="*/ 14 h 115"/>
                <a:gd name="T70" fmla="*/ 0 w 1483"/>
                <a:gd name="T71" fmla="*/ 16 h 115"/>
                <a:gd name="T72" fmla="*/ 0 w 1483"/>
                <a:gd name="T73" fmla="*/ 17 h 1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83" h="115">
                  <a:moveTo>
                    <a:pt x="9" y="104"/>
                  </a:moveTo>
                  <a:lnTo>
                    <a:pt x="6" y="104"/>
                  </a:lnTo>
                  <a:lnTo>
                    <a:pt x="2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0" y="95"/>
                  </a:lnTo>
                  <a:lnTo>
                    <a:pt x="2" y="83"/>
                  </a:lnTo>
                  <a:lnTo>
                    <a:pt x="15" y="74"/>
                  </a:lnTo>
                  <a:lnTo>
                    <a:pt x="34" y="63"/>
                  </a:lnTo>
                  <a:lnTo>
                    <a:pt x="58" y="55"/>
                  </a:lnTo>
                  <a:lnTo>
                    <a:pt x="89" y="46"/>
                  </a:lnTo>
                  <a:lnTo>
                    <a:pt x="127" y="40"/>
                  </a:lnTo>
                  <a:lnTo>
                    <a:pt x="170" y="31"/>
                  </a:lnTo>
                  <a:lnTo>
                    <a:pt x="218" y="26"/>
                  </a:lnTo>
                  <a:lnTo>
                    <a:pt x="270" y="20"/>
                  </a:lnTo>
                  <a:lnTo>
                    <a:pt x="327" y="14"/>
                  </a:lnTo>
                  <a:lnTo>
                    <a:pt x="387" y="9"/>
                  </a:lnTo>
                  <a:lnTo>
                    <a:pt x="453" y="7"/>
                  </a:lnTo>
                  <a:lnTo>
                    <a:pt x="522" y="3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3"/>
                  </a:lnTo>
                  <a:lnTo>
                    <a:pt x="889" y="3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8"/>
                  </a:lnTo>
                  <a:lnTo>
                    <a:pt x="1150" y="24"/>
                  </a:lnTo>
                  <a:lnTo>
                    <a:pt x="1205" y="31"/>
                  </a:lnTo>
                  <a:lnTo>
                    <a:pt x="1259" y="37"/>
                  </a:lnTo>
                  <a:lnTo>
                    <a:pt x="1304" y="46"/>
                  </a:lnTo>
                  <a:lnTo>
                    <a:pt x="1348" y="55"/>
                  </a:lnTo>
                  <a:lnTo>
                    <a:pt x="1386" y="63"/>
                  </a:lnTo>
                  <a:lnTo>
                    <a:pt x="1420" y="74"/>
                  </a:lnTo>
                  <a:lnTo>
                    <a:pt x="1445" y="83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5"/>
                  </a:lnTo>
                  <a:lnTo>
                    <a:pt x="1477" y="109"/>
                  </a:lnTo>
                  <a:lnTo>
                    <a:pt x="1462" y="104"/>
                  </a:lnTo>
                  <a:lnTo>
                    <a:pt x="1445" y="98"/>
                  </a:lnTo>
                  <a:lnTo>
                    <a:pt x="1420" y="92"/>
                  </a:lnTo>
                  <a:lnTo>
                    <a:pt x="1386" y="89"/>
                  </a:lnTo>
                  <a:lnTo>
                    <a:pt x="1348" y="83"/>
                  </a:lnTo>
                  <a:lnTo>
                    <a:pt x="1304" y="78"/>
                  </a:lnTo>
                  <a:lnTo>
                    <a:pt x="1259" y="72"/>
                  </a:lnTo>
                  <a:lnTo>
                    <a:pt x="1205" y="69"/>
                  </a:lnTo>
                  <a:lnTo>
                    <a:pt x="1150" y="63"/>
                  </a:lnTo>
                  <a:lnTo>
                    <a:pt x="1090" y="61"/>
                  </a:lnTo>
                  <a:lnTo>
                    <a:pt x="1024" y="57"/>
                  </a:lnTo>
                  <a:lnTo>
                    <a:pt x="958" y="52"/>
                  </a:lnTo>
                  <a:lnTo>
                    <a:pt x="889" y="49"/>
                  </a:lnTo>
                  <a:lnTo>
                    <a:pt x="818" y="49"/>
                  </a:lnTo>
                  <a:lnTo>
                    <a:pt x="743" y="46"/>
                  </a:lnTo>
                  <a:lnTo>
                    <a:pt x="665" y="46"/>
                  </a:lnTo>
                  <a:lnTo>
                    <a:pt x="594" y="44"/>
                  </a:lnTo>
                  <a:lnTo>
                    <a:pt x="522" y="44"/>
                  </a:lnTo>
                  <a:lnTo>
                    <a:pt x="453" y="46"/>
                  </a:lnTo>
                  <a:lnTo>
                    <a:pt x="387" y="46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7"/>
                  </a:lnTo>
                  <a:lnTo>
                    <a:pt x="127" y="61"/>
                  </a:lnTo>
                  <a:lnTo>
                    <a:pt x="89" y="63"/>
                  </a:lnTo>
                  <a:lnTo>
                    <a:pt x="58" y="69"/>
                  </a:lnTo>
                  <a:lnTo>
                    <a:pt x="34" y="74"/>
                  </a:lnTo>
                  <a:lnTo>
                    <a:pt x="15" y="81"/>
                  </a:lnTo>
                  <a:lnTo>
                    <a:pt x="2" y="8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2" y="100"/>
                  </a:lnTo>
                  <a:lnTo>
                    <a:pt x="9" y="104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7" name="Freeform 176"/>
            <p:cNvSpPr>
              <a:spLocks/>
            </p:cNvSpPr>
            <p:nvPr/>
          </p:nvSpPr>
          <p:spPr bwMode="auto">
            <a:xfrm>
              <a:off x="4918" y="776"/>
              <a:ext cx="247" cy="20"/>
            </a:xfrm>
            <a:custGeom>
              <a:avLst/>
              <a:gdLst>
                <a:gd name="T0" fmla="*/ 136 w 1483"/>
                <a:gd name="T1" fmla="*/ 0 h 123"/>
                <a:gd name="T2" fmla="*/ 160 w 1483"/>
                <a:gd name="T3" fmla="*/ 1 h 123"/>
                <a:gd name="T4" fmla="*/ 182 w 1483"/>
                <a:gd name="T5" fmla="*/ 2 h 123"/>
                <a:gd name="T6" fmla="*/ 202 w 1483"/>
                <a:gd name="T7" fmla="*/ 4 h 123"/>
                <a:gd name="T8" fmla="*/ 219 w 1483"/>
                <a:gd name="T9" fmla="*/ 5 h 123"/>
                <a:gd name="T10" fmla="*/ 232 w 1483"/>
                <a:gd name="T11" fmla="*/ 7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4 h 123"/>
                <a:gd name="T20" fmla="*/ 232 w 1483"/>
                <a:gd name="T21" fmla="*/ 16 h 123"/>
                <a:gd name="T22" fmla="*/ 219 w 1483"/>
                <a:gd name="T23" fmla="*/ 17 h 123"/>
                <a:gd name="T24" fmla="*/ 202 w 1483"/>
                <a:gd name="T25" fmla="*/ 19 h 123"/>
                <a:gd name="T26" fmla="*/ 182 w 1483"/>
                <a:gd name="T27" fmla="*/ 19 h 123"/>
                <a:gd name="T28" fmla="*/ 160 w 1483"/>
                <a:gd name="T29" fmla="*/ 19 h 123"/>
                <a:gd name="T30" fmla="*/ 136 w 1483"/>
                <a:gd name="T31" fmla="*/ 19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9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0 h 123"/>
                <a:gd name="T60" fmla="*/ 87 w 1483"/>
                <a:gd name="T61" fmla="*/ 0 h 123"/>
                <a:gd name="T62" fmla="*/ 111 w 1483"/>
                <a:gd name="T63" fmla="*/ 0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2"/>
                  </a:moveTo>
                  <a:lnTo>
                    <a:pt x="818" y="2"/>
                  </a:lnTo>
                  <a:lnTo>
                    <a:pt x="892" y="5"/>
                  </a:lnTo>
                  <a:lnTo>
                    <a:pt x="963" y="8"/>
                  </a:lnTo>
                  <a:lnTo>
                    <a:pt x="1030" y="11"/>
                  </a:lnTo>
                  <a:lnTo>
                    <a:pt x="1095" y="13"/>
                  </a:lnTo>
                  <a:lnTo>
                    <a:pt x="1155" y="17"/>
                  </a:lnTo>
                  <a:lnTo>
                    <a:pt x="1213" y="22"/>
                  </a:lnTo>
                  <a:lnTo>
                    <a:pt x="1265" y="25"/>
                  </a:lnTo>
                  <a:lnTo>
                    <a:pt x="1313" y="30"/>
                  </a:lnTo>
                  <a:lnTo>
                    <a:pt x="1356" y="37"/>
                  </a:lnTo>
                  <a:lnTo>
                    <a:pt x="1394" y="43"/>
                  </a:lnTo>
                  <a:lnTo>
                    <a:pt x="1425" y="48"/>
                  </a:lnTo>
                  <a:lnTo>
                    <a:pt x="1448" y="54"/>
                  </a:lnTo>
                  <a:lnTo>
                    <a:pt x="1468" y="60"/>
                  </a:lnTo>
                  <a:lnTo>
                    <a:pt x="1479" y="65"/>
                  </a:lnTo>
                  <a:lnTo>
                    <a:pt x="1483" y="71"/>
                  </a:lnTo>
                  <a:lnTo>
                    <a:pt x="1479" y="77"/>
                  </a:lnTo>
                  <a:lnTo>
                    <a:pt x="1468" y="82"/>
                  </a:lnTo>
                  <a:lnTo>
                    <a:pt x="1448" y="88"/>
                  </a:lnTo>
                  <a:lnTo>
                    <a:pt x="1425" y="94"/>
                  </a:lnTo>
                  <a:lnTo>
                    <a:pt x="1394" y="97"/>
                  </a:lnTo>
                  <a:lnTo>
                    <a:pt x="1356" y="103"/>
                  </a:lnTo>
                  <a:lnTo>
                    <a:pt x="1313" y="106"/>
                  </a:lnTo>
                  <a:lnTo>
                    <a:pt x="1265" y="112"/>
                  </a:lnTo>
                  <a:lnTo>
                    <a:pt x="1213" y="114"/>
                  </a:lnTo>
                  <a:lnTo>
                    <a:pt x="1155" y="117"/>
                  </a:lnTo>
                  <a:lnTo>
                    <a:pt x="1095" y="119"/>
                  </a:lnTo>
                  <a:lnTo>
                    <a:pt x="1030" y="119"/>
                  </a:lnTo>
                  <a:lnTo>
                    <a:pt x="963" y="119"/>
                  </a:lnTo>
                  <a:lnTo>
                    <a:pt x="892" y="123"/>
                  </a:lnTo>
                  <a:lnTo>
                    <a:pt x="818" y="119"/>
                  </a:lnTo>
                  <a:lnTo>
                    <a:pt x="743" y="119"/>
                  </a:lnTo>
                  <a:lnTo>
                    <a:pt x="665" y="117"/>
                  </a:lnTo>
                  <a:lnTo>
                    <a:pt x="594" y="117"/>
                  </a:lnTo>
                  <a:lnTo>
                    <a:pt x="522" y="114"/>
                  </a:lnTo>
                  <a:lnTo>
                    <a:pt x="453" y="108"/>
                  </a:lnTo>
                  <a:lnTo>
                    <a:pt x="387" y="106"/>
                  </a:lnTo>
                  <a:lnTo>
                    <a:pt x="327" y="103"/>
                  </a:lnTo>
                  <a:lnTo>
                    <a:pt x="270" y="97"/>
                  </a:lnTo>
                  <a:lnTo>
                    <a:pt x="218" y="91"/>
                  </a:lnTo>
                  <a:lnTo>
                    <a:pt x="170" y="88"/>
                  </a:lnTo>
                  <a:lnTo>
                    <a:pt x="127" y="82"/>
                  </a:lnTo>
                  <a:lnTo>
                    <a:pt x="89" y="77"/>
                  </a:lnTo>
                  <a:lnTo>
                    <a:pt x="58" y="71"/>
                  </a:lnTo>
                  <a:lnTo>
                    <a:pt x="34" y="65"/>
                  </a:lnTo>
                  <a:lnTo>
                    <a:pt x="15" y="60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5" y="37"/>
                  </a:lnTo>
                  <a:lnTo>
                    <a:pt x="34" y="30"/>
                  </a:lnTo>
                  <a:lnTo>
                    <a:pt x="58" y="25"/>
                  </a:lnTo>
                  <a:lnTo>
                    <a:pt x="89" y="19"/>
                  </a:lnTo>
                  <a:lnTo>
                    <a:pt x="127" y="17"/>
                  </a:lnTo>
                  <a:lnTo>
                    <a:pt x="170" y="13"/>
                  </a:lnTo>
                  <a:lnTo>
                    <a:pt x="218" y="8"/>
                  </a:lnTo>
                  <a:lnTo>
                    <a:pt x="270" y="5"/>
                  </a:lnTo>
                  <a:lnTo>
                    <a:pt x="327" y="5"/>
                  </a:lnTo>
                  <a:lnTo>
                    <a:pt x="387" y="2"/>
                  </a:lnTo>
                  <a:lnTo>
                    <a:pt x="453" y="2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2"/>
                  </a:lnTo>
                  <a:lnTo>
                    <a:pt x="743" y="2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8" name="Freeform 177"/>
            <p:cNvSpPr>
              <a:spLocks/>
            </p:cNvSpPr>
            <p:nvPr/>
          </p:nvSpPr>
          <p:spPr bwMode="auto">
            <a:xfrm>
              <a:off x="4963" y="776"/>
              <a:ext cx="7" cy="18"/>
            </a:xfrm>
            <a:custGeom>
              <a:avLst/>
              <a:gdLst>
                <a:gd name="T0" fmla="*/ 0 w 41"/>
                <a:gd name="T1" fmla="*/ 0 h 106"/>
                <a:gd name="T2" fmla="*/ 2 w 41"/>
                <a:gd name="T3" fmla="*/ 0 h 106"/>
                <a:gd name="T4" fmla="*/ 4 w 41"/>
                <a:gd name="T5" fmla="*/ 0 h 106"/>
                <a:gd name="T6" fmla="*/ 5 w 41"/>
                <a:gd name="T7" fmla="*/ 0 h 106"/>
                <a:gd name="T8" fmla="*/ 7 w 41"/>
                <a:gd name="T9" fmla="*/ 0 h 106"/>
                <a:gd name="T10" fmla="*/ 7 w 41"/>
                <a:gd name="T11" fmla="*/ 5 h 106"/>
                <a:gd name="T12" fmla="*/ 7 w 41"/>
                <a:gd name="T13" fmla="*/ 9 h 106"/>
                <a:gd name="T14" fmla="*/ 7 w 41"/>
                <a:gd name="T15" fmla="*/ 14 h 106"/>
                <a:gd name="T16" fmla="*/ 7 w 41"/>
                <a:gd name="T17" fmla="*/ 18 h 106"/>
                <a:gd name="T18" fmla="*/ 5 w 41"/>
                <a:gd name="T19" fmla="*/ 18 h 106"/>
                <a:gd name="T20" fmla="*/ 4 w 41"/>
                <a:gd name="T21" fmla="*/ 18 h 106"/>
                <a:gd name="T22" fmla="*/ 2 w 41"/>
                <a:gd name="T23" fmla="*/ 18 h 106"/>
                <a:gd name="T24" fmla="*/ 0 w 41"/>
                <a:gd name="T25" fmla="*/ 18 h 106"/>
                <a:gd name="T26" fmla="*/ 0 w 41"/>
                <a:gd name="T27" fmla="*/ 14 h 106"/>
                <a:gd name="T28" fmla="*/ 0 w 41"/>
                <a:gd name="T29" fmla="*/ 9 h 106"/>
                <a:gd name="T30" fmla="*/ 0 w 41"/>
                <a:gd name="T31" fmla="*/ 4 h 106"/>
                <a:gd name="T32" fmla="*/ 0 w 41"/>
                <a:gd name="T33" fmla="*/ 0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" h="106">
                  <a:moveTo>
                    <a:pt x="0" y="0"/>
                  </a:moveTo>
                  <a:lnTo>
                    <a:pt x="12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41" y="28"/>
                  </a:lnTo>
                  <a:lnTo>
                    <a:pt x="41" y="54"/>
                  </a:lnTo>
                  <a:lnTo>
                    <a:pt x="41" y="80"/>
                  </a:lnTo>
                  <a:lnTo>
                    <a:pt x="41" y="106"/>
                  </a:lnTo>
                  <a:lnTo>
                    <a:pt x="32" y="106"/>
                  </a:lnTo>
                  <a:lnTo>
                    <a:pt x="21" y="106"/>
                  </a:lnTo>
                  <a:lnTo>
                    <a:pt x="12" y="106"/>
                  </a:lnTo>
                  <a:lnTo>
                    <a:pt x="0" y="106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9" name="Freeform 178"/>
            <p:cNvSpPr>
              <a:spLocks/>
            </p:cNvSpPr>
            <p:nvPr/>
          </p:nvSpPr>
          <p:spPr bwMode="auto">
            <a:xfrm>
              <a:off x="5100" y="778"/>
              <a:ext cx="7" cy="21"/>
            </a:xfrm>
            <a:custGeom>
              <a:avLst/>
              <a:gdLst>
                <a:gd name="T0" fmla="*/ 0 w 40"/>
                <a:gd name="T1" fmla="*/ 0 h 127"/>
                <a:gd name="T2" fmla="*/ 1 w 40"/>
                <a:gd name="T3" fmla="*/ 0 h 127"/>
                <a:gd name="T4" fmla="*/ 3 w 40"/>
                <a:gd name="T5" fmla="*/ 0 h 127"/>
                <a:gd name="T6" fmla="*/ 5 w 40"/>
                <a:gd name="T7" fmla="*/ 0 h 127"/>
                <a:gd name="T8" fmla="*/ 7 w 40"/>
                <a:gd name="T9" fmla="*/ 0 h 127"/>
                <a:gd name="T10" fmla="*/ 7 w 40"/>
                <a:gd name="T11" fmla="*/ 5 h 127"/>
                <a:gd name="T12" fmla="*/ 7 w 40"/>
                <a:gd name="T13" fmla="*/ 11 h 127"/>
                <a:gd name="T14" fmla="*/ 7 w 40"/>
                <a:gd name="T15" fmla="*/ 16 h 127"/>
                <a:gd name="T16" fmla="*/ 7 w 40"/>
                <a:gd name="T17" fmla="*/ 21 h 127"/>
                <a:gd name="T18" fmla="*/ 5 w 40"/>
                <a:gd name="T19" fmla="*/ 21 h 127"/>
                <a:gd name="T20" fmla="*/ 3 w 40"/>
                <a:gd name="T21" fmla="*/ 21 h 127"/>
                <a:gd name="T22" fmla="*/ 1 w 40"/>
                <a:gd name="T23" fmla="*/ 21 h 127"/>
                <a:gd name="T24" fmla="*/ 0 w 40"/>
                <a:gd name="T25" fmla="*/ 21 h 127"/>
                <a:gd name="T26" fmla="*/ 0 w 40"/>
                <a:gd name="T27" fmla="*/ 16 h 127"/>
                <a:gd name="T28" fmla="*/ 0 w 40"/>
                <a:gd name="T29" fmla="*/ 11 h 127"/>
                <a:gd name="T30" fmla="*/ 0 w 40"/>
                <a:gd name="T31" fmla="*/ 5 h 127"/>
                <a:gd name="T32" fmla="*/ 0 w 40"/>
                <a:gd name="T33" fmla="*/ 0 h 1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127">
                  <a:moveTo>
                    <a:pt x="0" y="0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0" y="32"/>
                  </a:lnTo>
                  <a:lnTo>
                    <a:pt x="40" y="64"/>
                  </a:lnTo>
                  <a:lnTo>
                    <a:pt x="40" y="95"/>
                  </a:lnTo>
                  <a:lnTo>
                    <a:pt x="40" y="127"/>
                  </a:lnTo>
                  <a:lnTo>
                    <a:pt x="31" y="127"/>
                  </a:lnTo>
                  <a:lnTo>
                    <a:pt x="19" y="127"/>
                  </a:lnTo>
                  <a:lnTo>
                    <a:pt x="8" y="127"/>
                  </a:lnTo>
                  <a:lnTo>
                    <a:pt x="0" y="127"/>
                  </a:lnTo>
                  <a:lnTo>
                    <a:pt x="0" y="95"/>
                  </a:lnTo>
                  <a:lnTo>
                    <a:pt x="0" y="64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0" name="Freeform 179"/>
            <p:cNvSpPr>
              <a:spLocks/>
            </p:cNvSpPr>
            <p:nvPr/>
          </p:nvSpPr>
          <p:spPr bwMode="auto">
            <a:xfrm>
              <a:off x="4918" y="825"/>
              <a:ext cx="247" cy="35"/>
            </a:xfrm>
            <a:custGeom>
              <a:avLst/>
              <a:gdLst>
                <a:gd name="T0" fmla="*/ 136 w 1483"/>
                <a:gd name="T1" fmla="*/ 1 h 210"/>
                <a:gd name="T2" fmla="*/ 160 w 1483"/>
                <a:gd name="T3" fmla="*/ 2 h 210"/>
                <a:gd name="T4" fmla="*/ 182 w 1483"/>
                <a:gd name="T5" fmla="*/ 4 h 210"/>
                <a:gd name="T6" fmla="*/ 202 w 1483"/>
                <a:gd name="T7" fmla="*/ 5 h 210"/>
                <a:gd name="T8" fmla="*/ 219 w 1483"/>
                <a:gd name="T9" fmla="*/ 8 h 210"/>
                <a:gd name="T10" fmla="*/ 232 w 1483"/>
                <a:gd name="T11" fmla="*/ 11 h 210"/>
                <a:gd name="T12" fmla="*/ 241 w 1483"/>
                <a:gd name="T13" fmla="*/ 14 h 210"/>
                <a:gd name="T14" fmla="*/ 246 w 1483"/>
                <a:gd name="T15" fmla="*/ 18 h 210"/>
                <a:gd name="T16" fmla="*/ 246 w 1483"/>
                <a:gd name="T17" fmla="*/ 22 h 210"/>
                <a:gd name="T18" fmla="*/ 241 w 1483"/>
                <a:gd name="T19" fmla="*/ 25 h 210"/>
                <a:gd name="T20" fmla="*/ 232 w 1483"/>
                <a:gd name="T21" fmla="*/ 28 h 210"/>
                <a:gd name="T22" fmla="*/ 219 w 1483"/>
                <a:gd name="T23" fmla="*/ 30 h 210"/>
                <a:gd name="T24" fmla="*/ 202 w 1483"/>
                <a:gd name="T25" fmla="*/ 32 h 210"/>
                <a:gd name="T26" fmla="*/ 182 w 1483"/>
                <a:gd name="T27" fmla="*/ 34 h 210"/>
                <a:gd name="T28" fmla="*/ 160 w 1483"/>
                <a:gd name="T29" fmla="*/ 35 h 210"/>
                <a:gd name="T30" fmla="*/ 136 w 1483"/>
                <a:gd name="T31" fmla="*/ 35 h 210"/>
                <a:gd name="T32" fmla="*/ 111 w 1483"/>
                <a:gd name="T33" fmla="*/ 35 h 210"/>
                <a:gd name="T34" fmla="*/ 87 w 1483"/>
                <a:gd name="T35" fmla="*/ 34 h 210"/>
                <a:gd name="T36" fmla="*/ 64 w 1483"/>
                <a:gd name="T37" fmla="*/ 32 h 210"/>
                <a:gd name="T38" fmla="*/ 45 w 1483"/>
                <a:gd name="T39" fmla="*/ 29 h 210"/>
                <a:gd name="T40" fmla="*/ 28 w 1483"/>
                <a:gd name="T41" fmla="*/ 26 h 210"/>
                <a:gd name="T42" fmla="*/ 15 w 1483"/>
                <a:gd name="T43" fmla="*/ 24 h 210"/>
                <a:gd name="T44" fmla="*/ 6 w 1483"/>
                <a:gd name="T45" fmla="*/ 20 h 210"/>
                <a:gd name="T46" fmla="*/ 0 w 1483"/>
                <a:gd name="T47" fmla="*/ 17 h 210"/>
                <a:gd name="T48" fmla="*/ 0 w 1483"/>
                <a:gd name="T49" fmla="*/ 13 h 210"/>
                <a:gd name="T50" fmla="*/ 6 w 1483"/>
                <a:gd name="T51" fmla="*/ 10 h 210"/>
                <a:gd name="T52" fmla="*/ 15 w 1483"/>
                <a:gd name="T53" fmla="*/ 7 h 210"/>
                <a:gd name="T54" fmla="*/ 28 w 1483"/>
                <a:gd name="T55" fmla="*/ 5 h 210"/>
                <a:gd name="T56" fmla="*/ 45 w 1483"/>
                <a:gd name="T57" fmla="*/ 3 h 210"/>
                <a:gd name="T58" fmla="*/ 64 w 1483"/>
                <a:gd name="T59" fmla="*/ 1 h 210"/>
                <a:gd name="T60" fmla="*/ 87 w 1483"/>
                <a:gd name="T61" fmla="*/ 0 h 210"/>
                <a:gd name="T62" fmla="*/ 111 w 1483"/>
                <a:gd name="T63" fmla="*/ 0 h 2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210">
                  <a:moveTo>
                    <a:pt x="743" y="0"/>
                  </a:moveTo>
                  <a:lnTo>
                    <a:pt x="818" y="4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21"/>
                  </a:lnTo>
                  <a:lnTo>
                    <a:pt x="1155" y="26"/>
                  </a:lnTo>
                  <a:lnTo>
                    <a:pt x="1213" y="32"/>
                  </a:lnTo>
                  <a:lnTo>
                    <a:pt x="1265" y="41"/>
                  </a:lnTo>
                  <a:lnTo>
                    <a:pt x="1313" y="49"/>
                  </a:lnTo>
                  <a:lnTo>
                    <a:pt x="1356" y="58"/>
                  </a:lnTo>
                  <a:lnTo>
                    <a:pt x="1394" y="67"/>
                  </a:lnTo>
                  <a:lnTo>
                    <a:pt x="1425" y="78"/>
                  </a:lnTo>
                  <a:lnTo>
                    <a:pt x="1448" y="86"/>
                  </a:lnTo>
                  <a:lnTo>
                    <a:pt x="1468" y="99"/>
                  </a:lnTo>
                  <a:lnTo>
                    <a:pt x="1479" y="107"/>
                  </a:lnTo>
                  <a:lnTo>
                    <a:pt x="1483" y="118"/>
                  </a:lnTo>
                  <a:lnTo>
                    <a:pt x="1479" y="129"/>
                  </a:lnTo>
                  <a:lnTo>
                    <a:pt x="1468" y="138"/>
                  </a:lnTo>
                  <a:lnTo>
                    <a:pt x="1448" y="149"/>
                  </a:lnTo>
                  <a:lnTo>
                    <a:pt x="1425" y="158"/>
                  </a:lnTo>
                  <a:lnTo>
                    <a:pt x="1394" y="166"/>
                  </a:lnTo>
                  <a:lnTo>
                    <a:pt x="1356" y="173"/>
                  </a:lnTo>
                  <a:lnTo>
                    <a:pt x="1313" y="181"/>
                  </a:lnTo>
                  <a:lnTo>
                    <a:pt x="1265" y="187"/>
                  </a:lnTo>
                  <a:lnTo>
                    <a:pt x="1213" y="192"/>
                  </a:lnTo>
                  <a:lnTo>
                    <a:pt x="1155" y="198"/>
                  </a:lnTo>
                  <a:lnTo>
                    <a:pt x="1095" y="201"/>
                  </a:lnTo>
                  <a:lnTo>
                    <a:pt x="1030" y="207"/>
                  </a:lnTo>
                  <a:lnTo>
                    <a:pt x="963" y="210"/>
                  </a:lnTo>
                  <a:lnTo>
                    <a:pt x="892" y="210"/>
                  </a:lnTo>
                  <a:lnTo>
                    <a:pt x="818" y="210"/>
                  </a:lnTo>
                  <a:lnTo>
                    <a:pt x="743" y="210"/>
                  </a:lnTo>
                  <a:lnTo>
                    <a:pt x="665" y="207"/>
                  </a:lnTo>
                  <a:lnTo>
                    <a:pt x="594" y="205"/>
                  </a:lnTo>
                  <a:lnTo>
                    <a:pt x="522" y="201"/>
                  </a:lnTo>
                  <a:lnTo>
                    <a:pt x="453" y="196"/>
                  </a:lnTo>
                  <a:lnTo>
                    <a:pt x="387" y="190"/>
                  </a:lnTo>
                  <a:lnTo>
                    <a:pt x="327" y="184"/>
                  </a:lnTo>
                  <a:lnTo>
                    <a:pt x="270" y="175"/>
                  </a:lnTo>
                  <a:lnTo>
                    <a:pt x="218" y="166"/>
                  </a:lnTo>
                  <a:lnTo>
                    <a:pt x="170" y="158"/>
                  </a:lnTo>
                  <a:lnTo>
                    <a:pt x="127" y="149"/>
                  </a:lnTo>
                  <a:lnTo>
                    <a:pt x="89" y="142"/>
                  </a:lnTo>
                  <a:lnTo>
                    <a:pt x="58" y="132"/>
                  </a:lnTo>
                  <a:lnTo>
                    <a:pt x="34" y="121"/>
                  </a:lnTo>
                  <a:lnTo>
                    <a:pt x="15" y="110"/>
                  </a:lnTo>
                  <a:lnTo>
                    <a:pt x="2" y="101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1" name="Freeform 180"/>
            <p:cNvSpPr>
              <a:spLocks/>
            </p:cNvSpPr>
            <p:nvPr/>
          </p:nvSpPr>
          <p:spPr bwMode="auto">
            <a:xfrm>
              <a:off x="4918" y="825"/>
              <a:ext cx="247" cy="19"/>
            </a:xfrm>
            <a:custGeom>
              <a:avLst/>
              <a:gdLst>
                <a:gd name="T0" fmla="*/ 0 w 1483"/>
                <a:gd name="T1" fmla="*/ 16 h 116"/>
                <a:gd name="T2" fmla="*/ 0 w 1483"/>
                <a:gd name="T3" fmla="*/ 15 h 116"/>
                <a:gd name="T4" fmla="*/ 0 w 1483"/>
                <a:gd name="T5" fmla="*/ 13 h 116"/>
                <a:gd name="T6" fmla="*/ 6 w 1483"/>
                <a:gd name="T7" fmla="*/ 10 h 116"/>
                <a:gd name="T8" fmla="*/ 15 w 1483"/>
                <a:gd name="T9" fmla="*/ 7 h 116"/>
                <a:gd name="T10" fmla="*/ 28 w 1483"/>
                <a:gd name="T11" fmla="*/ 5 h 116"/>
                <a:gd name="T12" fmla="*/ 45 w 1483"/>
                <a:gd name="T13" fmla="*/ 2 h 116"/>
                <a:gd name="T14" fmla="*/ 64 w 1483"/>
                <a:gd name="T15" fmla="*/ 1 h 116"/>
                <a:gd name="T16" fmla="*/ 87 w 1483"/>
                <a:gd name="T17" fmla="*/ 0 h 116"/>
                <a:gd name="T18" fmla="*/ 111 w 1483"/>
                <a:gd name="T19" fmla="*/ 0 h 116"/>
                <a:gd name="T20" fmla="*/ 136 w 1483"/>
                <a:gd name="T21" fmla="*/ 1 h 116"/>
                <a:gd name="T22" fmla="*/ 160 w 1483"/>
                <a:gd name="T23" fmla="*/ 1 h 116"/>
                <a:gd name="T24" fmla="*/ 182 w 1483"/>
                <a:gd name="T25" fmla="*/ 3 h 116"/>
                <a:gd name="T26" fmla="*/ 201 w 1483"/>
                <a:gd name="T27" fmla="*/ 5 h 116"/>
                <a:gd name="T28" fmla="*/ 217 w 1483"/>
                <a:gd name="T29" fmla="*/ 8 h 116"/>
                <a:gd name="T30" fmla="*/ 231 w 1483"/>
                <a:gd name="T31" fmla="*/ 10 h 116"/>
                <a:gd name="T32" fmla="*/ 241 w 1483"/>
                <a:gd name="T33" fmla="*/ 14 h 116"/>
                <a:gd name="T34" fmla="*/ 246 w 1483"/>
                <a:gd name="T35" fmla="*/ 17 h 116"/>
                <a:gd name="T36" fmla="*/ 246 w 1483"/>
                <a:gd name="T37" fmla="*/ 18 h 116"/>
                <a:gd name="T38" fmla="*/ 241 w 1483"/>
                <a:gd name="T39" fmla="*/ 16 h 116"/>
                <a:gd name="T40" fmla="*/ 231 w 1483"/>
                <a:gd name="T41" fmla="*/ 15 h 116"/>
                <a:gd name="T42" fmla="*/ 217 w 1483"/>
                <a:gd name="T43" fmla="*/ 13 h 116"/>
                <a:gd name="T44" fmla="*/ 201 w 1483"/>
                <a:gd name="T45" fmla="*/ 11 h 116"/>
                <a:gd name="T46" fmla="*/ 182 w 1483"/>
                <a:gd name="T47" fmla="*/ 10 h 116"/>
                <a:gd name="T48" fmla="*/ 160 w 1483"/>
                <a:gd name="T49" fmla="*/ 9 h 116"/>
                <a:gd name="T50" fmla="*/ 136 w 1483"/>
                <a:gd name="T51" fmla="*/ 8 h 116"/>
                <a:gd name="T52" fmla="*/ 111 w 1483"/>
                <a:gd name="T53" fmla="*/ 8 h 116"/>
                <a:gd name="T54" fmla="*/ 87 w 1483"/>
                <a:gd name="T55" fmla="*/ 7 h 116"/>
                <a:gd name="T56" fmla="*/ 64 w 1483"/>
                <a:gd name="T57" fmla="*/ 8 h 116"/>
                <a:gd name="T58" fmla="*/ 45 w 1483"/>
                <a:gd name="T59" fmla="*/ 8 h 116"/>
                <a:gd name="T60" fmla="*/ 28 w 1483"/>
                <a:gd name="T61" fmla="*/ 9 h 116"/>
                <a:gd name="T62" fmla="*/ 15 w 1483"/>
                <a:gd name="T63" fmla="*/ 10 h 116"/>
                <a:gd name="T64" fmla="*/ 6 w 1483"/>
                <a:gd name="T65" fmla="*/ 12 h 116"/>
                <a:gd name="T66" fmla="*/ 0 w 1483"/>
                <a:gd name="T67" fmla="*/ 14 h 116"/>
                <a:gd name="T68" fmla="*/ 0 w 1483"/>
                <a:gd name="T69" fmla="*/ 15 h 116"/>
                <a:gd name="T70" fmla="*/ 0 w 1483"/>
                <a:gd name="T71" fmla="*/ 16 h 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3" h="116">
                  <a:moveTo>
                    <a:pt x="9" y="99"/>
                  </a:moveTo>
                  <a:lnTo>
                    <a:pt x="0" y="99"/>
                  </a:lnTo>
                  <a:lnTo>
                    <a:pt x="0" y="95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2" y="78"/>
                  </a:lnTo>
                  <a:lnTo>
                    <a:pt x="15" y="69"/>
                  </a:lnTo>
                  <a:lnTo>
                    <a:pt x="34" y="61"/>
                  </a:lnTo>
                  <a:lnTo>
                    <a:pt x="58" y="52"/>
                  </a:lnTo>
                  <a:lnTo>
                    <a:pt x="89" y="43"/>
                  </a:lnTo>
                  <a:lnTo>
                    <a:pt x="127" y="35"/>
                  </a:lnTo>
                  <a:lnTo>
                    <a:pt x="170" y="30"/>
                  </a:lnTo>
                  <a:lnTo>
                    <a:pt x="218" y="21"/>
                  </a:lnTo>
                  <a:lnTo>
                    <a:pt x="270" y="15"/>
                  </a:lnTo>
                  <a:lnTo>
                    <a:pt x="327" y="9"/>
                  </a:lnTo>
                  <a:lnTo>
                    <a:pt x="387" y="6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0"/>
                  </a:lnTo>
                  <a:lnTo>
                    <a:pt x="743" y="0"/>
                  </a:lnTo>
                  <a:lnTo>
                    <a:pt x="818" y="4"/>
                  </a:lnTo>
                  <a:lnTo>
                    <a:pt x="889" y="4"/>
                  </a:lnTo>
                  <a:lnTo>
                    <a:pt x="958" y="9"/>
                  </a:lnTo>
                  <a:lnTo>
                    <a:pt x="1024" y="12"/>
                  </a:lnTo>
                  <a:lnTo>
                    <a:pt x="1090" y="17"/>
                  </a:lnTo>
                  <a:lnTo>
                    <a:pt x="1150" y="23"/>
                  </a:lnTo>
                  <a:lnTo>
                    <a:pt x="1205" y="32"/>
                  </a:lnTo>
                  <a:lnTo>
                    <a:pt x="1259" y="38"/>
                  </a:lnTo>
                  <a:lnTo>
                    <a:pt x="1304" y="47"/>
                  </a:lnTo>
                  <a:lnTo>
                    <a:pt x="1348" y="55"/>
                  </a:lnTo>
                  <a:lnTo>
                    <a:pt x="1386" y="64"/>
                  </a:lnTo>
                  <a:lnTo>
                    <a:pt x="1420" y="75"/>
                  </a:lnTo>
                  <a:lnTo>
                    <a:pt x="1445" y="84"/>
                  </a:lnTo>
                  <a:lnTo>
                    <a:pt x="1462" y="95"/>
                  </a:lnTo>
                  <a:lnTo>
                    <a:pt x="1477" y="104"/>
                  </a:lnTo>
                  <a:lnTo>
                    <a:pt x="1483" y="116"/>
                  </a:lnTo>
                  <a:lnTo>
                    <a:pt x="1477" y="110"/>
                  </a:lnTo>
                  <a:lnTo>
                    <a:pt x="1462" y="104"/>
                  </a:lnTo>
                  <a:lnTo>
                    <a:pt x="1445" y="99"/>
                  </a:lnTo>
                  <a:lnTo>
                    <a:pt x="1420" y="95"/>
                  </a:lnTo>
                  <a:lnTo>
                    <a:pt x="1386" y="90"/>
                  </a:lnTo>
                  <a:lnTo>
                    <a:pt x="1348" y="84"/>
                  </a:lnTo>
                  <a:lnTo>
                    <a:pt x="1304" y="78"/>
                  </a:lnTo>
                  <a:lnTo>
                    <a:pt x="1259" y="75"/>
                  </a:lnTo>
                  <a:lnTo>
                    <a:pt x="1205" y="69"/>
                  </a:lnTo>
                  <a:lnTo>
                    <a:pt x="1150" y="67"/>
                  </a:lnTo>
                  <a:lnTo>
                    <a:pt x="1090" y="61"/>
                  </a:lnTo>
                  <a:lnTo>
                    <a:pt x="1024" y="58"/>
                  </a:lnTo>
                  <a:lnTo>
                    <a:pt x="958" y="55"/>
                  </a:lnTo>
                  <a:lnTo>
                    <a:pt x="889" y="52"/>
                  </a:lnTo>
                  <a:lnTo>
                    <a:pt x="818" y="49"/>
                  </a:lnTo>
                  <a:lnTo>
                    <a:pt x="743" y="47"/>
                  </a:lnTo>
                  <a:lnTo>
                    <a:pt x="665" y="47"/>
                  </a:lnTo>
                  <a:lnTo>
                    <a:pt x="594" y="43"/>
                  </a:lnTo>
                  <a:lnTo>
                    <a:pt x="522" y="43"/>
                  </a:lnTo>
                  <a:lnTo>
                    <a:pt x="453" y="47"/>
                  </a:lnTo>
                  <a:lnTo>
                    <a:pt x="387" y="47"/>
                  </a:lnTo>
                  <a:lnTo>
                    <a:pt x="327" y="49"/>
                  </a:lnTo>
                  <a:lnTo>
                    <a:pt x="270" y="49"/>
                  </a:lnTo>
                  <a:lnTo>
                    <a:pt x="218" y="52"/>
                  </a:lnTo>
                  <a:lnTo>
                    <a:pt x="170" y="55"/>
                  </a:lnTo>
                  <a:lnTo>
                    <a:pt x="127" y="61"/>
                  </a:lnTo>
                  <a:lnTo>
                    <a:pt x="89" y="64"/>
                  </a:lnTo>
                  <a:lnTo>
                    <a:pt x="58" y="69"/>
                  </a:lnTo>
                  <a:lnTo>
                    <a:pt x="34" y="73"/>
                  </a:lnTo>
                  <a:lnTo>
                    <a:pt x="15" y="78"/>
                  </a:lnTo>
                  <a:lnTo>
                    <a:pt x="2" y="84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9" y="99"/>
                  </a:lnTo>
                  <a:close/>
                </a:path>
              </a:pathLst>
            </a:custGeom>
            <a:solidFill>
              <a:srgbClr val="87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2" name="Freeform 181"/>
            <p:cNvSpPr>
              <a:spLocks/>
            </p:cNvSpPr>
            <p:nvPr/>
          </p:nvSpPr>
          <p:spPr bwMode="auto">
            <a:xfrm>
              <a:off x="4918" y="832"/>
              <a:ext cx="247" cy="20"/>
            </a:xfrm>
            <a:custGeom>
              <a:avLst/>
              <a:gdLst>
                <a:gd name="T0" fmla="*/ 136 w 1483"/>
                <a:gd name="T1" fmla="*/ 1 h 123"/>
                <a:gd name="T2" fmla="*/ 160 w 1483"/>
                <a:gd name="T3" fmla="*/ 1 h 123"/>
                <a:gd name="T4" fmla="*/ 182 w 1483"/>
                <a:gd name="T5" fmla="*/ 3 h 123"/>
                <a:gd name="T6" fmla="*/ 202 w 1483"/>
                <a:gd name="T7" fmla="*/ 4 h 123"/>
                <a:gd name="T8" fmla="*/ 219 w 1483"/>
                <a:gd name="T9" fmla="*/ 6 h 123"/>
                <a:gd name="T10" fmla="*/ 232 w 1483"/>
                <a:gd name="T11" fmla="*/ 8 h 123"/>
                <a:gd name="T12" fmla="*/ 241 w 1483"/>
                <a:gd name="T13" fmla="*/ 9 h 123"/>
                <a:gd name="T14" fmla="*/ 246 w 1483"/>
                <a:gd name="T15" fmla="*/ 11 h 123"/>
                <a:gd name="T16" fmla="*/ 246 w 1483"/>
                <a:gd name="T17" fmla="*/ 13 h 123"/>
                <a:gd name="T18" fmla="*/ 241 w 1483"/>
                <a:gd name="T19" fmla="*/ 15 h 123"/>
                <a:gd name="T20" fmla="*/ 232 w 1483"/>
                <a:gd name="T21" fmla="*/ 17 h 123"/>
                <a:gd name="T22" fmla="*/ 219 w 1483"/>
                <a:gd name="T23" fmla="*/ 18 h 123"/>
                <a:gd name="T24" fmla="*/ 202 w 1483"/>
                <a:gd name="T25" fmla="*/ 19 h 123"/>
                <a:gd name="T26" fmla="*/ 182 w 1483"/>
                <a:gd name="T27" fmla="*/ 20 h 123"/>
                <a:gd name="T28" fmla="*/ 160 w 1483"/>
                <a:gd name="T29" fmla="*/ 20 h 123"/>
                <a:gd name="T30" fmla="*/ 136 w 1483"/>
                <a:gd name="T31" fmla="*/ 20 h 123"/>
                <a:gd name="T32" fmla="*/ 111 w 1483"/>
                <a:gd name="T33" fmla="*/ 19 h 123"/>
                <a:gd name="T34" fmla="*/ 87 w 1483"/>
                <a:gd name="T35" fmla="*/ 19 h 123"/>
                <a:gd name="T36" fmla="*/ 64 w 1483"/>
                <a:gd name="T37" fmla="*/ 17 h 123"/>
                <a:gd name="T38" fmla="*/ 45 w 1483"/>
                <a:gd name="T39" fmla="*/ 16 h 123"/>
                <a:gd name="T40" fmla="*/ 28 w 1483"/>
                <a:gd name="T41" fmla="*/ 14 h 123"/>
                <a:gd name="T42" fmla="*/ 15 w 1483"/>
                <a:gd name="T43" fmla="*/ 13 h 123"/>
                <a:gd name="T44" fmla="*/ 6 w 1483"/>
                <a:gd name="T45" fmla="*/ 11 h 123"/>
                <a:gd name="T46" fmla="*/ 0 w 1483"/>
                <a:gd name="T47" fmla="*/ 8 h 123"/>
                <a:gd name="T48" fmla="*/ 0 w 1483"/>
                <a:gd name="T49" fmla="*/ 7 h 123"/>
                <a:gd name="T50" fmla="*/ 6 w 1483"/>
                <a:gd name="T51" fmla="*/ 5 h 123"/>
                <a:gd name="T52" fmla="*/ 15 w 1483"/>
                <a:gd name="T53" fmla="*/ 3 h 123"/>
                <a:gd name="T54" fmla="*/ 28 w 1483"/>
                <a:gd name="T55" fmla="*/ 2 h 123"/>
                <a:gd name="T56" fmla="*/ 45 w 1483"/>
                <a:gd name="T57" fmla="*/ 1 h 123"/>
                <a:gd name="T58" fmla="*/ 64 w 1483"/>
                <a:gd name="T59" fmla="*/ 1 h 123"/>
                <a:gd name="T60" fmla="*/ 87 w 1483"/>
                <a:gd name="T61" fmla="*/ 0 h 123"/>
                <a:gd name="T62" fmla="*/ 111 w 1483"/>
                <a:gd name="T63" fmla="*/ 1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83" h="123">
                  <a:moveTo>
                    <a:pt x="743" y="4"/>
                  </a:moveTo>
                  <a:lnTo>
                    <a:pt x="818" y="6"/>
                  </a:lnTo>
                  <a:lnTo>
                    <a:pt x="892" y="6"/>
                  </a:lnTo>
                  <a:lnTo>
                    <a:pt x="963" y="9"/>
                  </a:lnTo>
                  <a:lnTo>
                    <a:pt x="1030" y="15"/>
                  </a:lnTo>
                  <a:lnTo>
                    <a:pt x="1095" y="18"/>
                  </a:lnTo>
                  <a:lnTo>
                    <a:pt x="1155" y="21"/>
                  </a:lnTo>
                  <a:lnTo>
                    <a:pt x="1213" y="26"/>
                  </a:lnTo>
                  <a:lnTo>
                    <a:pt x="1265" y="30"/>
                  </a:lnTo>
                  <a:lnTo>
                    <a:pt x="1313" y="35"/>
                  </a:lnTo>
                  <a:lnTo>
                    <a:pt x="1356" y="41"/>
                  </a:lnTo>
                  <a:lnTo>
                    <a:pt x="1394" y="47"/>
                  </a:lnTo>
                  <a:lnTo>
                    <a:pt x="1425" y="52"/>
                  </a:lnTo>
                  <a:lnTo>
                    <a:pt x="1448" y="58"/>
                  </a:lnTo>
                  <a:lnTo>
                    <a:pt x="1468" y="64"/>
                  </a:lnTo>
                  <a:lnTo>
                    <a:pt x="1479" y="69"/>
                  </a:lnTo>
                  <a:lnTo>
                    <a:pt x="1483" y="75"/>
                  </a:lnTo>
                  <a:lnTo>
                    <a:pt x="1479" y="80"/>
                  </a:lnTo>
                  <a:lnTo>
                    <a:pt x="1468" y="86"/>
                  </a:lnTo>
                  <a:lnTo>
                    <a:pt x="1448" y="93"/>
                  </a:lnTo>
                  <a:lnTo>
                    <a:pt x="1425" y="99"/>
                  </a:lnTo>
                  <a:lnTo>
                    <a:pt x="1394" y="104"/>
                  </a:lnTo>
                  <a:lnTo>
                    <a:pt x="1356" y="106"/>
                  </a:lnTo>
                  <a:lnTo>
                    <a:pt x="1313" y="110"/>
                  </a:lnTo>
                  <a:lnTo>
                    <a:pt x="1265" y="115"/>
                  </a:lnTo>
                  <a:lnTo>
                    <a:pt x="1213" y="118"/>
                  </a:lnTo>
                  <a:lnTo>
                    <a:pt x="1155" y="118"/>
                  </a:lnTo>
                  <a:lnTo>
                    <a:pt x="1095" y="121"/>
                  </a:lnTo>
                  <a:lnTo>
                    <a:pt x="1030" y="121"/>
                  </a:lnTo>
                  <a:lnTo>
                    <a:pt x="963" y="123"/>
                  </a:lnTo>
                  <a:lnTo>
                    <a:pt x="892" y="123"/>
                  </a:lnTo>
                  <a:lnTo>
                    <a:pt x="818" y="121"/>
                  </a:lnTo>
                  <a:lnTo>
                    <a:pt x="743" y="121"/>
                  </a:lnTo>
                  <a:lnTo>
                    <a:pt x="665" y="118"/>
                  </a:lnTo>
                  <a:lnTo>
                    <a:pt x="594" y="118"/>
                  </a:lnTo>
                  <a:lnTo>
                    <a:pt x="522" y="115"/>
                  </a:lnTo>
                  <a:lnTo>
                    <a:pt x="453" y="110"/>
                  </a:lnTo>
                  <a:lnTo>
                    <a:pt x="387" y="106"/>
                  </a:lnTo>
                  <a:lnTo>
                    <a:pt x="327" y="104"/>
                  </a:lnTo>
                  <a:lnTo>
                    <a:pt x="270" y="99"/>
                  </a:lnTo>
                  <a:lnTo>
                    <a:pt x="218" y="93"/>
                  </a:lnTo>
                  <a:lnTo>
                    <a:pt x="170" y="89"/>
                  </a:lnTo>
                  <a:lnTo>
                    <a:pt x="127" y="84"/>
                  </a:lnTo>
                  <a:lnTo>
                    <a:pt x="89" y="78"/>
                  </a:lnTo>
                  <a:lnTo>
                    <a:pt x="58" y="73"/>
                  </a:lnTo>
                  <a:lnTo>
                    <a:pt x="34" y="67"/>
                  </a:lnTo>
                  <a:lnTo>
                    <a:pt x="15" y="58"/>
                  </a:lnTo>
                  <a:lnTo>
                    <a:pt x="2" y="52"/>
                  </a:lnTo>
                  <a:lnTo>
                    <a:pt x="0" y="47"/>
                  </a:lnTo>
                  <a:lnTo>
                    <a:pt x="2" y="41"/>
                  </a:lnTo>
                  <a:lnTo>
                    <a:pt x="15" y="35"/>
                  </a:lnTo>
                  <a:lnTo>
                    <a:pt x="34" y="30"/>
                  </a:lnTo>
                  <a:lnTo>
                    <a:pt x="58" y="26"/>
                  </a:lnTo>
                  <a:lnTo>
                    <a:pt x="89" y="21"/>
                  </a:lnTo>
                  <a:lnTo>
                    <a:pt x="127" y="18"/>
                  </a:lnTo>
                  <a:lnTo>
                    <a:pt x="170" y="12"/>
                  </a:lnTo>
                  <a:lnTo>
                    <a:pt x="218" y="9"/>
                  </a:lnTo>
                  <a:lnTo>
                    <a:pt x="270" y="6"/>
                  </a:lnTo>
                  <a:lnTo>
                    <a:pt x="327" y="6"/>
                  </a:lnTo>
                  <a:lnTo>
                    <a:pt x="387" y="4"/>
                  </a:lnTo>
                  <a:lnTo>
                    <a:pt x="453" y="4"/>
                  </a:lnTo>
                  <a:lnTo>
                    <a:pt x="522" y="0"/>
                  </a:lnTo>
                  <a:lnTo>
                    <a:pt x="594" y="0"/>
                  </a:lnTo>
                  <a:lnTo>
                    <a:pt x="665" y="4"/>
                  </a:lnTo>
                  <a:lnTo>
                    <a:pt x="743" y="4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3" name="Rectangle 182"/>
            <p:cNvSpPr>
              <a:spLocks noChangeArrowheads="1"/>
            </p:cNvSpPr>
            <p:nvPr/>
          </p:nvSpPr>
          <p:spPr bwMode="auto">
            <a:xfrm>
              <a:off x="4963" y="832"/>
              <a:ext cx="7" cy="18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54" name="Rectangle 183"/>
            <p:cNvSpPr>
              <a:spLocks noChangeArrowheads="1"/>
            </p:cNvSpPr>
            <p:nvPr/>
          </p:nvSpPr>
          <p:spPr bwMode="auto">
            <a:xfrm>
              <a:off x="5100" y="834"/>
              <a:ext cx="7" cy="21"/>
            </a:xfrm>
            <a:prstGeom prst="rect">
              <a:avLst/>
            </a:prstGeom>
            <a:solidFill>
              <a:srgbClr val="CCC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55" name="Freeform 184"/>
            <p:cNvSpPr>
              <a:spLocks/>
            </p:cNvSpPr>
            <p:nvPr/>
          </p:nvSpPr>
          <p:spPr bwMode="auto">
            <a:xfrm>
              <a:off x="4927" y="229"/>
              <a:ext cx="217" cy="39"/>
            </a:xfrm>
            <a:custGeom>
              <a:avLst/>
              <a:gdLst>
                <a:gd name="T0" fmla="*/ 11 w 1298"/>
                <a:gd name="T1" fmla="*/ 0 h 232"/>
                <a:gd name="T2" fmla="*/ 207 w 1298"/>
                <a:gd name="T3" fmla="*/ 0 h 232"/>
                <a:gd name="T4" fmla="*/ 211 w 1298"/>
                <a:gd name="T5" fmla="*/ 1 h 232"/>
                <a:gd name="T6" fmla="*/ 214 w 1298"/>
                <a:gd name="T7" fmla="*/ 3 h 232"/>
                <a:gd name="T8" fmla="*/ 217 w 1298"/>
                <a:gd name="T9" fmla="*/ 7 h 232"/>
                <a:gd name="T10" fmla="*/ 217 w 1298"/>
                <a:gd name="T11" fmla="*/ 11 h 232"/>
                <a:gd name="T12" fmla="*/ 217 w 1298"/>
                <a:gd name="T13" fmla="*/ 29 h 232"/>
                <a:gd name="T14" fmla="*/ 217 w 1298"/>
                <a:gd name="T15" fmla="*/ 33 h 232"/>
                <a:gd name="T16" fmla="*/ 214 w 1298"/>
                <a:gd name="T17" fmla="*/ 36 h 232"/>
                <a:gd name="T18" fmla="*/ 211 w 1298"/>
                <a:gd name="T19" fmla="*/ 38 h 232"/>
                <a:gd name="T20" fmla="*/ 207 w 1298"/>
                <a:gd name="T21" fmla="*/ 39 h 232"/>
                <a:gd name="T22" fmla="*/ 11 w 1298"/>
                <a:gd name="T23" fmla="*/ 39 h 232"/>
                <a:gd name="T24" fmla="*/ 7 w 1298"/>
                <a:gd name="T25" fmla="*/ 38 h 232"/>
                <a:gd name="T26" fmla="*/ 3 w 1298"/>
                <a:gd name="T27" fmla="*/ 36 h 232"/>
                <a:gd name="T28" fmla="*/ 1 w 1298"/>
                <a:gd name="T29" fmla="*/ 33 h 232"/>
                <a:gd name="T30" fmla="*/ 0 w 1298"/>
                <a:gd name="T31" fmla="*/ 29 h 232"/>
                <a:gd name="T32" fmla="*/ 0 w 1298"/>
                <a:gd name="T33" fmla="*/ 11 h 232"/>
                <a:gd name="T34" fmla="*/ 1 w 1298"/>
                <a:gd name="T35" fmla="*/ 7 h 232"/>
                <a:gd name="T36" fmla="*/ 3 w 1298"/>
                <a:gd name="T37" fmla="*/ 3 h 232"/>
                <a:gd name="T38" fmla="*/ 7 w 1298"/>
                <a:gd name="T39" fmla="*/ 1 h 232"/>
                <a:gd name="T40" fmla="*/ 11 w 1298"/>
                <a:gd name="T41" fmla="*/ 0 h 2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8" h="232">
                  <a:moveTo>
                    <a:pt x="65" y="0"/>
                  </a:moveTo>
                  <a:lnTo>
                    <a:pt x="1238" y="0"/>
                  </a:lnTo>
                  <a:lnTo>
                    <a:pt x="1264" y="6"/>
                  </a:lnTo>
                  <a:lnTo>
                    <a:pt x="1281" y="20"/>
                  </a:lnTo>
                  <a:lnTo>
                    <a:pt x="1296" y="41"/>
                  </a:lnTo>
                  <a:lnTo>
                    <a:pt x="1298" y="67"/>
                  </a:lnTo>
                  <a:lnTo>
                    <a:pt x="1298" y="173"/>
                  </a:lnTo>
                  <a:lnTo>
                    <a:pt x="1296" y="195"/>
                  </a:lnTo>
                  <a:lnTo>
                    <a:pt x="1281" y="216"/>
                  </a:lnTo>
                  <a:lnTo>
                    <a:pt x="1264" y="227"/>
                  </a:lnTo>
                  <a:lnTo>
                    <a:pt x="1238" y="232"/>
                  </a:lnTo>
                  <a:lnTo>
                    <a:pt x="65" y="232"/>
                  </a:lnTo>
                  <a:lnTo>
                    <a:pt x="39" y="227"/>
                  </a:lnTo>
                  <a:lnTo>
                    <a:pt x="19" y="216"/>
                  </a:lnTo>
                  <a:lnTo>
                    <a:pt x="5" y="195"/>
                  </a:lnTo>
                  <a:lnTo>
                    <a:pt x="0" y="173"/>
                  </a:lnTo>
                  <a:lnTo>
                    <a:pt x="0" y="67"/>
                  </a:lnTo>
                  <a:lnTo>
                    <a:pt x="5" y="41"/>
                  </a:lnTo>
                  <a:lnTo>
                    <a:pt x="19" y="20"/>
                  </a:lnTo>
                  <a:lnTo>
                    <a:pt x="39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6" name="Freeform 185"/>
            <p:cNvSpPr>
              <a:spLocks/>
            </p:cNvSpPr>
            <p:nvPr/>
          </p:nvSpPr>
          <p:spPr bwMode="auto">
            <a:xfrm>
              <a:off x="4931" y="233"/>
              <a:ext cx="209" cy="32"/>
            </a:xfrm>
            <a:custGeom>
              <a:avLst/>
              <a:gdLst>
                <a:gd name="T0" fmla="*/ 10 w 1259"/>
                <a:gd name="T1" fmla="*/ 0 h 192"/>
                <a:gd name="T2" fmla="*/ 200 w 1259"/>
                <a:gd name="T3" fmla="*/ 0 h 192"/>
                <a:gd name="T4" fmla="*/ 203 w 1259"/>
                <a:gd name="T5" fmla="*/ 1 h 192"/>
                <a:gd name="T6" fmla="*/ 206 w 1259"/>
                <a:gd name="T7" fmla="*/ 3 h 192"/>
                <a:gd name="T8" fmla="*/ 208 w 1259"/>
                <a:gd name="T9" fmla="*/ 6 h 192"/>
                <a:gd name="T10" fmla="*/ 209 w 1259"/>
                <a:gd name="T11" fmla="*/ 9 h 192"/>
                <a:gd name="T12" fmla="*/ 209 w 1259"/>
                <a:gd name="T13" fmla="*/ 24 h 192"/>
                <a:gd name="T14" fmla="*/ 208 w 1259"/>
                <a:gd name="T15" fmla="*/ 27 h 192"/>
                <a:gd name="T16" fmla="*/ 206 w 1259"/>
                <a:gd name="T17" fmla="*/ 30 h 192"/>
                <a:gd name="T18" fmla="*/ 203 w 1259"/>
                <a:gd name="T19" fmla="*/ 32 h 192"/>
                <a:gd name="T20" fmla="*/ 200 w 1259"/>
                <a:gd name="T21" fmla="*/ 32 h 192"/>
                <a:gd name="T22" fmla="*/ 10 w 1259"/>
                <a:gd name="T23" fmla="*/ 32 h 192"/>
                <a:gd name="T24" fmla="*/ 6 w 1259"/>
                <a:gd name="T25" fmla="*/ 32 h 192"/>
                <a:gd name="T26" fmla="*/ 3 w 1259"/>
                <a:gd name="T27" fmla="*/ 30 h 192"/>
                <a:gd name="T28" fmla="*/ 1 w 1259"/>
                <a:gd name="T29" fmla="*/ 27 h 192"/>
                <a:gd name="T30" fmla="*/ 0 w 1259"/>
                <a:gd name="T31" fmla="*/ 24 h 192"/>
                <a:gd name="T32" fmla="*/ 0 w 1259"/>
                <a:gd name="T33" fmla="*/ 9 h 192"/>
                <a:gd name="T34" fmla="*/ 1 w 1259"/>
                <a:gd name="T35" fmla="*/ 6 h 192"/>
                <a:gd name="T36" fmla="*/ 3 w 1259"/>
                <a:gd name="T37" fmla="*/ 3 h 192"/>
                <a:gd name="T38" fmla="*/ 6 w 1259"/>
                <a:gd name="T39" fmla="*/ 1 h 192"/>
                <a:gd name="T40" fmla="*/ 10 w 1259"/>
                <a:gd name="T41" fmla="*/ 0 h 1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59" h="192">
                  <a:moveTo>
                    <a:pt x="61" y="0"/>
                  </a:moveTo>
                  <a:lnTo>
                    <a:pt x="1202" y="0"/>
                  </a:lnTo>
                  <a:lnTo>
                    <a:pt x="1225" y="6"/>
                  </a:lnTo>
                  <a:lnTo>
                    <a:pt x="1242" y="17"/>
                  </a:lnTo>
                  <a:lnTo>
                    <a:pt x="1253" y="34"/>
                  </a:lnTo>
                  <a:lnTo>
                    <a:pt x="1259" y="54"/>
                  </a:lnTo>
                  <a:lnTo>
                    <a:pt x="1259" y="144"/>
                  </a:lnTo>
                  <a:lnTo>
                    <a:pt x="1253" y="164"/>
                  </a:lnTo>
                  <a:lnTo>
                    <a:pt x="1242" y="177"/>
                  </a:lnTo>
                  <a:lnTo>
                    <a:pt x="1225" y="190"/>
                  </a:lnTo>
                  <a:lnTo>
                    <a:pt x="1202" y="192"/>
                  </a:lnTo>
                  <a:lnTo>
                    <a:pt x="61" y="192"/>
                  </a:lnTo>
                  <a:lnTo>
                    <a:pt x="37" y="190"/>
                  </a:lnTo>
                  <a:lnTo>
                    <a:pt x="18" y="177"/>
                  </a:lnTo>
                  <a:lnTo>
                    <a:pt x="7" y="164"/>
                  </a:lnTo>
                  <a:lnTo>
                    <a:pt x="0" y="144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A09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7" name="Freeform 186"/>
            <p:cNvSpPr>
              <a:spLocks/>
            </p:cNvSpPr>
            <p:nvPr/>
          </p:nvSpPr>
          <p:spPr bwMode="auto">
            <a:xfrm>
              <a:off x="4931" y="233"/>
              <a:ext cx="206" cy="24"/>
            </a:xfrm>
            <a:custGeom>
              <a:avLst/>
              <a:gdLst>
                <a:gd name="T0" fmla="*/ 206 w 1240"/>
                <a:gd name="T1" fmla="*/ 1 h 147"/>
                <a:gd name="T2" fmla="*/ 206 w 1240"/>
                <a:gd name="T3" fmla="*/ 16 h 147"/>
                <a:gd name="T4" fmla="*/ 205 w 1240"/>
                <a:gd name="T5" fmla="*/ 19 h 147"/>
                <a:gd name="T6" fmla="*/ 203 w 1240"/>
                <a:gd name="T7" fmla="*/ 22 h 147"/>
                <a:gd name="T8" fmla="*/ 200 w 1240"/>
                <a:gd name="T9" fmla="*/ 24 h 147"/>
                <a:gd name="T10" fmla="*/ 196 w 1240"/>
                <a:gd name="T11" fmla="*/ 24 h 147"/>
                <a:gd name="T12" fmla="*/ 6 w 1240"/>
                <a:gd name="T13" fmla="*/ 24 h 147"/>
                <a:gd name="T14" fmla="*/ 5 w 1240"/>
                <a:gd name="T15" fmla="*/ 24 h 147"/>
                <a:gd name="T16" fmla="*/ 3 w 1240"/>
                <a:gd name="T17" fmla="*/ 24 h 147"/>
                <a:gd name="T18" fmla="*/ 1 w 1240"/>
                <a:gd name="T19" fmla="*/ 23 h 147"/>
                <a:gd name="T20" fmla="*/ 0 w 1240"/>
                <a:gd name="T21" fmla="*/ 23 h 147"/>
                <a:gd name="T22" fmla="*/ 0 w 1240"/>
                <a:gd name="T23" fmla="*/ 9 h 147"/>
                <a:gd name="T24" fmla="*/ 1 w 1240"/>
                <a:gd name="T25" fmla="*/ 6 h 147"/>
                <a:gd name="T26" fmla="*/ 3 w 1240"/>
                <a:gd name="T27" fmla="*/ 3 h 147"/>
                <a:gd name="T28" fmla="*/ 6 w 1240"/>
                <a:gd name="T29" fmla="*/ 1 h 147"/>
                <a:gd name="T30" fmla="*/ 10 w 1240"/>
                <a:gd name="T31" fmla="*/ 0 h 147"/>
                <a:gd name="T32" fmla="*/ 200 w 1240"/>
                <a:gd name="T33" fmla="*/ 0 h 147"/>
                <a:gd name="T34" fmla="*/ 201 w 1240"/>
                <a:gd name="T35" fmla="*/ 0 h 147"/>
                <a:gd name="T36" fmla="*/ 203 w 1240"/>
                <a:gd name="T37" fmla="*/ 1 h 147"/>
                <a:gd name="T38" fmla="*/ 205 w 1240"/>
                <a:gd name="T39" fmla="*/ 1 h 147"/>
                <a:gd name="T40" fmla="*/ 206 w 1240"/>
                <a:gd name="T41" fmla="*/ 1 h 1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40" h="147">
                  <a:moveTo>
                    <a:pt x="1240" y="9"/>
                  </a:moveTo>
                  <a:lnTo>
                    <a:pt x="1240" y="95"/>
                  </a:lnTo>
                  <a:lnTo>
                    <a:pt x="1234" y="115"/>
                  </a:lnTo>
                  <a:lnTo>
                    <a:pt x="1222" y="132"/>
                  </a:lnTo>
                  <a:lnTo>
                    <a:pt x="1202" y="144"/>
                  </a:lnTo>
                  <a:lnTo>
                    <a:pt x="1179" y="147"/>
                  </a:lnTo>
                  <a:lnTo>
                    <a:pt x="37" y="147"/>
                  </a:lnTo>
                  <a:lnTo>
                    <a:pt x="29" y="147"/>
                  </a:lnTo>
                  <a:lnTo>
                    <a:pt x="20" y="144"/>
                  </a:lnTo>
                  <a:lnTo>
                    <a:pt x="9" y="140"/>
                  </a:lnTo>
                  <a:lnTo>
                    <a:pt x="0" y="138"/>
                  </a:lnTo>
                  <a:lnTo>
                    <a:pt x="0" y="54"/>
                  </a:lnTo>
                  <a:lnTo>
                    <a:pt x="7" y="34"/>
                  </a:lnTo>
                  <a:lnTo>
                    <a:pt x="18" y="17"/>
                  </a:lnTo>
                  <a:lnTo>
                    <a:pt x="37" y="6"/>
                  </a:lnTo>
                  <a:lnTo>
                    <a:pt x="61" y="0"/>
                  </a:lnTo>
                  <a:lnTo>
                    <a:pt x="1202" y="0"/>
                  </a:lnTo>
                  <a:lnTo>
                    <a:pt x="1210" y="0"/>
                  </a:lnTo>
                  <a:lnTo>
                    <a:pt x="1222" y="4"/>
                  </a:lnTo>
                  <a:lnTo>
                    <a:pt x="1231" y="6"/>
                  </a:lnTo>
                  <a:lnTo>
                    <a:pt x="1240" y="9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8" name="Rectangle 187"/>
            <p:cNvSpPr>
              <a:spLocks noChangeArrowheads="1"/>
            </p:cNvSpPr>
            <p:nvPr/>
          </p:nvSpPr>
          <p:spPr bwMode="auto">
            <a:xfrm>
              <a:off x="4902" y="305"/>
              <a:ext cx="253" cy="68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59" name="Rectangle 188"/>
            <p:cNvSpPr>
              <a:spLocks noChangeArrowheads="1"/>
            </p:cNvSpPr>
            <p:nvPr/>
          </p:nvSpPr>
          <p:spPr bwMode="auto">
            <a:xfrm>
              <a:off x="4906" y="308"/>
              <a:ext cx="244" cy="61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0" name="Freeform 189"/>
            <p:cNvSpPr>
              <a:spLocks/>
            </p:cNvSpPr>
            <p:nvPr/>
          </p:nvSpPr>
          <p:spPr bwMode="auto">
            <a:xfrm>
              <a:off x="4932" y="325"/>
              <a:ext cx="192" cy="37"/>
            </a:xfrm>
            <a:custGeom>
              <a:avLst/>
              <a:gdLst>
                <a:gd name="T0" fmla="*/ 0 w 1153"/>
                <a:gd name="T1" fmla="*/ 8 h 224"/>
                <a:gd name="T2" fmla="*/ 56 w 1153"/>
                <a:gd name="T3" fmla="*/ 8 h 224"/>
                <a:gd name="T4" fmla="*/ 56 w 1153"/>
                <a:gd name="T5" fmla="*/ 0 h 224"/>
                <a:gd name="T6" fmla="*/ 136 w 1153"/>
                <a:gd name="T7" fmla="*/ 0 h 224"/>
                <a:gd name="T8" fmla="*/ 136 w 1153"/>
                <a:gd name="T9" fmla="*/ 8 h 224"/>
                <a:gd name="T10" fmla="*/ 192 w 1153"/>
                <a:gd name="T11" fmla="*/ 8 h 224"/>
                <a:gd name="T12" fmla="*/ 192 w 1153"/>
                <a:gd name="T13" fmla="*/ 19 h 224"/>
                <a:gd name="T14" fmla="*/ 136 w 1153"/>
                <a:gd name="T15" fmla="*/ 19 h 224"/>
                <a:gd name="T16" fmla="*/ 136 w 1153"/>
                <a:gd name="T17" fmla="*/ 37 h 224"/>
                <a:gd name="T18" fmla="*/ 56 w 1153"/>
                <a:gd name="T19" fmla="*/ 37 h 224"/>
                <a:gd name="T20" fmla="*/ 56 w 1153"/>
                <a:gd name="T21" fmla="*/ 19 h 224"/>
                <a:gd name="T22" fmla="*/ 0 w 1153"/>
                <a:gd name="T23" fmla="*/ 19 h 224"/>
                <a:gd name="T24" fmla="*/ 0 w 1153"/>
                <a:gd name="T25" fmla="*/ 8 h 2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53" h="224">
                  <a:moveTo>
                    <a:pt x="0" y="49"/>
                  </a:moveTo>
                  <a:lnTo>
                    <a:pt x="339" y="49"/>
                  </a:lnTo>
                  <a:lnTo>
                    <a:pt x="339" y="0"/>
                  </a:lnTo>
                  <a:lnTo>
                    <a:pt x="814" y="0"/>
                  </a:lnTo>
                  <a:lnTo>
                    <a:pt x="814" y="49"/>
                  </a:lnTo>
                  <a:lnTo>
                    <a:pt x="1153" y="49"/>
                  </a:lnTo>
                  <a:lnTo>
                    <a:pt x="1153" y="114"/>
                  </a:lnTo>
                  <a:lnTo>
                    <a:pt x="814" y="114"/>
                  </a:lnTo>
                  <a:lnTo>
                    <a:pt x="814" y="224"/>
                  </a:lnTo>
                  <a:lnTo>
                    <a:pt x="339" y="224"/>
                  </a:lnTo>
                  <a:lnTo>
                    <a:pt x="339" y="114"/>
                  </a:lnTo>
                  <a:lnTo>
                    <a:pt x="0" y="114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1" name="Freeform 190"/>
            <p:cNvSpPr>
              <a:spLocks/>
            </p:cNvSpPr>
            <p:nvPr/>
          </p:nvSpPr>
          <p:spPr bwMode="auto">
            <a:xfrm>
              <a:off x="4937" y="328"/>
              <a:ext cx="182" cy="31"/>
            </a:xfrm>
            <a:custGeom>
              <a:avLst/>
              <a:gdLst>
                <a:gd name="T0" fmla="*/ 57 w 1089"/>
                <a:gd name="T1" fmla="*/ 0 h 190"/>
                <a:gd name="T2" fmla="*/ 124 w 1089"/>
                <a:gd name="T3" fmla="*/ 0 h 190"/>
                <a:gd name="T4" fmla="*/ 124 w 1089"/>
                <a:gd name="T5" fmla="*/ 7 h 190"/>
                <a:gd name="T6" fmla="*/ 182 w 1089"/>
                <a:gd name="T7" fmla="*/ 7 h 190"/>
                <a:gd name="T8" fmla="*/ 182 w 1089"/>
                <a:gd name="T9" fmla="*/ 14 h 190"/>
                <a:gd name="T10" fmla="*/ 124 w 1089"/>
                <a:gd name="T11" fmla="*/ 14 h 190"/>
                <a:gd name="T12" fmla="*/ 124 w 1089"/>
                <a:gd name="T13" fmla="*/ 31 h 190"/>
                <a:gd name="T14" fmla="*/ 57 w 1089"/>
                <a:gd name="T15" fmla="*/ 31 h 190"/>
                <a:gd name="T16" fmla="*/ 57 w 1089"/>
                <a:gd name="T17" fmla="*/ 14 h 190"/>
                <a:gd name="T18" fmla="*/ 0 w 1089"/>
                <a:gd name="T19" fmla="*/ 14 h 190"/>
                <a:gd name="T20" fmla="*/ 0 w 1089"/>
                <a:gd name="T21" fmla="*/ 7 h 190"/>
                <a:gd name="T22" fmla="*/ 57 w 1089"/>
                <a:gd name="T23" fmla="*/ 7 h 190"/>
                <a:gd name="T24" fmla="*/ 57 w 1089"/>
                <a:gd name="T25" fmla="*/ 0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89" h="190">
                  <a:moveTo>
                    <a:pt x="344" y="0"/>
                  </a:moveTo>
                  <a:lnTo>
                    <a:pt x="743" y="0"/>
                  </a:lnTo>
                  <a:lnTo>
                    <a:pt x="743" y="44"/>
                  </a:lnTo>
                  <a:lnTo>
                    <a:pt x="1089" y="44"/>
                  </a:lnTo>
                  <a:lnTo>
                    <a:pt x="1089" y="84"/>
                  </a:lnTo>
                  <a:lnTo>
                    <a:pt x="743" y="84"/>
                  </a:lnTo>
                  <a:lnTo>
                    <a:pt x="743" y="190"/>
                  </a:lnTo>
                  <a:lnTo>
                    <a:pt x="344" y="190"/>
                  </a:lnTo>
                  <a:lnTo>
                    <a:pt x="344" y="84"/>
                  </a:lnTo>
                  <a:lnTo>
                    <a:pt x="0" y="84"/>
                  </a:lnTo>
                  <a:lnTo>
                    <a:pt x="0" y="44"/>
                  </a:lnTo>
                  <a:lnTo>
                    <a:pt x="344" y="44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rgbClr val="968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2" name="Rectangle 191"/>
            <p:cNvSpPr>
              <a:spLocks noChangeArrowheads="1"/>
            </p:cNvSpPr>
            <p:nvPr/>
          </p:nvSpPr>
          <p:spPr bwMode="auto">
            <a:xfrm>
              <a:off x="5084" y="352"/>
              <a:ext cx="25" cy="14"/>
            </a:xfrm>
            <a:prstGeom prst="rect">
              <a:avLst/>
            </a:pr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3" name="Rectangle 192"/>
            <p:cNvSpPr>
              <a:spLocks noChangeArrowheads="1"/>
            </p:cNvSpPr>
            <p:nvPr/>
          </p:nvSpPr>
          <p:spPr bwMode="auto">
            <a:xfrm>
              <a:off x="5086" y="353"/>
              <a:ext cx="20" cy="12"/>
            </a:xfrm>
            <a:prstGeom prst="rect">
              <a:avLst/>
            </a:prstGeom>
            <a:solidFill>
              <a:srgbClr val="ADA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4" name="Rectangle 193"/>
            <p:cNvSpPr>
              <a:spLocks noChangeArrowheads="1"/>
            </p:cNvSpPr>
            <p:nvPr/>
          </p:nvSpPr>
          <p:spPr bwMode="auto">
            <a:xfrm>
              <a:off x="4995" y="342"/>
              <a:ext cx="66" cy="17"/>
            </a:xfrm>
            <a:prstGeom prst="rect">
              <a:avLst/>
            </a:prstGeom>
            <a:solidFill>
              <a:srgbClr val="BFBA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5" name="Freeform 194"/>
            <p:cNvSpPr>
              <a:spLocks/>
            </p:cNvSpPr>
            <p:nvPr/>
          </p:nvSpPr>
          <p:spPr bwMode="auto">
            <a:xfrm>
              <a:off x="5258" y="151"/>
              <a:ext cx="200" cy="741"/>
            </a:xfrm>
            <a:custGeom>
              <a:avLst/>
              <a:gdLst>
                <a:gd name="T0" fmla="*/ 0 w 1204"/>
                <a:gd name="T1" fmla="*/ 0 h 4444"/>
                <a:gd name="T2" fmla="*/ 2 w 1204"/>
                <a:gd name="T3" fmla="*/ 741 h 4444"/>
                <a:gd name="T4" fmla="*/ 198 w 1204"/>
                <a:gd name="T5" fmla="*/ 722 h 4444"/>
                <a:gd name="T6" fmla="*/ 44 w 1204"/>
                <a:gd name="T7" fmla="*/ 709 h 4444"/>
                <a:gd name="T8" fmla="*/ 200 w 1204"/>
                <a:gd name="T9" fmla="*/ 687 h 4444"/>
                <a:gd name="T10" fmla="*/ 50 w 1204"/>
                <a:gd name="T11" fmla="*/ 680 h 4444"/>
                <a:gd name="T12" fmla="*/ 193 w 1204"/>
                <a:gd name="T13" fmla="*/ 662 h 4444"/>
                <a:gd name="T14" fmla="*/ 47 w 1204"/>
                <a:gd name="T15" fmla="*/ 644 h 4444"/>
                <a:gd name="T16" fmla="*/ 190 w 1204"/>
                <a:gd name="T17" fmla="*/ 629 h 4444"/>
                <a:gd name="T18" fmla="*/ 49 w 1204"/>
                <a:gd name="T19" fmla="*/ 612 h 4444"/>
                <a:gd name="T20" fmla="*/ 187 w 1204"/>
                <a:gd name="T21" fmla="*/ 601 h 4444"/>
                <a:gd name="T22" fmla="*/ 47 w 1204"/>
                <a:gd name="T23" fmla="*/ 579 h 4444"/>
                <a:gd name="T24" fmla="*/ 186 w 1204"/>
                <a:gd name="T25" fmla="*/ 573 h 4444"/>
                <a:gd name="T26" fmla="*/ 50 w 1204"/>
                <a:gd name="T27" fmla="*/ 544 h 4444"/>
                <a:gd name="T28" fmla="*/ 177 w 1204"/>
                <a:gd name="T29" fmla="*/ 533 h 4444"/>
                <a:gd name="T30" fmla="*/ 48 w 1204"/>
                <a:gd name="T31" fmla="*/ 510 h 4444"/>
                <a:gd name="T32" fmla="*/ 181 w 1204"/>
                <a:gd name="T33" fmla="*/ 497 h 4444"/>
                <a:gd name="T34" fmla="*/ 45 w 1204"/>
                <a:gd name="T35" fmla="*/ 480 h 4444"/>
                <a:gd name="T36" fmla="*/ 181 w 1204"/>
                <a:gd name="T37" fmla="*/ 459 h 4444"/>
                <a:gd name="T38" fmla="*/ 44 w 1204"/>
                <a:gd name="T39" fmla="*/ 439 h 4444"/>
                <a:gd name="T40" fmla="*/ 173 w 1204"/>
                <a:gd name="T41" fmla="*/ 423 h 4444"/>
                <a:gd name="T42" fmla="*/ 40 w 1204"/>
                <a:gd name="T43" fmla="*/ 402 h 4444"/>
                <a:gd name="T44" fmla="*/ 173 w 1204"/>
                <a:gd name="T45" fmla="*/ 389 h 4444"/>
                <a:gd name="T46" fmla="*/ 45 w 1204"/>
                <a:gd name="T47" fmla="*/ 368 h 4444"/>
                <a:gd name="T48" fmla="*/ 170 w 1204"/>
                <a:gd name="T49" fmla="*/ 360 h 4444"/>
                <a:gd name="T50" fmla="*/ 41 w 1204"/>
                <a:gd name="T51" fmla="*/ 335 h 4444"/>
                <a:gd name="T52" fmla="*/ 170 w 1204"/>
                <a:gd name="T53" fmla="*/ 326 h 4444"/>
                <a:gd name="T54" fmla="*/ 44 w 1204"/>
                <a:gd name="T55" fmla="*/ 300 h 4444"/>
                <a:gd name="T56" fmla="*/ 164 w 1204"/>
                <a:gd name="T57" fmla="*/ 291 h 4444"/>
                <a:gd name="T58" fmla="*/ 41 w 1204"/>
                <a:gd name="T59" fmla="*/ 269 h 4444"/>
                <a:gd name="T60" fmla="*/ 167 w 1204"/>
                <a:gd name="T61" fmla="*/ 259 h 4444"/>
                <a:gd name="T62" fmla="*/ 44 w 1204"/>
                <a:gd name="T63" fmla="*/ 238 h 4444"/>
                <a:gd name="T64" fmla="*/ 162 w 1204"/>
                <a:gd name="T65" fmla="*/ 229 h 4444"/>
                <a:gd name="T66" fmla="*/ 45 w 1204"/>
                <a:gd name="T67" fmla="*/ 204 h 4444"/>
                <a:gd name="T68" fmla="*/ 162 w 1204"/>
                <a:gd name="T69" fmla="*/ 199 h 4444"/>
                <a:gd name="T70" fmla="*/ 45 w 1204"/>
                <a:gd name="T71" fmla="*/ 171 h 4444"/>
                <a:gd name="T72" fmla="*/ 166 w 1204"/>
                <a:gd name="T73" fmla="*/ 164 h 4444"/>
                <a:gd name="T74" fmla="*/ 43 w 1204"/>
                <a:gd name="T75" fmla="*/ 133 h 4444"/>
                <a:gd name="T76" fmla="*/ 153 w 1204"/>
                <a:gd name="T77" fmla="*/ 133 h 4444"/>
                <a:gd name="T78" fmla="*/ 41 w 1204"/>
                <a:gd name="T79" fmla="*/ 100 h 4444"/>
                <a:gd name="T80" fmla="*/ 145 w 1204"/>
                <a:gd name="T81" fmla="*/ 100 h 4444"/>
                <a:gd name="T82" fmla="*/ 43 w 1204"/>
                <a:gd name="T83" fmla="*/ 67 h 4444"/>
                <a:gd name="T84" fmla="*/ 146 w 1204"/>
                <a:gd name="T85" fmla="*/ 68 h 4444"/>
                <a:gd name="T86" fmla="*/ 32 w 1204"/>
                <a:gd name="T87" fmla="*/ 36 h 4444"/>
                <a:gd name="T88" fmla="*/ 143 w 1204"/>
                <a:gd name="T89" fmla="*/ 43 h 4444"/>
                <a:gd name="T90" fmla="*/ 0 w 1204"/>
                <a:gd name="T91" fmla="*/ 0 h 44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04" h="4444">
                  <a:moveTo>
                    <a:pt x="0" y="0"/>
                  </a:moveTo>
                  <a:lnTo>
                    <a:pt x="12" y="4444"/>
                  </a:lnTo>
                  <a:lnTo>
                    <a:pt x="1190" y="4330"/>
                  </a:lnTo>
                  <a:lnTo>
                    <a:pt x="263" y="4252"/>
                  </a:lnTo>
                  <a:lnTo>
                    <a:pt x="1204" y="4123"/>
                  </a:lnTo>
                  <a:lnTo>
                    <a:pt x="304" y="4080"/>
                  </a:lnTo>
                  <a:lnTo>
                    <a:pt x="1161" y="3968"/>
                  </a:lnTo>
                  <a:lnTo>
                    <a:pt x="282" y="3862"/>
                  </a:lnTo>
                  <a:lnTo>
                    <a:pt x="1144" y="3770"/>
                  </a:lnTo>
                  <a:lnTo>
                    <a:pt x="295" y="3669"/>
                  </a:lnTo>
                  <a:lnTo>
                    <a:pt x="1124" y="3604"/>
                  </a:lnTo>
                  <a:lnTo>
                    <a:pt x="282" y="3475"/>
                  </a:lnTo>
                  <a:lnTo>
                    <a:pt x="1118" y="3434"/>
                  </a:lnTo>
                  <a:lnTo>
                    <a:pt x="301" y="3265"/>
                  </a:lnTo>
                  <a:lnTo>
                    <a:pt x="1066" y="3196"/>
                  </a:lnTo>
                  <a:lnTo>
                    <a:pt x="289" y="3059"/>
                  </a:lnTo>
                  <a:lnTo>
                    <a:pt x="1087" y="2982"/>
                  </a:lnTo>
                  <a:lnTo>
                    <a:pt x="273" y="2876"/>
                  </a:lnTo>
                  <a:lnTo>
                    <a:pt x="1090" y="2753"/>
                  </a:lnTo>
                  <a:lnTo>
                    <a:pt x="263" y="2632"/>
                  </a:lnTo>
                  <a:lnTo>
                    <a:pt x="1041" y="2537"/>
                  </a:lnTo>
                  <a:lnTo>
                    <a:pt x="241" y="2411"/>
                  </a:lnTo>
                  <a:lnTo>
                    <a:pt x="1041" y="2334"/>
                  </a:lnTo>
                  <a:lnTo>
                    <a:pt x="269" y="2207"/>
                  </a:lnTo>
                  <a:lnTo>
                    <a:pt x="1021" y="2159"/>
                  </a:lnTo>
                  <a:lnTo>
                    <a:pt x="244" y="2007"/>
                  </a:lnTo>
                  <a:lnTo>
                    <a:pt x="1021" y="1958"/>
                  </a:lnTo>
                  <a:lnTo>
                    <a:pt x="263" y="1800"/>
                  </a:lnTo>
                  <a:lnTo>
                    <a:pt x="989" y="1744"/>
                  </a:lnTo>
                  <a:lnTo>
                    <a:pt x="247" y="1614"/>
                  </a:lnTo>
                  <a:lnTo>
                    <a:pt x="1006" y="1551"/>
                  </a:lnTo>
                  <a:lnTo>
                    <a:pt x="263" y="1425"/>
                  </a:lnTo>
                  <a:lnTo>
                    <a:pt x="978" y="1376"/>
                  </a:lnTo>
                  <a:lnTo>
                    <a:pt x="273" y="1221"/>
                  </a:lnTo>
                  <a:lnTo>
                    <a:pt x="978" y="1193"/>
                  </a:lnTo>
                  <a:lnTo>
                    <a:pt x="273" y="1023"/>
                  </a:lnTo>
                  <a:lnTo>
                    <a:pt x="999" y="986"/>
                  </a:lnTo>
                  <a:lnTo>
                    <a:pt x="256" y="800"/>
                  </a:lnTo>
                  <a:lnTo>
                    <a:pt x="921" y="800"/>
                  </a:lnTo>
                  <a:lnTo>
                    <a:pt x="247" y="597"/>
                  </a:lnTo>
                  <a:lnTo>
                    <a:pt x="874" y="602"/>
                  </a:lnTo>
                  <a:lnTo>
                    <a:pt x="256" y="401"/>
                  </a:lnTo>
                  <a:lnTo>
                    <a:pt x="880" y="409"/>
                  </a:lnTo>
                  <a:lnTo>
                    <a:pt x="192" y="217"/>
                  </a:lnTo>
                  <a:lnTo>
                    <a:pt x="863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6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6" name="Freeform 195"/>
            <p:cNvSpPr>
              <a:spLocks/>
            </p:cNvSpPr>
            <p:nvPr/>
          </p:nvSpPr>
          <p:spPr bwMode="auto">
            <a:xfrm>
              <a:off x="4916" y="139"/>
              <a:ext cx="208" cy="66"/>
            </a:xfrm>
            <a:custGeom>
              <a:avLst/>
              <a:gdLst>
                <a:gd name="T0" fmla="*/ 0 w 1248"/>
                <a:gd name="T1" fmla="*/ 0 h 396"/>
                <a:gd name="T2" fmla="*/ 2 w 1248"/>
                <a:gd name="T3" fmla="*/ 66 h 396"/>
                <a:gd name="T4" fmla="*/ 207 w 1248"/>
                <a:gd name="T5" fmla="*/ 65 h 396"/>
                <a:gd name="T6" fmla="*/ 31 w 1248"/>
                <a:gd name="T7" fmla="*/ 52 h 396"/>
                <a:gd name="T8" fmla="*/ 208 w 1248"/>
                <a:gd name="T9" fmla="*/ 48 h 396"/>
                <a:gd name="T10" fmla="*/ 31 w 1248"/>
                <a:gd name="T11" fmla="*/ 32 h 396"/>
                <a:gd name="T12" fmla="*/ 207 w 1248"/>
                <a:gd name="T13" fmla="*/ 30 h 396"/>
                <a:gd name="T14" fmla="*/ 28 w 1248"/>
                <a:gd name="T15" fmla="*/ 15 h 396"/>
                <a:gd name="T16" fmla="*/ 200 w 1248"/>
                <a:gd name="T17" fmla="*/ 8 h 396"/>
                <a:gd name="T18" fmla="*/ 0 w 1248"/>
                <a:gd name="T19" fmla="*/ 0 h 3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48" h="396">
                  <a:moveTo>
                    <a:pt x="0" y="0"/>
                  </a:moveTo>
                  <a:lnTo>
                    <a:pt x="11" y="396"/>
                  </a:lnTo>
                  <a:lnTo>
                    <a:pt x="1239" y="391"/>
                  </a:lnTo>
                  <a:lnTo>
                    <a:pt x="183" y="309"/>
                  </a:lnTo>
                  <a:lnTo>
                    <a:pt x="1248" y="290"/>
                  </a:lnTo>
                  <a:lnTo>
                    <a:pt x="186" y="192"/>
                  </a:lnTo>
                  <a:lnTo>
                    <a:pt x="1239" y="181"/>
                  </a:lnTo>
                  <a:lnTo>
                    <a:pt x="166" y="89"/>
                  </a:lnTo>
                  <a:lnTo>
                    <a:pt x="1201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7" name="Freeform 196"/>
            <p:cNvSpPr>
              <a:spLocks/>
            </p:cNvSpPr>
            <p:nvPr/>
          </p:nvSpPr>
          <p:spPr bwMode="auto">
            <a:xfrm>
              <a:off x="4914" y="271"/>
              <a:ext cx="201" cy="23"/>
            </a:xfrm>
            <a:custGeom>
              <a:avLst/>
              <a:gdLst>
                <a:gd name="T0" fmla="*/ 0 w 1205"/>
                <a:gd name="T1" fmla="*/ 0 h 134"/>
                <a:gd name="T2" fmla="*/ 0 w 1205"/>
                <a:gd name="T3" fmla="*/ 23 h 134"/>
                <a:gd name="T4" fmla="*/ 201 w 1205"/>
                <a:gd name="T5" fmla="*/ 23 h 134"/>
                <a:gd name="T6" fmla="*/ 28 w 1205"/>
                <a:gd name="T7" fmla="*/ 12 h 134"/>
                <a:gd name="T8" fmla="*/ 200 w 1205"/>
                <a:gd name="T9" fmla="*/ 10 h 134"/>
                <a:gd name="T10" fmla="*/ 0 w 1205"/>
                <a:gd name="T11" fmla="*/ 0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5" h="134">
                  <a:moveTo>
                    <a:pt x="0" y="0"/>
                  </a:moveTo>
                  <a:lnTo>
                    <a:pt x="0" y="134"/>
                  </a:lnTo>
                  <a:lnTo>
                    <a:pt x="1205" y="134"/>
                  </a:lnTo>
                  <a:lnTo>
                    <a:pt x="166" y="69"/>
                  </a:lnTo>
                  <a:lnTo>
                    <a:pt x="1199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8" name="Freeform 197"/>
            <p:cNvSpPr>
              <a:spLocks/>
            </p:cNvSpPr>
            <p:nvPr/>
          </p:nvSpPr>
          <p:spPr bwMode="auto">
            <a:xfrm>
              <a:off x="4916" y="314"/>
              <a:ext cx="68" cy="47"/>
            </a:xfrm>
            <a:custGeom>
              <a:avLst/>
              <a:gdLst>
                <a:gd name="T0" fmla="*/ 0 w 406"/>
                <a:gd name="T1" fmla="*/ 1 h 281"/>
                <a:gd name="T2" fmla="*/ 2 w 406"/>
                <a:gd name="T3" fmla="*/ 46 h 281"/>
                <a:gd name="T4" fmla="*/ 64 w 406"/>
                <a:gd name="T5" fmla="*/ 47 h 281"/>
                <a:gd name="T6" fmla="*/ 63 w 406"/>
                <a:gd name="T7" fmla="*/ 37 h 281"/>
                <a:gd name="T8" fmla="*/ 12 w 406"/>
                <a:gd name="T9" fmla="*/ 34 h 281"/>
                <a:gd name="T10" fmla="*/ 10 w 406"/>
                <a:gd name="T11" fmla="*/ 13 h 281"/>
                <a:gd name="T12" fmla="*/ 67 w 406"/>
                <a:gd name="T13" fmla="*/ 11 h 281"/>
                <a:gd name="T14" fmla="*/ 68 w 406"/>
                <a:gd name="T15" fmla="*/ 0 h 281"/>
                <a:gd name="T16" fmla="*/ 0 w 406"/>
                <a:gd name="T17" fmla="*/ 1 h 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6" h="281">
                  <a:moveTo>
                    <a:pt x="0" y="4"/>
                  </a:moveTo>
                  <a:lnTo>
                    <a:pt x="11" y="273"/>
                  </a:lnTo>
                  <a:lnTo>
                    <a:pt x="382" y="281"/>
                  </a:lnTo>
                  <a:lnTo>
                    <a:pt x="378" y="224"/>
                  </a:lnTo>
                  <a:lnTo>
                    <a:pt x="69" y="204"/>
                  </a:lnTo>
                  <a:lnTo>
                    <a:pt x="60" y="78"/>
                  </a:lnTo>
                  <a:lnTo>
                    <a:pt x="401" y="67"/>
                  </a:lnTo>
                  <a:lnTo>
                    <a:pt x="40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6B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9620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9474" name="Group 2"/>
          <p:cNvGrpSpPr>
            <a:grpSpLocks/>
          </p:cNvGrpSpPr>
          <p:nvPr/>
        </p:nvGrpSpPr>
        <p:grpSpPr bwMode="auto">
          <a:xfrm>
            <a:off x="1242748" y="2704252"/>
            <a:ext cx="2110052" cy="1562949"/>
            <a:chOff x="-124" y="1713"/>
            <a:chExt cx="1276" cy="975"/>
          </a:xfrm>
        </p:grpSpPr>
        <p:pic>
          <p:nvPicPr>
            <p:cNvPr id="30748" name="Picture 3" descr="MCj03985050000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" y="1982"/>
              <a:ext cx="973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9" name="Text Box 4"/>
            <p:cNvSpPr txBox="1">
              <a:spLocks noChangeArrowheads="1"/>
            </p:cNvSpPr>
            <p:nvPr/>
          </p:nvSpPr>
          <p:spPr bwMode="auto">
            <a:xfrm>
              <a:off x="-124" y="1713"/>
              <a:ext cx="687" cy="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dirty="0">
                  <a:ea typeface="굴림" charset="-127"/>
                </a:rPr>
                <a:t>Client 1</a:t>
              </a:r>
            </a:p>
            <a:p>
              <a:pPr>
                <a:spcBef>
                  <a:spcPct val="0"/>
                </a:spcBef>
              </a:pPr>
              <a:r>
                <a:rPr lang="en-US" altLang="ko-KR" dirty="0">
                  <a:ea typeface="굴림" charset="-127"/>
                </a:rPr>
                <a:t>Domain 1</a:t>
              </a:r>
            </a:p>
          </p:txBody>
        </p:sp>
      </p:grpSp>
      <p:sp>
        <p:nvSpPr>
          <p:cNvPr id="3072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Distributed Access Control</a:t>
            </a:r>
          </a:p>
        </p:txBody>
      </p:sp>
      <p:sp>
        <p:nvSpPr>
          <p:cNvPr id="11294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12738" y="4351867"/>
            <a:ext cx="11414124" cy="2514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Distributed Access Control List (ACL)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Contains list of attributes (Read, Write, Execute, </a:t>
            </a:r>
            <a:r>
              <a:rPr lang="en-US" altLang="ko-KR" dirty="0" err="1" smtClean="0">
                <a:ea typeface="굴림" charset="-127"/>
              </a:rPr>
              <a:t>etc</a:t>
            </a:r>
            <a:r>
              <a:rPr lang="en-US" altLang="ko-KR" dirty="0" smtClean="0">
                <a:ea typeface="굴림" charset="-127"/>
              </a:rPr>
              <a:t>) with attached identities (Here, we show public keys)</a:t>
            </a:r>
          </a:p>
          <a:p>
            <a:pPr lvl="2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ACLs signed by owner of file, only changeable by owner</a:t>
            </a:r>
          </a:p>
          <a:p>
            <a:pPr lvl="2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Group lists signed by group key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ACLs can be on different servers than data</a:t>
            </a:r>
          </a:p>
          <a:p>
            <a:pPr lvl="2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Signatures allow us to validate them</a:t>
            </a:r>
          </a:p>
          <a:p>
            <a:pPr lvl="2">
              <a:lnSpc>
                <a:spcPct val="80000"/>
              </a:lnSpc>
              <a:spcBef>
                <a:spcPct val="5000"/>
              </a:spcBef>
            </a:pPr>
            <a:r>
              <a:rPr lang="en-US" altLang="ko-KR" dirty="0" smtClean="0">
                <a:ea typeface="굴림" charset="-127"/>
              </a:rPr>
              <a:t>ACLs could even be stored separately from verifiers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dirty="0" smtClean="0">
              <a:ea typeface="굴림" charset="-127"/>
            </a:endParaRPr>
          </a:p>
        </p:txBody>
      </p:sp>
      <p:grpSp>
        <p:nvGrpSpPr>
          <p:cNvPr id="1129479" name="Group 7"/>
          <p:cNvGrpSpPr>
            <a:grpSpLocks/>
          </p:cNvGrpSpPr>
          <p:nvPr/>
        </p:nvGrpSpPr>
        <p:grpSpPr bwMode="auto">
          <a:xfrm>
            <a:off x="1600200" y="685800"/>
            <a:ext cx="8686800" cy="1784350"/>
            <a:chOff x="144" y="432"/>
            <a:chExt cx="5376" cy="1124"/>
          </a:xfrm>
        </p:grpSpPr>
        <p:grpSp>
          <p:nvGrpSpPr>
            <p:cNvPr id="30744" name="Group 8"/>
            <p:cNvGrpSpPr>
              <a:grpSpLocks/>
            </p:cNvGrpSpPr>
            <p:nvPr/>
          </p:nvGrpSpPr>
          <p:grpSpPr bwMode="auto">
            <a:xfrm>
              <a:off x="144" y="432"/>
              <a:ext cx="5376" cy="1124"/>
              <a:chOff x="144" y="432"/>
              <a:chExt cx="5376" cy="1124"/>
            </a:xfrm>
          </p:grpSpPr>
          <p:sp>
            <p:nvSpPr>
              <p:cNvPr id="30746" name="AutoShape 9"/>
              <p:cNvSpPr>
                <a:spLocks noChangeArrowheads="1"/>
              </p:cNvSpPr>
              <p:nvPr/>
            </p:nvSpPr>
            <p:spPr bwMode="auto">
              <a:xfrm>
                <a:off x="144" y="432"/>
                <a:ext cx="5376" cy="1104"/>
              </a:xfrm>
              <a:prstGeom prst="roundRect">
                <a:avLst>
                  <a:gd name="adj" fmla="val 16667"/>
                </a:avLst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747" name="Text Box 10"/>
              <p:cNvSpPr txBox="1">
                <a:spLocks noChangeArrowheads="1"/>
              </p:cNvSpPr>
              <p:nvPr/>
            </p:nvSpPr>
            <p:spPr bwMode="auto">
              <a:xfrm>
                <a:off x="144" y="1344"/>
                <a:ext cx="135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charset="-127"/>
                  </a:rPr>
                  <a:t>Server 1: Domain 2</a:t>
                </a:r>
              </a:p>
            </p:txBody>
          </p:sp>
        </p:grpSp>
        <p:sp>
          <p:nvSpPr>
            <p:cNvPr id="30745" name="Document"/>
            <p:cNvSpPr>
              <a:spLocks noEditPoints="1" noChangeArrowheads="1"/>
            </p:cNvSpPr>
            <p:nvPr/>
          </p:nvSpPr>
          <p:spPr bwMode="auto">
            <a:xfrm>
              <a:off x="288" y="528"/>
              <a:ext cx="1152" cy="768"/>
            </a:xfrm>
            <a:custGeom>
              <a:avLst/>
              <a:gdLst>
                <a:gd name="T0" fmla="*/ 574 w 21600"/>
                <a:gd name="T1" fmla="*/ 769 h 21600"/>
                <a:gd name="T2" fmla="*/ 5 w 21600"/>
                <a:gd name="T3" fmla="*/ 386 h 21600"/>
                <a:gd name="T4" fmla="*/ 574 w 21600"/>
                <a:gd name="T5" fmla="*/ 3 h 21600"/>
                <a:gd name="T6" fmla="*/ 1158 w 21600"/>
                <a:gd name="T7" fmla="*/ 379 h 21600"/>
                <a:gd name="T8" fmla="*/ 574 w 21600"/>
                <a:gd name="T9" fmla="*/ 769 h 21600"/>
                <a:gd name="T10" fmla="*/ 0 w 21600"/>
                <a:gd name="T11" fmla="*/ 0 h 21600"/>
                <a:gd name="T12" fmla="*/ 1152 w 21600"/>
                <a:gd name="T13" fmla="*/ 0 h 21600"/>
                <a:gd name="T14" fmla="*/ 1152 w 21600"/>
                <a:gd name="T15" fmla="*/ 7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975 w 21600"/>
                <a:gd name="T25" fmla="*/ 816 h 21600"/>
                <a:gd name="T26" fmla="*/ 20625 w 21600"/>
                <a:gd name="T27" fmla="*/ 1642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>
                  <a:ea typeface="굴림" charset="-127"/>
                </a:rPr>
                <a:t>File X</a:t>
              </a:r>
            </a:p>
            <a:p>
              <a:r>
                <a:rPr lang="en-US" altLang="ko-KR" sz="1800">
                  <a:ea typeface="굴림" charset="-127"/>
                </a:rPr>
                <a:t>Owner Key: </a:t>
              </a:r>
              <a:br>
                <a:rPr lang="en-US" altLang="ko-KR" sz="1800">
                  <a:ea typeface="굴림" charset="-127"/>
                </a:rPr>
              </a:br>
              <a:r>
                <a:rPr lang="en-US" altLang="ko-KR" sz="1800">
                  <a:latin typeface="Courier New" panose="02070309020205020404" pitchFamily="49" charset="0"/>
                  <a:ea typeface="굴림" charset="-127"/>
                </a:rPr>
                <a:t>0x22347EF…</a:t>
              </a:r>
              <a:endParaRPr lang="en-US" altLang="ko-KR" sz="1800">
                <a:ea typeface="굴림" charset="-127"/>
              </a:endParaRPr>
            </a:p>
          </p:txBody>
        </p:sp>
      </p:grpSp>
      <p:sp>
        <p:nvSpPr>
          <p:cNvPr id="1129484" name="Rectangle 12"/>
          <p:cNvSpPr>
            <a:spLocks noChangeArrowheads="1"/>
          </p:cNvSpPr>
          <p:nvPr/>
        </p:nvSpPr>
        <p:spPr bwMode="auto">
          <a:xfrm>
            <a:off x="6019800" y="762000"/>
            <a:ext cx="4038600" cy="1524000"/>
          </a:xfrm>
          <a:prstGeom prst="rect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/>
          <a:lstStyle>
            <a:lvl1pPr marL="228600" indent="-3175"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739775" algn="l"/>
              </a:tabLst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ko-KR" sz="1800">
                <a:ea typeface="굴림" charset="-127"/>
              </a:rPr>
              <a:t>Access Control List (ACL) for X:</a:t>
            </a:r>
          </a:p>
          <a:p>
            <a:pPr algn="l"/>
            <a:endParaRPr lang="en-US" altLang="ko-KR" sz="1800">
              <a:ea typeface="굴림" charset="-127"/>
            </a:endParaRPr>
          </a:p>
          <a:p>
            <a:pPr algn="l"/>
            <a:r>
              <a:rPr lang="en-US" altLang="ko-KR" sz="1800">
                <a:ea typeface="굴림" charset="-127"/>
              </a:rPr>
              <a:t>R: 	Key: </a:t>
            </a:r>
            <a:r>
              <a:rPr lang="en-US" altLang="ko-KR" sz="1800">
                <a:latin typeface="Courier New" panose="02070309020205020404" pitchFamily="49" charset="0"/>
                <a:ea typeface="굴림" charset="-127"/>
              </a:rPr>
              <a:t>0x546DFEFA34…</a:t>
            </a:r>
          </a:p>
          <a:p>
            <a:pPr algn="l"/>
            <a:r>
              <a:rPr lang="en-US" altLang="ko-KR" sz="1800">
                <a:ea typeface="굴림" charset="-127"/>
              </a:rPr>
              <a:t>RW:	Key: </a:t>
            </a:r>
            <a:r>
              <a:rPr lang="en-US" altLang="ko-KR" sz="1800">
                <a:latin typeface="Courier New" panose="02070309020205020404" pitchFamily="49" charset="0"/>
                <a:ea typeface="굴림" charset="-127"/>
              </a:rPr>
              <a:t>0x467D34EF83…</a:t>
            </a:r>
          </a:p>
          <a:p>
            <a:pPr algn="l"/>
            <a:r>
              <a:rPr lang="en-US" altLang="ko-KR" sz="1800">
                <a:ea typeface="굴림" charset="-127"/>
              </a:rPr>
              <a:t>RX:	Group Key: </a:t>
            </a:r>
            <a:r>
              <a:rPr lang="en-US" altLang="ko-KR" sz="1800">
                <a:latin typeface="Courier New" panose="02070309020205020404" pitchFamily="49" charset="0"/>
                <a:ea typeface="굴림" charset="-127"/>
              </a:rPr>
              <a:t>0xA2D3498672…</a:t>
            </a:r>
            <a:r>
              <a:rPr lang="en-US" altLang="ko-KR" sz="1800">
                <a:ea typeface="굴림" charset="-127"/>
              </a:rPr>
              <a:t> </a:t>
            </a:r>
          </a:p>
        </p:txBody>
      </p:sp>
      <p:grpSp>
        <p:nvGrpSpPr>
          <p:cNvPr id="1129485" name="Group 13"/>
          <p:cNvGrpSpPr>
            <a:grpSpLocks/>
          </p:cNvGrpSpPr>
          <p:nvPr/>
        </p:nvGrpSpPr>
        <p:grpSpPr bwMode="auto">
          <a:xfrm>
            <a:off x="3694113" y="990600"/>
            <a:ext cx="2801938" cy="1066800"/>
            <a:chOff x="1367" y="624"/>
            <a:chExt cx="1765" cy="672"/>
          </a:xfrm>
        </p:grpSpPr>
        <p:sp>
          <p:nvSpPr>
            <p:cNvPr id="30740" name="Oval 14"/>
            <p:cNvSpPr>
              <a:spLocks noChangeArrowheads="1"/>
            </p:cNvSpPr>
            <p:nvPr/>
          </p:nvSpPr>
          <p:spPr bwMode="auto">
            <a:xfrm>
              <a:off x="1776" y="624"/>
              <a:ext cx="1248" cy="672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0741" name="Group 15"/>
            <p:cNvGrpSpPr>
              <a:grpSpLocks/>
            </p:cNvGrpSpPr>
            <p:nvPr/>
          </p:nvGrpSpPr>
          <p:grpSpPr bwMode="auto">
            <a:xfrm>
              <a:off x="1367" y="675"/>
              <a:ext cx="1765" cy="522"/>
              <a:chOff x="1367" y="675"/>
              <a:chExt cx="1765" cy="522"/>
            </a:xfrm>
          </p:grpSpPr>
          <p:sp>
            <p:nvSpPr>
              <p:cNvPr id="30742" name="Text Box 16"/>
              <p:cNvSpPr txBox="1">
                <a:spLocks noChangeArrowheads="1"/>
              </p:cNvSpPr>
              <p:nvPr/>
            </p:nvSpPr>
            <p:spPr bwMode="auto">
              <a:xfrm>
                <a:off x="1820" y="675"/>
                <a:ext cx="1312" cy="5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u="sng" dirty="0">
                    <a:ea typeface="굴림" charset="-127"/>
                  </a:rPr>
                  <a:t>ACL verifier</a:t>
                </a:r>
              </a:p>
              <a:p>
                <a:r>
                  <a:rPr lang="en-US" altLang="ko-KR" dirty="0">
                    <a:ea typeface="굴림" charset="-127"/>
                  </a:rPr>
                  <a:t>Hash, Timestamp, </a:t>
                </a:r>
              </a:p>
              <a:p>
                <a:r>
                  <a:rPr lang="en-US" altLang="ko-KR" dirty="0">
                    <a:ea typeface="굴림" charset="-127"/>
                  </a:rPr>
                  <a:t>Signature (owner)</a:t>
                </a:r>
              </a:p>
            </p:txBody>
          </p:sp>
          <p:sp>
            <p:nvSpPr>
              <p:cNvPr id="30743" name="Line 17"/>
              <p:cNvSpPr>
                <a:spLocks noChangeShapeType="1"/>
              </p:cNvSpPr>
              <p:nvPr/>
            </p:nvSpPr>
            <p:spPr bwMode="auto">
              <a:xfrm flipV="1">
                <a:off x="1367" y="912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</p:grpSp>
      </p:grpSp>
      <p:grpSp>
        <p:nvGrpSpPr>
          <p:cNvPr id="1129490" name="Group 18"/>
          <p:cNvGrpSpPr>
            <a:grpSpLocks/>
          </p:cNvGrpSpPr>
          <p:nvPr/>
        </p:nvGrpSpPr>
        <p:grpSpPr bwMode="auto">
          <a:xfrm>
            <a:off x="5715000" y="2743200"/>
            <a:ext cx="4724400" cy="1555750"/>
            <a:chOff x="2640" y="1728"/>
            <a:chExt cx="2976" cy="980"/>
          </a:xfrm>
        </p:grpSpPr>
        <p:grpSp>
          <p:nvGrpSpPr>
            <p:cNvPr id="30733" name="Group 19"/>
            <p:cNvGrpSpPr>
              <a:grpSpLocks/>
            </p:cNvGrpSpPr>
            <p:nvPr/>
          </p:nvGrpSpPr>
          <p:grpSpPr bwMode="auto">
            <a:xfrm>
              <a:off x="2640" y="1728"/>
              <a:ext cx="2976" cy="980"/>
              <a:chOff x="2640" y="1728"/>
              <a:chExt cx="2976" cy="980"/>
            </a:xfrm>
          </p:grpSpPr>
          <p:grpSp>
            <p:nvGrpSpPr>
              <p:cNvPr id="30735" name="Group 20"/>
              <p:cNvGrpSpPr>
                <a:grpSpLocks/>
              </p:cNvGrpSpPr>
              <p:nvPr/>
            </p:nvGrpSpPr>
            <p:grpSpPr bwMode="auto">
              <a:xfrm>
                <a:off x="2640" y="1728"/>
                <a:ext cx="2976" cy="980"/>
                <a:chOff x="2640" y="1728"/>
                <a:chExt cx="2976" cy="980"/>
              </a:xfrm>
            </p:grpSpPr>
            <p:sp>
              <p:nvSpPr>
                <p:cNvPr id="30738" name="AutoShape 21"/>
                <p:cNvSpPr>
                  <a:spLocks noChangeArrowheads="1"/>
                </p:cNvSpPr>
                <p:nvPr/>
              </p:nvSpPr>
              <p:spPr bwMode="auto">
                <a:xfrm>
                  <a:off x="2640" y="1728"/>
                  <a:ext cx="2976" cy="96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66CC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>
                  <a:lvl1pPr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0739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984" y="2496"/>
                  <a:ext cx="135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66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marL="2286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algn="ctr" eaLnBrk="0" fontAlgn="base" hangingPunct="0">
                    <a:lnSpc>
                      <a:spcPct val="80000"/>
                    </a:lnSpc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defRPr sz="16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en-US" altLang="ko-KR">
                      <a:ea typeface="굴림" charset="-127"/>
                    </a:rPr>
                    <a:t>Server 2: Domain 3</a:t>
                  </a:r>
                </a:p>
              </p:txBody>
            </p:sp>
          </p:grpSp>
          <p:sp>
            <p:nvSpPr>
              <p:cNvPr id="30736" name="Rectangle 23"/>
              <p:cNvSpPr>
                <a:spLocks noChangeArrowheads="1"/>
              </p:cNvSpPr>
              <p:nvPr/>
            </p:nvSpPr>
            <p:spPr bwMode="auto">
              <a:xfrm>
                <a:off x="3888" y="1824"/>
                <a:ext cx="1680" cy="672"/>
              </a:xfrm>
              <a:prstGeom prst="rect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>
                <a:lvl1pPr marL="2286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l"/>
                <a:r>
                  <a:rPr lang="en-US" altLang="ko-KR" sz="1800">
                    <a:ea typeface="굴림" charset="-127"/>
                  </a:rPr>
                  <a:t>Group ACL:</a:t>
                </a:r>
              </a:p>
              <a:p>
                <a:pPr algn="l"/>
                <a:r>
                  <a:rPr lang="en-US" altLang="ko-KR" sz="1800">
                    <a:ea typeface="굴림" charset="-127"/>
                  </a:rPr>
                  <a:t>Key: </a:t>
                </a:r>
                <a:r>
                  <a:rPr lang="en-US" altLang="ko-KR" sz="1800">
                    <a:latin typeface="Courier New" panose="02070309020205020404" pitchFamily="49" charset="0"/>
                    <a:ea typeface="굴림" charset="-127"/>
                  </a:rPr>
                  <a:t>0xA786EF889A…</a:t>
                </a:r>
              </a:p>
              <a:p>
                <a:pPr algn="l"/>
                <a:r>
                  <a:rPr lang="en-US" altLang="ko-KR" sz="1800">
                    <a:solidFill>
                      <a:schemeClr val="hlink"/>
                    </a:solidFill>
                    <a:ea typeface="굴림" charset="-127"/>
                  </a:rPr>
                  <a:t>Key: </a:t>
                </a:r>
                <a:r>
                  <a:rPr lang="en-US" altLang="ko-KR" sz="1800">
                    <a:solidFill>
                      <a:schemeClr val="hlink"/>
                    </a:solidFill>
                    <a:latin typeface="Courier New" panose="02070309020205020404" pitchFamily="49" charset="0"/>
                    <a:ea typeface="굴림" charset="-127"/>
                  </a:rPr>
                  <a:t>0x6647DBC9AC…</a:t>
                </a:r>
                <a:endParaRPr lang="en-US" altLang="ko-KR" sz="1800">
                  <a:solidFill>
                    <a:schemeClr val="hlink"/>
                  </a:solidFill>
                  <a:ea typeface="굴림" charset="-127"/>
                </a:endParaRPr>
              </a:p>
            </p:txBody>
          </p:sp>
          <p:sp>
            <p:nvSpPr>
              <p:cNvPr id="30737" name="Oval 24"/>
              <p:cNvSpPr>
                <a:spLocks noChangeArrowheads="1"/>
              </p:cNvSpPr>
              <p:nvPr/>
            </p:nvSpPr>
            <p:spPr bwMode="auto">
              <a:xfrm>
                <a:off x="2688" y="1872"/>
                <a:ext cx="1248" cy="672"/>
              </a:xfrm>
              <a:prstGeom prst="ellipse">
                <a:avLst/>
              </a:prstGeom>
              <a:solidFill>
                <a:srgbClr val="FFFF00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16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0734" name="Text Box 25"/>
            <p:cNvSpPr txBox="1">
              <a:spLocks noChangeArrowheads="1"/>
            </p:cNvSpPr>
            <p:nvPr/>
          </p:nvSpPr>
          <p:spPr bwMode="auto">
            <a:xfrm>
              <a:off x="2664" y="1920"/>
              <a:ext cx="1312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16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u="sng">
                  <a:ea typeface="굴림" charset="-127"/>
                </a:rPr>
                <a:t>GACL verifier</a:t>
              </a:r>
            </a:p>
            <a:p>
              <a:r>
                <a:rPr lang="en-US" altLang="ko-KR">
                  <a:ea typeface="굴림" charset="-127"/>
                </a:rPr>
                <a:t>Hash, Timestamp, </a:t>
              </a:r>
            </a:p>
            <a:p>
              <a:r>
                <a:rPr lang="en-US" altLang="ko-KR">
                  <a:ea typeface="굴림" charset="-127"/>
                </a:rPr>
                <a:t>Signature (group)</a:t>
              </a:r>
            </a:p>
          </p:txBody>
        </p:sp>
      </p:grpSp>
      <p:sp>
        <p:nvSpPr>
          <p:cNvPr id="1129498" name="AutoShape 26"/>
          <p:cNvSpPr>
            <a:spLocks noChangeArrowheads="1"/>
          </p:cNvSpPr>
          <p:nvPr/>
        </p:nvSpPr>
        <p:spPr bwMode="auto">
          <a:xfrm rot="19330460">
            <a:off x="2551339" y="2214298"/>
            <a:ext cx="2362200" cy="914400"/>
          </a:xfrm>
          <a:prstGeom prst="rightArrow">
            <a:avLst>
              <a:gd name="adj1" fmla="val 50000"/>
              <a:gd name="adj2" fmla="val 64583"/>
            </a:avLst>
          </a:prstGeom>
          <a:solidFill>
            <a:srgbClr val="999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>
                <a:ea typeface="굴림" charset="-127"/>
              </a:rPr>
              <a:t>(Read X)</a:t>
            </a:r>
            <a:r>
              <a:rPr lang="en-US" altLang="ko-KR" baseline="30000">
                <a:ea typeface="굴림" charset="-127"/>
              </a:rPr>
              <a:t>Kclient</a:t>
            </a:r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Key: 0x6647DBC9AC…</a:t>
            </a:r>
          </a:p>
        </p:txBody>
      </p:sp>
      <p:sp>
        <p:nvSpPr>
          <p:cNvPr id="1129499" name="AutoShape 27"/>
          <p:cNvSpPr>
            <a:spLocks noChangeArrowheads="1"/>
          </p:cNvSpPr>
          <p:nvPr/>
        </p:nvSpPr>
        <p:spPr bwMode="auto">
          <a:xfrm rot="16200000">
            <a:off x="6629400" y="2209800"/>
            <a:ext cx="762000" cy="762000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999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ko-KR" dirty="0">
                <a:ea typeface="굴림" charset="-127"/>
              </a:rPr>
              <a:t>Read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ko-KR" dirty="0">
                <a:ea typeface="굴림" charset="-127"/>
              </a:rPr>
              <a:t>Group</a:t>
            </a:r>
          </a:p>
        </p:txBody>
      </p:sp>
      <p:sp>
        <p:nvSpPr>
          <p:cNvPr id="1129500" name="AutoShape 28"/>
          <p:cNvSpPr>
            <a:spLocks noChangeArrowheads="1"/>
          </p:cNvSpPr>
          <p:nvPr/>
        </p:nvSpPr>
        <p:spPr bwMode="auto">
          <a:xfrm rot="5400000" flipV="1">
            <a:off x="7620000" y="2209800"/>
            <a:ext cx="762000" cy="762000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999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>
                <a:ea typeface="굴림" charset="-127"/>
              </a:rPr>
              <a:t>GACL</a:t>
            </a:r>
          </a:p>
        </p:txBody>
      </p:sp>
      <p:sp>
        <p:nvSpPr>
          <p:cNvPr id="1129501" name="AutoShape 29"/>
          <p:cNvSpPr>
            <a:spLocks noChangeArrowheads="1"/>
          </p:cNvSpPr>
          <p:nvPr/>
        </p:nvSpPr>
        <p:spPr bwMode="auto">
          <a:xfrm rot="8552427">
            <a:off x="3048000" y="2743200"/>
            <a:ext cx="2362200" cy="914400"/>
          </a:xfrm>
          <a:prstGeom prst="rightArrow">
            <a:avLst>
              <a:gd name="adj1" fmla="val 50000"/>
              <a:gd name="adj2" fmla="val 64583"/>
            </a:avLst>
          </a:prstGeom>
          <a:solidFill>
            <a:srgbClr val="999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lIns="90478" tIns="44445" rIns="90478" bIns="44445" anchor="ctr"/>
          <a:lstStyle>
            <a:lvl1pPr marL="2286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>
                <a:ea typeface="굴림" charset="-127"/>
              </a:rPr>
              <a:t>(data)</a:t>
            </a:r>
            <a:r>
              <a:rPr lang="en-US" altLang="ko-KR" baseline="30000">
                <a:ea typeface="굴림" charset="-127"/>
              </a:rPr>
              <a:t>Kserver</a:t>
            </a:r>
            <a:endParaRPr lang="en-US" altLang="ko-KR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9599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9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9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9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9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9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9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2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9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9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2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12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9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9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29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29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294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294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478" grpId="0" build="p"/>
      <p:bldP spid="1129484" grpId="0" animBg="1"/>
      <p:bldP spid="1129498" grpId="0" animBg="1"/>
      <p:bldP spid="1129499" grpId="0" animBg="1"/>
      <p:bldP spid="1129500" grpId="0" animBg="1"/>
      <p:bldP spid="11295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7391400" y="4953000"/>
            <a:ext cx="4510623" cy="672810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69556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???</a:t>
            </a:r>
            <a:endParaRPr lang="en-GB" sz="2000" dirty="0">
              <a:solidFill>
                <a:srgbClr val="000000"/>
              </a:solidFill>
              <a:latin typeface="Gill Sans Light"/>
              <a:cs typeface="Gill Sans Light"/>
            </a:endParaRPr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>
            <a:off x="7388680" y="5735693"/>
            <a:ext cx="4510623" cy="672810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69556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000" dirty="0">
                <a:solidFill>
                  <a:srgbClr val="000000"/>
                </a:solidFill>
                <a:latin typeface="Gill Sans Light"/>
                <a:cs typeface="Gill Sans Light"/>
              </a:rPr>
              <a:t>HARDWARE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7388680" y="4950089"/>
            <a:ext cx="4510623" cy="672810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69556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000" dirty="0">
                <a:solidFill>
                  <a:srgbClr val="000000"/>
                </a:solidFill>
                <a:latin typeface="Gill Sans Light"/>
                <a:cs typeface="Gill Sans Light"/>
              </a:rPr>
              <a:t>Virtual Machine </a:t>
            </a:r>
            <a:r>
              <a:rPr lang="en-GB" sz="20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Monitor</a:t>
            </a:r>
            <a:br>
              <a:rPr lang="en-GB" sz="2000" dirty="0" smtClean="0">
                <a:solidFill>
                  <a:srgbClr val="000000"/>
                </a:solidFill>
                <a:latin typeface="Gill Sans Light"/>
                <a:cs typeface="Gill Sans Light"/>
              </a:rPr>
            </a:br>
            <a:r>
              <a:rPr lang="en-GB" sz="20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[ Hypervisor ]</a:t>
            </a:r>
            <a:endParaRPr lang="en-GB" sz="2000" dirty="0">
              <a:solidFill>
                <a:srgbClr val="000000"/>
              </a:solidFill>
              <a:latin typeface="Gill Sans Light"/>
              <a:cs typeface="Gill Sans Light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7388680" y="2594266"/>
            <a:ext cx="1363548" cy="2244018"/>
          </a:xfrm>
          <a:prstGeom prst="roundRect">
            <a:avLst>
              <a:gd name="adj" fmla="val 65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79353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 dirty="0">
                <a:solidFill>
                  <a:srgbClr val="000000"/>
                </a:solidFill>
                <a:latin typeface="Gill Sans Light"/>
                <a:cs typeface="Gill Sans Light"/>
              </a:rPr>
              <a:t>Linux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962218" y="2594266"/>
            <a:ext cx="1363548" cy="2244018"/>
          </a:xfrm>
          <a:prstGeom prst="roundRect">
            <a:avLst>
              <a:gd name="adj" fmla="val 65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79353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>
                <a:solidFill>
                  <a:srgbClr val="000000"/>
                </a:solidFill>
                <a:latin typeface="Gill Sans Light"/>
                <a:cs typeface="Gill Sans Light"/>
              </a:rPr>
              <a:t>WinXP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10535755" y="2594266"/>
            <a:ext cx="1363548" cy="2244018"/>
          </a:xfrm>
          <a:prstGeom prst="roundRect">
            <a:avLst>
              <a:gd name="adj" fmla="val 65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79353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800" dirty="0">
                <a:solidFill>
                  <a:srgbClr val="000000"/>
                </a:solidFill>
                <a:latin typeface="Gill Sans Light"/>
                <a:cs typeface="Gill Sans Light"/>
              </a:rPr>
              <a:t>???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Trusted Execution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449" y="755408"/>
            <a:ext cx="7068372" cy="60263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Simple Hardware with single OS</a:t>
            </a:r>
          </a:p>
          <a:p>
            <a:pPr lvl="1"/>
            <a:r>
              <a:rPr lang="en-US" dirty="0" smtClean="0"/>
              <a:t>What we have been talking about all term!</a:t>
            </a:r>
          </a:p>
          <a:p>
            <a:r>
              <a:rPr lang="en-US" dirty="0" smtClean="0"/>
              <a:t>Virtual machines</a:t>
            </a:r>
          </a:p>
          <a:p>
            <a:pPr lvl="1"/>
            <a:r>
              <a:rPr lang="en-US" dirty="0" smtClean="0"/>
              <a:t>Multiplex different OSes on single machine</a:t>
            </a:r>
          </a:p>
          <a:p>
            <a:pPr lvl="1"/>
            <a:r>
              <a:rPr lang="en-US" dirty="0" smtClean="0"/>
              <a:t>Many techniques, including dynamic compilation and direct hardware support (domain “-1”)</a:t>
            </a:r>
          </a:p>
          <a:p>
            <a:pPr lvl="1"/>
            <a:r>
              <a:rPr lang="en-US" dirty="0" smtClean="0"/>
              <a:t>Need way to fool OS code into thinking it has complete control of machine!</a:t>
            </a:r>
          </a:p>
          <a:p>
            <a:r>
              <a:rPr lang="en-US" dirty="0" smtClean="0"/>
              <a:t>What if you don’t trust the OS or hypervisor not to leak your information?</a:t>
            </a:r>
          </a:p>
          <a:p>
            <a:pPr lvl="1"/>
            <a:r>
              <a:rPr lang="en-US" dirty="0" smtClean="0"/>
              <a:t>Worried about compromised OS</a:t>
            </a:r>
          </a:p>
          <a:p>
            <a:pPr lvl="1"/>
            <a:r>
              <a:rPr lang="en-US" dirty="0" smtClean="0"/>
              <a:t>Don’t trust service provider (i.e. Google, Amazon)</a:t>
            </a:r>
          </a:p>
          <a:p>
            <a:r>
              <a:rPr lang="en-US" dirty="0">
                <a:solidFill>
                  <a:srgbClr val="FF0000"/>
                </a:solidFill>
              </a:rPr>
              <a:t>Trusted Execution Environment (TEE)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Hardware support to prevent OS or external actors from observing execution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Client can get hardware proof that trusted code is actual code we expect!  [ Attestation ]</a:t>
            </a:r>
            <a:endParaRPr lang="en-US" dirty="0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10535755" y="2604900"/>
            <a:ext cx="1363548" cy="2244018"/>
            <a:chOff x="10542552" y="768397"/>
            <a:chExt cx="1363548" cy="2244018"/>
          </a:xfrm>
        </p:grpSpPr>
        <p:sp>
          <p:nvSpPr>
            <p:cNvPr id="19" name="AutoShape 5"/>
            <p:cNvSpPr>
              <a:spLocks noChangeArrowheads="1"/>
            </p:cNvSpPr>
            <p:nvPr/>
          </p:nvSpPr>
          <p:spPr bwMode="auto">
            <a:xfrm>
              <a:off x="10542552" y="768397"/>
              <a:ext cx="1363548" cy="2244018"/>
            </a:xfrm>
            <a:prstGeom prst="roundRect">
              <a:avLst>
                <a:gd name="adj" fmla="val 65"/>
              </a:avLst>
            </a:prstGeom>
            <a:solidFill>
              <a:srgbClr val="FEACAE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/>
          </p:spPr>
          <p:txBody>
            <a:bodyPr lIns="81639" tIns="79353" rIns="81639" bIns="40820" anchor="t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2800" dirty="0" smtClean="0">
                  <a:solidFill>
                    <a:srgbClr val="000000"/>
                  </a:solidFill>
                  <a:latin typeface="Gill Sans Light"/>
                  <a:cs typeface="Gill Sans Light"/>
                </a:rPr>
                <a:t>TEE</a:t>
              </a:r>
              <a:endParaRPr lang="en-GB" sz="2800" dirty="0">
                <a:solidFill>
                  <a:srgbClr val="000000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10668000" y="1524000"/>
              <a:ext cx="1143000" cy="12954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Gill Sans Light"/>
                </a:rPr>
                <a:t>Trusted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Code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384603" y="2597177"/>
            <a:ext cx="4550131" cy="3027183"/>
            <a:chOff x="7391400" y="760674"/>
            <a:chExt cx="4550131" cy="3027183"/>
          </a:xfrm>
        </p:grpSpPr>
        <p:sp>
          <p:nvSpPr>
            <p:cNvPr id="10" name="AutoShape 3"/>
            <p:cNvSpPr>
              <a:spLocks noChangeArrowheads="1"/>
            </p:cNvSpPr>
            <p:nvPr/>
          </p:nvSpPr>
          <p:spPr bwMode="auto">
            <a:xfrm>
              <a:off x="7391400" y="760674"/>
              <a:ext cx="4514700" cy="3027183"/>
            </a:xfrm>
            <a:prstGeom prst="roundRect">
              <a:avLst>
                <a:gd name="adj" fmla="val 65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81639" tIns="79353" rIns="81639" bIns="40820" anchor="t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2800" dirty="0">
                  <a:solidFill>
                    <a:srgbClr val="000000"/>
                  </a:solidFill>
                  <a:latin typeface="Gill Sans Light"/>
                  <a:cs typeface="Gill Sans Light"/>
                </a:rPr>
                <a:t>Linux</a:t>
              </a: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395477" y="1295400"/>
              <a:ext cx="4546054" cy="2438400"/>
              <a:chOff x="1484735" y="1607188"/>
              <a:chExt cx="9170488" cy="3810002"/>
            </a:xfrm>
          </p:grpSpPr>
          <p:sp>
            <p:nvSpPr>
              <p:cNvPr id="26" name="Rectangle 25"/>
              <p:cNvSpPr/>
              <p:nvPr/>
            </p:nvSpPr>
            <p:spPr bwMode="auto">
              <a:xfrm>
                <a:off x="1600200" y="1607188"/>
                <a:ext cx="8915400" cy="381000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8575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b="0" dirty="0">
                  <a:latin typeface="Gill Sans" panose="020B0502020104020203" pitchFamily="34" charset="-79"/>
                  <a:ea typeface="Gill Sans" charset="0"/>
                  <a:cs typeface="Gill Sans" panose="020B0502020104020203" pitchFamily="34" charset="-79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1752601" y="1797689"/>
                <a:ext cx="1615225" cy="8763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Process</a:t>
                </a:r>
              </a:p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Management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3501445" y="1797689"/>
                <a:ext cx="1615225" cy="8763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Memory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Management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 bwMode="auto">
              <a:xfrm>
                <a:off x="5265988" y="1797689"/>
                <a:ext cx="1615225" cy="8763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 err="1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Filesystems</a:t>
                </a:r>
                <a:endParaRPr lang="en-US" sz="1200" b="0" dirty="0">
                  <a:latin typeface="Gill Sans" panose="020B0502020104020203" pitchFamily="34" charset="-79"/>
                  <a:ea typeface="Gill Sans" charset="0"/>
                  <a:cs typeface="Gill Sans" panose="020B0502020104020203" pitchFamily="34" charset="-79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6999133" y="1797689"/>
                <a:ext cx="1615225" cy="8763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Device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Control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8747976" y="1797689"/>
                <a:ext cx="1615225" cy="8763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Networking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1771383" y="3207389"/>
                <a:ext cx="1615225" cy="20574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Architecture</a:t>
                </a:r>
              </a:p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Dependent</a:t>
                </a:r>
              </a:p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Code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520227" y="3207389"/>
                <a:ext cx="1615225" cy="20574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Memory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Manager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7017915" y="3207389"/>
                <a:ext cx="1615225" cy="20574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Device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Control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8747975" y="3207389"/>
                <a:ext cx="1615225" cy="990600"/>
              </a:xfrm>
              <a:prstGeom prst="rect">
                <a:avLst/>
              </a:prstGeom>
              <a:solidFill>
                <a:srgbClr val="00B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Network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Subsystem</a:t>
                </a: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5265988" y="3207389"/>
                <a:ext cx="1615225" cy="990600"/>
                <a:chOff x="3733800" y="3276600"/>
                <a:chExt cx="1615225" cy="990600"/>
              </a:xfrm>
              <a:solidFill>
                <a:srgbClr val="00B050"/>
              </a:solidFill>
            </p:grpSpPr>
            <p:sp>
              <p:nvSpPr>
                <p:cNvPr id="37" name="Rectangle 36"/>
                <p:cNvSpPr/>
                <p:nvPr/>
              </p:nvSpPr>
              <p:spPr bwMode="auto">
                <a:xfrm>
                  <a:off x="3733800" y="3276600"/>
                  <a:ext cx="1615225" cy="990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kumimoji="0" lang="en-US" sz="11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" panose="020B0502020104020203" pitchFamily="34" charset="-79"/>
                      <a:ea typeface="Gill Sans" charset="0"/>
                      <a:cs typeface="Gill Sans" panose="020B0502020104020203" pitchFamily="34" charset="-79"/>
                    </a:rPr>
                    <a:t>File System Types</a:t>
                  </a:r>
                </a:p>
              </p:txBody>
            </p:sp>
            <p:sp>
              <p:nvSpPr>
                <p:cNvPr id="38" name="Rectangle 37"/>
                <p:cNvSpPr/>
                <p:nvPr/>
              </p:nvSpPr>
              <p:spPr bwMode="auto">
                <a:xfrm>
                  <a:off x="3886200" y="3886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 bwMode="auto">
                <a:xfrm>
                  <a:off x="4241800" y="3886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 bwMode="auto">
                <a:xfrm>
                  <a:off x="4597400" y="3886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 bwMode="auto">
                <a:xfrm>
                  <a:off x="4953000" y="3886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5265988" y="4274189"/>
                <a:ext cx="1615225" cy="990600"/>
                <a:chOff x="3733800" y="4419600"/>
                <a:chExt cx="1615225" cy="990600"/>
              </a:xfrm>
              <a:solidFill>
                <a:srgbClr val="00B050"/>
              </a:solidFill>
            </p:grpSpPr>
            <p:sp>
              <p:nvSpPr>
                <p:cNvPr id="43" name="Rectangle 42"/>
                <p:cNvSpPr/>
                <p:nvPr/>
              </p:nvSpPr>
              <p:spPr bwMode="auto">
                <a:xfrm>
                  <a:off x="3733800" y="4419600"/>
                  <a:ext cx="1615225" cy="990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kumimoji="0" lang="en-US" sz="11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" panose="020B0502020104020203" pitchFamily="34" charset="-79"/>
                      <a:ea typeface="Gill Sans" charset="0"/>
                      <a:cs typeface="Gill Sans" panose="020B0502020104020203" pitchFamily="34" charset="-79"/>
                    </a:rPr>
                    <a:t>Block</a:t>
                  </a:r>
                  <a:br>
                    <a:rPr kumimoji="0" lang="en-US" sz="11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" panose="020B0502020104020203" pitchFamily="34" charset="-79"/>
                      <a:ea typeface="Gill Sans" charset="0"/>
                      <a:cs typeface="Gill Sans" panose="020B0502020104020203" pitchFamily="34" charset="-79"/>
                    </a:rPr>
                  </a:br>
                  <a:r>
                    <a:rPr kumimoji="0" lang="en-US" sz="11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" panose="020B0502020104020203" pitchFamily="34" charset="-79"/>
                      <a:ea typeface="Gill Sans" charset="0"/>
                      <a:cs typeface="Gill Sans" panose="020B0502020104020203" pitchFamily="34" charset="-79"/>
                    </a:rPr>
                    <a:t>Devices</a:t>
                  </a: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3924467" y="5029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 bwMode="auto">
                <a:xfrm>
                  <a:off x="4280067" y="5029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 bwMode="auto">
                <a:xfrm>
                  <a:off x="4635667" y="5029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4978400" y="5029200"/>
                  <a:ext cx="228600" cy="2286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8747975" y="4274189"/>
                <a:ext cx="1615225" cy="990600"/>
                <a:chOff x="7223974" y="4419600"/>
                <a:chExt cx="1615225" cy="990600"/>
              </a:xfrm>
              <a:solidFill>
                <a:srgbClr val="00B050"/>
              </a:solidFill>
            </p:grpSpPr>
            <p:sp>
              <p:nvSpPr>
                <p:cNvPr id="49" name="Rectangle 48"/>
                <p:cNvSpPr/>
                <p:nvPr/>
              </p:nvSpPr>
              <p:spPr bwMode="auto">
                <a:xfrm>
                  <a:off x="7223974" y="4419600"/>
                  <a:ext cx="1615225" cy="990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sz="1200" b="0" dirty="0">
                      <a:latin typeface="Gill Sans" panose="020B0502020104020203" pitchFamily="34" charset="-79"/>
                      <a:ea typeface="Gill Sans" charset="0"/>
                      <a:cs typeface="Gill Sans" panose="020B0502020104020203" pitchFamily="34" charset="-79"/>
                    </a:rPr>
                    <a:t>IF drivers</a:t>
                  </a:r>
                </a:p>
              </p:txBody>
            </p:sp>
            <p:sp>
              <p:nvSpPr>
                <p:cNvPr id="50" name="Rectangle 49"/>
                <p:cNvSpPr/>
                <p:nvPr/>
              </p:nvSpPr>
              <p:spPr bwMode="auto">
                <a:xfrm>
                  <a:off x="7391400" y="5029200"/>
                  <a:ext cx="228600" cy="228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 bwMode="auto">
                <a:xfrm>
                  <a:off x="7747000" y="5029200"/>
                  <a:ext cx="228600" cy="228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 bwMode="auto">
                <a:xfrm>
                  <a:off x="8102600" y="5029200"/>
                  <a:ext cx="228600" cy="228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 bwMode="auto">
                <a:xfrm>
                  <a:off x="8458200" y="5029200"/>
                  <a:ext cx="228600" cy="228600"/>
                </a:xfrm>
                <a:prstGeom prst="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1484735" y="2653353"/>
                <a:ext cx="2189437" cy="67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Concurrency,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multitasking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509686" y="2667001"/>
                <a:ext cx="1491357" cy="67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Virtual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memory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915528" y="2653353"/>
                <a:ext cx="2299768" cy="67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Files and </a:t>
                </a:r>
                <a:r>
                  <a:rPr lang="en-US" sz="1200" b="0" dirty="0" err="1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dirs</a:t>
                </a: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: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the VFS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648776" y="2667001"/>
                <a:ext cx="2315936" cy="67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TTYs and</a:t>
                </a:r>
                <a:b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</a:b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device access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597980" y="2794136"/>
                <a:ext cx="2057243" cy="414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200" b="0" dirty="0">
                    <a:latin typeface="Gill Sans" panose="020B0502020104020203" pitchFamily="34" charset="-79"/>
                    <a:ea typeface="Gill Sans" charset="0"/>
                    <a:cs typeface="Gill Sans" panose="020B0502020104020203" pitchFamily="34" charset="-79"/>
                  </a:rPr>
                  <a:t>Connectivity</a:t>
                </a: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7397886" y="2591912"/>
            <a:ext cx="4515665" cy="3816591"/>
            <a:chOff x="1295401" y="2055046"/>
            <a:chExt cx="4515665" cy="3816591"/>
          </a:xfrm>
        </p:grpSpPr>
        <p:sp>
          <p:nvSpPr>
            <p:cNvPr id="63" name="Rectangle 62"/>
            <p:cNvSpPr/>
            <p:nvPr/>
          </p:nvSpPr>
          <p:spPr bwMode="auto">
            <a:xfrm>
              <a:off x="1295401" y="2055046"/>
              <a:ext cx="4512946" cy="381235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300443" y="2057400"/>
              <a:ext cx="4510623" cy="3814237"/>
              <a:chOff x="1300443" y="2057400"/>
              <a:chExt cx="4510623" cy="3814237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4444798" y="2057400"/>
                <a:ext cx="1363548" cy="2244018"/>
                <a:chOff x="10542552" y="768397"/>
                <a:chExt cx="1363548" cy="2244018"/>
              </a:xfrm>
            </p:grpSpPr>
            <p:sp>
              <p:nvSpPr>
                <p:cNvPr id="23" name="AutoShape 5"/>
                <p:cNvSpPr>
                  <a:spLocks noChangeArrowheads="1"/>
                </p:cNvSpPr>
                <p:nvPr/>
              </p:nvSpPr>
              <p:spPr bwMode="auto">
                <a:xfrm>
                  <a:off x="10542552" y="768397"/>
                  <a:ext cx="1363548" cy="2244018"/>
                </a:xfrm>
                <a:prstGeom prst="roundRect">
                  <a:avLst>
                    <a:gd name="adj" fmla="val 65"/>
                  </a:avLst>
                </a:prstGeom>
                <a:solidFill>
                  <a:srgbClr val="FEACAE"/>
                </a:solidFill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lIns="81639" tIns="79353" rIns="81639" bIns="40820" anchor="t" anchorCtr="1"/>
                <a:lstStyle/>
                <a:p>
                  <a:pPr algn="ctr">
                    <a:tabLst>
                      <a:tab pos="0" algn="l"/>
                      <a:tab pos="406086" algn="l"/>
                      <a:tab pos="813612" algn="l"/>
                      <a:tab pos="1221138" algn="l"/>
                      <a:tab pos="1628664" algn="l"/>
                      <a:tab pos="2036190" algn="l"/>
                      <a:tab pos="2443717" algn="l"/>
                      <a:tab pos="2851242" algn="l"/>
                      <a:tab pos="3258769" algn="l"/>
                      <a:tab pos="3666294" algn="l"/>
                      <a:tab pos="4073821" algn="l"/>
                      <a:tab pos="4481346" algn="l"/>
                      <a:tab pos="4888873" algn="l"/>
                      <a:tab pos="5296398" algn="l"/>
                      <a:tab pos="5703925" algn="l"/>
                      <a:tab pos="6111450" algn="l"/>
                      <a:tab pos="6518977" algn="l"/>
                      <a:tab pos="6926502" algn="l"/>
                      <a:tab pos="7334029" algn="l"/>
                      <a:tab pos="7741554" algn="l"/>
                      <a:tab pos="8149081" algn="l"/>
                    </a:tabLst>
                  </a:pPr>
                  <a:r>
                    <a:rPr lang="en-GB" sz="2800" dirty="0" smtClean="0">
                      <a:solidFill>
                        <a:srgbClr val="000000"/>
                      </a:solidFill>
                      <a:latin typeface="Gill Sans Light"/>
                      <a:cs typeface="Gill Sans Light"/>
                    </a:rPr>
                    <a:t>TEE</a:t>
                  </a:r>
                  <a:endParaRPr lang="en-GB" sz="2800" dirty="0">
                    <a:solidFill>
                      <a:srgbClr val="000000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24" name="Rounded Rectangle 23"/>
                <p:cNvSpPr/>
                <p:nvPr/>
              </p:nvSpPr>
              <p:spPr bwMode="auto">
                <a:xfrm>
                  <a:off x="10668000" y="1524000"/>
                  <a:ext cx="1143000" cy="12954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dirty="0" smtClean="0">
                      <a:latin typeface="Gill Sans Light"/>
                    </a:rPr>
                    <a:t>Trusted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Code</a:t>
                  </a:r>
                  <a:endPara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endParaRPr>
                </a:p>
              </p:txBody>
            </p:sp>
          </p:grpSp>
          <p:sp>
            <p:nvSpPr>
              <p:cNvPr id="12" name="AutoShape 1"/>
              <p:cNvSpPr>
                <a:spLocks noChangeArrowheads="1"/>
              </p:cNvSpPr>
              <p:nvPr/>
            </p:nvSpPr>
            <p:spPr bwMode="auto">
              <a:xfrm>
                <a:off x="1300443" y="5198827"/>
                <a:ext cx="4510623" cy="672810"/>
              </a:xfrm>
              <a:prstGeom prst="roundRect">
                <a:avLst>
                  <a:gd name="adj" fmla="val 144"/>
                </a:avLst>
              </a:prstGeom>
              <a:solidFill>
                <a:srgbClr val="99CC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639" tIns="69556" rIns="81639" bIns="40820" anchor="ctr" anchorCtr="1"/>
              <a:lstStyle/>
              <a:p>
                <a:pPr algn="ctr">
                  <a:tabLst>
                    <a:tab pos="0" algn="l"/>
                    <a:tab pos="406086" algn="l"/>
                    <a:tab pos="813612" algn="l"/>
                    <a:tab pos="1221138" algn="l"/>
                    <a:tab pos="1628664" algn="l"/>
                    <a:tab pos="2036190" algn="l"/>
                    <a:tab pos="2443717" algn="l"/>
                    <a:tab pos="2851242" algn="l"/>
                    <a:tab pos="3258769" algn="l"/>
                    <a:tab pos="3666294" algn="l"/>
                    <a:tab pos="4073821" algn="l"/>
                    <a:tab pos="4481346" algn="l"/>
                    <a:tab pos="4888873" algn="l"/>
                    <a:tab pos="5296398" algn="l"/>
                    <a:tab pos="5703925" algn="l"/>
                    <a:tab pos="6111450" algn="l"/>
                    <a:tab pos="6518977" algn="l"/>
                    <a:tab pos="6926502" algn="l"/>
                    <a:tab pos="7334029" algn="l"/>
                    <a:tab pos="7741554" algn="l"/>
                    <a:tab pos="8149081" algn="l"/>
                  </a:tabLst>
                </a:pPr>
                <a:r>
                  <a:rPr lang="en-GB" sz="200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HARDWARE</a:t>
                </a:r>
              </a:p>
            </p:txBody>
          </p:sp>
          <p:sp>
            <p:nvSpPr>
              <p:cNvPr id="13" name="AutoShape 2"/>
              <p:cNvSpPr>
                <a:spLocks noChangeArrowheads="1"/>
              </p:cNvSpPr>
              <p:nvPr/>
            </p:nvSpPr>
            <p:spPr bwMode="auto">
              <a:xfrm>
                <a:off x="1300443" y="4413223"/>
                <a:ext cx="4510623" cy="672810"/>
              </a:xfrm>
              <a:prstGeom prst="roundRect">
                <a:avLst>
                  <a:gd name="adj" fmla="val 144"/>
                </a:avLst>
              </a:prstGeom>
              <a:solidFill>
                <a:srgbClr val="99CC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639" tIns="69556" rIns="81639" bIns="40820" anchor="ctr" anchorCtr="1"/>
              <a:lstStyle/>
              <a:p>
                <a:pPr algn="ctr">
                  <a:tabLst>
                    <a:tab pos="0" algn="l"/>
                    <a:tab pos="406086" algn="l"/>
                    <a:tab pos="813612" algn="l"/>
                    <a:tab pos="1221138" algn="l"/>
                    <a:tab pos="1628664" algn="l"/>
                    <a:tab pos="2036190" algn="l"/>
                    <a:tab pos="2443717" algn="l"/>
                    <a:tab pos="2851242" algn="l"/>
                    <a:tab pos="3258769" algn="l"/>
                    <a:tab pos="3666294" algn="l"/>
                    <a:tab pos="4073821" algn="l"/>
                    <a:tab pos="4481346" algn="l"/>
                    <a:tab pos="4888873" algn="l"/>
                    <a:tab pos="5296398" algn="l"/>
                    <a:tab pos="5703925" algn="l"/>
                    <a:tab pos="6111450" algn="l"/>
                    <a:tab pos="6518977" algn="l"/>
                    <a:tab pos="6926502" algn="l"/>
                    <a:tab pos="7334029" algn="l"/>
                    <a:tab pos="7741554" algn="l"/>
                    <a:tab pos="8149081" algn="l"/>
                  </a:tabLst>
                </a:pPr>
                <a:r>
                  <a:rPr lang="en-GB" sz="2000" dirty="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Virtual Machine </a:t>
                </a:r>
                <a:r>
                  <a:rPr lang="en-GB" sz="2000" dirty="0" smtClean="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Monitor</a:t>
                </a:r>
                <a:br>
                  <a:rPr lang="en-GB" sz="2000" dirty="0" smtClean="0">
                    <a:solidFill>
                      <a:srgbClr val="000000"/>
                    </a:solidFill>
                    <a:latin typeface="Gill Sans Light"/>
                    <a:cs typeface="Gill Sans Light"/>
                  </a:rPr>
                </a:br>
                <a:r>
                  <a:rPr lang="en-GB" sz="2000" dirty="0" smtClean="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[ Hypervisor ]</a:t>
                </a:r>
                <a:endParaRPr lang="en-GB" sz="2000" dirty="0">
                  <a:solidFill>
                    <a:srgbClr val="000000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4" name="AutoShape 3"/>
              <p:cNvSpPr>
                <a:spLocks noChangeArrowheads="1"/>
              </p:cNvSpPr>
              <p:nvPr/>
            </p:nvSpPr>
            <p:spPr bwMode="auto">
              <a:xfrm>
                <a:off x="1300443" y="2057400"/>
                <a:ext cx="1363548" cy="2244018"/>
              </a:xfrm>
              <a:prstGeom prst="roundRect">
                <a:avLst>
                  <a:gd name="adj" fmla="val 65"/>
                </a:avLst>
              </a:prstGeom>
              <a:solidFill>
                <a:srgbClr val="99CC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639" tIns="79353" rIns="81639" bIns="40820" anchor="ctr" anchorCtr="1"/>
              <a:lstStyle/>
              <a:p>
                <a:pPr algn="ctr">
                  <a:tabLst>
                    <a:tab pos="0" algn="l"/>
                    <a:tab pos="406086" algn="l"/>
                    <a:tab pos="813612" algn="l"/>
                    <a:tab pos="1221138" algn="l"/>
                    <a:tab pos="1628664" algn="l"/>
                    <a:tab pos="2036190" algn="l"/>
                    <a:tab pos="2443717" algn="l"/>
                    <a:tab pos="2851242" algn="l"/>
                    <a:tab pos="3258769" algn="l"/>
                    <a:tab pos="3666294" algn="l"/>
                    <a:tab pos="4073821" algn="l"/>
                    <a:tab pos="4481346" algn="l"/>
                    <a:tab pos="4888873" algn="l"/>
                    <a:tab pos="5296398" algn="l"/>
                    <a:tab pos="5703925" algn="l"/>
                    <a:tab pos="6111450" algn="l"/>
                    <a:tab pos="6518977" algn="l"/>
                    <a:tab pos="6926502" algn="l"/>
                    <a:tab pos="7334029" algn="l"/>
                    <a:tab pos="7741554" algn="l"/>
                    <a:tab pos="8149081" algn="l"/>
                  </a:tabLst>
                </a:pPr>
                <a:r>
                  <a:rPr lang="en-GB" sz="2800" dirty="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Linux</a:t>
                </a:r>
              </a:p>
            </p:txBody>
          </p:sp>
          <p:sp>
            <p:nvSpPr>
              <p:cNvPr id="15" name="AutoShape 4"/>
              <p:cNvSpPr>
                <a:spLocks noChangeArrowheads="1"/>
              </p:cNvSpPr>
              <p:nvPr/>
            </p:nvSpPr>
            <p:spPr bwMode="auto">
              <a:xfrm>
                <a:off x="2873981" y="2057400"/>
                <a:ext cx="1363548" cy="2244018"/>
              </a:xfrm>
              <a:prstGeom prst="roundRect">
                <a:avLst>
                  <a:gd name="adj" fmla="val 65"/>
                </a:avLst>
              </a:prstGeom>
              <a:solidFill>
                <a:srgbClr val="99CC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639" tIns="79353" rIns="81639" bIns="40820" anchor="ctr" anchorCtr="1"/>
              <a:lstStyle/>
              <a:p>
                <a:pPr algn="ctr">
                  <a:tabLst>
                    <a:tab pos="0" algn="l"/>
                    <a:tab pos="406086" algn="l"/>
                    <a:tab pos="813612" algn="l"/>
                    <a:tab pos="1221138" algn="l"/>
                    <a:tab pos="1628664" algn="l"/>
                    <a:tab pos="2036190" algn="l"/>
                    <a:tab pos="2443717" algn="l"/>
                    <a:tab pos="2851242" algn="l"/>
                    <a:tab pos="3258769" algn="l"/>
                    <a:tab pos="3666294" algn="l"/>
                    <a:tab pos="4073821" algn="l"/>
                    <a:tab pos="4481346" algn="l"/>
                    <a:tab pos="4888873" algn="l"/>
                    <a:tab pos="5296398" algn="l"/>
                    <a:tab pos="5703925" algn="l"/>
                    <a:tab pos="6111450" algn="l"/>
                    <a:tab pos="6518977" algn="l"/>
                    <a:tab pos="6926502" algn="l"/>
                    <a:tab pos="7334029" algn="l"/>
                    <a:tab pos="7741554" algn="l"/>
                    <a:tab pos="8149081" algn="l"/>
                  </a:tabLst>
                </a:pPr>
                <a:r>
                  <a:rPr lang="en-GB" sz="2800">
                    <a:solidFill>
                      <a:srgbClr val="000000"/>
                    </a:solidFill>
                    <a:latin typeface="Gill Sans Light"/>
                    <a:cs typeface="Gill Sans Light"/>
                  </a:rPr>
                  <a:t>WinXP</a:t>
                </a:r>
              </a:p>
            </p:txBody>
          </p:sp>
        </p:grpSp>
      </p:grpSp>
      <p:pic>
        <p:nvPicPr>
          <p:cNvPr id="66" name="Picture 3" descr="MCj0398505000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683" y="229815"/>
            <a:ext cx="1608997" cy="113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Down Arrow 67"/>
          <p:cNvSpPr/>
          <p:nvPr/>
        </p:nvSpPr>
        <p:spPr bwMode="auto">
          <a:xfrm>
            <a:off x="10524226" y="1295399"/>
            <a:ext cx="457282" cy="133022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???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1201318" y="1266587"/>
            <a:ext cx="457282" cy="1390124"/>
            <a:chOff x="11054155" y="1266587"/>
            <a:chExt cx="457282" cy="1390124"/>
          </a:xfrm>
        </p:grpSpPr>
        <p:sp>
          <p:nvSpPr>
            <p:cNvPr id="69" name="Down Arrow 68"/>
            <p:cNvSpPr/>
            <p:nvPr/>
          </p:nvSpPr>
          <p:spPr bwMode="auto">
            <a:xfrm rot="10800000">
              <a:off x="11054155" y="1295399"/>
              <a:ext cx="457282" cy="1262321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 rot="16200000">
              <a:off x="10586307" y="1776983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Attestation</a:t>
              </a:r>
              <a:endParaRPr lang="en-US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685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6" grpId="0" animBg="1"/>
      <p:bldP spid="7" grpId="0" animBg="1"/>
      <p:bldP spid="8" grpId="0" animBg="1"/>
      <p:bldP spid="3" grpId="0" uiExpand="1" build="p"/>
      <p:bldP spid="6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82268" y="2967335"/>
            <a:ext cx="102274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Chord and Distributed Storage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288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1AA19F-CA1A-D544-BB54-9877EF43B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about: Sharing Data, rather than Files 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57D610-BB5C-6A45-99A3-73C4B7025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Key:Value</a:t>
            </a:r>
            <a:r>
              <a:rPr lang="en-US" dirty="0" smtClean="0"/>
              <a:t> stores are used everywhere</a:t>
            </a:r>
          </a:p>
          <a:p>
            <a:r>
              <a:rPr lang="en-US" dirty="0" smtClean="0"/>
              <a:t>Native in many programming languages</a:t>
            </a:r>
          </a:p>
          <a:p>
            <a:pPr lvl="1"/>
            <a:r>
              <a:rPr lang="en-US" dirty="0" smtClean="0"/>
              <a:t>Associative Arrays in Perl</a:t>
            </a:r>
          </a:p>
          <a:p>
            <a:pPr lvl="1"/>
            <a:r>
              <a:rPr lang="en-US" dirty="0" smtClean="0"/>
              <a:t>Dictionaries in Python</a:t>
            </a:r>
          </a:p>
          <a:p>
            <a:pPr lvl="1"/>
            <a:r>
              <a:rPr lang="en-US" dirty="0" smtClean="0"/>
              <a:t>Maps in Go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What about a collaborative key-value store rather than message passing or file sharing?</a:t>
            </a:r>
          </a:p>
          <a:p>
            <a:r>
              <a:rPr lang="en-US" dirty="0" smtClean="0"/>
              <a:t>Can we make it scalable and reliable?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095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08A621-218B-FA4F-8282-9D59C90C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Value Storage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DC2CCE-C5DF-E942-8209-3E198CA36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10845800" cy="510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Simple interface</a:t>
            </a:r>
          </a:p>
          <a:p>
            <a:pPr marL="0" indent="0">
              <a:buNone/>
            </a:pPr>
            <a:endParaRPr lang="en-US" dirty="0"/>
          </a:p>
          <a:p>
            <a:pPr>
              <a:tabLst>
                <a:tab pos="3254375" algn="l"/>
              </a:tabLst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put(key, value);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Insert/write "value" associated with key</a:t>
            </a:r>
          </a:p>
          <a:p>
            <a:pPr>
              <a:tabLst>
                <a:tab pos="3254375" algn="l"/>
              </a:tabLst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tabLst>
                <a:tab pos="3254375" algn="l"/>
              </a:tabLst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get(key); 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Retrieve/read value associated with key</a:t>
            </a:r>
          </a:p>
        </p:txBody>
      </p:sp>
    </p:spTree>
    <p:extLst>
      <p:ext uri="{BB962C8B-B14F-4D97-AF65-F5344CB8AC3E}">
        <p14:creationId xmlns:p14="http://schemas.microsoft.com/office/powerpoint/2010/main" val="1335502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4A531-49DA-5A4C-8D6E-5DF2E509F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Key Value Storage?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40334-9625-A64A-842E-614EFF48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Scale</a:t>
            </a:r>
          </a:p>
          <a:p>
            <a:pPr lvl="1"/>
            <a:r>
              <a:rPr lang="en-US" dirty="0"/>
              <a:t>Handle huge volumes of data (e.g., petabytes)</a:t>
            </a:r>
          </a:p>
          <a:p>
            <a:pPr lvl="1"/>
            <a:r>
              <a:rPr lang="en-US" dirty="0"/>
              <a:t>Uniform items: distribute easily and roughly equally across many machines</a:t>
            </a:r>
          </a:p>
          <a:p>
            <a:endParaRPr lang="en-US" dirty="0"/>
          </a:p>
          <a:p>
            <a:r>
              <a:rPr lang="en-US" dirty="0"/>
              <a:t>Simple consistency properties</a:t>
            </a:r>
          </a:p>
          <a:p>
            <a:endParaRPr lang="en-US" dirty="0"/>
          </a:p>
          <a:p>
            <a:r>
              <a:rPr lang="en-US" dirty="0"/>
              <a:t>Used as a simpler but more scalable "database"</a:t>
            </a:r>
          </a:p>
          <a:p>
            <a:pPr lvl="1"/>
            <a:r>
              <a:rPr lang="en-US" dirty="0"/>
              <a:t>Or as a building block for a more capable DB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558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9372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Amazon:</a:t>
            </a:r>
          </a:p>
          <a:p>
            <a:pPr lvl="1"/>
            <a:r>
              <a:rPr lang="en-US" dirty="0" smtClean="0"/>
              <a:t>Key: </a:t>
            </a:r>
            <a:r>
              <a:rPr lang="en-US" dirty="0" err="1" smtClean="0"/>
              <a:t>customerID</a:t>
            </a:r>
            <a:endParaRPr lang="en-US" dirty="0" smtClean="0"/>
          </a:p>
          <a:p>
            <a:pPr lvl="1"/>
            <a:r>
              <a:rPr lang="en-US" dirty="0" smtClean="0"/>
              <a:t>Value: customer profile (e.g., buying history, credit card, ..)</a:t>
            </a:r>
          </a:p>
          <a:p>
            <a:endParaRPr lang="en-US" dirty="0" smtClean="0"/>
          </a:p>
          <a:p>
            <a:r>
              <a:rPr lang="en-US" dirty="0" smtClean="0"/>
              <a:t>Facebook, Twitter:</a:t>
            </a:r>
          </a:p>
          <a:p>
            <a:pPr lvl="1"/>
            <a:r>
              <a:rPr lang="en-US" dirty="0" smtClean="0"/>
              <a:t>Key: </a:t>
            </a:r>
            <a:r>
              <a:rPr lang="en-US" dirty="0" err="1" smtClean="0"/>
              <a:t>UserID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Value: user profile (e.g., posting history, photos, friends, …)</a:t>
            </a:r>
          </a:p>
          <a:p>
            <a:pPr marL="457200" lvl="1" indent="0">
              <a:buNone/>
            </a:pPr>
            <a:r>
              <a:rPr lang="en-US" dirty="0" smtClean="0"/>
              <a:t>			</a:t>
            </a:r>
          </a:p>
          <a:p>
            <a:r>
              <a:rPr lang="en-US" dirty="0" err="1" smtClean="0"/>
              <a:t>iCloud</a:t>
            </a:r>
            <a:r>
              <a:rPr lang="en-US" dirty="0" smtClean="0"/>
              <a:t>/iTunes:</a:t>
            </a:r>
          </a:p>
          <a:p>
            <a:pPr lvl="1"/>
            <a:r>
              <a:rPr lang="en-US" dirty="0" smtClean="0"/>
              <a:t>Key: Movie/song name</a:t>
            </a:r>
          </a:p>
          <a:p>
            <a:pPr lvl="1"/>
            <a:r>
              <a:rPr lang="en-US" dirty="0" smtClean="0"/>
              <a:t>Value: Movie, Song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1600" y="152400"/>
            <a:ext cx="2209800" cy="220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Values: Examples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600700" y="2234976"/>
            <a:ext cx="2324100" cy="1117824"/>
            <a:chOff x="3619500" y="2234976"/>
            <a:chExt cx="2324100" cy="111782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600" y="2234976"/>
              <a:ext cx="1143000" cy="111782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9500" y="2247900"/>
              <a:ext cx="1104900" cy="11049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5539296" y="3911600"/>
            <a:ext cx="2283905" cy="1041400"/>
            <a:chOff x="3558095" y="3733800"/>
            <a:chExt cx="2283905" cy="1041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8095" y="3797300"/>
              <a:ext cx="1242505" cy="9271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600" y="3733800"/>
              <a:ext cx="1041400" cy="1041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0761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Key-value </a:t>
            </a:r>
            <a:r>
              <a:rPr lang="en-US" smtClean="0"/>
              <a:t>storage systems in real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10058400" cy="5715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Amazon</a:t>
            </a:r>
          </a:p>
          <a:p>
            <a:pPr lvl="1"/>
            <a:r>
              <a:rPr lang="en-US" dirty="0" err="1" smtClean="0"/>
              <a:t>DynamoDB</a:t>
            </a:r>
            <a:r>
              <a:rPr lang="en-US" dirty="0" smtClean="0"/>
              <a:t>: internal key value store used to power </a:t>
            </a:r>
            <a:r>
              <a:rPr lang="en-US" dirty="0" err="1" smtClean="0"/>
              <a:t>Amazon.com</a:t>
            </a:r>
            <a:r>
              <a:rPr lang="en-US" dirty="0" smtClean="0"/>
              <a:t> (shopping cart)</a:t>
            </a:r>
          </a:p>
          <a:p>
            <a:pPr lvl="1"/>
            <a:r>
              <a:rPr lang="en-US" dirty="0" smtClean="0"/>
              <a:t>Simple Storage System (S3)</a:t>
            </a:r>
          </a:p>
          <a:p>
            <a:pPr lvl="2"/>
            <a:endParaRPr lang="en-US" dirty="0" smtClean="0"/>
          </a:p>
          <a:p>
            <a:r>
              <a:rPr lang="en-US" b="1" dirty="0" err="1" smtClean="0"/>
              <a:t>BigTable</a:t>
            </a:r>
            <a:r>
              <a:rPr lang="en-US" b="1" dirty="0" smtClean="0"/>
              <a:t>/</a:t>
            </a:r>
            <a:r>
              <a:rPr lang="en-US" b="1" dirty="0" err="1" smtClean="0"/>
              <a:t>HBase</a:t>
            </a:r>
            <a:r>
              <a:rPr lang="en-US" b="1" dirty="0" smtClean="0"/>
              <a:t>/</a:t>
            </a:r>
            <a:r>
              <a:rPr lang="en-US" b="1" dirty="0" err="1" smtClean="0"/>
              <a:t>Hypertable</a:t>
            </a:r>
            <a:r>
              <a:rPr lang="en-US" b="1" dirty="0" smtClean="0"/>
              <a:t>: </a:t>
            </a:r>
            <a:r>
              <a:rPr lang="en-US" dirty="0" smtClean="0"/>
              <a:t>distributed, </a:t>
            </a:r>
            <a:r>
              <a:rPr lang="en-US" dirty="0"/>
              <a:t>scalable </a:t>
            </a:r>
            <a:r>
              <a:rPr lang="en-US" dirty="0" smtClean="0"/>
              <a:t>data storage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Cassandra</a:t>
            </a:r>
            <a:r>
              <a:rPr lang="en-US" dirty="0"/>
              <a:t>: “distributed data management system” (developed by Facebook</a:t>
            </a:r>
            <a:r>
              <a:rPr lang="en-US" dirty="0" smtClean="0"/>
              <a:t>)</a:t>
            </a:r>
          </a:p>
          <a:p>
            <a:pPr lvl="4"/>
            <a:endParaRPr lang="en-US" dirty="0"/>
          </a:p>
          <a:p>
            <a:r>
              <a:rPr lang="en-US" b="1" dirty="0" err="1" smtClean="0"/>
              <a:t>Memcached</a:t>
            </a:r>
            <a:r>
              <a:rPr lang="en-US" b="1" dirty="0"/>
              <a:t>:</a:t>
            </a:r>
            <a:r>
              <a:rPr lang="en-US" dirty="0"/>
              <a:t> in-memory key-value store for small chunks of arbitrary data (strings, objects) </a:t>
            </a:r>
          </a:p>
          <a:p>
            <a:pPr lvl="3"/>
            <a:endParaRPr lang="en-US" dirty="0" smtClean="0"/>
          </a:p>
          <a:p>
            <a:r>
              <a:rPr lang="en-US" b="1" dirty="0" err="1" smtClean="0"/>
              <a:t>eDonkey</a:t>
            </a:r>
            <a:r>
              <a:rPr lang="en-US" b="1" dirty="0" smtClean="0"/>
              <a:t>/</a:t>
            </a:r>
            <a:r>
              <a:rPr lang="en-US" b="1" dirty="0" err="1" smtClean="0"/>
              <a:t>eMule</a:t>
            </a:r>
            <a:r>
              <a:rPr lang="en-US" b="1" dirty="0" smtClean="0"/>
              <a:t>:</a:t>
            </a:r>
            <a:r>
              <a:rPr lang="en-US" dirty="0" smtClean="0"/>
              <a:t> peer-to-peer sharing system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37569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Value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1524000"/>
          </a:xfrm>
        </p:spPr>
        <p:txBody>
          <a:bodyPr/>
          <a:lstStyle/>
          <a:p>
            <a:r>
              <a:rPr lang="en-US" dirty="0" smtClean="0"/>
              <a:t>Also called Distributed </a:t>
            </a:r>
            <a:r>
              <a:rPr lang="en-US" dirty="0"/>
              <a:t>H</a:t>
            </a:r>
            <a:r>
              <a:rPr lang="en-US" dirty="0" smtClean="0"/>
              <a:t>ash Tables (DHT)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Main idea: simplify storage interface (i.e. </a:t>
            </a:r>
            <a:r>
              <a:rPr lang="en-US" dirty="0"/>
              <a:t>p</a:t>
            </a:r>
            <a:r>
              <a:rPr lang="en-US" dirty="0" smtClean="0"/>
              <a:t>ut/get), then </a:t>
            </a:r>
            <a:r>
              <a:rPr lang="en-US" dirty="0" smtClean="0">
                <a:solidFill>
                  <a:srgbClr val="FF0000"/>
                </a:solidFill>
              </a:rPr>
              <a:t>partition</a:t>
            </a:r>
            <a:r>
              <a:rPr lang="en-US" dirty="0" smtClean="0"/>
              <a:t> set of key-values across many machines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  <p:grpSp>
        <p:nvGrpSpPr>
          <p:cNvPr id="98" name="Group 97"/>
          <p:cNvGrpSpPr/>
          <p:nvPr/>
        </p:nvGrpSpPr>
        <p:grpSpPr>
          <a:xfrm>
            <a:off x="8305800" y="2379821"/>
            <a:ext cx="533400" cy="1753394"/>
            <a:chOff x="7010400" y="1600200"/>
            <a:chExt cx="533400" cy="1753394"/>
          </a:xfrm>
        </p:grpSpPr>
        <p:sp>
          <p:nvSpPr>
            <p:cNvPr id="5" name="Rectangle 4"/>
            <p:cNvSpPr/>
            <p:nvPr/>
          </p:nvSpPr>
          <p:spPr bwMode="auto">
            <a:xfrm>
              <a:off x="7010400" y="1600200"/>
              <a:ext cx="533400" cy="1752600"/>
            </a:xfrm>
            <a:prstGeom prst="rect">
              <a:avLst/>
            </a:prstGeom>
            <a:solidFill>
              <a:srgbClr val="FFFFAA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7" name="Straight Connector 6"/>
            <p:cNvCxnSpPr>
              <a:stCxn id="5" idx="0"/>
              <a:endCxn id="5" idx="2"/>
            </p:cNvCxnSpPr>
            <p:nvPr/>
          </p:nvCxnSpPr>
          <p:spPr bwMode="auto">
            <a:xfrm rot="16200000" flipH="1">
              <a:off x="6400800" y="2476500"/>
              <a:ext cx="17526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7010400" y="1676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7010400" y="17526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7010400" y="1828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7010400" y="1905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7010400" y="1979612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7010400" y="2057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7010400" y="21336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7010400" y="2209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7010400" y="2286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7010400" y="2360612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7010400" y="2438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7010400" y="25146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7010400" y="2590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7010400" y="2667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7010400" y="2741612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7010400" y="2819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7010400" y="28956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7010400" y="2971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7010400" y="3275012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742815"/>
            <a:ext cx="685800" cy="6858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4742815"/>
            <a:ext cx="685800" cy="6858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742815"/>
            <a:ext cx="685800" cy="6858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4742021"/>
            <a:ext cx="685800" cy="685800"/>
          </a:xfrm>
          <a:prstGeom prst="rect">
            <a:avLst/>
          </a:prstGeom>
        </p:spPr>
      </p:pic>
      <p:grpSp>
        <p:nvGrpSpPr>
          <p:cNvPr id="102" name="Group 101"/>
          <p:cNvGrpSpPr/>
          <p:nvPr/>
        </p:nvGrpSpPr>
        <p:grpSpPr>
          <a:xfrm>
            <a:off x="7772400" y="4437221"/>
            <a:ext cx="533400" cy="381794"/>
            <a:chOff x="6477000" y="3657600"/>
            <a:chExt cx="533400" cy="381794"/>
          </a:xfrm>
        </p:grpSpPr>
        <p:sp>
          <p:nvSpPr>
            <p:cNvPr id="78" name="Rectangle 77"/>
            <p:cNvSpPr/>
            <p:nvPr/>
          </p:nvSpPr>
          <p:spPr bwMode="auto">
            <a:xfrm>
              <a:off x="6477000" y="3657600"/>
              <a:ext cx="533400" cy="381000"/>
            </a:xfrm>
            <a:prstGeom prst="rect">
              <a:avLst/>
            </a:prstGeom>
            <a:solidFill>
              <a:srgbClr val="FFFFAA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79" name="Straight Connector 78"/>
            <p:cNvCxnSpPr>
              <a:stCxn id="78" idx="0"/>
              <a:endCxn id="78" idx="2"/>
            </p:cNvCxnSpPr>
            <p:nvPr/>
          </p:nvCxnSpPr>
          <p:spPr bwMode="auto">
            <a:xfrm rot="16200000" flipH="1">
              <a:off x="6553200" y="3848100"/>
              <a:ext cx="3810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>
              <a:off x="6477000" y="3733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 bwMode="auto">
            <a:xfrm>
              <a:off x="6477000" y="3810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6477000" y="38862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6477000" y="3962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99" name="Group 98"/>
          <p:cNvGrpSpPr/>
          <p:nvPr/>
        </p:nvGrpSpPr>
        <p:grpSpPr>
          <a:xfrm>
            <a:off x="3048000" y="4436427"/>
            <a:ext cx="533400" cy="381000"/>
            <a:chOff x="1752600" y="3656806"/>
            <a:chExt cx="533400" cy="381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solidFill>
              <a:srgbClr val="FFFFAA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00" name="Group 99"/>
          <p:cNvGrpSpPr/>
          <p:nvPr/>
        </p:nvGrpSpPr>
        <p:grpSpPr>
          <a:xfrm>
            <a:off x="4495800" y="4437221"/>
            <a:ext cx="533400" cy="381000"/>
            <a:chOff x="3200400" y="3657600"/>
            <a:chExt cx="533400" cy="381000"/>
          </a:xfrm>
        </p:grpSpPr>
        <p:sp>
          <p:nvSpPr>
            <p:cNvPr id="66" name="Rectangle 65"/>
            <p:cNvSpPr/>
            <p:nvPr/>
          </p:nvSpPr>
          <p:spPr bwMode="auto">
            <a:xfrm>
              <a:off x="3200400" y="3657600"/>
              <a:ext cx="533400" cy="381000"/>
            </a:xfrm>
            <a:prstGeom prst="rect">
              <a:avLst/>
            </a:prstGeom>
            <a:solidFill>
              <a:srgbClr val="FFFFAA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 bwMode="auto">
            <a:xfrm>
              <a:off x="3200400" y="3733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>
              <a:off x="3200400" y="3810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3200400" y="38862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3200400" y="3658394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3200400" y="3962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01" name="Group 100"/>
          <p:cNvGrpSpPr/>
          <p:nvPr/>
        </p:nvGrpSpPr>
        <p:grpSpPr>
          <a:xfrm>
            <a:off x="5791200" y="4437221"/>
            <a:ext cx="533400" cy="381794"/>
            <a:chOff x="4495800" y="3657600"/>
            <a:chExt cx="533400" cy="381794"/>
          </a:xfrm>
        </p:grpSpPr>
        <p:sp>
          <p:nvSpPr>
            <p:cNvPr id="72" name="Rectangle 71"/>
            <p:cNvSpPr/>
            <p:nvPr/>
          </p:nvSpPr>
          <p:spPr bwMode="auto">
            <a:xfrm>
              <a:off x="4495800" y="3657600"/>
              <a:ext cx="533400" cy="381000"/>
            </a:xfrm>
            <a:prstGeom prst="rect">
              <a:avLst/>
            </a:prstGeom>
            <a:solidFill>
              <a:srgbClr val="FFFFAA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 rot="16200000" flipH="1">
              <a:off x="4572000" y="3848100"/>
              <a:ext cx="3810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>
              <a:off x="4495800" y="37338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>
              <a:off x="4495800" y="38100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6" name="Straight Connector 75"/>
            <p:cNvCxnSpPr/>
            <p:nvPr/>
          </p:nvCxnSpPr>
          <p:spPr bwMode="auto">
            <a:xfrm>
              <a:off x="4495800" y="38862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7" name="Straight Connector 76"/>
            <p:cNvCxnSpPr/>
            <p:nvPr/>
          </p:nvCxnSpPr>
          <p:spPr bwMode="auto">
            <a:xfrm>
              <a:off x="4495800" y="3658394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4495800" y="3962400"/>
              <a:ext cx="533400" cy="1588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8" name="Left Brace 87"/>
          <p:cNvSpPr/>
          <p:nvPr/>
        </p:nvSpPr>
        <p:spPr bwMode="auto">
          <a:xfrm>
            <a:off x="8153400" y="2379821"/>
            <a:ext cx="152400" cy="381000"/>
          </a:xfrm>
          <a:prstGeom prst="lef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Left Brace 88"/>
          <p:cNvSpPr/>
          <p:nvPr/>
        </p:nvSpPr>
        <p:spPr bwMode="auto">
          <a:xfrm>
            <a:off x="8153400" y="2760821"/>
            <a:ext cx="152400" cy="381000"/>
          </a:xfrm>
          <a:prstGeom prst="lef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Left Brace 89"/>
          <p:cNvSpPr/>
          <p:nvPr/>
        </p:nvSpPr>
        <p:spPr bwMode="auto">
          <a:xfrm>
            <a:off x="8153400" y="3141821"/>
            <a:ext cx="152400" cy="381000"/>
          </a:xfrm>
          <a:prstGeom prst="lef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Left Brace 90"/>
          <p:cNvSpPr/>
          <p:nvPr/>
        </p:nvSpPr>
        <p:spPr bwMode="auto">
          <a:xfrm>
            <a:off x="8153400" y="3751421"/>
            <a:ext cx="152400" cy="381000"/>
          </a:xfrm>
          <a:prstGeom prst="lef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8212722" y="2133601"/>
            <a:ext cx="778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 Narrow"/>
                <a:cs typeface="Arial Narrow"/>
              </a:rPr>
              <a:t>key, value</a:t>
            </a:r>
          </a:p>
        </p:txBody>
      </p:sp>
      <p:sp>
        <p:nvSpPr>
          <p:cNvPr id="93" name="Freeform 92"/>
          <p:cNvSpPr/>
          <p:nvPr/>
        </p:nvSpPr>
        <p:spPr bwMode="auto">
          <a:xfrm>
            <a:off x="3340100" y="2595721"/>
            <a:ext cx="4762500" cy="1676400"/>
          </a:xfrm>
          <a:custGeom>
            <a:avLst/>
            <a:gdLst>
              <a:gd name="connsiteX0" fmla="*/ 4762500 w 4762500"/>
              <a:gd name="connsiteY0" fmla="*/ 0 h 1676400"/>
              <a:gd name="connsiteX1" fmla="*/ 0 w 4762500"/>
              <a:gd name="connsiteY1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0" h="1676400">
                <a:moveTo>
                  <a:pt x="4762500" y="0"/>
                </a:moveTo>
                <a:lnTo>
                  <a:pt x="0" y="1676400"/>
                </a:lnTo>
              </a:path>
            </a:pathLst>
          </a:cu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 93"/>
          <p:cNvSpPr/>
          <p:nvPr/>
        </p:nvSpPr>
        <p:spPr bwMode="auto">
          <a:xfrm>
            <a:off x="4800600" y="2989421"/>
            <a:ext cx="3276600" cy="1295400"/>
          </a:xfrm>
          <a:custGeom>
            <a:avLst/>
            <a:gdLst>
              <a:gd name="connsiteX0" fmla="*/ 4762500 w 4762500"/>
              <a:gd name="connsiteY0" fmla="*/ 0 h 1676400"/>
              <a:gd name="connsiteX1" fmla="*/ 0 w 4762500"/>
              <a:gd name="connsiteY1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0" h="1676400">
                <a:moveTo>
                  <a:pt x="4762500" y="0"/>
                </a:moveTo>
                <a:lnTo>
                  <a:pt x="0" y="1676400"/>
                </a:lnTo>
              </a:path>
            </a:pathLst>
          </a:cu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94"/>
          <p:cNvSpPr/>
          <p:nvPr/>
        </p:nvSpPr>
        <p:spPr bwMode="auto">
          <a:xfrm>
            <a:off x="6096000" y="3370421"/>
            <a:ext cx="1981200" cy="914400"/>
          </a:xfrm>
          <a:custGeom>
            <a:avLst/>
            <a:gdLst>
              <a:gd name="connsiteX0" fmla="*/ 4762500 w 4762500"/>
              <a:gd name="connsiteY0" fmla="*/ 0 h 1676400"/>
              <a:gd name="connsiteX1" fmla="*/ 0 w 4762500"/>
              <a:gd name="connsiteY1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0" h="1676400">
                <a:moveTo>
                  <a:pt x="4762500" y="0"/>
                </a:moveTo>
                <a:lnTo>
                  <a:pt x="0" y="1676400"/>
                </a:lnTo>
              </a:path>
            </a:pathLst>
          </a:cu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 bwMode="auto">
          <a:xfrm>
            <a:off x="8001000" y="3980021"/>
            <a:ext cx="152400" cy="304800"/>
          </a:xfrm>
          <a:custGeom>
            <a:avLst/>
            <a:gdLst>
              <a:gd name="connsiteX0" fmla="*/ 4762500 w 4762500"/>
              <a:gd name="connsiteY0" fmla="*/ 0 h 1676400"/>
              <a:gd name="connsiteX1" fmla="*/ 0 w 4762500"/>
              <a:gd name="connsiteY1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0" h="1676400">
                <a:moveTo>
                  <a:pt x="4762500" y="0"/>
                </a:moveTo>
                <a:lnTo>
                  <a:pt x="0" y="1676400"/>
                </a:lnTo>
              </a:path>
            </a:pathLst>
          </a:cu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7010401" y="46658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54603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8" grpId="0" animBg="1"/>
      <p:bldP spid="89" grpId="0" animBg="1"/>
      <p:bldP spid="90" grpId="0" animBg="1"/>
      <p:bldP spid="91" grpId="0" animBg="1"/>
      <p:bldP spid="93" grpId="0" animBg="1"/>
      <p:bldP spid="94" grpId="0" animBg="1"/>
      <p:bldP spid="95" grpId="0" animBg="1"/>
      <p:bldP spid="9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10439400" cy="4495800"/>
          </a:xfrm>
        </p:spPr>
        <p:txBody>
          <a:bodyPr>
            <a:normAutofit/>
          </a:bodyPr>
          <a:lstStyle/>
          <a:p>
            <a:r>
              <a:rPr lang="en-US" b="1" dirty="0" smtClean="0"/>
              <a:t>Scalability: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eed to scale to thousands of machines </a:t>
            </a:r>
          </a:p>
          <a:p>
            <a:pPr lvl="1"/>
            <a:r>
              <a:rPr lang="en-US" dirty="0" smtClean="0"/>
              <a:t>Need to allow easy addition of new machines</a:t>
            </a:r>
          </a:p>
          <a:p>
            <a:r>
              <a:rPr lang="en-US" b="1" dirty="0"/>
              <a:t>Fault Tolerance: </a:t>
            </a:r>
            <a:r>
              <a:rPr lang="en-US" dirty="0"/>
              <a:t>handle machine failures without losing data  and without degradation in performance</a:t>
            </a:r>
          </a:p>
          <a:p>
            <a:r>
              <a:rPr lang="en-US" b="1" dirty="0" smtClean="0"/>
              <a:t>Consistency: </a:t>
            </a:r>
            <a:r>
              <a:rPr lang="en-US" dirty="0" smtClean="0"/>
              <a:t>maintain data consistency in face of node failures and message losses </a:t>
            </a:r>
          </a:p>
          <a:p>
            <a:r>
              <a:rPr lang="en-US" b="1" dirty="0" smtClean="0"/>
              <a:t>Heterogeneity</a:t>
            </a:r>
            <a:r>
              <a:rPr lang="en-US" dirty="0" smtClean="0"/>
              <a:t> (if deployed as peer-to-peer systems):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Latency: 1ms to 1000ms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Bandwidth: 32Kb/s to 100Mb/s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220788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220788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220788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219994"/>
            <a:ext cx="685800" cy="6858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001000" y="915194"/>
            <a:ext cx="533400" cy="381794"/>
            <a:chOff x="6477000" y="3657600"/>
            <a:chExt cx="533400" cy="381794"/>
          </a:xfrm>
          <a:solidFill>
            <a:srgbClr val="FFFFAA"/>
          </a:solidFill>
        </p:grpSpPr>
        <p:sp>
          <p:nvSpPr>
            <p:cNvPr id="9" name="Rectangle 8"/>
            <p:cNvSpPr/>
            <p:nvPr/>
          </p:nvSpPr>
          <p:spPr bwMode="auto">
            <a:xfrm>
              <a:off x="6477000" y="3657600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0" name="Straight Connector 9"/>
            <p:cNvCxnSpPr>
              <a:stCxn id="9" idx="0"/>
              <a:endCxn id="9" idx="2"/>
            </p:cNvCxnSpPr>
            <p:nvPr/>
          </p:nvCxnSpPr>
          <p:spPr bwMode="auto">
            <a:xfrm rot="16200000" flipH="1">
              <a:off x="6553200" y="3848100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477000" y="37338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6477000" y="38100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477000" y="38862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64770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5" name="Group 14"/>
          <p:cNvGrpSpPr/>
          <p:nvPr/>
        </p:nvGrpSpPr>
        <p:grpSpPr>
          <a:xfrm>
            <a:off x="3276600" y="914400"/>
            <a:ext cx="533400" cy="381794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23" name="Group 22"/>
          <p:cNvGrpSpPr/>
          <p:nvPr/>
        </p:nvGrpSpPr>
        <p:grpSpPr>
          <a:xfrm>
            <a:off x="4724400" y="915194"/>
            <a:ext cx="533400" cy="381794"/>
            <a:chOff x="3200400" y="3657600"/>
            <a:chExt cx="533400" cy="381794"/>
          </a:xfrm>
          <a:solidFill>
            <a:srgbClr val="FFFFAA"/>
          </a:solidFill>
        </p:grpSpPr>
        <p:sp>
          <p:nvSpPr>
            <p:cNvPr id="24" name="Rectangle 23"/>
            <p:cNvSpPr/>
            <p:nvPr/>
          </p:nvSpPr>
          <p:spPr bwMode="auto">
            <a:xfrm>
              <a:off x="3200400" y="3657600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25" name="Straight Connector 24"/>
            <p:cNvCxnSpPr>
              <a:stCxn id="24" idx="0"/>
              <a:endCxn id="24" idx="2"/>
            </p:cNvCxnSpPr>
            <p:nvPr/>
          </p:nvCxnSpPr>
          <p:spPr bwMode="auto">
            <a:xfrm rot="16200000" flipH="1">
              <a:off x="3276600" y="3848100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3200400" y="37338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3200400" y="38100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3200400" y="38862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3200400" y="3658394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32004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6019800" y="915194"/>
            <a:ext cx="533400" cy="381794"/>
            <a:chOff x="4495800" y="3657600"/>
            <a:chExt cx="533400" cy="381794"/>
          </a:xfrm>
          <a:solidFill>
            <a:srgbClr val="FFFFAA"/>
          </a:solidFill>
        </p:grpSpPr>
        <p:sp>
          <p:nvSpPr>
            <p:cNvPr id="32" name="Rectangle 31"/>
            <p:cNvSpPr/>
            <p:nvPr/>
          </p:nvSpPr>
          <p:spPr bwMode="auto">
            <a:xfrm>
              <a:off x="4495800" y="3657600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33" name="Straight Connector 32"/>
            <p:cNvCxnSpPr>
              <a:stCxn id="32" idx="0"/>
              <a:endCxn id="32" idx="2"/>
            </p:cNvCxnSpPr>
            <p:nvPr/>
          </p:nvCxnSpPr>
          <p:spPr bwMode="auto">
            <a:xfrm rot="16200000" flipH="1">
              <a:off x="4572000" y="3848100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495800" y="37338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4495800" y="38100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4495800" y="38862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4495800" y="3658394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44958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239001" y="11437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4800601" y="914400"/>
            <a:ext cx="762001" cy="762000"/>
            <a:chOff x="3505199" y="2971800"/>
            <a:chExt cx="762001" cy="762000"/>
          </a:xfrm>
        </p:grpSpPr>
        <p:cxnSp>
          <p:nvCxnSpPr>
            <p:cNvPr id="41" name="Straight Connector 40"/>
            <p:cNvCxnSpPr/>
            <p:nvPr/>
          </p:nvCxnSpPr>
          <p:spPr bwMode="auto">
            <a:xfrm>
              <a:off x="3505200" y="3048000"/>
              <a:ext cx="762000" cy="685800"/>
            </a:xfrm>
            <a:prstGeom prst="line">
              <a:avLst/>
            </a:prstGeom>
            <a:solidFill>
              <a:schemeClr val="bg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rot="5400000">
              <a:off x="3467099" y="3009900"/>
              <a:ext cx="762000" cy="685800"/>
            </a:xfrm>
            <a:prstGeom prst="line">
              <a:avLst/>
            </a:prstGeom>
            <a:solidFill>
              <a:schemeClr val="bg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98073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14400"/>
            <a:ext cx="10439400" cy="5105400"/>
          </a:xfrm>
        </p:spPr>
        <p:txBody>
          <a:bodyPr/>
          <a:lstStyle/>
          <a:p>
            <a:r>
              <a:rPr lang="en-US" b="1" dirty="0"/>
              <a:t>p</a:t>
            </a:r>
            <a:r>
              <a:rPr lang="en-US" b="1" dirty="0" smtClean="0"/>
              <a:t>ut(key, value)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where</a:t>
            </a:r>
            <a:r>
              <a:rPr lang="en-US" dirty="0" smtClean="0"/>
              <a:t> do you store a new (key, value) tuple?</a:t>
            </a:r>
            <a:endParaRPr lang="en-US" b="1" dirty="0" smtClean="0"/>
          </a:p>
          <a:p>
            <a:r>
              <a:rPr lang="en-US" b="1" dirty="0"/>
              <a:t>g</a:t>
            </a:r>
            <a:r>
              <a:rPr lang="en-US" b="1" dirty="0" smtClean="0"/>
              <a:t>et(key)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where</a:t>
            </a:r>
            <a:r>
              <a:rPr lang="en-US" dirty="0" smtClean="0"/>
              <a:t> is the value associated with a given “key” stored?</a:t>
            </a:r>
          </a:p>
          <a:p>
            <a:endParaRPr lang="en-US" dirty="0"/>
          </a:p>
          <a:p>
            <a:r>
              <a:rPr lang="en-US" dirty="0" smtClean="0"/>
              <a:t>And, do the above while providing </a:t>
            </a:r>
          </a:p>
          <a:p>
            <a:pPr lvl="1"/>
            <a:r>
              <a:rPr lang="en-US" dirty="0" smtClean="0"/>
              <a:t>Scalability</a:t>
            </a:r>
          </a:p>
          <a:p>
            <a:pPr lvl="1"/>
            <a:r>
              <a:rPr lang="en-US" dirty="0"/>
              <a:t>Fault Tolerance</a:t>
            </a:r>
          </a:p>
          <a:p>
            <a:pPr lvl="1"/>
            <a:r>
              <a:rPr lang="en-US" dirty="0" smtClean="0"/>
              <a:t>Consistency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81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2C8D2-E4C5-1147-8FE5-EABCBF35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solve the “where?”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650A7-9C1F-0647-841E-46951DBF1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Hashing to map key space </a:t>
            </a:r>
            <a:r>
              <a:rPr lang="en-US" dirty="0" smtClean="0">
                <a:sym typeface="Symbol" panose="05050102010706020507" pitchFamily="18" charset="2"/>
              </a:rPr>
              <a:t> location</a:t>
            </a:r>
            <a:endParaRPr lang="en-US" dirty="0" smtClean="0"/>
          </a:p>
          <a:p>
            <a:pPr lvl="1"/>
            <a:r>
              <a:rPr lang="en-US" dirty="0" smtClean="0"/>
              <a:t>But what if you don’t know all the nodes that are participating?</a:t>
            </a:r>
          </a:p>
          <a:p>
            <a:pPr lvl="1"/>
            <a:r>
              <a:rPr lang="en-US" dirty="0" smtClean="0"/>
              <a:t>Perhaps they come and go …</a:t>
            </a:r>
          </a:p>
          <a:p>
            <a:pPr lvl="1"/>
            <a:r>
              <a:rPr lang="en-US" dirty="0" smtClean="0"/>
              <a:t>What if some keys are really popular?</a:t>
            </a:r>
          </a:p>
          <a:p>
            <a:r>
              <a:rPr lang="en-US" dirty="0" smtClean="0"/>
              <a:t>Lookup</a:t>
            </a:r>
          </a:p>
          <a:p>
            <a:pPr lvl="1"/>
            <a:r>
              <a:rPr lang="en-US" dirty="0" smtClean="0"/>
              <a:t>Hmm, won’t this be a bottleneck and single point of failure?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68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Directory Architecture (put)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38201"/>
            <a:ext cx="10058400" cy="172566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Have a node maintain the mapping between </a:t>
            </a:r>
            <a:r>
              <a:rPr lang="en-US" b="1" dirty="0"/>
              <a:t>keys</a:t>
            </a:r>
            <a:r>
              <a:rPr lang="en-US" dirty="0"/>
              <a:t> and the </a:t>
            </a:r>
            <a:r>
              <a:rPr lang="en-US" b="1" dirty="0"/>
              <a:t>machines (nodes) </a:t>
            </a:r>
            <a:r>
              <a:rPr lang="en-US" dirty="0"/>
              <a:t>that store the </a:t>
            </a:r>
            <a:r>
              <a:rPr lang="en-US" b="1" dirty="0"/>
              <a:t>values</a:t>
            </a:r>
            <a:r>
              <a:rPr lang="en-US" dirty="0"/>
              <a:t> associated with the</a:t>
            </a:r>
            <a:r>
              <a:rPr lang="en-US" b="1" dirty="0"/>
              <a:t> keys</a:t>
            </a:r>
          </a:p>
          <a:p>
            <a:pPr>
              <a:lnSpc>
                <a:spcPct val="100000"/>
              </a:lnSpc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239001" y="52570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743200"/>
            <a:ext cx="685800" cy="685800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620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333871" y="5943600"/>
            <a:ext cx="52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91000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40454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638800" y="4766846"/>
            <a:ext cx="1099204" cy="338554"/>
            <a:chOff x="4114800" y="4766846"/>
            <a:chExt cx="1099204" cy="338554"/>
          </a:xfrm>
        </p:grpSpPr>
        <p:sp>
          <p:nvSpPr>
            <p:cNvPr id="75" name="TextBox 74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543800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99136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010400" y="2590800"/>
            <a:ext cx="10668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81" name="Straight Connector 80"/>
            <p:cNvCxnSpPr>
              <a:stCxn id="80" idx="0"/>
              <a:endCxn id="80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7010400" y="27094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559854" y="2709446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7010401" y="2895600"/>
            <a:ext cx="980357" cy="338554"/>
            <a:chOff x="5486400" y="3048000"/>
            <a:chExt cx="980357" cy="338554"/>
          </a:xfrm>
        </p:grpSpPr>
        <p:sp>
          <p:nvSpPr>
            <p:cNvPr id="89" name="TextBox 88"/>
            <p:cNvSpPr txBox="1"/>
            <p:nvPr/>
          </p:nvSpPr>
          <p:spPr>
            <a:xfrm>
              <a:off x="5486400" y="3048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019800" y="3048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N3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6956136" y="3242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16130" y="3242846"/>
            <a:ext cx="56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199500" y="2209800"/>
            <a:ext cx="187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2816462" y="2667000"/>
            <a:ext cx="3581400" cy="338554"/>
            <a:chOff x="1292462" y="2667000"/>
            <a:chExt cx="3581400" cy="338554"/>
          </a:xfrm>
        </p:grpSpPr>
        <p:sp>
          <p:nvSpPr>
            <p:cNvPr id="94" name="TextBox 93"/>
            <p:cNvSpPr txBox="1"/>
            <p:nvPr/>
          </p:nvSpPr>
          <p:spPr>
            <a:xfrm>
              <a:off x="1292462" y="2667000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  <p:cxnSp>
          <p:nvCxnSpPr>
            <p:cNvPr id="95" name="Straight Arrow Connector 94"/>
            <p:cNvCxnSpPr>
              <a:stCxn id="94" idx="3"/>
            </p:cNvCxnSpPr>
            <p:nvPr/>
          </p:nvCxnSpPr>
          <p:spPr bwMode="auto">
            <a:xfrm>
              <a:off x="2743200" y="2836277"/>
              <a:ext cx="2130662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6" name="Group 115"/>
          <p:cNvGrpSpPr/>
          <p:nvPr/>
        </p:nvGrpSpPr>
        <p:grpSpPr>
          <a:xfrm>
            <a:off x="5902742" y="3025308"/>
            <a:ext cx="764759" cy="1450738"/>
            <a:chOff x="4378741" y="3025308"/>
            <a:chExt cx="764759" cy="1450738"/>
          </a:xfrm>
        </p:grpSpPr>
        <p:cxnSp>
          <p:nvCxnSpPr>
            <p:cNvPr id="99" name="Straight Arrow Connector 98"/>
            <p:cNvCxnSpPr>
              <a:stCxn id="44" idx="2"/>
            </p:cNvCxnSpPr>
            <p:nvPr/>
          </p:nvCxnSpPr>
          <p:spPr bwMode="auto">
            <a:xfrm flipH="1">
              <a:off x="4724400" y="3429000"/>
              <a:ext cx="419100" cy="914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 rot="17781587">
              <a:off x="3822649" y="3581400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1073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Directory Architecture (get)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239001" y="52570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743200"/>
            <a:ext cx="685800" cy="685800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620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333871" y="5943600"/>
            <a:ext cx="52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91000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40454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638800" y="4766846"/>
            <a:ext cx="1099204" cy="338554"/>
            <a:chOff x="4114800" y="4766846"/>
            <a:chExt cx="1099204" cy="338554"/>
          </a:xfrm>
        </p:grpSpPr>
        <p:sp>
          <p:nvSpPr>
            <p:cNvPr id="75" name="TextBox 74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543800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99136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010400" y="2590800"/>
            <a:ext cx="10668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81" name="Straight Connector 80"/>
            <p:cNvCxnSpPr>
              <a:stCxn id="80" idx="0"/>
              <a:endCxn id="80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7010400" y="27094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559854" y="2709446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7010401" y="2895600"/>
            <a:ext cx="980357" cy="338554"/>
            <a:chOff x="5486400" y="3048000"/>
            <a:chExt cx="980357" cy="338554"/>
          </a:xfrm>
        </p:grpSpPr>
        <p:sp>
          <p:nvSpPr>
            <p:cNvPr id="89" name="TextBox 88"/>
            <p:cNvSpPr txBox="1"/>
            <p:nvPr/>
          </p:nvSpPr>
          <p:spPr>
            <a:xfrm>
              <a:off x="5486400" y="3048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019800" y="3048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Helvetica"/>
                  <a:cs typeface="Helvetica"/>
                </a:rPr>
                <a:t>N3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6956136" y="3242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16130" y="3242846"/>
            <a:ext cx="56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196475" y="2209800"/>
            <a:ext cx="187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3371760" y="2667000"/>
            <a:ext cx="3029040" cy="338554"/>
            <a:chOff x="1847760" y="2667000"/>
            <a:chExt cx="3029040" cy="338554"/>
          </a:xfrm>
        </p:grpSpPr>
        <p:sp>
          <p:nvSpPr>
            <p:cNvPr id="94" name="TextBox 93"/>
            <p:cNvSpPr txBox="1"/>
            <p:nvPr/>
          </p:nvSpPr>
          <p:spPr>
            <a:xfrm>
              <a:off x="1847760" y="2667000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get(K14)</a:t>
              </a:r>
            </a:p>
          </p:txBody>
        </p:sp>
        <p:cxnSp>
          <p:nvCxnSpPr>
            <p:cNvPr id="95" name="Straight Arrow Connector 94"/>
            <p:cNvCxnSpPr/>
            <p:nvPr/>
          </p:nvCxnSpPr>
          <p:spPr bwMode="auto">
            <a:xfrm>
              <a:off x="2800440" y="2836277"/>
              <a:ext cx="2076360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6" name="Group 115"/>
          <p:cNvGrpSpPr/>
          <p:nvPr/>
        </p:nvGrpSpPr>
        <p:grpSpPr>
          <a:xfrm>
            <a:off x="5867401" y="3264858"/>
            <a:ext cx="574761" cy="1078543"/>
            <a:chOff x="4568739" y="3264857"/>
            <a:chExt cx="574761" cy="1078543"/>
          </a:xfrm>
        </p:grpSpPr>
        <p:cxnSp>
          <p:nvCxnSpPr>
            <p:cNvPr id="99" name="Straight Arrow Connector 98"/>
            <p:cNvCxnSpPr>
              <a:stCxn id="44" idx="2"/>
            </p:cNvCxnSpPr>
            <p:nvPr/>
          </p:nvCxnSpPr>
          <p:spPr bwMode="auto">
            <a:xfrm flipH="1">
              <a:off x="4724400" y="3429000"/>
              <a:ext cx="419100" cy="914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 rot="17781587">
              <a:off x="4252196" y="3581400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get(K14)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338800" y="3440743"/>
            <a:ext cx="519200" cy="914400"/>
            <a:chOff x="4624300" y="3429000"/>
            <a:chExt cx="519200" cy="914400"/>
          </a:xfrm>
        </p:grpSpPr>
        <p:cxnSp>
          <p:nvCxnSpPr>
            <p:cNvPr id="118" name="Straight Arrow Connector 117"/>
            <p:cNvCxnSpPr/>
            <p:nvPr/>
          </p:nvCxnSpPr>
          <p:spPr bwMode="auto">
            <a:xfrm flipH="1">
              <a:off x="4724400" y="3429000"/>
              <a:ext cx="419100" cy="914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19" name="TextBox 118"/>
            <p:cNvSpPr txBox="1"/>
            <p:nvPr/>
          </p:nvSpPr>
          <p:spPr>
            <a:xfrm rot="17781587">
              <a:off x="4518702" y="3688525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3717450" y="2938046"/>
            <a:ext cx="2664390" cy="338554"/>
            <a:chOff x="2212410" y="2667000"/>
            <a:chExt cx="2664390" cy="338554"/>
          </a:xfrm>
        </p:grpSpPr>
        <p:sp>
          <p:nvSpPr>
            <p:cNvPr id="123" name="TextBox 122"/>
            <p:cNvSpPr txBox="1"/>
            <p:nvPr/>
          </p:nvSpPr>
          <p:spPr>
            <a:xfrm>
              <a:off x="2212410" y="2667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V14</a:t>
              </a:r>
            </a:p>
          </p:txBody>
        </p:sp>
        <p:cxnSp>
          <p:nvCxnSpPr>
            <p:cNvPr id="124" name="Straight Arrow Connector 123"/>
            <p:cNvCxnSpPr/>
            <p:nvPr/>
          </p:nvCxnSpPr>
          <p:spPr bwMode="auto">
            <a:xfrm>
              <a:off x="2800440" y="2836277"/>
              <a:ext cx="2076360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</p:grpSp>
      <p:sp>
        <p:nvSpPr>
          <p:cNvPr id="98" name="Content Placeholder 2"/>
          <p:cNvSpPr>
            <a:spLocks noGrp="1"/>
          </p:cNvSpPr>
          <p:nvPr>
            <p:ph idx="1"/>
          </p:nvPr>
        </p:nvSpPr>
        <p:spPr>
          <a:xfrm>
            <a:off x="1066800" y="838201"/>
            <a:ext cx="10058400" cy="172566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Have a node maintain the mapping between </a:t>
            </a:r>
            <a:r>
              <a:rPr lang="en-US" b="1" dirty="0"/>
              <a:t>keys</a:t>
            </a:r>
            <a:r>
              <a:rPr lang="en-US" dirty="0"/>
              <a:t> and the </a:t>
            </a:r>
            <a:r>
              <a:rPr lang="en-US" b="1" dirty="0"/>
              <a:t>machines (nodes) </a:t>
            </a:r>
            <a:r>
              <a:rPr lang="en-US" dirty="0"/>
              <a:t>that store the </a:t>
            </a:r>
            <a:r>
              <a:rPr lang="en-US" b="1" dirty="0"/>
              <a:t>values</a:t>
            </a:r>
            <a:r>
              <a:rPr lang="en-US" dirty="0"/>
              <a:t> associated with the</a:t>
            </a:r>
            <a:r>
              <a:rPr lang="en-US" b="1" dirty="0"/>
              <a:t> keys</a:t>
            </a:r>
          </a:p>
          <a:p>
            <a:pPr>
              <a:lnSpc>
                <a:spcPct val="100000"/>
              </a:lnSpc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72936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Directory Architecture (put)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11049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Having the master relay the requests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smtClean="0">
                <a:sym typeface="Wingdings"/>
              </a:rPr>
              <a:t>recursive query</a:t>
            </a:r>
          </a:p>
          <a:p>
            <a:r>
              <a:rPr lang="en-US" dirty="0" smtClean="0">
                <a:sym typeface="Wingdings"/>
              </a:rPr>
              <a:t>Another method: </a:t>
            </a:r>
            <a:r>
              <a:rPr lang="en-US" b="1" dirty="0" smtClean="0">
                <a:sym typeface="Wingdings"/>
              </a:rPr>
              <a:t>iterative query </a:t>
            </a:r>
            <a:r>
              <a:rPr lang="en-US" dirty="0" smtClean="0">
                <a:sym typeface="Wingdings"/>
              </a:rPr>
              <a:t>(this slide)</a:t>
            </a:r>
          </a:p>
          <a:p>
            <a:pPr lvl="1"/>
            <a:r>
              <a:rPr lang="en-US" dirty="0" smtClean="0">
                <a:sym typeface="Wingdings"/>
              </a:rPr>
              <a:t>Return node to requester and let requester contact node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239001" y="52570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743200"/>
            <a:ext cx="685800" cy="685800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620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333871" y="5943600"/>
            <a:ext cx="52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91000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40454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638800" y="4766846"/>
            <a:ext cx="1099204" cy="338554"/>
            <a:chOff x="4114800" y="4766846"/>
            <a:chExt cx="1099204" cy="338554"/>
          </a:xfrm>
        </p:grpSpPr>
        <p:sp>
          <p:nvSpPr>
            <p:cNvPr id="75" name="TextBox 74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543800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99136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010400" y="2590800"/>
            <a:ext cx="10668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81" name="Straight Connector 80"/>
            <p:cNvCxnSpPr>
              <a:stCxn id="80" idx="0"/>
              <a:endCxn id="80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7010400" y="27094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559854" y="2709446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7010401" y="2895600"/>
            <a:ext cx="980357" cy="338554"/>
            <a:chOff x="5486400" y="3048000"/>
            <a:chExt cx="980357" cy="338554"/>
          </a:xfrm>
        </p:grpSpPr>
        <p:sp>
          <p:nvSpPr>
            <p:cNvPr id="89" name="TextBox 88"/>
            <p:cNvSpPr txBox="1"/>
            <p:nvPr/>
          </p:nvSpPr>
          <p:spPr>
            <a:xfrm>
              <a:off x="5486400" y="3048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019800" y="3048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N3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6956136" y="3242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16130" y="3242846"/>
            <a:ext cx="56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83292" y="2209800"/>
            <a:ext cx="187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2816462" y="2590800"/>
            <a:ext cx="3581400" cy="338554"/>
            <a:chOff x="1292462" y="2667000"/>
            <a:chExt cx="3581400" cy="338554"/>
          </a:xfrm>
        </p:grpSpPr>
        <p:sp>
          <p:nvSpPr>
            <p:cNvPr id="94" name="TextBox 93"/>
            <p:cNvSpPr txBox="1"/>
            <p:nvPr/>
          </p:nvSpPr>
          <p:spPr>
            <a:xfrm>
              <a:off x="1292462" y="2667000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  <p:cxnSp>
          <p:nvCxnSpPr>
            <p:cNvPr id="95" name="Straight Arrow Connector 94"/>
            <p:cNvCxnSpPr>
              <a:stCxn id="94" idx="3"/>
            </p:cNvCxnSpPr>
            <p:nvPr/>
          </p:nvCxnSpPr>
          <p:spPr bwMode="auto">
            <a:xfrm>
              <a:off x="2743200" y="2836277"/>
              <a:ext cx="2130662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6" name="Group 115"/>
          <p:cNvGrpSpPr/>
          <p:nvPr/>
        </p:nvGrpSpPr>
        <p:grpSpPr>
          <a:xfrm>
            <a:off x="4038600" y="3352800"/>
            <a:ext cx="2209800" cy="990600"/>
            <a:chOff x="2514600" y="3352800"/>
            <a:chExt cx="2209800" cy="990600"/>
          </a:xfrm>
        </p:grpSpPr>
        <p:cxnSp>
          <p:nvCxnSpPr>
            <p:cNvPr id="99" name="Straight Arrow Connector 98"/>
            <p:cNvCxnSpPr/>
            <p:nvPr/>
          </p:nvCxnSpPr>
          <p:spPr bwMode="auto">
            <a:xfrm>
              <a:off x="2514600" y="3352800"/>
              <a:ext cx="2209800" cy="9906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 rot="1529368">
              <a:off x="2989139" y="3556763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820244" y="2861846"/>
            <a:ext cx="2504357" cy="338554"/>
            <a:chOff x="2293305" y="2667000"/>
            <a:chExt cx="2504357" cy="338554"/>
          </a:xfrm>
        </p:grpSpPr>
        <p:sp>
          <p:nvSpPr>
            <p:cNvPr id="97" name="TextBox 96"/>
            <p:cNvSpPr txBox="1"/>
            <p:nvPr/>
          </p:nvSpPr>
          <p:spPr>
            <a:xfrm>
              <a:off x="2293305" y="2667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N3</a:t>
              </a:r>
            </a:p>
          </p:txBody>
        </p:sp>
        <p:cxnSp>
          <p:nvCxnSpPr>
            <p:cNvPr id="98" name="Straight Arrow Connector 97"/>
            <p:cNvCxnSpPr>
              <a:stCxn id="97" idx="3"/>
              <a:endCxn id="44" idx="1"/>
            </p:cNvCxnSpPr>
            <p:nvPr/>
          </p:nvCxnSpPr>
          <p:spPr bwMode="auto">
            <a:xfrm>
              <a:off x="2740262" y="2836277"/>
              <a:ext cx="2057400" cy="54977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53012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Directory Architecture (get)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239001" y="52570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…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743200"/>
            <a:ext cx="685800" cy="685800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620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333871" y="5943600"/>
            <a:ext cx="52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91000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40454" y="4766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638800" y="4766846"/>
            <a:ext cx="1099204" cy="338554"/>
            <a:chOff x="4114800" y="4766846"/>
            <a:chExt cx="1099204" cy="338554"/>
          </a:xfrm>
        </p:grpSpPr>
        <p:sp>
          <p:nvSpPr>
            <p:cNvPr id="75" name="TextBox 74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543800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99136" y="4766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010400" y="2590800"/>
            <a:ext cx="10668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81" name="Straight Connector 80"/>
            <p:cNvCxnSpPr>
              <a:stCxn id="80" idx="0"/>
              <a:endCxn id="80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7010400" y="27094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559854" y="2709446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7010401" y="2895600"/>
            <a:ext cx="980357" cy="338554"/>
            <a:chOff x="5486400" y="3048000"/>
            <a:chExt cx="980357" cy="338554"/>
          </a:xfrm>
        </p:grpSpPr>
        <p:sp>
          <p:nvSpPr>
            <p:cNvPr id="89" name="TextBox 88"/>
            <p:cNvSpPr txBox="1"/>
            <p:nvPr/>
          </p:nvSpPr>
          <p:spPr>
            <a:xfrm>
              <a:off x="5486400" y="3048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019800" y="3048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Helvetica"/>
                  <a:cs typeface="Helvetica"/>
                </a:rPr>
                <a:t>N3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6956136" y="3242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16130" y="3242846"/>
            <a:ext cx="56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196475" y="2209800"/>
            <a:ext cx="187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3371760" y="2514600"/>
            <a:ext cx="3029040" cy="338554"/>
            <a:chOff x="1847760" y="2667000"/>
            <a:chExt cx="3029040" cy="338554"/>
          </a:xfrm>
        </p:grpSpPr>
        <p:sp>
          <p:nvSpPr>
            <p:cNvPr id="94" name="TextBox 93"/>
            <p:cNvSpPr txBox="1"/>
            <p:nvPr/>
          </p:nvSpPr>
          <p:spPr>
            <a:xfrm>
              <a:off x="1847760" y="2667000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get(K14)</a:t>
              </a:r>
            </a:p>
          </p:txBody>
        </p:sp>
        <p:cxnSp>
          <p:nvCxnSpPr>
            <p:cNvPr id="95" name="Straight Arrow Connector 94"/>
            <p:cNvCxnSpPr/>
            <p:nvPr/>
          </p:nvCxnSpPr>
          <p:spPr bwMode="auto">
            <a:xfrm>
              <a:off x="2800440" y="2836277"/>
              <a:ext cx="2076360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6" name="Group 115"/>
          <p:cNvGrpSpPr/>
          <p:nvPr/>
        </p:nvGrpSpPr>
        <p:grpSpPr>
          <a:xfrm>
            <a:off x="4419600" y="3276600"/>
            <a:ext cx="1981200" cy="1066800"/>
            <a:chOff x="2743200" y="3276600"/>
            <a:chExt cx="1981200" cy="1066800"/>
          </a:xfrm>
        </p:grpSpPr>
        <p:cxnSp>
          <p:nvCxnSpPr>
            <p:cNvPr id="99" name="Straight Arrow Connector 98"/>
            <p:cNvCxnSpPr/>
            <p:nvPr/>
          </p:nvCxnSpPr>
          <p:spPr bwMode="auto">
            <a:xfrm>
              <a:off x="2743200" y="3276600"/>
              <a:ext cx="1981200" cy="10668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 rot="1883155">
              <a:off x="3293674" y="3466447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get(K14)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717450" y="3090447"/>
            <a:ext cx="2264250" cy="1264697"/>
            <a:chOff x="2002950" y="3078703"/>
            <a:chExt cx="2264250" cy="1264697"/>
          </a:xfrm>
        </p:grpSpPr>
        <p:cxnSp>
          <p:nvCxnSpPr>
            <p:cNvPr id="118" name="Straight Arrow Connector 117"/>
            <p:cNvCxnSpPr/>
            <p:nvPr/>
          </p:nvCxnSpPr>
          <p:spPr bwMode="auto">
            <a:xfrm>
              <a:off x="2552700" y="3417257"/>
              <a:ext cx="1714500" cy="92614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19" name="TextBox 118"/>
            <p:cNvSpPr txBox="1"/>
            <p:nvPr/>
          </p:nvSpPr>
          <p:spPr>
            <a:xfrm>
              <a:off x="2002950" y="3078703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3820244" y="2785646"/>
            <a:ext cx="2561597" cy="338554"/>
            <a:chOff x="2315203" y="2667000"/>
            <a:chExt cx="2561597" cy="338554"/>
          </a:xfrm>
        </p:grpSpPr>
        <p:sp>
          <p:nvSpPr>
            <p:cNvPr id="123" name="TextBox 122"/>
            <p:cNvSpPr txBox="1"/>
            <p:nvPr/>
          </p:nvSpPr>
          <p:spPr>
            <a:xfrm>
              <a:off x="2315203" y="2667000"/>
              <a:ext cx="44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FF"/>
                  </a:solidFill>
                  <a:latin typeface="Helvetica"/>
                  <a:cs typeface="Helvetica"/>
                </a:rPr>
                <a:t>N3</a:t>
              </a:r>
            </a:p>
          </p:txBody>
        </p:sp>
        <p:cxnSp>
          <p:nvCxnSpPr>
            <p:cNvPr id="124" name="Straight Arrow Connector 123"/>
            <p:cNvCxnSpPr/>
            <p:nvPr/>
          </p:nvCxnSpPr>
          <p:spPr bwMode="auto">
            <a:xfrm>
              <a:off x="2800440" y="2836277"/>
              <a:ext cx="2076360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2A40E2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</p:grpSp>
      <p:sp>
        <p:nvSpPr>
          <p:cNvPr id="96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10287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Having the master relay the requests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smtClean="0">
                <a:sym typeface="Wingdings"/>
              </a:rPr>
              <a:t>recursive query</a:t>
            </a:r>
          </a:p>
          <a:p>
            <a:r>
              <a:rPr lang="en-US" dirty="0" smtClean="0">
                <a:sym typeface="Wingdings"/>
              </a:rPr>
              <a:t>Another method: </a:t>
            </a:r>
            <a:r>
              <a:rPr lang="en-US" b="1" dirty="0" smtClean="0">
                <a:sym typeface="Wingdings"/>
              </a:rPr>
              <a:t>iterative query </a:t>
            </a:r>
            <a:r>
              <a:rPr lang="en-US" dirty="0" smtClean="0">
                <a:sym typeface="Wingdings"/>
              </a:rPr>
              <a:t>(this slide)</a:t>
            </a:r>
          </a:p>
          <a:p>
            <a:pPr lvl="1"/>
            <a:r>
              <a:rPr lang="en-US" dirty="0" smtClean="0">
                <a:sym typeface="Wingdings"/>
              </a:rPr>
              <a:t>Return node to requester and let requester contact 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69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Iterative vs. Recursive Query</a:t>
            </a:r>
            <a:endParaRPr lang="en-US" dirty="0"/>
          </a:p>
        </p:txBody>
      </p:sp>
      <p:grpSp>
        <p:nvGrpSpPr>
          <p:cNvPr id="81" name="Group 80"/>
          <p:cNvGrpSpPr/>
          <p:nvPr/>
        </p:nvGrpSpPr>
        <p:grpSpPr>
          <a:xfrm>
            <a:off x="1600200" y="790020"/>
            <a:ext cx="3594868" cy="2486580"/>
            <a:chOff x="1219200" y="2209800"/>
            <a:chExt cx="6330094" cy="41571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1200" y="5334000"/>
              <a:ext cx="685800" cy="6858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9000" y="5334000"/>
              <a:ext cx="685800" cy="6858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4400" y="5334000"/>
              <a:ext cx="685800" cy="6858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600" y="5333206"/>
              <a:ext cx="685800" cy="685800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12192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9" name="Rectangle 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0" name="Straight Connector 9"/>
              <p:cNvCxnSpPr>
                <a:stCxn id="9" idx="0"/>
                <a:endCxn id="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" name="Straight Connector 12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5715000" y="5257005"/>
              <a:ext cx="550987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/>
                  <a:cs typeface="Helvetica"/>
                </a:rPr>
                <a:t>…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0600" y="2743200"/>
              <a:ext cx="685800" cy="685800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26670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9" name="Rectangle 1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20" name="Straight Connector 19"/>
              <p:cNvCxnSpPr>
                <a:stCxn id="19" idx="0"/>
                <a:endCxn id="1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6" name="Group 25"/>
            <p:cNvGrpSpPr/>
            <p:nvPr/>
          </p:nvGrpSpPr>
          <p:grpSpPr>
            <a:xfrm>
              <a:off x="41148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27" name="Rectangle 26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28" name="Straight Connector 27"/>
              <p:cNvCxnSpPr>
                <a:stCxn id="27" idx="0"/>
                <a:endCxn id="27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34" name="Group 33"/>
            <p:cNvGrpSpPr/>
            <p:nvPr/>
          </p:nvGrpSpPr>
          <p:grpSpPr>
            <a:xfrm>
              <a:off x="60960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35" name="Rectangle 34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36" name="Straight Connector 35"/>
              <p:cNvCxnSpPr>
                <a:stCxn id="35" idx="0"/>
                <a:endCxn id="35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024270" y="5955267"/>
              <a:ext cx="613836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N1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81400" y="5943600"/>
              <a:ext cx="613836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N2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04871" y="5943600"/>
              <a:ext cx="613836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N3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09871" y="5943600"/>
              <a:ext cx="739423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N50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4010439" y="4710228"/>
              <a:ext cx="1272625" cy="425790"/>
              <a:chOff x="4010439" y="4710228"/>
              <a:chExt cx="1272625" cy="42579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4010439" y="4724382"/>
                <a:ext cx="723172" cy="411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K14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559892" y="4710228"/>
                <a:ext cx="723172" cy="411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V14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486400" y="2590800"/>
              <a:ext cx="1066800" cy="913606"/>
              <a:chOff x="1752600" y="3656806"/>
              <a:chExt cx="533400" cy="381794"/>
            </a:xfrm>
            <a:solidFill>
              <a:schemeClr val="bg1"/>
            </a:solidFill>
          </p:grpSpPr>
          <p:sp>
            <p:nvSpPr>
              <p:cNvPr id="54" name="Rectangle 53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55" name="Straight Connector 54"/>
              <p:cNvCxnSpPr>
                <a:stCxn id="54" idx="0"/>
                <a:endCxn id="54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56" name="Straight Connector 55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58" name="Straight Connector 57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0" name="Straight Connector 59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63" name="Group 62"/>
            <p:cNvGrpSpPr/>
            <p:nvPr/>
          </p:nvGrpSpPr>
          <p:grpSpPr>
            <a:xfrm>
              <a:off x="5456581" y="2824825"/>
              <a:ext cx="1176308" cy="411637"/>
              <a:chOff x="5456581" y="2977225"/>
              <a:chExt cx="1176308" cy="411637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5456581" y="2977225"/>
                <a:ext cx="723171" cy="411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latin typeface="Helvetica"/>
                    <a:cs typeface="Helvetica"/>
                  </a:rPr>
                  <a:t>K14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019804" y="2977227"/>
                <a:ext cx="613085" cy="411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latin typeface="Helvetica"/>
                    <a:cs typeface="Helvetica"/>
                  </a:rPr>
                  <a:t>N3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4672475" y="2209800"/>
              <a:ext cx="1979263" cy="411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Master/Directory</a:t>
              </a: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847760" y="2667000"/>
              <a:ext cx="3029040" cy="411637"/>
              <a:chOff x="1847760" y="2667000"/>
              <a:chExt cx="3029040" cy="411637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1847760" y="2667000"/>
                <a:ext cx="1186090" cy="41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get(K14)</a:t>
                </a:r>
              </a:p>
            </p:txBody>
          </p:sp>
          <p:cxnSp>
            <p:nvCxnSpPr>
              <p:cNvPr id="71" name="Straight Arrow Connector 70"/>
              <p:cNvCxnSpPr/>
              <p:nvPr/>
            </p:nvCxnSpPr>
            <p:spPr bwMode="auto">
              <a:xfrm>
                <a:off x="2800440" y="2836277"/>
                <a:ext cx="2076360" cy="59323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72" name="Group 71"/>
            <p:cNvGrpSpPr/>
            <p:nvPr/>
          </p:nvGrpSpPr>
          <p:grpSpPr>
            <a:xfrm>
              <a:off x="4295894" y="3187624"/>
              <a:ext cx="622267" cy="1155776"/>
              <a:chOff x="4521233" y="3187624"/>
              <a:chExt cx="622267" cy="1155776"/>
            </a:xfrm>
          </p:grpSpPr>
          <p:cxnSp>
            <p:nvCxnSpPr>
              <p:cNvPr id="73" name="Straight Arrow Connector 72"/>
              <p:cNvCxnSpPr>
                <a:stCxn id="17" idx="2"/>
              </p:cNvCxnSpPr>
              <p:nvPr/>
            </p:nvCxnSpPr>
            <p:spPr bwMode="auto">
              <a:xfrm flipH="1">
                <a:off x="4724400" y="3429000"/>
                <a:ext cx="419100" cy="914400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4" name="TextBox 73"/>
              <p:cNvSpPr txBox="1"/>
              <p:nvPr/>
            </p:nvSpPr>
            <p:spPr>
              <a:xfrm rot="17781587">
                <a:off x="4174962" y="3533895"/>
                <a:ext cx="1126105" cy="433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get(K14)</a:t>
                </a: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4767294" y="3440743"/>
              <a:ext cx="566706" cy="914400"/>
              <a:chOff x="4576794" y="3429000"/>
              <a:chExt cx="566706" cy="914400"/>
            </a:xfrm>
          </p:grpSpPr>
          <p:cxnSp>
            <p:nvCxnSpPr>
              <p:cNvPr id="76" name="Straight Arrow Connector 75"/>
              <p:cNvCxnSpPr/>
              <p:nvPr/>
            </p:nvCxnSpPr>
            <p:spPr bwMode="auto">
              <a:xfrm flipH="1">
                <a:off x="4724400" y="3429000"/>
                <a:ext cx="419100" cy="914400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triangle" w="med" len="med"/>
                <a:tailEnd type="none"/>
              </a:ln>
              <a:effectLst/>
            </p:spPr>
          </p:cxnSp>
          <p:sp>
            <p:nvSpPr>
              <p:cNvPr id="77" name="TextBox 76"/>
              <p:cNvSpPr txBox="1"/>
              <p:nvPr/>
            </p:nvSpPr>
            <p:spPr>
              <a:xfrm rot="17781587">
                <a:off x="4450277" y="3641020"/>
                <a:ext cx="686598" cy="433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V14</a:t>
                </a: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2193450" y="2938046"/>
              <a:ext cx="2664390" cy="411637"/>
              <a:chOff x="2212410" y="2667000"/>
              <a:chExt cx="2664390" cy="411637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212410" y="2667000"/>
                <a:ext cx="723172" cy="41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V14</a:t>
                </a:r>
              </a:p>
            </p:txBody>
          </p:sp>
          <p:cxnSp>
            <p:nvCxnSpPr>
              <p:cNvPr id="80" name="Straight Arrow Connector 79"/>
              <p:cNvCxnSpPr/>
              <p:nvPr/>
            </p:nvCxnSpPr>
            <p:spPr bwMode="auto">
              <a:xfrm>
                <a:off x="2800440" y="2836277"/>
                <a:ext cx="2076360" cy="59323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triangle" w="med" len="med"/>
                <a:tailEnd type="none"/>
              </a:ln>
              <a:effectLst/>
            </p:spPr>
          </p:cxnSp>
        </p:grpSp>
      </p:grpSp>
      <p:grpSp>
        <p:nvGrpSpPr>
          <p:cNvPr id="82" name="Group 81"/>
          <p:cNvGrpSpPr/>
          <p:nvPr/>
        </p:nvGrpSpPr>
        <p:grpSpPr>
          <a:xfrm>
            <a:off x="6951092" y="762001"/>
            <a:ext cx="3386591" cy="2531449"/>
            <a:chOff x="1219200" y="2209800"/>
            <a:chExt cx="6379392" cy="4149024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1200" y="5334000"/>
              <a:ext cx="685800" cy="685800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9000" y="5334000"/>
              <a:ext cx="685800" cy="685800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4400" y="5334000"/>
              <a:ext cx="685800" cy="685800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600" y="5333206"/>
              <a:ext cx="685800" cy="685800"/>
            </a:xfrm>
            <a:prstGeom prst="rect">
              <a:avLst/>
            </a:prstGeom>
          </p:spPr>
        </p:pic>
        <p:grpSp>
          <p:nvGrpSpPr>
            <p:cNvPr id="87" name="Group 86"/>
            <p:cNvGrpSpPr/>
            <p:nvPr/>
          </p:nvGrpSpPr>
          <p:grpSpPr>
            <a:xfrm>
              <a:off x="12192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53" name="Rectangle 152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54" name="Straight Connector 153"/>
              <p:cNvCxnSpPr>
                <a:stCxn id="153" idx="0"/>
                <a:endCxn id="153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5" name="Straight Connector 154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6" name="Straight Connector 155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7" name="Straight Connector 156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8" name="Straight Connector 157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9" name="Straight Connector 158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sp>
          <p:nvSpPr>
            <p:cNvPr id="88" name="TextBox 87"/>
            <p:cNvSpPr txBox="1"/>
            <p:nvPr/>
          </p:nvSpPr>
          <p:spPr>
            <a:xfrm>
              <a:off x="5714999" y="5257005"/>
              <a:ext cx="589428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/>
                  <a:cs typeface="Helvetica"/>
                </a:rPr>
                <a:t>…</a:t>
              </a:r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0600" y="2743200"/>
              <a:ext cx="685800" cy="685800"/>
            </a:xfrm>
            <a:prstGeom prst="rect">
              <a:avLst/>
            </a:prstGeom>
          </p:spPr>
        </p:pic>
        <p:grpSp>
          <p:nvGrpSpPr>
            <p:cNvPr id="90" name="Group 89"/>
            <p:cNvGrpSpPr/>
            <p:nvPr/>
          </p:nvGrpSpPr>
          <p:grpSpPr>
            <a:xfrm>
              <a:off x="26670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46" name="Rectangle 145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47" name="Straight Connector 146"/>
              <p:cNvCxnSpPr>
                <a:stCxn id="146" idx="0"/>
                <a:endCxn id="146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9" name="Straight Connector 148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0" name="Straight Connector 149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1" name="Straight Connector 150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52" name="Straight Connector 151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91" name="Group 90"/>
            <p:cNvGrpSpPr/>
            <p:nvPr/>
          </p:nvGrpSpPr>
          <p:grpSpPr>
            <a:xfrm>
              <a:off x="41148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39" name="Rectangle 13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40" name="Straight Connector 139"/>
              <p:cNvCxnSpPr>
                <a:stCxn id="139" idx="0"/>
                <a:endCxn id="13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1" name="Straight Connector 140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2" name="Straight Connector 141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3" name="Straight Connector 142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4" name="Straight Connector 14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45" name="Straight Connector 144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92" name="Group 91"/>
            <p:cNvGrpSpPr/>
            <p:nvPr/>
          </p:nvGrpSpPr>
          <p:grpSpPr>
            <a:xfrm>
              <a:off x="6096000" y="4495800"/>
              <a:ext cx="1066800" cy="913606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32" name="Rectangle 131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33" name="Straight Connector 132"/>
              <p:cNvCxnSpPr>
                <a:stCxn id="132" idx="0"/>
                <a:endCxn id="132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4" name="Straight Connector 133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5" name="Straight Connector 134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6" name="Straight Connector 135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7" name="Straight Connector 136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8" name="Straight Connector 137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sp>
          <p:nvSpPr>
            <p:cNvPr id="93" name="TextBox 92"/>
            <p:cNvSpPr txBox="1"/>
            <p:nvPr/>
          </p:nvSpPr>
          <p:spPr>
            <a:xfrm>
              <a:off x="2080437" y="5955270"/>
              <a:ext cx="655859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N1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581399" y="5943601"/>
              <a:ext cx="655859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N2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904871" y="5943601"/>
              <a:ext cx="655859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N3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809871" y="5943601"/>
              <a:ext cx="788721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N50</a:t>
              </a:r>
              <a:endParaRPr lang="en-US" sz="1000" b="0" baseline="-25000" dirty="0">
                <a:latin typeface="Helvetica"/>
                <a:cs typeface="Helvetica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3987210" y="4705886"/>
              <a:ext cx="1339027" cy="418795"/>
              <a:chOff x="3987210" y="4705886"/>
              <a:chExt cx="1339027" cy="418795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3987210" y="4721127"/>
                <a:ext cx="773626" cy="403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K14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4552611" y="4705886"/>
                <a:ext cx="773626" cy="403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V14</a:t>
                </a: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5486400" y="2590800"/>
              <a:ext cx="1066800" cy="913606"/>
              <a:chOff x="1752600" y="3656806"/>
              <a:chExt cx="533400" cy="381794"/>
            </a:xfrm>
            <a:solidFill>
              <a:schemeClr val="bg1"/>
            </a:solidFill>
          </p:grpSpPr>
          <p:sp>
            <p:nvSpPr>
              <p:cNvPr id="123" name="Rectangle 122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000" b="0" dirty="0">
                  <a:latin typeface="Helvetica"/>
                  <a:cs typeface="Helvetica"/>
                </a:endParaRPr>
              </a:p>
            </p:txBody>
          </p:sp>
          <p:cxnSp>
            <p:nvCxnSpPr>
              <p:cNvPr id="124" name="Straight Connector 123"/>
              <p:cNvCxnSpPr>
                <a:stCxn id="123" idx="0"/>
                <a:endCxn id="123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5" name="Straight Connector 124"/>
              <p:cNvCxnSpPr/>
              <p:nvPr/>
            </p:nvCxnSpPr>
            <p:spPr bwMode="auto">
              <a:xfrm>
                <a:off x="1752600" y="37330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6" name="Straight Connector 125"/>
              <p:cNvCxnSpPr/>
              <p:nvPr/>
            </p:nvCxnSpPr>
            <p:spPr bwMode="auto">
              <a:xfrm>
                <a:off x="1752600" y="38092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7" name="Straight Connector 126"/>
              <p:cNvCxnSpPr/>
              <p:nvPr/>
            </p:nvCxnSpPr>
            <p:spPr bwMode="auto">
              <a:xfrm>
                <a:off x="1752600" y="3885406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8" name="Straight Connector 127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29" name="Straight Connector 128"/>
              <p:cNvCxnSpPr/>
              <p:nvPr/>
            </p:nvCxnSpPr>
            <p:spPr bwMode="auto">
              <a:xfrm>
                <a:off x="1752600" y="39624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05" name="Group 104"/>
            <p:cNvGrpSpPr/>
            <p:nvPr/>
          </p:nvGrpSpPr>
          <p:grpSpPr>
            <a:xfrm>
              <a:off x="5422604" y="2804160"/>
              <a:ext cx="1253057" cy="432798"/>
              <a:chOff x="5422604" y="2956560"/>
              <a:chExt cx="1253057" cy="432798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5422604" y="2985803"/>
                <a:ext cx="773625" cy="403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latin typeface="Helvetica"/>
                    <a:cs typeface="Helvetica"/>
                  </a:rPr>
                  <a:t>K14</a:t>
                </a: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6019802" y="2956560"/>
                <a:ext cx="655859" cy="403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latin typeface="Helvetica"/>
                    <a:cs typeface="Helvetica"/>
                  </a:rPr>
                  <a:t>N3</a:t>
                </a: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4672475" y="2209800"/>
              <a:ext cx="2117351" cy="40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dirty="0">
                  <a:latin typeface="Helvetica"/>
                  <a:cs typeface="Helvetica"/>
                </a:rPr>
                <a:t>Master/Directory</a:t>
              </a: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1847760" y="2514600"/>
              <a:ext cx="3029040" cy="403555"/>
              <a:chOff x="1847760" y="2667000"/>
              <a:chExt cx="3029040" cy="403555"/>
            </a:xfrm>
          </p:grpSpPr>
          <p:sp>
            <p:nvSpPr>
              <p:cNvPr id="119" name="TextBox 118"/>
              <p:cNvSpPr txBox="1"/>
              <p:nvPr/>
            </p:nvSpPr>
            <p:spPr>
              <a:xfrm>
                <a:off x="1847760" y="2667000"/>
                <a:ext cx="1268840" cy="403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get(K14)</a:t>
                </a:r>
              </a:p>
            </p:txBody>
          </p:sp>
          <p:cxnSp>
            <p:nvCxnSpPr>
              <p:cNvPr id="120" name="Straight Arrow Connector 119"/>
              <p:cNvCxnSpPr/>
              <p:nvPr/>
            </p:nvCxnSpPr>
            <p:spPr bwMode="auto">
              <a:xfrm>
                <a:off x="2800440" y="2836277"/>
                <a:ext cx="2076360" cy="59323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10" name="Group 109"/>
            <p:cNvGrpSpPr/>
            <p:nvPr/>
          </p:nvGrpSpPr>
          <p:grpSpPr>
            <a:xfrm>
              <a:off x="2895600" y="3276600"/>
              <a:ext cx="1981200" cy="1066800"/>
              <a:chOff x="2743200" y="3276600"/>
              <a:chExt cx="1981200" cy="1066800"/>
            </a:xfrm>
          </p:grpSpPr>
          <p:cxnSp>
            <p:nvCxnSpPr>
              <p:cNvPr id="117" name="Straight Arrow Connector 116"/>
              <p:cNvCxnSpPr/>
              <p:nvPr/>
            </p:nvCxnSpPr>
            <p:spPr bwMode="auto">
              <a:xfrm>
                <a:off x="2743200" y="3276600"/>
                <a:ext cx="1981200" cy="1066800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18" name="TextBox 117"/>
              <p:cNvSpPr txBox="1"/>
              <p:nvPr/>
            </p:nvSpPr>
            <p:spPr>
              <a:xfrm rot="1883155">
                <a:off x="3145073" y="3433950"/>
                <a:ext cx="1268841" cy="403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get(K14)</a:t>
                </a:r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2193450" y="3090446"/>
              <a:ext cx="2264250" cy="1264697"/>
              <a:chOff x="2002950" y="3078703"/>
              <a:chExt cx="2264250" cy="1264697"/>
            </a:xfrm>
          </p:grpSpPr>
          <p:cxnSp>
            <p:nvCxnSpPr>
              <p:cNvPr id="115" name="Straight Arrow Connector 114"/>
              <p:cNvCxnSpPr/>
              <p:nvPr/>
            </p:nvCxnSpPr>
            <p:spPr bwMode="auto">
              <a:xfrm>
                <a:off x="2552700" y="3417257"/>
                <a:ext cx="1714500" cy="926143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triangle" w="med" len="med"/>
                <a:tailEnd type="none"/>
              </a:ln>
              <a:effectLst/>
            </p:spPr>
          </p:cxnSp>
          <p:sp>
            <p:nvSpPr>
              <p:cNvPr id="116" name="TextBox 115"/>
              <p:cNvSpPr txBox="1"/>
              <p:nvPr/>
            </p:nvSpPr>
            <p:spPr>
              <a:xfrm>
                <a:off x="2002950" y="3078703"/>
                <a:ext cx="773626" cy="403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V14</a:t>
                </a: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2296243" y="2785646"/>
              <a:ext cx="2561597" cy="403555"/>
              <a:chOff x="2315203" y="2667000"/>
              <a:chExt cx="2561597" cy="403555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2315203" y="2667000"/>
                <a:ext cx="655859" cy="403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0000FF"/>
                    </a:solidFill>
                    <a:latin typeface="Helvetica"/>
                    <a:cs typeface="Helvetica"/>
                  </a:rPr>
                  <a:t>N3</a:t>
                </a:r>
              </a:p>
            </p:txBody>
          </p:sp>
          <p:cxnSp>
            <p:nvCxnSpPr>
              <p:cNvPr id="114" name="Straight Arrow Connector 113"/>
              <p:cNvCxnSpPr/>
              <p:nvPr/>
            </p:nvCxnSpPr>
            <p:spPr bwMode="auto">
              <a:xfrm>
                <a:off x="2800440" y="2836277"/>
                <a:ext cx="2076360" cy="59323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A40E2"/>
                </a:solidFill>
                <a:prstDash val="dash"/>
                <a:round/>
                <a:headEnd type="triangle" w="med" len="med"/>
                <a:tailEnd type="none"/>
              </a:ln>
              <a:effectLst/>
            </p:spPr>
          </p:cxnSp>
        </p:grpSp>
      </p:grpSp>
      <p:sp>
        <p:nvSpPr>
          <p:cNvPr id="160" name="TextBox 159"/>
          <p:cNvSpPr txBox="1"/>
          <p:nvPr/>
        </p:nvSpPr>
        <p:spPr>
          <a:xfrm>
            <a:off x="2727691" y="3312746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Recursive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012965" y="3264252"/>
            <a:ext cx="109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Iterative</a:t>
            </a:r>
          </a:p>
        </p:txBody>
      </p:sp>
      <p:sp>
        <p:nvSpPr>
          <p:cNvPr id="163" name="Content Placeholder 4">
            <a:extLst>
              <a:ext uri="{FF2B5EF4-FFF2-40B4-BE49-F238E27FC236}">
                <a16:creationId xmlns:a16="http://schemas.microsoft.com/office/drawing/2014/main" id="{10F4B568-19D8-4C41-A462-308BC69A0772}"/>
              </a:ext>
            </a:extLst>
          </p:cNvPr>
          <p:cNvSpPr txBox="1">
            <a:spLocks/>
          </p:cNvSpPr>
          <p:nvPr/>
        </p:nvSpPr>
        <p:spPr>
          <a:xfrm>
            <a:off x="1167558" y="3935412"/>
            <a:ext cx="4928442" cy="216058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System Font Regular"/>
              <a:buChar char="+"/>
            </a:pPr>
            <a:r>
              <a:rPr lang="en-US" sz="1800" kern="0" dirty="0"/>
              <a:t>Faster, as directory server is typically close to storage nodes</a:t>
            </a:r>
          </a:p>
          <a:p>
            <a:pPr>
              <a:buFont typeface="System Font Regular"/>
              <a:buChar char="+"/>
            </a:pPr>
            <a:r>
              <a:rPr lang="en-US" sz="1800" kern="0" dirty="0"/>
              <a:t>Easier for consistency: directory can enforce an order for all puts and gets</a:t>
            </a:r>
          </a:p>
          <a:p>
            <a:pPr>
              <a:buFont typeface="System Font Regular"/>
              <a:buChar char="-"/>
            </a:pPr>
            <a:r>
              <a:rPr lang="en-US" sz="1800" kern="0" dirty="0"/>
              <a:t>Directory is a performance bottleneck</a:t>
            </a:r>
          </a:p>
        </p:txBody>
      </p:sp>
      <p:sp>
        <p:nvSpPr>
          <p:cNvPr id="165" name="Content Placeholder 6">
            <a:extLst>
              <a:ext uri="{FF2B5EF4-FFF2-40B4-BE49-F238E27FC236}">
                <a16:creationId xmlns:a16="http://schemas.microsoft.com/office/drawing/2014/main" id="{83E9E095-596D-7347-9337-B59B819E0A95}"/>
              </a:ext>
            </a:extLst>
          </p:cNvPr>
          <p:cNvSpPr txBox="1">
            <a:spLocks/>
          </p:cNvSpPr>
          <p:nvPr/>
        </p:nvSpPr>
        <p:spPr>
          <a:xfrm>
            <a:off x="6399610" y="3935412"/>
            <a:ext cx="4801790" cy="231298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System Font Regular"/>
              <a:buChar char="+"/>
            </a:pPr>
            <a:r>
              <a:rPr lang="en-US" sz="1800" kern="0" dirty="0"/>
              <a:t>More scalable, clients do more work</a:t>
            </a:r>
          </a:p>
          <a:p>
            <a:pPr>
              <a:buFont typeface="System Font Regular"/>
              <a:buChar char="-"/>
            </a:pPr>
            <a:r>
              <a:rPr lang="en-US" sz="1800" kern="0" dirty="0"/>
              <a:t>Harder to enforce consistency</a:t>
            </a:r>
          </a:p>
        </p:txBody>
      </p:sp>
    </p:spTree>
    <p:extLst>
      <p:ext uri="{BB962C8B-B14F-4D97-AF65-F5344CB8AC3E}">
        <p14:creationId xmlns:p14="http://schemas.microsoft.com/office/powerpoint/2010/main" val="31683446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001" y="-66070"/>
            <a:ext cx="7886700" cy="1074933"/>
          </a:xfrm>
        </p:spPr>
        <p:txBody>
          <a:bodyPr/>
          <a:lstStyle/>
          <a:p>
            <a:r>
              <a:rPr lang="en-US" dirty="0"/>
              <a:t>Fault Tolerance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10439400" cy="1295400"/>
          </a:xfrm>
        </p:spPr>
        <p:txBody>
          <a:bodyPr>
            <a:normAutofit/>
          </a:bodyPr>
          <a:lstStyle/>
          <a:p>
            <a:r>
              <a:rPr lang="en-US" dirty="0"/>
              <a:t>Replicate value on several nodes</a:t>
            </a:r>
          </a:p>
          <a:p>
            <a:r>
              <a:rPr lang="en-US" dirty="0"/>
              <a:t>Usually, place replicas on different racks in a datacenter to guard against rack failures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52578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52578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52578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52570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819400" y="44196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39" name="TextBox 38"/>
          <p:cNvSpPr txBox="1"/>
          <p:nvPr/>
        </p:nvSpPr>
        <p:spPr>
          <a:xfrm>
            <a:off x="7315201" y="51808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…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667000"/>
            <a:ext cx="685800" cy="685800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4267200" y="44196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715000" y="44196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696200" y="44196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761872" y="58790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81601" y="58674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505072" y="58674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410071" y="5867400"/>
            <a:ext cx="52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267200" y="46906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16654" y="46906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715000" y="4690646"/>
            <a:ext cx="1099204" cy="338554"/>
            <a:chOff x="4114800" y="4766846"/>
            <a:chExt cx="1099204" cy="338554"/>
          </a:xfrm>
        </p:grpSpPr>
        <p:sp>
          <p:nvSpPr>
            <p:cNvPr id="75" name="TextBox 74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620000" y="46906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175336" y="46906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086600" y="2514600"/>
            <a:ext cx="12954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>
                <a:latin typeface="Helvetica"/>
                <a:cs typeface="Helvetica"/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 bwMode="auto">
            <a:xfrm rot="16200000" flipH="1">
              <a:off x="1780941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7086600" y="26332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636054" y="2633246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7086601" y="2819400"/>
            <a:ext cx="1356061" cy="338554"/>
            <a:chOff x="5486400" y="3048000"/>
            <a:chExt cx="1356061" cy="338554"/>
          </a:xfrm>
        </p:grpSpPr>
        <p:sp>
          <p:nvSpPr>
            <p:cNvPr id="89" name="TextBox 88"/>
            <p:cNvSpPr txBox="1"/>
            <p:nvPr/>
          </p:nvSpPr>
          <p:spPr>
            <a:xfrm>
              <a:off x="5486400" y="3048000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019800" y="3048000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N1,N3 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7032336" y="31666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92330" y="3166646"/>
            <a:ext cx="56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359492" y="2133600"/>
            <a:ext cx="187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2892662" y="2514600"/>
            <a:ext cx="3581400" cy="338554"/>
            <a:chOff x="1292462" y="2667000"/>
            <a:chExt cx="3581400" cy="338554"/>
          </a:xfrm>
        </p:grpSpPr>
        <p:sp>
          <p:nvSpPr>
            <p:cNvPr id="94" name="TextBox 93"/>
            <p:cNvSpPr txBox="1"/>
            <p:nvPr/>
          </p:nvSpPr>
          <p:spPr>
            <a:xfrm>
              <a:off x="1292462" y="2667000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  <p:cxnSp>
          <p:nvCxnSpPr>
            <p:cNvPr id="95" name="Straight Arrow Connector 94"/>
            <p:cNvCxnSpPr>
              <a:stCxn id="94" idx="3"/>
            </p:cNvCxnSpPr>
            <p:nvPr/>
          </p:nvCxnSpPr>
          <p:spPr bwMode="auto">
            <a:xfrm>
              <a:off x="2743200" y="2836277"/>
              <a:ext cx="2130662" cy="5932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6" name="Group 115"/>
          <p:cNvGrpSpPr/>
          <p:nvPr/>
        </p:nvGrpSpPr>
        <p:grpSpPr>
          <a:xfrm>
            <a:off x="4114800" y="3276600"/>
            <a:ext cx="2209800" cy="990600"/>
            <a:chOff x="2514600" y="3352800"/>
            <a:chExt cx="2209800" cy="990600"/>
          </a:xfrm>
        </p:grpSpPr>
        <p:cxnSp>
          <p:nvCxnSpPr>
            <p:cNvPr id="99" name="Straight Arrow Connector 98"/>
            <p:cNvCxnSpPr/>
            <p:nvPr/>
          </p:nvCxnSpPr>
          <p:spPr bwMode="auto">
            <a:xfrm>
              <a:off x="2514600" y="3352800"/>
              <a:ext cx="2209800" cy="9906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 rot="1529368">
              <a:off x="2800987" y="3556763"/>
              <a:ext cx="1827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V14), N1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05200" y="2785646"/>
            <a:ext cx="2895600" cy="338554"/>
            <a:chOff x="1902062" y="2667000"/>
            <a:chExt cx="2895600" cy="338554"/>
          </a:xfrm>
        </p:grpSpPr>
        <p:sp>
          <p:nvSpPr>
            <p:cNvPr id="97" name="TextBox 96"/>
            <p:cNvSpPr txBox="1"/>
            <p:nvPr/>
          </p:nvSpPr>
          <p:spPr>
            <a:xfrm>
              <a:off x="1902062" y="2667000"/>
              <a:ext cx="8232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N1, N3</a:t>
              </a:r>
            </a:p>
          </p:txBody>
        </p:sp>
        <p:cxnSp>
          <p:nvCxnSpPr>
            <p:cNvPr id="98" name="Straight Arrow Connector 97"/>
            <p:cNvCxnSpPr>
              <a:stCxn id="97" idx="3"/>
              <a:endCxn id="44" idx="1"/>
            </p:cNvCxnSpPr>
            <p:nvPr/>
          </p:nvCxnSpPr>
          <p:spPr bwMode="auto">
            <a:xfrm>
              <a:off x="2725324" y="2836277"/>
              <a:ext cx="2072338" cy="6926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</p:grpSp>
      <p:grpSp>
        <p:nvGrpSpPr>
          <p:cNvPr id="100" name="Group 99"/>
          <p:cNvGrpSpPr/>
          <p:nvPr/>
        </p:nvGrpSpPr>
        <p:grpSpPr>
          <a:xfrm>
            <a:off x="2819400" y="4690646"/>
            <a:ext cx="1099204" cy="338554"/>
            <a:chOff x="4114800" y="4766846"/>
            <a:chExt cx="1099204" cy="338554"/>
          </a:xfrm>
        </p:grpSpPr>
        <p:sp>
          <p:nvSpPr>
            <p:cNvPr id="101" name="TextBox 10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13100" y="3581400"/>
            <a:ext cx="2654300" cy="723900"/>
            <a:chOff x="1612900" y="3657600"/>
            <a:chExt cx="2654300" cy="723900"/>
          </a:xfrm>
        </p:grpSpPr>
        <p:sp>
          <p:nvSpPr>
            <p:cNvPr id="8" name="Freeform 7"/>
            <p:cNvSpPr/>
            <p:nvPr/>
          </p:nvSpPr>
          <p:spPr>
            <a:xfrm>
              <a:off x="1612900" y="4000483"/>
              <a:ext cx="2654300" cy="381017"/>
            </a:xfrm>
            <a:custGeom>
              <a:avLst/>
              <a:gdLst>
                <a:gd name="connsiteX0" fmla="*/ 2654300 w 2654300"/>
                <a:gd name="connsiteY0" fmla="*/ 368317 h 381017"/>
                <a:gd name="connsiteX1" fmla="*/ 1295400 w 2654300"/>
                <a:gd name="connsiteY1" fmla="*/ 17 h 381017"/>
                <a:gd name="connsiteX2" fmla="*/ 0 w 2654300"/>
                <a:gd name="connsiteY2" fmla="*/ 381017 h 38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4300" h="381017">
                  <a:moveTo>
                    <a:pt x="2654300" y="368317"/>
                  </a:moveTo>
                  <a:cubicBezTo>
                    <a:pt x="2196041" y="183108"/>
                    <a:pt x="1737783" y="-2100"/>
                    <a:pt x="1295400" y="17"/>
                  </a:cubicBezTo>
                  <a:cubicBezTo>
                    <a:pt x="853017" y="2134"/>
                    <a:pt x="0" y="381017"/>
                    <a:pt x="0" y="381017"/>
                  </a:cubicBezTo>
                </a:path>
              </a:pathLst>
            </a:custGeom>
            <a:ln>
              <a:solidFill>
                <a:srgbClr val="FF0000"/>
              </a:solidFill>
              <a:prstDash val="dash"/>
              <a:headEnd type="none"/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054462" y="3657600"/>
              <a:ext cx="145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7664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105400"/>
          </a:xfrm>
        </p:spPr>
        <p:txBody>
          <a:bodyPr/>
          <a:lstStyle/>
          <a:p>
            <a:r>
              <a:rPr lang="en-US" dirty="0" smtClean="0"/>
              <a:t>Storage: use more nodes</a:t>
            </a:r>
          </a:p>
          <a:p>
            <a:endParaRPr lang="en-US" dirty="0" smtClean="0"/>
          </a:p>
          <a:p>
            <a:r>
              <a:rPr lang="en-US" dirty="0" smtClean="0"/>
              <a:t>Number of requests: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serve requests from all nodes on which a value is stored in parallel</a:t>
            </a:r>
          </a:p>
          <a:p>
            <a:pPr lvl="1"/>
            <a:r>
              <a:rPr lang="en-US" dirty="0" smtClean="0"/>
              <a:t>Master can replicate a popular value on more nodes</a:t>
            </a:r>
          </a:p>
          <a:p>
            <a:pPr lvl="1"/>
            <a:endParaRPr lang="en-US" dirty="0"/>
          </a:p>
          <a:p>
            <a:r>
              <a:rPr lang="en-US" dirty="0" smtClean="0"/>
              <a:t>Master/directory scalability:</a:t>
            </a:r>
          </a:p>
          <a:p>
            <a:pPr lvl="1"/>
            <a:r>
              <a:rPr lang="en-US" dirty="0" smtClean="0"/>
              <a:t>Replicate it</a:t>
            </a:r>
          </a:p>
          <a:p>
            <a:pPr lvl="1"/>
            <a:r>
              <a:rPr lang="en-US" dirty="0" smtClean="0"/>
              <a:t>Partition it, so different keys are served by different masters/directories</a:t>
            </a:r>
          </a:p>
          <a:p>
            <a:pPr lvl="2"/>
            <a:r>
              <a:rPr lang="en-US" dirty="0" smtClean="0"/>
              <a:t>How do you partition? </a:t>
            </a:r>
          </a:p>
        </p:txBody>
      </p:sp>
    </p:spTree>
    <p:extLst>
      <p:ext uri="{BB962C8B-B14F-4D97-AF65-F5344CB8AC3E}">
        <p14:creationId xmlns:p14="http://schemas.microsoft.com/office/powerpoint/2010/main" val="3173032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6858000" cy="533400"/>
          </a:xfrm>
        </p:spPr>
        <p:txBody>
          <a:bodyPr/>
          <a:lstStyle/>
          <a:p>
            <a:r>
              <a:rPr lang="en-US" dirty="0" smtClean="0"/>
              <a:t>Scaling Up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38200"/>
            <a:ext cx="10439400" cy="5181600"/>
          </a:xfrm>
        </p:spPr>
        <p:txBody>
          <a:bodyPr>
            <a:noAutofit/>
          </a:bodyPr>
          <a:lstStyle/>
          <a:p>
            <a:r>
              <a:rPr lang="en-US" dirty="0" smtClean="0"/>
              <a:t>Challenge:</a:t>
            </a:r>
          </a:p>
          <a:p>
            <a:pPr lvl="1"/>
            <a:r>
              <a:rPr lang="en-US" sz="2400" dirty="0"/>
              <a:t>Directory contains a number of entries equal to number of (key, value) tuples in the system</a:t>
            </a:r>
          </a:p>
          <a:p>
            <a:pPr lvl="1"/>
            <a:r>
              <a:rPr lang="en-US" sz="2400" dirty="0"/>
              <a:t>Can be tens or hundreds of billions of entries in the system!</a:t>
            </a:r>
          </a:p>
          <a:p>
            <a:r>
              <a:rPr lang="en-US" dirty="0" smtClean="0"/>
              <a:t>Solution: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onsistent Hashing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Provides mechanism to divide [</a:t>
            </a:r>
            <a:r>
              <a:rPr lang="en-US" b="1" dirty="0" err="1" smtClean="0">
                <a:solidFill>
                  <a:srgbClr val="FF0000"/>
                </a:solidFill>
              </a:rPr>
              <a:t>key,value</a:t>
            </a:r>
            <a:r>
              <a:rPr lang="en-US" b="1" dirty="0">
                <a:solidFill>
                  <a:srgbClr val="FF0000"/>
                </a:solidFill>
              </a:rPr>
              <a:t>]</a:t>
            </a:r>
            <a:r>
              <a:rPr lang="en-US" b="1" dirty="0" smtClean="0">
                <a:solidFill>
                  <a:srgbClr val="FF0000"/>
                </a:solidFill>
              </a:rPr>
              <a:t> pairs amongst a (potentially large!) set of machines (nodes) on network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Associate to each node </a:t>
            </a:r>
            <a:r>
              <a:rPr lang="en-US" dirty="0" smtClean="0"/>
              <a:t>a </a:t>
            </a:r>
            <a:r>
              <a:rPr lang="en-US" dirty="0"/>
              <a:t>unique </a:t>
            </a:r>
            <a:r>
              <a:rPr lang="en-US" i="1" dirty="0" smtClean="0"/>
              <a:t>id</a:t>
            </a:r>
            <a:r>
              <a:rPr lang="en-US" dirty="0" smtClean="0"/>
              <a:t> </a:t>
            </a:r>
            <a:r>
              <a:rPr lang="en-US" dirty="0"/>
              <a:t>in an </a:t>
            </a:r>
            <a:r>
              <a:rPr lang="en-US" i="1" dirty="0" err="1"/>
              <a:t>uni</a:t>
            </a:r>
            <a:r>
              <a:rPr lang="en-US" i="1" dirty="0"/>
              <a:t>-</a:t>
            </a:r>
            <a:r>
              <a:rPr lang="en-US" dirty="0"/>
              <a:t>dimensional space 0..</a:t>
            </a:r>
            <a:r>
              <a:rPr lang="en-US" dirty="0" smtClean="0"/>
              <a:t>2</a:t>
            </a:r>
            <a:r>
              <a:rPr lang="en-US" baseline="30000" dirty="0" smtClean="0"/>
              <a:t>m</a:t>
            </a:r>
            <a:r>
              <a:rPr lang="en-US" dirty="0" smtClean="0"/>
              <a:t>-1 </a:t>
            </a:r>
            <a:r>
              <a:rPr lang="en-US" dirty="0" smtClean="0">
                <a:sym typeface="Symbol" panose="05050102010706020507" pitchFamily="18" charset="2"/>
              </a:rPr>
              <a:t> Wraps around: Call this “the ring!”</a:t>
            </a:r>
            <a:endParaRPr lang="en-US" dirty="0" smtClean="0"/>
          </a:p>
          <a:p>
            <a:pPr lvl="1"/>
            <a:r>
              <a:rPr lang="en-US" sz="2400" dirty="0"/>
              <a:t>Partition this space across </a:t>
            </a:r>
            <a:r>
              <a:rPr lang="en-US" sz="2400" i="1" dirty="0"/>
              <a:t>n</a:t>
            </a:r>
            <a:r>
              <a:rPr lang="en-US" sz="2400" dirty="0"/>
              <a:t> machines</a:t>
            </a:r>
          </a:p>
          <a:p>
            <a:pPr lvl="1"/>
            <a:r>
              <a:rPr lang="en-US" sz="2400" dirty="0"/>
              <a:t>Assume keys are in same </a:t>
            </a:r>
            <a:r>
              <a:rPr lang="en-US" sz="2400" dirty="0" err="1"/>
              <a:t>uni</a:t>
            </a:r>
            <a:r>
              <a:rPr lang="en-US" sz="2400" dirty="0"/>
              <a:t>-dimensional space</a:t>
            </a:r>
          </a:p>
          <a:p>
            <a:pPr lvl="1"/>
            <a:r>
              <a:rPr lang="en-US" sz="2400" dirty="0"/>
              <a:t>Each [Key, Value] is stored at the node with the smallest ID larger than Key</a:t>
            </a:r>
          </a:p>
        </p:txBody>
      </p:sp>
    </p:spTree>
    <p:extLst>
      <p:ext uri="{BB962C8B-B14F-4D97-AF65-F5344CB8AC3E}">
        <p14:creationId xmlns:p14="http://schemas.microsoft.com/office/powerpoint/2010/main" val="569448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to Node Mapping Example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12800" y="914400"/>
            <a:ext cx="5181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Paritioning</a:t>
            </a:r>
            <a:r>
              <a:rPr lang="en-US" dirty="0" smtClean="0"/>
              <a:t> example with</a:t>
            </a:r>
            <a:br>
              <a:rPr lang="en-US" dirty="0" smtClean="0"/>
            </a:br>
            <a:r>
              <a:rPr lang="en-US" dirty="0" smtClean="0"/>
              <a:t>m = 6 </a:t>
            </a:r>
            <a:r>
              <a:rPr lang="en-US" dirty="0" smtClean="0">
                <a:sym typeface="Wingdings"/>
              </a:rPr>
              <a:t> ID space: 0..63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Node  8 maps keys [5,8]</a:t>
            </a:r>
          </a:p>
          <a:p>
            <a:pPr lvl="1"/>
            <a:r>
              <a:rPr lang="en-US" dirty="0" smtClean="0"/>
              <a:t>Node 15 maps keys [9,15]</a:t>
            </a:r>
          </a:p>
          <a:p>
            <a:pPr lvl="1"/>
            <a:r>
              <a:rPr lang="en-US" dirty="0" smtClean="0"/>
              <a:t>Node 20 maps keys [16, 20]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Node 4 maps keys [59, 4]</a:t>
            </a:r>
          </a:p>
          <a:p>
            <a:r>
              <a:rPr lang="en-US" dirty="0" smtClean="0"/>
              <a:t>For this example, the mapping [14, V14] maps to node with ID=15</a:t>
            </a:r>
          </a:p>
          <a:p>
            <a:pPr lvl="1"/>
            <a:r>
              <a:rPr lang="en-US" dirty="0" smtClean="0"/>
              <a:t>Node with smallest ID larger than 14 (the key)</a:t>
            </a:r>
          </a:p>
          <a:p>
            <a:r>
              <a:rPr lang="en-US" dirty="0" smtClean="0"/>
              <a:t>In practice, m=256 or more!</a:t>
            </a:r>
          </a:p>
          <a:p>
            <a:pPr lvl="1"/>
            <a:r>
              <a:rPr lang="en-US" dirty="0" smtClean="0"/>
              <a:t>Uses cryptographically secure hash such as SHA-256 to generate the node IDs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9220199" y="2743200"/>
            <a:ext cx="1437638" cy="687388"/>
            <a:chOff x="6672900" y="2819400"/>
            <a:chExt cx="1437638" cy="687388"/>
          </a:xfrm>
        </p:grpSpPr>
        <p:grpSp>
          <p:nvGrpSpPr>
            <p:cNvPr id="38" name="Group 37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39" name="Rectangle 3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40" name="Straight Connector 39"/>
              <p:cNvCxnSpPr>
                <a:stCxn id="39" idx="0"/>
                <a:endCxn id="3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46" name="Group 45"/>
            <p:cNvGrpSpPr/>
            <p:nvPr/>
          </p:nvGrpSpPr>
          <p:grpSpPr>
            <a:xfrm>
              <a:off x="6672900" y="2819400"/>
              <a:ext cx="1099500" cy="338554"/>
              <a:chOff x="5698650" y="4800600"/>
              <a:chExt cx="1099500" cy="3385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698650" y="4800600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248400" y="4800600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4" name="Straight Arrow Connector 3"/>
            <p:cNvCxnSpPr>
              <a:stCxn id="39" idx="2"/>
              <a:endCxn id="1351705" idx="1"/>
            </p:cNvCxnSpPr>
            <p:nvPr/>
          </p:nvCxnSpPr>
          <p:spPr bwMode="auto">
            <a:xfrm>
              <a:off x="7222650" y="3089971"/>
              <a:ext cx="887888" cy="416817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5868987" y="990600"/>
            <a:ext cx="5256213" cy="5486400"/>
            <a:chOff x="3735387" y="990600"/>
            <a:chExt cx="5256213" cy="5486400"/>
          </a:xfrm>
        </p:grpSpPr>
        <p:sp>
          <p:nvSpPr>
            <p:cNvPr id="1351684" name="Oval 4"/>
            <p:cNvSpPr>
              <a:spLocks noChangeArrowheads="1"/>
            </p:cNvSpPr>
            <p:nvPr/>
          </p:nvSpPr>
          <p:spPr bwMode="auto">
            <a:xfrm>
              <a:off x="4000500" y="1371600"/>
              <a:ext cx="4648200" cy="457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685" name="Text Box 5"/>
            <p:cNvSpPr txBox="1">
              <a:spLocks noChangeArrowheads="1"/>
            </p:cNvSpPr>
            <p:nvPr/>
          </p:nvSpPr>
          <p:spPr bwMode="auto">
            <a:xfrm>
              <a:off x="6846887" y="1538288"/>
              <a:ext cx="3127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4</a:t>
              </a:r>
            </a:p>
          </p:txBody>
        </p:sp>
        <p:pic>
          <p:nvPicPr>
            <p:cNvPr id="1351686" name="Picture 6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15175" y="990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1351687" name="Picture 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610600" y="4514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351688" name="Text Box 8"/>
            <p:cNvSpPr txBox="1">
              <a:spLocks noChangeArrowheads="1"/>
            </p:cNvSpPr>
            <p:nvPr/>
          </p:nvSpPr>
          <p:spPr bwMode="auto">
            <a:xfrm>
              <a:off x="7923212" y="4343400"/>
              <a:ext cx="4397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20</a:t>
              </a:r>
            </a:p>
          </p:txBody>
        </p:sp>
        <p:pic>
          <p:nvPicPr>
            <p:cNvPr id="1351689" name="Picture 9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10300" y="6038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351690" name="Text Box 10"/>
            <p:cNvSpPr txBox="1">
              <a:spLocks noChangeArrowheads="1"/>
            </p:cNvSpPr>
            <p:nvPr/>
          </p:nvSpPr>
          <p:spPr bwMode="auto">
            <a:xfrm>
              <a:off x="6076950" y="5486400"/>
              <a:ext cx="438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32</a:t>
              </a:r>
            </a:p>
          </p:txBody>
        </p:sp>
        <p:sp>
          <p:nvSpPr>
            <p:cNvPr id="1351691" name="Text Box 11"/>
            <p:cNvSpPr txBox="1">
              <a:spLocks noChangeArrowheads="1"/>
            </p:cNvSpPr>
            <p:nvPr/>
          </p:nvSpPr>
          <p:spPr bwMode="auto">
            <a:xfrm>
              <a:off x="5067300" y="5348288"/>
              <a:ext cx="4381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35</a:t>
              </a:r>
            </a:p>
          </p:txBody>
        </p:sp>
        <p:pic>
          <p:nvPicPr>
            <p:cNvPr id="1351692" name="Picture 12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19700" y="58864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351693" name="Text Box 13"/>
            <p:cNvSpPr txBox="1">
              <a:spLocks noChangeArrowheads="1"/>
            </p:cNvSpPr>
            <p:nvPr/>
          </p:nvSpPr>
          <p:spPr bwMode="auto">
            <a:xfrm>
              <a:off x="7581900" y="1995488"/>
              <a:ext cx="313024" cy="369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8</a:t>
              </a:r>
            </a:p>
          </p:txBody>
        </p:sp>
        <p:sp>
          <p:nvSpPr>
            <p:cNvPr id="1351694" name="Text Box 14"/>
            <p:cNvSpPr txBox="1">
              <a:spLocks noChangeArrowheads="1"/>
            </p:cNvSpPr>
            <p:nvPr/>
          </p:nvSpPr>
          <p:spPr bwMode="auto">
            <a:xfrm>
              <a:off x="8191500" y="3367088"/>
              <a:ext cx="4381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15</a:t>
              </a:r>
            </a:p>
          </p:txBody>
        </p:sp>
        <p:sp>
          <p:nvSpPr>
            <p:cNvPr id="1351695" name="Text Box 15"/>
            <p:cNvSpPr txBox="1">
              <a:spLocks noChangeArrowheads="1"/>
            </p:cNvSpPr>
            <p:nvPr/>
          </p:nvSpPr>
          <p:spPr bwMode="auto">
            <a:xfrm>
              <a:off x="4229100" y="4267200"/>
              <a:ext cx="441402" cy="369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44</a:t>
              </a:r>
            </a:p>
          </p:txBody>
        </p:sp>
        <p:sp>
          <p:nvSpPr>
            <p:cNvPr id="1351696" name="Text Box 16"/>
            <p:cNvSpPr txBox="1">
              <a:spLocks noChangeArrowheads="1"/>
            </p:cNvSpPr>
            <p:nvPr/>
          </p:nvSpPr>
          <p:spPr bwMode="auto">
            <a:xfrm>
              <a:off x="5010150" y="1828800"/>
              <a:ext cx="438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Key"/>
                  <a:cs typeface="Key"/>
                </a:rPr>
                <a:t>58</a:t>
              </a:r>
            </a:p>
          </p:txBody>
        </p:sp>
        <p:pic>
          <p:nvPicPr>
            <p:cNvPr id="1351697" name="Picture 1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0000" y="4419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1351698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24400" y="12954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351699" name="Line 19"/>
            <p:cNvSpPr>
              <a:spLocks noChangeShapeType="1"/>
            </p:cNvSpPr>
            <p:nvPr/>
          </p:nvSpPr>
          <p:spPr bwMode="auto">
            <a:xfrm flipV="1">
              <a:off x="4152900" y="44958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00" name="Line 20"/>
            <p:cNvSpPr>
              <a:spLocks noChangeShapeType="1"/>
            </p:cNvSpPr>
            <p:nvPr/>
          </p:nvSpPr>
          <p:spPr bwMode="auto">
            <a:xfrm>
              <a:off x="4981575" y="1735138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pic>
          <p:nvPicPr>
            <p:cNvPr id="1351701" name="Picture 21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724900" y="32766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351702" name="Line 22"/>
            <p:cNvSpPr>
              <a:spLocks noChangeShapeType="1"/>
            </p:cNvSpPr>
            <p:nvPr/>
          </p:nvSpPr>
          <p:spPr bwMode="auto">
            <a:xfrm flipV="1">
              <a:off x="5372100" y="5638800"/>
              <a:ext cx="76200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03" name="Line 23"/>
            <p:cNvSpPr>
              <a:spLocks noChangeShapeType="1"/>
            </p:cNvSpPr>
            <p:nvPr/>
          </p:nvSpPr>
          <p:spPr bwMode="auto">
            <a:xfrm flipV="1">
              <a:off x="6286500" y="5867400"/>
              <a:ext cx="1587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04" name="Line 24"/>
            <p:cNvSpPr>
              <a:spLocks noChangeShapeType="1"/>
            </p:cNvSpPr>
            <p:nvPr/>
          </p:nvSpPr>
          <p:spPr bwMode="auto">
            <a:xfrm flipH="1" flipV="1">
              <a:off x="8343900" y="45720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05" name="Line 25"/>
            <p:cNvSpPr>
              <a:spLocks noChangeShapeType="1"/>
            </p:cNvSpPr>
            <p:nvPr/>
          </p:nvSpPr>
          <p:spPr bwMode="auto">
            <a:xfrm flipH="1">
              <a:off x="8572500" y="3505200"/>
              <a:ext cx="1524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06" name="Line 26"/>
            <p:cNvSpPr>
              <a:spLocks noChangeShapeType="1"/>
            </p:cNvSpPr>
            <p:nvPr/>
          </p:nvSpPr>
          <p:spPr bwMode="auto">
            <a:xfrm flipV="1">
              <a:off x="7858125" y="1971675"/>
              <a:ext cx="112712" cy="1047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pic>
          <p:nvPicPr>
            <p:cNvPr id="1351707" name="Picture 2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037512" y="1676400"/>
              <a:ext cx="268288" cy="438150"/>
            </a:xfrm>
            <a:prstGeom prst="rect">
              <a:avLst/>
            </a:prstGeom>
            <a:noFill/>
          </p:spPr>
        </p:pic>
        <p:sp>
          <p:nvSpPr>
            <p:cNvPr id="1351708" name="Line 28"/>
            <p:cNvSpPr>
              <a:spLocks noChangeShapeType="1"/>
            </p:cNvSpPr>
            <p:nvPr/>
          </p:nvSpPr>
          <p:spPr bwMode="auto">
            <a:xfrm rot="3575902">
              <a:off x="7046912" y="1433513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grpSp>
          <p:nvGrpSpPr>
            <p:cNvPr id="2" name="Group 29"/>
            <p:cNvGrpSpPr>
              <a:grpSpLocks/>
            </p:cNvGrpSpPr>
            <p:nvPr/>
          </p:nvGrpSpPr>
          <p:grpSpPr bwMode="auto">
            <a:xfrm>
              <a:off x="3735387" y="1108075"/>
              <a:ext cx="5089525" cy="5133975"/>
              <a:chOff x="1930" y="844"/>
              <a:chExt cx="3210" cy="3240"/>
            </a:xfrm>
          </p:grpSpPr>
          <p:sp>
            <p:nvSpPr>
              <p:cNvPr id="1351710" name="Freeform 30"/>
              <p:cNvSpPr>
                <a:spLocks/>
              </p:cNvSpPr>
              <p:nvPr/>
            </p:nvSpPr>
            <p:spPr bwMode="auto">
              <a:xfrm>
                <a:off x="2788" y="844"/>
                <a:ext cx="1200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432" y="24"/>
                  </a:cxn>
                  <a:cxn ang="0">
                    <a:pos x="960" y="24"/>
                  </a:cxn>
                  <a:cxn ang="0">
                    <a:pos x="1200" y="72"/>
                  </a:cxn>
                </a:cxnLst>
                <a:rect l="0" t="0" r="r" b="b"/>
                <a:pathLst>
                  <a:path w="1200" h="168">
                    <a:moveTo>
                      <a:pt x="0" y="168"/>
                    </a:moveTo>
                    <a:cubicBezTo>
                      <a:pt x="136" y="108"/>
                      <a:pt x="272" y="48"/>
                      <a:pt x="432" y="24"/>
                    </a:cubicBezTo>
                    <a:cubicBezTo>
                      <a:pt x="592" y="0"/>
                      <a:pt x="832" y="16"/>
                      <a:pt x="960" y="24"/>
                    </a:cubicBezTo>
                    <a:cubicBezTo>
                      <a:pt x="1088" y="32"/>
                      <a:pt x="1144" y="52"/>
                      <a:pt x="1200" y="7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1" name="Freeform 31"/>
              <p:cNvSpPr>
                <a:spLocks/>
              </p:cNvSpPr>
              <p:nvPr/>
            </p:nvSpPr>
            <p:spPr bwMode="auto">
              <a:xfrm>
                <a:off x="4276" y="964"/>
                <a:ext cx="336" cy="2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96"/>
                  </a:cxn>
                  <a:cxn ang="0">
                    <a:pos x="336" y="240"/>
                  </a:cxn>
                </a:cxnLst>
                <a:rect l="0" t="0" r="r" b="b"/>
                <a:pathLst>
                  <a:path w="336" h="240">
                    <a:moveTo>
                      <a:pt x="0" y="0"/>
                    </a:moveTo>
                    <a:cubicBezTo>
                      <a:pt x="68" y="28"/>
                      <a:pt x="136" y="56"/>
                      <a:pt x="192" y="96"/>
                    </a:cubicBezTo>
                    <a:cubicBezTo>
                      <a:pt x="248" y="136"/>
                      <a:pt x="292" y="188"/>
                      <a:pt x="336" y="2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2" name="Freeform 32"/>
              <p:cNvSpPr>
                <a:spLocks/>
              </p:cNvSpPr>
              <p:nvPr/>
            </p:nvSpPr>
            <p:spPr bwMode="auto">
              <a:xfrm>
                <a:off x="4852" y="1492"/>
                <a:ext cx="288" cy="6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240"/>
                  </a:cxn>
                  <a:cxn ang="0">
                    <a:pos x="288" y="624"/>
                  </a:cxn>
                </a:cxnLst>
                <a:rect l="0" t="0" r="r" b="b"/>
                <a:pathLst>
                  <a:path w="288" h="624">
                    <a:moveTo>
                      <a:pt x="0" y="0"/>
                    </a:moveTo>
                    <a:cubicBezTo>
                      <a:pt x="72" y="68"/>
                      <a:pt x="144" y="136"/>
                      <a:pt x="192" y="240"/>
                    </a:cubicBezTo>
                    <a:cubicBezTo>
                      <a:pt x="240" y="344"/>
                      <a:pt x="264" y="484"/>
                      <a:pt x="288" y="62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3" name="Freeform 33"/>
              <p:cNvSpPr>
                <a:spLocks/>
              </p:cNvSpPr>
              <p:nvPr/>
            </p:nvSpPr>
            <p:spPr bwMode="auto">
              <a:xfrm>
                <a:off x="5072" y="2596"/>
                <a:ext cx="68" cy="340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40" y="204"/>
                  </a:cxn>
                  <a:cxn ang="0">
                    <a:pos x="0" y="340"/>
                  </a:cxn>
                </a:cxnLst>
                <a:rect l="0" t="0" r="r" b="b"/>
                <a:pathLst>
                  <a:path w="68" h="340">
                    <a:moveTo>
                      <a:pt x="68" y="0"/>
                    </a:moveTo>
                    <a:cubicBezTo>
                      <a:pt x="59" y="73"/>
                      <a:pt x="51" y="147"/>
                      <a:pt x="40" y="204"/>
                    </a:cubicBezTo>
                    <a:cubicBezTo>
                      <a:pt x="29" y="261"/>
                      <a:pt x="14" y="300"/>
                      <a:pt x="0" y="3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4" name="Freeform 34"/>
              <p:cNvSpPr>
                <a:spLocks/>
              </p:cNvSpPr>
              <p:nvPr/>
            </p:nvSpPr>
            <p:spPr bwMode="auto">
              <a:xfrm>
                <a:off x="3760" y="3268"/>
                <a:ext cx="1188" cy="767"/>
              </a:xfrm>
              <a:custGeom>
                <a:avLst/>
                <a:gdLst/>
                <a:ahLst/>
                <a:cxnLst>
                  <a:cxn ang="0">
                    <a:pos x="1188" y="0"/>
                  </a:cxn>
                  <a:cxn ang="0">
                    <a:pos x="824" y="460"/>
                  </a:cxn>
                  <a:cxn ang="0">
                    <a:pos x="320" y="716"/>
                  </a:cxn>
                  <a:cxn ang="0">
                    <a:pos x="0" y="764"/>
                  </a:cxn>
                </a:cxnLst>
                <a:rect l="0" t="0" r="r" b="b"/>
                <a:pathLst>
                  <a:path w="1188" h="767">
                    <a:moveTo>
                      <a:pt x="1188" y="0"/>
                    </a:moveTo>
                    <a:cubicBezTo>
                      <a:pt x="1078" y="170"/>
                      <a:pt x="969" y="341"/>
                      <a:pt x="824" y="460"/>
                    </a:cubicBezTo>
                    <a:cubicBezTo>
                      <a:pt x="679" y="579"/>
                      <a:pt x="457" y="665"/>
                      <a:pt x="320" y="716"/>
                    </a:cubicBezTo>
                    <a:cubicBezTo>
                      <a:pt x="183" y="767"/>
                      <a:pt x="91" y="765"/>
                      <a:pt x="0" y="76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5" name="Freeform 35"/>
              <p:cNvSpPr>
                <a:spLocks/>
              </p:cNvSpPr>
              <p:nvPr/>
            </p:nvSpPr>
            <p:spPr bwMode="auto">
              <a:xfrm>
                <a:off x="1930" y="1216"/>
                <a:ext cx="542" cy="1620"/>
              </a:xfrm>
              <a:custGeom>
                <a:avLst/>
                <a:gdLst/>
                <a:ahLst/>
                <a:cxnLst>
                  <a:cxn ang="0">
                    <a:pos x="90" y="1620"/>
                  </a:cxn>
                  <a:cxn ang="0">
                    <a:pos x="6" y="1136"/>
                  </a:cxn>
                  <a:cxn ang="0">
                    <a:pos x="126" y="520"/>
                  </a:cxn>
                  <a:cxn ang="0">
                    <a:pos x="542" y="0"/>
                  </a:cxn>
                </a:cxnLst>
                <a:rect l="0" t="0" r="r" b="b"/>
                <a:pathLst>
                  <a:path w="542" h="1620">
                    <a:moveTo>
                      <a:pt x="90" y="1620"/>
                    </a:moveTo>
                    <a:cubicBezTo>
                      <a:pt x="45" y="1469"/>
                      <a:pt x="0" y="1319"/>
                      <a:pt x="6" y="1136"/>
                    </a:cubicBezTo>
                    <a:cubicBezTo>
                      <a:pt x="12" y="953"/>
                      <a:pt x="37" y="709"/>
                      <a:pt x="126" y="520"/>
                    </a:cubicBezTo>
                    <a:cubicBezTo>
                      <a:pt x="215" y="331"/>
                      <a:pt x="378" y="165"/>
                      <a:pt x="542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6" name="Freeform 36"/>
              <p:cNvSpPr>
                <a:spLocks/>
              </p:cNvSpPr>
              <p:nvPr/>
            </p:nvSpPr>
            <p:spPr bwMode="auto">
              <a:xfrm>
                <a:off x="2164" y="3268"/>
                <a:ext cx="624" cy="624"/>
              </a:xfrm>
              <a:custGeom>
                <a:avLst/>
                <a:gdLst/>
                <a:ahLst/>
                <a:cxnLst>
                  <a:cxn ang="0">
                    <a:pos x="624" y="624"/>
                  </a:cxn>
                  <a:cxn ang="0">
                    <a:pos x="288" y="384"/>
                  </a:cxn>
                  <a:cxn ang="0">
                    <a:pos x="0" y="0"/>
                  </a:cxn>
                </a:cxnLst>
                <a:rect l="0" t="0" r="r" b="b"/>
                <a:pathLst>
                  <a:path w="624" h="624">
                    <a:moveTo>
                      <a:pt x="624" y="624"/>
                    </a:moveTo>
                    <a:cubicBezTo>
                      <a:pt x="508" y="556"/>
                      <a:pt x="392" y="488"/>
                      <a:pt x="288" y="384"/>
                    </a:cubicBezTo>
                    <a:cubicBezTo>
                      <a:pt x="184" y="280"/>
                      <a:pt x="92" y="140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  <p:sp>
            <p:nvSpPr>
              <p:cNvPr id="1351717" name="Line 37"/>
              <p:cNvSpPr>
                <a:spLocks noChangeShapeType="1"/>
              </p:cNvSpPr>
              <p:nvPr/>
            </p:nvSpPr>
            <p:spPr bwMode="auto">
              <a:xfrm flipH="1" flipV="1">
                <a:off x="3076" y="3988"/>
                <a:ext cx="384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>
                  <a:latin typeface="Key"/>
                  <a:cs typeface="Key"/>
                </a:endParaRPr>
              </a:p>
            </p:txBody>
          </p:sp>
        </p:grpSp>
        <p:sp>
          <p:nvSpPr>
            <p:cNvPr id="57" name="Text Box 16"/>
            <p:cNvSpPr txBox="1">
              <a:spLocks noChangeArrowheads="1"/>
            </p:cNvSpPr>
            <p:nvPr/>
          </p:nvSpPr>
          <p:spPr bwMode="auto">
            <a:xfrm>
              <a:off x="6040360" y="1371600"/>
              <a:ext cx="441402" cy="369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Key"/>
                  <a:cs typeface="Key"/>
                </a:rPr>
                <a:t>63</a:t>
              </a: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6397338" y="1371600"/>
              <a:ext cx="313024" cy="369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Key"/>
                  <a:cs typeface="Key"/>
                </a:rPr>
                <a:t>0</a:t>
              </a:r>
            </a:p>
          </p:txBody>
        </p:sp>
        <p:sp>
          <p:nvSpPr>
            <p:cNvPr id="60" name="Line 23"/>
            <p:cNvSpPr>
              <a:spLocks noChangeShapeType="1"/>
            </p:cNvSpPr>
            <p:nvPr/>
          </p:nvSpPr>
          <p:spPr bwMode="auto">
            <a:xfrm flipV="1">
              <a:off x="6253162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61" name="Line 23"/>
            <p:cNvSpPr>
              <a:spLocks noChangeShapeType="1"/>
            </p:cNvSpPr>
            <p:nvPr/>
          </p:nvSpPr>
          <p:spPr bwMode="auto">
            <a:xfrm flipV="1">
              <a:off x="6481761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21148" y="3426768"/>
              <a:ext cx="1806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Gill Sans"/>
                </a:rPr>
                <a:t>“The Ring”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6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68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228600"/>
            <a:ext cx="9144000" cy="1219200"/>
          </a:xfrm>
        </p:spPr>
        <p:txBody>
          <a:bodyPr/>
          <a:lstStyle/>
          <a:p>
            <a:r>
              <a:rPr lang="en-US" dirty="0" smtClean="0"/>
              <a:t>Chord: Distributed Lookup (Directory) Service</a:t>
            </a:r>
            <a:endParaRPr lang="en-US" dirty="0"/>
          </a:p>
        </p:txBody>
      </p:sp>
      <p:sp>
        <p:nvSpPr>
          <p:cNvPr id="134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100584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“Chord” is a Distributed Lookup Service</a:t>
            </a:r>
          </a:p>
          <a:p>
            <a:pPr lvl="1"/>
            <a:r>
              <a:rPr lang="en-US" dirty="0" smtClean="0"/>
              <a:t>Designed at MIT and here at Berkeley (Ion </a:t>
            </a:r>
            <a:r>
              <a:rPr lang="en-US" dirty="0" err="1" smtClean="0"/>
              <a:t>Stoica</a:t>
            </a:r>
            <a:r>
              <a:rPr lang="en-US" dirty="0" smtClean="0"/>
              <a:t> among others)</a:t>
            </a:r>
          </a:p>
          <a:p>
            <a:pPr lvl="1"/>
            <a:r>
              <a:rPr lang="en-US" dirty="0" smtClean="0"/>
              <a:t>Simplest and cleanest algorithm for distributed storage</a:t>
            </a:r>
          </a:p>
          <a:p>
            <a:pPr lvl="2"/>
            <a:r>
              <a:rPr lang="en-US" dirty="0" smtClean="0"/>
              <a:t>Serves as comparison point for other </a:t>
            </a:r>
            <a:r>
              <a:rPr lang="en-US" dirty="0" err="1" smtClean="0"/>
              <a:t>optims</a:t>
            </a:r>
            <a:endParaRPr lang="en-US" dirty="0" smtClean="0"/>
          </a:p>
          <a:p>
            <a:r>
              <a:rPr lang="en-US" dirty="0" smtClean="0"/>
              <a:t>Import aspect of the design space:</a:t>
            </a:r>
          </a:p>
          <a:p>
            <a:pPr lvl="1"/>
            <a:r>
              <a:rPr lang="en-US" dirty="0" smtClean="0"/>
              <a:t>Decouple </a:t>
            </a:r>
            <a:r>
              <a:rPr lang="en-US" dirty="0"/>
              <a:t>correctness from </a:t>
            </a:r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Combined </a:t>
            </a:r>
            <a:r>
              <a:rPr lang="en-US" i="1" dirty="0" smtClean="0"/>
              <a:t>Directory </a:t>
            </a:r>
            <a:r>
              <a:rPr lang="en-US" dirty="0" smtClean="0"/>
              <a:t>and</a:t>
            </a:r>
            <a:r>
              <a:rPr lang="en-US" i="1" dirty="0" smtClean="0"/>
              <a:t> Storage</a:t>
            </a:r>
            <a:endParaRPr lang="en-US" i="1" dirty="0"/>
          </a:p>
          <a:p>
            <a:r>
              <a:rPr lang="en-US" dirty="0" smtClean="0"/>
              <a:t>Properties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Correctness: </a:t>
            </a:r>
            <a:endParaRPr lang="en-US" dirty="0"/>
          </a:p>
          <a:p>
            <a:pPr lvl="2"/>
            <a:r>
              <a:rPr lang="en-US" dirty="0" smtClean="0"/>
              <a:t>Each node needs to know about neighbors on ring (one predecessor and one successor)</a:t>
            </a:r>
          </a:p>
          <a:p>
            <a:pPr lvl="2"/>
            <a:r>
              <a:rPr lang="en-US" dirty="0" smtClean="0"/>
              <a:t>Connected rings will perform their task correctly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Performance: </a:t>
            </a:r>
          </a:p>
          <a:p>
            <a:pPr lvl="2"/>
            <a:r>
              <a:rPr lang="en-US" dirty="0" smtClean="0"/>
              <a:t>Each node needs to know about O</a:t>
            </a:r>
            <a:r>
              <a:rPr lang="en-US" dirty="0"/>
              <a:t>(log</a:t>
            </a:r>
            <a:r>
              <a:rPr lang="en-US" dirty="0" smtClean="0"/>
              <a:t>(</a:t>
            </a:r>
            <a:r>
              <a:rPr lang="en-US" i="1" dirty="0"/>
              <a:t>M</a:t>
            </a:r>
            <a:r>
              <a:rPr lang="en-US" dirty="0" smtClean="0"/>
              <a:t>)), </a:t>
            </a:r>
            <a:r>
              <a:rPr lang="en-US" dirty="0"/>
              <a:t>where </a:t>
            </a:r>
            <a:r>
              <a:rPr lang="en-US" i="1" dirty="0"/>
              <a:t>M</a:t>
            </a:r>
            <a:r>
              <a:rPr lang="en-US" dirty="0" smtClean="0"/>
              <a:t> </a:t>
            </a:r>
            <a:r>
              <a:rPr lang="en-US" dirty="0"/>
              <a:t>is the total number of nodes</a:t>
            </a:r>
          </a:p>
          <a:p>
            <a:pPr lvl="2"/>
            <a:r>
              <a:rPr lang="en-US" dirty="0"/>
              <a:t>Guarantees that a </a:t>
            </a:r>
            <a:r>
              <a:rPr lang="en-US" dirty="0" smtClean="0"/>
              <a:t>tuple </a:t>
            </a:r>
            <a:r>
              <a:rPr lang="en-US" dirty="0"/>
              <a:t>is found in O(log</a:t>
            </a:r>
            <a:r>
              <a:rPr lang="en-US" dirty="0" smtClean="0"/>
              <a:t>(</a:t>
            </a:r>
            <a:r>
              <a:rPr lang="en-US" i="1" dirty="0"/>
              <a:t>M</a:t>
            </a:r>
            <a:r>
              <a:rPr lang="en-US" dirty="0" smtClean="0"/>
              <a:t>)</a:t>
            </a:r>
            <a:r>
              <a:rPr lang="en-US" dirty="0"/>
              <a:t>) </a:t>
            </a:r>
            <a:r>
              <a:rPr lang="en-US" dirty="0" smtClean="0"/>
              <a:t>steps</a:t>
            </a:r>
          </a:p>
          <a:p>
            <a:r>
              <a:rPr lang="en-US" dirty="0" smtClean="0"/>
              <a:t>Many other </a:t>
            </a:r>
            <a:r>
              <a:rPr lang="en-US" i="1" dirty="0" smtClean="0"/>
              <a:t>Structured, Peer-to-Peer</a:t>
            </a:r>
            <a:r>
              <a:rPr lang="en-US" dirty="0" smtClean="0"/>
              <a:t> lookup services: </a:t>
            </a:r>
          </a:p>
          <a:p>
            <a:pPr lvl="1"/>
            <a:r>
              <a:rPr lang="en-US" dirty="0" smtClean="0"/>
              <a:t>CAN, Tapestry, Pastry, Bamboo, </a:t>
            </a:r>
            <a:r>
              <a:rPr lang="en-US" dirty="0" err="1" smtClean="0"/>
              <a:t>Kademlia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Several designed here at Berkeley!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6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963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Chord’s Lookup Mechanism: Routing!</a:t>
            </a:r>
            <a:endParaRPr lang="en-US" dirty="0"/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799" y="895350"/>
            <a:ext cx="5343525" cy="5124450"/>
          </a:xfrm>
        </p:spPr>
        <p:txBody>
          <a:bodyPr>
            <a:noAutofit/>
          </a:bodyPr>
          <a:lstStyle/>
          <a:p>
            <a:pPr marL="342900" indent="-342900"/>
            <a:r>
              <a:rPr lang="en-US" sz="2400" dirty="0"/>
              <a:t>Each node maintains pointer to its successor </a:t>
            </a:r>
          </a:p>
          <a:p>
            <a:pPr marL="342900" indent="-342900"/>
            <a:r>
              <a:rPr lang="en-US" sz="2400" dirty="0"/>
              <a:t>Route packet (Key, Value) to the node responsible for ID using successor pointers</a:t>
            </a:r>
          </a:p>
          <a:p>
            <a:pPr marL="742950" lvl="1" indent="-342900"/>
            <a:r>
              <a:rPr lang="en-US" sz="2000" dirty="0"/>
              <a:t>E.g., node=4 lookups for node responsible </a:t>
            </a:r>
            <a:r>
              <a:rPr lang="en-US" sz="2000" dirty="0" smtClean="0"/>
              <a:t>for </a:t>
            </a:r>
            <a:r>
              <a:rPr lang="en-US" sz="2000" dirty="0"/>
              <a:t>Key=37 </a:t>
            </a:r>
          </a:p>
          <a:p>
            <a:pPr marL="342900" indent="-342900"/>
            <a:r>
              <a:rPr lang="en-US" sz="2400" dirty="0"/>
              <a:t>Worst-case (correct) lookup is O(n)</a:t>
            </a:r>
          </a:p>
          <a:p>
            <a:pPr marL="742950" lvl="1" indent="-342900"/>
            <a:r>
              <a:rPr lang="en-US" sz="2000" dirty="0"/>
              <a:t>But much better normal lookup time is O(log n)</a:t>
            </a:r>
          </a:p>
          <a:p>
            <a:pPr marL="742950" lvl="1" indent="-342900"/>
            <a:r>
              <a:rPr lang="en-US" sz="2000" dirty="0"/>
              <a:t>Dynamic performance optimization (finger table mechanism)</a:t>
            </a:r>
          </a:p>
          <a:p>
            <a:pPr marL="1200150" lvl="2" indent="-342900"/>
            <a:r>
              <a:rPr lang="en-US" sz="1600" dirty="0"/>
              <a:t>More later!!!</a:t>
            </a:r>
          </a:p>
          <a:p>
            <a:pPr marL="342900" indent="-342900"/>
            <a:endParaRPr lang="en-US" sz="2400" dirty="0"/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6134100" y="13716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9128125" y="1462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9906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5148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10058400" y="43434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60388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8210550" y="54864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7200900" y="5348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8864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9715500" y="19954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10325100" y="3367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6362700" y="4267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7143750" y="18288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4196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12954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6286500" y="4495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7115176" y="17351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32766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7505700" y="56388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8420100" y="58674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10477500" y="4572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10706100" y="35052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9991725" y="19716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6764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9417051" y="14859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9588500" y="1047751"/>
            <a:ext cx="1349736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9442451" y="1598614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10010775" y="19812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10480675" y="35052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8448675" y="46482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7534275" y="56007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7610476" y="1603376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6619876" y="3052763"/>
            <a:ext cx="1609725" cy="92062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dirty="0">
                <a:latin typeface="Helvetica"/>
                <a:cs typeface="Helvetica"/>
              </a:rPr>
              <a:t>node=44 is responsible for Key=37</a:t>
            </a:r>
          </a:p>
        </p:txBody>
      </p:sp>
    </p:spTree>
    <p:extLst>
      <p:ext uri="{BB962C8B-B14F-4D97-AF65-F5344CB8AC3E}">
        <p14:creationId xmlns:p14="http://schemas.microsoft.com/office/powerpoint/2010/main" val="85731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31" grpId="0" uiExpand="1" build="p"/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Content Placeholder 8" descr="North America Map - The Scuba Wiki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1" b="11381"/>
          <a:stretch/>
        </p:blipFill>
        <p:spPr bwMode="auto">
          <a:xfrm>
            <a:off x="1668572" y="750564"/>
            <a:ext cx="705388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does this really mean??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2886970" y="1349777"/>
            <a:ext cx="572594" cy="649500"/>
            <a:chOff x="1547364" y="1447800"/>
            <a:chExt cx="658791" cy="979546"/>
          </a:xfrm>
        </p:grpSpPr>
        <p:pic>
          <p:nvPicPr>
            <p:cNvPr id="11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5310" y="1447800"/>
              <a:ext cx="342899" cy="563336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547364" y="1963171"/>
              <a:ext cx="658791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4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959112" y="3463105"/>
            <a:ext cx="671979" cy="649501"/>
            <a:chOff x="1505620" y="1447800"/>
            <a:chExt cx="773139" cy="979548"/>
          </a:xfrm>
        </p:grpSpPr>
        <p:pic>
          <p:nvPicPr>
            <p:cNvPr id="23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1505620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44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680375" y="2935072"/>
            <a:ext cx="572594" cy="649501"/>
            <a:chOff x="1547364" y="1447800"/>
            <a:chExt cx="658791" cy="979548"/>
          </a:xfrm>
        </p:grpSpPr>
        <p:pic>
          <p:nvPicPr>
            <p:cNvPr id="26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5310" y="1447800"/>
              <a:ext cx="342899" cy="563337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1547364" y="1963173"/>
              <a:ext cx="658791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8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08130" y="1880461"/>
            <a:ext cx="671979" cy="649501"/>
            <a:chOff x="1505620" y="1447800"/>
            <a:chExt cx="773139" cy="979548"/>
          </a:xfrm>
        </p:grpSpPr>
        <p:pic>
          <p:nvPicPr>
            <p:cNvPr id="29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1505620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20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379177" y="2579472"/>
            <a:ext cx="671979" cy="649500"/>
            <a:chOff x="1505620" y="1447800"/>
            <a:chExt cx="773138" cy="979546"/>
          </a:xfrm>
        </p:grpSpPr>
        <p:pic>
          <p:nvPicPr>
            <p:cNvPr id="35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6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1505620" y="1963171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35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810076" y="1025027"/>
            <a:ext cx="671979" cy="649501"/>
            <a:chOff x="1505621" y="1447800"/>
            <a:chExt cx="773139" cy="979548"/>
          </a:xfrm>
        </p:grpSpPr>
        <p:pic>
          <p:nvPicPr>
            <p:cNvPr id="38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/>
            <p:nvPr/>
          </p:nvSpPr>
          <p:spPr>
            <a:xfrm>
              <a:off x="1505621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58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459564" y="3016269"/>
            <a:ext cx="671979" cy="649501"/>
            <a:chOff x="1505620" y="1447800"/>
            <a:chExt cx="773138" cy="979548"/>
          </a:xfrm>
        </p:grpSpPr>
        <p:pic>
          <p:nvPicPr>
            <p:cNvPr id="32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1505620" y="1963173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15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203997" y="2515744"/>
            <a:ext cx="671979" cy="649501"/>
            <a:chOff x="1505621" y="1447800"/>
            <a:chExt cx="773139" cy="979548"/>
          </a:xfrm>
        </p:grpSpPr>
        <p:pic>
          <p:nvPicPr>
            <p:cNvPr id="41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1505621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32</a:t>
              </a:r>
            </a:p>
          </p:txBody>
        </p:sp>
      </p:grpSp>
      <p:sp>
        <p:nvSpPr>
          <p:cNvPr id="46" name="Content Placeholder 45"/>
          <p:cNvSpPr>
            <a:spLocks noGrp="1"/>
          </p:cNvSpPr>
          <p:nvPr>
            <p:ph idx="1"/>
          </p:nvPr>
        </p:nvSpPr>
        <p:spPr>
          <a:xfrm>
            <a:off x="922647" y="4710800"/>
            <a:ext cx="10431153" cy="19197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Node names intentionally scrambled WRT geography!</a:t>
            </a:r>
          </a:p>
          <a:p>
            <a:pPr lvl="1"/>
            <a:r>
              <a:rPr lang="en-US" dirty="0" smtClean="0"/>
              <a:t>Node IDs generated by secure hashes over metadata </a:t>
            </a:r>
          </a:p>
          <a:p>
            <a:pPr lvl="2"/>
            <a:r>
              <a:rPr lang="en-US" dirty="0" smtClean="0"/>
              <a:t>Including things like the IP address</a:t>
            </a:r>
          </a:p>
          <a:p>
            <a:pPr lvl="1"/>
            <a:r>
              <a:rPr lang="en-US" dirty="0" smtClean="0"/>
              <a:t>This geographic scrambling spreads load and avoids hotspots</a:t>
            </a:r>
          </a:p>
          <a:p>
            <a:r>
              <a:rPr lang="en-US" dirty="0" smtClean="0"/>
              <a:t>Clients access distributed storage through any member of the network</a:t>
            </a:r>
            <a:endParaRPr lang="en-US" dirty="0"/>
          </a:p>
        </p:txBody>
      </p:sp>
      <p:sp>
        <p:nvSpPr>
          <p:cNvPr id="48" name="Freeform 47"/>
          <p:cNvSpPr/>
          <p:nvPr/>
        </p:nvSpPr>
        <p:spPr bwMode="auto">
          <a:xfrm>
            <a:off x="3352800" y="1366750"/>
            <a:ext cx="3591828" cy="1541342"/>
          </a:xfrm>
          <a:custGeom>
            <a:avLst/>
            <a:gdLst>
              <a:gd name="connsiteX0" fmla="*/ 3530184 w 3530184"/>
              <a:gd name="connsiteY0" fmla="*/ 1627899 h 1627899"/>
              <a:gd name="connsiteX1" fmla="*/ 3095469 w 3530184"/>
              <a:gd name="connsiteY1" fmla="*/ 713499 h 1627899"/>
              <a:gd name="connsiteX2" fmla="*/ 2600794 w 3530184"/>
              <a:gd name="connsiteY2" fmla="*/ 331250 h 1627899"/>
              <a:gd name="connsiteX3" fmla="*/ 1319135 w 3530184"/>
              <a:gd name="connsiteY3" fmla="*/ 8961 h 1627899"/>
              <a:gd name="connsiteX4" fmla="*/ 0 w 3530184"/>
              <a:gd name="connsiteY4" fmla="*/ 121387 h 1627899"/>
              <a:gd name="connsiteX0" fmla="*/ 3530184 w 3530184"/>
              <a:gd name="connsiteY0" fmla="*/ 1627899 h 1627899"/>
              <a:gd name="connsiteX1" fmla="*/ 3125450 w 3530184"/>
              <a:gd name="connsiteY1" fmla="*/ 880606 h 1627899"/>
              <a:gd name="connsiteX2" fmla="*/ 2600794 w 3530184"/>
              <a:gd name="connsiteY2" fmla="*/ 331250 h 1627899"/>
              <a:gd name="connsiteX3" fmla="*/ 1319135 w 3530184"/>
              <a:gd name="connsiteY3" fmla="*/ 8961 h 1627899"/>
              <a:gd name="connsiteX4" fmla="*/ 0 w 3530184"/>
              <a:gd name="connsiteY4" fmla="*/ 121387 h 1627899"/>
              <a:gd name="connsiteX0" fmla="*/ 3530184 w 3530184"/>
              <a:gd name="connsiteY0" fmla="*/ 1633638 h 1633638"/>
              <a:gd name="connsiteX1" fmla="*/ 3125450 w 3530184"/>
              <a:gd name="connsiteY1" fmla="*/ 886345 h 1633638"/>
              <a:gd name="connsiteX2" fmla="*/ 2578309 w 3530184"/>
              <a:gd name="connsiteY2" fmla="*/ 428898 h 1633638"/>
              <a:gd name="connsiteX3" fmla="*/ 1319135 w 3530184"/>
              <a:gd name="connsiteY3" fmla="*/ 14700 h 1633638"/>
              <a:gd name="connsiteX4" fmla="*/ 0 w 3530184"/>
              <a:gd name="connsiteY4" fmla="*/ 127126 h 1633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0184" h="1633638">
                <a:moveTo>
                  <a:pt x="3530184" y="1633638"/>
                </a:moveTo>
                <a:cubicBezTo>
                  <a:pt x="3390275" y="1284492"/>
                  <a:pt x="3284096" y="1087135"/>
                  <a:pt x="3125450" y="886345"/>
                </a:cubicBezTo>
                <a:cubicBezTo>
                  <a:pt x="2966804" y="685555"/>
                  <a:pt x="2879361" y="574172"/>
                  <a:pt x="2578309" y="428898"/>
                </a:cubicBezTo>
                <a:cubicBezTo>
                  <a:pt x="2277257" y="283624"/>
                  <a:pt x="1748853" y="64995"/>
                  <a:pt x="1319135" y="14700"/>
                </a:cubicBezTo>
                <a:cubicBezTo>
                  <a:pt x="889417" y="-35595"/>
                  <a:pt x="442834" y="53424"/>
                  <a:pt x="0" y="127126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49" name="Freeform 48"/>
          <p:cNvSpPr/>
          <p:nvPr/>
        </p:nvSpPr>
        <p:spPr bwMode="auto">
          <a:xfrm>
            <a:off x="3390277" y="927494"/>
            <a:ext cx="4497049" cy="376651"/>
          </a:xfrm>
          <a:custGeom>
            <a:avLst/>
            <a:gdLst>
              <a:gd name="connsiteX0" fmla="*/ 0 w 4497049"/>
              <a:gd name="connsiteY0" fmla="*/ 376651 h 376651"/>
              <a:gd name="connsiteX1" fmla="*/ 1461541 w 4497049"/>
              <a:gd name="connsiteY1" fmla="*/ 39373 h 376651"/>
              <a:gd name="connsiteX2" fmla="*/ 3260360 w 4497049"/>
              <a:gd name="connsiteY2" fmla="*/ 31877 h 376651"/>
              <a:gd name="connsiteX3" fmla="*/ 4497049 w 4497049"/>
              <a:gd name="connsiteY3" fmla="*/ 264225 h 3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7049" h="376651">
                <a:moveTo>
                  <a:pt x="0" y="376651"/>
                </a:moveTo>
                <a:cubicBezTo>
                  <a:pt x="459074" y="236743"/>
                  <a:pt x="918148" y="96835"/>
                  <a:pt x="1461541" y="39373"/>
                </a:cubicBezTo>
                <a:cubicBezTo>
                  <a:pt x="2004934" y="-18089"/>
                  <a:pt x="2754442" y="-5598"/>
                  <a:pt x="3260360" y="31877"/>
                </a:cubicBezTo>
                <a:cubicBezTo>
                  <a:pt x="3766278" y="69352"/>
                  <a:pt x="4131663" y="166788"/>
                  <a:pt x="4497049" y="264225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55" name="Freeform 54"/>
          <p:cNvSpPr/>
          <p:nvPr/>
        </p:nvSpPr>
        <p:spPr bwMode="auto">
          <a:xfrm>
            <a:off x="3769380" y="3522690"/>
            <a:ext cx="3173566" cy="1055282"/>
          </a:xfrm>
          <a:custGeom>
            <a:avLst/>
            <a:gdLst>
              <a:gd name="connsiteX0" fmla="*/ 629306 w 4024578"/>
              <a:gd name="connsiteY0" fmla="*/ 0 h 1399863"/>
              <a:gd name="connsiteX1" fmla="*/ 104650 w 4024578"/>
              <a:gd name="connsiteY1" fmla="*/ 329783 h 1399863"/>
              <a:gd name="connsiteX2" fmla="*/ 314512 w 4024578"/>
              <a:gd name="connsiteY2" fmla="*/ 899410 h 1399863"/>
              <a:gd name="connsiteX3" fmla="*/ 3140158 w 4024578"/>
              <a:gd name="connsiteY3" fmla="*/ 1386590 h 1399863"/>
              <a:gd name="connsiteX4" fmla="*/ 4024578 w 4024578"/>
              <a:gd name="connsiteY4" fmla="*/ 352269 h 1399863"/>
              <a:gd name="connsiteX0" fmla="*/ 535507 w 3930779"/>
              <a:gd name="connsiteY0" fmla="*/ 0 h 1408093"/>
              <a:gd name="connsiteX1" fmla="*/ 10851 w 3930779"/>
              <a:gd name="connsiteY1" fmla="*/ 329783 h 1408093"/>
              <a:gd name="connsiteX2" fmla="*/ 1007696 w 3930779"/>
              <a:gd name="connsiteY2" fmla="*/ 996846 h 1408093"/>
              <a:gd name="connsiteX3" fmla="*/ 3046359 w 3930779"/>
              <a:gd name="connsiteY3" fmla="*/ 1386590 h 1408093"/>
              <a:gd name="connsiteX4" fmla="*/ 3930779 w 3930779"/>
              <a:gd name="connsiteY4" fmla="*/ 352269 h 1408093"/>
              <a:gd name="connsiteX0" fmla="*/ 106875 w 3502147"/>
              <a:gd name="connsiteY0" fmla="*/ 0 h 1407034"/>
              <a:gd name="connsiteX1" fmla="*/ 166835 w 3502147"/>
              <a:gd name="connsiteY1" fmla="*/ 464694 h 1407034"/>
              <a:gd name="connsiteX2" fmla="*/ 579064 w 3502147"/>
              <a:gd name="connsiteY2" fmla="*/ 996846 h 1407034"/>
              <a:gd name="connsiteX3" fmla="*/ 2617727 w 3502147"/>
              <a:gd name="connsiteY3" fmla="*/ 1386590 h 1407034"/>
              <a:gd name="connsiteX4" fmla="*/ 3502147 w 3502147"/>
              <a:gd name="connsiteY4" fmla="*/ 352269 h 1407034"/>
              <a:gd name="connsiteX0" fmla="*/ 0 w 3335312"/>
              <a:gd name="connsiteY0" fmla="*/ 112425 h 1054765"/>
              <a:gd name="connsiteX1" fmla="*/ 412229 w 3335312"/>
              <a:gd name="connsiteY1" fmla="*/ 644577 h 1054765"/>
              <a:gd name="connsiteX2" fmla="*/ 2450892 w 3335312"/>
              <a:gd name="connsiteY2" fmla="*/ 1034321 h 1054765"/>
              <a:gd name="connsiteX3" fmla="*/ 3335312 w 3335312"/>
              <a:gd name="connsiteY3" fmla="*/ 0 h 1054765"/>
              <a:gd name="connsiteX0" fmla="*/ 0 w 3245371"/>
              <a:gd name="connsiteY0" fmla="*/ 119920 h 1054709"/>
              <a:gd name="connsiteX1" fmla="*/ 322288 w 3245371"/>
              <a:gd name="connsiteY1" fmla="*/ 644577 h 1054709"/>
              <a:gd name="connsiteX2" fmla="*/ 2360951 w 3245371"/>
              <a:gd name="connsiteY2" fmla="*/ 1034321 h 1054709"/>
              <a:gd name="connsiteX3" fmla="*/ 3245371 w 3245371"/>
              <a:gd name="connsiteY3" fmla="*/ 0 h 1054709"/>
              <a:gd name="connsiteX0" fmla="*/ 6432 w 3139377"/>
              <a:gd name="connsiteY0" fmla="*/ 44969 h 1055282"/>
              <a:gd name="connsiteX1" fmla="*/ 216294 w 3139377"/>
              <a:gd name="connsiteY1" fmla="*/ 644577 h 1055282"/>
              <a:gd name="connsiteX2" fmla="*/ 2254957 w 3139377"/>
              <a:gd name="connsiteY2" fmla="*/ 1034321 h 1055282"/>
              <a:gd name="connsiteX3" fmla="*/ 3139377 w 3139377"/>
              <a:gd name="connsiteY3" fmla="*/ 0 h 1055282"/>
              <a:gd name="connsiteX0" fmla="*/ 40621 w 3173566"/>
              <a:gd name="connsiteY0" fmla="*/ 44969 h 1055282"/>
              <a:gd name="connsiteX1" fmla="*/ 250483 w 3173566"/>
              <a:gd name="connsiteY1" fmla="*/ 644577 h 1055282"/>
              <a:gd name="connsiteX2" fmla="*/ 2289146 w 3173566"/>
              <a:gd name="connsiteY2" fmla="*/ 1034321 h 1055282"/>
              <a:gd name="connsiteX3" fmla="*/ 3173566 w 3173566"/>
              <a:gd name="connsiteY3" fmla="*/ 0 h 105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3566" h="1055282">
                <a:moveTo>
                  <a:pt x="40621" y="44969"/>
                </a:moveTo>
                <a:cubicBezTo>
                  <a:pt x="29378" y="248585"/>
                  <a:pt x="-124271" y="479685"/>
                  <a:pt x="250483" y="644577"/>
                </a:cubicBezTo>
                <a:cubicBezTo>
                  <a:pt x="625237" y="809469"/>
                  <a:pt x="1801965" y="1141751"/>
                  <a:pt x="2289146" y="1034321"/>
                </a:cubicBezTo>
                <a:cubicBezTo>
                  <a:pt x="2776327" y="926891"/>
                  <a:pt x="3040528" y="471565"/>
                  <a:pt x="3173566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7648868" y="1703794"/>
            <a:ext cx="2665413" cy="2615123"/>
            <a:chOff x="3735387" y="990600"/>
            <a:chExt cx="5256213" cy="5486400"/>
          </a:xfrm>
        </p:grpSpPr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4000500" y="1371600"/>
              <a:ext cx="4648200" cy="457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57" name="Text Box 5"/>
            <p:cNvSpPr txBox="1">
              <a:spLocks noChangeArrowheads="1"/>
            </p:cNvSpPr>
            <p:nvPr/>
          </p:nvSpPr>
          <p:spPr bwMode="auto">
            <a:xfrm>
              <a:off x="6846887" y="1538289"/>
              <a:ext cx="519018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4</a:t>
              </a:r>
            </a:p>
          </p:txBody>
        </p:sp>
        <p:pic>
          <p:nvPicPr>
            <p:cNvPr id="58" name="Picture 6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15175" y="990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59" name="Picture 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610600" y="4514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60" name="Text Box 8"/>
            <p:cNvSpPr txBox="1">
              <a:spLocks noChangeArrowheads="1"/>
            </p:cNvSpPr>
            <p:nvPr/>
          </p:nvSpPr>
          <p:spPr bwMode="auto">
            <a:xfrm>
              <a:off x="7923212" y="4343401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20</a:t>
              </a:r>
            </a:p>
          </p:txBody>
        </p:sp>
        <p:pic>
          <p:nvPicPr>
            <p:cNvPr id="61" name="Picture 9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10300" y="6038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62" name="Text Box 10"/>
            <p:cNvSpPr txBox="1">
              <a:spLocks noChangeArrowheads="1"/>
            </p:cNvSpPr>
            <p:nvPr/>
          </p:nvSpPr>
          <p:spPr bwMode="auto">
            <a:xfrm>
              <a:off x="6076950" y="5486400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32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auto">
            <a:xfrm>
              <a:off x="5067300" y="5348288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35</a:t>
              </a:r>
            </a:p>
          </p:txBody>
        </p:sp>
        <p:pic>
          <p:nvPicPr>
            <p:cNvPr id="64" name="Picture 12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19700" y="58864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65" name="Text Box 13"/>
            <p:cNvSpPr txBox="1">
              <a:spLocks noChangeArrowheads="1"/>
            </p:cNvSpPr>
            <p:nvPr/>
          </p:nvSpPr>
          <p:spPr bwMode="auto">
            <a:xfrm>
              <a:off x="7581901" y="1995487"/>
              <a:ext cx="519018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8</a:t>
              </a:r>
            </a:p>
          </p:txBody>
        </p:sp>
        <p:sp>
          <p:nvSpPr>
            <p:cNvPr id="66" name="Text Box 14"/>
            <p:cNvSpPr txBox="1">
              <a:spLocks noChangeArrowheads="1"/>
            </p:cNvSpPr>
            <p:nvPr/>
          </p:nvSpPr>
          <p:spPr bwMode="auto">
            <a:xfrm>
              <a:off x="8191500" y="3367088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15</a:t>
              </a:r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auto">
            <a:xfrm>
              <a:off x="4229101" y="4267201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44</a:t>
              </a: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auto">
            <a:xfrm>
              <a:off x="5010149" y="1828801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Key"/>
                  <a:cs typeface="Key"/>
                </a:rPr>
                <a:t>58</a:t>
              </a:r>
            </a:p>
          </p:txBody>
        </p:sp>
        <p:pic>
          <p:nvPicPr>
            <p:cNvPr id="69" name="Picture 1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0000" y="4419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70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24400" y="12954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71" name="Line 19"/>
            <p:cNvSpPr>
              <a:spLocks noChangeShapeType="1"/>
            </p:cNvSpPr>
            <p:nvPr/>
          </p:nvSpPr>
          <p:spPr bwMode="auto">
            <a:xfrm flipV="1">
              <a:off x="4152900" y="44958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72" name="Line 20"/>
            <p:cNvSpPr>
              <a:spLocks noChangeShapeType="1"/>
            </p:cNvSpPr>
            <p:nvPr/>
          </p:nvSpPr>
          <p:spPr bwMode="auto">
            <a:xfrm>
              <a:off x="4981575" y="1735138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pic>
          <p:nvPicPr>
            <p:cNvPr id="73" name="Picture 21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724900" y="32766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74" name="Line 22"/>
            <p:cNvSpPr>
              <a:spLocks noChangeShapeType="1"/>
            </p:cNvSpPr>
            <p:nvPr/>
          </p:nvSpPr>
          <p:spPr bwMode="auto">
            <a:xfrm flipV="1">
              <a:off x="5372100" y="5638800"/>
              <a:ext cx="76200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75" name="Line 23"/>
            <p:cNvSpPr>
              <a:spLocks noChangeShapeType="1"/>
            </p:cNvSpPr>
            <p:nvPr/>
          </p:nvSpPr>
          <p:spPr bwMode="auto">
            <a:xfrm flipV="1">
              <a:off x="6286500" y="5867400"/>
              <a:ext cx="1587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76" name="Line 24"/>
            <p:cNvSpPr>
              <a:spLocks noChangeShapeType="1"/>
            </p:cNvSpPr>
            <p:nvPr/>
          </p:nvSpPr>
          <p:spPr bwMode="auto">
            <a:xfrm flipH="1" flipV="1">
              <a:off x="8343900" y="45720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77" name="Line 25"/>
            <p:cNvSpPr>
              <a:spLocks noChangeShapeType="1"/>
            </p:cNvSpPr>
            <p:nvPr/>
          </p:nvSpPr>
          <p:spPr bwMode="auto">
            <a:xfrm flipH="1">
              <a:off x="8572500" y="3505200"/>
              <a:ext cx="1524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78" name="Line 26"/>
            <p:cNvSpPr>
              <a:spLocks noChangeShapeType="1"/>
            </p:cNvSpPr>
            <p:nvPr/>
          </p:nvSpPr>
          <p:spPr bwMode="auto">
            <a:xfrm flipV="1">
              <a:off x="7858125" y="1971675"/>
              <a:ext cx="112712" cy="1047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pic>
          <p:nvPicPr>
            <p:cNvPr id="79" name="Picture 2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037512" y="1676400"/>
              <a:ext cx="268288" cy="438150"/>
            </a:xfrm>
            <a:prstGeom prst="rect">
              <a:avLst/>
            </a:prstGeom>
            <a:noFill/>
          </p:spPr>
        </p:pic>
        <p:sp>
          <p:nvSpPr>
            <p:cNvPr id="80" name="Line 28"/>
            <p:cNvSpPr>
              <a:spLocks noChangeShapeType="1"/>
            </p:cNvSpPr>
            <p:nvPr/>
          </p:nvSpPr>
          <p:spPr bwMode="auto">
            <a:xfrm rot="3575902">
              <a:off x="7046912" y="1433513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grpSp>
          <p:nvGrpSpPr>
            <p:cNvPr id="81" name="Group 29"/>
            <p:cNvGrpSpPr>
              <a:grpSpLocks/>
            </p:cNvGrpSpPr>
            <p:nvPr/>
          </p:nvGrpSpPr>
          <p:grpSpPr bwMode="auto">
            <a:xfrm>
              <a:off x="3735387" y="1108075"/>
              <a:ext cx="5089525" cy="5133975"/>
              <a:chOff x="1930" y="844"/>
              <a:chExt cx="3210" cy="3240"/>
            </a:xfrm>
          </p:grpSpPr>
          <p:sp>
            <p:nvSpPr>
              <p:cNvPr id="82" name="Freeform 30"/>
              <p:cNvSpPr>
                <a:spLocks/>
              </p:cNvSpPr>
              <p:nvPr/>
            </p:nvSpPr>
            <p:spPr bwMode="auto">
              <a:xfrm>
                <a:off x="2788" y="844"/>
                <a:ext cx="1200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432" y="24"/>
                  </a:cxn>
                  <a:cxn ang="0">
                    <a:pos x="960" y="24"/>
                  </a:cxn>
                  <a:cxn ang="0">
                    <a:pos x="1200" y="72"/>
                  </a:cxn>
                </a:cxnLst>
                <a:rect l="0" t="0" r="r" b="b"/>
                <a:pathLst>
                  <a:path w="1200" h="168">
                    <a:moveTo>
                      <a:pt x="0" y="168"/>
                    </a:moveTo>
                    <a:cubicBezTo>
                      <a:pt x="136" y="108"/>
                      <a:pt x="272" y="48"/>
                      <a:pt x="432" y="24"/>
                    </a:cubicBezTo>
                    <a:cubicBezTo>
                      <a:pt x="592" y="0"/>
                      <a:pt x="832" y="16"/>
                      <a:pt x="960" y="24"/>
                    </a:cubicBezTo>
                    <a:cubicBezTo>
                      <a:pt x="1088" y="32"/>
                      <a:pt x="1144" y="52"/>
                      <a:pt x="1200" y="7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3" name="Freeform 31"/>
              <p:cNvSpPr>
                <a:spLocks/>
              </p:cNvSpPr>
              <p:nvPr/>
            </p:nvSpPr>
            <p:spPr bwMode="auto">
              <a:xfrm>
                <a:off x="4276" y="964"/>
                <a:ext cx="336" cy="2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96"/>
                  </a:cxn>
                  <a:cxn ang="0">
                    <a:pos x="336" y="240"/>
                  </a:cxn>
                </a:cxnLst>
                <a:rect l="0" t="0" r="r" b="b"/>
                <a:pathLst>
                  <a:path w="336" h="240">
                    <a:moveTo>
                      <a:pt x="0" y="0"/>
                    </a:moveTo>
                    <a:cubicBezTo>
                      <a:pt x="68" y="28"/>
                      <a:pt x="136" y="56"/>
                      <a:pt x="192" y="96"/>
                    </a:cubicBezTo>
                    <a:cubicBezTo>
                      <a:pt x="248" y="136"/>
                      <a:pt x="292" y="188"/>
                      <a:pt x="336" y="2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4" name="Freeform 32"/>
              <p:cNvSpPr>
                <a:spLocks/>
              </p:cNvSpPr>
              <p:nvPr/>
            </p:nvSpPr>
            <p:spPr bwMode="auto">
              <a:xfrm>
                <a:off x="4852" y="1492"/>
                <a:ext cx="288" cy="6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240"/>
                  </a:cxn>
                  <a:cxn ang="0">
                    <a:pos x="288" y="624"/>
                  </a:cxn>
                </a:cxnLst>
                <a:rect l="0" t="0" r="r" b="b"/>
                <a:pathLst>
                  <a:path w="288" h="624">
                    <a:moveTo>
                      <a:pt x="0" y="0"/>
                    </a:moveTo>
                    <a:cubicBezTo>
                      <a:pt x="72" y="68"/>
                      <a:pt x="144" y="136"/>
                      <a:pt x="192" y="240"/>
                    </a:cubicBezTo>
                    <a:cubicBezTo>
                      <a:pt x="240" y="344"/>
                      <a:pt x="264" y="484"/>
                      <a:pt x="288" y="62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5" name="Freeform 33"/>
              <p:cNvSpPr>
                <a:spLocks/>
              </p:cNvSpPr>
              <p:nvPr/>
            </p:nvSpPr>
            <p:spPr bwMode="auto">
              <a:xfrm>
                <a:off x="5072" y="2596"/>
                <a:ext cx="68" cy="340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40" y="204"/>
                  </a:cxn>
                  <a:cxn ang="0">
                    <a:pos x="0" y="340"/>
                  </a:cxn>
                </a:cxnLst>
                <a:rect l="0" t="0" r="r" b="b"/>
                <a:pathLst>
                  <a:path w="68" h="340">
                    <a:moveTo>
                      <a:pt x="68" y="0"/>
                    </a:moveTo>
                    <a:cubicBezTo>
                      <a:pt x="59" y="73"/>
                      <a:pt x="51" y="147"/>
                      <a:pt x="40" y="204"/>
                    </a:cubicBezTo>
                    <a:cubicBezTo>
                      <a:pt x="29" y="261"/>
                      <a:pt x="14" y="300"/>
                      <a:pt x="0" y="3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6" name="Freeform 34"/>
              <p:cNvSpPr>
                <a:spLocks/>
              </p:cNvSpPr>
              <p:nvPr/>
            </p:nvSpPr>
            <p:spPr bwMode="auto">
              <a:xfrm>
                <a:off x="3760" y="3268"/>
                <a:ext cx="1188" cy="767"/>
              </a:xfrm>
              <a:custGeom>
                <a:avLst/>
                <a:gdLst/>
                <a:ahLst/>
                <a:cxnLst>
                  <a:cxn ang="0">
                    <a:pos x="1188" y="0"/>
                  </a:cxn>
                  <a:cxn ang="0">
                    <a:pos x="824" y="460"/>
                  </a:cxn>
                  <a:cxn ang="0">
                    <a:pos x="320" y="716"/>
                  </a:cxn>
                  <a:cxn ang="0">
                    <a:pos x="0" y="764"/>
                  </a:cxn>
                </a:cxnLst>
                <a:rect l="0" t="0" r="r" b="b"/>
                <a:pathLst>
                  <a:path w="1188" h="767">
                    <a:moveTo>
                      <a:pt x="1188" y="0"/>
                    </a:moveTo>
                    <a:cubicBezTo>
                      <a:pt x="1078" y="170"/>
                      <a:pt x="969" y="341"/>
                      <a:pt x="824" y="460"/>
                    </a:cubicBezTo>
                    <a:cubicBezTo>
                      <a:pt x="679" y="579"/>
                      <a:pt x="457" y="665"/>
                      <a:pt x="320" y="716"/>
                    </a:cubicBezTo>
                    <a:cubicBezTo>
                      <a:pt x="183" y="767"/>
                      <a:pt x="91" y="765"/>
                      <a:pt x="0" y="76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7" name="Freeform 35"/>
              <p:cNvSpPr>
                <a:spLocks/>
              </p:cNvSpPr>
              <p:nvPr/>
            </p:nvSpPr>
            <p:spPr bwMode="auto">
              <a:xfrm>
                <a:off x="1930" y="1216"/>
                <a:ext cx="542" cy="1620"/>
              </a:xfrm>
              <a:custGeom>
                <a:avLst/>
                <a:gdLst/>
                <a:ahLst/>
                <a:cxnLst>
                  <a:cxn ang="0">
                    <a:pos x="90" y="1620"/>
                  </a:cxn>
                  <a:cxn ang="0">
                    <a:pos x="6" y="1136"/>
                  </a:cxn>
                  <a:cxn ang="0">
                    <a:pos x="126" y="520"/>
                  </a:cxn>
                  <a:cxn ang="0">
                    <a:pos x="542" y="0"/>
                  </a:cxn>
                </a:cxnLst>
                <a:rect l="0" t="0" r="r" b="b"/>
                <a:pathLst>
                  <a:path w="542" h="1620">
                    <a:moveTo>
                      <a:pt x="90" y="1620"/>
                    </a:moveTo>
                    <a:cubicBezTo>
                      <a:pt x="45" y="1469"/>
                      <a:pt x="0" y="1319"/>
                      <a:pt x="6" y="1136"/>
                    </a:cubicBezTo>
                    <a:cubicBezTo>
                      <a:pt x="12" y="953"/>
                      <a:pt x="37" y="709"/>
                      <a:pt x="126" y="520"/>
                    </a:cubicBezTo>
                    <a:cubicBezTo>
                      <a:pt x="215" y="331"/>
                      <a:pt x="378" y="165"/>
                      <a:pt x="542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8" name="Freeform 36"/>
              <p:cNvSpPr>
                <a:spLocks/>
              </p:cNvSpPr>
              <p:nvPr/>
            </p:nvSpPr>
            <p:spPr bwMode="auto">
              <a:xfrm>
                <a:off x="2164" y="3268"/>
                <a:ext cx="624" cy="624"/>
              </a:xfrm>
              <a:custGeom>
                <a:avLst/>
                <a:gdLst/>
                <a:ahLst/>
                <a:cxnLst>
                  <a:cxn ang="0">
                    <a:pos x="624" y="624"/>
                  </a:cxn>
                  <a:cxn ang="0">
                    <a:pos x="288" y="384"/>
                  </a:cxn>
                  <a:cxn ang="0">
                    <a:pos x="0" y="0"/>
                  </a:cxn>
                </a:cxnLst>
                <a:rect l="0" t="0" r="r" b="b"/>
                <a:pathLst>
                  <a:path w="624" h="624">
                    <a:moveTo>
                      <a:pt x="624" y="624"/>
                    </a:moveTo>
                    <a:cubicBezTo>
                      <a:pt x="508" y="556"/>
                      <a:pt x="392" y="488"/>
                      <a:pt x="288" y="384"/>
                    </a:cubicBezTo>
                    <a:cubicBezTo>
                      <a:pt x="184" y="280"/>
                      <a:pt x="92" y="140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  <p:sp>
            <p:nvSpPr>
              <p:cNvPr id="89" name="Line 37"/>
              <p:cNvSpPr>
                <a:spLocks noChangeShapeType="1"/>
              </p:cNvSpPr>
              <p:nvPr/>
            </p:nvSpPr>
            <p:spPr bwMode="auto">
              <a:xfrm flipH="1" flipV="1">
                <a:off x="3076" y="3988"/>
                <a:ext cx="384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050">
                  <a:latin typeface="Key"/>
                  <a:cs typeface="Key"/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7089151" y="2714301"/>
              <a:ext cx="1439304" cy="652787"/>
              <a:chOff x="6627189" y="2714301"/>
              <a:chExt cx="1439304" cy="652787"/>
            </a:xfrm>
          </p:grpSpPr>
          <p:grpSp>
            <p:nvGrpSpPr>
              <p:cNvPr id="91" name="Group 90"/>
              <p:cNvGrpSpPr/>
              <p:nvPr/>
            </p:nvGrpSpPr>
            <p:grpSpPr>
              <a:xfrm>
                <a:off x="6689250" y="2861846"/>
                <a:ext cx="1066800" cy="228600"/>
                <a:chOff x="1752600" y="3656806"/>
                <a:chExt cx="533400" cy="381794"/>
              </a:xfrm>
              <a:solidFill>
                <a:srgbClr val="FFFFAA"/>
              </a:solidFill>
            </p:grpSpPr>
            <p:sp>
              <p:nvSpPr>
                <p:cNvPr id="96" name="Rectangle 95"/>
                <p:cNvSpPr/>
                <p:nvPr/>
              </p:nvSpPr>
              <p:spPr bwMode="auto">
                <a:xfrm>
                  <a:off x="1752600" y="3656806"/>
                  <a:ext cx="533400" cy="381000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sz="1050" b="0" dirty="0">
                    <a:latin typeface="Helvetica"/>
                    <a:cs typeface="Helvetica"/>
                  </a:endParaRPr>
                </a:p>
              </p:txBody>
            </p:sp>
            <p:cxnSp>
              <p:nvCxnSpPr>
                <p:cNvPr id="97" name="Straight Connector 96"/>
                <p:cNvCxnSpPr>
                  <a:stCxn id="96" idx="0"/>
                  <a:endCxn id="96" idx="2"/>
                </p:cNvCxnSpPr>
                <p:nvPr/>
              </p:nvCxnSpPr>
              <p:spPr bwMode="auto">
                <a:xfrm rot="16200000" flipH="1">
                  <a:off x="1828800" y="3847306"/>
                  <a:ext cx="3810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  <p:cxnSp>
              <p:nvCxnSpPr>
                <p:cNvPr id="98" name="Straight Connector 97"/>
                <p:cNvCxnSpPr/>
                <p:nvPr/>
              </p:nvCxnSpPr>
              <p:spPr bwMode="auto">
                <a:xfrm>
                  <a:off x="1752600" y="3657600"/>
                  <a:ext cx="5334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</p:grpSp>
          <p:grpSp>
            <p:nvGrpSpPr>
              <p:cNvPr id="92" name="Group 91"/>
              <p:cNvGrpSpPr/>
              <p:nvPr/>
            </p:nvGrpSpPr>
            <p:grpSpPr>
              <a:xfrm>
                <a:off x="6627189" y="2714301"/>
                <a:ext cx="1250640" cy="516561"/>
                <a:chOff x="5652939" y="4695501"/>
                <a:chExt cx="1250640" cy="516561"/>
              </a:xfrm>
            </p:grpSpPr>
            <p:sp>
              <p:nvSpPr>
                <p:cNvPr id="94" name="TextBox 93"/>
                <p:cNvSpPr txBox="1"/>
                <p:nvPr/>
              </p:nvSpPr>
              <p:spPr>
                <a:xfrm>
                  <a:off x="5652939" y="4695501"/>
                  <a:ext cx="642341" cy="5165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0" dirty="0">
                      <a:solidFill>
                        <a:srgbClr val="000000"/>
                      </a:solidFill>
                      <a:latin typeface="Helvetica"/>
                      <a:cs typeface="Helvetica"/>
                    </a:rPr>
                    <a:t>14</a:t>
                  </a: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6093696" y="4695501"/>
                  <a:ext cx="809883" cy="5165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0" dirty="0">
                      <a:latin typeface="Helvetica"/>
                      <a:cs typeface="Helvetica"/>
                    </a:rPr>
                    <a:t>V14</a:t>
                  </a:r>
                </a:p>
              </p:txBody>
            </p:sp>
          </p:grpSp>
          <p:cxnSp>
            <p:nvCxnSpPr>
              <p:cNvPr id="93" name="Straight Arrow Connector 92"/>
              <p:cNvCxnSpPr>
                <a:stCxn id="96" idx="2"/>
                <a:endCxn id="66" idx="0"/>
              </p:cNvCxnSpPr>
              <p:nvPr/>
            </p:nvCxnSpPr>
            <p:spPr bwMode="auto">
              <a:xfrm>
                <a:off x="7222650" y="3089969"/>
                <a:ext cx="843843" cy="277119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99" name="Text Box 16"/>
            <p:cNvSpPr txBox="1">
              <a:spLocks noChangeArrowheads="1"/>
            </p:cNvSpPr>
            <p:nvPr/>
          </p:nvSpPr>
          <p:spPr bwMode="auto">
            <a:xfrm>
              <a:off x="5928290" y="1371600"/>
              <a:ext cx="673914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 dirty="0">
                  <a:latin typeface="Key"/>
                  <a:cs typeface="Key"/>
                </a:rPr>
                <a:t>63</a:t>
              </a:r>
            </a:p>
          </p:txBody>
        </p:sp>
        <p:sp>
          <p:nvSpPr>
            <p:cNvPr id="100" name="Text Box 16"/>
            <p:cNvSpPr txBox="1">
              <a:spLocks noChangeArrowheads="1"/>
            </p:cNvSpPr>
            <p:nvPr/>
          </p:nvSpPr>
          <p:spPr bwMode="auto">
            <a:xfrm>
              <a:off x="6310873" y="1371600"/>
              <a:ext cx="519018" cy="548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050" dirty="0">
                  <a:latin typeface="Key"/>
                  <a:cs typeface="Key"/>
                </a:rPr>
                <a:t>0</a:t>
              </a:r>
            </a:p>
          </p:txBody>
        </p:sp>
        <p:sp>
          <p:nvSpPr>
            <p:cNvPr id="101" name="Line 23"/>
            <p:cNvSpPr>
              <a:spLocks noChangeShapeType="1"/>
            </p:cNvSpPr>
            <p:nvPr/>
          </p:nvSpPr>
          <p:spPr bwMode="auto">
            <a:xfrm flipV="1">
              <a:off x="6253162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  <p:sp>
          <p:nvSpPr>
            <p:cNvPr id="102" name="Line 23"/>
            <p:cNvSpPr>
              <a:spLocks noChangeShapeType="1"/>
            </p:cNvSpPr>
            <p:nvPr/>
          </p:nvSpPr>
          <p:spPr bwMode="auto">
            <a:xfrm flipV="1">
              <a:off x="6481761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050">
                <a:latin typeface="Key"/>
                <a:cs typeface="Key"/>
              </a:endParaRPr>
            </a:p>
          </p:txBody>
        </p:sp>
      </p:grpSp>
      <p:sp>
        <p:nvSpPr>
          <p:cNvPr id="104" name="Freeform 103"/>
          <p:cNvSpPr/>
          <p:nvPr/>
        </p:nvSpPr>
        <p:spPr bwMode="auto">
          <a:xfrm>
            <a:off x="3824990" y="1987819"/>
            <a:ext cx="1409076" cy="927769"/>
          </a:xfrm>
          <a:custGeom>
            <a:avLst/>
            <a:gdLst>
              <a:gd name="connsiteX0" fmla="*/ 1409076 w 1409076"/>
              <a:gd name="connsiteY0" fmla="*/ 20864 h 927769"/>
              <a:gd name="connsiteX1" fmla="*/ 517161 w 1409076"/>
              <a:gd name="connsiteY1" fmla="*/ 118300 h 927769"/>
              <a:gd name="connsiteX2" fmla="*/ 0 w 1409076"/>
              <a:gd name="connsiteY2" fmla="*/ 927769 h 92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076" h="927769">
                <a:moveTo>
                  <a:pt x="1409076" y="20864"/>
                </a:moveTo>
                <a:cubicBezTo>
                  <a:pt x="1080541" y="-5994"/>
                  <a:pt x="752007" y="-32851"/>
                  <a:pt x="517161" y="118300"/>
                </a:cubicBezTo>
                <a:cubicBezTo>
                  <a:pt x="282315" y="269451"/>
                  <a:pt x="141157" y="598610"/>
                  <a:pt x="0" y="92776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5" name="Freeform 104"/>
          <p:cNvSpPr/>
          <p:nvPr/>
        </p:nvSpPr>
        <p:spPr bwMode="auto">
          <a:xfrm>
            <a:off x="5518880" y="1296649"/>
            <a:ext cx="2488367" cy="2353456"/>
          </a:xfrm>
          <a:custGeom>
            <a:avLst/>
            <a:gdLst>
              <a:gd name="connsiteX0" fmla="*/ 2488367 w 2488367"/>
              <a:gd name="connsiteY0" fmla="*/ 0 h 2353456"/>
              <a:gd name="connsiteX1" fmla="*/ 1881265 w 2488367"/>
              <a:gd name="connsiteY1" fmla="*/ 142407 h 2353456"/>
              <a:gd name="connsiteX2" fmla="*/ 1528996 w 2488367"/>
              <a:gd name="connsiteY2" fmla="*/ 771994 h 2353456"/>
              <a:gd name="connsiteX3" fmla="*/ 764498 w 2488367"/>
              <a:gd name="connsiteY3" fmla="*/ 2061148 h 2353456"/>
              <a:gd name="connsiteX4" fmla="*/ 0 w 2488367"/>
              <a:gd name="connsiteY4" fmla="*/ 2353456 h 2353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8367" h="2353456">
                <a:moveTo>
                  <a:pt x="2488367" y="0"/>
                </a:moveTo>
                <a:cubicBezTo>
                  <a:pt x="2264763" y="6870"/>
                  <a:pt x="2041160" y="13741"/>
                  <a:pt x="1881265" y="142407"/>
                </a:cubicBezTo>
                <a:cubicBezTo>
                  <a:pt x="1721370" y="271073"/>
                  <a:pt x="1715124" y="452204"/>
                  <a:pt x="1528996" y="771994"/>
                </a:cubicBezTo>
                <a:cubicBezTo>
                  <a:pt x="1342868" y="1091784"/>
                  <a:pt x="1019331" y="1797571"/>
                  <a:pt x="764498" y="2061148"/>
                </a:cubicBezTo>
                <a:cubicBezTo>
                  <a:pt x="509665" y="2324725"/>
                  <a:pt x="254832" y="2339090"/>
                  <a:pt x="0" y="2353456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6" name="Freeform 105"/>
          <p:cNvSpPr/>
          <p:nvPr/>
        </p:nvSpPr>
        <p:spPr bwMode="auto">
          <a:xfrm>
            <a:off x="4701916" y="2151089"/>
            <a:ext cx="547141" cy="404734"/>
          </a:xfrm>
          <a:custGeom>
            <a:avLst/>
            <a:gdLst>
              <a:gd name="connsiteX0" fmla="*/ 0 w 547141"/>
              <a:gd name="connsiteY0" fmla="*/ 404734 h 404734"/>
              <a:gd name="connsiteX1" fmla="*/ 262328 w 547141"/>
              <a:gd name="connsiteY1" fmla="*/ 89941 h 404734"/>
              <a:gd name="connsiteX2" fmla="*/ 547141 w 547141"/>
              <a:gd name="connsiteY2" fmla="*/ 0 h 4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141" h="404734">
                <a:moveTo>
                  <a:pt x="0" y="404734"/>
                </a:moveTo>
                <a:cubicBezTo>
                  <a:pt x="85569" y="281065"/>
                  <a:pt x="171138" y="157397"/>
                  <a:pt x="262328" y="89941"/>
                </a:cubicBezTo>
                <a:cubicBezTo>
                  <a:pt x="353518" y="22485"/>
                  <a:pt x="450329" y="11242"/>
                  <a:pt x="547141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7" name="Freeform 106"/>
          <p:cNvSpPr/>
          <p:nvPr/>
        </p:nvSpPr>
        <p:spPr bwMode="auto">
          <a:xfrm>
            <a:off x="4761876" y="2698230"/>
            <a:ext cx="749509" cy="59960"/>
          </a:xfrm>
          <a:custGeom>
            <a:avLst/>
            <a:gdLst>
              <a:gd name="connsiteX0" fmla="*/ 749509 w 749509"/>
              <a:gd name="connsiteY0" fmla="*/ 59960 h 59960"/>
              <a:gd name="connsiteX1" fmla="*/ 0 w 749509"/>
              <a:gd name="connsiteY1" fmla="*/ 0 h 5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9509" h="59960">
                <a:moveTo>
                  <a:pt x="749509" y="59960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8" name="Freeform 107"/>
          <p:cNvSpPr/>
          <p:nvPr/>
        </p:nvSpPr>
        <p:spPr bwMode="auto">
          <a:xfrm>
            <a:off x="5155109" y="2855626"/>
            <a:ext cx="348781" cy="554636"/>
          </a:xfrm>
          <a:custGeom>
            <a:avLst/>
            <a:gdLst>
              <a:gd name="connsiteX0" fmla="*/ 41482 w 348781"/>
              <a:gd name="connsiteY0" fmla="*/ 554636 h 554636"/>
              <a:gd name="connsiteX1" fmla="*/ 26492 w 348781"/>
              <a:gd name="connsiteY1" fmla="*/ 134912 h 554636"/>
              <a:gd name="connsiteX2" fmla="*/ 348781 w 348781"/>
              <a:gd name="connsiteY2" fmla="*/ 0 h 55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781" h="554636">
                <a:moveTo>
                  <a:pt x="41482" y="554636"/>
                </a:moveTo>
                <a:cubicBezTo>
                  <a:pt x="8379" y="390993"/>
                  <a:pt x="-24724" y="227351"/>
                  <a:pt x="26492" y="134912"/>
                </a:cubicBezTo>
                <a:cubicBezTo>
                  <a:pt x="77708" y="42473"/>
                  <a:pt x="213244" y="21236"/>
                  <a:pt x="348781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2011744" y="937317"/>
            <a:ext cx="753392" cy="912373"/>
            <a:chOff x="1741072" y="968497"/>
            <a:chExt cx="1177888" cy="1356707"/>
          </a:xfrm>
        </p:grpSpPr>
        <p:sp>
          <p:nvSpPr>
            <p:cNvPr id="110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1" name="Picture 110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2" name="Group 111"/>
          <p:cNvGrpSpPr/>
          <p:nvPr/>
        </p:nvGrpSpPr>
        <p:grpSpPr>
          <a:xfrm>
            <a:off x="4224597" y="3363641"/>
            <a:ext cx="753392" cy="912373"/>
            <a:chOff x="1741072" y="968497"/>
            <a:chExt cx="1177888" cy="1356707"/>
          </a:xfrm>
        </p:grpSpPr>
        <p:sp>
          <p:nvSpPr>
            <p:cNvPr id="113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4" name="Picture 113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8651861" y="765748"/>
            <a:ext cx="753392" cy="912373"/>
            <a:chOff x="1741072" y="968497"/>
            <a:chExt cx="1177888" cy="1356707"/>
          </a:xfrm>
        </p:grpSpPr>
        <p:sp>
          <p:nvSpPr>
            <p:cNvPr id="116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7" name="Picture 116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8" name="Group 117"/>
          <p:cNvGrpSpPr/>
          <p:nvPr/>
        </p:nvGrpSpPr>
        <p:grpSpPr>
          <a:xfrm>
            <a:off x="2649182" y="2244945"/>
            <a:ext cx="753392" cy="912373"/>
            <a:chOff x="1741072" y="968497"/>
            <a:chExt cx="1177888" cy="1356707"/>
          </a:xfrm>
        </p:grpSpPr>
        <p:sp>
          <p:nvSpPr>
            <p:cNvPr id="119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20" name="Picture 119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21" name="Group 120"/>
          <p:cNvGrpSpPr/>
          <p:nvPr/>
        </p:nvGrpSpPr>
        <p:grpSpPr>
          <a:xfrm>
            <a:off x="7017473" y="3547161"/>
            <a:ext cx="753392" cy="912373"/>
            <a:chOff x="1741072" y="968497"/>
            <a:chExt cx="1177888" cy="1356707"/>
          </a:xfrm>
        </p:grpSpPr>
        <p:sp>
          <p:nvSpPr>
            <p:cNvPr id="122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23" name="Picture 122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sp>
        <p:nvSpPr>
          <p:cNvPr id="124" name="Left-Right Arrow 123"/>
          <p:cNvSpPr/>
          <p:nvPr/>
        </p:nvSpPr>
        <p:spPr bwMode="auto">
          <a:xfrm>
            <a:off x="2631986" y="1388933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5" name="Left-Right Arrow 124"/>
          <p:cNvSpPr/>
          <p:nvPr/>
        </p:nvSpPr>
        <p:spPr bwMode="auto">
          <a:xfrm rot="2001488">
            <a:off x="3248768" y="2774192"/>
            <a:ext cx="419139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6" name="Left-Right Arrow 125"/>
          <p:cNvSpPr/>
          <p:nvPr/>
        </p:nvSpPr>
        <p:spPr bwMode="auto">
          <a:xfrm>
            <a:off x="4747284" y="3445055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7" name="Left-Right Arrow 126"/>
          <p:cNvSpPr/>
          <p:nvPr/>
        </p:nvSpPr>
        <p:spPr bwMode="auto">
          <a:xfrm rot="4139934">
            <a:off x="7096225" y="3259195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9" name="Left-Right Arrow 128"/>
          <p:cNvSpPr/>
          <p:nvPr/>
        </p:nvSpPr>
        <p:spPr bwMode="auto">
          <a:xfrm>
            <a:off x="8379924" y="1054624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2160302" y="3265603"/>
            <a:ext cx="1434162" cy="522482"/>
            <a:chOff x="6672900" y="2635472"/>
            <a:chExt cx="1434162" cy="522482"/>
          </a:xfrm>
        </p:grpSpPr>
        <p:grpSp>
          <p:nvGrpSpPr>
            <p:cNvPr id="131" name="Group 130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36" name="Rectangle 135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137" name="Straight Connector 136"/>
              <p:cNvCxnSpPr>
                <a:stCxn id="136" idx="0"/>
                <a:endCxn id="136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8" name="Straight Connector 137"/>
              <p:cNvCxnSpPr/>
              <p:nvPr/>
            </p:nvCxnSpPr>
            <p:spPr bwMode="auto">
              <a:xfrm>
                <a:off x="1752600" y="3657599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32" name="Group 131"/>
            <p:cNvGrpSpPr/>
            <p:nvPr/>
          </p:nvGrpSpPr>
          <p:grpSpPr>
            <a:xfrm>
              <a:off x="6672900" y="2819400"/>
              <a:ext cx="1099500" cy="338554"/>
              <a:chOff x="5698650" y="4800600"/>
              <a:chExt cx="1099500" cy="338554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5698650" y="4800600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6248400" y="4800600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133" name="Straight Arrow Connector 132"/>
            <p:cNvCxnSpPr/>
            <p:nvPr/>
          </p:nvCxnSpPr>
          <p:spPr bwMode="auto">
            <a:xfrm flipV="1">
              <a:off x="7611338" y="2635472"/>
              <a:ext cx="495724" cy="229389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91944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"/>
                            </p:stCondLst>
                            <p:childTnLst>
                              <p:par>
                                <p:cTn id="9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"/>
                            </p:stCondLst>
                            <p:childTnLst>
                              <p:par>
                                <p:cTn id="9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1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"/>
                            </p:stCondLst>
                            <p:childTnLst>
                              <p:par>
                                <p:cTn id="10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5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"/>
                            </p:stCondLst>
                            <p:childTnLst>
                              <p:par>
                                <p:cTn id="10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uiExpand="1" build="p"/>
      <p:bldP spid="48" grpId="0" animBg="1"/>
      <p:bldP spid="49" grpId="0" animBg="1"/>
      <p:bldP spid="55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24" grpId="0" animBg="1"/>
      <p:bldP spid="125" grpId="0" animBg="1"/>
      <p:bldP spid="126" grpId="0" animBg="1"/>
      <p:bldP spid="127" grpId="0" animBg="1"/>
      <p:bldP spid="12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1"/>
            <a:ext cx="9906000" cy="102393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Periodic operation performed by each node n to maintain its successor when new nodes join the system</a:t>
            </a:r>
          </a:p>
          <a:p>
            <a:pPr lvl="1"/>
            <a:r>
              <a:rPr lang="en-US" dirty="0" smtClean="0"/>
              <a:t>The primary </a:t>
            </a:r>
            <a:r>
              <a:rPr lang="en-US" dirty="0" smtClean="0">
                <a:solidFill>
                  <a:srgbClr val="FF0000"/>
                </a:solidFill>
              </a:rPr>
              <a:t>Correctness</a:t>
            </a:r>
            <a:r>
              <a:rPr lang="en-US" dirty="0" smtClean="0"/>
              <a:t> constraint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905000" y="2057400"/>
            <a:ext cx="8458200" cy="37338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err="1">
                <a:latin typeface="Helvetica"/>
                <a:cs typeface="Helvetica"/>
              </a:rPr>
              <a:t>n.stabilize</a:t>
            </a:r>
            <a:r>
              <a:rPr lang="en-US" sz="24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</a:t>
            </a:r>
            <a:r>
              <a:rPr lang="en-US" sz="2400" dirty="0" err="1">
                <a:latin typeface="Helvetica"/>
                <a:cs typeface="Helvetica"/>
              </a:rPr>
              <a:t>x</a:t>
            </a:r>
            <a:r>
              <a:rPr lang="en-US" sz="2400" dirty="0">
                <a:latin typeface="Helvetica"/>
                <a:cs typeface="Helvetica"/>
              </a:rPr>
              <a:t> = </a:t>
            </a:r>
            <a:r>
              <a:rPr lang="en-US" sz="2400" dirty="0" err="1">
                <a:latin typeface="Helvetica"/>
                <a:cs typeface="Helvetica"/>
              </a:rPr>
              <a:t>succ.pred</a:t>
            </a:r>
            <a:r>
              <a:rPr lang="en-US" sz="24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if (</a:t>
            </a:r>
            <a:r>
              <a:rPr lang="en-US" sz="2400" dirty="0" err="1">
                <a:latin typeface="Helvetica"/>
                <a:cs typeface="Helvetica"/>
              </a:rPr>
              <a:t>x</a:t>
            </a:r>
            <a:r>
              <a:rPr lang="en-US" sz="2400" dirty="0">
                <a:latin typeface="Helvetica"/>
                <a:cs typeface="Helvetica"/>
              </a:rPr>
              <a:t>    (</a:t>
            </a:r>
            <a:r>
              <a:rPr lang="en-US" sz="2400" dirty="0" err="1">
                <a:latin typeface="Helvetica"/>
                <a:cs typeface="Helvetica"/>
              </a:rPr>
              <a:t>n</a:t>
            </a:r>
            <a:r>
              <a:rPr lang="en-US" sz="2400" dirty="0">
                <a:latin typeface="Helvetica"/>
                <a:cs typeface="Helvetica"/>
              </a:rPr>
              <a:t>, </a:t>
            </a:r>
            <a:r>
              <a:rPr lang="en-US" sz="2400" dirty="0" err="1">
                <a:latin typeface="Helvetica"/>
                <a:cs typeface="Helvetica"/>
              </a:rPr>
              <a:t>succ</a:t>
            </a:r>
            <a:r>
              <a:rPr lang="en-US" sz="24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    </a:t>
            </a:r>
            <a:r>
              <a:rPr lang="en-US" sz="2400" dirty="0" err="1">
                <a:latin typeface="Helvetica"/>
                <a:cs typeface="Helvetica"/>
              </a:rPr>
              <a:t>succ</a:t>
            </a:r>
            <a:r>
              <a:rPr lang="en-US" sz="2400" dirty="0">
                <a:latin typeface="Helvetica"/>
                <a:cs typeface="Helvetica"/>
              </a:rPr>
              <a:t> = </a:t>
            </a:r>
            <a:r>
              <a:rPr lang="en-US" sz="2400" dirty="0" err="1">
                <a:latin typeface="Helvetica"/>
                <a:cs typeface="Helvetica"/>
              </a:rPr>
              <a:t>x</a:t>
            </a:r>
            <a:r>
              <a:rPr lang="en-US" sz="2400" dirty="0">
                <a:latin typeface="Helvetica"/>
                <a:cs typeface="Helvetica"/>
              </a:rPr>
              <a:t>;      // </a:t>
            </a:r>
            <a:r>
              <a:rPr lang="en-US" sz="2400" b="0" i="1" dirty="0">
                <a:latin typeface="Helvetica"/>
                <a:cs typeface="Helvetica"/>
              </a:rPr>
              <a:t>if </a:t>
            </a:r>
            <a:r>
              <a:rPr lang="en-US" sz="2400" b="0" i="1" dirty="0" err="1">
                <a:latin typeface="Helvetica"/>
                <a:cs typeface="Helvetica"/>
              </a:rPr>
              <a:t>x</a:t>
            </a:r>
            <a:r>
              <a:rPr lang="en-US" sz="2400" b="0" i="1" dirty="0">
                <a:latin typeface="Helvetica"/>
                <a:cs typeface="Helvetica"/>
              </a:rPr>
              <a:t> better successor, update 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</a:t>
            </a:r>
            <a:r>
              <a:rPr lang="en-US" sz="2400" dirty="0" err="1">
                <a:latin typeface="Helvetica"/>
                <a:cs typeface="Helvetica"/>
              </a:rPr>
              <a:t>succ.notify(n</a:t>
            </a:r>
            <a:r>
              <a:rPr lang="en-US" sz="2400" dirty="0">
                <a:latin typeface="Helvetica"/>
                <a:cs typeface="Helvetica"/>
              </a:rPr>
              <a:t>); // </a:t>
            </a:r>
            <a:r>
              <a:rPr lang="en-US" sz="2400" b="0" i="1" dirty="0" err="1">
                <a:latin typeface="Helvetica"/>
                <a:cs typeface="Helvetica"/>
              </a:rPr>
              <a:t>n</a:t>
            </a:r>
            <a:r>
              <a:rPr lang="en-US" sz="2400" b="0" i="1" dirty="0">
                <a:latin typeface="Helvetica"/>
                <a:cs typeface="Helvetica"/>
              </a:rPr>
              <a:t> tells successor about itself</a:t>
            </a:r>
            <a:r>
              <a:rPr lang="en-US" sz="2400" dirty="0">
                <a:latin typeface="Helvetica"/>
                <a:cs typeface="Helvetica"/>
              </a:rPr>
              <a:t>   </a:t>
            </a:r>
          </a:p>
          <a:p>
            <a:pPr eaLnBrk="1" hangingPunct="1"/>
            <a:endParaRPr lang="en-US" sz="2400" dirty="0">
              <a:latin typeface="Helvetica"/>
              <a:cs typeface="Helvetica"/>
            </a:endParaRPr>
          </a:p>
          <a:p>
            <a:pPr eaLnBrk="1" hangingPunct="1"/>
            <a:r>
              <a:rPr lang="en-US" sz="2400" dirty="0" err="1">
                <a:latin typeface="Helvetica"/>
                <a:cs typeface="Helvetica"/>
              </a:rPr>
              <a:t>n.notify(n</a:t>
            </a:r>
            <a:r>
              <a:rPr lang="en-US" sz="2400" dirty="0">
                <a:latin typeface="Helvetica"/>
                <a:cs typeface="Helvetica"/>
              </a:rPr>
              <a:t>’)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if (</a:t>
            </a:r>
            <a:r>
              <a:rPr lang="en-US" sz="2400" dirty="0" err="1">
                <a:latin typeface="Helvetica"/>
                <a:cs typeface="Helvetica"/>
              </a:rPr>
              <a:t>pred</a:t>
            </a:r>
            <a:r>
              <a:rPr lang="en-US" sz="2400" dirty="0">
                <a:latin typeface="Helvetica"/>
                <a:cs typeface="Helvetica"/>
              </a:rPr>
              <a:t> = nil or </a:t>
            </a:r>
            <a:r>
              <a:rPr lang="en-US" sz="2400" dirty="0" err="1">
                <a:latin typeface="Helvetica"/>
                <a:cs typeface="Helvetica"/>
              </a:rPr>
              <a:t>n</a:t>
            </a:r>
            <a:r>
              <a:rPr lang="en-US" sz="2400" dirty="0">
                <a:latin typeface="Helvetica"/>
                <a:cs typeface="Helvetica"/>
              </a:rPr>
              <a:t>’    (</a:t>
            </a:r>
            <a:r>
              <a:rPr lang="en-US" sz="2400" dirty="0" err="1">
                <a:latin typeface="Helvetica"/>
                <a:cs typeface="Helvetica"/>
              </a:rPr>
              <a:t>pred</a:t>
            </a:r>
            <a:r>
              <a:rPr lang="en-US" sz="2400" dirty="0">
                <a:latin typeface="Helvetica"/>
                <a:cs typeface="Helvetica"/>
              </a:rPr>
              <a:t>, </a:t>
            </a:r>
            <a:r>
              <a:rPr lang="en-US" sz="2400" dirty="0" err="1">
                <a:latin typeface="Helvetica"/>
                <a:cs typeface="Helvetica"/>
              </a:rPr>
              <a:t>n</a:t>
            </a:r>
            <a:r>
              <a:rPr lang="en-US" sz="24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    </a:t>
            </a:r>
            <a:r>
              <a:rPr lang="en-US" sz="2400" dirty="0" err="1">
                <a:latin typeface="Helvetica"/>
                <a:cs typeface="Helvetica"/>
              </a:rPr>
              <a:t>pred</a:t>
            </a:r>
            <a:r>
              <a:rPr lang="en-US" sz="2400" dirty="0">
                <a:latin typeface="Helvetica"/>
                <a:cs typeface="Helvetica"/>
              </a:rPr>
              <a:t> = </a:t>
            </a:r>
            <a:r>
              <a:rPr lang="en-US" sz="2400" dirty="0" err="1">
                <a:latin typeface="Helvetica"/>
                <a:cs typeface="Helvetica"/>
              </a:rPr>
              <a:t>n</a:t>
            </a:r>
            <a:r>
              <a:rPr lang="en-US" sz="2400" dirty="0">
                <a:latin typeface="Helvetica"/>
                <a:cs typeface="Helvetica"/>
              </a:rPr>
              <a:t>’;       // </a:t>
            </a:r>
            <a:r>
              <a:rPr lang="en-US" sz="2400" b="0" i="1" dirty="0">
                <a:latin typeface="Helvetica"/>
                <a:cs typeface="Helvetica"/>
              </a:rPr>
              <a:t>if </a:t>
            </a:r>
            <a:r>
              <a:rPr lang="en-US" sz="2400" b="0" i="1" dirty="0" err="1">
                <a:latin typeface="Helvetica"/>
                <a:cs typeface="Helvetica"/>
              </a:rPr>
              <a:t>n</a:t>
            </a:r>
            <a:r>
              <a:rPr lang="en-US" sz="2400" b="0" i="1" dirty="0">
                <a:latin typeface="Helvetica"/>
                <a:cs typeface="Helvetica"/>
              </a:rPr>
              <a:t>’ is better predecessor, update</a:t>
            </a:r>
          </a:p>
          <a:p>
            <a:pPr eaLnBrk="1" hangingPunct="1"/>
            <a:r>
              <a:rPr lang="en-US" sz="2400" dirty="0">
                <a:latin typeface="Helvetica"/>
                <a:cs typeface="Helvetica"/>
              </a:rPr>
              <a:t>   </a:t>
            </a: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3581400" y="23622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819400" y="29718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3" imgW="114300" imgH="114300" progId="Equation.3">
                  <p:embed/>
                </p:oleObj>
              </mc:Choice>
              <mc:Fallback>
                <p:oleObj name="Equation" r:id="rId3" imgW="114300" imgH="1143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5443" name="Object 3"/>
          <p:cNvGraphicFramePr>
            <a:graphicFrameLocks noChangeAspect="1"/>
          </p:cNvGraphicFramePr>
          <p:nvPr/>
        </p:nvGraphicFramePr>
        <p:xfrm>
          <a:off x="4724400" y="48006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454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8006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475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4191000" y="2438400"/>
            <a:ext cx="1943100" cy="12192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Joining Operation</a:t>
            </a:r>
            <a:endParaRPr lang="en-US"/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7477125" y="5029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5818621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58186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4410075" y="2590801"/>
            <a:ext cx="1112930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4410076" y="2816226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4867276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4875213" y="4267201"/>
            <a:ext cx="1074496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1600200" y="781050"/>
            <a:ext cx="2855912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Node with id=50 </a:t>
            </a:r>
            <a:br>
              <a:rPr lang="en-US" sz="2000" kern="0" dirty="0"/>
            </a:br>
            <a:r>
              <a:rPr lang="en-US" sz="2000" kern="0" dirty="0"/>
              <a:t>joins the ring</a:t>
            </a:r>
          </a:p>
          <a:p>
            <a:r>
              <a:rPr lang="en-US" sz="2000" kern="0" dirty="0"/>
              <a:t>Node 50 must know at least one node already in system</a:t>
            </a:r>
          </a:p>
          <a:p>
            <a:pPr lvl="1"/>
            <a:r>
              <a:rPr lang="en-US" sz="2000" kern="0" dirty="0"/>
              <a:t>Assume known node is 15		</a:t>
            </a:r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>
            <a:off x="5629275" y="2717800"/>
            <a:ext cx="5257800" cy="406400"/>
          </a:xfrm>
          <a:custGeom>
            <a:avLst/>
            <a:gdLst/>
            <a:ahLst/>
            <a:cxnLst>
              <a:cxn ang="0">
                <a:pos x="232" y="160"/>
              </a:cxn>
              <a:cxn ang="0">
                <a:pos x="280" y="160"/>
              </a:cxn>
              <a:cxn ang="0">
                <a:pos x="1912" y="16"/>
              </a:cxn>
              <a:cxn ang="0">
                <a:pos x="3496" y="256"/>
              </a:cxn>
            </a:cxnLst>
            <a:rect l="0" t="0" r="r" b="b"/>
            <a:pathLst>
              <a:path w="3496" h="256">
                <a:moveTo>
                  <a:pt x="232" y="160"/>
                </a:moveTo>
                <a:cubicBezTo>
                  <a:pt x="116" y="172"/>
                  <a:pt x="0" y="184"/>
                  <a:pt x="280" y="160"/>
                </a:cubicBezTo>
                <a:cubicBezTo>
                  <a:pt x="560" y="136"/>
                  <a:pt x="1376" y="0"/>
                  <a:pt x="1912" y="16"/>
                </a:cubicBezTo>
                <a:cubicBezTo>
                  <a:pt x="2448" y="32"/>
                  <a:pt x="2972" y="144"/>
                  <a:pt x="3496" y="25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8736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Joining Operation</a:t>
            </a:r>
            <a:endParaRPr lang="en-US"/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5400675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8448675" y="43434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10480675" y="32004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7534275" y="52959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6391275" y="42672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629275" y="23749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51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  <a:latin typeface="Helvetica"/>
                  <a:cs typeface="Helvetica"/>
                </a:rPr>
                <a:t>join(50)</a:t>
              </a:r>
            </a:p>
          </p:txBody>
        </p:sp>
      </p:grp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5781676" y="849267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5784851" y="1081042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4410075" y="2667001"/>
            <a:ext cx="1112930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4410076" y="2892426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4867276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4875213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5707063" y="3173414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95" cy="2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defTabSz="912813"/>
              <a:r>
                <a:rPr lang="en-US" sz="2000" dirty="0">
                  <a:solidFill>
                    <a:srgbClr val="FF0000"/>
                  </a:solidFill>
                  <a:latin typeface="Helvetica"/>
                  <a:cs typeface="Helvetica"/>
                </a:rPr>
                <a:t>58</a:t>
              </a:r>
            </a:p>
          </p:txBody>
        </p:sp>
      </p:grpSp>
      <p:sp>
        <p:nvSpPr>
          <p:cNvPr id="47" name="Text Box 40"/>
          <p:cNvSpPr txBox="1">
            <a:spLocks noChangeArrowheads="1"/>
          </p:cNvSpPr>
          <p:nvPr/>
        </p:nvSpPr>
        <p:spPr bwMode="auto">
          <a:xfrm>
            <a:off x="4410076" y="2667001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Helvetica"/>
                <a:cs typeface="Helvetica"/>
              </a:rPr>
              <a:t>succ</a:t>
            </a:r>
            <a:r>
              <a:rPr lang="en-US" dirty="0">
                <a:solidFill>
                  <a:srgbClr val="FF0000"/>
                </a:solidFill>
                <a:latin typeface="Helvetica"/>
                <a:cs typeface="Helvetica"/>
              </a:rPr>
              <a:t>=58</a:t>
            </a:r>
          </a:p>
        </p:txBody>
      </p:sp>
      <p:sp>
        <p:nvSpPr>
          <p:cNvPr id="59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sends join(50)</a:t>
            </a:r>
            <a:br>
              <a:rPr lang="en-US" sz="2000" kern="0" dirty="0"/>
            </a:br>
            <a:r>
              <a:rPr lang="en-US" sz="2000" kern="0" dirty="0"/>
              <a:t>to node 15</a:t>
            </a:r>
          </a:p>
          <a:p>
            <a:pPr lvl="1"/>
            <a:r>
              <a:rPr lang="en-US" sz="1800" kern="0" dirty="0"/>
              <a:t>Join propagated around ring!</a:t>
            </a:r>
          </a:p>
          <a:p>
            <a:r>
              <a:rPr lang="en-US" sz="2000" kern="0" dirty="0"/>
              <a:t>n=44 returns node 58</a:t>
            </a:r>
          </a:p>
          <a:p>
            <a:r>
              <a:rPr lang="en-US" sz="2000" kern="0" dirty="0"/>
              <a:t>n=50 updates its</a:t>
            </a:r>
            <a:br>
              <a:rPr lang="en-US" sz="2000" kern="0" dirty="0"/>
            </a:br>
            <a:r>
              <a:rPr lang="en-US" sz="2000" kern="0" dirty="0"/>
              <a:t>successor to 58		</a:t>
            </a:r>
          </a:p>
        </p:txBody>
      </p:sp>
    </p:spTree>
    <p:extLst>
      <p:ext uri="{BB962C8B-B14F-4D97-AF65-F5344CB8AC3E}">
        <p14:creationId xmlns:p14="http://schemas.microsoft.com/office/powerpoint/2010/main" val="25386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uiExpand="1" animBg="1"/>
      <p:bldP spid="1359903" grpId="0" uiExpand="1" animBg="1"/>
      <p:bldP spid="1359904" grpId="0" uiExpand="1" animBg="1"/>
      <p:bldP spid="1359905" grpId="0" uiExpand="1" animBg="1"/>
      <p:bldP spid="1359912" grpId="0"/>
      <p:bldP spid="47" grpId="0"/>
      <p:bldP spid="5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0292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781677" y="1371600"/>
            <a:ext cx="1092401" cy="1524000"/>
            <a:chOff x="2688" y="1392"/>
            <a:chExt cx="432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72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endParaRPr lang="en-US" sz="1400" dirty="0">
                <a:solidFill>
                  <a:srgbClr val="FF0000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445169" y="1219048"/>
            <a:ext cx="1250906" cy="1520976"/>
            <a:chOff x="2095" y="1252"/>
            <a:chExt cx="789" cy="960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989" y="1522"/>
              <a:ext cx="44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  <a:latin typeface="Helvetica"/>
                  <a:cs typeface="Helvetica"/>
                </a:rPr>
                <a:t>x</a:t>
              </a:r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=44</a:t>
              </a: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=44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181600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</a:t>
            </a:r>
            <a:r>
              <a:rPr lang="en-US" sz="2000" dirty="0">
                <a:latin typeface="Helvetica"/>
                <a:cs typeface="Helvetica"/>
              </a:rPr>
              <a:t>executes stabilize()</a:t>
            </a:r>
          </a:p>
          <a:p>
            <a:r>
              <a:rPr lang="en-US" sz="2000" kern="0" dirty="0"/>
              <a:t>n’s successor (58)</a:t>
            </a:r>
            <a:br>
              <a:rPr lang="en-US" sz="2000" kern="0" dirty="0"/>
            </a:br>
            <a:r>
              <a:rPr lang="en-US" sz="2000" kern="0" dirty="0"/>
              <a:t>returns x = 44</a:t>
            </a:r>
          </a:p>
        </p:txBody>
      </p:sp>
    </p:spTree>
    <p:extLst>
      <p:ext uri="{BB962C8B-B14F-4D97-AF65-F5344CB8AC3E}">
        <p14:creationId xmlns:p14="http://schemas.microsoft.com/office/powerpoint/2010/main" val="34045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3340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=44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4848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</a:t>
            </a:r>
            <a:r>
              <a:rPr lang="en-US" sz="2000" dirty="0">
                <a:latin typeface="Helvetica"/>
                <a:cs typeface="Helvetica"/>
              </a:rPr>
              <a:t>executes stabilize()</a:t>
            </a:r>
          </a:p>
          <a:p>
            <a:pPr lvl="1"/>
            <a:r>
              <a:rPr lang="en-US" sz="1800" kern="0" dirty="0"/>
              <a:t>x = 44</a:t>
            </a:r>
          </a:p>
          <a:p>
            <a:pPr lvl="1"/>
            <a:r>
              <a:rPr lang="en-US" sz="1800" kern="0" dirty="0" err="1"/>
              <a:t>succ</a:t>
            </a:r>
            <a:r>
              <a:rPr lang="en-US" sz="1800" kern="0" dirty="0"/>
              <a:t> = 58</a:t>
            </a:r>
          </a:p>
        </p:txBody>
      </p:sp>
    </p:spTree>
    <p:extLst>
      <p:ext uri="{BB962C8B-B14F-4D97-AF65-F5344CB8AC3E}">
        <p14:creationId xmlns:p14="http://schemas.microsoft.com/office/powerpoint/2010/main" val="181072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9436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=44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3505200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60944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41" name="Group 37"/>
          <p:cNvGrpSpPr>
            <a:grpSpLocks/>
          </p:cNvGrpSpPr>
          <p:nvPr/>
        </p:nvGrpSpPr>
        <p:grpSpPr bwMode="auto">
          <a:xfrm>
            <a:off x="5597569" y="1298422"/>
            <a:ext cx="1250906" cy="1368878"/>
            <a:chOff x="2095" y="1252"/>
            <a:chExt cx="789" cy="864"/>
          </a:xfrm>
        </p:grpSpPr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2116" y="1252"/>
              <a:ext cx="768" cy="864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46" name="Text Box 39"/>
            <p:cNvSpPr txBox="1">
              <a:spLocks noChangeArrowheads="1"/>
            </p:cNvSpPr>
            <p:nvPr/>
          </p:nvSpPr>
          <p:spPr bwMode="auto">
            <a:xfrm rot="18015715">
              <a:off x="1825" y="1522"/>
              <a:ext cx="771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notify(50)</a:t>
              </a:r>
            </a:p>
          </p:txBody>
        </p:sp>
      </p:grp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</a:t>
            </a:r>
            <a:r>
              <a:rPr lang="en-US" sz="2000" dirty="0">
                <a:latin typeface="Helvetica"/>
                <a:cs typeface="Helvetica"/>
              </a:rPr>
              <a:t>executes stabilize()</a:t>
            </a:r>
          </a:p>
          <a:p>
            <a:pPr lvl="1"/>
            <a:r>
              <a:rPr lang="en-US" sz="1800" kern="0" dirty="0"/>
              <a:t>x = 44</a:t>
            </a:r>
          </a:p>
          <a:p>
            <a:pPr lvl="1"/>
            <a:r>
              <a:rPr lang="en-US" sz="1800" kern="0" dirty="0" err="1"/>
              <a:t>succ</a:t>
            </a:r>
            <a:r>
              <a:rPr lang="en-US" sz="1800" kern="0" dirty="0"/>
              <a:t> = 58</a:t>
            </a:r>
          </a:p>
          <a:p>
            <a:r>
              <a:rPr lang="en-US" sz="2000" kern="0" dirty="0"/>
              <a:t>n=50 sends to </a:t>
            </a:r>
            <a:r>
              <a:rPr lang="en-US" sz="2000" dirty="0">
                <a:latin typeface="Helvetica"/>
                <a:cs typeface="Helvetica"/>
              </a:rPr>
              <a:t>it’s successor (58) notify(50)</a:t>
            </a:r>
          </a:p>
          <a:p>
            <a:pPr marL="0" indent="0"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26692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n=58 executes</a:t>
            </a:r>
            <a:br>
              <a:rPr lang="en-US" sz="2000" kern="0" dirty="0"/>
            </a:br>
            <a:r>
              <a:rPr lang="en-US" sz="2000" kern="0" dirty="0"/>
              <a:t>notify(50)</a:t>
            </a:r>
            <a:endParaRPr lang="en-US" sz="2000" dirty="0">
              <a:latin typeface="Helvetica"/>
              <a:cs typeface="Helvetica"/>
            </a:endParaRPr>
          </a:p>
          <a:p>
            <a:pPr lvl="1"/>
            <a:r>
              <a:rPr lang="en-US" sz="1800" kern="0" dirty="0" err="1"/>
              <a:t>pred</a:t>
            </a:r>
            <a:r>
              <a:rPr lang="en-US" sz="1800" kern="0" dirty="0"/>
              <a:t> = 44</a:t>
            </a:r>
          </a:p>
          <a:p>
            <a:pPr lvl="1"/>
            <a:r>
              <a:rPr lang="en-US" sz="1800" kern="0" dirty="0"/>
              <a:t>n’ = 50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1905000" y="50292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=44</a:t>
            </a: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1524000" y="5181600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42" name="Group 37"/>
          <p:cNvGrpSpPr>
            <a:grpSpLocks/>
          </p:cNvGrpSpPr>
          <p:nvPr/>
        </p:nvGrpSpPr>
        <p:grpSpPr bwMode="auto">
          <a:xfrm>
            <a:off x="5597569" y="1298422"/>
            <a:ext cx="1250906" cy="1368878"/>
            <a:chOff x="2095" y="1252"/>
            <a:chExt cx="789" cy="864"/>
          </a:xfrm>
        </p:grpSpPr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2116" y="1252"/>
              <a:ext cx="768" cy="864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 rot="18015715">
              <a:off x="1825" y="1522"/>
              <a:ext cx="771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notify(50)</a:t>
              </a:r>
            </a:p>
          </p:txBody>
        </p:sp>
      </p:grpSp>
      <p:sp>
        <p:nvSpPr>
          <p:cNvPr id="43" name="Rectangle 42"/>
          <p:cNvSpPr/>
          <p:nvPr/>
        </p:nvSpPr>
        <p:spPr bwMode="auto">
          <a:xfrm>
            <a:off x="1905000" y="463396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dirty="0" err="1">
                <a:latin typeface="Helvetica"/>
                <a:cs typeface="Helvetica"/>
              </a:rPr>
              <a:t>n.notify(n</a:t>
            </a:r>
            <a:r>
              <a:rPr lang="en-US" sz="2000" dirty="0">
                <a:latin typeface="Helvetica"/>
                <a:cs typeface="Helvetica"/>
              </a:rPr>
              <a:t>’)</a:t>
            </a:r>
          </a:p>
          <a:p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nil or n’  </a:t>
            </a:r>
            <a:r>
              <a:rPr lang="en-US" sz="2000" dirty="0" smtClean="0">
                <a:latin typeface="Helvetica"/>
                <a:cs typeface="Helvetica"/>
                <a:sym typeface="Symbol" panose="05050102010706020507" pitchFamily="18" charset="2"/>
              </a:rPr>
              <a:t></a:t>
            </a:r>
            <a:r>
              <a:rPr lang="en-US" sz="2000" dirty="0" smtClean="0">
                <a:latin typeface="Helvetica"/>
                <a:cs typeface="Helvetica"/>
              </a:rPr>
              <a:t>  (</a:t>
            </a:r>
            <a:r>
              <a:rPr lang="en-US" sz="2000" dirty="0" err="1" smtClean="0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, n))</a:t>
            </a:r>
          </a:p>
          <a:p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’</a:t>
            </a:r>
          </a:p>
          <a:p>
            <a:r>
              <a:rPr lang="en-US" sz="2000" dirty="0">
                <a:latin typeface="Helvetica"/>
                <a:cs typeface="Helvetica"/>
              </a:rPr>
              <a:t>   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447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3340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1" y="99695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=44</a:t>
            </a: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1524000" y="54848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5597569" y="1298422"/>
            <a:ext cx="1250906" cy="1368878"/>
            <a:chOff x="2095" y="1252"/>
            <a:chExt cx="789" cy="864"/>
          </a:xfrm>
        </p:grpSpPr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2116" y="1252"/>
              <a:ext cx="768" cy="864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 rot="18015715">
              <a:off x="1825" y="1522"/>
              <a:ext cx="771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notify(50)</a:t>
              </a:r>
            </a:p>
          </p:txBody>
        </p:sp>
      </p:grpSp>
      <p:sp>
        <p:nvSpPr>
          <p:cNvPr id="51" name="Text Box 42"/>
          <p:cNvSpPr txBox="1">
            <a:spLocks noChangeArrowheads="1"/>
          </p:cNvSpPr>
          <p:nvPr/>
        </p:nvSpPr>
        <p:spPr bwMode="auto">
          <a:xfrm>
            <a:off x="5744111" y="1004842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Helvetica"/>
                <a:cs typeface="Helvetica"/>
              </a:rPr>
              <a:t>pred</a:t>
            </a:r>
            <a:r>
              <a:rPr lang="en-US" dirty="0">
                <a:solidFill>
                  <a:srgbClr val="FF0000"/>
                </a:solidFill>
                <a:latin typeface="Helvetica"/>
                <a:cs typeface="Helvetica"/>
              </a:rPr>
              <a:t>=50</a:t>
            </a:r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n=58 executes</a:t>
            </a:r>
            <a:br>
              <a:rPr lang="en-US" sz="2000" kern="0" dirty="0"/>
            </a:br>
            <a:r>
              <a:rPr lang="en-US" sz="2000" kern="0" dirty="0"/>
              <a:t>notify(50)</a:t>
            </a:r>
            <a:endParaRPr lang="en-US" sz="2000" dirty="0">
              <a:latin typeface="Helvetica"/>
              <a:cs typeface="Helvetica"/>
            </a:endParaRPr>
          </a:p>
          <a:p>
            <a:pPr lvl="1"/>
            <a:r>
              <a:rPr lang="en-US" sz="1800" kern="0" dirty="0" err="1"/>
              <a:t>pred</a:t>
            </a:r>
            <a:r>
              <a:rPr lang="en-US" sz="1800" kern="0" dirty="0"/>
              <a:t> = 44</a:t>
            </a:r>
          </a:p>
          <a:p>
            <a:pPr lvl="1"/>
            <a:r>
              <a:rPr lang="en-US" sz="1800" kern="0" dirty="0"/>
              <a:t>n’ = 50</a:t>
            </a:r>
          </a:p>
          <a:p>
            <a:r>
              <a:rPr lang="en-US" sz="2000" dirty="0">
                <a:latin typeface="Helvetica"/>
                <a:cs typeface="Helvetica"/>
              </a:rPr>
              <a:t>set 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50</a:t>
            </a: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1905000" y="463396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dirty="0" err="1">
                <a:latin typeface="Helvetica"/>
                <a:cs typeface="Helvetica"/>
              </a:rPr>
              <a:t>n.notify(n</a:t>
            </a:r>
            <a:r>
              <a:rPr lang="en-US" sz="2000" dirty="0">
                <a:latin typeface="Helvetica"/>
                <a:cs typeface="Helvetica"/>
              </a:rPr>
              <a:t>’)</a:t>
            </a:r>
          </a:p>
          <a:p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nil or n’  </a:t>
            </a:r>
            <a:r>
              <a:rPr lang="en-US" sz="2000" dirty="0" smtClean="0">
                <a:latin typeface="Helvetica"/>
                <a:cs typeface="Helvetica"/>
                <a:sym typeface="Symbol" panose="05050102010706020507" pitchFamily="18" charset="2"/>
              </a:rPr>
              <a:t></a:t>
            </a:r>
            <a:r>
              <a:rPr lang="en-US" sz="2000" dirty="0" smtClean="0">
                <a:latin typeface="Helvetica"/>
                <a:cs typeface="Helvetica"/>
              </a:rPr>
              <a:t>  (</a:t>
            </a:r>
            <a:r>
              <a:rPr lang="en-US" sz="2000" dirty="0" err="1" smtClean="0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, n))</a:t>
            </a:r>
          </a:p>
          <a:p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’</a:t>
            </a:r>
          </a:p>
          <a:p>
            <a:r>
              <a:rPr lang="en-US" sz="2000" dirty="0">
                <a:latin typeface="Helvetica"/>
                <a:cs typeface="Helvetica"/>
              </a:rPr>
              <a:t>   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5988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2" grpId="0"/>
      <p:bldP spid="5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0292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181600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55" name="Freeform 54"/>
          <p:cNvSpPr/>
          <p:nvPr/>
        </p:nvSpPr>
        <p:spPr bwMode="auto">
          <a:xfrm>
            <a:off x="5911497" y="1447801"/>
            <a:ext cx="936978" cy="2573867"/>
          </a:xfrm>
          <a:custGeom>
            <a:avLst/>
            <a:gdLst>
              <a:gd name="connsiteX0" fmla="*/ 242711 w 936978"/>
              <a:gd name="connsiteY0" fmla="*/ 2573867 h 2573867"/>
              <a:gd name="connsiteX1" fmla="*/ 22578 w 936978"/>
              <a:gd name="connsiteY1" fmla="*/ 1473200 h 2573867"/>
              <a:gd name="connsiteX2" fmla="*/ 378178 w 936978"/>
              <a:gd name="connsiteY2" fmla="*/ 524934 h 2573867"/>
              <a:gd name="connsiteX3" fmla="*/ 936978 w 936978"/>
              <a:gd name="connsiteY3" fmla="*/ 0 h 257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6978" h="2573867">
                <a:moveTo>
                  <a:pt x="242711" y="2573867"/>
                </a:moveTo>
                <a:cubicBezTo>
                  <a:pt x="121355" y="2194278"/>
                  <a:pt x="0" y="1814689"/>
                  <a:pt x="22578" y="1473200"/>
                </a:cubicBezTo>
                <a:cubicBezTo>
                  <a:pt x="45156" y="1131711"/>
                  <a:pt x="225778" y="770467"/>
                  <a:pt x="378178" y="524934"/>
                </a:cubicBezTo>
                <a:cubicBezTo>
                  <a:pt x="530578" y="279401"/>
                  <a:pt x="936978" y="0"/>
                  <a:pt x="936978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24475" y="1447801"/>
            <a:ext cx="1394178" cy="2573867"/>
            <a:chOff x="3200400" y="1447800"/>
            <a:chExt cx="1394178" cy="2573867"/>
          </a:xfrm>
        </p:grpSpPr>
        <p:sp>
          <p:nvSpPr>
            <p:cNvPr id="54" name="Freeform 53"/>
            <p:cNvSpPr/>
            <p:nvPr/>
          </p:nvSpPr>
          <p:spPr bwMode="auto">
            <a:xfrm>
              <a:off x="3657600" y="1447800"/>
              <a:ext cx="936978" cy="2573867"/>
            </a:xfrm>
            <a:custGeom>
              <a:avLst/>
              <a:gdLst>
                <a:gd name="connsiteX0" fmla="*/ 242711 w 936978"/>
                <a:gd name="connsiteY0" fmla="*/ 2573867 h 2573867"/>
                <a:gd name="connsiteX1" fmla="*/ 22578 w 936978"/>
                <a:gd name="connsiteY1" fmla="*/ 1473200 h 2573867"/>
                <a:gd name="connsiteX2" fmla="*/ 378178 w 936978"/>
                <a:gd name="connsiteY2" fmla="*/ 524934 h 2573867"/>
                <a:gd name="connsiteX3" fmla="*/ 936978 w 936978"/>
                <a:gd name="connsiteY3" fmla="*/ 0 h 257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8" h="2573867">
                  <a:moveTo>
                    <a:pt x="242711" y="2573867"/>
                  </a:moveTo>
                  <a:cubicBezTo>
                    <a:pt x="121355" y="2194278"/>
                    <a:pt x="0" y="1814689"/>
                    <a:pt x="22578" y="1473200"/>
                  </a:cubicBezTo>
                  <a:cubicBezTo>
                    <a:pt x="45156" y="1131711"/>
                    <a:pt x="225778" y="770467"/>
                    <a:pt x="378178" y="524934"/>
                  </a:cubicBezTo>
                  <a:cubicBezTo>
                    <a:pt x="530578" y="279401"/>
                    <a:pt x="936978" y="0"/>
                    <a:pt x="936978" y="0"/>
                  </a:cubicBez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56" name="Text Box 31"/>
            <p:cNvSpPr txBox="1">
              <a:spLocks noChangeArrowheads="1"/>
            </p:cNvSpPr>
            <p:nvPr/>
          </p:nvSpPr>
          <p:spPr bwMode="auto">
            <a:xfrm>
              <a:off x="3200400" y="1981200"/>
              <a:ext cx="702662" cy="3667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  <a:latin typeface="Helvetica"/>
                  <a:cs typeface="Helvetica"/>
                </a:rPr>
                <a:t>x</a:t>
              </a:r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=50</a:t>
              </a:r>
            </a:p>
          </p:txBody>
        </p:sp>
      </p:grpSp>
      <p:sp>
        <p:nvSpPr>
          <p:cNvPr id="48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n=44 executes stabilize()</a:t>
            </a:r>
          </a:p>
          <a:p>
            <a:r>
              <a:rPr lang="en-US" sz="2000" kern="0" dirty="0"/>
              <a:t>n’s successor (58) returns x=50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01731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8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3340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4848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n=44 executes stabilize()</a:t>
            </a:r>
          </a:p>
          <a:p>
            <a:pPr lvl="1"/>
            <a:r>
              <a:rPr lang="en-US" sz="1800" kern="0" dirty="0"/>
              <a:t>x=50</a:t>
            </a:r>
          </a:p>
          <a:p>
            <a:pPr lvl="1"/>
            <a:r>
              <a:rPr lang="en-US" sz="1800" kern="0" dirty="0" err="1"/>
              <a:t>succ</a:t>
            </a:r>
            <a:r>
              <a:rPr lang="en-US" sz="1800" kern="0" dirty="0"/>
              <a:t>=58</a:t>
            </a:r>
          </a:p>
        </p:txBody>
      </p:sp>
    </p:spTree>
    <p:extLst>
      <p:ext uri="{BB962C8B-B14F-4D97-AF65-F5344CB8AC3E}">
        <p14:creationId xmlns:p14="http://schemas.microsoft.com/office/powerpoint/2010/main" val="264736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6388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3505200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7896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n=44 executes stabilize()</a:t>
            </a:r>
          </a:p>
          <a:p>
            <a:pPr lvl="1"/>
            <a:r>
              <a:rPr lang="en-US" sz="1800" kern="0" dirty="0"/>
              <a:t>x=50</a:t>
            </a:r>
          </a:p>
          <a:p>
            <a:pPr lvl="1"/>
            <a:r>
              <a:rPr lang="en-US" sz="1800" kern="0" dirty="0" err="1"/>
              <a:t>succ</a:t>
            </a:r>
            <a:r>
              <a:rPr lang="en-US" sz="1800" kern="0" dirty="0"/>
              <a:t>=58</a:t>
            </a:r>
          </a:p>
          <a:p>
            <a:r>
              <a:rPr lang="en-US" sz="2000" kern="0" dirty="0"/>
              <a:t>n=44 sets </a:t>
            </a:r>
            <a:br>
              <a:rPr lang="en-US" sz="2000" kern="0" dirty="0"/>
            </a:br>
            <a:r>
              <a:rPr lang="en-US" sz="2000" kern="0" dirty="0" err="1"/>
              <a:t>succ</a:t>
            </a:r>
            <a:r>
              <a:rPr lang="en-US" sz="2000" kern="0" dirty="0"/>
              <a:t>=50</a:t>
            </a:r>
          </a:p>
        </p:txBody>
      </p:sp>
      <p:sp>
        <p:nvSpPr>
          <p:cNvPr id="41" name="Text Box 32"/>
          <p:cNvSpPr txBox="1">
            <a:spLocks noChangeArrowheads="1"/>
          </p:cNvSpPr>
          <p:nvPr/>
        </p:nvSpPr>
        <p:spPr bwMode="auto">
          <a:xfrm>
            <a:off x="4876800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Helvetica"/>
                <a:cs typeface="Helvetica"/>
              </a:rPr>
              <a:t>succ</a:t>
            </a:r>
            <a:r>
              <a:rPr lang="en-US" dirty="0">
                <a:solidFill>
                  <a:srgbClr val="FF0000"/>
                </a:solidFill>
                <a:latin typeface="Helvetica"/>
                <a:cs typeface="Helvetica"/>
              </a:rPr>
              <a:t>=50</a:t>
            </a:r>
          </a:p>
        </p:txBody>
      </p:sp>
    </p:spTree>
    <p:extLst>
      <p:ext uri="{BB962C8B-B14F-4D97-AF65-F5344CB8AC3E}">
        <p14:creationId xmlns:p14="http://schemas.microsoft.com/office/powerpoint/2010/main" val="122317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2" grpId="0"/>
      <p:bldP spid="4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9436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 err="1">
                <a:latin typeface="Helvetica"/>
                <a:cs typeface="Helvetica"/>
              </a:rPr>
              <a:t>n.stabilize</a:t>
            </a:r>
            <a:r>
              <a:rPr lang="en-US" sz="2000" dirty="0">
                <a:latin typeface="Helvetica"/>
                <a:cs typeface="Helvetica"/>
              </a:rPr>
              <a:t>()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succ.pred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    (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succ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x</a:t>
            </a:r>
            <a:r>
              <a:rPr lang="en-US" sz="2000" dirty="0">
                <a:latin typeface="Helvetica"/>
                <a:cs typeface="Helvetica"/>
              </a:rPr>
              <a:t>;</a:t>
            </a:r>
          </a:p>
          <a:p>
            <a:pPr eaLnBrk="1" hangingPunct="1"/>
            <a:r>
              <a:rPr lang="en-US" sz="2000" dirty="0">
                <a:latin typeface="Helvetica"/>
                <a:cs typeface="Helvetica"/>
              </a:rPr>
              <a:t>   </a:t>
            </a:r>
            <a:r>
              <a:rPr lang="en-US" sz="2000" dirty="0" err="1">
                <a:latin typeface="Helvetica"/>
                <a:cs typeface="Helvetica"/>
              </a:rPr>
              <a:t>succ.notify(n</a:t>
            </a:r>
            <a:r>
              <a:rPr lang="en-US" sz="2000" dirty="0">
                <a:latin typeface="Helvetica"/>
                <a:cs typeface="Helvetica"/>
              </a:rPr>
              <a:t>);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667000" y="5410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6096000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42" name="Group 50"/>
          <p:cNvGrpSpPr/>
          <p:nvPr/>
        </p:nvGrpSpPr>
        <p:grpSpPr>
          <a:xfrm>
            <a:off x="4638675" y="3454401"/>
            <a:ext cx="1346200" cy="493759"/>
            <a:chOff x="2514600" y="3454400"/>
            <a:chExt cx="1346200" cy="493759"/>
          </a:xfrm>
        </p:grpSpPr>
        <p:sp>
          <p:nvSpPr>
            <p:cNvPr id="46" name="Freeform 45"/>
            <p:cNvSpPr/>
            <p:nvPr/>
          </p:nvSpPr>
          <p:spPr bwMode="auto">
            <a:xfrm>
              <a:off x="3623733" y="3454400"/>
              <a:ext cx="237067" cy="491067"/>
            </a:xfrm>
            <a:custGeom>
              <a:avLst/>
              <a:gdLst>
                <a:gd name="connsiteX0" fmla="*/ 237067 w 237067"/>
                <a:gd name="connsiteY0" fmla="*/ 491067 h 491067"/>
                <a:gd name="connsiteX1" fmla="*/ 0 w 237067"/>
                <a:gd name="connsiteY1" fmla="*/ 0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067" h="491067">
                  <a:moveTo>
                    <a:pt x="237067" y="491067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2514600" y="3581400"/>
              <a:ext cx="1221471" cy="3667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notify(44)</a:t>
              </a: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n=44 executes stabilize()</a:t>
            </a:r>
          </a:p>
          <a:p>
            <a:r>
              <a:rPr lang="en-US" sz="2000" kern="0" dirty="0"/>
              <a:t>n=44 sends notify(44) to its successor</a:t>
            </a:r>
          </a:p>
        </p:txBody>
      </p:sp>
    </p:spTree>
    <p:extLst>
      <p:ext uri="{BB962C8B-B14F-4D97-AF65-F5344CB8AC3E}">
        <p14:creationId xmlns:p14="http://schemas.microsoft.com/office/powerpoint/2010/main" val="95258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0292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905000" y="464820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dirty="0" err="1">
                <a:latin typeface="Helvetica"/>
                <a:cs typeface="Helvetica"/>
              </a:rPr>
              <a:t>n.notify(n</a:t>
            </a:r>
            <a:r>
              <a:rPr lang="en-US" sz="2000" dirty="0">
                <a:latin typeface="Helvetica"/>
                <a:cs typeface="Helvetica"/>
              </a:rPr>
              <a:t>’)</a:t>
            </a:r>
          </a:p>
          <a:p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nil or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’    (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,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))</a:t>
            </a:r>
          </a:p>
          <a:p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’</a:t>
            </a:r>
          </a:p>
          <a:p>
            <a:r>
              <a:rPr lang="en-US" sz="2000" dirty="0">
                <a:latin typeface="Helvetica"/>
                <a:cs typeface="Helvetica"/>
              </a:rPr>
              <a:t>   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/>
          </p:nvPr>
        </p:nvGraphicFramePr>
        <p:xfrm>
          <a:off x="4867275" y="50292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Equation" r:id="rId5" imgW="114300" imgH="114300" progId="Equation.3">
                  <p:embed/>
                </p:oleObj>
              </mc:Choice>
              <mc:Fallback>
                <p:oleObj name="Equation" r:id="rId5" imgW="114300" imgH="114300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275" y="50292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/>
          <p:cNvCxnSpPr/>
          <p:nvPr/>
        </p:nvCxnSpPr>
        <p:spPr bwMode="auto">
          <a:xfrm>
            <a:off x="1524000" y="5181600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2" name="Group 50"/>
          <p:cNvGrpSpPr/>
          <p:nvPr/>
        </p:nvGrpSpPr>
        <p:grpSpPr>
          <a:xfrm>
            <a:off x="4638675" y="3454401"/>
            <a:ext cx="1346200" cy="493759"/>
            <a:chOff x="2514600" y="3454400"/>
            <a:chExt cx="1346200" cy="493759"/>
          </a:xfrm>
        </p:grpSpPr>
        <p:sp>
          <p:nvSpPr>
            <p:cNvPr id="52" name="Freeform 51"/>
            <p:cNvSpPr/>
            <p:nvPr/>
          </p:nvSpPr>
          <p:spPr bwMode="auto">
            <a:xfrm>
              <a:off x="3623733" y="3454400"/>
              <a:ext cx="237067" cy="491067"/>
            </a:xfrm>
            <a:custGeom>
              <a:avLst/>
              <a:gdLst>
                <a:gd name="connsiteX0" fmla="*/ 237067 w 237067"/>
                <a:gd name="connsiteY0" fmla="*/ 491067 h 491067"/>
                <a:gd name="connsiteX1" fmla="*/ 0 w 237067"/>
                <a:gd name="connsiteY1" fmla="*/ 0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067" h="491067">
                  <a:moveTo>
                    <a:pt x="237067" y="491067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514600" y="3581400"/>
              <a:ext cx="1221471" cy="3667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notify(44)</a:t>
              </a: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executes notify(44)</a:t>
            </a:r>
          </a:p>
          <a:p>
            <a:pPr lvl="1"/>
            <a:r>
              <a:rPr lang="en-US" sz="1800" kern="0" dirty="0" err="1"/>
              <a:t>pred</a:t>
            </a:r>
            <a:r>
              <a:rPr lang="en-US" sz="1800" kern="0" dirty="0"/>
              <a:t>=nil</a:t>
            </a:r>
          </a:p>
        </p:txBody>
      </p:sp>
    </p:spTree>
    <p:extLst>
      <p:ext uri="{BB962C8B-B14F-4D97-AF65-F5344CB8AC3E}">
        <p14:creationId xmlns:p14="http://schemas.microsoft.com/office/powerpoint/2010/main" val="382065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 bwMode="auto">
          <a:xfrm>
            <a:off x="1905000" y="5334000"/>
            <a:ext cx="38862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6391275" y="38862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71437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71151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6" y="27432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5421313" y="3124200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087007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4897974" y="4037014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4905911" y="426720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pred=35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5781676" y="765176"/>
            <a:ext cx="972041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5742420" y="996951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pred</a:t>
            </a:r>
            <a:r>
              <a:rPr lang="en-US" dirty="0">
                <a:latin typeface="Helvetica"/>
                <a:cs typeface="Helvetica"/>
              </a:rPr>
              <a:t>=50</a:t>
            </a: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4105275" y="2590801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sz="2000" b="0" kern="0" dirty="0">
              <a:latin typeface="Helvetica"/>
              <a:ea typeface="ＭＳ Ｐゴシック" charset="-128"/>
              <a:cs typeface="Helvetica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1524000" y="5484812"/>
            <a:ext cx="381000" cy="1588"/>
          </a:xfrm>
          <a:prstGeom prst="straightConnector1">
            <a:avLst/>
          </a:prstGeom>
          <a:solidFill>
            <a:schemeClr val="bg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4410076" y="2757442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Helvetica"/>
                <a:cs typeface="Helvetica"/>
              </a:rPr>
              <a:t>succ</a:t>
            </a:r>
            <a:r>
              <a:rPr lang="en-US" dirty="0">
                <a:latin typeface="Helvetica"/>
                <a:cs typeface="Helvetica"/>
              </a:rPr>
              <a:t>=58</a:t>
            </a:r>
          </a:p>
        </p:txBody>
      </p:sp>
      <p:grpSp>
        <p:nvGrpSpPr>
          <p:cNvPr id="2" name="Group 50"/>
          <p:cNvGrpSpPr/>
          <p:nvPr/>
        </p:nvGrpSpPr>
        <p:grpSpPr>
          <a:xfrm>
            <a:off x="4638675" y="3454401"/>
            <a:ext cx="1346200" cy="493759"/>
            <a:chOff x="2514600" y="3454400"/>
            <a:chExt cx="1346200" cy="493759"/>
          </a:xfrm>
        </p:grpSpPr>
        <p:sp>
          <p:nvSpPr>
            <p:cNvPr id="52" name="Freeform 51"/>
            <p:cNvSpPr/>
            <p:nvPr/>
          </p:nvSpPr>
          <p:spPr bwMode="auto">
            <a:xfrm>
              <a:off x="3623733" y="3454400"/>
              <a:ext cx="237067" cy="491067"/>
            </a:xfrm>
            <a:custGeom>
              <a:avLst/>
              <a:gdLst>
                <a:gd name="connsiteX0" fmla="*/ 237067 w 237067"/>
                <a:gd name="connsiteY0" fmla="*/ 491067 h 491067"/>
                <a:gd name="connsiteX1" fmla="*/ 0 w 237067"/>
                <a:gd name="connsiteY1" fmla="*/ 0 h 49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067" h="491067">
                  <a:moveTo>
                    <a:pt x="237067" y="491067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514600" y="3581400"/>
              <a:ext cx="1221471" cy="3667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Helvetica"/>
                  <a:cs typeface="Helvetica"/>
                </a:rPr>
                <a:t>notify(44)</a:t>
              </a:r>
            </a:p>
          </p:txBody>
        </p:sp>
      </p:grp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4410076" y="2971801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Helvetica"/>
                <a:cs typeface="Helvetica"/>
              </a:rPr>
              <a:t>pred</a:t>
            </a:r>
            <a:r>
              <a:rPr lang="en-US" dirty="0">
                <a:solidFill>
                  <a:srgbClr val="FF0000"/>
                </a:solidFill>
                <a:latin typeface="Helvetica"/>
                <a:cs typeface="Helvetica"/>
              </a:rPr>
              <a:t>=44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 bwMode="auto">
          <a:xfrm>
            <a:off x="1600200" y="781050"/>
            <a:ext cx="2928668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n=50 executes notify(44)</a:t>
            </a:r>
          </a:p>
          <a:p>
            <a:pPr lvl="1"/>
            <a:r>
              <a:rPr lang="en-US" sz="1800" kern="0" dirty="0" err="1"/>
              <a:t>pred</a:t>
            </a:r>
            <a:r>
              <a:rPr lang="en-US" sz="1800" kern="0" dirty="0"/>
              <a:t>=nil</a:t>
            </a:r>
          </a:p>
          <a:p>
            <a:r>
              <a:rPr lang="en-US" sz="2000" kern="0" dirty="0"/>
              <a:t>n=50 sets </a:t>
            </a:r>
            <a:r>
              <a:rPr lang="en-US" sz="2000" kern="0" dirty="0" err="1"/>
              <a:t>pred</a:t>
            </a:r>
            <a:r>
              <a:rPr lang="en-US" sz="2000" kern="0" dirty="0"/>
              <a:t>=44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1905000" y="4633960"/>
            <a:ext cx="3886200" cy="1752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dirty="0" err="1">
                <a:latin typeface="Helvetica"/>
                <a:cs typeface="Helvetica"/>
              </a:rPr>
              <a:t>n.notify(n</a:t>
            </a:r>
            <a:r>
              <a:rPr lang="en-US" sz="2000" dirty="0">
                <a:latin typeface="Helvetica"/>
                <a:cs typeface="Helvetica"/>
              </a:rPr>
              <a:t>’)</a:t>
            </a:r>
          </a:p>
          <a:p>
            <a:r>
              <a:rPr lang="en-US" sz="2000" dirty="0">
                <a:latin typeface="Helvetica"/>
                <a:cs typeface="Helvetica"/>
              </a:rPr>
              <a:t>   if (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nil or n’  </a:t>
            </a:r>
            <a:r>
              <a:rPr lang="en-US" sz="2000" dirty="0" smtClean="0">
                <a:latin typeface="Helvetica"/>
                <a:cs typeface="Helvetica"/>
                <a:sym typeface="Symbol" panose="05050102010706020507" pitchFamily="18" charset="2"/>
              </a:rPr>
              <a:t></a:t>
            </a:r>
            <a:r>
              <a:rPr lang="en-US" sz="2000" dirty="0" smtClean="0">
                <a:latin typeface="Helvetica"/>
                <a:cs typeface="Helvetica"/>
              </a:rPr>
              <a:t>  (</a:t>
            </a:r>
            <a:r>
              <a:rPr lang="en-US" sz="2000" dirty="0" err="1" smtClean="0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, n))</a:t>
            </a:r>
          </a:p>
          <a:p>
            <a:r>
              <a:rPr lang="en-US" sz="2000" dirty="0">
                <a:latin typeface="Helvetica"/>
                <a:cs typeface="Helvetica"/>
              </a:rPr>
              <a:t>       </a:t>
            </a:r>
            <a:r>
              <a:rPr lang="en-US" sz="2000" dirty="0" err="1">
                <a:latin typeface="Helvetica"/>
                <a:cs typeface="Helvetica"/>
              </a:rPr>
              <a:t>pred</a:t>
            </a:r>
            <a:r>
              <a:rPr lang="en-US" sz="2000" dirty="0">
                <a:latin typeface="Helvetica"/>
                <a:cs typeface="Helvetica"/>
              </a:rPr>
              <a:t> = </a:t>
            </a:r>
            <a:r>
              <a:rPr lang="en-US" sz="2000" dirty="0" err="1">
                <a:latin typeface="Helvetica"/>
                <a:cs typeface="Helvetica"/>
              </a:rPr>
              <a:t>n</a:t>
            </a:r>
            <a:r>
              <a:rPr lang="en-US" sz="2000" dirty="0">
                <a:latin typeface="Helvetica"/>
                <a:cs typeface="Helvetica"/>
              </a:rPr>
              <a:t>’</a:t>
            </a:r>
          </a:p>
          <a:p>
            <a:r>
              <a:rPr lang="en-US" sz="2000" dirty="0">
                <a:latin typeface="Helvetica"/>
                <a:cs typeface="Helvetica"/>
              </a:rPr>
              <a:t>   </a:t>
            </a:r>
          </a:p>
          <a:p>
            <a:pPr eaLnBrk="1" hangingPunct="1"/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2711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1" grpId="0"/>
      <p:bldP spid="4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61341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9128125" y="1157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8775" y="6858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4200" y="42100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10058400" y="4038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3900" y="57340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82105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7458075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55816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971550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103251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6467475" y="39624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7153275" y="14478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148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906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62865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7077076" y="14478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00" y="29718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75057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8420100" y="55626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104775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107061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9991725" y="1666876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72700" y="13716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91201" y="28098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6181725" y="2895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cs typeface="Helvetica"/>
              </a:rPr>
              <a:t>50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4714876" y="2743201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Helvetica"/>
                <a:cs typeface="Helvetica"/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4867276" y="4117976"/>
            <a:ext cx="110041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Helvetica"/>
                <a:cs typeface="Helvetica"/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4722814" y="3057526"/>
            <a:ext cx="110605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Helvetica"/>
                <a:cs typeface="Helvetica"/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5781675" y="993776"/>
            <a:ext cx="1104364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Helvetica"/>
                <a:cs typeface="Helvetica"/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6086475" y="31242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Helvetica"/>
              <a:cs typeface="Helvetica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1065214" y="792722"/>
            <a:ext cx="39087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This completes the joining operation!</a:t>
            </a:r>
          </a:p>
          <a:p>
            <a:r>
              <a:rPr lang="en-US" sz="2000" kern="0" dirty="0"/>
              <a:t>The same stabilizing process will deal with failed nodes by reconnecting the ring</a:t>
            </a:r>
          </a:p>
          <a:p>
            <a:r>
              <a:rPr lang="en-US" sz="2000" kern="0" dirty="0"/>
              <a:t>What if 2 or more nodes in a row fail?</a:t>
            </a:r>
          </a:p>
          <a:p>
            <a:pPr lvl="1"/>
            <a:r>
              <a:rPr lang="en-US" sz="1800" kern="0" dirty="0">
                <a:solidFill>
                  <a:srgbClr val="FF0000"/>
                </a:solidFill>
              </a:rPr>
              <a:t>Keep track of</a:t>
            </a:r>
            <a:br>
              <a:rPr lang="en-US" sz="1800" kern="0" dirty="0">
                <a:solidFill>
                  <a:srgbClr val="FF0000"/>
                </a:solidFill>
              </a:rPr>
            </a:br>
            <a:r>
              <a:rPr lang="en-US" sz="1800" kern="0" dirty="0">
                <a:solidFill>
                  <a:srgbClr val="FF0000"/>
                </a:solidFill>
              </a:rPr>
              <a:t>more neighbors!</a:t>
            </a:r>
          </a:p>
          <a:p>
            <a:pPr lvl="1"/>
            <a:r>
              <a:rPr lang="en-US" sz="1800" kern="0" dirty="0"/>
              <a:t>Called the “leaf set”</a:t>
            </a:r>
          </a:p>
        </p:txBody>
      </p:sp>
    </p:spTree>
    <p:extLst>
      <p:ext uri="{BB962C8B-B14F-4D97-AF65-F5344CB8AC3E}">
        <p14:creationId xmlns:p14="http://schemas.microsoft.com/office/powerpoint/2010/main" val="125460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4421188" y="1844676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4114801" y="4510088"/>
            <a:ext cx="771345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4724400" y="4384676"/>
            <a:ext cx="184731" cy="369332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4579757" y="4208009"/>
            <a:ext cx="465783" cy="551635"/>
          </a:xfrm>
          <a:custGeom>
            <a:avLst/>
            <a:gdLst>
              <a:gd name="connsiteX0" fmla="*/ 6358 w 9374"/>
              <a:gd name="connsiteY0" fmla="*/ 9494 h 9494"/>
              <a:gd name="connsiteX1" fmla="*/ 9091 w 9374"/>
              <a:gd name="connsiteY1" fmla="*/ 826 h 9494"/>
              <a:gd name="connsiteX2" fmla="*/ 0 w 9374"/>
              <a:gd name="connsiteY2" fmla="*/ 826 h 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4" h="9494">
                <a:moveTo>
                  <a:pt x="6358" y="9494"/>
                </a:moveTo>
                <a:cubicBezTo>
                  <a:pt x="8630" y="5923"/>
                  <a:pt x="10000" y="2254"/>
                  <a:pt x="9091" y="826"/>
                </a:cubicBezTo>
                <a:cubicBezTo>
                  <a:pt x="8182" y="-603"/>
                  <a:pt x="4091" y="111"/>
                  <a:pt x="0" y="82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4495800" y="3895727"/>
            <a:ext cx="771759" cy="863872"/>
          </a:xfrm>
          <a:custGeom>
            <a:avLst/>
            <a:gdLst>
              <a:gd name="connsiteX0" fmla="*/ 4138 w 9411"/>
              <a:gd name="connsiteY0" fmla="*/ 9397 h 9397"/>
              <a:gd name="connsiteX1" fmla="*/ 9310 w 9411"/>
              <a:gd name="connsiteY1" fmla="*/ 826 h 9397"/>
              <a:gd name="connsiteX2" fmla="*/ 0 w 9411"/>
              <a:gd name="connsiteY2" fmla="*/ 826 h 9397"/>
              <a:gd name="connsiteX0" fmla="*/ 5126 w 10026"/>
              <a:gd name="connsiteY0" fmla="*/ 10336 h 10336"/>
              <a:gd name="connsiteX1" fmla="*/ 9893 w 10026"/>
              <a:gd name="connsiteY1" fmla="*/ 879 h 10336"/>
              <a:gd name="connsiteX2" fmla="*/ 0 w 10026"/>
              <a:gd name="connsiteY2" fmla="*/ 879 h 1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26" h="10336">
                <a:moveTo>
                  <a:pt x="5126" y="10336"/>
                </a:moveTo>
                <a:cubicBezTo>
                  <a:pt x="8240" y="6536"/>
                  <a:pt x="10626" y="2399"/>
                  <a:pt x="9893" y="879"/>
                </a:cubicBezTo>
                <a:cubicBezTo>
                  <a:pt x="9161" y="-642"/>
                  <a:pt x="4580" y="118"/>
                  <a:pt x="0" y="879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4419599" y="3534800"/>
            <a:ext cx="953755" cy="1185603"/>
          </a:xfrm>
          <a:custGeom>
            <a:avLst/>
            <a:gdLst>
              <a:gd name="connsiteX0" fmla="*/ 5634 w 9609"/>
              <a:gd name="connsiteY0" fmla="*/ 10138 h 10138"/>
              <a:gd name="connsiteX1" fmla="*/ 9474 w 9609"/>
              <a:gd name="connsiteY1" fmla="*/ 2000 h 10138"/>
              <a:gd name="connsiteX2" fmla="*/ 0 w 9609"/>
              <a:gd name="connsiteY2" fmla="*/ 0 h 10138"/>
              <a:gd name="connsiteX0" fmla="*/ 5043 w 9956"/>
              <a:gd name="connsiteY0" fmla="*/ 9592 h 9592"/>
              <a:gd name="connsiteX1" fmla="*/ 9860 w 9956"/>
              <a:gd name="connsiteY1" fmla="*/ 1973 h 9592"/>
              <a:gd name="connsiteX2" fmla="*/ 0 w 9956"/>
              <a:gd name="connsiteY2" fmla="*/ 0 h 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56" h="9592">
                <a:moveTo>
                  <a:pt x="5043" y="9592"/>
                </a:moveTo>
                <a:cubicBezTo>
                  <a:pt x="8603" y="6468"/>
                  <a:pt x="10407" y="3617"/>
                  <a:pt x="9860" y="1973"/>
                </a:cubicBezTo>
                <a:cubicBezTo>
                  <a:pt x="9311" y="328"/>
                  <a:pt x="4656" y="165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4876799" y="2360614"/>
            <a:ext cx="666935" cy="2393394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4876802" y="2265364"/>
            <a:ext cx="2371774" cy="2488644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3965576" y="4357688"/>
            <a:ext cx="771345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3886201" y="4129088"/>
            <a:ext cx="771345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3733801" y="3898900"/>
            <a:ext cx="771345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3660776" y="3367088"/>
            <a:ext cx="771345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4041775" y="2222500"/>
            <a:ext cx="917219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7132638" y="1949451"/>
            <a:ext cx="2419232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6140450" y="1787526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5988050" y="1404939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8610600" y="1143000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1976438" y="5718176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8107364" y="5707064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137013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7364" y="5707064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1752600" y="2439989"/>
            <a:ext cx="184710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1800418" y="1906588"/>
            <a:ext cx="995765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2819400" y="3733800"/>
            <a:ext cx="1619119" cy="12607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1544639" y="1336676"/>
            <a:ext cx="2562541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59725" y="3368676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7770813" y="3578225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7389813" y="3363913"/>
            <a:ext cx="46677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7313613" y="464185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6875463" y="4429125"/>
            <a:ext cx="46677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4954588" y="4565650"/>
            <a:ext cx="46677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7408863" y="2487613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7008813" y="2436813"/>
            <a:ext cx="46677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4878388" y="2271713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4954589" y="2146300"/>
            <a:ext cx="607839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4421188" y="3059113"/>
            <a:ext cx="46677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4346576" y="3273425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18413" y="4584700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7388" y="4813300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3675" y="2987675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9788" y="1771651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4613" y="2284413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561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8991600" cy="685800"/>
          </a:xfrm>
        </p:spPr>
        <p:txBody>
          <a:bodyPr/>
          <a:lstStyle/>
          <a:p>
            <a:r>
              <a:rPr lang="en-US" dirty="0"/>
              <a:t>Achieving </a:t>
            </a:r>
            <a:r>
              <a:rPr lang="en-US" dirty="0" smtClean="0"/>
              <a:t>Fault Tolerance for Lookup Service</a:t>
            </a:r>
            <a:endParaRPr lang="en-US" dirty="0"/>
          </a:p>
        </p:txBody>
      </p:sp>
      <p:sp>
        <p:nvSpPr>
          <p:cNvPr id="137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066800"/>
            <a:ext cx="9753600" cy="5105400"/>
          </a:xfrm>
        </p:spPr>
        <p:txBody>
          <a:bodyPr>
            <a:normAutofit/>
          </a:bodyPr>
          <a:lstStyle/>
          <a:p>
            <a:r>
              <a:rPr lang="en-US" dirty="0"/>
              <a:t>To improve robustness each node maintains the k (&gt; 1) immediate successors instead of only one </a:t>
            </a:r>
            <a:r>
              <a:rPr lang="en-US" dirty="0" smtClean="0"/>
              <a:t>successor</a:t>
            </a:r>
          </a:p>
          <a:p>
            <a:pPr lvl="1"/>
            <a:r>
              <a:rPr lang="en-US" dirty="0" smtClean="0"/>
              <a:t>Again – called the “leaf set”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dirty="0" err="1" smtClean="0">
                <a:solidFill>
                  <a:srgbClr val="FF0000"/>
                </a:solidFill>
              </a:rPr>
              <a:t>pred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dirty="0"/>
              <a:t> </a:t>
            </a:r>
            <a:r>
              <a:rPr lang="en-US" dirty="0" smtClean="0"/>
              <a:t>reply message</a:t>
            </a:r>
            <a:r>
              <a:rPr lang="en-US" dirty="0"/>
              <a:t>, node A can send its k-1 successors to its predecessor B</a:t>
            </a:r>
          </a:p>
          <a:p>
            <a:pPr lvl="1"/>
            <a:r>
              <a:rPr lang="en-US" dirty="0" smtClean="0"/>
              <a:t>Upon receiving </a:t>
            </a:r>
            <a:r>
              <a:rPr lang="en-US" dirty="0" err="1" smtClean="0">
                <a:solidFill>
                  <a:srgbClr val="FF0000"/>
                </a:solidFill>
              </a:rPr>
              <a:t>pred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dirty="0"/>
              <a:t> message, B can update its successor list by concatenating the successor list received from A </a:t>
            </a:r>
            <a:r>
              <a:rPr lang="en-US" dirty="0" smtClean="0"/>
              <a:t>with its own list</a:t>
            </a:r>
          </a:p>
          <a:p>
            <a:r>
              <a:rPr lang="en-US" dirty="0" smtClean="0"/>
              <a:t>If k = log(M), lookup operation works with high probability even if half of nodes fail, where M is number of nodes in the syste</a:t>
            </a:r>
            <a:r>
              <a:rPr lang="en-US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540731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6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0"/>
            <a:ext cx="7162800" cy="838200"/>
          </a:xfrm>
        </p:spPr>
        <p:txBody>
          <a:bodyPr/>
          <a:lstStyle/>
          <a:p>
            <a:r>
              <a:rPr lang="en-US" dirty="0" smtClean="0"/>
              <a:t>Storage Fault Tolerance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838200"/>
            <a:ext cx="4101557" cy="4724400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sz="2400" dirty="0"/>
              <a:t>Replicate tuples on successor nodes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/>
              <a:t>Example: replicate (K14, V14) on nodes 20 and 32</a:t>
            </a:r>
          </a:p>
          <a:p>
            <a:pPr marL="342900" indent="-342900"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5676900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8523287" y="12334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91575" y="6858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0" y="42100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9599612" y="4038601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6700" y="57340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7753350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6743700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6100" y="55816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9258300" y="1690688"/>
            <a:ext cx="31302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9867900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5905500" y="3962400"/>
            <a:ext cx="441402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6686550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1148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9906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5829300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6657976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01300" y="29718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7048500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7962901" y="55626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10020300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10248900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9534525" y="1666876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3912" y="13716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8723313" y="11287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5411788" y="803276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811262" y="2480846"/>
            <a:ext cx="1437638" cy="721142"/>
            <a:chOff x="6672900" y="2785646"/>
            <a:chExt cx="1437638" cy="721142"/>
          </a:xfrm>
        </p:grpSpPr>
        <p:grpSp>
          <p:nvGrpSpPr>
            <p:cNvPr id="38" name="Group 37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39" name="Rectangle 3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40" name="Straight Connector 39"/>
              <p:cNvCxnSpPr>
                <a:stCxn id="39" idx="0"/>
                <a:endCxn id="3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46" name="Group 45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4" name="Straight Arrow Connector 3"/>
            <p:cNvCxnSpPr>
              <a:stCxn id="39" idx="2"/>
              <a:endCxn id="1351705" idx="1"/>
            </p:cNvCxnSpPr>
            <p:nvPr/>
          </p:nvCxnSpPr>
          <p:spPr bwMode="auto">
            <a:xfrm>
              <a:off x="7222650" y="3089971"/>
              <a:ext cx="887888" cy="416817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7716760" y="1066800"/>
            <a:ext cx="441402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Key"/>
                <a:cs typeface="Key"/>
              </a:rPr>
              <a:t>63</a:t>
            </a:r>
          </a:p>
        </p:txBody>
      </p:sp>
      <p:sp>
        <p:nvSpPr>
          <p:cNvPr id="58" name="Text Box 16"/>
          <p:cNvSpPr txBox="1">
            <a:spLocks noChangeArrowheads="1"/>
          </p:cNvSpPr>
          <p:nvPr/>
        </p:nvSpPr>
        <p:spPr bwMode="auto">
          <a:xfrm>
            <a:off x="8073738" y="1066800"/>
            <a:ext cx="31302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Key"/>
                <a:cs typeface="Key"/>
              </a:rPr>
              <a:t>0</a:t>
            </a:r>
          </a:p>
        </p:txBody>
      </p:sp>
      <p:sp>
        <p:nvSpPr>
          <p:cNvPr id="60" name="Line 23"/>
          <p:cNvSpPr>
            <a:spLocks noChangeShapeType="1"/>
          </p:cNvSpPr>
          <p:nvPr/>
        </p:nvSpPr>
        <p:spPr bwMode="auto">
          <a:xfrm flipV="1">
            <a:off x="7929563" y="990600"/>
            <a:ext cx="1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61" name="Line 23"/>
          <p:cNvSpPr>
            <a:spLocks noChangeShapeType="1"/>
          </p:cNvSpPr>
          <p:nvPr/>
        </p:nvSpPr>
        <p:spPr bwMode="auto">
          <a:xfrm flipV="1">
            <a:off x="8158162" y="990600"/>
            <a:ext cx="1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8691562" y="3429000"/>
            <a:ext cx="1328738" cy="838200"/>
            <a:chOff x="6672900" y="2785646"/>
            <a:chExt cx="1328738" cy="838200"/>
          </a:xfrm>
        </p:grpSpPr>
        <p:grpSp>
          <p:nvGrpSpPr>
            <p:cNvPr id="52" name="Group 51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59" name="Rectangle 5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62" name="Straight Connector 61"/>
              <p:cNvCxnSpPr>
                <a:stCxn id="59" idx="0"/>
                <a:endCxn id="5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3" name="Straight Connector 62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53" name="Group 52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54" name="Straight Arrow Connector 53"/>
            <p:cNvCxnSpPr>
              <a:stCxn id="59" idx="2"/>
              <a:endCxn id="1351704" idx="1"/>
            </p:cNvCxnSpPr>
            <p:nvPr/>
          </p:nvCxnSpPr>
          <p:spPr bwMode="auto">
            <a:xfrm>
              <a:off x="7222650" y="3089971"/>
              <a:ext cx="778988" cy="533875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8001000" y="4495800"/>
            <a:ext cx="1375724" cy="1143000"/>
            <a:chOff x="6396676" y="2785646"/>
            <a:chExt cx="1375724" cy="1143000"/>
          </a:xfrm>
        </p:grpSpPr>
        <p:grpSp>
          <p:nvGrpSpPr>
            <p:cNvPr id="65" name="Group 64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70" name="Rectangle 69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71" name="Straight Connector 70"/>
              <p:cNvCxnSpPr>
                <a:stCxn id="70" idx="0"/>
                <a:endCxn id="70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66" name="Group 65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67" name="Straight Arrow Connector 66"/>
            <p:cNvCxnSpPr>
              <a:stCxn id="70" idx="2"/>
              <a:endCxn id="1351684" idx="4"/>
            </p:cNvCxnSpPr>
            <p:nvPr/>
          </p:nvCxnSpPr>
          <p:spPr bwMode="auto">
            <a:xfrm flipH="1">
              <a:off x="6396676" y="3089971"/>
              <a:ext cx="825974" cy="838675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64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0"/>
            <a:ext cx="7162800" cy="838200"/>
          </a:xfrm>
        </p:spPr>
        <p:txBody>
          <a:bodyPr/>
          <a:lstStyle/>
          <a:p>
            <a:r>
              <a:rPr lang="en-US" dirty="0" smtClean="0"/>
              <a:t>Storage Fault Tolerance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761436"/>
            <a:ext cx="4310564" cy="4724400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sz="2400" dirty="0"/>
              <a:t>If node 15 fails, no reconfiguration needed</a:t>
            </a:r>
          </a:p>
          <a:p>
            <a:pPr marL="742950" lvl="1" indent="-342900">
              <a:lnSpc>
                <a:spcPct val="100000"/>
              </a:lnSpc>
            </a:pPr>
            <a:r>
              <a:rPr lang="en-US" sz="2000" dirty="0"/>
              <a:t>Still have two replicas </a:t>
            </a:r>
          </a:p>
          <a:p>
            <a:pPr marL="742950" lvl="1" indent="-342900">
              <a:lnSpc>
                <a:spcPct val="100000"/>
              </a:lnSpc>
            </a:pPr>
            <a:r>
              <a:rPr lang="en-US" sz="2000" dirty="0"/>
              <a:t>All lookups will be correctly routed after stabilization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/>
              <a:t>Will need to add a new replica on node 35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5672138" y="10668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8518525" y="12334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6813" y="6858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2238" y="42100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9594850" y="4038601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1938" y="57340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7748588" y="51816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6738938" y="50434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1338" y="55816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9253538" y="1690688"/>
            <a:ext cx="31302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9863138" y="30622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5900738" y="3962400"/>
            <a:ext cx="441402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6681788" y="152400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>
                <a:latin typeface="Key"/>
                <a:cs typeface="Key"/>
              </a:rPr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1638" y="41148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6038" y="9906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5824538" y="41910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6653214" y="14303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96538" y="29718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7043738" y="53340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7958139" y="55626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10015538" y="42672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10244138" y="32004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9529763" y="1666876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09150" y="13716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8718551" y="11287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5407026" y="803276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>
                <a:latin typeface="Key"/>
                <a:cs typeface="Key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806500" y="2480846"/>
            <a:ext cx="1437638" cy="721142"/>
            <a:chOff x="6672900" y="2785646"/>
            <a:chExt cx="1437638" cy="721142"/>
          </a:xfrm>
        </p:grpSpPr>
        <p:grpSp>
          <p:nvGrpSpPr>
            <p:cNvPr id="38" name="Group 37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39" name="Rectangle 3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40" name="Straight Connector 39"/>
              <p:cNvCxnSpPr>
                <a:stCxn id="39" idx="0"/>
                <a:endCxn id="3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46" name="Group 45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4" name="Straight Arrow Connector 3"/>
            <p:cNvCxnSpPr>
              <a:stCxn id="39" idx="2"/>
              <a:endCxn id="1351705" idx="1"/>
            </p:cNvCxnSpPr>
            <p:nvPr/>
          </p:nvCxnSpPr>
          <p:spPr bwMode="auto">
            <a:xfrm>
              <a:off x="7222650" y="3089971"/>
              <a:ext cx="887888" cy="416817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7711998" y="1066800"/>
            <a:ext cx="441402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Key"/>
                <a:cs typeface="Key"/>
              </a:rPr>
              <a:t>63</a:t>
            </a:r>
          </a:p>
        </p:txBody>
      </p:sp>
      <p:sp>
        <p:nvSpPr>
          <p:cNvPr id="58" name="Text Box 16"/>
          <p:cNvSpPr txBox="1">
            <a:spLocks noChangeArrowheads="1"/>
          </p:cNvSpPr>
          <p:nvPr/>
        </p:nvSpPr>
        <p:spPr bwMode="auto">
          <a:xfrm>
            <a:off x="8068976" y="1066800"/>
            <a:ext cx="31302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Key"/>
                <a:cs typeface="Key"/>
              </a:rPr>
              <a:t>0</a:t>
            </a:r>
          </a:p>
        </p:txBody>
      </p:sp>
      <p:sp>
        <p:nvSpPr>
          <p:cNvPr id="60" name="Line 23"/>
          <p:cNvSpPr>
            <a:spLocks noChangeShapeType="1"/>
          </p:cNvSpPr>
          <p:nvPr/>
        </p:nvSpPr>
        <p:spPr bwMode="auto">
          <a:xfrm flipV="1">
            <a:off x="7924801" y="990600"/>
            <a:ext cx="1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sp>
        <p:nvSpPr>
          <p:cNvPr id="61" name="Line 23"/>
          <p:cNvSpPr>
            <a:spLocks noChangeShapeType="1"/>
          </p:cNvSpPr>
          <p:nvPr/>
        </p:nvSpPr>
        <p:spPr bwMode="auto">
          <a:xfrm flipV="1">
            <a:off x="8153400" y="990600"/>
            <a:ext cx="1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Key"/>
              <a:cs typeface="Key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8686800" y="3429000"/>
            <a:ext cx="1328738" cy="838200"/>
            <a:chOff x="6672900" y="2785646"/>
            <a:chExt cx="1328738" cy="838200"/>
          </a:xfrm>
        </p:grpSpPr>
        <p:grpSp>
          <p:nvGrpSpPr>
            <p:cNvPr id="52" name="Group 51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59" name="Rectangle 5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62" name="Straight Connector 61"/>
              <p:cNvCxnSpPr>
                <a:stCxn id="59" idx="0"/>
                <a:endCxn id="5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3" name="Straight Connector 62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53" name="Group 52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54" name="Straight Arrow Connector 53"/>
            <p:cNvCxnSpPr>
              <a:stCxn id="59" idx="2"/>
              <a:endCxn id="1351704" idx="1"/>
            </p:cNvCxnSpPr>
            <p:nvPr/>
          </p:nvCxnSpPr>
          <p:spPr bwMode="auto">
            <a:xfrm>
              <a:off x="7222650" y="3089971"/>
              <a:ext cx="778988" cy="533875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7996238" y="4495800"/>
            <a:ext cx="1375724" cy="1143000"/>
            <a:chOff x="6396676" y="2785646"/>
            <a:chExt cx="1375724" cy="1143000"/>
          </a:xfrm>
        </p:grpSpPr>
        <p:grpSp>
          <p:nvGrpSpPr>
            <p:cNvPr id="65" name="Group 64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70" name="Rectangle 69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71" name="Straight Connector 70"/>
              <p:cNvCxnSpPr>
                <a:stCxn id="70" idx="0"/>
                <a:endCxn id="70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66" name="Group 65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67" name="Straight Arrow Connector 66"/>
            <p:cNvCxnSpPr>
              <a:stCxn id="70" idx="2"/>
              <a:endCxn id="1351684" idx="4"/>
            </p:cNvCxnSpPr>
            <p:nvPr/>
          </p:nvCxnSpPr>
          <p:spPr bwMode="auto">
            <a:xfrm flipH="1">
              <a:off x="6396676" y="3089971"/>
              <a:ext cx="825974" cy="838675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3" name="Group 72"/>
          <p:cNvGrpSpPr/>
          <p:nvPr/>
        </p:nvGrpSpPr>
        <p:grpSpPr>
          <a:xfrm>
            <a:off x="10363200" y="3048000"/>
            <a:ext cx="304800" cy="304800"/>
            <a:chOff x="7391400" y="3581400"/>
            <a:chExt cx="304800" cy="304800"/>
          </a:xfrm>
        </p:grpSpPr>
        <p:cxnSp>
          <p:nvCxnSpPr>
            <p:cNvPr id="74" name="Straight Connector 73"/>
            <p:cNvCxnSpPr/>
            <p:nvPr/>
          </p:nvCxnSpPr>
          <p:spPr bwMode="auto">
            <a:xfrm flipH="1">
              <a:off x="7391400" y="3581400"/>
              <a:ext cx="304800" cy="30480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flipH="1" flipV="1">
              <a:off x="7391400" y="3581400"/>
              <a:ext cx="304800" cy="30480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76" name="Group 75"/>
          <p:cNvGrpSpPr/>
          <p:nvPr/>
        </p:nvGrpSpPr>
        <p:grpSpPr>
          <a:xfrm>
            <a:off x="6835842" y="3840666"/>
            <a:ext cx="1099500" cy="1386178"/>
            <a:chOff x="6672900" y="2785646"/>
            <a:chExt cx="1099500" cy="1386178"/>
          </a:xfrm>
        </p:grpSpPr>
        <p:grpSp>
          <p:nvGrpSpPr>
            <p:cNvPr id="77" name="Group 76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82" name="Rectangle 81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83" name="Straight Connector 82"/>
              <p:cNvCxnSpPr>
                <a:stCxn id="82" idx="0"/>
                <a:endCxn id="82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84" name="Straight Connector 83"/>
              <p:cNvCxnSpPr/>
              <p:nvPr/>
            </p:nvCxnSpPr>
            <p:spPr bwMode="auto">
              <a:xfrm>
                <a:off x="1752600" y="3657600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78" name="Group 77"/>
            <p:cNvGrpSpPr/>
            <p:nvPr/>
          </p:nvGrpSpPr>
          <p:grpSpPr>
            <a:xfrm>
              <a:off x="6672900" y="2785646"/>
              <a:ext cx="1099500" cy="338554"/>
              <a:chOff x="5698650" y="4766846"/>
              <a:chExt cx="1099500" cy="338554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5698650" y="4766846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248400" y="4766846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79" name="Straight Arrow Connector 78"/>
            <p:cNvCxnSpPr>
              <a:stCxn id="82" idx="2"/>
              <a:endCxn id="1351691" idx="3"/>
            </p:cNvCxnSpPr>
            <p:nvPr/>
          </p:nvCxnSpPr>
          <p:spPr bwMode="auto">
            <a:xfrm flipH="1">
              <a:off x="7014146" y="3089971"/>
              <a:ext cx="208504" cy="1081853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590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51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51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351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683" grpId="0" uiExpand="1" build="p"/>
      <p:bldP spid="1351694" grpId="0"/>
      <p:bldP spid="135170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Content Placeholder 8" descr="North America Map - The Scuba Wiki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1" b="11381"/>
          <a:stretch/>
        </p:blipFill>
        <p:spPr bwMode="auto">
          <a:xfrm>
            <a:off x="1668572" y="750564"/>
            <a:ext cx="705388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in Physical Space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2886970" y="1349777"/>
            <a:ext cx="572594" cy="649500"/>
            <a:chOff x="1547364" y="1447800"/>
            <a:chExt cx="658791" cy="979546"/>
          </a:xfrm>
        </p:grpSpPr>
        <p:pic>
          <p:nvPicPr>
            <p:cNvPr id="11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5310" y="1447800"/>
              <a:ext cx="342899" cy="563336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547364" y="1963171"/>
              <a:ext cx="658791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4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959112" y="3463105"/>
            <a:ext cx="671979" cy="649501"/>
            <a:chOff x="1505620" y="1447800"/>
            <a:chExt cx="773139" cy="979548"/>
          </a:xfrm>
        </p:grpSpPr>
        <p:pic>
          <p:nvPicPr>
            <p:cNvPr id="23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1505620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44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680375" y="2935072"/>
            <a:ext cx="572594" cy="649501"/>
            <a:chOff x="1547364" y="1447800"/>
            <a:chExt cx="658791" cy="979548"/>
          </a:xfrm>
        </p:grpSpPr>
        <p:pic>
          <p:nvPicPr>
            <p:cNvPr id="26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5310" y="1447800"/>
              <a:ext cx="342899" cy="563337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1547364" y="1963173"/>
              <a:ext cx="658791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8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08130" y="1880461"/>
            <a:ext cx="671979" cy="649501"/>
            <a:chOff x="1505620" y="1447800"/>
            <a:chExt cx="773139" cy="979548"/>
          </a:xfrm>
        </p:grpSpPr>
        <p:pic>
          <p:nvPicPr>
            <p:cNvPr id="29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1505620" y="1963173"/>
              <a:ext cx="773139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20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379177" y="2579472"/>
            <a:ext cx="671979" cy="649500"/>
            <a:chOff x="1505620" y="1447800"/>
            <a:chExt cx="773138" cy="979546"/>
          </a:xfrm>
        </p:grpSpPr>
        <p:pic>
          <p:nvPicPr>
            <p:cNvPr id="35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6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1505620" y="1963171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35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810077" y="1025027"/>
            <a:ext cx="671979" cy="649501"/>
            <a:chOff x="1505620" y="1447800"/>
            <a:chExt cx="773138" cy="979548"/>
          </a:xfrm>
        </p:grpSpPr>
        <p:pic>
          <p:nvPicPr>
            <p:cNvPr id="38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/>
            <p:nvPr/>
          </p:nvSpPr>
          <p:spPr>
            <a:xfrm>
              <a:off x="1505620" y="1963173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58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459564" y="3016269"/>
            <a:ext cx="671979" cy="649501"/>
            <a:chOff x="1505620" y="1447800"/>
            <a:chExt cx="773138" cy="979548"/>
          </a:xfrm>
        </p:grpSpPr>
        <p:pic>
          <p:nvPicPr>
            <p:cNvPr id="32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1505620" y="1963173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15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203998" y="2515744"/>
            <a:ext cx="671979" cy="649501"/>
            <a:chOff x="1505620" y="1447800"/>
            <a:chExt cx="773138" cy="979548"/>
          </a:xfrm>
        </p:grpSpPr>
        <p:pic>
          <p:nvPicPr>
            <p:cNvPr id="41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0739" y="1447800"/>
              <a:ext cx="342900" cy="563337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1505620" y="1963173"/>
              <a:ext cx="773138" cy="46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"/>
                </a:rPr>
                <a:t>ID: 32</a:t>
              </a:r>
            </a:p>
          </p:txBody>
        </p:sp>
      </p:grpSp>
      <p:sp>
        <p:nvSpPr>
          <p:cNvPr id="46" name="Content Placeholder 45"/>
          <p:cNvSpPr>
            <a:spLocks noGrp="1"/>
          </p:cNvSpPr>
          <p:nvPr>
            <p:ph idx="1"/>
          </p:nvPr>
        </p:nvSpPr>
        <p:spPr>
          <a:xfrm>
            <a:off x="1071382" y="4967806"/>
            <a:ext cx="9799818" cy="1645306"/>
          </a:xfrm>
        </p:spPr>
        <p:txBody>
          <a:bodyPr>
            <a:normAutofit/>
          </a:bodyPr>
          <a:lstStyle/>
          <a:p>
            <a:r>
              <a:rPr lang="en-US" dirty="0" smtClean="0"/>
              <a:t>Replicating in Adjacent nodes of virtual space </a:t>
            </a:r>
            <a:r>
              <a:rPr lang="en-US" dirty="0" smtClean="0">
                <a:sym typeface="Symbol" panose="05050102010706020507" pitchFamily="18" charset="2"/>
              </a:rPr>
              <a:t> Geographic Separation in physical space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Avoids single-points of failure through randomness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More nodes, more replication, more geographic spread</a:t>
            </a:r>
            <a:endParaRPr lang="en-US" dirty="0"/>
          </a:p>
        </p:txBody>
      </p:sp>
      <p:sp>
        <p:nvSpPr>
          <p:cNvPr id="48" name="Freeform 47"/>
          <p:cNvSpPr/>
          <p:nvPr/>
        </p:nvSpPr>
        <p:spPr bwMode="auto">
          <a:xfrm>
            <a:off x="3352800" y="1366750"/>
            <a:ext cx="3591828" cy="1541342"/>
          </a:xfrm>
          <a:custGeom>
            <a:avLst/>
            <a:gdLst>
              <a:gd name="connsiteX0" fmla="*/ 3530184 w 3530184"/>
              <a:gd name="connsiteY0" fmla="*/ 1627899 h 1627899"/>
              <a:gd name="connsiteX1" fmla="*/ 3095469 w 3530184"/>
              <a:gd name="connsiteY1" fmla="*/ 713499 h 1627899"/>
              <a:gd name="connsiteX2" fmla="*/ 2600794 w 3530184"/>
              <a:gd name="connsiteY2" fmla="*/ 331250 h 1627899"/>
              <a:gd name="connsiteX3" fmla="*/ 1319135 w 3530184"/>
              <a:gd name="connsiteY3" fmla="*/ 8961 h 1627899"/>
              <a:gd name="connsiteX4" fmla="*/ 0 w 3530184"/>
              <a:gd name="connsiteY4" fmla="*/ 121387 h 1627899"/>
              <a:gd name="connsiteX0" fmla="*/ 3530184 w 3530184"/>
              <a:gd name="connsiteY0" fmla="*/ 1627899 h 1627899"/>
              <a:gd name="connsiteX1" fmla="*/ 3125450 w 3530184"/>
              <a:gd name="connsiteY1" fmla="*/ 880606 h 1627899"/>
              <a:gd name="connsiteX2" fmla="*/ 2600794 w 3530184"/>
              <a:gd name="connsiteY2" fmla="*/ 331250 h 1627899"/>
              <a:gd name="connsiteX3" fmla="*/ 1319135 w 3530184"/>
              <a:gd name="connsiteY3" fmla="*/ 8961 h 1627899"/>
              <a:gd name="connsiteX4" fmla="*/ 0 w 3530184"/>
              <a:gd name="connsiteY4" fmla="*/ 121387 h 1627899"/>
              <a:gd name="connsiteX0" fmla="*/ 3530184 w 3530184"/>
              <a:gd name="connsiteY0" fmla="*/ 1633638 h 1633638"/>
              <a:gd name="connsiteX1" fmla="*/ 3125450 w 3530184"/>
              <a:gd name="connsiteY1" fmla="*/ 886345 h 1633638"/>
              <a:gd name="connsiteX2" fmla="*/ 2578309 w 3530184"/>
              <a:gd name="connsiteY2" fmla="*/ 428898 h 1633638"/>
              <a:gd name="connsiteX3" fmla="*/ 1319135 w 3530184"/>
              <a:gd name="connsiteY3" fmla="*/ 14700 h 1633638"/>
              <a:gd name="connsiteX4" fmla="*/ 0 w 3530184"/>
              <a:gd name="connsiteY4" fmla="*/ 127126 h 1633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0184" h="1633638">
                <a:moveTo>
                  <a:pt x="3530184" y="1633638"/>
                </a:moveTo>
                <a:cubicBezTo>
                  <a:pt x="3390275" y="1284492"/>
                  <a:pt x="3284096" y="1087135"/>
                  <a:pt x="3125450" y="886345"/>
                </a:cubicBezTo>
                <a:cubicBezTo>
                  <a:pt x="2966804" y="685555"/>
                  <a:pt x="2879361" y="574172"/>
                  <a:pt x="2578309" y="428898"/>
                </a:cubicBezTo>
                <a:cubicBezTo>
                  <a:pt x="2277257" y="283624"/>
                  <a:pt x="1748853" y="64995"/>
                  <a:pt x="1319135" y="14700"/>
                </a:cubicBezTo>
                <a:cubicBezTo>
                  <a:pt x="889417" y="-35595"/>
                  <a:pt x="442834" y="53424"/>
                  <a:pt x="0" y="127126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49" name="Freeform 48"/>
          <p:cNvSpPr/>
          <p:nvPr/>
        </p:nvSpPr>
        <p:spPr bwMode="auto">
          <a:xfrm>
            <a:off x="3390277" y="927494"/>
            <a:ext cx="4497049" cy="376651"/>
          </a:xfrm>
          <a:custGeom>
            <a:avLst/>
            <a:gdLst>
              <a:gd name="connsiteX0" fmla="*/ 0 w 4497049"/>
              <a:gd name="connsiteY0" fmla="*/ 376651 h 376651"/>
              <a:gd name="connsiteX1" fmla="*/ 1461541 w 4497049"/>
              <a:gd name="connsiteY1" fmla="*/ 39373 h 376651"/>
              <a:gd name="connsiteX2" fmla="*/ 3260360 w 4497049"/>
              <a:gd name="connsiteY2" fmla="*/ 31877 h 376651"/>
              <a:gd name="connsiteX3" fmla="*/ 4497049 w 4497049"/>
              <a:gd name="connsiteY3" fmla="*/ 264225 h 3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7049" h="376651">
                <a:moveTo>
                  <a:pt x="0" y="376651"/>
                </a:moveTo>
                <a:cubicBezTo>
                  <a:pt x="459074" y="236743"/>
                  <a:pt x="918148" y="96835"/>
                  <a:pt x="1461541" y="39373"/>
                </a:cubicBezTo>
                <a:cubicBezTo>
                  <a:pt x="2004934" y="-18089"/>
                  <a:pt x="2754442" y="-5598"/>
                  <a:pt x="3260360" y="31877"/>
                </a:cubicBezTo>
                <a:cubicBezTo>
                  <a:pt x="3766278" y="69352"/>
                  <a:pt x="4131663" y="166788"/>
                  <a:pt x="4497049" y="264225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55" name="Freeform 54"/>
          <p:cNvSpPr/>
          <p:nvPr/>
        </p:nvSpPr>
        <p:spPr bwMode="auto">
          <a:xfrm>
            <a:off x="3769380" y="3522690"/>
            <a:ext cx="3173566" cy="1055282"/>
          </a:xfrm>
          <a:custGeom>
            <a:avLst/>
            <a:gdLst>
              <a:gd name="connsiteX0" fmla="*/ 629306 w 4024578"/>
              <a:gd name="connsiteY0" fmla="*/ 0 h 1399863"/>
              <a:gd name="connsiteX1" fmla="*/ 104650 w 4024578"/>
              <a:gd name="connsiteY1" fmla="*/ 329783 h 1399863"/>
              <a:gd name="connsiteX2" fmla="*/ 314512 w 4024578"/>
              <a:gd name="connsiteY2" fmla="*/ 899410 h 1399863"/>
              <a:gd name="connsiteX3" fmla="*/ 3140158 w 4024578"/>
              <a:gd name="connsiteY3" fmla="*/ 1386590 h 1399863"/>
              <a:gd name="connsiteX4" fmla="*/ 4024578 w 4024578"/>
              <a:gd name="connsiteY4" fmla="*/ 352269 h 1399863"/>
              <a:gd name="connsiteX0" fmla="*/ 535507 w 3930779"/>
              <a:gd name="connsiteY0" fmla="*/ 0 h 1408093"/>
              <a:gd name="connsiteX1" fmla="*/ 10851 w 3930779"/>
              <a:gd name="connsiteY1" fmla="*/ 329783 h 1408093"/>
              <a:gd name="connsiteX2" fmla="*/ 1007696 w 3930779"/>
              <a:gd name="connsiteY2" fmla="*/ 996846 h 1408093"/>
              <a:gd name="connsiteX3" fmla="*/ 3046359 w 3930779"/>
              <a:gd name="connsiteY3" fmla="*/ 1386590 h 1408093"/>
              <a:gd name="connsiteX4" fmla="*/ 3930779 w 3930779"/>
              <a:gd name="connsiteY4" fmla="*/ 352269 h 1408093"/>
              <a:gd name="connsiteX0" fmla="*/ 106875 w 3502147"/>
              <a:gd name="connsiteY0" fmla="*/ 0 h 1407034"/>
              <a:gd name="connsiteX1" fmla="*/ 166835 w 3502147"/>
              <a:gd name="connsiteY1" fmla="*/ 464694 h 1407034"/>
              <a:gd name="connsiteX2" fmla="*/ 579064 w 3502147"/>
              <a:gd name="connsiteY2" fmla="*/ 996846 h 1407034"/>
              <a:gd name="connsiteX3" fmla="*/ 2617727 w 3502147"/>
              <a:gd name="connsiteY3" fmla="*/ 1386590 h 1407034"/>
              <a:gd name="connsiteX4" fmla="*/ 3502147 w 3502147"/>
              <a:gd name="connsiteY4" fmla="*/ 352269 h 1407034"/>
              <a:gd name="connsiteX0" fmla="*/ 0 w 3335312"/>
              <a:gd name="connsiteY0" fmla="*/ 112425 h 1054765"/>
              <a:gd name="connsiteX1" fmla="*/ 412229 w 3335312"/>
              <a:gd name="connsiteY1" fmla="*/ 644577 h 1054765"/>
              <a:gd name="connsiteX2" fmla="*/ 2450892 w 3335312"/>
              <a:gd name="connsiteY2" fmla="*/ 1034321 h 1054765"/>
              <a:gd name="connsiteX3" fmla="*/ 3335312 w 3335312"/>
              <a:gd name="connsiteY3" fmla="*/ 0 h 1054765"/>
              <a:gd name="connsiteX0" fmla="*/ 0 w 3245371"/>
              <a:gd name="connsiteY0" fmla="*/ 119920 h 1054709"/>
              <a:gd name="connsiteX1" fmla="*/ 322288 w 3245371"/>
              <a:gd name="connsiteY1" fmla="*/ 644577 h 1054709"/>
              <a:gd name="connsiteX2" fmla="*/ 2360951 w 3245371"/>
              <a:gd name="connsiteY2" fmla="*/ 1034321 h 1054709"/>
              <a:gd name="connsiteX3" fmla="*/ 3245371 w 3245371"/>
              <a:gd name="connsiteY3" fmla="*/ 0 h 1054709"/>
              <a:gd name="connsiteX0" fmla="*/ 6432 w 3139377"/>
              <a:gd name="connsiteY0" fmla="*/ 44969 h 1055282"/>
              <a:gd name="connsiteX1" fmla="*/ 216294 w 3139377"/>
              <a:gd name="connsiteY1" fmla="*/ 644577 h 1055282"/>
              <a:gd name="connsiteX2" fmla="*/ 2254957 w 3139377"/>
              <a:gd name="connsiteY2" fmla="*/ 1034321 h 1055282"/>
              <a:gd name="connsiteX3" fmla="*/ 3139377 w 3139377"/>
              <a:gd name="connsiteY3" fmla="*/ 0 h 1055282"/>
              <a:gd name="connsiteX0" fmla="*/ 40621 w 3173566"/>
              <a:gd name="connsiteY0" fmla="*/ 44969 h 1055282"/>
              <a:gd name="connsiteX1" fmla="*/ 250483 w 3173566"/>
              <a:gd name="connsiteY1" fmla="*/ 644577 h 1055282"/>
              <a:gd name="connsiteX2" fmla="*/ 2289146 w 3173566"/>
              <a:gd name="connsiteY2" fmla="*/ 1034321 h 1055282"/>
              <a:gd name="connsiteX3" fmla="*/ 3173566 w 3173566"/>
              <a:gd name="connsiteY3" fmla="*/ 0 h 105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3566" h="1055282">
                <a:moveTo>
                  <a:pt x="40621" y="44969"/>
                </a:moveTo>
                <a:cubicBezTo>
                  <a:pt x="29378" y="248585"/>
                  <a:pt x="-124271" y="479685"/>
                  <a:pt x="250483" y="644577"/>
                </a:cubicBezTo>
                <a:cubicBezTo>
                  <a:pt x="625237" y="809469"/>
                  <a:pt x="1801965" y="1141751"/>
                  <a:pt x="2289146" y="1034321"/>
                </a:cubicBezTo>
                <a:cubicBezTo>
                  <a:pt x="2776327" y="926891"/>
                  <a:pt x="3040528" y="471565"/>
                  <a:pt x="3173566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4" name="Freeform 103"/>
          <p:cNvSpPr/>
          <p:nvPr/>
        </p:nvSpPr>
        <p:spPr bwMode="auto">
          <a:xfrm>
            <a:off x="3824990" y="1987819"/>
            <a:ext cx="1409076" cy="927769"/>
          </a:xfrm>
          <a:custGeom>
            <a:avLst/>
            <a:gdLst>
              <a:gd name="connsiteX0" fmla="*/ 1409076 w 1409076"/>
              <a:gd name="connsiteY0" fmla="*/ 20864 h 927769"/>
              <a:gd name="connsiteX1" fmla="*/ 517161 w 1409076"/>
              <a:gd name="connsiteY1" fmla="*/ 118300 h 927769"/>
              <a:gd name="connsiteX2" fmla="*/ 0 w 1409076"/>
              <a:gd name="connsiteY2" fmla="*/ 927769 h 92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076" h="927769">
                <a:moveTo>
                  <a:pt x="1409076" y="20864"/>
                </a:moveTo>
                <a:cubicBezTo>
                  <a:pt x="1080541" y="-5994"/>
                  <a:pt x="752007" y="-32851"/>
                  <a:pt x="517161" y="118300"/>
                </a:cubicBezTo>
                <a:cubicBezTo>
                  <a:pt x="282315" y="269451"/>
                  <a:pt x="141157" y="598610"/>
                  <a:pt x="0" y="92776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5" name="Freeform 104"/>
          <p:cNvSpPr/>
          <p:nvPr/>
        </p:nvSpPr>
        <p:spPr bwMode="auto">
          <a:xfrm>
            <a:off x="5518880" y="1296649"/>
            <a:ext cx="2488367" cy="2353456"/>
          </a:xfrm>
          <a:custGeom>
            <a:avLst/>
            <a:gdLst>
              <a:gd name="connsiteX0" fmla="*/ 2488367 w 2488367"/>
              <a:gd name="connsiteY0" fmla="*/ 0 h 2353456"/>
              <a:gd name="connsiteX1" fmla="*/ 1881265 w 2488367"/>
              <a:gd name="connsiteY1" fmla="*/ 142407 h 2353456"/>
              <a:gd name="connsiteX2" fmla="*/ 1528996 w 2488367"/>
              <a:gd name="connsiteY2" fmla="*/ 771994 h 2353456"/>
              <a:gd name="connsiteX3" fmla="*/ 764498 w 2488367"/>
              <a:gd name="connsiteY3" fmla="*/ 2061148 h 2353456"/>
              <a:gd name="connsiteX4" fmla="*/ 0 w 2488367"/>
              <a:gd name="connsiteY4" fmla="*/ 2353456 h 2353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8367" h="2353456">
                <a:moveTo>
                  <a:pt x="2488367" y="0"/>
                </a:moveTo>
                <a:cubicBezTo>
                  <a:pt x="2264763" y="6870"/>
                  <a:pt x="2041160" y="13741"/>
                  <a:pt x="1881265" y="142407"/>
                </a:cubicBezTo>
                <a:cubicBezTo>
                  <a:pt x="1721370" y="271073"/>
                  <a:pt x="1715124" y="452204"/>
                  <a:pt x="1528996" y="771994"/>
                </a:cubicBezTo>
                <a:cubicBezTo>
                  <a:pt x="1342868" y="1091784"/>
                  <a:pt x="1019331" y="1797571"/>
                  <a:pt x="764498" y="2061148"/>
                </a:cubicBezTo>
                <a:cubicBezTo>
                  <a:pt x="509665" y="2324725"/>
                  <a:pt x="254832" y="2339090"/>
                  <a:pt x="0" y="2353456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6" name="Freeform 105"/>
          <p:cNvSpPr/>
          <p:nvPr/>
        </p:nvSpPr>
        <p:spPr bwMode="auto">
          <a:xfrm>
            <a:off x="4701916" y="2151089"/>
            <a:ext cx="547141" cy="404734"/>
          </a:xfrm>
          <a:custGeom>
            <a:avLst/>
            <a:gdLst>
              <a:gd name="connsiteX0" fmla="*/ 0 w 547141"/>
              <a:gd name="connsiteY0" fmla="*/ 404734 h 404734"/>
              <a:gd name="connsiteX1" fmla="*/ 262328 w 547141"/>
              <a:gd name="connsiteY1" fmla="*/ 89941 h 404734"/>
              <a:gd name="connsiteX2" fmla="*/ 547141 w 547141"/>
              <a:gd name="connsiteY2" fmla="*/ 0 h 4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141" h="404734">
                <a:moveTo>
                  <a:pt x="0" y="404734"/>
                </a:moveTo>
                <a:cubicBezTo>
                  <a:pt x="85569" y="281065"/>
                  <a:pt x="171138" y="157397"/>
                  <a:pt x="262328" y="89941"/>
                </a:cubicBezTo>
                <a:cubicBezTo>
                  <a:pt x="353518" y="22485"/>
                  <a:pt x="450329" y="11242"/>
                  <a:pt x="547141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7" name="Freeform 106"/>
          <p:cNvSpPr/>
          <p:nvPr/>
        </p:nvSpPr>
        <p:spPr bwMode="auto">
          <a:xfrm>
            <a:off x="4761876" y="2698230"/>
            <a:ext cx="749509" cy="59960"/>
          </a:xfrm>
          <a:custGeom>
            <a:avLst/>
            <a:gdLst>
              <a:gd name="connsiteX0" fmla="*/ 749509 w 749509"/>
              <a:gd name="connsiteY0" fmla="*/ 59960 h 59960"/>
              <a:gd name="connsiteX1" fmla="*/ 0 w 749509"/>
              <a:gd name="connsiteY1" fmla="*/ 0 h 5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9509" h="59960">
                <a:moveTo>
                  <a:pt x="749509" y="59960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8" name="Freeform 107"/>
          <p:cNvSpPr/>
          <p:nvPr/>
        </p:nvSpPr>
        <p:spPr bwMode="auto">
          <a:xfrm>
            <a:off x="5155109" y="2855626"/>
            <a:ext cx="348781" cy="554636"/>
          </a:xfrm>
          <a:custGeom>
            <a:avLst/>
            <a:gdLst>
              <a:gd name="connsiteX0" fmla="*/ 41482 w 348781"/>
              <a:gd name="connsiteY0" fmla="*/ 554636 h 554636"/>
              <a:gd name="connsiteX1" fmla="*/ 26492 w 348781"/>
              <a:gd name="connsiteY1" fmla="*/ 134912 h 554636"/>
              <a:gd name="connsiteX2" fmla="*/ 348781 w 348781"/>
              <a:gd name="connsiteY2" fmla="*/ 0 h 55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781" h="554636">
                <a:moveTo>
                  <a:pt x="41482" y="554636"/>
                </a:moveTo>
                <a:cubicBezTo>
                  <a:pt x="8379" y="390993"/>
                  <a:pt x="-24724" y="227351"/>
                  <a:pt x="26492" y="134912"/>
                </a:cubicBezTo>
                <a:cubicBezTo>
                  <a:pt x="77708" y="42473"/>
                  <a:pt x="213244" y="21236"/>
                  <a:pt x="348781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2011744" y="937317"/>
            <a:ext cx="753392" cy="912373"/>
            <a:chOff x="1741072" y="968497"/>
            <a:chExt cx="1177888" cy="1356707"/>
          </a:xfrm>
        </p:grpSpPr>
        <p:sp>
          <p:nvSpPr>
            <p:cNvPr id="110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1" name="Picture 110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2" name="Group 111"/>
          <p:cNvGrpSpPr/>
          <p:nvPr/>
        </p:nvGrpSpPr>
        <p:grpSpPr>
          <a:xfrm>
            <a:off x="4224597" y="3363641"/>
            <a:ext cx="753392" cy="912373"/>
            <a:chOff x="1741072" y="968497"/>
            <a:chExt cx="1177888" cy="1356707"/>
          </a:xfrm>
        </p:grpSpPr>
        <p:sp>
          <p:nvSpPr>
            <p:cNvPr id="113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4" name="Picture 113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8651861" y="765748"/>
            <a:ext cx="753392" cy="912373"/>
            <a:chOff x="1741072" y="968497"/>
            <a:chExt cx="1177888" cy="1356707"/>
          </a:xfrm>
        </p:grpSpPr>
        <p:sp>
          <p:nvSpPr>
            <p:cNvPr id="116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17" name="Picture 116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18" name="Group 117"/>
          <p:cNvGrpSpPr/>
          <p:nvPr/>
        </p:nvGrpSpPr>
        <p:grpSpPr>
          <a:xfrm>
            <a:off x="2649182" y="2244945"/>
            <a:ext cx="753392" cy="912373"/>
            <a:chOff x="1741072" y="968497"/>
            <a:chExt cx="1177888" cy="1356707"/>
          </a:xfrm>
        </p:grpSpPr>
        <p:sp>
          <p:nvSpPr>
            <p:cNvPr id="119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20" name="Picture 119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grpSp>
        <p:nvGrpSpPr>
          <p:cNvPr id="121" name="Group 120"/>
          <p:cNvGrpSpPr/>
          <p:nvPr/>
        </p:nvGrpSpPr>
        <p:grpSpPr>
          <a:xfrm>
            <a:off x="7017473" y="3547161"/>
            <a:ext cx="753392" cy="912373"/>
            <a:chOff x="1741072" y="968497"/>
            <a:chExt cx="1177888" cy="1356707"/>
          </a:xfrm>
        </p:grpSpPr>
        <p:sp>
          <p:nvSpPr>
            <p:cNvPr id="122" name="Text Box 19"/>
            <p:cNvSpPr txBox="1">
              <a:spLocks noChangeArrowheads="1"/>
            </p:cNvSpPr>
            <p:nvPr/>
          </p:nvSpPr>
          <p:spPr bwMode="auto">
            <a:xfrm>
              <a:off x="1741072" y="1825600"/>
              <a:ext cx="1177888" cy="499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600" dirty="0">
                  <a:latin typeface="Gill Sans"/>
                </a:rPr>
                <a:t>Client</a:t>
              </a:r>
            </a:p>
          </p:txBody>
        </p:sp>
        <p:pic>
          <p:nvPicPr>
            <p:cNvPr id="123" name="Picture 122" descr="Australian Genealogy Journeys: February 20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8488" y="968497"/>
              <a:ext cx="1000856" cy="1000856"/>
            </a:xfrm>
            <a:prstGeom prst="rect">
              <a:avLst/>
            </a:prstGeom>
          </p:spPr>
        </p:pic>
      </p:grpSp>
      <p:sp>
        <p:nvSpPr>
          <p:cNvPr id="124" name="Left-Right Arrow 123"/>
          <p:cNvSpPr/>
          <p:nvPr/>
        </p:nvSpPr>
        <p:spPr bwMode="auto">
          <a:xfrm>
            <a:off x="2631986" y="1388933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5" name="Left-Right Arrow 124"/>
          <p:cNvSpPr/>
          <p:nvPr/>
        </p:nvSpPr>
        <p:spPr bwMode="auto">
          <a:xfrm rot="2001488">
            <a:off x="3248768" y="2774192"/>
            <a:ext cx="419139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6" name="Left-Right Arrow 125"/>
          <p:cNvSpPr/>
          <p:nvPr/>
        </p:nvSpPr>
        <p:spPr bwMode="auto">
          <a:xfrm>
            <a:off x="4747284" y="3445055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7" name="Left-Right Arrow 126"/>
          <p:cNvSpPr/>
          <p:nvPr/>
        </p:nvSpPr>
        <p:spPr bwMode="auto">
          <a:xfrm rot="4139934">
            <a:off x="7096225" y="3259195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9" name="Left-Right Arrow 128"/>
          <p:cNvSpPr/>
          <p:nvPr/>
        </p:nvSpPr>
        <p:spPr bwMode="auto">
          <a:xfrm>
            <a:off x="8379924" y="1054624"/>
            <a:ext cx="361748" cy="209881"/>
          </a:xfrm>
          <a:prstGeom prst="left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2160302" y="3265603"/>
            <a:ext cx="1434162" cy="522482"/>
            <a:chOff x="6672900" y="2635472"/>
            <a:chExt cx="1434162" cy="522482"/>
          </a:xfrm>
        </p:grpSpPr>
        <p:grpSp>
          <p:nvGrpSpPr>
            <p:cNvPr id="131" name="Group 130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136" name="Rectangle 135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137" name="Straight Connector 136"/>
              <p:cNvCxnSpPr>
                <a:stCxn id="136" idx="0"/>
                <a:endCxn id="136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38" name="Straight Connector 137"/>
              <p:cNvCxnSpPr/>
              <p:nvPr/>
            </p:nvCxnSpPr>
            <p:spPr bwMode="auto">
              <a:xfrm>
                <a:off x="1752600" y="3657599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32" name="Group 131"/>
            <p:cNvGrpSpPr/>
            <p:nvPr/>
          </p:nvGrpSpPr>
          <p:grpSpPr>
            <a:xfrm>
              <a:off x="6672900" y="2819400"/>
              <a:ext cx="1099500" cy="338554"/>
              <a:chOff x="5698650" y="4800600"/>
              <a:chExt cx="1099500" cy="338554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5698650" y="4800600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6248400" y="4800600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133" name="Straight Arrow Connector 132"/>
            <p:cNvCxnSpPr/>
            <p:nvPr/>
          </p:nvCxnSpPr>
          <p:spPr bwMode="auto">
            <a:xfrm flipV="1">
              <a:off x="7611338" y="2635472"/>
              <a:ext cx="495724" cy="229389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" name="Group 1"/>
          <p:cNvGrpSpPr/>
          <p:nvPr/>
        </p:nvGrpSpPr>
        <p:grpSpPr>
          <a:xfrm>
            <a:off x="7639988" y="1661527"/>
            <a:ext cx="2766701" cy="2812701"/>
            <a:chOff x="3273425" y="990600"/>
            <a:chExt cx="5256213" cy="5486400"/>
          </a:xfrm>
        </p:grpSpPr>
        <p:sp>
          <p:nvSpPr>
            <p:cNvPr id="128" name="Oval 4"/>
            <p:cNvSpPr>
              <a:spLocks noChangeArrowheads="1"/>
            </p:cNvSpPr>
            <p:nvPr/>
          </p:nvSpPr>
          <p:spPr bwMode="auto">
            <a:xfrm>
              <a:off x="3538538" y="1371600"/>
              <a:ext cx="4648200" cy="457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39" name="Text Box 5"/>
            <p:cNvSpPr txBox="1">
              <a:spLocks noChangeArrowheads="1"/>
            </p:cNvSpPr>
            <p:nvPr/>
          </p:nvSpPr>
          <p:spPr bwMode="auto">
            <a:xfrm>
              <a:off x="6384925" y="1538288"/>
              <a:ext cx="512199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4</a:t>
              </a:r>
            </a:p>
          </p:txBody>
        </p:sp>
        <p:pic>
          <p:nvPicPr>
            <p:cNvPr id="140" name="Picture 6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653213" y="990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141" name="Picture 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148638" y="4514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42" name="Text Box 8"/>
            <p:cNvSpPr txBox="1">
              <a:spLocks noChangeArrowheads="1"/>
            </p:cNvSpPr>
            <p:nvPr/>
          </p:nvSpPr>
          <p:spPr bwMode="auto">
            <a:xfrm>
              <a:off x="7461250" y="4343400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20</a:t>
              </a:r>
            </a:p>
          </p:txBody>
        </p:sp>
        <p:pic>
          <p:nvPicPr>
            <p:cNvPr id="143" name="Picture 9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48338" y="60388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44" name="Text Box 10"/>
            <p:cNvSpPr txBox="1">
              <a:spLocks noChangeArrowheads="1"/>
            </p:cNvSpPr>
            <p:nvPr/>
          </p:nvSpPr>
          <p:spPr bwMode="auto">
            <a:xfrm>
              <a:off x="5614988" y="5486400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32</a:t>
              </a:r>
            </a:p>
          </p:txBody>
        </p:sp>
        <p:sp>
          <p:nvSpPr>
            <p:cNvPr id="145" name="Text Box 11"/>
            <p:cNvSpPr txBox="1">
              <a:spLocks noChangeArrowheads="1"/>
            </p:cNvSpPr>
            <p:nvPr/>
          </p:nvSpPr>
          <p:spPr bwMode="auto">
            <a:xfrm>
              <a:off x="4605338" y="5348289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35</a:t>
              </a:r>
            </a:p>
          </p:txBody>
        </p:sp>
        <p:pic>
          <p:nvPicPr>
            <p:cNvPr id="146" name="Picture 12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57738" y="588645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47" name="Text Box 13"/>
            <p:cNvSpPr txBox="1">
              <a:spLocks noChangeArrowheads="1"/>
            </p:cNvSpPr>
            <p:nvPr/>
          </p:nvSpPr>
          <p:spPr bwMode="auto">
            <a:xfrm>
              <a:off x="7119937" y="1995488"/>
              <a:ext cx="512199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8</a:t>
              </a:r>
            </a:p>
          </p:txBody>
        </p:sp>
        <p:sp>
          <p:nvSpPr>
            <p:cNvPr id="148" name="Text Box 14"/>
            <p:cNvSpPr txBox="1">
              <a:spLocks noChangeArrowheads="1"/>
            </p:cNvSpPr>
            <p:nvPr/>
          </p:nvSpPr>
          <p:spPr bwMode="auto">
            <a:xfrm>
              <a:off x="7729538" y="3367088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15</a:t>
              </a:r>
            </a:p>
          </p:txBody>
        </p:sp>
        <p:sp>
          <p:nvSpPr>
            <p:cNvPr id="149" name="Text Box 15"/>
            <p:cNvSpPr txBox="1">
              <a:spLocks noChangeArrowheads="1"/>
            </p:cNvSpPr>
            <p:nvPr/>
          </p:nvSpPr>
          <p:spPr bwMode="auto">
            <a:xfrm>
              <a:off x="3767139" y="4267201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44</a:t>
              </a:r>
            </a:p>
          </p:txBody>
        </p:sp>
        <p:sp>
          <p:nvSpPr>
            <p:cNvPr id="150" name="Text Box 16"/>
            <p:cNvSpPr txBox="1">
              <a:spLocks noChangeArrowheads="1"/>
            </p:cNvSpPr>
            <p:nvPr/>
          </p:nvSpPr>
          <p:spPr bwMode="auto">
            <a:xfrm>
              <a:off x="4548188" y="1828800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Key"/>
                  <a:cs typeface="Key"/>
                </a:rPr>
                <a:t>58</a:t>
              </a:r>
            </a:p>
          </p:txBody>
        </p:sp>
        <p:pic>
          <p:nvPicPr>
            <p:cNvPr id="151" name="Picture 1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48038" y="4419600"/>
              <a:ext cx="266700" cy="438150"/>
            </a:xfrm>
            <a:prstGeom prst="rect">
              <a:avLst/>
            </a:prstGeom>
            <a:noFill/>
          </p:spPr>
        </p:pic>
        <p:pic>
          <p:nvPicPr>
            <p:cNvPr id="152" name="Picture 18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62438" y="12954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53" name="Line 19"/>
            <p:cNvSpPr>
              <a:spLocks noChangeShapeType="1"/>
            </p:cNvSpPr>
            <p:nvPr/>
          </p:nvSpPr>
          <p:spPr bwMode="auto">
            <a:xfrm flipV="1">
              <a:off x="3690938" y="44958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54" name="Line 20"/>
            <p:cNvSpPr>
              <a:spLocks noChangeShapeType="1"/>
            </p:cNvSpPr>
            <p:nvPr/>
          </p:nvSpPr>
          <p:spPr bwMode="auto">
            <a:xfrm>
              <a:off x="4519613" y="1735138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pic>
          <p:nvPicPr>
            <p:cNvPr id="155" name="Picture 21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2938" y="3276600"/>
              <a:ext cx="266700" cy="438150"/>
            </a:xfrm>
            <a:prstGeom prst="rect">
              <a:avLst/>
            </a:prstGeom>
            <a:noFill/>
          </p:spPr>
        </p:pic>
        <p:sp>
          <p:nvSpPr>
            <p:cNvPr id="156" name="Line 22"/>
            <p:cNvSpPr>
              <a:spLocks noChangeShapeType="1"/>
            </p:cNvSpPr>
            <p:nvPr/>
          </p:nvSpPr>
          <p:spPr bwMode="auto">
            <a:xfrm flipV="1">
              <a:off x="4910138" y="5638800"/>
              <a:ext cx="76200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57" name="Line 23"/>
            <p:cNvSpPr>
              <a:spLocks noChangeShapeType="1"/>
            </p:cNvSpPr>
            <p:nvPr/>
          </p:nvSpPr>
          <p:spPr bwMode="auto">
            <a:xfrm flipV="1">
              <a:off x="5824538" y="5867400"/>
              <a:ext cx="1587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58" name="Line 24"/>
            <p:cNvSpPr>
              <a:spLocks noChangeShapeType="1"/>
            </p:cNvSpPr>
            <p:nvPr/>
          </p:nvSpPr>
          <p:spPr bwMode="auto">
            <a:xfrm flipH="1" flipV="1">
              <a:off x="7881938" y="4572000"/>
              <a:ext cx="1524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59" name="Line 25"/>
            <p:cNvSpPr>
              <a:spLocks noChangeShapeType="1"/>
            </p:cNvSpPr>
            <p:nvPr/>
          </p:nvSpPr>
          <p:spPr bwMode="auto">
            <a:xfrm flipH="1">
              <a:off x="8110538" y="3505200"/>
              <a:ext cx="1524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60" name="Line 26"/>
            <p:cNvSpPr>
              <a:spLocks noChangeShapeType="1"/>
            </p:cNvSpPr>
            <p:nvPr/>
          </p:nvSpPr>
          <p:spPr bwMode="auto">
            <a:xfrm flipV="1">
              <a:off x="7396163" y="1971675"/>
              <a:ext cx="112712" cy="1047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pic>
          <p:nvPicPr>
            <p:cNvPr id="161" name="Picture 27" descr="j02303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75550" y="1676400"/>
              <a:ext cx="268288" cy="438150"/>
            </a:xfrm>
            <a:prstGeom prst="rect">
              <a:avLst/>
            </a:prstGeom>
            <a:noFill/>
          </p:spPr>
        </p:pic>
        <p:sp>
          <p:nvSpPr>
            <p:cNvPr id="162" name="Line 28"/>
            <p:cNvSpPr>
              <a:spLocks noChangeShapeType="1"/>
            </p:cNvSpPr>
            <p:nvPr/>
          </p:nvSpPr>
          <p:spPr bwMode="auto">
            <a:xfrm rot="3575902">
              <a:off x="6584950" y="1433513"/>
              <a:ext cx="92075" cy="1206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grpSp>
          <p:nvGrpSpPr>
            <p:cNvPr id="163" name="Group 29"/>
            <p:cNvGrpSpPr>
              <a:grpSpLocks/>
            </p:cNvGrpSpPr>
            <p:nvPr/>
          </p:nvGrpSpPr>
          <p:grpSpPr bwMode="auto">
            <a:xfrm>
              <a:off x="3273425" y="1108075"/>
              <a:ext cx="5089525" cy="5133975"/>
              <a:chOff x="1930" y="844"/>
              <a:chExt cx="3210" cy="3240"/>
            </a:xfrm>
          </p:grpSpPr>
          <p:sp>
            <p:nvSpPr>
              <p:cNvPr id="164" name="Freeform 30"/>
              <p:cNvSpPr>
                <a:spLocks/>
              </p:cNvSpPr>
              <p:nvPr/>
            </p:nvSpPr>
            <p:spPr bwMode="auto">
              <a:xfrm>
                <a:off x="2788" y="844"/>
                <a:ext cx="1200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432" y="24"/>
                  </a:cxn>
                  <a:cxn ang="0">
                    <a:pos x="960" y="24"/>
                  </a:cxn>
                  <a:cxn ang="0">
                    <a:pos x="1200" y="72"/>
                  </a:cxn>
                </a:cxnLst>
                <a:rect l="0" t="0" r="r" b="b"/>
                <a:pathLst>
                  <a:path w="1200" h="168">
                    <a:moveTo>
                      <a:pt x="0" y="168"/>
                    </a:moveTo>
                    <a:cubicBezTo>
                      <a:pt x="136" y="108"/>
                      <a:pt x="272" y="48"/>
                      <a:pt x="432" y="24"/>
                    </a:cubicBezTo>
                    <a:cubicBezTo>
                      <a:pt x="592" y="0"/>
                      <a:pt x="832" y="16"/>
                      <a:pt x="960" y="24"/>
                    </a:cubicBezTo>
                    <a:cubicBezTo>
                      <a:pt x="1088" y="32"/>
                      <a:pt x="1144" y="52"/>
                      <a:pt x="1200" y="7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65" name="Freeform 31"/>
              <p:cNvSpPr>
                <a:spLocks/>
              </p:cNvSpPr>
              <p:nvPr/>
            </p:nvSpPr>
            <p:spPr bwMode="auto">
              <a:xfrm>
                <a:off x="4276" y="964"/>
                <a:ext cx="336" cy="2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96"/>
                  </a:cxn>
                  <a:cxn ang="0">
                    <a:pos x="336" y="240"/>
                  </a:cxn>
                </a:cxnLst>
                <a:rect l="0" t="0" r="r" b="b"/>
                <a:pathLst>
                  <a:path w="336" h="240">
                    <a:moveTo>
                      <a:pt x="0" y="0"/>
                    </a:moveTo>
                    <a:cubicBezTo>
                      <a:pt x="68" y="28"/>
                      <a:pt x="136" y="56"/>
                      <a:pt x="192" y="96"/>
                    </a:cubicBezTo>
                    <a:cubicBezTo>
                      <a:pt x="248" y="136"/>
                      <a:pt x="292" y="188"/>
                      <a:pt x="336" y="2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66" name="Freeform 32"/>
              <p:cNvSpPr>
                <a:spLocks/>
              </p:cNvSpPr>
              <p:nvPr/>
            </p:nvSpPr>
            <p:spPr bwMode="auto">
              <a:xfrm>
                <a:off x="4852" y="1492"/>
                <a:ext cx="288" cy="6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240"/>
                  </a:cxn>
                  <a:cxn ang="0">
                    <a:pos x="288" y="624"/>
                  </a:cxn>
                </a:cxnLst>
                <a:rect l="0" t="0" r="r" b="b"/>
                <a:pathLst>
                  <a:path w="288" h="624">
                    <a:moveTo>
                      <a:pt x="0" y="0"/>
                    </a:moveTo>
                    <a:cubicBezTo>
                      <a:pt x="72" y="68"/>
                      <a:pt x="144" y="136"/>
                      <a:pt x="192" y="240"/>
                    </a:cubicBezTo>
                    <a:cubicBezTo>
                      <a:pt x="240" y="344"/>
                      <a:pt x="264" y="484"/>
                      <a:pt x="288" y="62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67" name="Freeform 33"/>
              <p:cNvSpPr>
                <a:spLocks/>
              </p:cNvSpPr>
              <p:nvPr/>
            </p:nvSpPr>
            <p:spPr bwMode="auto">
              <a:xfrm>
                <a:off x="5072" y="2596"/>
                <a:ext cx="68" cy="340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40" y="204"/>
                  </a:cxn>
                  <a:cxn ang="0">
                    <a:pos x="0" y="340"/>
                  </a:cxn>
                </a:cxnLst>
                <a:rect l="0" t="0" r="r" b="b"/>
                <a:pathLst>
                  <a:path w="68" h="340">
                    <a:moveTo>
                      <a:pt x="68" y="0"/>
                    </a:moveTo>
                    <a:cubicBezTo>
                      <a:pt x="59" y="73"/>
                      <a:pt x="51" y="147"/>
                      <a:pt x="40" y="204"/>
                    </a:cubicBezTo>
                    <a:cubicBezTo>
                      <a:pt x="29" y="261"/>
                      <a:pt x="14" y="300"/>
                      <a:pt x="0" y="34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68" name="Freeform 34"/>
              <p:cNvSpPr>
                <a:spLocks/>
              </p:cNvSpPr>
              <p:nvPr/>
            </p:nvSpPr>
            <p:spPr bwMode="auto">
              <a:xfrm>
                <a:off x="3760" y="3268"/>
                <a:ext cx="1188" cy="767"/>
              </a:xfrm>
              <a:custGeom>
                <a:avLst/>
                <a:gdLst/>
                <a:ahLst/>
                <a:cxnLst>
                  <a:cxn ang="0">
                    <a:pos x="1188" y="0"/>
                  </a:cxn>
                  <a:cxn ang="0">
                    <a:pos x="824" y="460"/>
                  </a:cxn>
                  <a:cxn ang="0">
                    <a:pos x="320" y="716"/>
                  </a:cxn>
                  <a:cxn ang="0">
                    <a:pos x="0" y="764"/>
                  </a:cxn>
                </a:cxnLst>
                <a:rect l="0" t="0" r="r" b="b"/>
                <a:pathLst>
                  <a:path w="1188" h="767">
                    <a:moveTo>
                      <a:pt x="1188" y="0"/>
                    </a:moveTo>
                    <a:cubicBezTo>
                      <a:pt x="1078" y="170"/>
                      <a:pt x="969" y="341"/>
                      <a:pt x="824" y="460"/>
                    </a:cubicBezTo>
                    <a:cubicBezTo>
                      <a:pt x="679" y="579"/>
                      <a:pt x="457" y="665"/>
                      <a:pt x="320" y="716"/>
                    </a:cubicBezTo>
                    <a:cubicBezTo>
                      <a:pt x="183" y="767"/>
                      <a:pt x="91" y="765"/>
                      <a:pt x="0" y="764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69" name="Freeform 35"/>
              <p:cNvSpPr>
                <a:spLocks/>
              </p:cNvSpPr>
              <p:nvPr/>
            </p:nvSpPr>
            <p:spPr bwMode="auto">
              <a:xfrm>
                <a:off x="1930" y="1216"/>
                <a:ext cx="542" cy="1620"/>
              </a:xfrm>
              <a:custGeom>
                <a:avLst/>
                <a:gdLst/>
                <a:ahLst/>
                <a:cxnLst>
                  <a:cxn ang="0">
                    <a:pos x="90" y="1620"/>
                  </a:cxn>
                  <a:cxn ang="0">
                    <a:pos x="6" y="1136"/>
                  </a:cxn>
                  <a:cxn ang="0">
                    <a:pos x="126" y="520"/>
                  </a:cxn>
                  <a:cxn ang="0">
                    <a:pos x="542" y="0"/>
                  </a:cxn>
                </a:cxnLst>
                <a:rect l="0" t="0" r="r" b="b"/>
                <a:pathLst>
                  <a:path w="542" h="1620">
                    <a:moveTo>
                      <a:pt x="90" y="1620"/>
                    </a:moveTo>
                    <a:cubicBezTo>
                      <a:pt x="45" y="1469"/>
                      <a:pt x="0" y="1319"/>
                      <a:pt x="6" y="1136"/>
                    </a:cubicBezTo>
                    <a:cubicBezTo>
                      <a:pt x="12" y="953"/>
                      <a:pt x="37" y="709"/>
                      <a:pt x="126" y="520"/>
                    </a:cubicBezTo>
                    <a:cubicBezTo>
                      <a:pt x="215" y="331"/>
                      <a:pt x="378" y="165"/>
                      <a:pt x="542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70" name="Freeform 36"/>
              <p:cNvSpPr>
                <a:spLocks/>
              </p:cNvSpPr>
              <p:nvPr/>
            </p:nvSpPr>
            <p:spPr bwMode="auto">
              <a:xfrm>
                <a:off x="2164" y="3268"/>
                <a:ext cx="624" cy="624"/>
              </a:xfrm>
              <a:custGeom>
                <a:avLst/>
                <a:gdLst/>
                <a:ahLst/>
                <a:cxnLst>
                  <a:cxn ang="0">
                    <a:pos x="624" y="624"/>
                  </a:cxn>
                  <a:cxn ang="0">
                    <a:pos x="288" y="384"/>
                  </a:cxn>
                  <a:cxn ang="0">
                    <a:pos x="0" y="0"/>
                  </a:cxn>
                </a:cxnLst>
                <a:rect l="0" t="0" r="r" b="b"/>
                <a:pathLst>
                  <a:path w="624" h="624">
                    <a:moveTo>
                      <a:pt x="624" y="624"/>
                    </a:moveTo>
                    <a:cubicBezTo>
                      <a:pt x="508" y="556"/>
                      <a:pt x="392" y="488"/>
                      <a:pt x="288" y="384"/>
                    </a:cubicBezTo>
                    <a:cubicBezTo>
                      <a:pt x="184" y="280"/>
                      <a:pt x="92" y="140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  <p:sp>
            <p:nvSpPr>
              <p:cNvPr id="171" name="Line 37"/>
              <p:cNvSpPr>
                <a:spLocks noChangeShapeType="1"/>
              </p:cNvSpPr>
              <p:nvPr/>
            </p:nvSpPr>
            <p:spPr bwMode="auto">
              <a:xfrm flipH="1" flipV="1">
                <a:off x="3076" y="3988"/>
                <a:ext cx="384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 sz="1200">
                  <a:latin typeface="Key"/>
                  <a:cs typeface="Key"/>
                </a:endParaRP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6639614" y="2738834"/>
              <a:ext cx="1470924" cy="767954"/>
              <a:chOff x="6639614" y="2738834"/>
              <a:chExt cx="1470924" cy="767954"/>
            </a:xfrm>
          </p:grpSpPr>
          <p:grpSp>
            <p:nvGrpSpPr>
              <p:cNvPr id="173" name="Group 172"/>
              <p:cNvGrpSpPr/>
              <p:nvPr/>
            </p:nvGrpSpPr>
            <p:grpSpPr>
              <a:xfrm>
                <a:off x="6689250" y="2861846"/>
                <a:ext cx="1066800" cy="228600"/>
                <a:chOff x="1752600" y="3656806"/>
                <a:chExt cx="533400" cy="381794"/>
              </a:xfrm>
              <a:solidFill>
                <a:srgbClr val="FFFFAA"/>
              </a:solidFill>
            </p:grpSpPr>
            <p:sp>
              <p:nvSpPr>
                <p:cNvPr id="178" name="Rectangle 177"/>
                <p:cNvSpPr/>
                <p:nvPr/>
              </p:nvSpPr>
              <p:spPr bwMode="auto">
                <a:xfrm>
                  <a:off x="1752600" y="3656806"/>
                  <a:ext cx="533400" cy="381000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sz="1200" b="0" dirty="0">
                    <a:latin typeface="Helvetica"/>
                    <a:cs typeface="Helvetica"/>
                  </a:endParaRPr>
                </a:p>
              </p:txBody>
            </p:sp>
            <p:cxnSp>
              <p:nvCxnSpPr>
                <p:cNvPr id="179" name="Straight Connector 178"/>
                <p:cNvCxnSpPr>
                  <a:stCxn id="178" idx="0"/>
                  <a:endCxn id="178" idx="2"/>
                </p:cNvCxnSpPr>
                <p:nvPr/>
              </p:nvCxnSpPr>
              <p:spPr bwMode="auto">
                <a:xfrm rot="16200000" flipH="1">
                  <a:off x="1828800" y="3847306"/>
                  <a:ext cx="3810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  <p:cxnSp>
              <p:nvCxnSpPr>
                <p:cNvPr id="180" name="Straight Connector 179"/>
                <p:cNvCxnSpPr/>
                <p:nvPr/>
              </p:nvCxnSpPr>
              <p:spPr bwMode="auto">
                <a:xfrm>
                  <a:off x="1752600" y="3657600"/>
                  <a:ext cx="5334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</p:grpSp>
          <p:grpSp>
            <p:nvGrpSpPr>
              <p:cNvPr id="174" name="Group 173"/>
              <p:cNvGrpSpPr/>
              <p:nvPr/>
            </p:nvGrpSpPr>
            <p:grpSpPr>
              <a:xfrm>
                <a:off x="6639614" y="2738834"/>
                <a:ext cx="1304163" cy="510293"/>
                <a:chOff x="5665364" y="4720034"/>
                <a:chExt cx="1304163" cy="510293"/>
              </a:xfrm>
            </p:grpSpPr>
            <p:sp>
              <p:nvSpPr>
                <p:cNvPr id="176" name="TextBox 175"/>
                <p:cNvSpPr txBox="1"/>
                <p:nvPr/>
              </p:nvSpPr>
              <p:spPr>
                <a:xfrm>
                  <a:off x="5665364" y="4720034"/>
                  <a:ext cx="649280" cy="5102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solidFill>
                        <a:srgbClr val="000000"/>
                      </a:solidFill>
                      <a:latin typeface="Helvetica"/>
                      <a:cs typeface="Helvetica"/>
                    </a:rPr>
                    <a:t>14</a:t>
                  </a:r>
                </a:p>
              </p:txBody>
            </p:sp>
            <p:sp>
              <p:nvSpPr>
                <p:cNvPr id="177" name="TextBox 176"/>
                <p:cNvSpPr txBox="1"/>
                <p:nvPr/>
              </p:nvSpPr>
              <p:spPr>
                <a:xfrm>
                  <a:off x="6140566" y="4720034"/>
                  <a:ext cx="828961" cy="510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latin typeface="Helvetica"/>
                      <a:cs typeface="Helvetica"/>
                    </a:rPr>
                    <a:t>V14</a:t>
                  </a:r>
                </a:p>
              </p:txBody>
            </p:sp>
          </p:grpSp>
          <p:cxnSp>
            <p:nvCxnSpPr>
              <p:cNvPr id="175" name="Straight Arrow Connector 174"/>
              <p:cNvCxnSpPr>
                <a:stCxn id="178" idx="2"/>
                <a:endCxn id="159" idx="1"/>
              </p:cNvCxnSpPr>
              <p:nvPr/>
            </p:nvCxnSpPr>
            <p:spPr bwMode="auto">
              <a:xfrm>
                <a:off x="7222650" y="3089971"/>
                <a:ext cx="887888" cy="416817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181" name="Text Box 16"/>
            <p:cNvSpPr txBox="1">
              <a:spLocks noChangeArrowheads="1"/>
            </p:cNvSpPr>
            <p:nvPr/>
          </p:nvSpPr>
          <p:spPr bwMode="auto">
            <a:xfrm>
              <a:off x="5578397" y="1371599"/>
              <a:ext cx="673605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>
                  <a:latin typeface="Key"/>
                  <a:cs typeface="Key"/>
                </a:rPr>
                <a:t>63</a:t>
              </a:r>
            </a:p>
          </p:txBody>
        </p:sp>
        <p:sp>
          <p:nvSpPr>
            <p:cNvPr id="182" name="Text Box 16"/>
            <p:cNvSpPr txBox="1">
              <a:spLocks noChangeArrowheads="1"/>
            </p:cNvSpPr>
            <p:nvPr/>
          </p:nvSpPr>
          <p:spPr bwMode="auto">
            <a:xfrm>
              <a:off x="5935376" y="1371599"/>
              <a:ext cx="512199" cy="54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0" tIns="45716" rIns="91430" bIns="45716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>
                  <a:latin typeface="Key"/>
                  <a:cs typeface="Key"/>
                </a:rPr>
                <a:t>0</a:t>
              </a:r>
            </a:p>
          </p:txBody>
        </p:sp>
        <p:sp>
          <p:nvSpPr>
            <p:cNvPr id="183" name="Line 23"/>
            <p:cNvSpPr>
              <a:spLocks noChangeShapeType="1"/>
            </p:cNvSpPr>
            <p:nvPr/>
          </p:nvSpPr>
          <p:spPr bwMode="auto">
            <a:xfrm flipV="1">
              <a:off x="5791200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sp>
          <p:nvSpPr>
            <p:cNvPr id="184" name="Line 23"/>
            <p:cNvSpPr>
              <a:spLocks noChangeShapeType="1"/>
            </p:cNvSpPr>
            <p:nvPr/>
          </p:nvSpPr>
          <p:spPr bwMode="auto">
            <a:xfrm flipV="1">
              <a:off x="6019799" y="1295400"/>
              <a:ext cx="1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>
                <a:latin typeface="Key"/>
                <a:cs typeface="Key"/>
              </a:endParaRPr>
            </a:p>
          </p:txBody>
        </p:sp>
        <p:grpSp>
          <p:nvGrpSpPr>
            <p:cNvPr id="185" name="Group 184"/>
            <p:cNvGrpSpPr/>
            <p:nvPr/>
          </p:nvGrpSpPr>
          <p:grpSpPr>
            <a:xfrm>
              <a:off x="6494848" y="3695028"/>
              <a:ext cx="1387090" cy="876972"/>
              <a:chOff x="6614548" y="2746874"/>
              <a:chExt cx="1387090" cy="876972"/>
            </a:xfrm>
          </p:grpSpPr>
          <p:grpSp>
            <p:nvGrpSpPr>
              <p:cNvPr id="186" name="Group 185"/>
              <p:cNvGrpSpPr/>
              <p:nvPr/>
            </p:nvGrpSpPr>
            <p:grpSpPr>
              <a:xfrm>
                <a:off x="6689250" y="2861846"/>
                <a:ext cx="1066800" cy="228600"/>
                <a:chOff x="1752600" y="3656806"/>
                <a:chExt cx="533400" cy="381794"/>
              </a:xfrm>
              <a:solidFill>
                <a:srgbClr val="FFFFAA"/>
              </a:solidFill>
            </p:grpSpPr>
            <p:sp>
              <p:nvSpPr>
                <p:cNvPr id="191" name="Rectangle 190"/>
                <p:cNvSpPr/>
                <p:nvPr/>
              </p:nvSpPr>
              <p:spPr bwMode="auto">
                <a:xfrm>
                  <a:off x="1752600" y="3656806"/>
                  <a:ext cx="533400" cy="381000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sz="1200" b="0" dirty="0">
                    <a:latin typeface="Helvetica"/>
                    <a:cs typeface="Helvetica"/>
                  </a:endParaRPr>
                </a:p>
              </p:txBody>
            </p:sp>
            <p:cxnSp>
              <p:nvCxnSpPr>
                <p:cNvPr id="192" name="Straight Connector 191"/>
                <p:cNvCxnSpPr>
                  <a:stCxn id="191" idx="0"/>
                  <a:endCxn id="191" idx="2"/>
                </p:cNvCxnSpPr>
                <p:nvPr/>
              </p:nvCxnSpPr>
              <p:spPr bwMode="auto">
                <a:xfrm rot="16200000" flipH="1">
                  <a:off x="1828800" y="3847306"/>
                  <a:ext cx="3810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  <p:cxnSp>
              <p:nvCxnSpPr>
                <p:cNvPr id="193" name="Straight Connector 192"/>
                <p:cNvCxnSpPr/>
                <p:nvPr/>
              </p:nvCxnSpPr>
              <p:spPr bwMode="auto">
                <a:xfrm>
                  <a:off x="1752600" y="3657600"/>
                  <a:ext cx="5334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</p:grpSp>
          <p:grpSp>
            <p:nvGrpSpPr>
              <p:cNvPr id="187" name="Group 186"/>
              <p:cNvGrpSpPr/>
              <p:nvPr/>
            </p:nvGrpSpPr>
            <p:grpSpPr>
              <a:xfrm>
                <a:off x="6614548" y="2746874"/>
                <a:ext cx="1304163" cy="510292"/>
                <a:chOff x="5640298" y="4728074"/>
                <a:chExt cx="1304163" cy="510292"/>
              </a:xfrm>
            </p:grpSpPr>
            <p:sp>
              <p:nvSpPr>
                <p:cNvPr id="189" name="TextBox 188"/>
                <p:cNvSpPr txBox="1"/>
                <p:nvPr/>
              </p:nvSpPr>
              <p:spPr>
                <a:xfrm>
                  <a:off x="5640298" y="4728074"/>
                  <a:ext cx="649279" cy="5102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solidFill>
                        <a:srgbClr val="000000"/>
                      </a:solidFill>
                      <a:latin typeface="Helvetica"/>
                      <a:cs typeface="Helvetica"/>
                    </a:rPr>
                    <a:t>14</a:t>
                  </a:r>
                </a:p>
              </p:txBody>
            </p:sp>
            <p:sp>
              <p:nvSpPr>
                <p:cNvPr id="190" name="TextBox 189"/>
                <p:cNvSpPr txBox="1"/>
                <p:nvPr/>
              </p:nvSpPr>
              <p:spPr>
                <a:xfrm>
                  <a:off x="6115498" y="4728074"/>
                  <a:ext cx="828963" cy="5102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latin typeface="Helvetica"/>
                      <a:cs typeface="Helvetica"/>
                    </a:rPr>
                    <a:t>V14</a:t>
                  </a:r>
                </a:p>
              </p:txBody>
            </p:sp>
          </p:grpSp>
          <p:cxnSp>
            <p:nvCxnSpPr>
              <p:cNvPr id="188" name="Straight Arrow Connector 187"/>
              <p:cNvCxnSpPr>
                <a:stCxn id="191" idx="2"/>
                <a:endCxn id="158" idx="1"/>
              </p:cNvCxnSpPr>
              <p:nvPr/>
            </p:nvCxnSpPr>
            <p:spPr bwMode="auto">
              <a:xfrm>
                <a:off x="7222650" y="3089971"/>
                <a:ext cx="778988" cy="533875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94" name="Group 193"/>
            <p:cNvGrpSpPr/>
            <p:nvPr/>
          </p:nvGrpSpPr>
          <p:grpSpPr>
            <a:xfrm>
              <a:off x="5862638" y="4735468"/>
              <a:ext cx="1502075" cy="1208132"/>
              <a:chOff x="6396676" y="2720514"/>
              <a:chExt cx="1502075" cy="1208132"/>
            </a:xfrm>
          </p:grpSpPr>
          <p:grpSp>
            <p:nvGrpSpPr>
              <p:cNvPr id="195" name="Group 194"/>
              <p:cNvGrpSpPr/>
              <p:nvPr/>
            </p:nvGrpSpPr>
            <p:grpSpPr>
              <a:xfrm>
                <a:off x="6689250" y="2861846"/>
                <a:ext cx="1066800" cy="228600"/>
                <a:chOff x="1752600" y="3656806"/>
                <a:chExt cx="533400" cy="381794"/>
              </a:xfrm>
              <a:solidFill>
                <a:srgbClr val="FFFFAA"/>
              </a:solidFill>
            </p:grpSpPr>
            <p:sp>
              <p:nvSpPr>
                <p:cNvPr id="200" name="Rectangle 199"/>
                <p:cNvSpPr/>
                <p:nvPr/>
              </p:nvSpPr>
              <p:spPr bwMode="auto">
                <a:xfrm>
                  <a:off x="1752600" y="3656806"/>
                  <a:ext cx="533400" cy="381000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sz="1200" b="0" dirty="0">
                    <a:latin typeface="Helvetica"/>
                    <a:cs typeface="Helvetica"/>
                  </a:endParaRPr>
                </a:p>
              </p:txBody>
            </p:sp>
            <p:cxnSp>
              <p:nvCxnSpPr>
                <p:cNvPr id="201" name="Straight Connector 200"/>
                <p:cNvCxnSpPr>
                  <a:stCxn id="200" idx="0"/>
                  <a:endCxn id="200" idx="2"/>
                </p:cNvCxnSpPr>
                <p:nvPr/>
              </p:nvCxnSpPr>
              <p:spPr bwMode="auto">
                <a:xfrm rot="16200000" flipH="1">
                  <a:off x="1828800" y="3847306"/>
                  <a:ext cx="3810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  <p:cxnSp>
              <p:nvCxnSpPr>
                <p:cNvPr id="202" name="Straight Connector 201"/>
                <p:cNvCxnSpPr/>
                <p:nvPr/>
              </p:nvCxnSpPr>
              <p:spPr bwMode="auto">
                <a:xfrm>
                  <a:off x="1752600" y="3657600"/>
                  <a:ext cx="533400" cy="15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/>
                </a:ln>
                <a:effectLst/>
              </p:spPr>
            </p:cxnSp>
          </p:grpSp>
          <p:grpSp>
            <p:nvGrpSpPr>
              <p:cNvPr id="196" name="Group 195"/>
              <p:cNvGrpSpPr/>
              <p:nvPr/>
            </p:nvGrpSpPr>
            <p:grpSpPr>
              <a:xfrm>
                <a:off x="6594590" y="2720514"/>
                <a:ext cx="1304161" cy="510292"/>
                <a:chOff x="5620340" y="4701714"/>
                <a:chExt cx="1304161" cy="510292"/>
              </a:xfrm>
            </p:grpSpPr>
            <p:sp>
              <p:nvSpPr>
                <p:cNvPr id="198" name="TextBox 197"/>
                <p:cNvSpPr txBox="1"/>
                <p:nvPr/>
              </p:nvSpPr>
              <p:spPr>
                <a:xfrm>
                  <a:off x="5620340" y="4701714"/>
                  <a:ext cx="649279" cy="5102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solidFill>
                        <a:srgbClr val="000000"/>
                      </a:solidFill>
                      <a:latin typeface="Helvetica"/>
                      <a:cs typeface="Helvetica"/>
                    </a:rPr>
                    <a:t>14</a:t>
                  </a:r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6095541" y="4701714"/>
                  <a:ext cx="828960" cy="5102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0" dirty="0">
                      <a:latin typeface="Helvetica"/>
                      <a:cs typeface="Helvetica"/>
                    </a:rPr>
                    <a:t>V14</a:t>
                  </a:r>
                </a:p>
              </p:txBody>
            </p:sp>
          </p:grpSp>
          <p:cxnSp>
            <p:nvCxnSpPr>
              <p:cNvPr id="197" name="Straight Arrow Connector 196"/>
              <p:cNvCxnSpPr>
                <a:stCxn id="200" idx="2"/>
                <a:endCxn id="128" idx="4"/>
              </p:cNvCxnSpPr>
              <p:nvPr/>
            </p:nvCxnSpPr>
            <p:spPr bwMode="auto">
              <a:xfrm flipH="1">
                <a:off x="6396676" y="3089971"/>
                <a:ext cx="825974" cy="838675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203" name="Group 202"/>
          <p:cNvGrpSpPr/>
          <p:nvPr/>
        </p:nvGrpSpPr>
        <p:grpSpPr>
          <a:xfrm>
            <a:off x="3841727" y="1600800"/>
            <a:ext cx="1507346" cy="338554"/>
            <a:chOff x="6672900" y="2819400"/>
            <a:chExt cx="1507346" cy="338554"/>
          </a:xfrm>
        </p:grpSpPr>
        <p:grpSp>
          <p:nvGrpSpPr>
            <p:cNvPr id="204" name="Group 203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209" name="Rectangle 208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210" name="Straight Connector 209"/>
              <p:cNvCxnSpPr>
                <a:stCxn id="209" idx="0"/>
                <a:endCxn id="209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1" name="Straight Connector 210"/>
              <p:cNvCxnSpPr/>
              <p:nvPr/>
            </p:nvCxnSpPr>
            <p:spPr bwMode="auto">
              <a:xfrm>
                <a:off x="1752600" y="3657599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05" name="Group 204"/>
            <p:cNvGrpSpPr/>
            <p:nvPr/>
          </p:nvGrpSpPr>
          <p:grpSpPr>
            <a:xfrm>
              <a:off x="6672900" y="2819400"/>
              <a:ext cx="1099500" cy="338554"/>
              <a:chOff x="5698650" y="4800600"/>
              <a:chExt cx="1099500" cy="338554"/>
            </a:xfrm>
          </p:grpSpPr>
          <p:sp>
            <p:nvSpPr>
              <p:cNvPr id="207" name="TextBox 206"/>
              <p:cNvSpPr txBox="1"/>
              <p:nvPr/>
            </p:nvSpPr>
            <p:spPr>
              <a:xfrm>
                <a:off x="5698650" y="4800600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6248400" y="4800600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206" name="Straight Arrow Connector 205"/>
            <p:cNvCxnSpPr/>
            <p:nvPr/>
          </p:nvCxnSpPr>
          <p:spPr bwMode="auto">
            <a:xfrm>
              <a:off x="7782331" y="2967111"/>
              <a:ext cx="397915" cy="190843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2" name="Group 211"/>
          <p:cNvGrpSpPr/>
          <p:nvPr/>
        </p:nvGrpSpPr>
        <p:grpSpPr>
          <a:xfrm>
            <a:off x="2891098" y="1968067"/>
            <a:ext cx="1505729" cy="719045"/>
            <a:chOff x="6672900" y="2819400"/>
            <a:chExt cx="1505729" cy="719045"/>
          </a:xfrm>
        </p:grpSpPr>
        <p:grpSp>
          <p:nvGrpSpPr>
            <p:cNvPr id="213" name="Group 212"/>
            <p:cNvGrpSpPr/>
            <p:nvPr/>
          </p:nvGrpSpPr>
          <p:grpSpPr>
            <a:xfrm>
              <a:off x="6689250" y="2861846"/>
              <a:ext cx="1066800" cy="228600"/>
              <a:chOff x="1752600" y="3656806"/>
              <a:chExt cx="533400" cy="381794"/>
            </a:xfrm>
            <a:solidFill>
              <a:srgbClr val="FFFFAA"/>
            </a:solidFill>
          </p:grpSpPr>
          <p:sp>
            <p:nvSpPr>
              <p:cNvPr id="218" name="Rectangle 217"/>
              <p:cNvSpPr/>
              <p:nvPr/>
            </p:nvSpPr>
            <p:spPr bwMode="auto">
              <a:xfrm>
                <a:off x="1752600" y="3656806"/>
                <a:ext cx="533400" cy="381000"/>
              </a:xfrm>
              <a:prstGeom prst="rect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b="0" dirty="0" smtClean="0">
                  <a:latin typeface="Helvetica"/>
                  <a:cs typeface="Helvetica"/>
                </a:endParaRPr>
              </a:p>
            </p:txBody>
          </p:sp>
          <p:cxnSp>
            <p:nvCxnSpPr>
              <p:cNvPr id="219" name="Straight Connector 218"/>
              <p:cNvCxnSpPr>
                <a:stCxn id="218" idx="0"/>
                <a:endCxn id="218" idx="2"/>
              </p:cNvCxnSpPr>
              <p:nvPr/>
            </p:nvCxnSpPr>
            <p:spPr bwMode="auto">
              <a:xfrm rot="16200000" flipH="1">
                <a:off x="1828800" y="3847306"/>
                <a:ext cx="3810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0" name="Straight Connector 219"/>
              <p:cNvCxnSpPr/>
              <p:nvPr/>
            </p:nvCxnSpPr>
            <p:spPr bwMode="auto">
              <a:xfrm>
                <a:off x="1752600" y="3657599"/>
                <a:ext cx="533400" cy="1588"/>
              </a:xfrm>
              <a:prstGeom prst="lin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14" name="Group 213"/>
            <p:cNvGrpSpPr/>
            <p:nvPr/>
          </p:nvGrpSpPr>
          <p:grpSpPr>
            <a:xfrm>
              <a:off x="6672900" y="2819400"/>
              <a:ext cx="1099500" cy="338554"/>
              <a:chOff x="5698650" y="4800600"/>
              <a:chExt cx="1099500" cy="338554"/>
            </a:xfrm>
          </p:grpSpPr>
          <p:sp>
            <p:nvSpPr>
              <p:cNvPr id="216" name="TextBox 215"/>
              <p:cNvSpPr txBox="1"/>
              <p:nvPr/>
            </p:nvSpPr>
            <p:spPr>
              <a:xfrm>
                <a:off x="5698650" y="4800600"/>
                <a:ext cx="412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14</a:t>
                </a: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6248400" y="4800600"/>
                <a:ext cx="549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Helvetica"/>
                    <a:cs typeface="Helvetica"/>
                  </a:rPr>
                  <a:t>V14</a:t>
                </a:r>
              </a:p>
            </p:txBody>
          </p:sp>
        </p:grpSp>
        <p:cxnSp>
          <p:nvCxnSpPr>
            <p:cNvPr id="215" name="Straight Arrow Connector 214"/>
            <p:cNvCxnSpPr/>
            <p:nvPr/>
          </p:nvCxnSpPr>
          <p:spPr bwMode="auto">
            <a:xfrm>
              <a:off x="7778257" y="2973281"/>
              <a:ext cx="400372" cy="565164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41720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382000" cy="533400"/>
          </a:xfrm>
        </p:spPr>
        <p:txBody>
          <a:bodyPr/>
          <a:lstStyle/>
          <a:p>
            <a:r>
              <a:rPr lang="en-US" dirty="0" smtClean="0"/>
              <a:t>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10515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Need to make sure that a value is replicated correctly</a:t>
            </a:r>
          </a:p>
          <a:p>
            <a:r>
              <a:rPr lang="en-US" dirty="0" smtClean="0"/>
              <a:t>How do you know a value has been replicated on every node? </a:t>
            </a:r>
          </a:p>
          <a:p>
            <a:pPr lvl="1"/>
            <a:r>
              <a:rPr lang="en-US" dirty="0" smtClean="0"/>
              <a:t>Wait for acknowledgements from every node</a:t>
            </a:r>
          </a:p>
          <a:p>
            <a:r>
              <a:rPr lang="en-US" dirty="0" smtClean="0"/>
              <a:t>What happens if a node fails during replication?</a:t>
            </a:r>
          </a:p>
          <a:p>
            <a:pPr lvl="1"/>
            <a:r>
              <a:rPr lang="en-US" dirty="0" smtClean="0"/>
              <a:t>Pick another node and try again</a:t>
            </a:r>
          </a:p>
          <a:p>
            <a:r>
              <a:rPr lang="en-US" dirty="0" smtClean="0"/>
              <a:t>What happens if a node is slow?</a:t>
            </a:r>
          </a:p>
          <a:p>
            <a:pPr lvl="1"/>
            <a:r>
              <a:rPr lang="en-US" dirty="0" smtClean="0"/>
              <a:t>Slow down the entire put()? Pick another node?</a:t>
            </a:r>
          </a:p>
          <a:p>
            <a:r>
              <a:rPr lang="en-US" dirty="0" smtClean="0"/>
              <a:t>In general, with multiple replicas</a:t>
            </a:r>
          </a:p>
          <a:p>
            <a:pPr lvl="1"/>
            <a:r>
              <a:rPr lang="en-US" dirty="0" smtClean="0"/>
              <a:t>Slow puts and fast gets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0332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Consistency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concurrent updates (i.e., puts to same key) may need to make sure that updates happen in the same order </a:t>
            </a:r>
            <a:endParaRPr lang="en-US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5715000"/>
            <a:ext cx="685800" cy="6858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5715000"/>
            <a:ext cx="685800" cy="6858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5715000"/>
            <a:ext cx="685800" cy="6858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714206"/>
            <a:ext cx="685800" cy="685800"/>
          </a:xfrm>
          <a:prstGeom prst="rect">
            <a:avLst/>
          </a:prstGeom>
        </p:spPr>
      </p:pic>
      <p:grpSp>
        <p:nvGrpSpPr>
          <p:cNvPr id="85" name="Group 84"/>
          <p:cNvGrpSpPr/>
          <p:nvPr/>
        </p:nvGrpSpPr>
        <p:grpSpPr>
          <a:xfrm>
            <a:off x="22860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86" name="Rectangle 8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87" name="Straight Connector 86"/>
            <p:cNvCxnSpPr>
              <a:stCxn id="86" idx="0"/>
              <a:endCxn id="8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93" name="TextBox 92"/>
          <p:cNvSpPr txBox="1"/>
          <p:nvPr/>
        </p:nvSpPr>
        <p:spPr>
          <a:xfrm>
            <a:off x="6781800" y="563800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/>
                <a:cs typeface="Helvetica"/>
              </a:rPr>
              <a:t>…</a:t>
            </a: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508" y="2667000"/>
            <a:ext cx="685800" cy="685800"/>
          </a:xfrm>
          <a:prstGeom prst="rect">
            <a:avLst/>
          </a:prstGeom>
        </p:spPr>
      </p:pic>
      <p:grpSp>
        <p:nvGrpSpPr>
          <p:cNvPr id="95" name="Group 94"/>
          <p:cNvGrpSpPr/>
          <p:nvPr/>
        </p:nvGrpSpPr>
        <p:grpSpPr>
          <a:xfrm>
            <a:off x="3733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96" name="Rectangle 9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>
              <a:stCxn id="96" idx="0"/>
              <a:endCxn id="9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03" name="Group 102"/>
          <p:cNvGrpSpPr/>
          <p:nvPr/>
        </p:nvGrpSpPr>
        <p:grpSpPr>
          <a:xfrm>
            <a:off x="51816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04" name="Rectangle 10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05" name="Straight Connector 104"/>
            <p:cNvCxnSpPr>
              <a:stCxn id="104" idx="0"/>
              <a:endCxn id="10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6" name="Straight Connector 10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11" name="Group 110"/>
          <p:cNvGrpSpPr/>
          <p:nvPr/>
        </p:nvGrpSpPr>
        <p:grpSpPr>
          <a:xfrm>
            <a:off x="7162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12" name="Rectangle 11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13" name="Straight Connector 112"/>
            <p:cNvCxnSpPr>
              <a:stCxn id="112" idx="0"/>
              <a:endCxn id="11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4" name="Straight Connector 11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8" name="Straight Connector 11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19" name="TextBox 118"/>
          <p:cNvSpPr txBox="1"/>
          <p:nvPr/>
        </p:nvSpPr>
        <p:spPr>
          <a:xfrm>
            <a:off x="3228472" y="6336268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648201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971672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876672" y="6324600"/>
            <a:ext cx="560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733800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83254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25" name="Group 124"/>
          <p:cNvGrpSpPr/>
          <p:nvPr/>
        </p:nvGrpSpPr>
        <p:grpSpPr>
          <a:xfrm>
            <a:off x="5105400" y="5147846"/>
            <a:ext cx="1099204" cy="338554"/>
            <a:chOff x="4114800" y="4766846"/>
            <a:chExt cx="1099204" cy="338554"/>
          </a:xfrm>
        </p:grpSpPr>
        <p:sp>
          <p:nvSpPr>
            <p:cNvPr id="126" name="TextBox 125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7086600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641936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4613308" y="2514600"/>
            <a:ext cx="12954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131" name="Rectangle 130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 bwMode="auto">
            <a:xfrm rot="16200000" flipH="1">
              <a:off x="1780941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38" name="TextBox 137"/>
          <p:cNvSpPr txBox="1"/>
          <p:nvPr/>
        </p:nvSpPr>
        <p:spPr>
          <a:xfrm>
            <a:off x="4613308" y="259080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62762" y="2590800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40" name="Group 139"/>
          <p:cNvGrpSpPr/>
          <p:nvPr/>
        </p:nvGrpSpPr>
        <p:grpSpPr>
          <a:xfrm>
            <a:off x="4613309" y="2781300"/>
            <a:ext cx="1356061" cy="338554"/>
            <a:chOff x="5486400" y="3009900"/>
            <a:chExt cx="1356061" cy="338554"/>
          </a:xfrm>
        </p:grpSpPr>
        <p:sp>
          <p:nvSpPr>
            <p:cNvPr id="141" name="TextBox 140"/>
            <p:cNvSpPr txBox="1"/>
            <p:nvPr/>
          </p:nvSpPr>
          <p:spPr>
            <a:xfrm>
              <a:off x="5486400" y="3009900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019800" y="3009900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N1,N3 </a:t>
              </a: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4559045" y="3166646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119038" y="3166646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886201" y="2133600"/>
            <a:ext cx="2082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1828800" y="2362200"/>
            <a:ext cx="2209800" cy="533400"/>
            <a:chOff x="1292462" y="2667000"/>
            <a:chExt cx="2209800" cy="533400"/>
          </a:xfrm>
        </p:grpSpPr>
        <p:sp>
          <p:nvSpPr>
            <p:cNvPr id="147" name="TextBox 146"/>
            <p:cNvSpPr txBox="1"/>
            <p:nvPr/>
          </p:nvSpPr>
          <p:spPr>
            <a:xfrm>
              <a:off x="1292462" y="2667000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  <p:cxnSp>
          <p:nvCxnSpPr>
            <p:cNvPr id="148" name="Straight Arrow Connector 147"/>
            <p:cNvCxnSpPr>
              <a:stCxn id="147" idx="3"/>
            </p:cNvCxnSpPr>
            <p:nvPr/>
          </p:nvCxnSpPr>
          <p:spPr bwMode="auto">
            <a:xfrm>
              <a:off x="2952742" y="2851666"/>
              <a:ext cx="549520" cy="3487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9" name="Group 148"/>
          <p:cNvGrpSpPr/>
          <p:nvPr/>
        </p:nvGrpSpPr>
        <p:grpSpPr>
          <a:xfrm>
            <a:off x="5257800" y="3294961"/>
            <a:ext cx="611844" cy="1660280"/>
            <a:chOff x="4352708" y="2837761"/>
            <a:chExt cx="611844" cy="1660280"/>
          </a:xfrm>
        </p:grpSpPr>
        <p:cxnSp>
          <p:nvCxnSpPr>
            <p:cNvPr id="150" name="Straight Arrow Connector 149"/>
            <p:cNvCxnSpPr/>
            <p:nvPr/>
          </p:nvCxnSpPr>
          <p:spPr bwMode="auto">
            <a:xfrm>
              <a:off x="4352708" y="3048000"/>
              <a:ext cx="364067" cy="126153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/>
            <p:cNvSpPr txBox="1"/>
            <p:nvPr/>
          </p:nvSpPr>
          <p:spPr>
            <a:xfrm rot="4538305">
              <a:off x="3949746" y="3483235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2209800" y="5147846"/>
            <a:ext cx="1099204" cy="338554"/>
            <a:chOff x="4114800" y="4766846"/>
            <a:chExt cx="1099204" cy="338554"/>
          </a:xfrm>
        </p:grpSpPr>
        <p:sp>
          <p:nvSpPr>
            <p:cNvPr id="153" name="TextBox 152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425066" y="3505200"/>
            <a:ext cx="2146935" cy="1295400"/>
            <a:chOff x="1739265" y="3124200"/>
            <a:chExt cx="2146935" cy="1295400"/>
          </a:xfrm>
        </p:grpSpPr>
        <p:cxnSp>
          <p:nvCxnSpPr>
            <p:cNvPr id="156" name="Straight Arrow Connector 155"/>
            <p:cNvCxnSpPr/>
            <p:nvPr/>
          </p:nvCxnSpPr>
          <p:spPr bwMode="auto">
            <a:xfrm flipH="1">
              <a:off x="1752600" y="3124200"/>
              <a:ext cx="2133600" cy="1295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7" name="TextBox 156"/>
            <p:cNvSpPr txBox="1"/>
            <p:nvPr/>
          </p:nvSpPr>
          <p:spPr>
            <a:xfrm rot="19612648">
              <a:off x="1739265" y="3493244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828800" y="2819400"/>
            <a:ext cx="2209800" cy="369332"/>
            <a:chOff x="1292462" y="2667000"/>
            <a:chExt cx="2209800" cy="369332"/>
          </a:xfrm>
        </p:grpSpPr>
        <p:sp>
          <p:nvSpPr>
            <p:cNvPr id="162" name="TextBox 161"/>
            <p:cNvSpPr txBox="1"/>
            <p:nvPr/>
          </p:nvSpPr>
          <p:spPr>
            <a:xfrm>
              <a:off x="1292462" y="2667000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  <p:cxnSp>
          <p:nvCxnSpPr>
            <p:cNvPr id="163" name="Straight Arrow Connector 162"/>
            <p:cNvCxnSpPr>
              <a:stCxn id="162" idx="3"/>
            </p:cNvCxnSpPr>
            <p:nvPr/>
          </p:nvCxnSpPr>
          <p:spPr bwMode="auto">
            <a:xfrm>
              <a:off x="3071795" y="2851666"/>
              <a:ext cx="430467" cy="439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80" name="Group 179"/>
          <p:cNvGrpSpPr/>
          <p:nvPr/>
        </p:nvGrpSpPr>
        <p:grpSpPr>
          <a:xfrm>
            <a:off x="5105401" y="5147846"/>
            <a:ext cx="1144789" cy="338554"/>
            <a:chOff x="4114800" y="4766846"/>
            <a:chExt cx="1144789" cy="338554"/>
          </a:xfrm>
        </p:grpSpPr>
        <p:sp>
          <p:nvSpPr>
            <p:cNvPr id="181" name="TextBox 18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664254" y="4766846"/>
              <a:ext cx="59533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V14’</a:t>
              </a: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2209800" y="5147846"/>
            <a:ext cx="1186768" cy="338554"/>
            <a:chOff x="4114800" y="4766846"/>
            <a:chExt cx="1186768" cy="338554"/>
          </a:xfrm>
        </p:grpSpPr>
        <p:sp>
          <p:nvSpPr>
            <p:cNvPr id="184" name="TextBox 183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4664254" y="4766846"/>
              <a:ext cx="6373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V14’’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39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Consistency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concurrent updates (i.e., puts to same key) may need to make sure that updates happen in the same order </a:t>
            </a:r>
            <a:endParaRPr lang="en-US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5715000"/>
            <a:ext cx="685800" cy="6858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5715000"/>
            <a:ext cx="685800" cy="6858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5715000"/>
            <a:ext cx="685800" cy="6858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714206"/>
            <a:ext cx="685800" cy="685800"/>
          </a:xfrm>
          <a:prstGeom prst="rect">
            <a:avLst/>
          </a:prstGeom>
        </p:spPr>
      </p:pic>
      <p:grpSp>
        <p:nvGrpSpPr>
          <p:cNvPr id="85" name="Group 84"/>
          <p:cNvGrpSpPr/>
          <p:nvPr/>
        </p:nvGrpSpPr>
        <p:grpSpPr>
          <a:xfrm>
            <a:off x="22860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86" name="Rectangle 8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87" name="Straight Connector 86"/>
            <p:cNvCxnSpPr>
              <a:stCxn id="86" idx="0"/>
              <a:endCxn id="8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93" name="TextBox 92"/>
          <p:cNvSpPr txBox="1"/>
          <p:nvPr/>
        </p:nvSpPr>
        <p:spPr>
          <a:xfrm>
            <a:off x="6781800" y="563800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/>
                <a:cs typeface="Helvetica"/>
              </a:rPr>
              <a:t>…</a:t>
            </a: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508" y="2667000"/>
            <a:ext cx="685800" cy="685800"/>
          </a:xfrm>
          <a:prstGeom prst="rect">
            <a:avLst/>
          </a:prstGeom>
        </p:spPr>
      </p:pic>
      <p:grpSp>
        <p:nvGrpSpPr>
          <p:cNvPr id="95" name="Group 94"/>
          <p:cNvGrpSpPr/>
          <p:nvPr/>
        </p:nvGrpSpPr>
        <p:grpSpPr>
          <a:xfrm>
            <a:off x="3733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96" name="Rectangle 9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>
              <a:stCxn id="96" idx="0"/>
              <a:endCxn id="9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03" name="Group 102"/>
          <p:cNvGrpSpPr/>
          <p:nvPr/>
        </p:nvGrpSpPr>
        <p:grpSpPr>
          <a:xfrm>
            <a:off x="51816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04" name="Rectangle 10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05" name="Straight Connector 104"/>
            <p:cNvCxnSpPr>
              <a:stCxn id="104" idx="0"/>
              <a:endCxn id="10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6" name="Straight Connector 10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11" name="Group 110"/>
          <p:cNvGrpSpPr/>
          <p:nvPr/>
        </p:nvGrpSpPr>
        <p:grpSpPr>
          <a:xfrm>
            <a:off x="7162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12" name="Rectangle 11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13" name="Straight Connector 112"/>
            <p:cNvCxnSpPr>
              <a:stCxn id="112" idx="0"/>
              <a:endCxn id="11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4" name="Straight Connector 11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8" name="Straight Connector 11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19" name="TextBox 118"/>
          <p:cNvSpPr txBox="1"/>
          <p:nvPr/>
        </p:nvSpPr>
        <p:spPr>
          <a:xfrm>
            <a:off x="3228472" y="6336268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648201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971672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876672" y="6324600"/>
            <a:ext cx="560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733800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83254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25" name="Group 124"/>
          <p:cNvGrpSpPr/>
          <p:nvPr/>
        </p:nvGrpSpPr>
        <p:grpSpPr>
          <a:xfrm>
            <a:off x="5105400" y="5147846"/>
            <a:ext cx="1099204" cy="338554"/>
            <a:chOff x="4114800" y="4766846"/>
            <a:chExt cx="1099204" cy="338554"/>
          </a:xfrm>
        </p:grpSpPr>
        <p:sp>
          <p:nvSpPr>
            <p:cNvPr id="126" name="TextBox 125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7086600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641936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4613308" y="2514600"/>
            <a:ext cx="12954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131" name="Rectangle 130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 bwMode="auto">
            <a:xfrm rot="16200000" flipH="1">
              <a:off x="1780941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38" name="TextBox 137"/>
          <p:cNvSpPr txBox="1"/>
          <p:nvPr/>
        </p:nvSpPr>
        <p:spPr>
          <a:xfrm>
            <a:off x="4613308" y="259080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62762" y="2590800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40" name="Group 139"/>
          <p:cNvGrpSpPr/>
          <p:nvPr/>
        </p:nvGrpSpPr>
        <p:grpSpPr>
          <a:xfrm>
            <a:off x="4613309" y="2781300"/>
            <a:ext cx="1356061" cy="338554"/>
            <a:chOff x="5486400" y="3009900"/>
            <a:chExt cx="1356061" cy="338554"/>
          </a:xfrm>
        </p:grpSpPr>
        <p:sp>
          <p:nvSpPr>
            <p:cNvPr id="141" name="TextBox 140"/>
            <p:cNvSpPr txBox="1"/>
            <p:nvPr/>
          </p:nvSpPr>
          <p:spPr>
            <a:xfrm>
              <a:off x="5486400" y="3009900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019800" y="3009900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N1,N3 </a:t>
              </a: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4559045" y="3166646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119038" y="3166646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886201" y="2133600"/>
            <a:ext cx="2082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1828800" y="2362200"/>
            <a:ext cx="2209800" cy="533400"/>
            <a:chOff x="1292462" y="2667000"/>
            <a:chExt cx="2209800" cy="533400"/>
          </a:xfrm>
        </p:grpSpPr>
        <p:sp>
          <p:nvSpPr>
            <p:cNvPr id="147" name="TextBox 146"/>
            <p:cNvSpPr txBox="1"/>
            <p:nvPr/>
          </p:nvSpPr>
          <p:spPr>
            <a:xfrm>
              <a:off x="1292462" y="2667000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  <p:cxnSp>
          <p:nvCxnSpPr>
            <p:cNvPr id="148" name="Straight Arrow Connector 147"/>
            <p:cNvCxnSpPr>
              <a:stCxn id="147" idx="3"/>
            </p:cNvCxnSpPr>
            <p:nvPr/>
          </p:nvCxnSpPr>
          <p:spPr bwMode="auto">
            <a:xfrm>
              <a:off x="2952742" y="2851666"/>
              <a:ext cx="549520" cy="3487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9" name="Group 148"/>
          <p:cNvGrpSpPr/>
          <p:nvPr/>
        </p:nvGrpSpPr>
        <p:grpSpPr>
          <a:xfrm>
            <a:off x="5257800" y="3294961"/>
            <a:ext cx="611844" cy="1660280"/>
            <a:chOff x="4352708" y="2837761"/>
            <a:chExt cx="611844" cy="1660280"/>
          </a:xfrm>
        </p:grpSpPr>
        <p:cxnSp>
          <p:nvCxnSpPr>
            <p:cNvPr id="150" name="Straight Arrow Connector 149"/>
            <p:cNvCxnSpPr/>
            <p:nvPr/>
          </p:nvCxnSpPr>
          <p:spPr bwMode="auto">
            <a:xfrm>
              <a:off x="4352708" y="3048000"/>
              <a:ext cx="364067" cy="126153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/>
            <p:cNvSpPr txBox="1"/>
            <p:nvPr/>
          </p:nvSpPr>
          <p:spPr>
            <a:xfrm rot="4538305">
              <a:off x="3949746" y="3483235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2209800" y="5147846"/>
            <a:ext cx="1099204" cy="338554"/>
            <a:chOff x="4114800" y="4766846"/>
            <a:chExt cx="1099204" cy="338554"/>
          </a:xfrm>
        </p:grpSpPr>
        <p:sp>
          <p:nvSpPr>
            <p:cNvPr id="153" name="TextBox 152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425066" y="3505200"/>
            <a:ext cx="2146935" cy="1295400"/>
            <a:chOff x="1739265" y="3124200"/>
            <a:chExt cx="2146935" cy="1295400"/>
          </a:xfrm>
        </p:grpSpPr>
        <p:cxnSp>
          <p:nvCxnSpPr>
            <p:cNvPr id="156" name="Straight Arrow Connector 155"/>
            <p:cNvCxnSpPr/>
            <p:nvPr/>
          </p:nvCxnSpPr>
          <p:spPr bwMode="auto">
            <a:xfrm flipH="1">
              <a:off x="1752600" y="3124200"/>
              <a:ext cx="2133600" cy="1295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7" name="TextBox 156"/>
            <p:cNvSpPr txBox="1"/>
            <p:nvPr/>
          </p:nvSpPr>
          <p:spPr>
            <a:xfrm rot="19612648">
              <a:off x="1739265" y="3493244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828800" y="2819400"/>
            <a:ext cx="2209800" cy="369332"/>
            <a:chOff x="1292462" y="2667000"/>
            <a:chExt cx="2209800" cy="369332"/>
          </a:xfrm>
        </p:grpSpPr>
        <p:sp>
          <p:nvSpPr>
            <p:cNvPr id="162" name="TextBox 161"/>
            <p:cNvSpPr txBox="1"/>
            <p:nvPr/>
          </p:nvSpPr>
          <p:spPr>
            <a:xfrm>
              <a:off x="1292462" y="2667000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  <p:cxnSp>
          <p:nvCxnSpPr>
            <p:cNvPr id="163" name="Straight Arrow Connector 162"/>
            <p:cNvCxnSpPr>
              <a:stCxn id="162" idx="3"/>
            </p:cNvCxnSpPr>
            <p:nvPr/>
          </p:nvCxnSpPr>
          <p:spPr bwMode="auto">
            <a:xfrm>
              <a:off x="3071795" y="2851666"/>
              <a:ext cx="430467" cy="439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80" name="Group 179"/>
          <p:cNvGrpSpPr/>
          <p:nvPr/>
        </p:nvGrpSpPr>
        <p:grpSpPr>
          <a:xfrm>
            <a:off x="5105400" y="5147846"/>
            <a:ext cx="1186768" cy="338554"/>
            <a:chOff x="4114800" y="4766846"/>
            <a:chExt cx="1186768" cy="338554"/>
          </a:xfrm>
        </p:grpSpPr>
        <p:sp>
          <p:nvSpPr>
            <p:cNvPr id="181" name="TextBox 18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664254" y="4766846"/>
              <a:ext cx="63731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V14’’</a:t>
              </a: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2209801" y="5147846"/>
            <a:ext cx="1144789" cy="338554"/>
            <a:chOff x="4114800" y="4766846"/>
            <a:chExt cx="1144789" cy="338554"/>
          </a:xfrm>
        </p:grpSpPr>
        <p:sp>
          <p:nvSpPr>
            <p:cNvPr id="184" name="TextBox 183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4664254" y="4766846"/>
              <a:ext cx="59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V14’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6019800" y="1845089"/>
            <a:ext cx="4572000" cy="707886"/>
          </a:xfrm>
          <a:prstGeom prst="rect">
            <a:avLst/>
          </a:prstGeom>
          <a:solidFill>
            <a:srgbClr val="FFFFBD"/>
          </a:solidFill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0" dirty="0">
                <a:latin typeface="Gill Sans Light"/>
                <a:cs typeface="Gill Sans Light"/>
              </a:rPr>
              <a:t>put(K14, V14’) and put(K14, V14’’) reach N1 &amp; N3 in reverse  order!</a:t>
            </a:r>
          </a:p>
        </p:txBody>
      </p:sp>
      <p:grpSp>
        <p:nvGrpSpPr>
          <p:cNvPr id="158" name="Group 157"/>
          <p:cNvGrpSpPr/>
          <p:nvPr/>
        </p:nvGrpSpPr>
        <p:grpSpPr>
          <a:xfrm>
            <a:off x="3048000" y="3505200"/>
            <a:ext cx="2133600" cy="1295400"/>
            <a:chOff x="1752600" y="3352800"/>
            <a:chExt cx="2209800" cy="1066800"/>
          </a:xfrm>
        </p:grpSpPr>
        <p:cxnSp>
          <p:nvCxnSpPr>
            <p:cNvPr id="159" name="Straight Arrow Connector 158"/>
            <p:cNvCxnSpPr/>
            <p:nvPr/>
          </p:nvCxnSpPr>
          <p:spPr bwMode="auto">
            <a:xfrm flipH="1">
              <a:off x="1752600" y="3352800"/>
              <a:ext cx="2209800" cy="10668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60" name="TextBox 159"/>
            <p:cNvSpPr txBox="1"/>
            <p:nvPr/>
          </p:nvSpPr>
          <p:spPr>
            <a:xfrm rot="19645509">
              <a:off x="1867491" y="3672043"/>
              <a:ext cx="1719576" cy="30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5638800" y="3217647"/>
            <a:ext cx="624990" cy="1778051"/>
            <a:chOff x="4339563" y="2778875"/>
            <a:chExt cx="624990" cy="1778051"/>
          </a:xfrm>
        </p:grpSpPr>
        <p:cxnSp>
          <p:nvCxnSpPr>
            <p:cNvPr id="165" name="Straight Arrow Connector 164"/>
            <p:cNvCxnSpPr/>
            <p:nvPr/>
          </p:nvCxnSpPr>
          <p:spPr bwMode="auto">
            <a:xfrm>
              <a:off x="4339563" y="2990229"/>
              <a:ext cx="377212" cy="131930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66" name="TextBox 165"/>
            <p:cNvSpPr txBox="1"/>
            <p:nvPr/>
          </p:nvSpPr>
          <p:spPr>
            <a:xfrm rot="4538305">
              <a:off x="3890861" y="3483235"/>
              <a:ext cx="1778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V14’')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486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Consistency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concurrent updates (i.e., puts to same key) may need to make sure that updates happen in the same order </a:t>
            </a:r>
            <a:endParaRPr lang="en-US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5715000"/>
            <a:ext cx="685800" cy="6858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5715000"/>
            <a:ext cx="685800" cy="6858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715000"/>
            <a:ext cx="685800" cy="6858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714206"/>
            <a:ext cx="685800" cy="685800"/>
          </a:xfrm>
          <a:prstGeom prst="rect">
            <a:avLst/>
          </a:prstGeom>
        </p:spPr>
      </p:pic>
      <p:grpSp>
        <p:nvGrpSpPr>
          <p:cNvPr id="85" name="Group 84"/>
          <p:cNvGrpSpPr/>
          <p:nvPr/>
        </p:nvGrpSpPr>
        <p:grpSpPr>
          <a:xfrm>
            <a:off x="22860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86" name="Rectangle 8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87" name="Straight Connector 86"/>
            <p:cNvCxnSpPr>
              <a:stCxn id="86" idx="0"/>
              <a:endCxn id="8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93" name="TextBox 92"/>
          <p:cNvSpPr txBox="1"/>
          <p:nvPr/>
        </p:nvSpPr>
        <p:spPr>
          <a:xfrm>
            <a:off x="6781800" y="563800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/>
                <a:cs typeface="Helvetica"/>
              </a:rPr>
              <a:t>…</a:t>
            </a: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508" y="2667000"/>
            <a:ext cx="685800" cy="685800"/>
          </a:xfrm>
          <a:prstGeom prst="rect">
            <a:avLst/>
          </a:prstGeom>
        </p:spPr>
      </p:pic>
      <p:grpSp>
        <p:nvGrpSpPr>
          <p:cNvPr id="95" name="Group 94"/>
          <p:cNvGrpSpPr/>
          <p:nvPr/>
        </p:nvGrpSpPr>
        <p:grpSpPr>
          <a:xfrm>
            <a:off x="3733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96" name="Rectangle 9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>
              <a:stCxn id="96" idx="0"/>
              <a:endCxn id="9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03" name="Group 102"/>
          <p:cNvGrpSpPr/>
          <p:nvPr/>
        </p:nvGrpSpPr>
        <p:grpSpPr>
          <a:xfrm>
            <a:off x="51816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04" name="Rectangle 10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05" name="Straight Connector 104"/>
            <p:cNvCxnSpPr>
              <a:stCxn id="104" idx="0"/>
              <a:endCxn id="10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6" name="Straight Connector 10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11" name="Group 110"/>
          <p:cNvGrpSpPr/>
          <p:nvPr/>
        </p:nvGrpSpPr>
        <p:grpSpPr>
          <a:xfrm>
            <a:off x="7162800" y="4876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12" name="Rectangle 11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13" name="Straight Connector 112"/>
            <p:cNvCxnSpPr>
              <a:stCxn id="112" idx="0"/>
              <a:endCxn id="11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4" name="Straight Connector 11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8" name="Straight Connector 11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19" name="TextBox 118"/>
          <p:cNvSpPr txBox="1"/>
          <p:nvPr/>
        </p:nvSpPr>
        <p:spPr>
          <a:xfrm>
            <a:off x="3228472" y="6336268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648201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971672" y="6324600"/>
            <a:ext cx="464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876672" y="6324600"/>
            <a:ext cx="560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N</a:t>
            </a:r>
            <a:r>
              <a:rPr lang="en-US" sz="2000" b="0" baseline="-25000" dirty="0">
                <a:latin typeface="Helvetica"/>
                <a:cs typeface="Helvetica"/>
              </a:rPr>
              <a:t>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733800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83254" y="5147846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V5</a:t>
            </a:r>
          </a:p>
        </p:txBody>
      </p:sp>
      <p:grpSp>
        <p:nvGrpSpPr>
          <p:cNvPr id="125" name="Group 124"/>
          <p:cNvGrpSpPr/>
          <p:nvPr/>
        </p:nvGrpSpPr>
        <p:grpSpPr>
          <a:xfrm>
            <a:off x="5105400" y="5147846"/>
            <a:ext cx="1099204" cy="338554"/>
            <a:chOff x="4114800" y="4766846"/>
            <a:chExt cx="1099204" cy="338554"/>
          </a:xfrm>
        </p:grpSpPr>
        <p:sp>
          <p:nvSpPr>
            <p:cNvPr id="126" name="TextBox 125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7086600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641936" y="5147846"/>
            <a:ext cx="663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V105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4613308" y="2514600"/>
            <a:ext cx="1295400" cy="913606"/>
            <a:chOff x="1752600" y="3656806"/>
            <a:chExt cx="533400" cy="381794"/>
          </a:xfrm>
          <a:solidFill>
            <a:schemeClr val="bg1"/>
          </a:solidFill>
        </p:grpSpPr>
        <p:sp>
          <p:nvSpPr>
            <p:cNvPr id="131" name="Rectangle 130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2000" b="0" dirty="0">
                <a:latin typeface="Helvetica"/>
                <a:cs typeface="Helvetica"/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 bwMode="auto">
            <a:xfrm rot="16200000" flipH="1">
              <a:off x="1780941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138" name="TextBox 137"/>
          <p:cNvSpPr txBox="1"/>
          <p:nvPr/>
        </p:nvSpPr>
        <p:spPr>
          <a:xfrm>
            <a:off x="4613308" y="259080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K5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62762" y="2590800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N2</a:t>
            </a:r>
          </a:p>
        </p:txBody>
      </p:sp>
      <p:grpSp>
        <p:nvGrpSpPr>
          <p:cNvPr id="140" name="Group 139"/>
          <p:cNvGrpSpPr/>
          <p:nvPr/>
        </p:nvGrpSpPr>
        <p:grpSpPr>
          <a:xfrm>
            <a:off x="4613309" y="2781300"/>
            <a:ext cx="1356061" cy="338554"/>
            <a:chOff x="5486400" y="3009900"/>
            <a:chExt cx="1356061" cy="338554"/>
          </a:xfrm>
        </p:grpSpPr>
        <p:sp>
          <p:nvSpPr>
            <p:cNvPr id="141" name="TextBox 140"/>
            <p:cNvSpPr txBox="1"/>
            <p:nvPr/>
          </p:nvSpPr>
          <p:spPr>
            <a:xfrm>
              <a:off x="5486400" y="3009900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019800" y="3009900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N1,N3 </a:t>
              </a: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4559045" y="3166646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K105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119038" y="3166646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Helvetica"/>
                <a:cs typeface="Helvetica"/>
              </a:rPr>
              <a:t>N50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886201" y="2133600"/>
            <a:ext cx="2082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Helvetica"/>
                <a:cs typeface="Helvetica"/>
              </a:rPr>
              <a:t>Master/Directory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1828800" y="2362200"/>
            <a:ext cx="2209800" cy="533400"/>
            <a:chOff x="1292462" y="2667000"/>
            <a:chExt cx="2209800" cy="533400"/>
          </a:xfrm>
        </p:grpSpPr>
        <p:sp>
          <p:nvSpPr>
            <p:cNvPr id="147" name="TextBox 146"/>
            <p:cNvSpPr txBox="1"/>
            <p:nvPr/>
          </p:nvSpPr>
          <p:spPr>
            <a:xfrm>
              <a:off x="1292462" y="2667000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  <p:cxnSp>
          <p:nvCxnSpPr>
            <p:cNvPr id="148" name="Straight Arrow Connector 147"/>
            <p:cNvCxnSpPr>
              <a:stCxn id="147" idx="3"/>
            </p:cNvCxnSpPr>
            <p:nvPr/>
          </p:nvCxnSpPr>
          <p:spPr bwMode="auto">
            <a:xfrm>
              <a:off x="2952742" y="2851666"/>
              <a:ext cx="549520" cy="3487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9" name="Group 148"/>
          <p:cNvGrpSpPr/>
          <p:nvPr/>
        </p:nvGrpSpPr>
        <p:grpSpPr>
          <a:xfrm>
            <a:off x="5257800" y="3294961"/>
            <a:ext cx="611844" cy="1660280"/>
            <a:chOff x="4352708" y="2837761"/>
            <a:chExt cx="611844" cy="1660280"/>
          </a:xfrm>
        </p:grpSpPr>
        <p:cxnSp>
          <p:nvCxnSpPr>
            <p:cNvPr id="150" name="Straight Arrow Connector 149"/>
            <p:cNvCxnSpPr/>
            <p:nvPr/>
          </p:nvCxnSpPr>
          <p:spPr bwMode="auto">
            <a:xfrm>
              <a:off x="4352708" y="3048000"/>
              <a:ext cx="364067" cy="1261533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/>
            <p:cNvSpPr txBox="1"/>
            <p:nvPr/>
          </p:nvSpPr>
          <p:spPr>
            <a:xfrm rot="4538305">
              <a:off x="3949746" y="3483235"/>
              <a:ext cx="1660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2209800" y="5147846"/>
            <a:ext cx="1099204" cy="338554"/>
            <a:chOff x="4114800" y="4766846"/>
            <a:chExt cx="1099204" cy="338554"/>
          </a:xfrm>
        </p:grpSpPr>
        <p:sp>
          <p:nvSpPr>
            <p:cNvPr id="153" name="TextBox 152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425066" y="3505200"/>
            <a:ext cx="2146935" cy="1295400"/>
            <a:chOff x="1739265" y="3124200"/>
            <a:chExt cx="2146935" cy="1295400"/>
          </a:xfrm>
        </p:grpSpPr>
        <p:cxnSp>
          <p:nvCxnSpPr>
            <p:cNvPr id="156" name="Straight Arrow Connector 155"/>
            <p:cNvCxnSpPr/>
            <p:nvPr/>
          </p:nvCxnSpPr>
          <p:spPr bwMode="auto">
            <a:xfrm flipH="1">
              <a:off x="1752600" y="3124200"/>
              <a:ext cx="2133600" cy="12954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7" name="TextBox 156"/>
            <p:cNvSpPr txBox="1"/>
            <p:nvPr/>
          </p:nvSpPr>
          <p:spPr>
            <a:xfrm rot="19612648">
              <a:off x="1739265" y="3493244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828800" y="2819400"/>
            <a:ext cx="2209800" cy="369332"/>
            <a:chOff x="1292462" y="2667000"/>
            <a:chExt cx="2209800" cy="369332"/>
          </a:xfrm>
        </p:grpSpPr>
        <p:sp>
          <p:nvSpPr>
            <p:cNvPr id="162" name="TextBox 161"/>
            <p:cNvSpPr txBox="1"/>
            <p:nvPr/>
          </p:nvSpPr>
          <p:spPr>
            <a:xfrm>
              <a:off x="1292462" y="2667000"/>
              <a:ext cx="1779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V14’’)</a:t>
              </a:r>
            </a:p>
          </p:txBody>
        </p:sp>
        <p:cxnSp>
          <p:nvCxnSpPr>
            <p:cNvPr id="163" name="Straight Arrow Connector 162"/>
            <p:cNvCxnSpPr>
              <a:stCxn id="162" idx="3"/>
            </p:cNvCxnSpPr>
            <p:nvPr/>
          </p:nvCxnSpPr>
          <p:spPr bwMode="auto">
            <a:xfrm>
              <a:off x="3071795" y="2851666"/>
              <a:ext cx="430467" cy="4393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80" name="Group 179"/>
          <p:cNvGrpSpPr/>
          <p:nvPr/>
        </p:nvGrpSpPr>
        <p:grpSpPr>
          <a:xfrm>
            <a:off x="5105400" y="5147846"/>
            <a:ext cx="1186768" cy="338554"/>
            <a:chOff x="4114800" y="4766846"/>
            <a:chExt cx="1186768" cy="338554"/>
          </a:xfrm>
        </p:grpSpPr>
        <p:sp>
          <p:nvSpPr>
            <p:cNvPr id="181" name="TextBox 18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664254" y="4766846"/>
              <a:ext cx="63731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3366FF"/>
                  </a:solidFill>
                  <a:latin typeface="Helvetica"/>
                  <a:cs typeface="Helvetica"/>
                </a:rPr>
                <a:t>V14’’</a:t>
              </a: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2209801" y="5147846"/>
            <a:ext cx="1144789" cy="338554"/>
            <a:chOff x="4114800" y="4766846"/>
            <a:chExt cx="1144789" cy="338554"/>
          </a:xfrm>
        </p:grpSpPr>
        <p:sp>
          <p:nvSpPr>
            <p:cNvPr id="184" name="TextBox 183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4664254" y="4766846"/>
              <a:ext cx="59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V14’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6019800" y="1845090"/>
            <a:ext cx="4572000" cy="1323439"/>
          </a:xfrm>
          <a:prstGeom prst="rect">
            <a:avLst/>
          </a:prstGeom>
          <a:solidFill>
            <a:srgbClr val="FFFFBD"/>
          </a:solidFill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0" dirty="0">
                <a:latin typeface="Gill Sans Light"/>
                <a:cs typeface="Gill Sans Light"/>
              </a:rPr>
              <a:t>put(K14, V14’) and put(K14, V14’’) reach N1 &amp; N3 in reverse  order!</a:t>
            </a:r>
          </a:p>
          <a:p>
            <a:pPr marL="342900" indent="-342900">
              <a:buFont typeface="Arial"/>
              <a:buChar char="•"/>
            </a:pPr>
            <a:r>
              <a:rPr lang="en-US" sz="2000" b="0" dirty="0">
                <a:latin typeface="Gill Sans Light"/>
                <a:cs typeface="Gill Sans Light"/>
              </a:rPr>
              <a:t>What does get(K14) return?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b="0" dirty="0">
                <a:latin typeface="Gill Sans Light"/>
                <a:cs typeface="Gill Sans Light"/>
              </a:rPr>
              <a:t>Undefined!</a:t>
            </a:r>
          </a:p>
        </p:txBody>
      </p:sp>
      <p:grpSp>
        <p:nvGrpSpPr>
          <p:cNvPr id="158" name="Group 157"/>
          <p:cNvGrpSpPr/>
          <p:nvPr/>
        </p:nvGrpSpPr>
        <p:grpSpPr>
          <a:xfrm>
            <a:off x="3048000" y="3505200"/>
            <a:ext cx="2133600" cy="1295400"/>
            <a:chOff x="1752600" y="3352800"/>
            <a:chExt cx="2209800" cy="1066800"/>
          </a:xfrm>
        </p:grpSpPr>
        <p:cxnSp>
          <p:nvCxnSpPr>
            <p:cNvPr id="159" name="Straight Arrow Connector 158"/>
            <p:cNvCxnSpPr/>
            <p:nvPr/>
          </p:nvCxnSpPr>
          <p:spPr bwMode="auto">
            <a:xfrm flipH="1">
              <a:off x="1752600" y="3352800"/>
              <a:ext cx="2209800" cy="10668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60" name="TextBox 159"/>
            <p:cNvSpPr txBox="1"/>
            <p:nvPr/>
          </p:nvSpPr>
          <p:spPr>
            <a:xfrm rot="19645509">
              <a:off x="1867491" y="3672043"/>
              <a:ext cx="1719576" cy="30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Helvetica"/>
                  <a:cs typeface="Helvetica"/>
                </a:rPr>
                <a:t>p</a:t>
              </a:r>
              <a:r>
                <a:rPr lang="en-US" b="0" dirty="0" smtClean="0">
                  <a:solidFill>
                    <a:srgbClr val="FF0000"/>
                  </a:solidFill>
                  <a:latin typeface="Helvetica"/>
                  <a:cs typeface="Helvetica"/>
                </a:rPr>
                <a:t>ut(K14, V14’)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5638800" y="3217647"/>
            <a:ext cx="624990" cy="1778051"/>
            <a:chOff x="4339563" y="2778875"/>
            <a:chExt cx="624990" cy="1778051"/>
          </a:xfrm>
        </p:grpSpPr>
        <p:cxnSp>
          <p:nvCxnSpPr>
            <p:cNvPr id="165" name="Straight Arrow Connector 164"/>
            <p:cNvCxnSpPr/>
            <p:nvPr/>
          </p:nvCxnSpPr>
          <p:spPr bwMode="auto">
            <a:xfrm>
              <a:off x="4339563" y="2990229"/>
              <a:ext cx="377212" cy="1319304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3366FF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66" name="TextBox 165"/>
            <p:cNvSpPr txBox="1"/>
            <p:nvPr/>
          </p:nvSpPr>
          <p:spPr>
            <a:xfrm rot="4538305">
              <a:off x="3890861" y="3483235"/>
              <a:ext cx="1778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  <a:latin typeface="Helvetica"/>
                  <a:cs typeface="Helvetica"/>
                </a:rPr>
                <a:t>p</a:t>
              </a:r>
              <a:r>
                <a:rPr lang="en-US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ut(K14, V14’')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858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Large Variety of Consistency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Atomic consistency (linearizability): reads/writes (gets/puts) to replicas appear as if there was a single underlying replica (single system image)</a:t>
            </a:r>
          </a:p>
          <a:p>
            <a:pPr lvl="1"/>
            <a:r>
              <a:rPr lang="en-US" smtClean="0"/>
              <a:t>Think “one updated at a time”</a:t>
            </a:r>
          </a:p>
          <a:p>
            <a:pPr lvl="1"/>
            <a:r>
              <a:rPr lang="en-US" smtClean="0"/>
              <a:t>Transactions</a:t>
            </a:r>
          </a:p>
          <a:p>
            <a:r>
              <a:rPr lang="en-US" smtClean="0"/>
              <a:t>Eventual consistency: given enough time all updates will propagate through the system</a:t>
            </a:r>
          </a:p>
          <a:p>
            <a:pPr lvl="1"/>
            <a:r>
              <a:rPr lang="en-US" smtClean="0"/>
              <a:t>One of the weakest form of consistency; used by many systems in practice</a:t>
            </a:r>
          </a:p>
          <a:p>
            <a:pPr lvl="1"/>
            <a:r>
              <a:rPr lang="en-US" smtClean="0"/>
              <a:t>Must eventually converge on single value/key (coherence)</a:t>
            </a:r>
          </a:p>
          <a:p>
            <a:r>
              <a:rPr lang="en-US" smtClean="0"/>
              <a:t>And many others: causal consistency, sequential consistency, strong consistency,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3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Quorum Consensus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Improve put() and get() operation performance</a:t>
            </a:r>
          </a:p>
          <a:p>
            <a:pPr lvl="1"/>
            <a:r>
              <a:rPr lang="en-US" dirty="0" smtClean="0"/>
              <a:t>In the presence of replication!</a:t>
            </a:r>
          </a:p>
          <a:p>
            <a:r>
              <a:rPr lang="en-US" dirty="0" smtClean="0"/>
              <a:t>Define a replica set of size N</a:t>
            </a:r>
          </a:p>
          <a:p>
            <a:pPr lvl="1"/>
            <a:r>
              <a:rPr lang="en-US" dirty="0" smtClean="0"/>
              <a:t>put() waits for acknowledgements from at least W replicas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Different updates need to be differentiated by something monotonically increasing like a timestamp</a:t>
            </a:r>
          </a:p>
          <a:p>
            <a:pPr lvl="2"/>
            <a:r>
              <a:rPr lang="en-US" dirty="0" smtClean="0"/>
              <a:t>Allows us to replace old values with updated ones</a:t>
            </a:r>
          </a:p>
          <a:p>
            <a:pPr lvl="1"/>
            <a:r>
              <a:rPr lang="en-US" dirty="0" smtClean="0"/>
              <a:t>get() waits for responses from at least R replicas</a:t>
            </a:r>
          </a:p>
          <a:p>
            <a:pPr lvl="1"/>
            <a:r>
              <a:rPr lang="en-US" dirty="0" smtClean="0"/>
              <a:t>W+R &gt; N</a:t>
            </a:r>
          </a:p>
          <a:p>
            <a:r>
              <a:rPr lang="en-US" dirty="0" smtClean="0"/>
              <a:t>Why does it work?</a:t>
            </a:r>
          </a:p>
          <a:p>
            <a:pPr lvl="1"/>
            <a:r>
              <a:rPr lang="en-US" dirty="0" smtClean="0"/>
              <a:t>There is at least one node that contains the update</a:t>
            </a:r>
          </a:p>
          <a:p>
            <a:r>
              <a:rPr lang="en-US" dirty="0" smtClean="0"/>
              <a:t>Why might you use W+R &gt; N+1?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2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Quorum Consensus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838200"/>
            <a:ext cx="9829800" cy="129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N=3, W=2, R=2</a:t>
            </a:r>
          </a:p>
          <a:p>
            <a:r>
              <a:rPr lang="en-US" dirty="0" smtClean="0"/>
              <a:t>Replica set for K14: {N1, N2, N4}</a:t>
            </a:r>
          </a:p>
          <a:p>
            <a:r>
              <a:rPr lang="en-US" dirty="0" smtClean="0"/>
              <a:t>Assume put() on N3 fails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239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52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4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222650" y="4766846"/>
            <a:ext cx="1099500" cy="338554"/>
            <a:chOff x="5698650" y="4766846"/>
            <a:chExt cx="1099500" cy="338554"/>
          </a:xfrm>
        </p:grpSpPr>
        <p:sp>
          <p:nvSpPr>
            <p:cNvPr id="77" name="TextBox 76"/>
            <p:cNvSpPr txBox="1"/>
            <p:nvPr/>
          </p:nvSpPr>
          <p:spPr>
            <a:xfrm>
              <a:off x="569865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2484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743200" y="4766846"/>
            <a:ext cx="1099204" cy="338554"/>
            <a:chOff x="4114800" y="4766846"/>
            <a:chExt cx="1099204" cy="338554"/>
          </a:xfrm>
        </p:grpSpPr>
        <p:sp>
          <p:nvSpPr>
            <p:cNvPr id="101" name="TextBox 10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144687" y="2800724"/>
            <a:ext cx="1696992" cy="1648291"/>
            <a:chOff x="1620687" y="2800723"/>
            <a:chExt cx="1696992" cy="1648291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 flipH="1">
              <a:off x="1620687" y="2800723"/>
              <a:ext cx="1696992" cy="164829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 rot="18916584">
              <a:off x="1623398" y="3398415"/>
              <a:ext cx="14510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05200" y="2819401"/>
            <a:ext cx="1752600" cy="1648295"/>
            <a:chOff x="2057400" y="2819400"/>
            <a:chExt cx="1752600" cy="1648295"/>
          </a:xfrm>
        </p:grpSpPr>
        <p:cxnSp>
          <p:nvCxnSpPr>
            <p:cNvPr id="113" name="Straight Arrow Connector 112"/>
            <p:cNvCxnSpPr/>
            <p:nvPr/>
          </p:nvCxnSpPr>
          <p:spPr bwMode="auto">
            <a:xfrm flipH="1">
              <a:off x="2057400" y="2819400"/>
              <a:ext cx="1752600" cy="164829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17" name="TextBox 116"/>
            <p:cNvSpPr txBox="1"/>
            <p:nvPr/>
          </p:nvSpPr>
          <p:spPr>
            <a:xfrm rot="19079691">
              <a:off x="2397563" y="3512263"/>
              <a:ext cx="6065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ACK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162800" y="2813247"/>
            <a:ext cx="838200" cy="1654445"/>
            <a:chOff x="5638800" y="2813246"/>
            <a:chExt cx="838200" cy="1654445"/>
          </a:xfrm>
        </p:grpSpPr>
        <p:cxnSp>
          <p:nvCxnSpPr>
            <p:cNvPr id="123" name="Straight Arrow Connector 122"/>
            <p:cNvCxnSpPr/>
            <p:nvPr/>
          </p:nvCxnSpPr>
          <p:spPr bwMode="auto">
            <a:xfrm>
              <a:off x="5638800" y="2819400"/>
              <a:ext cx="838200" cy="164829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5" name="TextBox 124"/>
            <p:cNvSpPr txBox="1"/>
            <p:nvPr/>
          </p:nvSpPr>
          <p:spPr>
            <a:xfrm rot="3841361">
              <a:off x="5462249" y="3369488"/>
              <a:ext cx="14510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628105" y="2695354"/>
            <a:ext cx="338554" cy="1571846"/>
            <a:chOff x="4104105" y="2695354"/>
            <a:chExt cx="338554" cy="1571846"/>
          </a:xfrm>
        </p:grpSpPr>
        <p:cxnSp>
          <p:nvCxnSpPr>
            <p:cNvPr id="121" name="Straight Arrow Connector 120"/>
            <p:cNvCxnSpPr/>
            <p:nvPr/>
          </p:nvCxnSpPr>
          <p:spPr bwMode="auto">
            <a:xfrm>
              <a:off x="4419600" y="2819400"/>
              <a:ext cx="0" cy="14478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 rot="16200000">
              <a:off x="3547863" y="3251596"/>
              <a:ext cx="14510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put(K14, V14)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705600" y="2819401"/>
            <a:ext cx="838200" cy="1648295"/>
            <a:chOff x="5181600" y="2819400"/>
            <a:chExt cx="838200" cy="1648295"/>
          </a:xfrm>
        </p:grpSpPr>
        <p:cxnSp>
          <p:nvCxnSpPr>
            <p:cNvPr id="124" name="Straight Arrow Connector 123"/>
            <p:cNvCxnSpPr/>
            <p:nvPr/>
          </p:nvCxnSpPr>
          <p:spPr bwMode="auto">
            <a:xfrm>
              <a:off x="5181600" y="2819400"/>
              <a:ext cx="838200" cy="164829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28" name="TextBox 127"/>
            <p:cNvSpPr txBox="1"/>
            <p:nvPr/>
          </p:nvSpPr>
          <p:spPr>
            <a:xfrm rot="3824197">
              <a:off x="5469125" y="3377999"/>
              <a:ext cx="6065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ACK</a:t>
              </a:r>
            </a:p>
          </p:txBody>
        </p:sp>
      </p:grpSp>
      <p:pic>
        <p:nvPicPr>
          <p:cNvPr id="129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057400"/>
            <a:ext cx="685800" cy="685800"/>
          </a:xfrm>
          <a:prstGeom prst="rect">
            <a:avLst/>
          </a:prstGeom>
        </p:spPr>
      </p:pic>
      <p:grpSp>
        <p:nvGrpSpPr>
          <p:cNvPr id="131" name="Group 130"/>
          <p:cNvGrpSpPr/>
          <p:nvPr/>
        </p:nvGrpSpPr>
        <p:grpSpPr>
          <a:xfrm>
            <a:off x="5791200" y="4191000"/>
            <a:ext cx="304800" cy="304800"/>
            <a:chOff x="7391400" y="3581400"/>
            <a:chExt cx="304800" cy="304800"/>
          </a:xfrm>
        </p:grpSpPr>
        <p:cxnSp>
          <p:nvCxnSpPr>
            <p:cNvPr id="42" name="Straight Connector 41"/>
            <p:cNvCxnSpPr/>
            <p:nvPr/>
          </p:nvCxnSpPr>
          <p:spPr bwMode="auto">
            <a:xfrm flipH="1">
              <a:off x="7391400" y="3581400"/>
              <a:ext cx="304800" cy="30480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flipH="1" flipV="1">
              <a:off x="7391400" y="3581400"/>
              <a:ext cx="304800" cy="30480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43774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Quorum Consensus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10134600" cy="1295400"/>
          </a:xfrm>
        </p:spPr>
        <p:txBody>
          <a:bodyPr/>
          <a:lstStyle/>
          <a:p>
            <a:r>
              <a:rPr lang="en-US" dirty="0" smtClean="0"/>
              <a:t>Now, issuing get() to any two nodes out of three will return the answer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0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5334000"/>
            <a:ext cx="6858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34000"/>
            <a:ext cx="6858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5333206"/>
            <a:ext cx="685800" cy="685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432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16" name="Rectangle 1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17" name="Straight Connector 16"/>
            <p:cNvCxnSpPr>
              <a:stCxn id="16" idx="0"/>
              <a:endCxn id="1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45" name="Group 44"/>
          <p:cNvGrpSpPr/>
          <p:nvPr/>
        </p:nvGrpSpPr>
        <p:grpSpPr>
          <a:xfrm>
            <a:off x="4191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46" name="Rectangle 45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47" name="Straight Connector 46"/>
            <p:cNvCxnSpPr>
              <a:stCxn id="46" idx="0"/>
              <a:endCxn id="46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56388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54" name="Rectangle 53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7239000" y="4495800"/>
            <a:ext cx="1066800" cy="913606"/>
            <a:chOff x="1752600" y="3656806"/>
            <a:chExt cx="533400" cy="381794"/>
          </a:xfrm>
          <a:solidFill>
            <a:srgbClr val="FFFFAA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1752600" y="3656806"/>
              <a:ext cx="533400" cy="381000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b="0" dirty="0" smtClean="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>
              <a:stCxn id="62" idx="0"/>
              <a:endCxn id="62" idx="2"/>
            </p:cNvCxnSpPr>
            <p:nvPr/>
          </p:nvCxnSpPr>
          <p:spPr bwMode="auto">
            <a:xfrm rot="16200000" flipH="1">
              <a:off x="1828800" y="3847306"/>
              <a:ext cx="3810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752600" y="37330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752600" y="38092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752600" y="3885406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752600" y="36576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752600" y="3962400"/>
              <a:ext cx="533400" cy="1588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3685672" y="5955268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5401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28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52872" y="5943600"/>
            <a:ext cx="4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"/>
                <a:cs typeface="Helvetica"/>
              </a:rPr>
              <a:t>N</a:t>
            </a:r>
            <a:r>
              <a:rPr lang="en-US" b="0" baseline="-25000" dirty="0">
                <a:latin typeface="Helvetica"/>
                <a:cs typeface="Helvetica"/>
              </a:rPr>
              <a:t>4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222650" y="4766846"/>
            <a:ext cx="1099500" cy="338554"/>
            <a:chOff x="5698650" y="4766846"/>
            <a:chExt cx="1099500" cy="338554"/>
          </a:xfrm>
        </p:grpSpPr>
        <p:sp>
          <p:nvSpPr>
            <p:cNvPr id="77" name="TextBox 76"/>
            <p:cNvSpPr txBox="1"/>
            <p:nvPr/>
          </p:nvSpPr>
          <p:spPr>
            <a:xfrm>
              <a:off x="569865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2484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743200" y="4766846"/>
            <a:ext cx="1099204" cy="338554"/>
            <a:chOff x="4114800" y="4766846"/>
            <a:chExt cx="1099204" cy="338554"/>
          </a:xfrm>
        </p:grpSpPr>
        <p:sp>
          <p:nvSpPr>
            <p:cNvPr id="101" name="TextBox 100"/>
            <p:cNvSpPr txBox="1"/>
            <p:nvPr/>
          </p:nvSpPr>
          <p:spPr>
            <a:xfrm>
              <a:off x="4114800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K14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664254" y="4766846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144687" y="2800724"/>
            <a:ext cx="1696992" cy="1648291"/>
            <a:chOff x="1620687" y="2800723"/>
            <a:chExt cx="1696992" cy="1648291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 flipH="1">
              <a:off x="1620687" y="2800723"/>
              <a:ext cx="1696992" cy="164829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 rot="18916584">
              <a:off x="1863096" y="3398415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get(K14)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05200" y="2819401"/>
            <a:ext cx="1752600" cy="1648295"/>
            <a:chOff x="2057400" y="2819400"/>
            <a:chExt cx="1752600" cy="1648295"/>
          </a:xfrm>
        </p:grpSpPr>
        <p:cxnSp>
          <p:nvCxnSpPr>
            <p:cNvPr id="113" name="Straight Arrow Connector 112"/>
            <p:cNvCxnSpPr/>
            <p:nvPr/>
          </p:nvCxnSpPr>
          <p:spPr bwMode="auto">
            <a:xfrm flipH="1">
              <a:off x="2057400" y="2819400"/>
              <a:ext cx="1752600" cy="164829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17" name="TextBox 116"/>
            <p:cNvSpPr txBox="1"/>
            <p:nvPr/>
          </p:nvSpPr>
          <p:spPr>
            <a:xfrm rot="19079691">
              <a:off x="2425966" y="3512263"/>
              <a:ext cx="549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V14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856704" y="2819401"/>
            <a:ext cx="338554" cy="1648291"/>
            <a:chOff x="4408904" y="2819400"/>
            <a:chExt cx="338554" cy="1648291"/>
          </a:xfrm>
        </p:grpSpPr>
        <p:cxnSp>
          <p:nvCxnSpPr>
            <p:cNvPr id="123" name="Straight Arrow Connector 122"/>
            <p:cNvCxnSpPr/>
            <p:nvPr/>
          </p:nvCxnSpPr>
          <p:spPr bwMode="auto">
            <a:xfrm>
              <a:off x="4419600" y="2819400"/>
              <a:ext cx="0" cy="164829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5" name="TextBox 124"/>
            <p:cNvSpPr txBox="1"/>
            <p:nvPr/>
          </p:nvSpPr>
          <p:spPr>
            <a:xfrm rot="5400000">
              <a:off x="4092361" y="3496451"/>
              <a:ext cx="971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Helvetica"/>
                  <a:cs typeface="Helvetica"/>
                </a:rPr>
                <a:t>get(K14)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248401" y="2819401"/>
            <a:ext cx="381001" cy="1648295"/>
            <a:chOff x="6019800" y="2819400"/>
            <a:chExt cx="381001" cy="1648295"/>
          </a:xfrm>
        </p:grpSpPr>
        <p:cxnSp>
          <p:nvCxnSpPr>
            <p:cNvPr id="124" name="Straight Arrow Connector 123"/>
            <p:cNvCxnSpPr/>
            <p:nvPr/>
          </p:nvCxnSpPr>
          <p:spPr bwMode="auto">
            <a:xfrm>
              <a:off x="6019800" y="2819400"/>
              <a:ext cx="0" cy="164829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sp>
          <p:nvSpPr>
            <p:cNvPr id="128" name="TextBox 127"/>
            <p:cNvSpPr txBox="1"/>
            <p:nvPr/>
          </p:nvSpPr>
          <p:spPr>
            <a:xfrm rot="5400000">
              <a:off x="6013756" y="3499155"/>
              <a:ext cx="4355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err="1">
                  <a:solidFill>
                    <a:srgbClr val="FF0000"/>
                  </a:solidFill>
                  <a:latin typeface="Helvetica"/>
                  <a:cs typeface="Helvetica"/>
                </a:rPr>
                <a:t>nill</a:t>
              </a:r>
              <a:endParaRPr lang="en-US" sz="1600" b="0" dirty="0">
                <a:solidFill>
                  <a:srgbClr val="FF0000"/>
                </a:solidFill>
                <a:latin typeface="Helvetica"/>
                <a:cs typeface="Helvetica"/>
              </a:endParaRPr>
            </a:p>
          </p:txBody>
        </p:sp>
      </p:grpSp>
      <p:pic>
        <p:nvPicPr>
          <p:cNvPr id="129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0574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78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8991600" cy="533400"/>
          </a:xfrm>
        </p:spPr>
        <p:txBody>
          <a:bodyPr/>
          <a:lstStyle/>
          <a:p>
            <a:r>
              <a:rPr lang="en-US" sz="2800" dirty="0" err="1"/>
              <a:t>DynamoDB</a:t>
            </a:r>
            <a:r>
              <a:rPr lang="en-US" sz="2800" dirty="0"/>
              <a:t> Example: Service Level Agreements (SLA)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900113"/>
            <a:ext cx="6038410" cy="4927600"/>
          </a:xfrm>
        </p:spPr>
        <p:txBody>
          <a:bodyPr>
            <a:normAutofit/>
          </a:bodyPr>
          <a:lstStyle/>
          <a:p>
            <a:r>
              <a:rPr lang="en-US" dirty="0" smtClean="0"/>
              <a:t>Dynamo is Amazon’s storage system using “Chord” ideas</a:t>
            </a:r>
          </a:p>
          <a:p>
            <a:r>
              <a:rPr lang="en-US" dirty="0" smtClean="0"/>
              <a:t>Application can deliver its functionality in a bounded time: </a:t>
            </a:r>
          </a:p>
          <a:p>
            <a:pPr lvl="1"/>
            <a:r>
              <a:rPr lang="en-US" dirty="0" smtClean="0"/>
              <a:t>Every dependency in the platform needs to deliver its functionality with even tighter bounds.</a:t>
            </a:r>
          </a:p>
          <a:p>
            <a:r>
              <a:rPr lang="en-US" dirty="0" smtClean="0"/>
              <a:t>Example: service guaranteeing that it will provide a response within 300ms for 99.9% of its requests for a peak client load of 500 requests per second</a:t>
            </a:r>
          </a:p>
          <a:p>
            <a:r>
              <a:rPr lang="en-US" dirty="0" smtClean="0"/>
              <a:t>Contrast to services which focus on mean response time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0893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88700" y="1178287"/>
            <a:ext cx="3618524" cy="4649427"/>
          </a:xfrm>
        </p:spPr>
      </p:pic>
      <p:sp>
        <p:nvSpPr>
          <p:cNvPr id="508936" name="Text Box 8"/>
          <p:cNvSpPr txBox="1">
            <a:spLocks noChangeArrowheads="1"/>
          </p:cNvSpPr>
          <p:nvPr/>
        </p:nvSpPr>
        <p:spPr bwMode="auto">
          <a:xfrm>
            <a:off x="7223126" y="5827713"/>
            <a:ext cx="2682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08937" name="Text Box 9"/>
          <p:cNvSpPr txBox="1">
            <a:spLocks noChangeArrowheads="1"/>
          </p:cNvSpPr>
          <p:nvPr/>
        </p:nvSpPr>
        <p:spPr bwMode="auto">
          <a:xfrm>
            <a:off x="7131050" y="5911850"/>
            <a:ext cx="3917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Gill Sans Light"/>
              </a:rPr>
              <a:t>Service-oriented architecture of </a:t>
            </a:r>
          </a:p>
          <a:p>
            <a:pPr algn="ctr"/>
            <a:r>
              <a:rPr lang="en-US" b="1" dirty="0">
                <a:latin typeface="Gill Sans Light"/>
              </a:rPr>
              <a:t>Amazon’s platform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273844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1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92881" y="2667000"/>
            <a:ext cx="100062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Storage as First Class Citizen:</a:t>
            </a:r>
          </a:p>
          <a:p>
            <a:pPr algn="ctr"/>
            <a:r>
              <a:rPr lang="en-US" sz="5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Global Data Plane (GDP)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3436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62375" y="1288230"/>
            <a:ext cx="850011" cy="854717"/>
            <a:chOff x="6629400" y="1355083"/>
            <a:chExt cx="850011" cy="854717"/>
          </a:xfrm>
          <a:solidFill>
            <a:srgbClr val="92D050"/>
          </a:solidFill>
        </p:grpSpPr>
        <p:sp>
          <p:nvSpPr>
            <p:cNvPr id="107" name="Flowchart: Magnetic Disk 106"/>
            <p:cNvSpPr/>
            <p:nvPr/>
          </p:nvSpPr>
          <p:spPr>
            <a:xfrm>
              <a:off x="6629400" y="1355083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Flowchart: Magnetic Disk 124"/>
            <p:cNvSpPr/>
            <p:nvPr/>
          </p:nvSpPr>
          <p:spPr>
            <a:xfrm>
              <a:off x="6768576" y="1480902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Flowchart: Magnetic Disk 125"/>
            <p:cNvSpPr/>
            <p:nvPr/>
          </p:nvSpPr>
          <p:spPr>
            <a:xfrm>
              <a:off x="6960616" y="1606721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638" y="-83090"/>
            <a:ext cx="10515600" cy="880788"/>
          </a:xfrm>
        </p:spPr>
        <p:txBody>
          <a:bodyPr/>
          <a:lstStyle/>
          <a:p>
            <a:r>
              <a:rPr lang="en-US" dirty="0" smtClean="0"/>
              <a:t>Applications in the Era of </a:t>
            </a:r>
            <a:r>
              <a:rPr lang="en-US" dirty="0" err="1" smtClean="0"/>
              <a:t>IoT</a:t>
            </a:r>
            <a:endParaRPr lang="en-US" dirty="0"/>
          </a:p>
        </p:txBody>
      </p:sp>
      <p:sp>
        <p:nvSpPr>
          <p:cNvPr id="629" name="Content Placeholder 2"/>
          <p:cNvSpPr>
            <a:spLocks noGrp="1"/>
          </p:cNvSpPr>
          <p:nvPr>
            <p:ph idx="1"/>
          </p:nvPr>
        </p:nvSpPr>
        <p:spPr>
          <a:xfrm>
            <a:off x="143923" y="3561037"/>
            <a:ext cx="10268536" cy="32914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 Application is a Connected Graph of Services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Locality and </a:t>
            </a:r>
            <a:r>
              <a:rPr lang="en-US" dirty="0" err="1" smtClean="0">
                <a:solidFill>
                  <a:srgbClr val="FF0000"/>
                </a:solidFill>
              </a:rPr>
              <a:t>QoS</a:t>
            </a:r>
            <a:r>
              <a:rPr lang="en-US" dirty="0" smtClean="0">
                <a:solidFill>
                  <a:srgbClr val="FF0000"/>
                </a:solidFill>
              </a:rPr>
              <a:t> aware!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Use local resources to limit external observability/interference</a:t>
            </a:r>
          </a:p>
          <a:p>
            <a:r>
              <a:rPr lang="en-US" dirty="0" smtClean="0"/>
              <a:t>Distributed storage everywhere</a:t>
            </a:r>
          </a:p>
          <a:p>
            <a:pPr lvl="1"/>
            <a:r>
              <a:rPr lang="en-US" dirty="0" smtClean="0"/>
              <a:t>Each arrow represents imbedded storage</a:t>
            </a:r>
          </a:p>
          <a:p>
            <a:pPr lvl="1"/>
            <a:r>
              <a:rPr lang="en-US" dirty="0" smtClean="0"/>
              <a:t>Transient or Long term </a:t>
            </a:r>
          </a:p>
          <a:p>
            <a:r>
              <a:rPr lang="en-US" dirty="0" smtClean="0"/>
              <a:t>Computation on the edge of the network</a:t>
            </a:r>
          </a:p>
          <a:p>
            <a:pPr lvl="1"/>
            <a:r>
              <a:rPr lang="en-US" dirty="0" smtClean="0"/>
              <a:t>Perhaps </a:t>
            </a:r>
            <a:r>
              <a:rPr lang="en-US" dirty="0" smtClean="0">
                <a:solidFill>
                  <a:srgbClr val="FF0000"/>
                </a:solidFill>
              </a:rPr>
              <a:t>Secure Enclaves (SES) </a:t>
            </a:r>
            <a:r>
              <a:rPr lang="en-US" dirty="0" smtClean="0"/>
              <a:t>for trusted computation…?</a:t>
            </a:r>
          </a:p>
          <a:p>
            <a:pPr lvl="1"/>
            <a:r>
              <a:rPr lang="en-US" dirty="0" smtClean="0"/>
              <a:t>Rapid launching of computation to close resources</a:t>
            </a:r>
          </a:p>
        </p:txBody>
      </p:sp>
      <p:grpSp>
        <p:nvGrpSpPr>
          <p:cNvPr id="5" name="Group 130"/>
          <p:cNvGrpSpPr>
            <a:grpSpLocks/>
          </p:cNvGrpSpPr>
          <p:nvPr/>
        </p:nvGrpSpPr>
        <p:grpSpPr bwMode="auto">
          <a:xfrm>
            <a:off x="4379502" y="1691494"/>
            <a:ext cx="1066811" cy="1001303"/>
            <a:chOff x="2787" y="683"/>
            <a:chExt cx="770" cy="798"/>
          </a:xfrm>
        </p:grpSpPr>
        <p:sp>
          <p:nvSpPr>
            <p:cNvPr id="15" name="AutoShape 131"/>
            <p:cNvSpPr>
              <a:spLocks noChangeArrowheads="1"/>
            </p:cNvSpPr>
            <p:nvPr/>
          </p:nvSpPr>
          <p:spPr bwMode="auto">
            <a:xfrm>
              <a:off x="2787" y="683"/>
              <a:ext cx="770" cy="7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6" name="Oval 132"/>
            <p:cNvSpPr>
              <a:spLocks noChangeArrowheads="1"/>
            </p:cNvSpPr>
            <p:nvPr/>
          </p:nvSpPr>
          <p:spPr bwMode="auto">
            <a:xfrm>
              <a:off x="3011" y="71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7" name="Oval 133"/>
            <p:cNvSpPr>
              <a:spLocks noChangeArrowheads="1"/>
            </p:cNvSpPr>
            <p:nvPr/>
          </p:nvSpPr>
          <p:spPr bwMode="auto">
            <a:xfrm>
              <a:off x="2832" y="71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8" name="Oval 134"/>
            <p:cNvSpPr>
              <a:spLocks noChangeArrowheads="1"/>
            </p:cNvSpPr>
            <p:nvPr/>
          </p:nvSpPr>
          <p:spPr bwMode="auto">
            <a:xfrm>
              <a:off x="3189" y="71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9" name="Oval 135"/>
            <p:cNvSpPr>
              <a:spLocks noChangeArrowheads="1"/>
            </p:cNvSpPr>
            <p:nvPr/>
          </p:nvSpPr>
          <p:spPr bwMode="auto">
            <a:xfrm>
              <a:off x="3368" y="71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0" name="Oval 136"/>
            <p:cNvSpPr>
              <a:spLocks noChangeArrowheads="1"/>
            </p:cNvSpPr>
            <p:nvPr/>
          </p:nvSpPr>
          <p:spPr bwMode="auto">
            <a:xfrm>
              <a:off x="3011" y="90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1" name="Oval 137"/>
            <p:cNvSpPr>
              <a:spLocks noChangeArrowheads="1"/>
            </p:cNvSpPr>
            <p:nvPr/>
          </p:nvSpPr>
          <p:spPr bwMode="auto">
            <a:xfrm>
              <a:off x="2832" y="90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2" name="Oval 138"/>
            <p:cNvSpPr>
              <a:spLocks noChangeArrowheads="1"/>
            </p:cNvSpPr>
            <p:nvPr/>
          </p:nvSpPr>
          <p:spPr bwMode="auto">
            <a:xfrm>
              <a:off x="3189" y="90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3" name="Oval 139"/>
            <p:cNvSpPr>
              <a:spLocks noChangeArrowheads="1"/>
            </p:cNvSpPr>
            <p:nvPr/>
          </p:nvSpPr>
          <p:spPr bwMode="auto">
            <a:xfrm>
              <a:off x="3368" y="90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4" name="Oval 140"/>
            <p:cNvSpPr>
              <a:spLocks noChangeArrowheads="1"/>
            </p:cNvSpPr>
            <p:nvPr/>
          </p:nvSpPr>
          <p:spPr bwMode="auto">
            <a:xfrm>
              <a:off x="3011" y="109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5" name="Oval 141"/>
            <p:cNvSpPr>
              <a:spLocks noChangeArrowheads="1"/>
            </p:cNvSpPr>
            <p:nvPr/>
          </p:nvSpPr>
          <p:spPr bwMode="auto">
            <a:xfrm>
              <a:off x="2832" y="109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6" name="Oval 142"/>
            <p:cNvSpPr>
              <a:spLocks noChangeArrowheads="1"/>
            </p:cNvSpPr>
            <p:nvPr/>
          </p:nvSpPr>
          <p:spPr bwMode="auto">
            <a:xfrm>
              <a:off x="3189" y="109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7" name="Oval 143"/>
            <p:cNvSpPr>
              <a:spLocks noChangeArrowheads="1"/>
            </p:cNvSpPr>
            <p:nvPr/>
          </p:nvSpPr>
          <p:spPr bwMode="auto">
            <a:xfrm>
              <a:off x="3368" y="109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8" name="Oval 144"/>
            <p:cNvSpPr>
              <a:spLocks noChangeArrowheads="1"/>
            </p:cNvSpPr>
            <p:nvPr/>
          </p:nvSpPr>
          <p:spPr bwMode="auto">
            <a:xfrm>
              <a:off x="3011" y="128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9" name="Oval 145"/>
            <p:cNvSpPr>
              <a:spLocks noChangeArrowheads="1"/>
            </p:cNvSpPr>
            <p:nvPr/>
          </p:nvSpPr>
          <p:spPr bwMode="auto">
            <a:xfrm>
              <a:off x="2832" y="128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30" name="Oval 146"/>
            <p:cNvSpPr>
              <a:spLocks noChangeArrowheads="1"/>
            </p:cNvSpPr>
            <p:nvPr/>
          </p:nvSpPr>
          <p:spPr bwMode="auto">
            <a:xfrm>
              <a:off x="3189" y="128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31" name="Oval 147"/>
            <p:cNvSpPr>
              <a:spLocks noChangeArrowheads="1"/>
            </p:cNvSpPr>
            <p:nvPr/>
          </p:nvSpPr>
          <p:spPr bwMode="auto">
            <a:xfrm>
              <a:off x="3368" y="1286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4" name="Group 205"/>
          <p:cNvGrpSpPr>
            <a:grpSpLocks/>
          </p:cNvGrpSpPr>
          <p:nvPr/>
        </p:nvGrpSpPr>
        <p:grpSpPr bwMode="auto">
          <a:xfrm>
            <a:off x="9638852" y="707113"/>
            <a:ext cx="582054" cy="547260"/>
            <a:chOff x="2721" y="977"/>
            <a:chExt cx="420" cy="436"/>
          </a:xfrm>
        </p:grpSpPr>
        <p:sp>
          <p:nvSpPr>
            <p:cNvPr id="62" name="AutoShape 206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3" name="Oval 207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4" name="Oval 208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5" name="Oval 209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6" name="Oval 210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5" name="Group 211"/>
          <p:cNvGrpSpPr>
            <a:grpSpLocks/>
          </p:cNvGrpSpPr>
          <p:nvPr/>
        </p:nvGrpSpPr>
        <p:grpSpPr bwMode="auto">
          <a:xfrm>
            <a:off x="9771893" y="827611"/>
            <a:ext cx="582054" cy="547260"/>
            <a:chOff x="2721" y="977"/>
            <a:chExt cx="420" cy="436"/>
          </a:xfrm>
        </p:grpSpPr>
        <p:sp>
          <p:nvSpPr>
            <p:cNvPr id="57" name="AutoShape 212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8" name="Oval 213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9" name="Oval 214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0" name="Oval 215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1" name="Oval 216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6" name="Group 217"/>
          <p:cNvGrpSpPr>
            <a:grpSpLocks/>
          </p:cNvGrpSpPr>
          <p:nvPr/>
        </p:nvGrpSpPr>
        <p:grpSpPr bwMode="auto">
          <a:xfrm>
            <a:off x="9904934" y="948108"/>
            <a:ext cx="582054" cy="547260"/>
            <a:chOff x="2721" y="977"/>
            <a:chExt cx="420" cy="436"/>
          </a:xfrm>
        </p:grpSpPr>
        <p:sp>
          <p:nvSpPr>
            <p:cNvPr id="52" name="AutoShape 218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3" name="Oval 219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4" name="Oval 220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5" name="Oval 221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6" name="Oval 222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7" name="Group 223"/>
          <p:cNvGrpSpPr>
            <a:grpSpLocks/>
          </p:cNvGrpSpPr>
          <p:nvPr/>
        </p:nvGrpSpPr>
        <p:grpSpPr bwMode="auto">
          <a:xfrm>
            <a:off x="10037975" y="1068606"/>
            <a:ext cx="582054" cy="547260"/>
            <a:chOff x="2721" y="977"/>
            <a:chExt cx="420" cy="436"/>
          </a:xfrm>
        </p:grpSpPr>
        <p:sp>
          <p:nvSpPr>
            <p:cNvPr id="47" name="AutoShape 224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8" name="Oval 225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9" name="Oval 226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0" name="Oval 227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1" name="Oval 228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9" name="Text Box 231"/>
          <p:cNvSpPr txBox="1">
            <a:spLocks noChangeArrowheads="1"/>
          </p:cNvSpPr>
          <p:nvPr/>
        </p:nvSpPr>
        <p:spPr bwMode="auto">
          <a:xfrm>
            <a:off x="10641864" y="1321149"/>
            <a:ext cx="12784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Sensors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with</a:t>
            </a:r>
            <a:b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Aggregation</a:t>
            </a:r>
          </a:p>
        </p:txBody>
      </p:sp>
      <p:sp>
        <p:nvSpPr>
          <p:cNvPr id="92" name="AutoShape 257"/>
          <p:cNvSpPr>
            <a:spLocks noChangeArrowheads="1"/>
          </p:cNvSpPr>
          <p:nvPr/>
        </p:nvSpPr>
        <p:spPr bwMode="auto">
          <a:xfrm rot="1847220">
            <a:off x="2286344" y="1169124"/>
            <a:ext cx="2121930" cy="485554"/>
          </a:xfrm>
          <a:prstGeom prst="leftRightArrow">
            <a:avLst>
              <a:gd name="adj1" fmla="val 50000"/>
              <a:gd name="adj2" fmla="val 22781"/>
            </a:avLst>
          </a:prstGeom>
          <a:solidFill>
            <a:srgbClr val="8DDC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89" name="Text Box 266"/>
          <p:cNvSpPr txBox="1">
            <a:spLocks noChangeArrowheads="1"/>
          </p:cNvSpPr>
          <p:nvPr/>
        </p:nvSpPr>
        <p:spPr bwMode="auto">
          <a:xfrm>
            <a:off x="1315392" y="1496915"/>
            <a:ext cx="1314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Real-Time</a:t>
            </a:r>
            <a:b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Components</a:t>
            </a:r>
          </a:p>
        </p:txBody>
      </p:sp>
      <p:sp>
        <p:nvSpPr>
          <p:cNvPr id="104" name="Text Box 232"/>
          <p:cNvSpPr txBox="1">
            <a:spLocks noChangeArrowheads="1"/>
          </p:cNvSpPr>
          <p:nvPr/>
        </p:nvSpPr>
        <p:spPr bwMode="auto">
          <a:xfrm>
            <a:off x="3725089" y="2678262"/>
            <a:ext cx="2328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SwarmLet</a:t>
            </a: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(“The Application”)</a:t>
            </a:r>
          </a:p>
        </p:txBody>
      </p:sp>
      <p:sp>
        <p:nvSpPr>
          <p:cNvPr id="105" name="Text Box 232"/>
          <p:cNvSpPr txBox="1">
            <a:spLocks noChangeArrowheads="1"/>
          </p:cNvSpPr>
          <p:nvPr/>
        </p:nvSpPr>
        <p:spPr bwMode="auto">
          <a:xfrm>
            <a:off x="6329455" y="2453735"/>
            <a:ext cx="15830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Transform</a:t>
            </a:r>
            <a:b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and </a:t>
            </a: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Summarize</a:t>
            </a:r>
            <a:endParaRPr lang="en-US" sz="16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6" name="Picture 2" descr="C:\Documents and Settings\Administrator\Local Settings\Temporary Internet Files\Content.IE5\H6IRR0SK\MC900431570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005" y="28524"/>
            <a:ext cx="1195779" cy="108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Documents and Settings\Administrator\Local Settings\Temporary Internet Files\Content.IE5\H6IRR0SK\MC900431570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802" y="14892"/>
            <a:ext cx="1195779" cy="108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Documents and Settings\Administrator\Local Settings\Temporary Internet Files\Content.IE5\H6IRR0SK\MC900431570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550" y="220742"/>
            <a:ext cx="1195779" cy="108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C:\Documents and Settings\Administrator\Local Settings\Temporary Internet Files\Content.IE5\H6IRR0SK\MC900431570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85" y="469771"/>
            <a:ext cx="1195779" cy="108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C:\Users\kubitron\AppData\Local\Microsoft\Windows\Temporary Internet Files\Content.IE5\OEBS54K1\MC900441331[1]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3" y="183551"/>
            <a:ext cx="1534958" cy="13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8" name="Group 223"/>
          <p:cNvGrpSpPr>
            <a:grpSpLocks/>
          </p:cNvGrpSpPr>
          <p:nvPr/>
        </p:nvGrpSpPr>
        <p:grpSpPr bwMode="auto">
          <a:xfrm>
            <a:off x="6814857" y="1887446"/>
            <a:ext cx="582054" cy="547260"/>
            <a:chOff x="2721" y="977"/>
            <a:chExt cx="420" cy="436"/>
          </a:xfrm>
        </p:grpSpPr>
        <p:sp>
          <p:nvSpPr>
            <p:cNvPr id="129" name="AutoShape 224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0" name="Oval 225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1" name="Oval 226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2" name="Oval 227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3" name="Oval 228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4" name="Group 223"/>
          <p:cNvGrpSpPr>
            <a:grpSpLocks/>
          </p:cNvGrpSpPr>
          <p:nvPr/>
        </p:nvGrpSpPr>
        <p:grpSpPr bwMode="auto">
          <a:xfrm>
            <a:off x="1735773" y="404808"/>
            <a:ext cx="582054" cy="547260"/>
            <a:chOff x="2721" y="977"/>
            <a:chExt cx="420" cy="436"/>
          </a:xfrm>
        </p:grpSpPr>
        <p:sp>
          <p:nvSpPr>
            <p:cNvPr id="135" name="AutoShape 224"/>
            <p:cNvSpPr>
              <a:spLocks noChangeArrowheads="1"/>
            </p:cNvSpPr>
            <p:nvPr/>
          </p:nvSpPr>
          <p:spPr bwMode="auto">
            <a:xfrm>
              <a:off x="2721" y="977"/>
              <a:ext cx="420" cy="43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Oval 225"/>
            <p:cNvSpPr>
              <a:spLocks noChangeArrowheads="1"/>
            </p:cNvSpPr>
            <p:nvPr/>
          </p:nvSpPr>
          <p:spPr bwMode="auto">
            <a:xfrm>
              <a:off x="2773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7" name="Oval 226"/>
            <p:cNvSpPr>
              <a:spLocks noChangeArrowheads="1"/>
            </p:cNvSpPr>
            <p:nvPr/>
          </p:nvSpPr>
          <p:spPr bwMode="auto">
            <a:xfrm>
              <a:off x="2951" y="102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8" name="Oval 227"/>
            <p:cNvSpPr>
              <a:spLocks noChangeArrowheads="1"/>
            </p:cNvSpPr>
            <p:nvPr/>
          </p:nvSpPr>
          <p:spPr bwMode="auto">
            <a:xfrm>
              <a:off x="2773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Oval 228"/>
            <p:cNvSpPr>
              <a:spLocks noChangeArrowheads="1"/>
            </p:cNvSpPr>
            <p:nvPr/>
          </p:nvSpPr>
          <p:spPr bwMode="auto">
            <a:xfrm>
              <a:off x="2951" y="1213"/>
              <a:ext cx="143" cy="152"/>
            </a:xfrm>
            <a:prstGeom prst="ellipse">
              <a:avLst/>
            </a:prstGeom>
            <a:solidFill>
              <a:srgbClr val="144AA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49" name="AutoShape 257"/>
          <p:cNvSpPr>
            <a:spLocks noChangeArrowheads="1"/>
          </p:cNvSpPr>
          <p:nvPr/>
        </p:nvSpPr>
        <p:spPr bwMode="auto">
          <a:xfrm>
            <a:off x="5478942" y="1808245"/>
            <a:ext cx="1294675" cy="694687"/>
          </a:xfrm>
          <a:prstGeom prst="leftRightArrow">
            <a:avLst>
              <a:gd name="adj1" fmla="val 50000"/>
              <a:gd name="adj2" fmla="val 22781"/>
            </a:avLst>
          </a:prstGeom>
          <a:solidFill>
            <a:srgbClr val="8DDC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52" name="AutoShape 257"/>
          <p:cNvSpPr>
            <a:spLocks noChangeArrowheads="1"/>
          </p:cNvSpPr>
          <p:nvPr/>
        </p:nvSpPr>
        <p:spPr bwMode="auto">
          <a:xfrm rot="20823887">
            <a:off x="7482259" y="1541961"/>
            <a:ext cx="1948428" cy="485554"/>
          </a:xfrm>
          <a:prstGeom prst="leftRightArrow">
            <a:avLst>
              <a:gd name="adj1" fmla="val 50000"/>
              <a:gd name="adj2" fmla="val 22781"/>
            </a:avLst>
          </a:prstGeom>
          <a:solidFill>
            <a:srgbClr val="8DDC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58" name="AutoShape 257"/>
          <p:cNvSpPr>
            <a:spLocks noChangeArrowheads="1"/>
          </p:cNvSpPr>
          <p:nvPr/>
        </p:nvSpPr>
        <p:spPr bwMode="auto">
          <a:xfrm rot="20595484">
            <a:off x="2316361" y="2334436"/>
            <a:ext cx="1930675" cy="539274"/>
          </a:xfrm>
          <a:prstGeom prst="leftRightArrow">
            <a:avLst>
              <a:gd name="adj1" fmla="val 50000"/>
              <a:gd name="adj2" fmla="val 22781"/>
            </a:avLst>
          </a:prstGeom>
          <a:solidFill>
            <a:srgbClr val="8DDC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631" name="Group 630"/>
          <p:cNvGrpSpPr/>
          <p:nvPr/>
        </p:nvGrpSpPr>
        <p:grpSpPr>
          <a:xfrm>
            <a:off x="8151099" y="3329527"/>
            <a:ext cx="3964754" cy="3357627"/>
            <a:chOff x="439726" y="1087750"/>
            <a:chExt cx="3331301" cy="2009196"/>
          </a:xfrm>
          <a:solidFill>
            <a:srgbClr val="00B0F0"/>
          </a:solidFill>
        </p:grpSpPr>
        <p:sp>
          <p:nvSpPr>
            <p:cNvPr id="632" name="Cloud 631"/>
            <p:cNvSpPr/>
            <p:nvPr/>
          </p:nvSpPr>
          <p:spPr bwMode="auto">
            <a:xfrm>
              <a:off x="439726" y="1087750"/>
              <a:ext cx="3331301" cy="2009196"/>
            </a:xfrm>
            <a:prstGeom prst="cloud">
              <a:avLst/>
            </a:prstGeom>
            <a:solidFill>
              <a:srgbClr val="8DDCF8"/>
            </a:solidFill>
            <a:ln w="38100" cap="flat" cmpd="sng" algn="ctr">
              <a:solidFill>
                <a:srgbClr val="41719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107" charset="0"/>
              </a:endParaRPr>
            </a:p>
          </p:txBody>
        </p:sp>
        <p:grpSp>
          <p:nvGrpSpPr>
            <p:cNvPr id="633" name="Group 17"/>
            <p:cNvGrpSpPr>
              <a:grpSpLocks/>
            </p:cNvGrpSpPr>
            <p:nvPr/>
          </p:nvGrpSpPr>
          <p:grpSpPr bwMode="auto">
            <a:xfrm>
              <a:off x="803933" y="1656069"/>
              <a:ext cx="2913237" cy="1188105"/>
              <a:chOff x="2796" y="909"/>
              <a:chExt cx="2716" cy="1066"/>
            </a:xfrm>
            <a:grpFill/>
          </p:grpSpPr>
          <p:grpSp>
            <p:nvGrpSpPr>
              <p:cNvPr id="635" name="Group 18"/>
              <p:cNvGrpSpPr>
                <a:grpSpLocks/>
              </p:cNvGrpSpPr>
              <p:nvPr/>
            </p:nvGrpSpPr>
            <p:grpSpPr bwMode="auto">
              <a:xfrm>
                <a:off x="3227" y="1844"/>
                <a:ext cx="513" cy="131"/>
                <a:chOff x="2201" y="2688"/>
                <a:chExt cx="1946" cy="577"/>
              </a:xfrm>
              <a:grpFill/>
            </p:grpSpPr>
            <p:sp>
              <p:nvSpPr>
                <p:cNvPr id="1081" name="AutoShape 19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2" name="AutoShape 20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3" name="AutoShape 21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4" name="AutoShape 22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5" name="AutoShape 23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6" name="AutoShape 24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7" name="AutoShape 25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8" name="AutoShape 26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9" name="AutoShape 27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90" name="AutoShape 28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91" name="AutoShape 29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92" name="AutoShape 30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93" name="AutoShape 31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36" name="Group 32"/>
              <p:cNvGrpSpPr>
                <a:grpSpLocks/>
              </p:cNvGrpSpPr>
              <p:nvPr/>
            </p:nvGrpSpPr>
            <p:grpSpPr bwMode="auto">
              <a:xfrm>
                <a:off x="3899" y="1843"/>
                <a:ext cx="513" cy="131"/>
                <a:chOff x="2201" y="2688"/>
                <a:chExt cx="1946" cy="577"/>
              </a:xfrm>
              <a:grpFill/>
            </p:grpSpPr>
            <p:sp>
              <p:nvSpPr>
                <p:cNvPr id="1068" name="AutoShape 33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9" name="AutoShape 34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0" name="AutoShape 35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1" name="AutoShape 36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2" name="AutoShape 37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3" name="AutoShape 38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4" name="AutoShape 39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5" name="AutoShape 40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6" name="AutoShape 41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7" name="AutoShape 42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8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79" name="AutoShape 44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80" name="AutoShape 45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37" name="Group 46"/>
              <p:cNvGrpSpPr>
                <a:grpSpLocks/>
              </p:cNvGrpSpPr>
              <p:nvPr/>
            </p:nvGrpSpPr>
            <p:grpSpPr bwMode="auto">
              <a:xfrm>
                <a:off x="4503" y="1773"/>
                <a:ext cx="513" cy="132"/>
                <a:chOff x="2201" y="2688"/>
                <a:chExt cx="1946" cy="577"/>
              </a:xfrm>
              <a:grpFill/>
            </p:grpSpPr>
            <p:sp>
              <p:nvSpPr>
                <p:cNvPr id="1055" name="AutoShape 47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6" name="AutoShape 48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7" name="AutoShape 49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8" name="AutoShape 50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9" name="AutoShape 51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0" name="AutoShape 52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1" name="AutoShape 53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2" name="AutoShape 54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3" name="AutoShape 55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4" name="AutoShape 56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5" name="AutoShape 57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6" name="AutoShape 58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67" name="AutoShape 59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38" name="Line 60"/>
              <p:cNvSpPr>
                <a:spLocks noChangeShapeType="1"/>
              </p:cNvSpPr>
              <p:nvPr/>
            </p:nvSpPr>
            <p:spPr bwMode="auto">
              <a:xfrm flipH="1">
                <a:off x="3290" y="1425"/>
                <a:ext cx="831" cy="42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639" name="Line 61"/>
              <p:cNvSpPr>
                <a:spLocks noChangeShapeType="1"/>
              </p:cNvSpPr>
              <p:nvPr/>
            </p:nvSpPr>
            <p:spPr bwMode="auto">
              <a:xfrm flipH="1">
                <a:off x="3659" y="1431"/>
                <a:ext cx="460" cy="405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640" name="Line 62"/>
              <p:cNvSpPr>
                <a:spLocks noChangeShapeType="1"/>
              </p:cNvSpPr>
              <p:nvPr/>
            </p:nvSpPr>
            <p:spPr bwMode="auto">
              <a:xfrm flipH="1">
                <a:off x="3921" y="1545"/>
                <a:ext cx="277" cy="326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641" name="Line 63"/>
              <p:cNvSpPr>
                <a:spLocks noChangeShapeType="1"/>
              </p:cNvSpPr>
              <p:nvPr/>
            </p:nvSpPr>
            <p:spPr bwMode="auto">
              <a:xfrm>
                <a:off x="4195" y="1551"/>
                <a:ext cx="147" cy="315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grpSp>
            <p:nvGrpSpPr>
              <p:cNvPr id="642" name="Group 64"/>
              <p:cNvGrpSpPr>
                <a:grpSpLocks/>
              </p:cNvGrpSpPr>
              <p:nvPr/>
            </p:nvGrpSpPr>
            <p:grpSpPr bwMode="auto">
              <a:xfrm>
                <a:off x="2796" y="1732"/>
                <a:ext cx="513" cy="132"/>
                <a:chOff x="2201" y="2688"/>
                <a:chExt cx="1946" cy="577"/>
              </a:xfrm>
              <a:grpFill/>
            </p:grpSpPr>
            <p:sp>
              <p:nvSpPr>
                <p:cNvPr id="1042" name="AutoShape 65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3" name="AutoShape 66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4" name="AutoShape 67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5" name="AutoShape 68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6" name="AutoShape 69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7" name="AutoShape 70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8" name="AutoShape 71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9" name="AutoShape 72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0" name="AutoShape 73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1" name="AutoShape 74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2" name="AutoShape 75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3" name="AutoShape 76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54" name="AutoShape 77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43" name="Line 78"/>
              <p:cNvSpPr>
                <a:spLocks noChangeShapeType="1"/>
              </p:cNvSpPr>
              <p:nvPr/>
            </p:nvSpPr>
            <p:spPr bwMode="auto">
              <a:xfrm flipH="1">
                <a:off x="2896" y="1427"/>
                <a:ext cx="543" cy="366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grpSp>
            <p:nvGrpSpPr>
              <p:cNvPr id="644" name="Group 79"/>
              <p:cNvGrpSpPr>
                <a:grpSpLocks/>
              </p:cNvGrpSpPr>
              <p:nvPr/>
            </p:nvGrpSpPr>
            <p:grpSpPr bwMode="auto">
              <a:xfrm>
                <a:off x="4878" y="1324"/>
                <a:ext cx="184" cy="73"/>
                <a:chOff x="1024" y="3264"/>
                <a:chExt cx="320" cy="296"/>
              </a:xfrm>
              <a:grpFill/>
            </p:grpSpPr>
            <p:sp>
              <p:nvSpPr>
                <p:cNvPr id="1038" name="Rectangle 80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39" name="Rectangle 81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0" name="Rectangle 82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041" name="Rectangle 83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45" name="Group 84"/>
              <p:cNvGrpSpPr>
                <a:grpSpLocks/>
              </p:cNvGrpSpPr>
              <p:nvPr/>
            </p:nvGrpSpPr>
            <p:grpSpPr bwMode="auto">
              <a:xfrm>
                <a:off x="3658" y="909"/>
                <a:ext cx="990" cy="315"/>
                <a:chOff x="1832" y="1576"/>
                <a:chExt cx="1720" cy="1272"/>
              </a:xfrm>
              <a:grpFill/>
            </p:grpSpPr>
            <p:grpSp>
              <p:nvGrpSpPr>
                <p:cNvPr id="890" name="Group 85"/>
                <p:cNvGrpSpPr>
                  <a:grpSpLocks/>
                </p:cNvGrpSpPr>
                <p:nvPr/>
              </p:nvGrpSpPr>
              <p:grpSpPr bwMode="auto">
                <a:xfrm>
                  <a:off x="1832" y="1992"/>
                  <a:ext cx="888" cy="648"/>
                  <a:chOff x="1752" y="2224"/>
                  <a:chExt cx="888" cy="648"/>
                </a:xfrm>
                <a:grpFill/>
              </p:grpSpPr>
              <p:grpSp>
                <p:nvGrpSpPr>
                  <p:cNvPr id="1002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752" y="222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1030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1" name="Rectangle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2" name="Rectangle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3" name="Rectangle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4" name="Rectangl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5" name="Rectangle 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6" name="Rectangle 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37" name="Rectangl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1003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1896" y="2256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1022" name="Rectangle 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3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4" name="Rectangle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5" name="Rectangle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6" name="Rectangle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7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8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9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1004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000" y="231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1014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5" name="Rectangle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6" name="Rectangle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7" name="Rectangle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8" name="Rectangle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9" name="Rectangle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0" name="Rectangle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1" name="Rectangle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1005" name="Group 113"/>
                  <p:cNvGrpSpPr>
                    <a:grpSpLocks/>
                  </p:cNvGrpSpPr>
                  <p:nvPr/>
                </p:nvGrpSpPr>
                <p:grpSpPr bwMode="auto">
                  <a:xfrm>
                    <a:off x="2144" y="234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1006" name="Rectangle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7" name="Rectangle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8" name="Rectangle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9" name="Rectangle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0" name="Rectangle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1" name="Rectangle 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2" name="Rectangle 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13" name="Rectangle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</p:grpSp>
            <p:grpSp>
              <p:nvGrpSpPr>
                <p:cNvPr id="891" name="Group 122"/>
                <p:cNvGrpSpPr>
                  <a:grpSpLocks/>
                </p:cNvGrpSpPr>
                <p:nvPr/>
              </p:nvGrpSpPr>
              <p:grpSpPr bwMode="auto">
                <a:xfrm>
                  <a:off x="2208" y="1576"/>
                  <a:ext cx="888" cy="648"/>
                  <a:chOff x="1800" y="1552"/>
                  <a:chExt cx="888" cy="648"/>
                </a:xfrm>
                <a:grpFill/>
              </p:grpSpPr>
              <p:grpSp>
                <p:nvGrpSpPr>
                  <p:cNvPr id="966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1800" y="155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94" name="Rectangle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5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6" name="Rectangle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7" name="Rectangle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8" name="Rectangle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9" name="Rectangle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0" name="Rectangle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1" name="Rectangle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67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1944" y="158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86" name="Rectangle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7" name="Rectangle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8" name="Rectangle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9" name="Rectangle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0" name="Rectangle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1" name="Rectangle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2" name="Rectangle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93" name="Rectangle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68" name="Group 141"/>
                  <p:cNvGrpSpPr>
                    <a:grpSpLocks/>
                  </p:cNvGrpSpPr>
                  <p:nvPr/>
                </p:nvGrpSpPr>
                <p:grpSpPr bwMode="auto">
                  <a:xfrm>
                    <a:off x="2048" y="1640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78" name="Rectangle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9" name="Rectangle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0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1" name="Rectangle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2" name="Rectangle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3" name="Rectangle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4" name="Rectangle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5" name="Rectangle 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69" name="Group 150"/>
                  <p:cNvGrpSpPr>
                    <a:grpSpLocks/>
                  </p:cNvGrpSpPr>
                  <p:nvPr/>
                </p:nvGrpSpPr>
                <p:grpSpPr bwMode="auto">
                  <a:xfrm>
                    <a:off x="2192" y="167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70" name="Rectangle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1" name="Rectangle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2" name="Rectangle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3" name="Rectangle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4" name="Rectangle 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5" name="Rectangle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6" name="Rectangle 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77" name="Rectangle 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</p:grpSp>
            <p:grpSp>
              <p:nvGrpSpPr>
                <p:cNvPr id="892" name="Group 159"/>
                <p:cNvGrpSpPr>
                  <a:grpSpLocks/>
                </p:cNvGrpSpPr>
                <p:nvPr/>
              </p:nvGrpSpPr>
              <p:grpSpPr bwMode="auto">
                <a:xfrm>
                  <a:off x="2288" y="2200"/>
                  <a:ext cx="888" cy="648"/>
                  <a:chOff x="2560" y="2264"/>
                  <a:chExt cx="888" cy="648"/>
                </a:xfrm>
                <a:grpFill/>
              </p:grpSpPr>
              <p:grpSp>
                <p:nvGrpSpPr>
                  <p:cNvPr id="930" name="Group 160"/>
                  <p:cNvGrpSpPr>
                    <a:grpSpLocks/>
                  </p:cNvGrpSpPr>
                  <p:nvPr/>
                </p:nvGrpSpPr>
                <p:grpSpPr bwMode="auto">
                  <a:xfrm>
                    <a:off x="2560" y="226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58" name="Rectangle 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9" name="Rectangl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0" name="Rectangl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1" name="Rectangl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2" name="Rectangle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3" name="Rectangl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4" name="Rectangle 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5" name="Rectangle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31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2704" y="2296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50" name="Rectangle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1" name="Rectangle 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2" name="Rectangle 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3" name="Rectangle 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4" name="Rectangle 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5" name="Rectangle 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6" name="Rectangle 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57" name="Rectangle 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32" name="Group 178"/>
                  <p:cNvGrpSpPr>
                    <a:grpSpLocks/>
                  </p:cNvGrpSpPr>
                  <p:nvPr/>
                </p:nvGrpSpPr>
                <p:grpSpPr bwMode="auto">
                  <a:xfrm>
                    <a:off x="2808" y="235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42" name="Rectangle 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3" name="Rectangle 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4" name="Rectangle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5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6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7" name="Rectangle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8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9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933" name="Group 187"/>
                  <p:cNvGrpSpPr>
                    <a:grpSpLocks/>
                  </p:cNvGrpSpPr>
                  <p:nvPr/>
                </p:nvGrpSpPr>
                <p:grpSpPr bwMode="auto">
                  <a:xfrm>
                    <a:off x="2952" y="238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3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35" name="Rectangl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36" name="Rectangle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37" name="Rectangle 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38" name="Rectangle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39" name="Rectangle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0" name="Rectangle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1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</p:grpSp>
            <p:grpSp>
              <p:nvGrpSpPr>
                <p:cNvPr id="893" name="Group 196"/>
                <p:cNvGrpSpPr>
                  <a:grpSpLocks/>
                </p:cNvGrpSpPr>
                <p:nvPr/>
              </p:nvGrpSpPr>
              <p:grpSpPr bwMode="auto">
                <a:xfrm>
                  <a:off x="2664" y="1736"/>
                  <a:ext cx="888" cy="648"/>
                  <a:chOff x="2608" y="1592"/>
                  <a:chExt cx="888" cy="648"/>
                </a:xfrm>
                <a:grpFill/>
              </p:grpSpPr>
              <p:grpSp>
                <p:nvGrpSpPr>
                  <p:cNvPr id="894" name="Group 197"/>
                  <p:cNvGrpSpPr>
                    <a:grpSpLocks/>
                  </p:cNvGrpSpPr>
                  <p:nvPr/>
                </p:nvGrpSpPr>
                <p:grpSpPr bwMode="auto">
                  <a:xfrm>
                    <a:off x="2608" y="159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22" name="Rectangle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3" name="Rectangle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4" name="Rectangle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5" name="Rectangle 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6" name="Rectangle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7" name="Rectangle 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8" name="Rectangle 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9" name="Rectangle 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895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2752" y="162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14" name="Rectangle 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5" name="Rectangle 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6" name="Rectangle 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7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8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9" name="Rectangle 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0" name="Rectangle 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1" name="Rectangle 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896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2840" y="1664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906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7" name="Rectangle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8" name="Rectangle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9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0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1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2" name="Rectangle 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13" name="Rectangle 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89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3000" y="1712"/>
                    <a:ext cx="496" cy="528"/>
                    <a:chOff x="2016" y="2000"/>
                    <a:chExt cx="496" cy="528"/>
                  </a:xfrm>
                  <a:grpFill/>
                </p:grpSpPr>
                <p:sp>
                  <p:nvSpPr>
                    <p:cNvPr id="898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99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0" name="Rectangle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1" name="Rectangle 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2" name="Rectangle 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3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4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5" name="Rectangle 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</p:grpSp>
          </p:grpSp>
          <p:grpSp>
            <p:nvGrpSpPr>
              <p:cNvPr id="646" name="Group 233"/>
              <p:cNvGrpSpPr>
                <a:grpSpLocks/>
              </p:cNvGrpSpPr>
              <p:nvPr/>
            </p:nvGrpSpPr>
            <p:grpSpPr bwMode="auto">
              <a:xfrm>
                <a:off x="3703" y="1382"/>
                <a:ext cx="185" cy="74"/>
                <a:chOff x="1024" y="3264"/>
                <a:chExt cx="320" cy="296"/>
              </a:xfrm>
              <a:grpFill/>
            </p:grpSpPr>
            <p:sp>
              <p:nvSpPr>
                <p:cNvPr id="886" name="Rectangle 23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7" name="Rectangle 23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8" name="Rectangle 23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9" name="Rectangle 23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47" name="Group 238"/>
              <p:cNvGrpSpPr>
                <a:grpSpLocks/>
              </p:cNvGrpSpPr>
              <p:nvPr/>
            </p:nvGrpSpPr>
            <p:grpSpPr bwMode="auto">
              <a:xfrm>
                <a:off x="4152" y="1376"/>
                <a:ext cx="184" cy="73"/>
                <a:chOff x="1024" y="3264"/>
                <a:chExt cx="320" cy="296"/>
              </a:xfrm>
              <a:grpFill/>
            </p:grpSpPr>
            <p:sp>
              <p:nvSpPr>
                <p:cNvPr id="882" name="Rectangle 23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3" name="Rectangle 24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4" name="Rectangle 24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5" name="Rectangle 24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48" name="Group 243"/>
              <p:cNvGrpSpPr>
                <a:grpSpLocks/>
              </p:cNvGrpSpPr>
              <p:nvPr/>
            </p:nvGrpSpPr>
            <p:grpSpPr bwMode="auto">
              <a:xfrm>
                <a:off x="5005" y="1169"/>
                <a:ext cx="183" cy="73"/>
                <a:chOff x="1024" y="3264"/>
                <a:chExt cx="320" cy="296"/>
              </a:xfrm>
              <a:grpFill/>
            </p:grpSpPr>
            <p:sp>
              <p:nvSpPr>
                <p:cNvPr id="878" name="Rectangle 24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9" name="Rectangle 24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0" name="Rectangle 24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81" name="Rectangle 24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49" name="Group 248"/>
              <p:cNvGrpSpPr>
                <a:grpSpLocks/>
              </p:cNvGrpSpPr>
              <p:nvPr/>
            </p:nvGrpSpPr>
            <p:grpSpPr bwMode="auto">
              <a:xfrm>
                <a:off x="4528" y="1367"/>
                <a:ext cx="184" cy="73"/>
                <a:chOff x="1024" y="3264"/>
                <a:chExt cx="320" cy="296"/>
              </a:xfrm>
              <a:grpFill/>
            </p:grpSpPr>
            <p:sp>
              <p:nvSpPr>
                <p:cNvPr id="874" name="Rectangle 24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5" name="Rectangle 25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6" name="Rectangle 25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7" name="Rectangle 25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0" name="Group 253"/>
              <p:cNvGrpSpPr>
                <a:grpSpLocks/>
              </p:cNvGrpSpPr>
              <p:nvPr/>
            </p:nvGrpSpPr>
            <p:grpSpPr bwMode="auto">
              <a:xfrm>
                <a:off x="3176" y="1260"/>
                <a:ext cx="185" cy="73"/>
                <a:chOff x="1024" y="3264"/>
                <a:chExt cx="320" cy="296"/>
              </a:xfrm>
              <a:grpFill/>
            </p:grpSpPr>
            <p:sp>
              <p:nvSpPr>
                <p:cNvPr id="870" name="Rectangle 25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1" name="Rectangle 25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2" name="Rectangle 25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73" name="Rectangle 25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1" name="Group 258"/>
              <p:cNvGrpSpPr>
                <a:grpSpLocks/>
              </p:cNvGrpSpPr>
              <p:nvPr/>
            </p:nvGrpSpPr>
            <p:grpSpPr bwMode="auto">
              <a:xfrm>
                <a:off x="3158" y="1191"/>
                <a:ext cx="184" cy="73"/>
                <a:chOff x="1024" y="3264"/>
                <a:chExt cx="320" cy="296"/>
              </a:xfrm>
              <a:grpFill/>
            </p:grpSpPr>
            <p:sp>
              <p:nvSpPr>
                <p:cNvPr id="866" name="Rectangle 25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7" name="Rectangle 26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8" name="Rectangle 26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9" name="Rectangle 26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2" name="Group 263"/>
              <p:cNvGrpSpPr>
                <a:grpSpLocks/>
              </p:cNvGrpSpPr>
              <p:nvPr/>
            </p:nvGrpSpPr>
            <p:grpSpPr bwMode="auto">
              <a:xfrm>
                <a:off x="3323" y="1395"/>
                <a:ext cx="184" cy="73"/>
                <a:chOff x="1024" y="3264"/>
                <a:chExt cx="320" cy="296"/>
              </a:xfrm>
              <a:grpFill/>
            </p:grpSpPr>
            <p:sp>
              <p:nvSpPr>
                <p:cNvPr id="862" name="Rectangle 26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3" name="Rectangle 26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4" name="Rectangle 26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5" name="Rectangle 26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3" name="Group 268"/>
              <p:cNvGrpSpPr>
                <a:grpSpLocks/>
              </p:cNvGrpSpPr>
              <p:nvPr/>
            </p:nvGrpSpPr>
            <p:grpSpPr bwMode="auto">
              <a:xfrm>
                <a:off x="2799" y="1168"/>
                <a:ext cx="154" cy="61"/>
                <a:chOff x="428" y="2146"/>
                <a:chExt cx="268" cy="244"/>
              </a:xfrm>
              <a:grpFill/>
            </p:grpSpPr>
            <p:sp>
              <p:nvSpPr>
                <p:cNvPr id="853" name="Rectangle 26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4" name="Rectangle 27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5" name="Rectangle 27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6" name="Rectangle 27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7" name="Rectangle 27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8" name="Rectangle 27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9" name="Rectangle 27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0" name="Rectangle 27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61" name="Rectangle 27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4" name="Group 278"/>
              <p:cNvGrpSpPr>
                <a:grpSpLocks/>
              </p:cNvGrpSpPr>
              <p:nvPr/>
            </p:nvGrpSpPr>
            <p:grpSpPr bwMode="auto">
              <a:xfrm>
                <a:off x="2801" y="1232"/>
                <a:ext cx="154" cy="61"/>
                <a:chOff x="428" y="2146"/>
                <a:chExt cx="268" cy="244"/>
              </a:xfrm>
              <a:grpFill/>
            </p:grpSpPr>
            <p:sp>
              <p:nvSpPr>
                <p:cNvPr id="844" name="Rectangle 27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5" name="Rectangle 28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6" name="Rectangle 28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7" name="Rectangle 28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8" name="Rectangle 28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9" name="Rectangle 28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0" name="Rectangle 28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1" name="Rectangle 28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52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55" name="Rectangle 288"/>
              <p:cNvSpPr>
                <a:spLocks noChangeArrowheads="1"/>
              </p:cNvSpPr>
              <p:nvPr/>
            </p:nvSpPr>
            <p:spPr bwMode="auto">
              <a:xfrm>
                <a:off x="3017" y="1167"/>
                <a:ext cx="93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56" name="Rectangle 289"/>
              <p:cNvSpPr>
                <a:spLocks noChangeArrowheads="1"/>
              </p:cNvSpPr>
              <p:nvPr/>
            </p:nvSpPr>
            <p:spPr bwMode="auto">
              <a:xfrm>
                <a:off x="3020" y="1229"/>
                <a:ext cx="93" cy="3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57" name="Group 290"/>
              <p:cNvGrpSpPr>
                <a:grpSpLocks/>
              </p:cNvGrpSpPr>
              <p:nvPr/>
            </p:nvGrpSpPr>
            <p:grpSpPr bwMode="auto">
              <a:xfrm>
                <a:off x="2932" y="1390"/>
                <a:ext cx="154" cy="61"/>
                <a:chOff x="428" y="2146"/>
                <a:chExt cx="268" cy="244"/>
              </a:xfrm>
              <a:grpFill/>
            </p:grpSpPr>
            <p:sp>
              <p:nvSpPr>
                <p:cNvPr id="835" name="Rectangle 29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6" name="Rectangle 29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7" name="Rectangle 29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8" name="Rectangle 29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9" name="Rectangle 29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0" name="Rectangle 29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1" name="Rectangle 29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2" name="Rectangle 29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43" name="Rectangle 29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58" name="Group 300"/>
              <p:cNvGrpSpPr>
                <a:grpSpLocks/>
              </p:cNvGrpSpPr>
              <p:nvPr/>
            </p:nvGrpSpPr>
            <p:grpSpPr bwMode="auto">
              <a:xfrm>
                <a:off x="2945" y="1465"/>
                <a:ext cx="155" cy="60"/>
                <a:chOff x="428" y="2146"/>
                <a:chExt cx="268" cy="244"/>
              </a:xfrm>
              <a:grpFill/>
            </p:grpSpPr>
            <p:sp>
              <p:nvSpPr>
                <p:cNvPr id="826" name="Rectangle 30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7" name="Rectangle 30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8" name="Rectangle 30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9" name="Rectangle 30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0" name="Rectangle 30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1" name="Rectangle 30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2" name="Rectangle 30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3" name="Rectangle 30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34" name="Rectangle 30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59" name="Rectangle 310"/>
              <p:cNvSpPr>
                <a:spLocks noChangeArrowheads="1"/>
              </p:cNvSpPr>
              <p:nvPr/>
            </p:nvSpPr>
            <p:spPr bwMode="auto">
              <a:xfrm>
                <a:off x="3127" y="1431"/>
                <a:ext cx="93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60" name="Group 311"/>
              <p:cNvGrpSpPr>
                <a:grpSpLocks/>
              </p:cNvGrpSpPr>
              <p:nvPr/>
            </p:nvGrpSpPr>
            <p:grpSpPr bwMode="auto">
              <a:xfrm>
                <a:off x="3466" y="1524"/>
                <a:ext cx="155" cy="60"/>
                <a:chOff x="428" y="2146"/>
                <a:chExt cx="268" cy="244"/>
              </a:xfrm>
              <a:grpFill/>
            </p:grpSpPr>
            <p:sp>
              <p:nvSpPr>
                <p:cNvPr id="817" name="Rectangle 312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8" name="Rectangle 313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9" name="Rectangle 314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0" name="Rectangle 315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1" name="Rectangle 316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2" name="Rectangle 317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3" name="Rectangle 318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4" name="Rectangle 319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25" name="Rectangle 320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61" name="Rectangle 321"/>
              <p:cNvSpPr>
                <a:spLocks noChangeArrowheads="1"/>
              </p:cNvSpPr>
              <p:nvPr/>
            </p:nvSpPr>
            <p:spPr bwMode="auto">
              <a:xfrm>
                <a:off x="3680" y="1471"/>
                <a:ext cx="93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62" name="Group 322"/>
              <p:cNvGrpSpPr>
                <a:grpSpLocks/>
              </p:cNvGrpSpPr>
              <p:nvPr/>
            </p:nvGrpSpPr>
            <p:grpSpPr bwMode="auto">
              <a:xfrm>
                <a:off x="4133" y="1520"/>
                <a:ext cx="153" cy="41"/>
                <a:chOff x="2378" y="3784"/>
                <a:chExt cx="268" cy="166"/>
              </a:xfrm>
              <a:grpFill/>
            </p:grpSpPr>
            <p:sp>
              <p:nvSpPr>
                <p:cNvPr id="811" name="Rectangle 323"/>
                <p:cNvSpPr>
                  <a:spLocks noChangeArrowheads="1"/>
                </p:cNvSpPr>
                <p:nvPr/>
              </p:nvSpPr>
              <p:spPr bwMode="auto">
                <a:xfrm>
                  <a:off x="2582" y="379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2" name="Rectangle 324"/>
                <p:cNvSpPr>
                  <a:spLocks noChangeArrowheads="1"/>
                </p:cNvSpPr>
                <p:nvPr/>
              </p:nvSpPr>
              <p:spPr bwMode="auto">
                <a:xfrm>
                  <a:off x="2486" y="378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3" name="Rectangle 325"/>
                <p:cNvSpPr>
                  <a:spLocks noChangeArrowheads="1"/>
                </p:cNvSpPr>
                <p:nvPr/>
              </p:nvSpPr>
              <p:spPr bwMode="auto">
                <a:xfrm>
                  <a:off x="2576" y="387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4" name="Rectangle 326"/>
                <p:cNvSpPr>
                  <a:spLocks noChangeArrowheads="1"/>
                </p:cNvSpPr>
                <p:nvPr/>
              </p:nvSpPr>
              <p:spPr bwMode="auto">
                <a:xfrm>
                  <a:off x="2480" y="386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5" name="Rectangle 327"/>
                <p:cNvSpPr>
                  <a:spLocks noChangeArrowheads="1"/>
                </p:cNvSpPr>
                <p:nvPr/>
              </p:nvSpPr>
              <p:spPr bwMode="auto">
                <a:xfrm>
                  <a:off x="2384" y="380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6" name="Rectangle 328"/>
                <p:cNvSpPr>
                  <a:spLocks noChangeArrowheads="1"/>
                </p:cNvSpPr>
                <p:nvPr/>
              </p:nvSpPr>
              <p:spPr bwMode="auto">
                <a:xfrm>
                  <a:off x="2378" y="388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63" name="Rectangle 329"/>
              <p:cNvSpPr>
                <a:spLocks noChangeArrowheads="1"/>
              </p:cNvSpPr>
              <p:nvPr/>
            </p:nvSpPr>
            <p:spPr bwMode="auto">
              <a:xfrm>
                <a:off x="4173" y="1470"/>
                <a:ext cx="93" cy="3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64" name="Group 330"/>
              <p:cNvGrpSpPr>
                <a:grpSpLocks/>
              </p:cNvGrpSpPr>
              <p:nvPr/>
            </p:nvGrpSpPr>
            <p:grpSpPr bwMode="auto">
              <a:xfrm>
                <a:off x="4502" y="1510"/>
                <a:ext cx="154" cy="60"/>
                <a:chOff x="428" y="2146"/>
                <a:chExt cx="268" cy="244"/>
              </a:xfrm>
              <a:grpFill/>
            </p:grpSpPr>
            <p:sp>
              <p:nvSpPr>
                <p:cNvPr id="802" name="Rectangle 33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3" name="Rectangle 33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4" name="Rectangle 33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5" name="Rectangle 33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6" name="Rectangle 33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7" name="Rectangle 33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8" name="Rectangle 33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9" name="Rectangle 33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10" name="Rectangle 33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65" name="Group 340"/>
              <p:cNvGrpSpPr>
                <a:grpSpLocks/>
              </p:cNvGrpSpPr>
              <p:nvPr/>
            </p:nvGrpSpPr>
            <p:grpSpPr bwMode="auto">
              <a:xfrm>
                <a:off x="4689" y="1540"/>
                <a:ext cx="155" cy="61"/>
                <a:chOff x="428" y="2146"/>
                <a:chExt cx="268" cy="244"/>
              </a:xfrm>
              <a:grpFill/>
            </p:grpSpPr>
            <p:sp>
              <p:nvSpPr>
                <p:cNvPr id="793" name="Rectangle 34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4" name="Rectangle 34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5" name="Rectangle 34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6" name="Rectangle 34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7" name="Rectangle 34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8" name="Rectangle 34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9" name="Rectangle 34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0" name="Rectangle 34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801" name="Rectangle 34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66" name="Rectangle 350"/>
              <p:cNvSpPr>
                <a:spLocks noChangeArrowheads="1"/>
              </p:cNvSpPr>
              <p:nvPr/>
            </p:nvSpPr>
            <p:spPr bwMode="auto">
              <a:xfrm>
                <a:off x="4625" y="1455"/>
                <a:ext cx="93" cy="3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67" name="Rectangle 351"/>
              <p:cNvSpPr>
                <a:spLocks noChangeArrowheads="1"/>
              </p:cNvSpPr>
              <p:nvPr/>
            </p:nvSpPr>
            <p:spPr bwMode="auto">
              <a:xfrm>
                <a:off x="5229" y="1187"/>
                <a:ext cx="93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68" name="Group 352"/>
              <p:cNvGrpSpPr>
                <a:grpSpLocks/>
              </p:cNvGrpSpPr>
              <p:nvPr/>
            </p:nvGrpSpPr>
            <p:grpSpPr bwMode="auto">
              <a:xfrm>
                <a:off x="5250" y="1298"/>
                <a:ext cx="155" cy="60"/>
                <a:chOff x="428" y="2146"/>
                <a:chExt cx="268" cy="244"/>
              </a:xfrm>
              <a:grpFill/>
            </p:grpSpPr>
            <p:sp>
              <p:nvSpPr>
                <p:cNvPr id="784" name="Rectangle 35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5" name="Rectangle 35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6" name="Rectangle 35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7" name="Rectangle 35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8" name="Rectangle 35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9" name="Rectangle 35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0" name="Rectangle 35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1" name="Rectangle 36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92" name="Rectangle 36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69" name="Group 362"/>
              <p:cNvGrpSpPr>
                <a:grpSpLocks/>
              </p:cNvGrpSpPr>
              <p:nvPr/>
            </p:nvGrpSpPr>
            <p:grpSpPr bwMode="auto">
              <a:xfrm>
                <a:off x="5230" y="1408"/>
                <a:ext cx="154" cy="61"/>
                <a:chOff x="428" y="2146"/>
                <a:chExt cx="268" cy="244"/>
              </a:xfrm>
              <a:grpFill/>
            </p:grpSpPr>
            <p:sp>
              <p:nvSpPr>
                <p:cNvPr id="775" name="Rectangle 36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6" name="Rectangle 36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7" name="Rectangle 36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8" name="Rectangle 36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9" name="Rectangle 36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0" name="Rectangle 36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1" name="Rectangle 36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2" name="Rectangle 37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83" name="Rectangle 37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70" name="Rectangle 372"/>
              <p:cNvSpPr>
                <a:spLocks noChangeArrowheads="1"/>
              </p:cNvSpPr>
              <p:nvPr/>
            </p:nvSpPr>
            <p:spPr bwMode="auto">
              <a:xfrm>
                <a:off x="5115" y="1344"/>
                <a:ext cx="93" cy="4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71" name="Rectangle 373"/>
              <p:cNvSpPr>
                <a:spLocks noChangeArrowheads="1"/>
              </p:cNvSpPr>
              <p:nvPr/>
            </p:nvSpPr>
            <p:spPr bwMode="auto">
              <a:xfrm>
                <a:off x="5094" y="1401"/>
                <a:ext cx="94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72" name="Group 374"/>
              <p:cNvGrpSpPr>
                <a:grpSpLocks/>
              </p:cNvGrpSpPr>
              <p:nvPr/>
            </p:nvGrpSpPr>
            <p:grpSpPr bwMode="auto">
              <a:xfrm>
                <a:off x="5171" y="1035"/>
                <a:ext cx="155" cy="60"/>
                <a:chOff x="428" y="2146"/>
                <a:chExt cx="268" cy="244"/>
              </a:xfrm>
              <a:grpFill/>
            </p:grpSpPr>
            <p:sp>
              <p:nvSpPr>
                <p:cNvPr id="766" name="Rectangle 375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7" name="Rectangle 376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8" name="Rectangle 377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9" name="Rectangle 378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0" name="Rectangle 379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1" name="Rectangle 380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2" name="Rectangle 381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3" name="Rectangle 382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74" name="Rectangle 383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73" name="Rectangle 384"/>
              <p:cNvSpPr>
                <a:spLocks noChangeArrowheads="1"/>
              </p:cNvSpPr>
              <p:nvPr/>
            </p:nvSpPr>
            <p:spPr bwMode="auto">
              <a:xfrm>
                <a:off x="5025" y="1071"/>
                <a:ext cx="93" cy="3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74" name="Group 385"/>
              <p:cNvGrpSpPr>
                <a:grpSpLocks/>
              </p:cNvGrpSpPr>
              <p:nvPr/>
            </p:nvGrpSpPr>
            <p:grpSpPr bwMode="auto">
              <a:xfrm>
                <a:off x="5030" y="933"/>
                <a:ext cx="154" cy="61"/>
                <a:chOff x="428" y="2146"/>
                <a:chExt cx="268" cy="244"/>
              </a:xfrm>
              <a:grpFill/>
            </p:grpSpPr>
            <p:sp>
              <p:nvSpPr>
                <p:cNvPr id="757" name="Rectangle 38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8" name="Rectangle 38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9" name="Rectangle 38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0" name="Rectangle 38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1" name="Rectangle 39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2" name="Rectangle 39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3" name="Rectangle 39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4" name="Rectangle 39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65" name="Rectangle 39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75" name="Group 395"/>
              <p:cNvGrpSpPr>
                <a:grpSpLocks/>
              </p:cNvGrpSpPr>
              <p:nvPr/>
            </p:nvGrpSpPr>
            <p:grpSpPr bwMode="auto">
              <a:xfrm>
                <a:off x="3328" y="911"/>
                <a:ext cx="155" cy="61"/>
                <a:chOff x="428" y="2146"/>
                <a:chExt cx="268" cy="244"/>
              </a:xfrm>
              <a:grpFill/>
            </p:grpSpPr>
            <p:sp>
              <p:nvSpPr>
                <p:cNvPr id="748" name="Rectangle 39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9" name="Rectangle 39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0" name="Rectangle 39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1" name="Rectangle 39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2" name="Rectangle 40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3" name="Rectangle 40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4" name="Rectangle 40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5" name="Rectangle 40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56" name="Rectangle 40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76" name="Group 405"/>
              <p:cNvGrpSpPr>
                <a:grpSpLocks/>
              </p:cNvGrpSpPr>
              <p:nvPr/>
            </p:nvGrpSpPr>
            <p:grpSpPr bwMode="auto">
              <a:xfrm>
                <a:off x="3087" y="996"/>
                <a:ext cx="154" cy="60"/>
                <a:chOff x="428" y="2146"/>
                <a:chExt cx="268" cy="244"/>
              </a:xfrm>
              <a:grpFill/>
            </p:grpSpPr>
            <p:sp>
              <p:nvSpPr>
                <p:cNvPr id="739" name="Rectangle 40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0" name="Rectangle 40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1" name="Rectangle 40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2" name="Rectangle 40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4" name="Rectangle 41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5" name="Rectangle 41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6" name="Rectangle 41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47" name="Rectangle 41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77" name="Group 415"/>
              <p:cNvGrpSpPr>
                <a:grpSpLocks/>
              </p:cNvGrpSpPr>
              <p:nvPr/>
            </p:nvGrpSpPr>
            <p:grpSpPr bwMode="auto">
              <a:xfrm>
                <a:off x="3136" y="1499"/>
                <a:ext cx="153" cy="61"/>
                <a:chOff x="428" y="2146"/>
                <a:chExt cx="268" cy="244"/>
              </a:xfrm>
              <a:grpFill/>
            </p:grpSpPr>
            <p:sp>
              <p:nvSpPr>
                <p:cNvPr id="730" name="Rectangle 41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1" name="Rectangle 41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2" name="Rectangle 41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3" name="Rectangle 41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4" name="Rectangle 42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5" name="Rectangle 42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6" name="Rectangle 42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7" name="Rectangle 42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38" name="Rectangle 42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678" name="Rectangle 425"/>
              <p:cNvSpPr>
                <a:spLocks noChangeArrowheads="1"/>
              </p:cNvSpPr>
              <p:nvPr/>
            </p:nvSpPr>
            <p:spPr bwMode="auto">
              <a:xfrm>
                <a:off x="4915" y="995"/>
                <a:ext cx="93" cy="39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79" name="Rectangle 426"/>
              <p:cNvSpPr>
                <a:spLocks noChangeArrowheads="1"/>
              </p:cNvSpPr>
              <p:nvPr/>
            </p:nvSpPr>
            <p:spPr bwMode="auto">
              <a:xfrm>
                <a:off x="3258" y="1038"/>
                <a:ext cx="93" cy="3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80" name="Group 427"/>
              <p:cNvGrpSpPr>
                <a:grpSpLocks/>
              </p:cNvGrpSpPr>
              <p:nvPr/>
            </p:nvGrpSpPr>
            <p:grpSpPr bwMode="auto">
              <a:xfrm>
                <a:off x="5227" y="1473"/>
                <a:ext cx="153" cy="60"/>
                <a:chOff x="428" y="2146"/>
                <a:chExt cx="268" cy="244"/>
              </a:xfrm>
              <a:grpFill/>
            </p:grpSpPr>
            <p:sp>
              <p:nvSpPr>
                <p:cNvPr id="721" name="Rectangle 42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2" name="Rectangle 42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3" name="Rectangle 43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4" name="Rectangle 43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5" name="Rectangle 43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6" name="Rectangle 43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7" name="Rectangle 43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8" name="Rectangle 43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9" name="Rectangle 43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81" name="Group 437"/>
              <p:cNvGrpSpPr>
                <a:grpSpLocks/>
              </p:cNvGrpSpPr>
              <p:nvPr/>
            </p:nvGrpSpPr>
            <p:grpSpPr bwMode="auto">
              <a:xfrm>
                <a:off x="5357" y="1179"/>
                <a:ext cx="155" cy="60"/>
                <a:chOff x="428" y="2146"/>
                <a:chExt cx="268" cy="244"/>
              </a:xfrm>
              <a:grpFill/>
            </p:grpSpPr>
            <p:sp>
              <p:nvSpPr>
                <p:cNvPr id="712" name="Rectangle 43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3" name="Rectangle 43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4" name="Rectangle 44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5" name="Rectangle 44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6" name="Rectangle 44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7" name="Rectangle 44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8" name="Rectangle 44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9" name="Rectangle 44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20" name="Rectangle 44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grpSp>
            <p:nvGrpSpPr>
              <p:cNvPr id="682" name="Group 449"/>
              <p:cNvGrpSpPr>
                <a:grpSpLocks/>
              </p:cNvGrpSpPr>
              <p:nvPr/>
            </p:nvGrpSpPr>
            <p:grpSpPr bwMode="auto">
              <a:xfrm>
                <a:off x="3324" y="987"/>
                <a:ext cx="1708" cy="431"/>
                <a:chOff x="1450" y="1101"/>
                <a:chExt cx="2970" cy="997"/>
              </a:xfrm>
              <a:grpFill/>
            </p:grpSpPr>
            <p:sp>
              <p:nvSpPr>
                <p:cNvPr id="683" name="Oval 450"/>
                <p:cNvSpPr>
                  <a:spLocks noChangeArrowheads="1"/>
                </p:cNvSpPr>
                <p:nvPr/>
              </p:nvSpPr>
              <p:spPr bwMode="auto">
                <a:xfrm>
                  <a:off x="1984" y="1682"/>
                  <a:ext cx="1760" cy="119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Arial Narrow" pitchFamily="34" charset="0"/>
                  </a:endParaRPr>
                </a:p>
              </p:txBody>
            </p:sp>
            <p:sp>
              <p:nvSpPr>
                <p:cNvPr id="684" name="Line 451"/>
                <p:cNvSpPr>
                  <a:spLocks noChangeShapeType="1"/>
                </p:cNvSpPr>
                <p:nvPr/>
              </p:nvSpPr>
              <p:spPr bwMode="auto">
                <a:xfrm>
                  <a:off x="2104" y="1471"/>
                  <a:ext cx="0" cy="238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85" name="Line 452"/>
                <p:cNvSpPr>
                  <a:spLocks noChangeShapeType="1"/>
                </p:cNvSpPr>
                <p:nvPr/>
              </p:nvSpPr>
              <p:spPr bwMode="auto">
                <a:xfrm>
                  <a:off x="2232" y="1485"/>
                  <a:ext cx="0" cy="229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86" name="Line 453"/>
                <p:cNvSpPr>
                  <a:spLocks noChangeShapeType="1"/>
                </p:cNvSpPr>
                <p:nvPr/>
              </p:nvSpPr>
              <p:spPr bwMode="auto">
                <a:xfrm flipH="1">
                  <a:off x="2360" y="1512"/>
                  <a:ext cx="0" cy="170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87" name="Line 454"/>
                <p:cNvSpPr>
                  <a:spLocks noChangeShapeType="1"/>
                </p:cNvSpPr>
                <p:nvPr/>
              </p:nvSpPr>
              <p:spPr bwMode="auto">
                <a:xfrm>
                  <a:off x="2472" y="1531"/>
                  <a:ext cx="0" cy="156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88" name="Line 455"/>
                <p:cNvSpPr>
                  <a:spLocks noChangeShapeType="1"/>
                </p:cNvSpPr>
                <p:nvPr/>
              </p:nvSpPr>
              <p:spPr bwMode="auto">
                <a:xfrm>
                  <a:off x="2560" y="1590"/>
                  <a:ext cx="0" cy="106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89" name="Line 456"/>
                <p:cNvSpPr>
                  <a:spLocks noChangeShapeType="1"/>
                </p:cNvSpPr>
                <p:nvPr/>
              </p:nvSpPr>
              <p:spPr bwMode="auto">
                <a:xfrm>
                  <a:off x="2680" y="1599"/>
                  <a:ext cx="0" cy="88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0" name="Line 457"/>
                <p:cNvSpPr>
                  <a:spLocks noChangeShapeType="1"/>
                </p:cNvSpPr>
                <p:nvPr/>
              </p:nvSpPr>
              <p:spPr bwMode="auto">
                <a:xfrm>
                  <a:off x="2808" y="1636"/>
                  <a:ext cx="0" cy="55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1" name="Line 458"/>
                <p:cNvSpPr>
                  <a:spLocks noChangeShapeType="1"/>
                </p:cNvSpPr>
                <p:nvPr/>
              </p:nvSpPr>
              <p:spPr bwMode="auto">
                <a:xfrm>
                  <a:off x="2944" y="1650"/>
                  <a:ext cx="0" cy="37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2" name="Line 459"/>
                <p:cNvSpPr>
                  <a:spLocks noChangeShapeType="1"/>
                </p:cNvSpPr>
                <p:nvPr/>
              </p:nvSpPr>
              <p:spPr bwMode="auto">
                <a:xfrm>
                  <a:off x="3168" y="1567"/>
                  <a:ext cx="0" cy="115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3" name="Line 460"/>
                <p:cNvSpPr>
                  <a:spLocks noChangeShapeType="1"/>
                </p:cNvSpPr>
                <p:nvPr/>
              </p:nvSpPr>
              <p:spPr bwMode="auto">
                <a:xfrm>
                  <a:off x="3312" y="1480"/>
                  <a:ext cx="0" cy="216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4" name="Line 461"/>
                <p:cNvSpPr>
                  <a:spLocks noChangeShapeType="1"/>
                </p:cNvSpPr>
                <p:nvPr/>
              </p:nvSpPr>
              <p:spPr bwMode="auto">
                <a:xfrm>
                  <a:off x="3448" y="1352"/>
                  <a:ext cx="0" cy="344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5" name="Line 462"/>
                <p:cNvSpPr>
                  <a:spLocks noChangeShapeType="1"/>
                </p:cNvSpPr>
                <p:nvPr/>
              </p:nvSpPr>
              <p:spPr bwMode="auto">
                <a:xfrm>
                  <a:off x="3640" y="1237"/>
                  <a:ext cx="0" cy="482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6" name="Oval 463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1533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7" name="Oval 464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2006"/>
                  <a:ext cx="71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8" name="Oval 465"/>
                <p:cNvSpPr>
                  <a:spLocks noChangeArrowheads="1"/>
                </p:cNvSpPr>
                <p:nvPr/>
              </p:nvSpPr>
              <p:spPr bwMode="auto">
                <a:xfrm rot="2527473">
                  <a:off x="2114" y="1991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699" name="Oval 466"/>
                <p:cNvSpPr>
                  <a:spLocks noChangeArrowheads="1"/>
                </p:cNvSpPr>
                <p:nvPr/>
              </p:nvSpPr>
              <p:spPr bwMode="auto">
                <a:xfrm rot="2527473">
                  <a:off x="2884" y="1973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0" name="Oval 467"/>
                <p:cNvSpPr>
                  <a:spLocks noChangeArrowheads="1"/>
                </p:cNvSpPr>
                <p:nvPr/>
              </p:nvSpPr>
              <p:spPr bwMode="auto">
                <a:xfrm rot="2527473">
                  <a:off x="1500" y="1829"/>
                  <a:ext cx="64" cy="91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1" name="Oval 468"/>
                <p:cNvSpPr>
                  <a:spLocks noChangeArrowheads="1"/>
                </p:cNvSpPr>
                <p:nvPr/>
              </p:nvSpPr>
              <p:spPr bwMode="auto">
                <a:xfrm rot="2527473">
                  <a:off x="3560" y="1951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2" name="Oval 469"/>
                <p:cNvSpPr>
                  <a:spLocks noChangeArrowheads="1"/>
                </p:cNvSpPr>
                <p:nvPr/>
              </p:nvSpPr>
              <p:spPr bwMode="auto">
                <a:xfrm rot="2527473">
                  <a:off x="4152" y="1834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3" name="Oval 470"/>
                <p:cNvSpPr>
                  <a:spLocks noChangeArrowheads="1"/>
                </p:cNvSpPr>
                <p:nvPr/>
              </p:nvSpPr>
              <p:spPr bwMode="auto">
                <a:xfrm rot="2527473">
                  <a:off x="4356" y="1485"/>
                  <a:ext cx="64" cy="92"/>
                </a:xfrm>
                <a:prstGeom prst="ellips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4" name="Line 471"/>
                <p:cNvSpPr>
                  <a:spLocks noChangeShapeType="1"/>
                </p:cNvSpPr>
                <p:nvPr/>
              </p:nvSpPr>
              <p:spPr bwMode="auto">
                <a:xfrm>
                  <a:off x="1522" y="1578"/>
                  <a:ext cx="510" cy="141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5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1546" y="1781"/>
                  <a:ext cx="654" cy="250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6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2188" y="1791"/>
                  <a:ext cx="228" cy="216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7" name="Line 474"/>
                <p:cNvSpPr>
                  <a:spLocks noChangeShapeType="1"/>
                </p:cNvSpPr>
                <p:nvPr/>
              </p:nvSpPr>
              <p:spPr bwMode="auto">
                <a:xfrm flipH="1" flipV="1">
                  <a:off x="2818" y="1798"/>
                  <a:ext cx="108" cy="203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8" name="Line 475"/>
                <p:cNvSpPr>
                  <a:spLocks noChangeShapeType="1"/>
                </p:cNvSpPr>
                <p:nvPr/>
              </p:nvSpPr>
              <p:spPr bwMode="auto">
                <a:xfrm flipH="1" flipV="1">
                  <a:off x="3388" y="1784"/>
                  <a:ext cx="192" cy="192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09" name="Line 476"/>
                <p:cNvSpPr>
                  <a:spLocks noChangeShapeType="1"/>
                </p:cNvSpPr>
                <p:nvPr/>
              </p:nvSpPr>
              <p:spPr bwMode="auto">
                <a:xfrm flipH="1" flipV="1">
                  <a:off x="3706" y="1743"/>
                  <a:ext cx="462" cy="120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0" name="Line 477"/>
                <p:cNvSpPr>
                  <a:spLocks noChangeShapeType="1"/>
                </p:cNvSpPr>
                <p:nvPr/>
              </p:nvSpPr>
              <p:spPr bwMode="auto">
                <a:xfrm flipH="1">
                  <a:off x="3694" y="1540"/>
                  <a:ext cx="648" cy="179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711" name="Line 478"/>
                <p:cNvSpPr>
                  <a:spLocks noChangeShapeType="1"/>
                </p:cNvSpPr>
                <p:nvPr/>
              </p:nvSpPr>
              <p:spPr bwMode="auto">
                <a:xfrm>
                  <a:off x="1500" y="1101"/>
                  <a:ext cx="582" cy="625"/>
                </a:xfrm>
                <a:prstGeom prst="line">
                  <a:avLst/>
                </a:prstGeom>
                <a:grp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</p:grpSp>
        <p:sp>
          <p:nvSpPr>
            <p:cNvPr id="634" name="TextBox 633"/>
            <p:cNvSpPr txBox="1"/>
            <p:nvPr/>
          </p:nvSpPr>
          <p:spPr>
            <a:xfrm>
              <a:off x="1487622" y="1299608"/>
              <a:ext cx="2191316" cy="419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Cloud Services</a:t>
              </a:r>
            </a:p>
          </p:txBody>
        </p:sp>
      </p:grpSp>
      <p:sp>
        <p:nvSpPr>
          <p:cNvPr id="563" name="Flowchart: Magnetic Disk 562"/>
          <p:cNvSpPr/>
          <p:nvPr/>
        </p:nvSpPr>
        <p:spPr>
          <a:xfrm>
            <a:off x="3014237" y="2298299"/>
            <a:ext cx="518795" cy="603079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4" name="Flowchart: Magnetic Disk 563"/>
          <p:cNvSpPr/>
          <p:nvPr/>
        </p:nvSpPr>
        <p:spPr>
          <a:xfrm>
            <a:off x="5867737" y="1854048"/>
            <a:ext cx="518795" cy="603079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5" name="Flowchart: Magnetic Disk 564"/>
          <p:cNvSpPr/>
          <p:nvPr/>
        </p:nvSpPr>
        <p:spPr>
          <a:xfrm>
            <a:off x="3087911" y="1145520"/>
            <a:ext cx="518795" cy="603079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6" name="Flowchart: Magnetic Disk 575"/>
          <p:cNvSpPr/>
          <p:nvPr/>
        </p:nvSpPr>
        <p:spPr>
          <a:xfrm>
            <a:off x="8124216" y="1406369"/>
            <a:ext cx="518795" cy="603079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77" name="Group 576"/>
          <p:cNvGrpSpPr/>
          <p:nvPr/>
        </p:nvGrpSpPr>
        <p:grpSpPr>
          <a:xfrm>
            <a:off x="8334200" y="3669465"/>
            <a:ext cx="1001878" cy="697167"/>
            <a:chOff x="6629400" y="1260995"/>
            <a:chExt cx="1001878" cy="697167"/>
          </a:xfrm>
          <a:solidFill>
            <a:srgbClr val="92D050"/>
          </a:solidFill>
        </p:grpSpPr>
        <p:sp>
          <p:nvSpPr>
            <p:cNvPr id="578" name="Flowchart: Magnetic Disk 577"/>
            <p:cNvSpPr/>
            <p:nvPr/>
          </p:nvSpPr>
          <p:spPr>
            <a:xfrm>
              <a:off x="6629400" y="1355083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9" name="Flowchart: Magnetic Disk 578"/>
            <p:cNvSpPr/>
            <p:nvPr/>
          </p:nvSpPr>
          <p:spPr>
            <a:xfrm>
              <a:off x="6817470" y="1323391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0" name="Flowchart: Magnetic Disk 579"/>
            <p:cNvSpPr/>
            <p:nvPr/>
          </p:nvSpPr>
          <p:spPr>
            <a:xfrm>
              <a:off x="7112483" y="1260995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5" name="AutoShape 257"/>
          <p:cNvSpPr>
            <a:spLocks noChangeArrowheads="1"/>
          </p:cNvSpPr>
          <p:nvPr/>
        </p:nvSpPr>
        <p:spPr bwMode="auto">
          <a:xfrm rot="2992684">
            <a:off x="7191440" y="2750262"/>
            <a:ext cx="1880226" cy="485554"/>
          </a:xfrm>
          <a:prstGeom prst="leftRightArrow">
            <a:avLst>
              <a:gd name="adj1" fmla="val 50000"/>
              <a:gd name="adj2" fmla="val 22781"/>
            </a:avLst>
          </a:prstGeom>
          <a:solidFill>
            <a:srgbClr val="8DDC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575" name="Flowchart: Magnetic Disk 574"/>
          <p:cNvSpPr/>
          <p:nvPr/>
        </p:nvSpPr>
        <p:spPr>
          <a:xfrm>
            <a:off x="7925957" y="2726448"/>
            <a:ext cx="518795" cy="603079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59" name="Group 558"/>
          <p:cNvGrpSpPr/>
          <p:nvPr/>
        </p:nvGrpSpPr>
        <p:grpSpPr>
          <a:xfrm>
            <a:off x="9781964" y="1505408"/>
            <a:ext cx="949765" cy="920585"/>
            <a:chOff x="2391035" y="1416506"/>
            <a:chExt cx="1057934" cy="1039713"/>
          </a:xfrm>
        </p:grpSpPr>
        <p:sp>
          <p:nvSpPr>
            <p:cNvPr id="560" name="Oval 559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61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2" name="TextBox 561"/>
            <p:cNvSpPr txBox="1"/>
            <p:nvPr/>
          </p:nvSpPr>
          <p:spPr>
            <a:xfrm>
              <a:off x="2529197" y="1994555"/>
              <a:ext cx="614464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SES</a:t>
              </a:r>
            </a:p>
          </p:txBody>
        </p:sp>
      </p:grpSp>
      <p:grpSp>
        <p:nvGrpSpPr>
          <p:cNvPr id="567" name="Group 566"/>
          <p:cNvGrpSpPr/>
          <p:nvPr/>
        </p:nvGrpSpPr>
        <p:grpSpPr>
          <a:xfrm>
            <a:off x="1399217" y="2599838"/>
            <a:ext cx="949765" cy="920585"/>
            <a:chOff x="2391035" y="1416506"/>
            <a:chExt cx="1057934" cy="1039713"/>
          </a:xfrm>
        </p:grpSpPr>
        <p:sp>
          <p:nvSpPr>
            <p:cNvPr id="568" name="Oval 567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69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0" name="TextBox 569"/>
            <p:cNvSpPr txBox="1"/>
            <p:nvPr/>
          </p:nvSpPr>
          <p:spPr>
            <a:xfrm>
              <a:off x="2530030" y="1994555"/>
              <a:ext cx="614464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SES</a:t>
              </a:r>
            </a:p>
          </p:txBody>
        </p:sp>
      </p:grpSp>
      <p:pic>
        <p:nvPicPr>
          <p:cNvPr id="566" name="Picture 565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7" y="2004697"/>
            <a:ext cx="1515817" cy="121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Cloud 1947"/>
          <p:cNvSpPr/>
          <p:nvPr/>
        </p:nvSpPr>
        <p:spPr bwMode="auto">
          <a:xfrm rot="21388073">
            <a:off x="6091122" y="1208299"/>
            <a:ext cx="5676515" cy="1495158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grpSp>
        <p:nvGrpSpPr>
          <p:cNvPr id="1461" name="Group 1460"/>
          <p:cNvGrpSpPr/>
          <p:nvPr/>
        </p:nvGrpSpPr>
        <p:grpSpPr>
          <a:xfrm>
            <a:off x="6967548" y="2841864"/>
            <a:ext cx="4919652" cy="2273368"/>
            <a:chOff x="410690" y="1133676"/>
            <a:chExt cx="3688680" cy="1844700"/>
          </a:xfrm>
        </p:grpSpPr>
        <p:sp>
          <p:nvSpPr>
            <p:cNvPr id="1465" name="Cloud 1464"/>
            <p:cNvSpPr/>
            <p:nvPr/>
          </p:nvSpPr>
          <p:spPr bwMode="auto">
            <a:xfrm>
              <a:off x="410690" y="1133676"/>
              <a:ext cx="3688680" cy="1844700"/>
            </a:xfrm>
            <a:prstGeom prst="cloud">
              <a:avLst/>
            </a:prstGeom>
            <a:pattFill prst="pct90">
              <a:fgClr>
                <a:srgbClr val="B2ECFC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107" charset="0"/>
              </a:endParaRPr>
            </a:p>
          </p:txBody>
        </p:sp>
        <p:grpSp>
          <p:nvGrpSpPr>
            <p:cNvPr id="1466" name="Group 17"/>
            <p:cNvGrpSpPr>
              <a:grpSpLocks/>
            </p:cNvGrpSpPr>
            <p:nvPr/>
          </p:nvGrpSpPr>
          <p:grpSpPr bwMode="auto">
            <a:xfrm>
              <a:off x="807151" y="1656069"/>
              <a:ext cx="2910019" cy="1188105"/>
              <a:chOff x="2799" y="909"/>
              <a:chExt cx="2713" cy="1066"/>
            </a:xfrm>
          </p:grpSpPr>
          <p:grpSp>
            <p:nvGrpSpPr>
              <p:cNvPr id="1467" name="Group 18"/>
              <p:cNvGrpSpPr>
                <a:grpSpLocks/>
              </p:cNvGrpSpPr>
              <p:nvPr/>
            </p:nvGrpSpPr>
            <p:grpSpPr bwMode="auto">
              <a:xfrm>
                <a:off x="3227" y="1844"/>
                <a:ext cx="513" cy="131"/>
                <a:chOff x="2201" y="2688"/>
                <a:chExt cx="1946" cy="577"/>
              </a:xfrm>
            </p:grpSpPr>
            <p:sp>
              <p:nvSpPr>
                <p:cNvPr id="1913" name="AutoShape 19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4" name="AutoShape 20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5" name="AutoShape 21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6" name="AutoShape 22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7" name="AutoShape 23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8" name="AutoShape 24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9" name="AutoShape 25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0" name="AutoShape 26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1" name="AutoShape 27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2" name="AutoShape 28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3" name="AutoShape 29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4" name="AutoShape 30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5" name="AutoShape 31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68" name="Group 32"/>
              <p:cNvGrpSpPr>
                <a:grpSpLocks/>
              </p:cNvGrpSpPr>
              <p:nvPr/>
            </p:nvGrpSpPr>
            <p:grpSpPr bwMode="auto">
              <a:xfrm>
                <a:off x="3899" y="1843"/>
                <a:ext cx="513" cy="131"/>
                <a:chOff x="2201" y="2688"/>
                <a:chExt cx="1946" cy="577"/>
              </a:xfrm>
            </p:grpSpPr>
            <p:sp>
              <p:nvSpPr>
                <p:cNvPr id="1900" name="AutoShape 33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1" name="AutoShape 34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2" name="AutoShape 35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3" name="AutoShape 36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4" name="AutoShape 37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5" name="AutoShape 38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6" name="AutoShape 39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7" name="AutoShape 40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8" name="AutoShape 41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9" name="AutoShape 42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0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1" name="AutoShape 44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2" name="AutoShape 45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69" name="Group 46"/>
              <p:cNvGrpSpPr>
                <a:grpSpLocks/>
              </p:cNvGrpSpPr>
              <p:nvPr/>
            </p:nvGrpSpPr>
            <p:grpSpPr bwMode="auto">
              <a:xfrm>
                <a:off x="4503" y="1772"/>
                <a:ext cx="513" cy="118"/>
                <a:chOff x="2201" y="2688"/>
                <a:chExt cx="1946" cy="517"/>
              </a:xfrm>
            </p:grpSpPr>
            <p:sp>
              <p:nvSpPr>
                <p:cNvPr id="1887" name="AutoShape 47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9" name="AutoShape 49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0" name="AutoShape 50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1" name="AutoShape 51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2" name="AutoShape 52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3" name="AutoShape 53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4" name="AutoShape 54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5" name="AutoShape 55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6" name="AutoShape 56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7" name="AutoShape 57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8" name="AutoShape 58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9" name="AutoShape 59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70" name="Line 60"/>
              <p:cNvSpPr>
                <a:spLocks noChangeShapeType="1"/>
              </p:cNvSpPr>
              <p:nvPr/>
            </p:nvSpPr>
            <p:spPr bwMode="auto">
              <a:xfrm flipH="1">
                <a:off x="3290" y="1425"/>
                <a:ext cx="831" cy="4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1" name="Line 61"/>
              <p:cNvSpPr>
                <a:spLocks noChangeShapeType="1"/>
              </p:cNvSpPr>
              <p:nvPr/>
            </p:nvSpPr>
            <p:spPr bwMode="auto">
              <a:xfrm flipH="1">
                <a:off x="3659" y="1431"/>
                <a:ext cx="460" cy="40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2" name="Line 62"/>
              <p:cNvSpPr>
                <a:spLocks noChangeShapeType="1"/>
              </p:cNvSpPr>
              <p:nvPr/>
            </p:nvSpPr>
            <p:spPr bwMode="auto">
              <a:xfrm flipH="1">
                <a:off x="3921" y="1545"/>
                <a:ext cx="277" cy="3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3" name="Line 63"/>
              <p:cNvSpPr>
                <a:spLocks noChangeShapeType="1"/>
              </p:cNvSpPr>
              <p:nvPr/>
            </p:nvSpPr>
            <p:spPr bwMode="auto">
              <a:xfrm>
                <a:off x="4195" y="1551"/>
                <a:ext cx="147" cy="3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74" name="Group 64"/>
              <p:cNvGrpSpPr>
                <a:grpSpLocks/>
              </p:cNvGrpSpPr>
              <p:nvPr/>
            </p:nvGrpSpPr>
            <p:grpSpPr bwMode="auto">
              <a:xfrm>
                <a:off x="2900" y="1732"/>
                <a:ext cx="409" cy="132"/>
                <a:chOff x="2596" y="2688"/>
                <a:chExt cx="1551" cy="577"/>
              </a:xfrm>
            </p:grpSpPr>
            <p:sp>
              <p:nvSpPr>
                <p:cNvPr id="1874" name="AutoShape 65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5" name="AutoShape 66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6" name="AutoShape 67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7" name="AutoShape 68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8" name="AutoShape 69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9" name="AutoShape 70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0" name="AutoShape 71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3" name="AutoShape 74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4" name="AutoShape 75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5" name="AutoShape 76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6" name="AutoShape 77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75" name="Line 78"/>
              <p:cNvSpPr>
                <a:spLocks noChangeShapeType="1"/>
              </p:cNvSpPr>
              <p:nvPr/>
            </p:nvSpPr>
            <p:spPr bwMode="auto">
              <a:xfrm flipH="1">
                <a:off x="2896" y="1427"/>
                <a:ext cx="543" cy="36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76" name="Group 79"/>
              <p:cNvGrpSpPr>
                <a:grpSpLocks/>
              </p:cNvGrpSpPr>
              <p:nvPr/>
            </p:nvGrpSpPr>
            <p:grpSpPr bwMode="auto">
              <a:xfrm>
                <a:off x="4878" y="1324"/>
                <a:ext cx="184" cy="73"/>
                <a:chOff x="1024" y="3264"/>
                <a:chExt cx="320" cy="296"/>
              </a:xfrm>
            </p:grpSpPr>
            <p:sp>
              <p:nvSpPr>
                <p:cNvPr id="1870" name="Rectangle 80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1" name="Rectangle 81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2" name="Rectangle 82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3" name="Rectangle 83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77" name="Group 84"/>
              <p:cNvGrpSpPr>
                <a:grpSpLocks/>
              </p:cNvGrpSpPr>
              <p:nvPr/>
            </p:nvGrpSpPr>
            <p:grpSpPr bwMode="auto">
              <a:xfrm>
                <a:off x="3658" y="909"/>
                <a:ext cx="990" cy="315"/>
                <a:chOff x="1832" y="1576"/>
                <a:chExt cx="1720" cy="1272"/>
              </a:xfrm>
            </p:grpSpPr>
            <p:grpSp>
              <p:nvGrpSpPr>
                <p:cNvPr id="1722" name="Group 85"/>
                <p:cNvGrpSpPr>
                  <a:grpSpLocks/>
                </p:cNvGrpSpPr>
                <p:nvPr/>
              </p:nvGrpSpPr>
              <p:grpSpPr bwMode="auto">
                <a:xfrm>
                  <a:off x="1832" y="1992"/>
                  <a:ext cx="888" cy="648"/>
                  <a:chOff x="1752" y="2224"/>
                  <a:chExt cx="888" cy="648"/>
                </a:xfrm>
              </p:grpSpPr>
              <p:grpSp>
                <p:nvGrpSpPr>
                  <p:cNvPr id="1834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752" y="222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62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" name="Rectangle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4" name="Rectangle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5" name="Rectangle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6" name="Rectangl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" name="Rectangle 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8" name="Rectangle 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9" name="Rectangl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35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1896" y="2256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54" name="Rectangle 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5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6" name="Rectangle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7" name="Rectangle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8" name="Rectangle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0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1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36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000" y="231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46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7" name="Rectangle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8" name="Rectangle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9" name="Rectangle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0" name="Rectangle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1" name="Rectangle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2" name="Rectangle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3" name="Rectangle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37" name="Group 113"/>
                  <p:cNvGrpSpPr>
                    <a:grpSpLocks/>
                  </p:cNvGrpSpPr>
                  <p:nvPr/>
                </p:nvGrpSpPr>
                <p:grpSpPr bwMode="auto">
                  <a:xfrm>
                    <a:off x="2144" y="234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38" name="Rectangle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9" name="Rectangle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0" name="Rectangle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1" name="Rectangle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2" name="Rectangle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3" name="Rectangle 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4" name="Rectangle 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" name="Rectangle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723" name="Group 122"/>
                <p:cNvGrpSpPr>
                  <a:grpSpLocks/>
                </p:cNvGrpSpPr>
                <p:nvPr/>
              </p:nvGrpSpPr>
              <p:grpSpPr bwMode="auto">
                <a:xfrm>
                  <a:off x="2208" y="1576"/>
                  <a:ext cx="888" cy="648"/>
                  <a:chOff x="1800" y="1552"/>
                  <a:chExt cx="888" cy="648"/>
                </a:xfrm>
              </p:grpSpPr>
              <p:grpSp>
                <p:nvGrpSpPr>
                  <p:cNvPr id="1798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1800" y="155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26" name="Rectangle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7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8" name="Rectangle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9" name="Rectangle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0" name="Rectangle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1" name="Rectangle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2" name="Rectangle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3" name="Rectangle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99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1944" y="158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18" name="Rectangle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9" name="Rectangle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0" name="Rectangle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1" name="Rectangle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2" name="Rectangle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3" name="Rectangle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4" name="Rectangle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25" name="Rectangle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00" name="Group 141"/>
                  <p:cNvGrpSpPr>
                    <a:grpSpLocks/>
                  </p:cNvGrpSpPr>
                  <p:nvPr/>
                </p:nvGrpSpPr>
                <p:grpSpPr bwMode="auto">
                  <a:xfrm>
                    <a:off x="2048" y="1640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10" name="Rectangle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1" name="Rectangle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2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3" name="Rectangle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4" name="Rectangle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5" name="Rectangle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6" name="Rectangle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7" name="Rectangle 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01" name="Group 150"/>
                  <p:cNvGrpSpPr>
                    <a:grpSpLocks/>
                  </p:cNvGrpSpPr>
                  <p:nvPr/>
                </p:nvGrpSpPr>
                <p:grpSpPr bwMode="auto">
                  <a:xfrm>
                    <a:off x="2192" y="167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802" name="Rectangle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3" name="Rectangle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4" name="Rectangle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5" name="Rectangle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6" name="Rectangle 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7" name="Rectangle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8" name="Rectangle 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9" name="Rectangle 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724" name="Group 159"/>
                <p:cNvGrpSpPr>
                  <a:grpSpLocks/>
                </p:cNvGrpSpPr>
                <p:nvPr/>
              </p:nvGrpSpPr>
              <p:grpSpPr bwMode="auto">
                <a:xfrm>
                  <a:off x="2288" y="2200"/>
                  <a:ext cx="888" cy="648"/>
                  <a:chOff x="2560" y="2264"/>
                  <a:chExt cx="888" cy="648"/>
                </a:xfrm>
              </p:grpSpPr>
              <p:grpSp>
                <p:nvGrpSpPr>
                  <p:cNvPr id="1762" name="Group 160"/>
                  <p:cNvGrpSpPr>
                    <a:grpSpLocks/>
                  </p:cNvGrpSpPr>
                  <p:nvPr/>
                </p:nvGrpSpPr>
                <p:grpSpPr bwMode="auto">
                  <a:xfrm>
                    <a:off x="2560" y="226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90" name="Rectangle 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1" name="Rectangl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2" name="Rectangl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3" name="Rectangl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4" name="Rectangle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5" name="Rectangl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6" name="Rectangle 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7" name="Rectangle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63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2704" y="2296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82" name="Rectangle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3" name="Rectangle 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4" name="Rectangle 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5" name="Rectangle 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6" name="Rectangle 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7" name="Rectangle 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8" name="Rectangle 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9" name="Rectangle 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64" name="Group 178"/>
                  <p:cNvGrpSpPr>
                    <a:grpSpLocks/>
                  </p:cNvGrpSpPr>
                  <p:nvPr/>
                </p:nvGrpSpPr>
                <p:grpSpPr bwMode="auto">
                  <a:xfrm>
                    <a:off x="2808" y="235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74" name="Rectangle 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5" name="Rectangle 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6" name="Rectangle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7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8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9" name="Rectangle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0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81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65" name="Group 187"/>
                  <p:cNvGrpSpPr>
                    <a:grpSpLocks/>
                  </p:cNvGrpSpPr>
                  <p:nvPr/>
                </p:nvGrpSpPr>
                <p:grpSpPr bwMode="auto">
                  <a:xfrm>
                    <a:off x="2952" y="238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6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7" name="Rectangl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8" name="Rectangle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9" name="Rectangle 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0" name="Rectangle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1" name="Rectangle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2" name="Rectangle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3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725" name="Group 196"/>
                <p:cNvGrpSpPr>
                  <a:grpSpLocks/>
                </p:cNvGrpSpPr>
                <p:nvPr/>
              </p:nvGrpSpPr>
              <p:grpSpPr bwMode="auto">
                <a:xfrm>
                  <a:off x="2664" y="1736"/>
                  <a:ext cx="888" cy="648"/>
                  <a:chOff x="2608" y="1592"/>
                  <a:chExt cx="888" cy="648"/>
                </a:xfrm>
              </p:grpSpPr>
              <p:grpSp>
                <p:nvGrpSpPr>
                  <p:cNvPr id="1726" name="Group 197"/>
                  <p:cNvGrpSpPr>
                    <a:grpSpLocks/>
                  </p:cNvGrpSpPr>
                  <p:nvPr/>
                </p:nvGrpSpPr>
                <p:grpSpPr bwMode="auto">
                  <a:xfrm>
                    <a:off x="2608" y="159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54" name="Rectangle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5" name="Rectangle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6" name="Rectangle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7" name="Rectangle 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8" name="Rectangle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9" name="Rectangle 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0" name="Rectangle 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1" name="Rectangle 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27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2752" y="162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46" name="Rectangle 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7" name="Rectangle 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8" name="Rectangle 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9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0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1" name="Rectangle 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2" name="Rectangle 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53" name="Rectangle 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28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2840" y="166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38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9" name="Rectangle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0" name="Rectangle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1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2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3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4" name="Rectangle 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5" name="Rectangle 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2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3000" y="171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1730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1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2" name="Rectangle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3" name="Rectangle 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4" name="Rectangle 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5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6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7" name="Rectangle 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478" name="Group 233"/>
              <p:cNvGrpSpPr>
                <a:grpSpLocks/>
              </p:cNvGrpSpPr>
              <p:nvPr/>
            </p:nvGrpSpPr>
            <p:grpSpPr bwMode="auto">
              <a:xfrm>
                <a:off x="3703" y="1382"/>
                <a:ext cx="185" cy="74"/>
                <a:chOff x="1024" y="3264"/>
                <a:chExt cx="320" cy="296"/>
              </a:xfrm>
            </p:grpSpPr>
            <p:sp>
              <p:nvSpPr>
                <p:cNvPr id="1718" name="Rectangle 23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9" name="Rectangle 23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0" name="Rectangle 23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" name="Rectangle 23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79" name="Group 238"/>
              <p:cNvGrpSpPr>
                <a:grpSpLocks/>
              </p:cNvGrpSpPr>
              <p:nvPr/>
            </p:nvGrpSpPr>
            <p:grpSpPr bwMode="auto">
              <a:xfrm>
                <a:off x="4152" y="1376"/>
                <a:ext cx="184" cy="73"/>
                <a:chOff x="1024" y="3264"/>
                <a:chExt cx="320" cy="296"/>
              </a:xfrm>
            </p:grpSpPr>
            <p:sp>
              <p:nvSpPr>
                <p:cNvPr id="1714" name="Rectangle 23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5" name="Rectangle 24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6" name="Rectangle 24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7" name="Rectangle 24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0" name="Group 243"/>
              <p:cNvGrpSpPr>
                <a:grpSpLocks/>
              </p:cNvGrpSpPr>
              <p:nvPr/>
            </p:nvGrpSpPr>
            <p:grpSpPr bwMode="auto">
              <a:xfrm>
                <a:off x="5005" y="1169"/>
                <a:ext cx="183" cy="73"/>
                <a:chOff x="1024" y="3264"/>
                <a:chExt cx="320" cy="296"/>
              </a:xfrm>
            </p:grpSpPr>
            <p:sp>
              <p:nvSpPr>
                <p:cNvPr id="1710" name="Rectangle 24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1" name="Rectangle 24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2" name="Rectangle 24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3" name="Rectangle 24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1" name="Group 248"/>
              <p:cNvGrpSpPr>
                <a:grpSpLocks/>
              </p:cNvGrpSpPr>
              <p:nvPr/>
            </p:nvGrpSpPr>
            <p:grpSpPr bwMode="auto">
              <a:xfrm>
                <a:off x="4528" y="1367"/>
                <a:ext cx="184" cy="73"/>
                <a:chOff x="1024" y="3264"/>
                <a:chExt cx="320" cy="296"/>
              </a:xfrm>
            </p:grpSpPr>
            <p:sp>
              <p:nvSpPr>
                <p:cNvPr id="1706" name="Rectangle 24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7" name="Rectangle 25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8" name="Rectangle 25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9" name="Rectangle 25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2" name="Group 253"/>
              <p:cNvGrpSpPr>
                <a:grpSpLocks/>
              </p:cNvGrpSpPr>
              <p:nvPr/>
            </p:nvGrpSpPr>
            <p:grpSpPr bwMode="auto">
              <a:xfrm>
                <a:off x="3176" y="1260"/>
                <a:ext cx="185" cy="73"/>
                <a:chOff x="1024" y="3264"/>
                <a:chExt cx="320" cy="296"/>
              </a:xfrm>
            </p:grpSpPr>
            <p:sp>
              <p:nvSpPr>
                <p:cNvPr id="1702" name="Rectangle 25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3" name="Rectangle 25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4" name="Rectangle 25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5" name="Rectangle 25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3" name="Group 258"/>
              <p:cNvGrpSpPr>
                <a:grpSpLocks/>
              </p:cNvGrpSpPr>
              <p:nvPr/>
            </p:nvGrpSpPr>
            <p:grpSpPr bwMode="auto">
              <a:xfrm>
                <a:off x="3158" y="1191"/>
                <a:ext cx="184" cy="73"/>
                <a:chOff x="1024" y="3264"/>
                <a:chExt cx="320" cy="296"/>
              </a:xfrm>
            </p:grpSpPr>
            <p:sp>
              <p:nvSpPr>
                <p:cNvPr id="1698" name="Rectangle 25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9" name="Rectangle 26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0" name="Rectangle 26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1" name="Rectangle 26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4" name="Group 263"/>
              <p:cNvGrpSpPr>
                <a:grpSpLocks/>
              </p:cNvGrpSpPr>
              <p:nvPr/>
            </p:nvGrpSpPr>
            <p:grpSpPr bwMode="auto">
              <a:xfrm>
                <a:off x="3323" y="1395"/>
                <a:ext cx="184" cy="73"/>
                <a:chOff x="1024" y="3264"/>
                <a:chExt cx="320" cy="296"/>
              </a:xfrm>
            </p:grpSpPr>
            <p:sp>
              <p:nvSpPr>
                <p:cNvPr id="1694" name="Rectangle 26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5" name="Rectangle 26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6" name="Rectangle 26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7" name="Rectangle 26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5" name="Group 268"/>
              <p:cNvGrpSpPr>
                <a:grpSpLocks/>
              </p:cNvGrpSpPr>
              <p:nvPr/>
            </p:nvGrpSpPr>
            <p:grpSpPr bwMode="auto">
              <a:xfrm>
                <a:off x="2799" y="1168"/>
                <a:ext cx="154" cy="61"/>
                <a:chOff x="428" y="2146"/>
                <a:chExt cx="268" cy="244"/>
              </a:xfrm>
            </p:grpSpPr>
            <p:sp>
              <p:nvSpPr>
                <p:cNvPr id="1685" name="Rectangle 26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6" name="Rectangle 27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7" name="Rectangle 27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8" name="Rectangle 27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9" name="Rectangle 27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0" name="Rectangle 27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1" name="Rectangle 27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2" name="Rectangle 27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3" name="Rectangle 27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86" name="Group 278"/>
              <p:cNvGrpSpPr>
                <a:grpSpLocks/>
              </p:cNvGrpSpPr>
              <p:nvPr/>
            </p:nvGrpSpPr>
            <p:grpSpPr bwMode="auto">
              <a:xfrm>
                <a:off x="2801" y="1232"/>
                <a:ext cx="154" cy="61"/>
                <a:chOff x="428" y="2146"/>
                <a:chExt cx="268" cy="244"/>
              </a:xfrm>
            </p:grpSpPr>
            <p:sp>
              <p:nvSpPr>
                <p:cNvPr id="1676" name="Rectangle 27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7" name="Rectangle 28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8" name="Rectangle 28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9" name="Rectangle 28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0" name="Rectangle 28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1" name="Rectangle 28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2" name="Rectangle 28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3" name="Rectangle 28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4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87" name="Rectangle 288"/>
              <p:cNvSpPr>
                <a:spLocks noChangeArrowheads="1"/>
              </p:cNvSpPr>
              <p:nvPr/>
            </p:nvSpPr>
            <p:spPr bwMode="auto">
              <a:xfrm>
                <a:off x="3017" y="1167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488" name="Rectangle 289"/>
              <p:cNvSpPr>
                <a:spLocks noChangeArrowheads="1"/>
              </p:cNvSpPr>
              <p:nvPr/>
            </p:nvSpPr>
            <p:spPr bwMode="auto">
              <a:xfrm>
                <a:off x="3020" y="1229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489" name="Group 290"/>
              <p:cNvGrpSpPr>
                <a:grpSpLocks/>
              </p:cNvGrpSpPr>
              <p:nvPr/>
            </p:nvGrpSpPr>
            <p:grpSpPr bwMode="auto">
              <a:xfrm>
                <a:off x="2932" y="1390"/>
                <a:ext cx="154" cy="61"/>
                <a:chOff x="428" y="2146"/>
                <a:chExt cx="268" cy="244"/>
              </a:xfrm>
            </p:grpSpPr>
            <p:sp>
              <p:nvSpPr>
                <p:cNvPr id="1667" name="Rectangle 29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8" name="Rectangle 29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9" name="Rectangle 29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0" name="Rectangle 29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1" name="Rectangle 29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2" name="Rectangle 29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3" name="Rectangle 29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4" name="Rectangle 29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5" name="Rectangle 29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90" name="Group 300"/>
              <p:cNvGrpSpPr>
                <a:grpSpLocks/>
              </p:cNvGrpSpPr>
              <p:nvPr/>
            </p:nvGrpSpPr>
            <p:grpSpPr bwMode="auto">
              <a:xfrm>
                <a:off x="2945" y="1465"/>
                <a:ext cx="155" cy="60"/>
                <a:chOff x="428" y="2146"/>
                <a:chExt cx="268" cy="244"/>
              </a:xfrm>
            </p:grpSpPr>
            <p:sp>
              <p:nvSpPr>
                <p:cNvPr id="1658" name="Rectangle 30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9" name="Rectangle 30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0" name="Rectangle 30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1" name="Rectangle 30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2" name="Rectangle 30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3" name="Rectangle 30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4" name="Rectangle 30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5" name="Rectangle 30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6" name="Rectangle 30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91" name="Rectangle 310"/>
              <p:cNvSpPr>
                <a:spLocks noChangeArrowheads="1"/>
              </p:cNvSpPr>
              <p:nvPr/>
            </p:nvSpPr>
            <p:spPr bwMode="auto">
              <a:xfrm>
                <a:off x="3127" y="1431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492" name="Group 311"/>
              <p:cNvGrpSpPr>
                <a:grpSpLocks/>
              </p:cNvGrpSpPr>
              <p:nvPr/>
            </p:nvGrpSpPr>
            <p:grpSpPr bwMode="auto">
              <a:xfrm>
                <a:off x="3466" y="1524"/>
                <a:ext cx="155" cy="60"/>
                <a:chOff x="428" y="2146"/>
                <a:chExt cx="268" cy="244"/>
              </a:xfrm>
            </p:grpSpPr>
            <p:sp>
              <p:nvSpPr>
                <p:cNvPr id="1649" name="Rectangle 312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0" name="Rectangle 313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1" name="Rectangle 314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2" name="Rectangle 315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3" name="Rectangle 316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4" name="Rectangle 317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5" name="Rectangle 318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6" name="Rectangle 319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7" name="Rectangle 320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93" name="Rectangle 321"/>
              <p:cNvSpPr>
                <a:spLocks noChangeArrowheads="1"/>
              </p:cNvSpPr>
              <p:nvPr/>
            </p:nvSpPr>
            <p:spPr bwMode="auto">
              <a:xfrm>
                <a:off x="3680" y="1471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494" name="Group 322"/>
              <p:cNvGrpSpPr>
                <a:grpSpLocks/>
              </p:cNvGrpSpPr>
              <p:nvPr/>
            </p:nvGrpSpPr>
            <p:grpSpPr bwMode="auto">
              <a:xfrm>
                <a:off x="4133" y="1520"/>
                <a:ext cx="153" cy="41"/>
                <a:chOff x="2378" y="3784"/>
                <a:chExt cx="268" cy="166"/>
              </a:xfrm>
            </p:grpSpPr>
            <p:sp>
              <p:nvSpPr>
                <p:cNvPr id="1643" name="Rectangle 323"/>
                <p:cNvSpPr>
                  <a:spLocks noChangeArrowheads="1"/>
                </p:cNvSpPr>
                <p:nvPr/>
              </p:nvSpPr>
              <p:spPr bwMode="auto">
                <a:xfrm>
                  <a:off x="2582" y="379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4" name="Rectangle 324"/>
                <p:cNvSpPr>
                  <a:spLocks noChangeArrowheads="1"/>
                </p:cNvSpPr>
                <p:nvPr/>
              </p:nvSpPr>
              <p:spPr bwMode="auto">
                <a:xfrm>
                  <a:off x="2486" y="378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5" name="Rectangle 325"/>
                <p:cNvSpPr>
                  <a:spLocks noChangeArrowheads="1"/>
                </p:cNvSpPr>
                <p:nvPr/>
              </p:nvSpPr>
              <p:spPr bwMode="auto">
                <a:xfrm>
                  <a:off x="2576" y="387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6" name="Rectangle 326"/>
                <p:cNvSpPr>
                  <a:spLocks noChangeArrowheads="1"/>
                </p:cNvSpPr>
                <p:nvPr/>
              </p:nvSpPr>
              <p:spPr bwMode="auto">
                <a:xfrm>
                  <a:off x="2480" y="386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7" name="Rectangle 327"/>
                <p:cNvSpPr>
                  <a:spLocks noChangeArrowheads="1"/>
                </p:cNvSpPr>
                <p:nvPr/>
              </p:nvSpPr>
              <p:spPr bwMode="auto">
                <a:xfrm>
                  <a:off x="2384" y="380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8" name="Rectangle 328"/>
                <p:cNvSpPr>
                  <a:spLocks noChangeArrowheads="1"/>
                </p:cNvSpPr>
                <p:nvPr/>
              </p:nvSpPr>
              <p:spPr bwMode="auto">
                <a:xfrm>
                  <a:off x="2378" y="388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95" name="Rectangle 329"/>
              <p:cNvSpPr>
                <a:spLocks noChangeArrowheads="1"/>
              </p:cNvSpPr>
              <p:nvPr/>
            </p:nvSpPr>
            <p:spPr bwMode="auto">
              <a:xfrm>
                <a:off x="4173" y="1470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496" name="Group 330"/>
              <p:cNvGrpSpPr>
                <a:grpSpLocks/>
              </p:cNvGrpSpPr>
              <p:nvPr/>
            </p:nvGrpSpPr>
            <p:grpSpPr bwMode="auto">
              <a:xfrm>
                <a:off x="4502" y="1510"/>
                <a:ext cx="154" cy="60"/>
                <a:chOff x="428" y="2146"/>
                <a:chExt cx="268" cy="244"/>
              </a:xfrm>
            </p:grpSpPr>
            <p:sp>
              <p:nvSpPr>
                <p:cNvPr id="1634" name="Rectangle 33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5" name="Rectangle 33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6" name="Rectangle 33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7" name="Rectangle 33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8" name="Rectangle 33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9" name="Rectangle 33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0" name="Rectangle 33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1" name="Rectangle 33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2" name="Rectangle 33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97" name="Group 340"/>
              <p:cNvGrpSpPr>
                <a:grpSpLocks/>
              </p:cNvGrpSpPr>
              <p:nvPr/>
            </p:nvGrpSpPr>
            <p:grpSpPr bwMode="auto">
              <a:xfrm>
                <a:off x="4689" y="1540"/>
                <a:ext cx="155" cy="61"/>
                <a:chOff x="428" y="2146"/>
                <a:chExt cx="268" cy="244"/>
              </a:xfrm>
            </p:grpSpPr>
            <p:sp>
              <p:nvSpPr>
                <p:cNvPr id="1625" name="Rectangle 34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6" name="Rectangle 34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7" name="Rectangle 34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" name="Rectangle 34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9" name="Rectangle 34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0" name="Rectangle 34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1" name="Rectangle 34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2" name="Rectangle 34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3" name="Rectangle 34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98" name="Rectangle 350"/>
              <p:cNvSpPr>
                <a:spLocks noChangeArrowheads="1"/>
              </p:cNvSpPr>
              <p:nvPr/>
            </p:nvSpPr>
            <p:spPr bwMode="auto">
              <a:xfrm>
                <a:off x="4625" y="1455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499" name="Rectangle 351"/>
              <p:cNvSpPr>
                <a:spLocks noChangeArrowheads="1"/>
              </p:cNvSpPr>
              <p:nvPr/>
            </p:nvSpPr>
            <p:spPr bwMode="auto">
              <a:xfrm>
                <a:off x="5229" y="1187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500" name="Group 352"/>
              <p:cNvGrpSpPr>
                <a:grpSpLocks/>
              </p:cNvGrpSpPr>
              <p:nvPr/>
            </p:nvGrpSpPr>
            <p:grpSpPr bwMode="auto">
              <a:xfrm>
                <a:off x="5250" y="1298"/>
                <a:ext cx="155" cy="60"/>
                <a:chOff x="428" y="2146"/>
                <a:chExt cx="268" cy="244"/>
              </a:xfrm>
            </p:grpSpPr>
            <p:sp>
              <p:nvSpPr>
                <p:cNvPr id="1616" name="Rectangle 35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7" name="Rectangle 35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8" name="Rectangle 35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9" name="Rectangle 35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0" name="Rectangle 35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1" name="Rectangle 35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2" name="Rectangle 35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3" name="Rectangle 36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4" name="Rectangle 36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1" name="Group 362"/>
              <p:cNvGrpSpPr>
                <a:grpSpLocks/>
              </p:cNvGrpSpPr>
              <p:nvPr/>
            </p:nvGrpSpPr>
            <p:grpSpPr bwMode="auto">
              <a:xfrm>
                <a:off x="5230" y="1408"/>
                <a:ext cx="154" cy="61"/>
                <a:chOff x="428" y="2146"/>
                <a:chExt cx="268" cy="244"/>
              </a:xfrm>
            </p:grpSpPr>
            <p:sp>
              <p:nvSpPr>
                <p:cNvPr id="1607" name="Rectangle 36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8" name="Rectangle 36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9" name="Rectangle 36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0" name="Rectangle 36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1" name="Rectangle 36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2" name="Rectangle 36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3" name="Rectangle 36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4" name="Rectangle 37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5" name="Rectangle 37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02" name="Rectangle 372"/>
              <p:cNvSpPr>
                <a:spLocks noChangeArrowheads="1"/>
              </p:cNvSpPr>
              <p:nvPr/>
            </p:nvSpPr>
            <p:spPr bwMode="auto">
              <a:xfrm>
                <a:off x="5115" y="1344"/>
                <a:ext cx="93" cy="4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503" name="Rectangle 373"/>
              <p:cNvSpPr>
                <a:spLocks noChangeArrowheads="1"/>
              </p:cNvSpPr>
              <p:nvPr/>
            </p:nvSpPr>
            <p:spPr bwMode="auto">
              <a:xfrm>
                <a:off x="5094" y="1401"/>
                <a:ext cx="94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504" name="Group 374"/>
              <p:cNvGrpSpPr>
                <a:grpSpLocks/>
              </p:cNvGrpSpPr>
              <p:nvPr/>
            </p:nvGrpSpPr>
            <p:grpSpPr bwMode="auto">
              <a:xfrm>
                <a:off x="5171" y="1035"/>
                <a:ext cx="155" cy="60"/>
                <a:chOff x="428" y="2146"/>
                <a:chExt cx="268" cy="244"/>
              </a:xfrm>
            </p:grpSpPr>
            <p:sp>
              <p:nvSpPr>
                <p:cNvPr id="1598" name="Rectangle 375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9" name="Rectangle 376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0" name="Rectangle 377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1" name="Rectangle 378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2" name="Rectangle 379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3" name="Rectangle 380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4" name="Rectangle 381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5" name="Rectangle 382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6" name="Rectangle 383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05" name="Rectangle 384"/>
              <p:cNvSpPr>
                <a:spLocks noChangeArrowheads="1"/>
              </p:cNvSpPr>
              <p:nvPr/>
            </p:nvSpPr>
            <p:spPr bwMode="auto">
              <a:xfrm>
                <a:off x="5025" y="1071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506" name="Group 385"/>
              <p:cNvGrpSpPr>
                <a:grpSpLocks/>
              </p:cNvGrpSpPr>
              <p:nvPr/>
            </p:nvGrpSpPr>
            <p:grpSpPr bwMode="auto">
              <a:xfrm>
                <a:off x="5030" y="933"/>
                <a:ext cx="154" cy="61"/>
                <a:chOff x="428" y="2146"/>
                <a:chExt cx="268" cy="244"/>
              </a:xfrm>
            </p:grpSpPr>
            <p:sp>
              <p:nvSpPr>
                <p:cNvPr id="1589" name="Rectangle 38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0" name="Rectangle 38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1" name="Rectangle 38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2" name="Rectangle 38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3" name="Rectangle 39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4" name="Rectangle 39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5" name="Rectangle 39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6" name="Rectangle 39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7" name="Rectangle 39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7" name="Group 395"/>
              <p:cNvGrpSpPr>
                <a:grpSpLocks/>
              </p:cNvGrpSpPr>
              <p:nvPr/>
            </p:nvGrpSpPr>
            <p:grpSpPr bwMode="auto">
              <a:xfrm>
                <a:off x="3328" y="911"/>
                <a:ext cx="155" cy="61"/>
                <a:chOff x="428" y="2146"/>
                <a:chExt cx="268" cy="244"/>
              </a:xfrm>
            </p:grpSpPr>
            <p:sp>
              <p:nvSpPr>
                <p:cNvPr id="1580" name="Rectangle 39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1" name="Rectangle 39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2" name="Rectangle 39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3" name="Rectangle 39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4" name="Rectangle 40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5" name="Rectangle 40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6" name="Rectangle 40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7" name="Rectangle 40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8" name="Rectangle 40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8" name="Group 405"/>
              <p:cNvGrpSpPr>
                <a:grpSpLocks/>
              </p:cNvGrpSpPr>
              <p:nvPr/>
            </p:nvGrpSpPr>
            <p:grpSpPr bwMode="auto">
              <a:xfrm>
                <a:off x="3087" y="996"/>
                <a:ext cx="154" cy="60"/>
                <a:chOff x="428" y="2146"/>
                <a:chExt cx="268" cy="244"/>
              </a:xfrm>
            </p:grpSpPr>
            <p:sp>
              <p:nvSpPr>
                <p:cNvPr id="1571" name="Rectangle 40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2" name="Rectangle 40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3" name="Rectangle 40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4" name="Rectangle 40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6" name="Rectangle 41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7" name="Rectangle 41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8" name="Rectangle 41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9" name="Rectangle 41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09" name="Group 415"/>
              <p:cNvGrpSpPr>
                <a:grpSpLocks/>
              </p:cNvGrpSpPr>
              <p:nvPr/>
            </p:nvGrpSpPr>
            <p:grpSpPr bwMode="auto">
              <a:xfrm>
                <a:off x="3136" y="1499"/>
                <a:ext cx="153" cy="61"/>
                <a:chOff x="428" y="2146"/>
                <a:chExt cx="268" cy="244"/>
              </a:xfrm>
            </p:grpSpPr>
            <p:sp>
              <p:nvSpPr>
                <p:cNvPr id="1562" name="Rectangle 41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3" name="Rectangle 41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4" name="Rectangle 41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5" name="Rectangle 41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6" name="Rectangle 42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7" name="Rectangle 42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8" name="Rectangle 42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9" name="Rectangle 42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0" name="Rectangle 42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10" name="Rectangle 425"/>
              <p:cNvSpPr>
                <a:spLocks noChangeArrowheads="1"/>
              </p:cNvSpPr>
              <p:nvPr/>
            </p:nvSpPr>
            <p:spPr bwMode="auto">
              <a:xfrm>
                <a:off x="4915" y="995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511" name="Rectangle 426"/>
              <p:cNvSpPr>
                <a:spLocks noChangeArrowheads="1"/>
              </p:cNvSpPr>
              <p:nvPr/>
            </p:nvSpPr>
            <p:spPr bwMode="auto">
              <a:xfrm>
                <a:off x="3258" y="1038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1512" name="Group 427"/>
              <p:cNvGrpSpPr>
                <a:grpSpLocks/>
              </p:cNvGrpSpPr>
              <p:nvPr/>
            </p:nvGrpSpPr>
            <p:grpSpPr bwMode="auto">
              <a:xfrm>
                <a:off x="5227" y="1473"/>
                <a:ext cx="153" cy="60"/>
                <a:chOff x="428" y="2146"/>
                <a:chExt cx="268" cy="244"/>
              </a:xfrm>
            </p:grpSpPr>
            <p:sp>
              <p:nvSpPr>
                <p:cNvPr id="1553" name="Rectangle 42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4" name="Rectangle 42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5" name="Rectangle 43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6" name="Rectangle 43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7" name="Rectangle 43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8" name="Rectangle 43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9" name="Rectangle 43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0" name="Rectangle 43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1" name="Rectangle 43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13" name="Group 437"/>
              <p:cNvGrpSpPr>
                <a:grpSpLocks/>
              </p:cNvGrpSpPr>
              <p:nvPr/>
            </p:nvGrpSpPr>
            <p:grpSpPr bwMode="auto">
              <a:xfrm>
                <a:off x="5357" y="1179"/>
                <a:ext cx="155" cy="60"/>
                <a:chOff x="428" y="2146"/>
                <a:chExt cx="268" cy="244"/>
              </a:xfrm>
            </p:grpSpPr>
            <p:sp>
              <p:nvSpPr>
                <p:cNvPr id="1544" name="Rectangle 43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5" name="Rectangle 43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6" name="Rectangle 44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7" name="Rectangle 44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8" name="Rectangle 44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9" name="Rectangle 44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0" name="Rectangle 44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1" name="Rectangle 44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2" name="Rectangle 44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14" name="Group 449"/>
              <p:cNvGrpSpPr>
                <a:grpSpLocks/>
              </p:cNvGrpSpPr>
              <p:nvPr/>
            </p:nvGrpSpPr>
            <p:grpSpPr bwMode="auto">
              <a:xfrm>
                <a:off x="3324" y="987"/>
                <a:ext cx="1708" cy="431"/>
                <a:chOff x="1450" y="1101"/>
                <a:chExt cx="2970" cy="997"/>
              </a:xfrm>
            </p:grpSpPr>
            <p:sp>
              <p:nvSpPr>
                <p:cNvPr id="1515" name="Oval 450"/>
                <p:cNvSpPr>
                  <a:spLocks noChangeArrowheads="1"/>
                </p:cNvSpPr>
                <p:nvPr/>
              </p:nvSpPr>
              <p:spPr bwMode="auto">
                <a:xfrm>
                  <a:off x="1984" y="1682"/>
                  <a:ext cx="1760" cy="119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dirty="0">
                    <a:latin typeface="Arial Narrow" pitchFamily="34" charset="0"/>
                  </a:endParaRPr>
                </a:p>
              </p:txBody>
            </p:sp>
            <p:sp>
              <p:nvSpPr>
                <p:cNvPr id="1516" name="Line 451"/>
                <p:cNvSpPr>
                  <a:spLocks noChangeShapeType="1"/>
                </p:cNvSpPr>
                <p:nvPr/>
              </p:nvSpPr>
              <p:spPr bwMode="auto">
                <a:xfrm>
                  <a:off x="2104" y="1471"/>
                  <a:ext cx="0" cy="23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7" name="Line 452"/>
                <p:cNvSpPr>
                  <a:spLocks noChangeShapeType="1"/>
                </p:cNvSpPr>
                <p:nvPr/>
              </p:nvSpPr>
              <p:spPr bwMode="auto">
                <a:xfrm>
                  <a:off x="2232" y="1485"/>
                  <a:ext cx="0" cy="2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8" name="Line 453"/>
                <p:cNvSpPr>
                  <a:spLocks noChangeShapeType="1"/>
                </p:cNvSpPr>
                <p:nvPr/>
              </p:nvSpPr>
              <p:spPr bwMode="auto">
                <a:xfrm flipH="1">
                  <a:off x="2360" y="1512"/>
                  <a:ext cx="0" cy="17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9" name="Line 454"/>
                <p:cNvSpPr>
                  <a:spLocks noChangeShapeType="1"/>
                </p:cNvSpPr>
                <p:nvPr/>
              </p:nvSpPr>
              <p:spPr bwMode="auto">
                <a:xfrm>
                  <a:off x="2472" y="1531"/>
                  <a:ext cx="0" cy="15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0" name="Line 455"/>
                <p:cNvSpPr>
                  <a:spLocks noChangeShapeType="1"/>
                </p:cNvSpPr>
                <p:nvPr/>
              </p:nvSpPr>
              <p:spPr bwMode="auto">
                <a:xfrm>
                  <a:off x="2560" y="1590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1" name="Line 456"/>
                <p:cNvSpPr>
                  <a:spLocks noChangeShapeType="1"/>
                </p:cNvSpPr>
                <p:nvPr/>
              </p:nvSpPr>
              <p:spPr bwMode="auto">
                <a:xfrm>
                  <a:off x="2680" y="1599"/>
                  <a:ext cx="0" cy="8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2" name="Line 457"/>
                <p:cNvSpPr>
                  <a:spLocks noChangeShapeType="1"/>
                </p:cNvSpPr>
                <p:nvPr/>
              </p:nvSpPr>
              <p:spPr bwMode="auto">
                <a:xfrm>
                  <a:off x="2808" y="1636"/>
                  <a:ext cx="0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3" name="Line 458"/>
                <p:cNvSpPr>
                  <a:spLocks noChangeShapeType="1"/>
                </p:cNvSpPr>
                <p:nvPr/>
              </p:nvSpPr>
              <p:spPr bwMode="auto">
                <a:xfrm>
                  <a:off x="2944" y="1650"/>
                  <a:ext cx="0" cy="3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4" name="Line 459"/>
                <p:cNvSpPr>
                  <a:spLocks noChangeShapeType="1"/>
                </p:cNvSpPr>
                <p:nvPr/>
              </p:nvSpPr>
              <p:spPr bwMode="auto">
                <a:xfrm>
                  <a:off x="3168" y="1567"/>
                  <a:ext cx="0" cy="1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5" name="Line 460"/>
                <p:cNvSpPr>
                  <a:spLocks noChangeShapeType="1"/>
                </p:cNvSpPr>
                <p:nvPr/>
              </p:nvSpPr>
              <p:spPr bwMode="auto">
                <a:xfrm>
                  <a:off x="3312" y="1480"/>
                  <a:ext cx="0" cy="2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6" name="Line 461"/>
                <p:cNvSpPr>
                  <a:spLocks noChangeShapeType="1"/>
                </p:cNvSpPr>
                <p:nvPr/>
              </p:nvSpPr>
              <p:spPr bwMode="auto">
                <a:xfrm>
                  <a:off x="3448" y="1352"/>
                  <a:ext cx="0" cy="34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7" name="Line 462"/>
                <p:cNvSpPr>
                  <a:spLocks noChangeShapeType="1"/>
                </p:cNvSpPr>
                <p:nvPr/>
              </p:nvSpPr>
              <p:spPr bwMode="auto">
                <a:xfrm>
                  <a:off x="3640" y="1237"/>
                  <a:ext cx="0" cy="48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8" name="Oval 463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1533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9" name="Oval 464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2006"/>
                  <a:ext cx="71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0" name="Oval 465"/>
                <p:cNvSpPr>
                  <a:spLocks noChangeArrowheads="1"/>
                </p:cNvSpPr>
                <p:nvPr/>
              </p:nvSpPr>
              <p:spPr bwMode="auto">
                <a:xfrm rot="2527473">
                  <a:off x="2114" y="1991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1" name="Oval 466"/>
                <p:cNvSpPr>
                  <a:spLocks noChangeArrowheads="1"/>
                </p:cNvSpPr>
                <p:nvPr/>
              </p:nvSpPr>
              <p:spPr bwMode="auto">
                <a:xfrm rot="2527473">
                  <a:off x="2884" y="1973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2" name="Oval 467"/>
                <p:cNvSpPr>
                  <a:spLocks noChangeArrowheads="1"/>
                </p:cNvSpPr>
                <p:nvPr/>
              </p:nvSpPr>
              <p:spPr bwMode="auto">
                <a:xfrm rot="2527473">
                  <a:off x="1500" y="1829"/>
                  <a:ext cx="64" cy="91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3" name="Oval 468"/>
                <p:cNvSpPr>
                  <a:spLocks noChangeArrowheads="1"/>
                </p:cNvSpPr>
                <p:nvPr/>
              </p:nvSpPr>
              <p:spPr bwMode="auto">
                <a:xfrm rot="2527473">
                  <a:off x="3560" y="1951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4" name="Oval 469"/>
                <p:cNvSpPr>
                  <a:spLocks noChangeArrowheads="1"/>
                </p:cNvSpPr>
                <p:nvPr/>
              </p:nvSpPr>
              <p:spPr bwMode="auto">
                <a:xfrm rot="2527473">
                  <a:off x="4152" y="1834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5" name="Oval 470"/>
                <p:cNvSpPr>
                  <a:spLocks noChangeArrowheads="1"/>
                </p:cNvSpPr>
                <p:nvPr/>
              </p:nvSpPr>
              <p:spPr bwMode="auto">
                <a:xfrm rot="2527473">
                  <a:off x="4356" y="1485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6" name="Line 471"/>
                <p:cNvSpPr>
                  <a:spLocks noChangeShapeType="1"/>
                </p:cNvSpPr>
                <p:nvPr/>
              </p:nvSpPr>
              <p:spPr bwMode="auto">
                <a:xfrm>
                  <a:off x="1522" y="1578"/>
                  <a:ext cx="510" cy="141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7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1546" y="1781"/>
                  <a:ext cx="654" cy="25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8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2188" y="1791"/>
                  <a:ext cx="228" cy="2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9" name="Line 474"/>
                <p:cNvSpPr>
                  <a:spLocks noChangeShapeType="1"/>
                </p:cNvSpPr>
                <p:nvPr/>
              </p:nvSpPr>
              <p:spPr bwMode="auto">
                <a:xfrm flipH="1" flipV="1">
                  <a:off x="2818" y="1798"/>
                  <a:ext cx="108" cy="20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0" name="Line 475"/>
                <p:cNvSpPr>
                  <a:spLocks noChangeShapeType="1"/>
                </p:cNvSpPr>
                <p:nvPr/>
              </p:nvSpPr>
              <p:spPr bwMode="auto">
                <a:xfrm flipH="1" flipV="1">
                  <a:off x="3388" y="1784"/>
                  <a:ext cx="192" cy="19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1" name="Line 476"/>
                <p:cNvSpPr>
                  <a:spLocks noChangeShapeType="1"/>
                </p:cNvSpPr>
                <p:nvPr/>
              </p:nvSpPr>
              <p:spPr bwMode="auto">
                <a:xfrm flipH="1" flipV="1">
                  <a:off x="3706" y="1743"/>
                  <a:ext cx="462" cy="12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2" name="Line 477"/>
                <p:cNvSpPr>
                  <a:spLocks noChangeShapeType="1"/>
                </p:cNvSpPr>
                <p:nvPr/>
              </p:nvSpPr>
              <p:spPr bwMode="auto">
                <a:xfrm flipH="1">
                  <a:off x="3694" y="1540"/>
                  <a:ext cx="648" cy="17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3" name="Line 478"/>
                <p:cNvSpPr>
                  <a:spLocks noChangeShapeType="1"/>
                </p:cNvSpPr>
                <p:nvPr/>
              </p:nvSpPr>
              <p:spPr bwMode="auto">
                <a:xfrm>
                  <a:off x="1500" y="1101"/>
                  <a:ext cx="582" cy="62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1451" name="Straight Connector 1450"/>
          <p:cNvCxnSpPr/>
          <p:nvPr/>
        </p:nvCxnSpPr>
        <p:spPr>
          <a:xfrm flipV="1">
            <a:off x="5257800" y="1983179"/>
            <a:ext cx="1675968" cy="7188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5" name="Straight Connector 1934"/>
          <p:cNvCxnSpPr/>
          <p:nvPr/>
        </p:nvCxnSpPr>
        <p:spPr>
          <a:xfrm>
            <a:off x="7041752" y="2336666"/>
            <a:ext cx="1416454" cy="750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0" name="Picture 16" descr="Mainframe Server clip art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036" y="185902"/>
            <a:ext cx="1354673" cy="16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2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713" y="21280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3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113" y="22804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513" y="24328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4" name="Cloud 1393"/>
          <p:cNvSpPr/>
          <p:nvPr/>
        </p:nvSpPr>
        <p:spPr bwMode="auto">
          <a:xfrm rot="219947">
            <a:off x="-9976" y="1264340"/>
            <a:ext cx="5114288" cy="2404535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pic>
        <p:nvPicPr>
          <p:cNvPr id="1419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32" y="1555163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3" name="Cloud 1392"/>
          <p:cNvSpPr/>
          <p:nvPr/>
        </p:nvSpPr>
        <p:spPr bwMode="auto">
          <a:xfrm rot="21103605">
            <a:off x="1033392" y="4092177"/>
            <a:ext cx="5908193" cy="2601140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pic>
        <p:nvPicPr>
          <p:cNvPr id="1397" name="Picture 1396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272200"/>
            <a:ext cx="2000250" cy="1600200"/>
          </a:xfrm>
          <a:prstGeom prst="rect">
            <a:avLst/>
          </a:prstGeom>
        </p:spPr>
      </p:pic>
      <p:pic>
        <p:nvPicPr>
          <p:cNvPr id="1398" name="Picture 11" descr="C:\Documents and Settings\Jan Rabaey\My Documents\My Files\GSRC\Proposals\D&amp;TSpecialIssue\Chapters\sand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813" y="3158792"/>
            <a:ext cx="641600" cy="76742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399" name="Picture 11" descr="C:\Documents and Settings\Jan Rabaey\My Documents\My Files\GSRC\Proposals\D&amp;TSpecialIssue\Chapters\sand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401" y="1010488"/>
            <a:ext cx="641600" cy="76742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408" name="Picture 4" descr="https://encrypted-tbn1.gstatic.com/images?q=tbn:ANd9GcT3ihDlZtEsNgLpcP4TT1rCtOpP4hNk-W4pBoeKiEctWQO8QdiuLQ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425" y="5887455"/>
            <a:ext cx="2295950" cy="104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12" name="Straight Arrow Connector 1411"/>
          <p:cNvCxnSpPr/>
          <p:nvPr/>
        </p:nvCxnSpPr>
        <p:spPr>
          <a:xfrm>
            <a:off x="3016084" y="1608385"/>
            <a:ext cx="12463" cy="4089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3" name="Straight Arrow Connector 1412"/>
          <p:cNvCxnSpPr/>
          <p:nvPr/>
        </p:nvCxnSpPr>
        <p:spPr>
          <a:xfrm flipH="1">
            <a:off x="5738637" y="3696739"/>
            <a:ext cx="354538" cy="1735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5" name="Picture 13" descr="C:\Documents and Settings\Jan Rabaey\My Documents\My Files\GSRC\Proposals\D&amp;TSpecialIssue\Chapters\speakers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7773">
            <a:off x="4650661" y="1623464"/>
            <a:ext cx="107473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6" name="Straight Connector 1435"/>
          <p:cNvCxnSpPr/>
          <p:nvPr/>
        </p:nvCxnSpPr>
        <p:spPr>
          <a:xfrm>
            <a:off x="1591829" y="2713407"/>
            <a:ext cx="2691351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" name="Straight Connector 1437"/>
          <p:cNvCxnSpPr/>
          <p:nvPr/>
        </p:nvCxnSpPr>
        <p:spPr>
          <a:xfrm flipV="1">
            <a:off x="2919179" y="2470925"/>
            <a:ext cx="13717" cy="2390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4" name="Straight Connector 1453"/>
          <p:cNvCxnSpPr/>
          <p:nvPr/>
        </p:nvCxnSpPr>
        <p:spPr>
          <a:xfrm flipH="1">
            <a:off x="5446996" y="2248696"/>
            <a:ext cx="1032113" cy="16637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6" name="Straight Connector 1455"/>
          <p:cNvCxnSpPr/>
          <p:nvPr/>
        </p:nvCxnSpPr>
        <p:spPr>
          <a:xfrm>
            <a:off x="6561975" y="2338635"/>
            <a:ext cx="1959368" cy="10535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8" name="Straight Connector 1927"/>
          <p:cNvCxnSpPr/>
          <p:nvPr/>
        </p:nvCxnSpPr>
        <p:spPr>
          <a:xfrm flipH="1">
            <a:off x="8557486" y="2535964"/>
            <a:ext cx="178301" cy="7170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0" name="Straight Connector 1929"/>
          <p:cNvCxnSpPr/>
          <p:nvPr/>
        </p:nvCxnSpPr>
        <p:spPr>
          <a:xfrm flipV="1">
            <a:off x="6765457" y="1471751"/>
            <a:ext cx="1145631" cy="6524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9" name="Picture 1448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23" y="2062423"/>
            <a:ext cx="1087672" cy="524376"/>
          </a:xfrm>
          <a:prstGeom prst="rect">
            <a:avLst/>
          </a:prstGeom>
        </p:spPr>
      </p:pic>
      <p:pic>
        <p:nvPicPr>
          <p:cNvPr id="1934" name="Picture 1933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890" y="2228655"/>
            <a:ext cx="1087672" cy="524376"/>
          </a:xfrm>
          <a:prstGeom prst="rect">
            <a:avLst/>
          </a:prstGeom>
        </p:spPr>
      </p:pic>
      <p:pic>
        <p:nvPicPr>
          <p:cNvPr id="1939" name="Picture 1938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93" y="1212095"/>
            <a:ext cx="1087672" cy="524376"/>
          </a:xfrm>
          <a:prstGeom prst="rect">
            <a:avLst/>
          </a:prstGeom>
        </p:spPr>
      </p:pic>
      <p:cxnSp>
        <p:nvCxnSpPr>
          <p:cNvPr id="1945" name="Straight Connector 1944"/>
          <p:cNvCxnSpPr/>
          <p:nvPr/>
        </p:nvCxnSpPr>
        <p:spPr>
          <a:xfrm flipH="1" flipV="1">
            <a:off x="5317879" y="4224647"/>
            <a:ext cx="18344" cy="122217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8" name="Picture 1967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6330">
            <a:off x="4647201" y="1158305"/>
            <a:ext cx="476113" cy="433027"/>
          </a:xfrm>
          <a:prstGeom prst="rect">
            <a:avLst/>
          </a:prstGeom>
        </p:spPr>
      </p:pic>
      <p:pic>
        <p:nvPicPr>
          <p:cNvPr id="1970" name="Picture 1969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5853">
            <a:off x="5787865" y="4895584"/>
            <a:ext cx="476113" cy="433027"/>
          </a:xfrm>
          <a:prstGeom prst="rect">
            <a:avLst/>
          </a:prstGeom>
        </p:spPr>
      </p:pic>
      <p:pic>
        <p:nvPicPr>
          <p:cNvPr id="1974" name="Picture 1973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364" y="2944720"/>
            <a:ext cx="1087672" cy="524376"/>
          </a:xfrm>
          <a:prstGeom prst="rect">
            <a:avLst/>
          </a:prstGeom>
        </p:spPr>
      </p:pic>
      <p:pic>
        <p:nvPicPr>
          <p:cNvPr id="1975" name="Picture 1974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024">
            <a:off x="3751518" y="5539920"/>
            <a:ext cx="476113" cy="433027"/>
          </a:xfrm>
          <a:prstGeom prst="rect">
            <a:avLst/>
          </a:prstGeom>
        </p:spPr>
      </p:pic>
      <p:pic>
        <p:nvPicPr>
          <p:cNvPr id="1980" name="Picture 1979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44">
            <a:off x="2859371" y="3067095"/>
            <a:ext cx="476113" cy="433027"/>
          </a:xfrm>
          <a:prstGeom prst="rect">
            <a:avLst/>
          </a:prstGeom>
        </p:spPr>
      </p:pic>
      <p:cxnSp>
        <p:nvCxnSpPr>
          <p:cNvPr id="1984" name="Straight Connector 1983"/>
          <p:cNvCxnSpPr/>
          <p:nvPr/>
        </p:nvCxnSpPr>
        <p:spPr>
          <a:xfrm flipH="1">
            <a:off x="3548796" y="4175903"/>
            <a:ext cx="1468771" cy="8667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81" name="Picture 1980" descr="Welcome to the Interdome: CMYK is the new SXSWi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95" y="4739117"/>
            <a:ext cx="2428190" cy="1609737"/>
          </a:xfrm>
          <a:prstGeom prst="rect">
            <a:avLst/>
          </a:prstGeom>
        </p:spPr>
      </p:pic>
      <p:pic>
        <p:nvPicPr>
          <p:cNvPr id="1986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58" y="3921490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88" name="Straight Connector 1987"/>
          <p:cNvCxnSpPr/>
          <p:nvPr/>
        </p:nvCxnSpPr>
        <p:spPr>
          <a:xfrm flipH="1" flipV="1">
            <a:off x="5677269" y="4061467"/>
            <a:ext cx="284221" cy="382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91" name="Picture 1990" descr="Review TP-Link TD-W8980: Media Server in un unico ..."/>
          <p:cNvPicPr>
            <a:picLocks noChangeAspect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623" y="4821829"/>
            <a:ext cx="1256942" cy="1090701"/>
          </a:xfrm>
          <a:prstGeom prst="rect">
            <a:avLst/>
          </a:prstGeom>
        </p:spPr>
      </p:pic>
      <p:pic>
        <p:nvPicPr>
          <p:cNvPr id="1987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95" y="3939552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95" name="Straight Connector 1994"/>
          <p:cNvCxnSpPr/>
          <p:nvPr/>
        </p:nvCxnSpPr>
        <p:spPr>
          <a:xfrm flipH="1" flipV="1">
            <a:off x="4291996" y="3836442"/>
            <a:ext cx="533067" cy="1941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4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32" y="3148785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7" name="Picture 1996" descr="Inspected Gadget: Tomy i-Sobot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39" y="2835978"/>
            <a:ext cx="1739783" cy="1016033"/>
          </a:xfrm>
          <a:prstGeom prst="rect">
            <a:avLst/>
          </a:prstGeom>
        </p:spPr>
      </p:pic>
      <p:pic>
        <p:nvPicPr>
          <p:cNvPr id="1982" name="Picture 1981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05" y="3769947"/>
            <a:ext cx="1087672" cy="524376"/>
          </a:xfrm>
          <a:prstGeom prst="rect">
            <a:avLst/>
          </a:prstGeom>
        </p:spPr>
      </p:pic>
      <p:sp>
        <p:nvSpPr>
          <p:cNvPr id="1999" name="TextBox 1998"/>
          <p:cNvSpPr txBox="1"/>
          <p:nvPr/>
        </p:nvSpPr>
        <p:spPr>
          <a:xfrm>
            <a:off x="5336224" y="4186029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Factory</a:t>
            </a:r>
          </a:p>
        </p:txBody>
      </p:sp>
      <p:sp>
        <p:nvSpPr>
          <p:cNvPr id="2001" name="TextBox 2000"/>
          <p:cNvSpPr txBox="1"/>
          <p:nvPr/>
        </p:nvSpPr>
        <p:spPr>
          <a:xfrm>
            <a:off x="3093091" y="2641568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Home</a:t>
            </a:r>
          </a:p>
        </p:txBody>
      </p:sp>
      <p:sp>
        <p:nvSpPr>
          <p:cNvPr id="2002" name="TextBox 2001"/>
          <p:cNvSpPr txBox="1"/>
          <p:nvPr/>
        </p:nvSpPr>
        <p:spPr>
          <a:xfrm>
            <a:off x="7509777" y="1602501"/>
            <a:ext cx="2752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Warehouse/Cloud</a:t>
            </a:r>
          </a:p>
        </p:txBody>
      </p:sp>
      <p:sp>
        <p:nvSpPr>
          <p:cNvPr id="2004" name="TextBox 2003"/>
          <p:cNvSpPr txBox="1"/>
          <p:nvPr/>
        </p:nvSpPr>
        <p:spPr>
          <a:xfrm>
            <a:off x="8879681" y="2947777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Clusters</a:t>
            </a:r>
          </a:p>
        </p:txBody>
      </p:sp>
      <p:pic>
        <p:nvPicPr>
          <p:cNvPr id="2006" name="Picture 2005" descr="Il termostato intelligente di Google arriva in Europa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20" y="1069928"/>
            <a:ext cx="1204181" cy="852638"/>
          </a:xfrm>
          <a:prstGeom prst="rect">
            <a:avLst/>
          </a:prstGeom>
        </p:spPr>
      </p:pic>
      <p:pic>
        <p:nvPicPr>
          <p:cNvPr id="201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163" y="1612405"/>
            <a:ext cx="837086" cy="1329489"/>
          </a:xfrm>
        </p:spPr>
      </p:pic>
      <p:sp>
        <p:nvSpPr>
          <p:cNvPr id="2015" name="Rectangle 2014"/>
          <p:cNvSpPr/>
          <p:nvPr/>
        </p:nvSpPr>
        <p:spPr>
          <a:xfrm>
            <a:off x="4283180" y="2702506"/>
            <a:ext cx="912244" cy="927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</a:t>
            </a:r>
          </a:p>
        </p:txBody>
      </p:sp>
      <p:pic>
        <p:nvPicPr>
          <p:cNvPr id="1963" name="Picture 1962" descr="E' davvero possibile violare una rete &lt;strong&gt;Wifi&lt;/strong&gt; protetta ..."/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05" y="1922147"/>
            <a:ext cx="1092319" cy="1026780"/>
          </a:xfrm>
          <a:prstGeom prst="rect">
            <a:avLst/>
          </a:prstGeom>
        </p:spPr>
      </p:pic>
      <p:sp>
        <p:nvSpPr>
          <p:cNvPr id="2016" name="Content Placeholder 38"/>
          <p:cNvSpPr txBox="1">
            <a:spLocks/>
          </p:cNvSpPr>
          <p:nvPr/>
        </p:nvSpPr>
        <p:spPr>
          <a:xfrm>
            <a:off x="7422780" y="5079035"/>
            <a:ext cx="416922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</a:rPr>
              <a:t>Smart Manufacturing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Robotics on the Edge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Data </a:t>
            </a:r>
            <a:r>
              <a:rPr lang="en-US" sz="2000" dirty="0">
                <a:solidFill>
                  <a:srgbClr val="FF0000"/>
                </a:solidFill>
              </a:rPr>
              <a:t>Analytics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</a:rPr>
              <a:t>Machine </a:t>
            </a:r>
            <a:r>
              <a:rPr lang="en-US" sz="2000" dirty="0" smtClean="0">
                <a:solidFill>
                  <a:srgbClr val="FF0000"/>
                </a:solidFill>
              </a:rPr>
              <a:t>Learning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76200"/>
            <a:ext cx="10515600" cy="566718"/>
          </a:xfrm>
        </p:spPr>
        <p:txBody>
          <a:bodyPr>
            <a:normAutofit fontScale="90000"/>
          </a:bodyPr>
          <a:lstStyle/>
          <a:p>
            <a:pPr>
              <a:lnSpc>
                <a:spcPct val="85000"/>
              </a:lnSpc>
            </a:pPr>
            <a:r>
              <a:rPr lang="en-US" sz="3600" dirty="0" smtClean="0"/>
              <a:t>A Physical View of these Applications:</a:t>
            </a:r>
            <a:br>
              <a:rPr lang="en-US" sz="3600" dirty="0" smtClean="0"/>
            </a:br>
            <a:r>
              <a:rPr lang="en-US" sz="3600" dirty="0" smtClean="0"/>
              <a:t>Distributed, Ad Hoc, and Vulnerable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 rot="20366868">
            <a:off x="1188269" y="2875003"/>
            <a:ext cx="981550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Is Your Data Safe????</a:t>
            </a:r>
          </a:p>
        </p:txBody>
      </p:sp>
      <p:pic>
        <p:nvPicPr>
          <p:cNvPr id="516" name="Picture 2" descr="https://lh4.googleusercontent.com/0cy7Adgk_bWLYPbD3OOOc3nsWuxfQkYGl1-EbtsGbYxKebPZxs34SHu8YtBlSZmJqJOtFEMVF08vdthRLcph7v7hxOy-_V3Jzu4kHCC0X3gtfTNibgb8dnVd_by9_du3PUZFDEeB5TY"/>
          <p:cNvPicPr>
            <a:picLocks noChangeAspect="1" noChangeArrowheads="1"/>
          </p:cNvPicPr>
          <p:nvPr/>
        </p:nvPicPr>
        <p:blipFill rotWithShape="1">
          <a:blip r:embed="rId1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4685" y="734956"/>
            <a:ext cx="1065399" cy="11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" name="Picture 516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10108">
            <a:off x="1889041" y="1711704"/>
            <a:ext cx="476113" cy="43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71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loud 37"/>
          <p:cNvSpPr/>
          <p:nvPr/>
        </p:nvSpPr>
        <p:spPr bwMode="auto">
          <a:xfrm rot="219947">
            <a:off x="3697295" y="1073938"/>
            <a:ext cx="4415323" cy="2364007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7230028" y="1515601"/>
            <a:ext cx="88332" cy="9817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7412955" y="1459435"/>
            <a:ext cx="10845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3399494" y="1973189"/>
            <a:ext cx="1310741" cy="3966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9753666" y="1452674"/>
            <a:ext cx="7366" cy="159379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16" idx="0"/>
          </p:cNvCxnSpPr>
          <p:nvPr/>
        </p:nvCxnSpPr>
        <p:spPr>
          <a:xfrm>
            <a:off x="2270532" y="1869318"/>
            <a:ext cx="14732" cy="85966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00" y="-124244"/>
            <a:ext cx="11251200" cy="912168"/>
          </a:xfrm>
        </p:spPr>
        <p:txBody>
          <a:bodyPr>
            <a:normAutofit/>
          </a:bodyPr>
          <a:lstStyle/>
          <a:p>
            <a:r>
              <a:rPr lang="en-US" dirty="0" smtClean="0"/>
              <a:t>Why are Data Breaches so Frequent?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62" y="3661703"/>
            <a:ext cx="11621475" cy="32826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State of the art: </a:t>
            </a:r>
            <a:r>
              <a:rPr lang="en-US" dirty="0" err="1" smtClean="0"/>
              <a:t>AdHoc</a:t>
            </a:r>
            <a:r>
              <a:rPr lang="en-US" dirty="0" smtClean="0"/>
              <a:t> </a:t>
            </a:r>
            <a:r>
              <a:rPr lang="en-US" dirty="0"/>
              <a:t>boundary construction!</a:t>
            </a:r>
          </a:p>
          <a:p>
            <a:pPr lvl="1"/>
            <a:r>
              <a:rPr lang="en-US" dirty="0" smtClean="0"/>
              <a:t>Protection </a:t>
            </a:r>
            <a:r>
              <a:rPr lang="en-US" dirty="0"/>
              <a:t>mechanisms </a:t>
            </a:r>
            <a:r>
              <a:rPr lang="en-US" dirty="0" smtClean="0"/>
              <a:t>are all </a:t>
            </a:r>
            <a:r>
              <a:rPr lang="en-US" dirty="0"/>
              <a:t>“roll-your-own” and different for each application</a:t>
            </a:r>
          </a:p>
          <a:p>
            <a:pPr lvl="1"/>
            <a:r>
              <a:rPr lang="en-US" dirty="0"/>
              <a:t>Use of encrypted channels to “tunnel” across untrusted domains</a:t>
            </a:r>
          </a:p>
          <a:p>
            <a:r>
              <a:rPr lang="en-US" dirty="0" smtClean="0"/>
              <a:t>Data is protected at the </a:t>
            </a:r>
            <a:r>
              <a:rPr lang="en-US" i="1" dirty="0" smtClean="0">
                <a:solidFill>
                  <a:srgbClr val="FF0000"/>
                </a:solidFill>
              </a:rPr>
              <a:t>Border</a:t>
            </a:r>
            <a:r>
              <a:rPr lang="en-US" dirty="0" smtClean="0"/>
              <a:t> rather </a:t>
            </a:r>
            <a:r>
              <a:rPr lang="en-US" dirty="0"/>
              <a:t>than </a:t>
            </a:r>
            <a:r>
              <a:rPr lang="en-US" i="1" dirty="0" smtClean="0">
                <a:solidFill>
                  <a:srgbClr val="FF0000"/>
                </a:solidFill>
              </a:rPr>
              <a:t>Inherently</a:t>
            </a:r>
            <a:endParaRPr lang="en-US" dirty="0"/>
          </a:p>
          <a:p>
            <a:pPr lvl="1"/>
            <a:r>
              <a:rPr lang="en-US" dirty="0"/>
              <a:t>Large Trusted Computing Base (TCB): huge amount of code must be correct to protect data</a:t>
            </a:r>
          </a:p>
          <a:p>
            <a:pPr lvl="1"/>
            <a:r>
              <a:rPr lang="en-US" dirty="0"/>
              <a:t>Make it through the border (firewall, OS, VM, container, etc…) data compromised!</a:t>
            </a:r>
          </a:p>
          <a:p>
            <a:r>
              <a:rPr lang="en-US" dirty="0"/>
              <a:t>What about data integrity and provenance?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bits </a:t>
            </a:r>
            <a:r>
              <a:rPr lang="en-US" dirty="0" smtClean="0"/>
              <a:t>inserted into </a:t>
            </a:r>
            <a:r>
              <a:rPr lang="en-US" dirty="0"/>
              <a:t>“secure” environment get trusted as </a:t>
            </a:r>
            <a:r>
              <a:rPr lang="en-US" dirty="0" smtClean="0"/>
              <a:t>authentic </a:t>
            </a:r>
            <a:r>
              <a:rPr lang="en-US" dirty="0" smtClean="0">
                <a:sym typeface="Symbol" panose="05050102010706020507" pitchFamily="18" charset="2"/>
              </a:rPr>
              <a:t> </a:t>
            </a:r>
            <a:r>
              <a:rPr lang="en-US" dirty="0">
                <a:sym typeface="Symbol" panose="05050102010706020507" pitchFamily="18" charset="2"/>
              </a:rPr>
              <a:t/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 smtClean="0">
                <a:sym typeface="Symbol" panose="05050102010706020507" pitchFamily="18" charset="2"/>
              </a:rPr>
              <a:t>	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manufacturing 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faults or human injury or exposure of sensitive information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79919" y="1163876"/>
            <a:ext cx="850011" cy="854717"/>
            <a:chOff x="6629400" y="1355083"/>
            <a:chExt cx="850011" cy="85471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Flowchart: Magnetic Disk 5"/>
            <p:cNvSpPr/>
            <p:nvPr/>
          </p:nvSpPr>
          <p:spPr>
            <a:xfrm>
              <a:off x="6629400" y="1355083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Flowchart: Magnetic Disk 6"/>
            <p:cNvSpPr/>
            <p:nvPr/>
          </p:nvSpPr>
          <p:spPr>
            <a:xfrm>
              <a:off x="6768576" y="1480902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Flowchart: Magnetic Disk 7"/>
            <p:cNvSpPr/>
            <p:nvPr/>
          </p:nvSpPr>
          <p:spPr>
            <a:xfrm>
              <a:off x="6960616" y="1606721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66" y="2659028"/>
            <a:ext cx="907554" cy="68066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76" y="1606160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lowchart: Magnetic Disk 13"/>
          <p:cNvSpPr/>
          <p:nvPr/>
        </p:nvSpPr>
        <p:spPr>
          <a:xfrm>
            <a:off x="1631018" y="2717581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Flowchart: Magnetic Disk 14"/>
          <p:cNvSpPr/>
          <p:nvPr/>
        </p:nvSpPr>
        <p:spPr>
          <a:xfrm>
            <a:off x="1797279" y="2591762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lowchart: Magnetic Disk 15"/>
          <p:cNvSpPr/>
          <p:nvPr/>
        </p:nvSpPr>
        <p:spPr>
          <a:xfrm>
            <a:off x="2025866" y="2527959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2" name="Picture 48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176" y="2914584"/>
            <a:ext cx="1452895" cy="809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4" name="Straight Connector 53"/>
          <p:cNvCxnSpPr/>
          <p:nvPr/>
        </p:nvCxnSpPr>
        <p:spPr>
          <a:xfrm flipH="1">
            <a:off x="1890415" y="2452864"/>
            <a:ext cx="39484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2285263" y="2369798"/>
            <a:ext cx="7861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5" idx="2"/>
          </p:cNvCxnSpPr>
          <p:nvPr/>
        </p:nvCxnSpPr>
        <p:spPr>
          <a:xfrm flipH="1" flipV="1">
            <a:off x="8839198" y="1464393"/>
            <a:ext cx="1214744" cy="10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9761032" y="3046466"/>
            <a:ext cx="39484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10053942" y="1163876"/>
            <a:ext cx="850011" cy="854717"/>
            <a:chOff x="6629400" y="1355083"/>
            <a:chExt cx="850011" cy="85471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5" name="Flowchart: Magnetic Disk 34"/>
            <p:cNvSpPr/>
            <p:nvPr/>
          </p:nvSpPr>
          <p:spPr>
            <a:xfrm>
              <a:off x="6629400" y="1355083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Flowchart: Magnetic Disk 35"/>
            <p:cNvSpPr/>
            <p:nvPr/>
          </p:nvSpPr>
          <p:spPr>
            <a:xfrm>
              <a:off x="6768576" y="1480902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Flowchart: Magnetic Disk 36"/>
            <p:cNvSpPr/>
            <p:nvPr/>
          </p:nvSpPr>
          <p:spPr>
            <a:xfrm>
              <a:off x="6960616" y="1606721"/>
              <a:ext cx="518795" cy="603079"/>
            </a:xfrm>
            <a:prstGeom prst="flowChartMagneticDis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120" y="2735069"/>
            <a:ext cx="907554" cy="680666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33" y="1581556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Flowchart: Magnetic Disk 30"/>
          <p:cNvSpPr/>
          <p:nvPr/>
        </p:nvSpPr>
        <p:spPr>
          <a:xfrm>
            <a:off x="10005041" y="2717581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Flowchart: Magnetic Disk 31"/>
          <p:cNvSpPr/>
          <p:nvPr/>
        </p:nvSpPr>
        <p:spPr>
          <a:xfrm>
            <a:off x="10171302" y="2591762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Flowchart: Magnetic Disk 32"/>
          <p:cNvSpPr/>
          <p:nvPr/>
        </p:nvSpPr>
        <p:spPr>
          <a:xfrm>
            <a:off x="10399889" y="2527959"/>
            <a:ext cx="518795" cy="603079"/>
          </a:xfrm>
          <a:prstGeom prst="flowChartMagneticDisk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48" y="1317266"/>
            <a:ext cx="492283" cy="334497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43" y="2226526"/>
            <a:ext cx="465649" cy="3164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343" y="1325203"/>
            <a:ext cx="465649" cy="316400"/>
          </a:xfrm>
          <a:prstGeom prst="rect">
            <a:avLst/>
          </a:prstGeom>
        </p:spPr>
      </p:pic>
      <p:grpSp>
        <p:nvGrpSpPr>
          <p:cNvPr id="84" name="Group 83"/>
          <p:cNvGrpSpPr/>
          <p:nvPr/>
        </p:nvGrpSpPr>
        <p:grpSpPr>
          <a:xfrm>
            <a:off x="775208" y="597810"/>
            <a:ext cx="10406025" cy="2966815"/>
            <a:chOff x="525118" y="698610"/>
            <a:chExt cx="10406025" cy="2966815"/>
          </a:xfrm>
        </p:grpSpPr>
        <p:grpSp>
          <p:nvGrpSpPr>
            <p:cNvPr id="68" name="Group 67"/>
            <p:cNvGrpSpPr/>
            <p:nvPr/>
          </p:nvGrpSpPr>
          <p:grpSpPr>
            <a:xfrm>
              <a:off x="5079550" y="810320"/>
              <a:ext cx="1588469" cy="2300116"/>
              <a:chOff x="5079550" y="810320"/>
              <a:chExt cx="1588469" cy="2300116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5079550" y="810320"/>
                <a:ext cx="1492086" cy="188224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5082199" y="2701413"/>
                <a:ext cx="1585820" cy="4090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400" dirty="0"/>
                  <a:t>Full OS TCB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8430219" y="698610"/>
              <a:ext cx="2500924" cy="2966815"/>
              <a:chOff x="8445849" y="698610"/>
              <a:chExt cx="2500924" cy="2966815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8507606" y="698610"/>
                <a:ext cx="2216441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400" dirty="0"/>
                  <a:t>Really Large TCB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445849" y="1110582"/>
                <a:ext cx="2500924" cy="255484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</a:t>
                </a: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525118" y="698610"/>
              <a:ext cx="2500924" cy="2966815"/>
              <a:chOff x="525118" y="698610"/>
              <a:chExt cx="2500924" cy="296681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525118" y="1110582"/>
                <a:ext cx="2500924" cy="255484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85686" y="698610"/>
                <a:ext cx="2216441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400" dirty="0"/>
                  <a:t>Really Large TCB</a:t>
                </a:r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2871821" y="1227291"/>
            <a:ext cx="6141380" cy="2186477"/>
            <a:chOff x="2621731" y="1328091"/>
            <a:chExt cx="6141380" cy="2186477"/>
          </a:xfrm>
        </p:grpSpPr>
        <p:pic>
          <p:nvPicPr>
            <p:cNvPr id="34" name="Picture 2" descr="http://4vector.com/i/free-vector-firewall-clip-art_116826_Firewall_clip_art_hight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1696" y="1373856"/>
              <a:ext cx="741415" cy="2140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://4vector.com/i/free-vector-firewall-clip-art_116826_Firewall_clip_art_hight.pn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1731" y="1328091"/>
              <a:ext cx="692125" cy="2140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0" name="Group 79"/>
          <p:cNvGrpSpPr/>
          <p:nvPr/>
        </p:nvGrpSpPr>
        <p:grpSpPr>
          <a:xfrm>
            <a:off x="2031998" y="1464393"/>
            <a:ext cx="3516923" cy="712360"/>
            <a:chOff x="1781908" y="1565193"/>
            <a:chExt cx="3516923" cy="712360"/>
          </a:xfrm>
        </p:grpSpPr>
        <p:sp>
          <p:nvSpPr>
            <p:cNvPr id="39" name="TextBox 38"/>
            <p:cNvSpPr txBox="1"/>
            <p:nvPr/>
          </p:nvSpPr>
          <p:spPr>
            <a:xfrm>
              <a:off x="4230052" y="1565193"/>
              <a:ext cx="596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SSL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1781908" y="1566087"/>
              <a:ext cx="3516923" cy="711466"/>
            </a:xfrm>
            <a:custGeom>
              <a:avLst/>
              <a:gdLst>
                <a:gd name="connsiteX0" fmla="*/ 3516923 w 3516923"/>
                <a:gd name="connsiteY0" fmla="*/ 20445 h 826614"/>
                <a:gd name="connsiteX1" fmla="*/ 2579077 w 3516923"/>
                <a:gd name="connsiteY1" fmla="*/ 28260 h 826614"/>
                <a:gd name="connsiteX2" fmla="*/ 1586523 w 3516923"/>
                <a:gd name="connsiteY2" fmla="*/ 293983 h 826614"/>
                <a:gd name="connsiteX3" fmla="*/ 492369 w 3516923"/>
                <a:gd name="connsiteY3" fmla="*/ 762906 h 826614"/>
                <a:gd name="connsiteX4" fmla="*/ 0 w 3516923"/>
                <a:gd name="connsiteY4" fmla="*/ 809799 h 826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3" h="826614">
                  <a:moveTo>
                    <a:pt x="3516923" y="20445"/>
                  </a:moveTo>
                  <a:cubicBezTo>
                    <a:pt x="3208866" y="1557"/>
                    <a:pt x="2900810" y="-17330"/>
                    <a:pt x="2579077" y="28260"/>
                  </a:cubicBezTo>
                  <a:cubicBezTo>
                    <a:pt x="2257344" y="73850"/>
                    <a:pt x="1934308" y="171542"/>
                    <a:pt x="1586523" y="293983"/>
                  </a:cubicBezTo>
                  <a:cubicBezTo>
                    <a:pt x="1238738" y="416424"/>
                    <a:pt x="756789" y="676937"/>
                    <a:pt x="492369" y="762906"/>
                  </a:cubicBezTo>
                  <a:cubicBezTo>
                    <a:pt x="227949" y="848875"/>
                    <a:pt x="113974" y="829337"/>
                    <a:pt x="0" y="809799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503995" y="2281431"/>
            <a:ext cx="2361319" cy="696602"/>
            <a:chOff x="2253905" y="2382231"/>
            <a:chExt cx="2361319" cy="696602"/>
          </a:xfrm>
        </p:grpSpPr>
        <p:sp>
          <p:nvSpPr>
            <p:cNvPr id="45" name="TextBox 44"/>
            <p:cNvSpPr txBox="1"/>
            <p:nvPr/>
          </p:nvSpPr>
          <p:spPr>
            <a:xfrm>
              <a:off x="3894345" y="2382231"/>
              <a:ext cx="596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SSL</a:t>
              </a:r>
            </a:p>
          </p:txBody>
        </p:sp>
        <p:sp>
          <p:nvSpPr>
            <p:cNvPr id="44" name="Freeform 43"/>
            <p:cNvSpPr/>
            <p:nvPr/>
          </p:nvSpPr>
          <p:spPr>
            <a:xfrm rot="374874">
              <a:off x="2253905" y="2725599"/>
              <a:ext cx="2361319" cy="353234"/>
            </a:xfrm>
            <a:custGeom>
              <a:avLst/>
              <a:gdLst>
                <a:gd name="connsiteX0" fmla="*/ 2735384 w 2735461"/>
                <a:gd name="connsiteY0" fmla="*/ 479011 h 479011"/>
                <a:gd name="connsiteX1" fmla="*/ 2555630 w 2735461"/>
                <a:gd name="connsiteY1" fmla="*/ 158580 h 479011"/>
                <a:gd name="connsiteX2" fmla="*/ 1649046 w 2735461"/>
                <a:gd name="connsiteY2" fmla="*/ 2273 h 479011"/>
                <a:gd name="connsiteX3" fmla="*/ 0 w 2735461"/>
                <a:gd name="connsiteY3" fmla="*/ 267996 h 4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5461" h="479011">
                  <a:moveTo>
                    <a:pt x="2735384" y="479011"/>
                  </a:moveTo>
                  <a:cubicBezTo>
                    <a:pt x="2736035" y="358523"/>
                    <a:pt x="2736686" y="238036"/>
                    <a:pt x="2555630" y="158580"/>
                  </a:cubicBezTo>
                  <a:cubicBezTo>
                    <a:pt x="2374574" y="79124"/>
                    <a:pt x="2074984" y="-15963"/>
                    <a:pt x="1649046" y="2273"/>
                  </a:cubicBezTo>
                  <a:cubicBezTo>
                    <a:pt x="1223108" y="20509"/>
                    <a:pt x="611554" y="144252"/>
                    <a:pt x="0" y="26799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89662" y="1537226"/>
            <a:ext cx="3164004" cy="553149"/>
            <a:chOff x="6339572" y="1638026"/>
            <a:chExt cx="3164004" cy="553149"/>
          </a:xfrm>
        </p:grpSpPr>
        <p:sp>
          <p:nvSpPr>
            <p:cNvPr id="41" name="TextBox 40"/>
            <p:cNvSpPr txBox="1"/>
            <p:nvPr/>
          </p:nvSpPr>
          <p:spPr>
            <a:xfrm>
              <a:off x="6973372" y="1729510"/>
              <a:ext cx="596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SSL</a:t>
              </a:r>
            </a:p>
          </p:txBody>
        </p:sp>
        <p:sp>
          <p:nvSpPr>
            <p:cNvPr id="79" name="Freeform 78"/>
            <p:cNvSpPr/>
            <p:nvPr/>
          </p:nvSpPr>
          <p:spPr>
            <a:xfrm>
              <a:off x="6339572" y="1638026"/>
              <a:ext cx="3164004" cy="388831"/>
            </a:xfrm>
            <a:custGeom>
              <a:avLst/>
              <a:gdLst>
                <a:gd name="connsiteX0" fmla="*/ 2735384 w 2735461"/>
                <a:gd name="connsiteY0" fmla="*/ 479011 h 479011"/>
                <a:gd name="connsiteX1" fmla="*/ 2555630 w 2735461"/>
                <a:gd name="connsiteY1" fmla="*/ 158580 h 479011"/>
                <a:gd name="connsiteX2" fmla="*/ 1649046 w 2735461"/>
                <a:gd name="connsiteY2" fmla="*/ 2273 h 479011"/>
                <a:gd name="connsiteX3" fmla="*/ 0 w 2735461"/>
                <a:gd name="connsiteY3" fmla="*/ 267996 h 4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5461" h="479011">
                  <a:moveTo>
                    <a:pt x="2735384" y="479011"/>
                  </a:moveTo>
                  <a:cubicBezTo>
                    <a:pt x="2736035" y="358523"/>
                    <a:pt x="2736686" y="238036"/>
                    <a:pt x="2555630" y="158580"/>
                  </a:cubicBezTo>
                  <a:cubicBezTo>
                    <a:pt x="2374574" y="79124"/>
                    <a:pt x="2074984" y="-15963"/>
                    <a:pt x="1649046" y="2273"/>
                  </a:cubicBezTo>
                  <a:cubicBezTo>
                    <a:pt x="1223108" y="20509"/>
                    <a:pt x="611554" y="144252"/>
                    <a:pt x="0" y="26799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8" name="Picture 8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414" y="2372600"/>
            <a:ext cx="492283" cy="334497"/>
          </a:xfrm>
          <a:prstGeom prst="rect">
            <a:avLst/>
          </a:prstGeom>
        </p:spPr>
      </p:pic>
      <p:cxnSp>
        <p:nvCxnSpPr>
          <p:cNvPr id="91" name="Straight Connector 90"/>
          <p:cNvCxnSpPr/>
          <p:nvPr/>
        </p:nvCxnSpPr>
        <p:spPr>
          <a:xfrm>
            <a:off x="4843038" y="2004291"/>
            <a:ext cx="127036" cy="6072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815390" y="1459435"/>
            <a:ext cx="2353643" cy="5137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910" y="1837663"/>
            <a:ext cx="492283" cy="334497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73" y="1278736"/>
            <a:ext cx="492283" cy="334497"/>
          </a:xfrm>
          <a:prstGeom prst="rect">
            <a:avLst/>
          </a:prstGeom>
        </p:spPr>
      </p:pic>
      <p:pic>
        <p:nvPicPr>
          <p:cNvPr id="40" name="Picture 16" descr="Mainframe Server clip art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561" y="835629"/>
            <a:ext cx="1354673" cy="16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92" y="1849598"/>
            <a:ext cx="907554" cy="680666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62" y="2480671"/>
            <a:ext cx="492283" cy="33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3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231" y="3579447"/>
            <a:ext cx="5970954" cy="3050808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In July (2015), a team of researchers took </a:t>
            </a:r>
            <a:r>
              <a:rPr lang="en-US" sz="3000" i="1" dirty="0">
                <a:solidFill>
                  <a:srgbClr val="FF0000"/>
                </a:solidFill>
              </a:rPr>
              <a:t>total control </a:t>
            </a:r>
            <a:r>
              <a:rPr lang="en-US" sz="3000" dirty="0"/>
              <a:t>of a Jeep SUV </a:t>
            </a:r>
            <a:r>
              <a:rPr lang="en-US" sz="3000" i="1" dirty="0">
                <a:solidFill>
                  <a:srgbClr val="FF0000"/>
                </a:solidFill>
              </a:rPr>
              <a:t>remotely</a:t>
            </a:r>
            <a:endParaRPr lang="en-US" sz="3000" dirty="0">
              <a:solidFill>
                <a:srgbClr val="FF0000"/>
              </a:solidFill>
            </a:endParaRPr>
          </a:p>
          <a:p>
            <a:r>
              <a:rPr lang="en-US" sz="3000" dirty="0"/>
              <a:t>They exploited a firmware update vulnerability and hijacked the vehicle over the Sprint cellular network</a:t>
            </a:r>
          </a:p>
          <a:p>
            <a:r>
              <a:rPr lang="en-US" sz="3000" dirty="0"/>
              <a:t>They could make it </a:t>
            </a:r>
            <a:r>
              <a:rPr lang="en-US" sz="3000" dirty="0">
                <a:solidFill>
                  <a:srgbClr val="FF0000"/>
                </a:solidFill>
              </a:rPr>
              <a:t>speed up, slow down and even veer off the road</a:t>
            </a:r>
            <a:endParaRPr lang="en-US" sz="30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829" y="1141046"/>
            <a:ext cx="5668109" cy="5259754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Machine-to-Machine (M2M) communication has reached a dangerous tipping point</a:t>
            </a:r>
          </a:p>
          <a:p>
            <a:pPr lvl="1"/>
            <a:r>
              <a:rPr lang="en-US" sz="2600" dirty="0"/>
              <a:t>Cyber Physical Systems use models and behaviors that from elsewhere</a:t>
            </a:r>
          </a:p>
          <a:p>
            <a:pPr lvl="1"/>
            <a:r>
              <a:rPr lang="en-US" sz="2600" dirty="0"/>
              <a:t>Firmware, safety protocols, navigation systems, recommendations, …</a:t>
            </a:r>
          </a:p>
          <a:p>
            <a:pPr lvl="1"/>
            <a:r>
              <a:rPr lang="en-US" sz="2600" dirty="0" err="1"/>
              <a:t>IoT</a:t>
            </a:r>
            <a:r>
              <a:rPr lang="en-US" sz="2600" dirty="0"/>
              <a:t> (whatever it is) is everywhere</a:t>
            </a:r>
          </a:p>
          <a:p>
            <a:r>
              <a:rPr lang="en-US" sz="3000" dirty="0"/>
              <a:t>Do </a:t>
            </a:r>
            <a:r>
              <a:rPr lang="en-US" sz="3000" i="1" dirty="0"/>
              <a:t>you</a:t>
            </a:r>
            <a:r>
              <a:rPr lang="en-US" sz="3000" dirty="0"/>
              <a:t> know where your data came from?  </a:t>
            </a:r>
            <a:r>
              <a:rPr lang="en-US" sz="3000" i="1" dirty="0">
                <a:solidFill>
                  <a:srgbClr val="FF0000"/>
                </a:solidFill>
              </a:rPr>
              <a:t>PROVENANCE</a:t>
            </a:r>
            <a:endParaRPr lang="en-US" sz="3000" dirty="0">
              <a:solidFill>
                <a:srgbClr val="FF0000"/>
              </a:solidFill>
            </a:endParaRPr>
          </a:p>
          <a:p>
            <a:r>
              <a:rPr lang="en-US" sz="3000" dirty="0"/>
              <a:t>Do you know that it is ordered properly? </a:t>
            </a:r>
            <a:r>
              <a:rPr lang="en-US" sz="3000" i="1" dirty="0">
                <a:solidFill>
                  <a:srgbClr val="FF0000"/>
                </a:solidFill>
              </a:rPr>
              <a:t>INTEGRITY</a:t>
            </a:r>
          </a:p>
          <a:p>
            <a:r>
              <a:rPr lang="en-US" sz="3000" i="1" dirty="0">
                <a:solidFill>
                  <a:srgbClr val="FF0000"/>
                </a:solidFill>
              </a:rPr>
              <a:t>The rise of Fake </a:t>
            </a:r>
            <a:r>
              <a:rPr lang="en-US" sz="3000" i="1" dirty="0" smtClean="0">
                <a:solidFill>
                  <a:srgbClr val="FF0000"/>
                </a:solidFill>
              </a:rPr>
              <a:t>Data!</a:t>
            </a:r>
            <a:endParaRPr lang="en-US" sz="3000" i="1" dirty="0">
              <a:solidFill>
                <a:srgbClr val="FF0000"/>
              </a:solidFill>
            </a:endParaRPr>
          </a:p>
          <a:p>
            <a:pPr lvl="1"/>
            <a:r>
              <a:rPr lang="en-US" sz="2600" i="1" dirty="0">
                <a:solidFill>
                  <a:srgbClr val="FF0000"/>
                </a:solidFill>
              </a:rPr>
              <a:t>Much </a:t>
            </a:r>
            <a:r>
              <a:rPr lang="en-US" sz="2600" i="1" dirty="0" smtClean="0">
                <a:solidFill>
                  <a:srgbClr val="FF0000"/>
                </a:solidFill>
              </a:rPr>
              <a:t>worse than Fake News…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Corrupt the data, make the system behave very badly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316" y="937847"/>
            <a:ext cx="4029472" cy="250792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Importance of Data Integrity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76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6719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800" dirty="0"/>
              <a:t>The Data-Centric Vision:</a:t>
            </a:r>
            <a:br>
              <a:rPr lang="en-US" sz="2800" dirty="0"/>
            </a:br>
            <a:r>
              <a:rPr lang="en-US" sz="2800" dirty="0"/>
              <a:t>Cryptographically Hardened Data Containers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385" y="3552118"/>
            <a:ext cx="5834594" cy="284265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Inspiration: Shipping Containers</a:t>
            </a:r>
          </a:p>
          <a:p>
            <a:pPr lvl="1"/>
            <a:r>
              <a:rPr lang="en-US" dirty="0"/>
              <a:t>Invented in 1956.  Changed everything!  </a:t>
            </a:r>
          </a:p>
          <a:p>
            <a:pPr lvl="1"/>
            <a:r>
              <a:rPr lang="en-US" dirty="0"/>
              <a:t>Ships, trains, trucks, cranes handle </a:t>
            </a:r>
            <a:r>
              <a:rPr lang="en-US" i="1" dirty="0"/>
              <a:t>standardized format containers</a:t>
            </a:r>
          </a:p>
          <a:p>
            <a:pPr lvl="1"/>
            <a:r>
              <a:rPr lang="en-US" i="1" dirty="0"/>
              <a:t>Each container has a unique ID</a:t>
            </a:r>
          </a:p>
          <a:p>
            <a:pPr lvl="1"/>
            <a:r>
              <a:rPr lang="en-US" i="1" dirty="0"/>
              <a:t>Can ship (and store) anything</a:t>
            </a:r>
          </a:p>
          <a:p>
            <a:r>
              <a:rPr lang="en-US" i="1" dirty="0"/>
              <a:t>Can we use this idea to help?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1588" y="2893020"/>
            <a:ext cx="6282003" cy="3654154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DataCapsule</a:t>
            </a:r>
            <a:r>
              <a:rPr lang="en-US" dirty="0"/>
              <a:t> (DC):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Standardized</a:t>
            </a:r>
            <a:r>
              <a:rPr lang="en-US" dirty="0"/>
              <a:t> metadata wrapped around opaque data transactions</a:t>
            </a:r>
          </a:p>
          <a:p>
            <a:pPr lvl="1"/>
            <a:r>
              <a:rPr lang="en-US" dirty="0"/>
              <a:t>Uniquely named and globally findable</a:t>
            </a:r>
          </a:p>
          <a:p>
            <a:pPr lvl="1"/>
            <a:r>
              <a:rPr lang="en-US" dirty="0"/>
              <a:t>Every transaction explicitly sequenced in a hash-chain history</a:t>
            </a:r>
          </a:p>
          <a:p>
            <a:pPr lvl="1"/>
            <a:r>
              <a:rPr lang="en-US" dirty="0"/>
              <a:t>Provenance enforced through signatures</a:t>
            </a:r>
          </a:p>
          <a:p>
            <a:r>
              <a:rPr lang="en-US" dirty="0">
                <a:solidFill>
                  <a:srgbClr val="FF0000"/>
                </a:solidFill>
              </a:rPr>
              <a:t>Underlying infrastructure assists and improves performance</a:t>
            </a:r>
          </a:p>
          <a:p>
            <a:pPr lvl="1"/>
            <a:r>
              <a:rPr lang="en-US" dirty="0"/>
              <a:t>Anyone can verify validity, membership, and sequencing of transactions (like </a:t>
            </a:r>
            <a:r>
              <a:rPr lang="en-US" dirty="0" err="1"/>
              <a:t>blockchain</a:t>
            </a:r>
            <a:r>
              <a:rPr lang="en-US" dirty="0"/>
              <a:t>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177157" y="930808"/>
            <a:ext cx="5441893" cy="1831853"/>
            <a:chOff x="7279474" y="1164812"/>
            <a:chExt cx="4744606" cy="2016862"/>
          </a:xfrm>
        </p:grpSpPr>
        <p:sp>
          <p:nvSpPr>
            <p:cNvPr id="6" name="Rounded Rectangle 5"/>
            <p:cNvSpPr/>
            <p:nvPr/>
          </p:nvSpPr>
          <p:spPr>
            <a:xfrm>
              <a:off x="7279474" y="1164812"/>
              <a:ext cx="4744606" cy="2016862"/>
            </a:xfrm>
            <a:prstGeom prst="roundRect">
              <a:avLst>
                <a:gd name="adj" fmla="val 899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470419" y="1269752"/>
              <a:ext cx="1143615" cy="440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</a:rPr>
                <a:t>Fiber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8" name="Right Brace 7"/>
            <p:cNvSpPr/>
            <p:nvPr/>
          </p:nvSpPr>
          <p:spPr>
            <a:xfrm rot="16200000">
              <a:off x="10929318" y="1268037"/>
              <a:ext cx="258432" cy="1218097"/>
            </a:xfrm>
            <a:prstGeom prst="rightBrace">
              <a:avLst>
                <a:gd name="adj1" fmla="val 78558"/>
                <a:gd name="adj2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916771" y="1668600"/>
              <a:ext cx="399532" cy="3259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0541138" y="2073152"/>
              <a:ext cx="399532" cy="3259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 rot="10800000">
              <a:off x="7292096" y="1735506"/>
              <a:ext cx="624675" cy="217225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3" name="Right Arrow 12"/>
            <p:cNvSpPr/>
            <p:nvPr/>
          </p:nvSpPr>
          <p:spPr>
            <a:xfrm rot="9513157">
              <a:off x="8228876" y="1534140"/>
              <a:ext cx="679556" cy="241401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11515972">
              <a:off x="8254597" y="1943830"/>
              <a:ext cx="922153" cy="258645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593153" y="1409570"/>
              <a:ext cx="399532" cy="3259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115044" y="2059726"/>
              <a:ext cx="399532" cy="3259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8865790" y="1541112"/>
              <a:ext cx="414065" cy="420654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1230810" y="2075651"/>
              <a:ext cx="399532" cy="3259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 rot="10800000">
              <a:off x="10874367" y="2114957"/>
              <a:ext cx="343075" cy="24232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9323988" y="2250183"/>
              <a:ext cx="359845" cy="420654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11511769" y="2188764"/>
              <a:ext cx="376161" cy="420654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83835" y="1963355"/>
              <a:ext cx="636190" cy="44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prstClr val="black"/>
                  </a:solidFill>
                </a:rPr>
                <a:t>Hole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48824" y="2292207"/>
              <a:ext cx="1122557" cy="44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</a:rPr>
                <a:t>Hash </a:t>
              </a:r>
              <a:r>
                <a:rPr lang="en-US" sz="2000" dirty="0" err="1">
                  <a:solidFill>
                    <a:prstClr val="black"/>
                  </a:solidFill>
                </a:rPr>
                <a:t>Ptr</a:t>
              </a:r>
              <a:endParaRPr lang="en-US" sz="2000" dirty="0">
                <a:solidFill>
                  <a:prstClr val="black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9537292" y="2222695"/>
              <a:ext cx="22897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10332297" y="2218919"/>
              <a:ext cx="199495" cy="10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8455311" y="2128668"/>
              <a:ext cx="181870" cy="2663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0620587" y="2658108"/>
              <a:ext cx="1192437" cy="44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prstClr val="black"/>
                  </a:solidFill>
                </a:rPr>
                <a:t>Signature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11328140" y="2570647"/>
              <a:ext cx="183629" cy="1495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537347" y="2709934"/>
              <a:ext cx="2307725" cy="44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</a:rPr>
                <a:t>Metadata Container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 flipV="1">
              <a:off x="7292096" y="2670837"/>
              <a:ext cx="285216" cy="2181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281" y="1423918"/>
            <a:ext cx="5002153" cy="2086182"/>
            <a:chOff x="540152" y="1386710"/>
            <a:chExt cx="5002153" cy="2086182"/>
          </a:xfrm>
        </p:grpSpPr>
        <p:grpSp>
          <p:nvGrpSpPr>
            <p:cNvPr id="31" name="Group 30"/>
            <p:cNvGrpSpPr/>
            <p:nvPr/>
          </p:nvGrpSpPr>
          <p:grpSpPr>
            <a:xfrm>
              <a:off x="3461101" y="1386710"/>
              <a:ext cx="2081204" cy="2086182"/>
              <a:chOff x="1139064" y="590166"/>
              <a:chExt cx="2081204" cy="2086182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2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139064" y="590166"/>
                <a:ext cx="2014710" cy="2086182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 rot="19135451">
                <a:off x="1834952" y="1430488"/>
                <a:ext cx="13853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0xABCD</a:t>
                </a:r>
              </a:p>
            </p:txBody>
          </p:sp>
        </p:grpSp>
        <p:pic>
          <p:nvPicPr>
            <p:cNvPr id="34" name="Picture 33" descr="Free photo: Dock, &lt;strong&gt;Container&lt;/strong&gt;, Export, Cargo - Free Image on Pixabay - 44198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52" y="1387622"/>
              <a:ext cx="2833688" cy="18950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2444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186"/>
            <a:ext cx="10515600" cy="743830"/>
          </a:xfrm>
        </p:spPr>
        <p:txBody>
          <a:bodyPr/>
          <a:lstStyle/>
          <a:p>
            <a:r>
              <a:rPr lang="en-US" dirty="0" smtClean="0"/>
              <a:t>But – what is a </a:t>
            </a:r>
            <a:r>
              <a:rPr lang="en-US" dirty="0" err="1" smtClean="0"/>
              <a:t>DataCapsule</a:t>
            </a:r>
            <a:r>
              <a:rPr lang="en-US" dirty="0" smtClean="0"/>
              <a:t> Really?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4712" y="982772"/>
            <a:ext cx="11760448" cy="57707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cohesive </a:t>
            </a:r>
            <a:r>
              <a:rPr lang="en-US" i="1" dirty="0" smtClean="0"/>
              <a:t>bundle of data</a:t>
            </a:r>
            <a:r>
              <a:rPr lang="en-US" dirty="0" smtClean="0"/>
              <a:t> representing a complete data object: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 Key-Value store or a file in a </a:t>
            </a:r>
            <a:r>
              <a:rPr lang="en-US" dirty="0" err="1" smtClean="0">
                <a:solidFill>
                  <a:srgbClr val="FF0000"/>
                </a:solidFill>
              </a:rPr>
              <a:t>filesystem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Any storage model that can be based on a secure log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DataCapsule</a:t>
            </a:r>
            <a:r>
              <a:rPr lang="en-US" dirty="0" smtClean="0"/>
              <a:t> is the </a:t>
            </a:r>
            <a:r>
              <a:rPr lang="en-US" i="1" dirty="0" smtClean="0"/>
              <a:t>ground truth </a:t>
            </a:r>
            <a:r>
              <a:rPr lang="en-US" dirty="0" smtClean="0"/>
              <a:t>of the state of data</a:t>
            </a:r>
          </a:p>
          <a:p>
            <a:pPr lvl="1"/>
            <a:r>
              <a:rPr lang="en-US" dirty="0" smtClean="0"/>
              <a:t>Everything else is for optimization or durability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DataCapsule</a:t>
            </a:r>
            <a:r>
              <a:rPr lang="en-US" dirty="0" smtClean="0"/>
              <a:t> has a single </a:t>
            </a:r>
            <a:r>
              <a:rPr lang="en-US" i="1" dirty="0" smtClean="0"/>
              <a:t>owner</a:t>
            </a:r>
            <a:r>
              <a:rPr lang="en-US" dirty="0"/>
              <a:t> </a:t>
            </a:r>
            <a:r>
              <a:rPr lang="en-US" dirty="0" smtClean="0"/>
              <a:t>which is a cryptographic credential (public/private key pair) that restricts who can write the </a:t>
            </a:r>
            <a:r>
              <a:rPr lang="en-US" dirty="0" err="1" smtClean="0"/>
              <a:t>DataCapsule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Writes to the data capsule consist of records signed with the owner key or by key authorized by owner</a:t>
            </a:r>
          </a:p>
          <a:p>
            <a:pPr lvl="1"/>
            <a:r>
              <a:rPr lang="en-US" i="1" dirty="0" smtClean="0"/>
              <a:t>Records</a:t>
            </a:r>
            <a:r>
              <a:rPr lang="en-US" dirty="0" smtClean="0"/>
              <a:t> can represent anything, but must be </a:t>
            </a:r>
            <a:r>
              <a:rPr lang="en-US" i="1" dirty="0" smtClean="0"/>
              <a:t>linked </a:t>
            </a:r>
            <a:r>
              <a:rPr lang="en-US" dirty="0" smtClean="0"/>
              <a:t>to previous records to enforce order</a:t>
            </a:r>
          </a:p>
          <a:p>
            <a:pPr lvl="1"/>
            <a:r>
              <a:rPr lang="en-US" i="1" dirty="0" smtClean="0"/>
              <a:t>Records</a:t>
            </a:r>
            <a:r>
              <a:rPr lang="en-US" dirty="0" smtClean="0"/>
              <a:t> can optionally be encrypted for privacy.</a:t>
            </a:r>
          </a:p>
          <a:p>
            <a:r>
              <a:rPr lang="en-US" dirty="0"/>
              <a:t>Reads and writes to a </a:t>
            </a:r>
            <a:r>
              <a:rPr lang="en-US" dirty="0" err="1"/>
              <a:t>DataCapsule</a:t>
            </a:r>
            <a:r>
              <a:rPr lang="en-US" dirty="0"/>
              <a:t> are virtual and over the network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Location-independent, </a:t>
            </a:r>
            <a:r>
              <a:rPr lang="en-US" i="1" dirty="0" err="1">
                <a:solidFill>
                  <a:srgbClr val="FF0000"/>
                </a:solidFill>
              </a:rPr>
              <a:t>Serverless</a:t>
            </a:r>
            <a:r>
              <a:rPr lang="en-US" i="1" dirty="0">
                <a:solidFill>
                  <a:srgbClr val="FF0000"/>
                </a:solidFill>
              </a:rPr>
              <a:t> storage</a:t>
            </a:r>
          </a:p>
          <a:p>
            <a:pPr lvl="1"/>
            <a:r>
              <a:rPr lang="en-US" dirty="0" err="1"/>
              <a:t>DataCapsules</a:t>
            </a:r>
            <a:r>
              <a:rPr lang="en-US" dirty="0"/>
              <a:t> addressed by </a:t>
            </a:r>
            <a:r>
              <a:rPr lang="en-US" dirty="0">
                <a:solidFill>
                  <a:srgbClr val="FF0000"/>
                </a:solidFill>
              </a:rPr>
              <a:t>name</a:t>
            </a:r>
            <a:r>
              <a:rPr lang="en-US" dirty="0"/>
              <a:t>, not location (or IP address)</a:t>
            </a:r>
          </a:p>
          <a:p>
            <a:pPr lvl="1"/>
            <a:r>
              <a:rPr lang="en-US" dirty="0" err="1"/>
              <a:t>DataCapsule</a:t>
            </a:r>
            <a:r>
              <a:rPr lang="en-US" dirty="0"/>
              <a:t> contents signed by owner and encrypted by owner-chosen </a:t>
            </a:r>
            <a:r>
              <a:rPr lang="en-US" dirty="0" smtClean="0"/>
              <a:t>keys</a:t>
            </a:r>
          </a:p>
          <a:p>
            <a:endParaRPr lang="en-US" i="1" dirty="0" smtClean="0"/>
          </a:p>
          <a:p>
            <a:pPr lvl="1"/>
            <a:endParaRPr lang="en-US" dirty="0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14093" y="82186"/>
            <a:ext cx="2014710" cy="208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60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ounded Rectangle 83"/>
          <p:cNvSpPr/>
          <p:nvPr/>
        </p:nvSpPr>
        <p:spPr>
          <a:xfrm rot="5400000">
            <a:off x="593561" y="1203081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2832563" y="2270350"/>
            <a:ext cx="1339292" cy="911849"/>
            <a:chOff x="2832563" y="2425882"/>
            <a:chExt cx="1339292" cy="911849"/>
          </a:xfrm>
        </p:grpSpPr>
        <p:sp>
          <p:nvSpPr>
            <p:cNvPr id="128" name="TextBox 127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1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07" name="Right Arrow 106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276" y="130150"/>
            <a:ext cx="10793448" cy="704918"/>
          </a:xfrm>
        </p:spPr>
        <p:txBody>
          <a:bodyPr>
            <a:normAutofit/>
          </a:bodyPr>
          <a:lstStyle/>
          <a:p>
            <a:r>
              <a:rPr lang="en-US" dirty="0" smtClean="0"/>
              <a:t>So: </a:t>
            </a:r>
            <a:r>
              <a:rPr lang="en-US" dirty="0" err="1" smtClean="0"/>
              <a:t>DataCapsule</a:t>
            </a:r>
            <a:r>
              <a:rPr lang="en-US" dirty="0" smtClean="0"/>
              <a:t> is really a “</a:t>
            </a:r>
            <a:r>
              <a:rPr lang="en-US" dirty="0" err="1" smtClean="0"/>
              <a:t>Blockchain</a:t>
            </a:r>
            <a:r>
              <a:rPr lang="en-US" dirty="0" smtClean="0"/>
              <a:t> in a Box”</a:t>
            </a:r>
            <a:endParaRPr lang="en-US" dirty="0"/>
          </a:p>
        </p:txBody>
      </p:sp>
      <p:sp>
        <p:nvSpPr>
          <p:cNvPr id="168" name="Rounded Rectangle 167"/>
          <p:cNvSpPr/>
          <p:nvPr/>
        </p:nvSpPr>
        <p:spPr>
          <a:xfrm rot="5400000">
            <a:off x="562036" y="3881654"/>
            <a:ext cx="2459043" cy="2538890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78" name="Group 177"/>
          <p:cNvGrpSpPr/>
          <p:nvPr/>
        </p:nvGrpSpPr>
        <p:grpSpPr>
          <a:xfrm>
            <a:off x="2801100" y="5012830"/>
            <a:ext cx="1339292" cy="911849"/>
            <a:chOff x="2832563" y="2425882"/>
            <a:chExt cx="1339292" cy="911849"/>
          </a:xfrm>
        </p:grpSpPr>
        <p:sp>
          <p:nvSpPr>
            <p:cNvPr id="179" name="TextBox 178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3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80" name="Right Arrow 179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22" name="5-Point Star 221"/>
          <p:cNvSpPr/>
          <p:nvPr/>
        </p:nvSpPr>
        <p:spPr>
          <a:xfrm>
            <a:off x="3406492" y="2014600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53637" y="1243005"/>
            <a:ext cx="3690392" cy="2459043"/>
            <a:chOff x="553637" y="1398537"/>
            <a:chExt cx="3690392" cy="2459043"/>
          </a:xfrm>
        </p:grpSpPr>
        <p:sp>
          <p:nvSpPr>
            <p:cNvPr id="219" name="Rounded Rectangle 218"/>
            <p:cNvSpPr/>
            <p:nvPr/>
          </p:nvSpPr>
          <p:spPr>
            <a:xfrm rot="5400000">
              <a:off x="593561" y="1358613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122377" y="2129773"/>
              <a:ext cx="1121652" cy="1228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56241" y="1234470"/>
            <a:ext cx="2998427" cy="2227200"/>
            <a:chOff x="156241" y="1390002"/>
            <a:chExt cx="2998427" cy="2227200"/>
          </a:xfrm>
        </p:grpSpPr>
        <p:grpSp>
          <p:nvGrpSpPr>
            <p:cNvPr id="14" name="Group 13"/>
            <p:cNvGrpSpPr/>
            <p:nvPr/>
          </p:nvGrpSpPr>
          <p:grpSpPr>
            <a:xfrm>
              <a:off x="156241" y="1390002"/>
              <a:ext cx="2937036" cy="2227200"/>
              <a:chOff x="156241" y="1390002"/>
              <a:chExt cx="2937036" cy="2227200"/>
            </a:xfrm>
          </p:grpSpPr>
          <p:sp>
            <p:nvSpPr>
              <p:cNvPr id="85" name="Right Arrow 84"/>
              <p:cNvSpPr/>
              <p:nvPr/>
            </p:nvSpPr>
            <p:spPr>
              <a:xfrm rot="10800000">
                <a:off x="156241" y="1851667"/>
                <a:ext cx="1339292" cy="287013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rot="5400000">
                <a:off x="990739" y="2437946"/>
                <a:ext cx="939738" cy="1418774"/>
              </a:xfrm>
              <a:prstGeom prst="rect">
                <a:avLst/>
              </a:prstGeom>
              <a:solidFill>
                <a:srgbClr val="2E75B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600" dirty="0" smtClean="0"/>
                  <a:t>Block </a:t>
                </a:r>
              </a:p>
              <a:p>
                <a:pPr algn="ctr"/>
                <a:r>
                  <a:rPr lang="en-US" sz="1600" dirty="0" smtClean="0"/>
                  <a:t>Of Data</a:t>
                </a:r>
              </a:p>
              <a:p>
                <a:pPr algn="ctr"/>
                <a:r>
                  <a:rPr lang="en-US" sz="1600" dirty="0" smtClean="0"/>
                  <a:t>Record 1</a:t>
                </a:r>
                <a:endParaRPr lang="en-US" sz="1600" dirty="0"/>
              </a:p>
            </p:txBody>
          </p:sp>
          <p:sp>
            <p:nvSpPr>
              <p:cNvPr id="87" name="Rectangle 86"/>
              <p:cNvSpPr/>
              <p:nvPr/>
            </p:nvSpPr>
            <p:spPr>
              <a:xfrm rot="5400000">
                <a:off x="1282525" y="1675972"/>
                <a:ext cx="939738" cy="81141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dirty="0" smtClean="0"/>
                  <a:t>Record 1</a:t>
                </a:r>
              </a:p>
              <a:p>
                <a:pPr algn="ctr"/>
                <a:r>
                  <a:rPr lang="en-US" sz="1200" dirty="0" smtClean="0"/>
                  <a:t>Hash Pointer</a:t>
                </a:r>
              </a:p>
              <a:p>
                <a:pPr algn="ctr"/>
                <a:r>
                  <a:rPr lang="en-US" sz="1200" dirty="0" smtClean="0"/>
                  <a:t>Array</a:t>
                </a:r>
                <a:endParaRPr lang="en-US" sz="1200" dirty="0"/>
              </a:p>
            </p:txBody>
          </p:sp>
          <p:sp>
            <p:nvSpPr>
              <p:cNvPr id="88" name="Right Arrow 87"/>
              <p:cNvSpPr/>
              <p:nvPr/>
            </p:nvSpPr>
            <p:spPr>
              <a:xfrm rot="11663444">
                <a:off x="2065045" y="2246775"/>
                <a:ext cx="553386" cy="16129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Right Arrow 88"/>
              <p:cNvSpPr/>
              <p:nvPr/>
            </p:nvSpPr>
            <p:spPr>
              <a:xfrm rot="20736556" flipH="1">
                <a:off x="2070991" y="2832256"/>
                <a:ext cx="553386" cy="16129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 rot="5400000">
                <a:off x="2266790" y="2451887"/>
                <a:ext cx="851596" cy="274309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Top Hash</a:t>
                </a:r>
                <a:endParaRPr lang="en-US" sz="1200" dirty="0"/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1837" y="1390002"/>
                <a:ext cx="7793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Rec1</a:t>
                </a:r>
                <a:endParaRPr lang="en-US" sz="2000" dirty="0"/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 rot="20534341">
                <a:off x="2094285" y="3117135"/>
                <a:ext cx="998992" cy="466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sz="1600" dirty="0" smtClean="0"/>
                  <a:t>Block 1 </a:t>
                </a:r>
                <a:br>
                  <a:rPr lang="en-US" sz="1600" dirty="0" smtClean="0"/>
                </a:br>
                <a:r>
                  <a:rPr lang="en-US" sz="1600" dirty="0" smtClean="0"/>
                  <a:t>hash</a:t>
                </a:r>
                <a:endParaRPr lang="en-US" sz="1600" dirty="0"/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 rot="2047794">
              <a:off x="2125219" y="157366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1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sp>
        <p:nvSpPr>
          <p:cNvPr id="220" name="Rounded Rectangle 219"/>
          <p:cNvSpPr/>
          <p:nvPr/>
        </p:nvSpPr>
        <p:spPr>
          <a:xfrm rot="5400000">
            <a:off x="4054898" y="1178406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6332279" y="2313395"/>
            <a:ext cx="1339292" cy="911849"/>
            <a:chOff x="2832563" y="2425882"/>
            <a:chExt cx="1339292" cy="911849"/>
          </a:xfrm>
        </p:grpSpPr>
        <p:sp>
          <p:nvSpPr>
            <p:cNvPr id="137" name="TextBox 136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2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60" name="Right Arrow 159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23" name="5-Point Star 222"/>
          <p:cNvSpPr/>
          <p:nvPr/>
        </p:nvSpPr>
        <p:spPr>
          <a:xfrm>
            <a:off x="6969877" y="2043448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014974" y="1218330"/>
            <a:ext cx="3685454" cy="2459043"/>
            <a:chOff x="4014974" y="1373862"/>
            <a:chExt cx="3685454" cy="2459043"/>
          </a:xfrm>
        </p:grpSpPr>
        <p:sp>
          <p:nvSpPr>
            <p:cNvPr id="115" name="Rounded Rectangle 114"/>
            <p:cNvSpPr/>
            <p:nvPr/>
          </p:nvSpPr>
          <p:spPr>
            <a:xfrm rot="5400000">
              <a:off x="4054898" y="1333938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6578776" y="2138680"/>
              <a:ext cx="1121652" cy="1209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798882" y="1234893"/>
            <a:ext cx="3802582" cy="2226778"/>
            <a:chOff x="2798882" y="1390425"/>
            <a:chExt cx="3802582" cy="2226778"/>
          </a:xfrm>
        </p:grpSpPr>
        <p:sp>
          <p:nvSpPr>
            <p:cNvPr id="116" name="Right Arrow 115"/>
            <p:cNvSpPr/>
            <p:nvPr/>
          </p:nvSpPr>
          <p:spPr>
            <a:xfrm rot="10138204">
              <a:off x="2798882" y="2228870"/>
              <a:ext cx="2092277" cy="285307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 rot="5400000">
              <a:off x="4452139" y="2437947"/>
              <a:ext cx="939738" cy="14187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2</a:t>
              </a:r>
              <a:endParaRPr lang="en-US" sz="1600" dirty="0"/>
            </a:p>
          </p:txBody>
        </p:sp>
        <p:sp>
          <p:nvSpPr>
            <p:cNvPr id="118" name="Rectangle 117"/>
            <p:cNvSpPr/>
            <p:nvPr/>
          </p:nvSpPr>
          <p:spPr>
            <a:xfrm rot="5400000">
              <a:off x="4743926" y="1675973"/>
              <a:ext cx="939738" cy="8114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2</a:t>
              </a:r>
            </a:p>
            <a:p>
              <a:pPr algn="ctr"/>
              <a:r>
                <a:rPr lang="en-US" sz="1200" dirty="0" smtClean="0"/>
                <a:t>Hash Pointer</a:t>
              </a:r>
            </a:p>
            <a:p>
              <a:pPr algn="ctr"/>
              <a:r>
                <a:rPr lang="en-US" sz="1200" dirty="0" smtClean="0"/>
                <a:t>Array</a:t>
              </a:r>
              <a:endParaRPr lang="en-US" sz="1200" dirty="0"/>
            </a:p>
          </p:txBody>
        </p:sp>
        <p:sp>
          <p:nvSpPr>
            <p:cNvPr id="119" name="Right Arrow 118"/>
            <p:cNvSpPr/>
            <p:nvPr/>
          </p:nvSpPr>
          <p:spPr>
            <a:xfrm rot="11663444">
              <a:off x="5526445" y="2246776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0" name="Right Arrow 119"/>
            <p:cNvSpPr/>
            <p:nvPr/>
          </p:nvSpPr>
          <p:spPr>
            <a:xfrm rot="20736556" flipH="1">
              <a:off x="5532391" y="2832256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 rot="5400000">
              <a:off x="5728190" y="2451888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122" name="TextBox 121"/>
            <p:cNvSpPr txBox="1"/>
            <p:nvPr/>
          </p:nvSpPr>
          <p:spPr>
            <a:xfrm rot="20922146">
              <a:off x="3084047" y="2502227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1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23" name="TextBox 122"/>
            <p:cNvSpPr txBox="1"/>
            <p:nvPr/>
          </p:nvSpPr>
          <p:spPr>
            <a:xfrm rot="20534341">
              <a:off x="5554247" y="3082387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2 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085510" y="1390425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Rec2</a:t>
              </a:r>
              <a:endParaRPr lang="en-US" sz="2000" dirty="0"/>
            </a:p>
          </p:txBody>
        </p:sp>
        <p:sp>
          <p:nvSpPr>
            <p:cNvPr id="132" name="TextBox 131"/>
            <p:cNvSpPr txBox="1"/>
            <p:nvPr/>
          </p:nvSpPr>
          <p:spPr>
            <a:xfrm rot="2047794">
              <a:off x="5572015" y="1550170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2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sp>
        <p:nvSpPr>
          <p:cNvPr id="224" name="5-Point Star 223"/>
          <p:cNvSpPr/>
          <p:nvPr/>
        </p:nvSpPr>
        <p:spPr>
          <a:xfrm>
            <a:off x="3410584" y="4724023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522942" y="3918153"/>
            <a:ext cx="3690392" cy="2459043"/>
            <a:chOff x="553637" y="1398537"/>
            <a:chExt cx="3690392" cy="2459043"/>
          </a:xfrm>
        </p:grpSpPr>
        <p:sp>
          <p:nvSpPr>
            <p:cNvPr id="228" name="Rectangle 227"/>
            <p:cNvSpPr/>
            <p:nvPr/>
          </p:nvSpPr>
          <p:spPr>
            <a:xfrm>
              <a:off x="3122377" y="2129773"/>
              <a:ext cx="1121652" cy="1228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  <p:sp>
          <p:nvSpPr>
            <p:cNvPr id="227" name="Rounded Rectangle 226"/>
            <p:cNvSpPr/>
            <p:nvPr/>
          </p:nvSpPr>
          <p:spPr>
            <a:xfrm rot="5400000">
              <a:off x="593561" y="1358613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9179" y="3943466"/>
            <a:ext cx="2997093" cy="2221453"/>
            <a:chOff x="119179" y="4098998"/>
            <a:chExt cx="2997093" cy="2221453"/>
          </a:xfrm>
        </p:grpSpPr>
        <p:sp>
          <p:nvSpPr>
            <p:cNvPr id="177" name="TextBox 176"/>
            <p:cNvSpPr txBox="1"/>
            <p:nvPr/>
          </p:nvSpPr>
          <p:spPr>
            <a:xfrm rot="2047794">
              <a:off x="2086823" y="425732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3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  <p:sp>
          <p:nvSpPr>
            <p:cNvPr id="169" name="Right Arrow 168"/>
            <p:cNvSpPr/>
            <p:nvPr/>
          </p:nvSpPr>
          <p:spPr>
            <a:xfrm rot="10800000">
              <a:off x="119179" y="4593415"/>
              <a:ext cx="1339292" cy="290371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 rot="5400000">
              <a:off x="959277" y="5141195"/>
              <a:ext cx="939738" cy="1418774"/>
            </a:xfrm>
            <a:prstGeom prst="rect">
              <a:avLst/>
            </a:prstGeom>
            <a:solidFill>
              <a:srgbClr val="2E75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3</a:t>
              </a:r>
              <a:endParaRPr lang="en-US" sz="1600" dirty="0"/>
            </a:p>
          </p:txBody>
        </p:sp>
        <p:sp>
          <p:nvSpPr>
            <p:cNvPr id="171" name="Rectangle 170"/>
            <p:cNvSpPr/>
            <p:nvPr/>
          </p:nvSpPr>
          <p:spPr>
            <a:xfrm rot="5400000">
              <a:off x="1251064" y="4379221"/>
              <a:ext cx="939738" cy="811414"/>
            </a:xfrm>
            <a:prstGeom prst="rect">
              <a:avLst/>
            </a:prstGeom>
            <a:solidFill>
              <a:srgbClr val="2E75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3</a:t>
              </a:r>
            </a:p>
            <a:p>
              <a:pPr algn="ctr"/>
              <a:r>
                <a:rPr lang="en-US" sz="1200" dirty="0" smtClean="0"/>
                <a:t>Hash Pointer</a:t>
              </a:r>
            </a:p>
            <a:p>
              <a:pPr algn="ctr"/>
              <a:r>
                <a:rPr lang="en-US" sz="1200" dirty="0" smtClean="0"/>
                <a:t>Array</a:t>
              </a:r>
              <a:endParaRPr lang="en-US" sz="1200" dirty="0"/>
            </a:p>
          </p:txBody>
        </p:sp>
        <p:sp>
          <p:nvSpPr>
            <p:cNvPr id="172" name="Right Arrow 171"/>
            <p:cNvSpPr/>
            <p:nvPr/>
          </p:nvSpPr>
          <p:spPr>
            <a:xfrm rot="11663444">
              <a:off x="2033583" y="4950024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3" name="Right Arrow 172"/>
            <p:cNvSpPr/>
            <p:nvPr/>
          </p:nvSpPr>
          <p:spPr>
            <a:xfrm rot="20736556" flipH="1">
              <a:off x="2039529" y="5535504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 rot="5400000">
              <a:off x="2235328" y="5155136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97004" y="4098998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Rec3</a:t>
              </a:r>
              <a:endParaRPr lang="en-US" sz="2000" dirty="0"/>
            </a:p>
          </p:txBody>
        </p:sp>
        <p:sp>
          <p:nvSpPr>
            <p:cNvPr id="176" name="TextBox 175"/>
            <p:cNvSpPr txBox="1"/>
            <p:nvPr/>
          </p:nvSpPr>
          <p:spPr>
            <a:xfrm rot="20534341">
              <a:off x="2076727" y="5835043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3 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</p:grpSp>
      <p:sp>
        <p:nvSpPr>
          <p:cNvPr id="259" name="Rounded Rectangle 258"/>
          <p:cNvSpPr/>
          <p:nvPr/>
        </p:nvSpPr>
        <p:spPr>
          <a:xfrm rot="5400000">
            <a:off x="4035989" y="3901833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255" name="Group 254"/>
          <p:cNvGrpSpPr/>
          <p:nvPr/>
        </p:nvGrpSpPr>
        <p:grpSpPr>
          <a:xfrm>
            <a:off x="6288734" y="5013058"/>
            <a:ext cx="1339292" cy="911849"/>
            <a:chOff x="2832563" y="2425882"/>
            <a:chExt cx="1339292" cy="911849"/>
          </a:xfrm>
        </p:grpSpPr>
        <p:sp>
          <p:nvSpPr>
            <p:cNvPr id="256" name="TextBox 255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4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57" name="Right Arrow 256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58" name="5-Point Star 257"/>
          <p:cNvSpPr/>
          <p:nvPr/>
        </p:nvSpPr>
        <p:spPr>
          <a:xfrm>
            <a:off x="6926332" y="4703922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252" name="Group 251"/>
          <p:cNvGrpSpPr/>
          <p:nvPr/>
        </p:nvGrpSpPr>
        <p:grpSpPr>
          <a:xfrm>
            <a:off x="3996065" y="3941757"/>
            <a:ext cx="3685454" cy="2459043"/>
            <a:chOff x="4014974" y="1373862"/>
            <a:chExt cx="3685454" cy="2459043"/>
          </a:xfrm>
        </p:grpSpPr>
        <p:sp>
          <p:nvSpPr>
            <p:cNvPr id="253" name="Rounded Rectangle 252"/>
            <p:cNvSpPr/>
            <p:nvPr/>
          </p:nvSpPr>
          <p:spPr>
            <a:xfrm rot="5400000">
              <a:off x="4054898" y="1333938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78776" y="2138680"/>
              <a:ext cx="1121652" cy="1209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2783723" y="3928694"/>
            <a:ext cx="3789985" cy="2256166"/>
            <a:chOff x="2783723" y="4084226"/>
            <a:chExt cx="3789985" cy="2256166"/>
          </a:xfrm>
        </p:grpSpPr>
        <p:grpSp>
          <p:nvGrpSpPr>
            <p:cNvPr id="240" name="Group 239"/>
            <p:cNvGrpSpPr/>
            <p:nvPr/>
          </p:nvGrpSpPr>
          <p:grpSpPr>
            <a:xfrm rot="5400000">
              <a:off x="3525536" y="3593187"/>
              <a:ext cx="2005392" cy="3489017"/>
              <a:chOff x="9122238" y="3142515"/>
              <a:chExt cx="2452990" cy="4517298"/>
            </a:xfrm>
          </p:grpSpPr>
          <p:sp>
            <p:nvSpPr>
              <p:cNvPr id="246" name="Right Arrow 245"/>
              <p:cNvSpPr/>
              <p:nvPr/>
            </p:nvSpPr>
            <p:spPr>
              <a:xfrm rot="4570871">
                <a:off x="8722392" y="6147079"/>
                <a:ext cx="2704330" cy="32113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10425743" y="3996703"/>
                <a:ext cx="1149485" cy="183691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600" dirty="0" smtClean="0"/>
                  <a:t>Block </a:t>
                </a:r>
              </a:p>
              <a:p>
                <a:pPr algn="ctr"/>
                <a:r>
                  <a:rPr lang="en-US" sz="1600" dirty="0" smtClean="0"/>
                  <a:t>Of Data</a:t>
                </a:r>
              </a:p>
              <a:p>
                <a:pPr algn="ctr"/>
                <a:r>
                  <a:rPr lang="en-US" sz="1600" dirty="0" smtClean="0"/>
                  <a:t>Record 4</a:t>
                </a:r>
                <a:endParaRPr lang="en-US" sz="1600" dirty="0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9122238" y="4012102"/>
                <a:ext cx="1149485" cy="105055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dirty="0" smtClean="0"/>
                  <a:t>Record 4</a:t>
                </a:r>
              </a:p>
              <a:p>
                <a:pPr algn="ctr"/>
                <a:r>
                  <a:rPr lang="en-US" sz="1200" dirty="0" smtClean="0"/>
                  <a:t>Hash Pointer</a:t>
                </a:r>
              </a:p>
              <a:p>
                <a:pPr algn="ctr"/>
                <a:r>
                  <a:rPr lang="en-US" sz="1200" dirty="0" smtClean="0"/>
                  <a:t>Array</a:t>
                </a:r>
                <a:endParaRPr lang="en-US" sz="1200" dirty="0"/>
              </a:p>
            </p:txBody>
          </p:sp>
          <p:sp>
            <p:nvSpPr>
              <p:cNvPr id="249" name="Right Arrow 248"/>
              <p:cNvSpPr/>
              <p:nvPr/>
            </p:nvSpPr>
            <p:spPr>
              <a:xfrm rot="6263444">
                <a:off x="9639335" y="3675694"/>
                <a:ext cx="716480" cy="197299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Right Arrow 249"/>
              <p:cNvSpPr/>
              <p:nvPr/>
            </p:nvSpPr>
            <p:spPr>
              <a:xfrm rot="15336556" flipH="1">
                <a:off x="10355493" y="3667996"/>
                <a:ext cx="716480" cy="197299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9796750" y="3142515"/>
                <a:ext cx="1041670" cy="355153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Top Hash</a:t>
                </a:r>
                <a:endParaRPr lang="en-US" sz="1200" dirty="0"/>
              </a:p>
            </p:txBody>
          </p:sp>
        </p:grpSp>
        <p:sp>
          <p:nvSpPr>
            <p:cNvPr id="241" name="TextBox 240"/>
            <p:cNvSpPr txBox="1"/>
            <p:nvPr/>
          </p:nvSpPr>
          <p:spPr>
            <a:xfrm rot="20845364">
              <a:off x="3028324" y="5270285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3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4094702" y="4084226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Rec4</a:t>
              </a:r>
              <a:endParaRPr lang="en-US" sz="2000" dirty="0"/>
            </a:p>
          </p:txBody>
        </p:sp>
        <p:sp>
          <p:nvSpPr>
            <p:cNvPr id="243" name="TextBox 242"/>
            <p:cNvSpPr txBox="1"/>
            <p:nvPr/>
          </p:nvSpPr>
          <p:spPr>
            <a:xfrm rot="20534341">
              <a:off x="5507583" y="5835043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4 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44" name="TextBox 243"/>
            <p:cNvSpPr txBox="1"/>
            <p:nvPr/>
          </p:nvSpPr>
          <p:spPr>
            <a:xfrm rot="2047794">
              <a:off x="5544259" y="425732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4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2566" y="1973882"/>
            <a:ext cx="4754006" cy="4355164"/>
            <a:chOff x="6232566" y="2129414"/>
            <a:chExt cx="4754006" cy="4355164"/>
          </a:xfrm>
        </p:grpSpPr>
        <p:sp>
          <p:nvSpPr>
            <p:cNvPr id="263" name="Rounded Rectangle 262"/>
            <p:cNvSpPr/>
            <p:nvPr/>
          </p:nvSpPr>
          <p:spPr>
            <a:xfrm rot="5400000">
              <a:off x="7425325" y="3985611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4" name="Rectangle 263"/>
            <p:cNvSpPr/>
            <p:nvPr/>
          </p:nvSpPr>
          <p:spPr>
            <a:xfrm rot="5400000">
              <a:off x="7822567" y="5089620"/>
              <a:ext cx="939738" cy="14187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5</a:t>
              </a:r>
              <a:endParaRPr lang="en-US" sz="1600" dirty="0"/>
            </a:p>
          </p:txBody>
        </p:sp>
        <p:sp>
          <p:nvSpPr>
            <p:cNvPr id="265" name="Right Arrow 264"/>
            <p:cNvSpPr/>
            <p:nvPr/>
          </p:nvSpPr>
          <p:spPr>
            <a:xfrm rot="20736556" flipH="1">
              <a:off x="8902818" y="5483930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6" name="Right Arrow 265"/>
            <p:cNvSpPr/>
            <p:nvPr/>
          </p:nvSpPr>
          <p:spPr>
            <a:xfrm rot="13510836">
              <a:off x="5909598" y="3356420"/>
              <a:ext cx="2760399" cy="30638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7" name="Right Arrow 266"/>
            <p:cNvSpPr/>
            <p:nvPr/>
          </p:nvSpPr>
          <p:spPr>
            <a:xfrm rot="10129516" flipV="1">
              <a:off x="6232566" y="4951395"/>
              <a:ext cx="2228883" cy="310477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8" name="Rectangle 267"/>
            <p:cNvSpPr/>
            <p:nvPr/>
          </p:nvSpPr>
          <p:spPr>
            <a:xfrm rot="5400000">
              <a:off x="8114353" y="4327646"/>
              <a:ext cx="939738" cy="8114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5</a:t>
              </a:r>
            </a:p>
            <a:p>
              <a:pPr algn="ctr"/>
              <a:r>
                <a:rPr lang="en-US" sz="1200" dirty="0" smtClean="0"/>
                <a:t>Hash Pointers</a:t>
              </a:r>
              <a:endParaRPr lang="en-US" sz="1200" dirty="0"/>
            </a:p>
          </p:txBody>
        </p:sp>
        <p:sp>
          <p:nvSpPr>
            <p:cNvPr id="269" name="Right Arrow 268"/>
            <p:cNvSpPr/>
            <p:nvPr/>
          </p:nvSpPr>
          <p:spPr>
            <a:xfrm rot="11663444">
              <a:off x="8896873" y="4898449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 rot="5400000">
              <a:off x="9098618" y="5103561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271" name="Right Arrow 270"/>
            <p:cNvSpPr/>
            <p:nvPr/>
          </p:nvSpPr>
          <p:spPr>
            <a:xfrm rot="10800000">
              <a:off x="9621643" y="5110728"/>
              <a:ext cx="1246835" cy="30696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2" name="TextBox 271"/>
            <p:cNvSpPr txBox="1"/>
            <p:nvPr/>
          </p:nvSpPr>
          <p:spPr>
            <a:xfrm rot="2612384">
              <a:off x="7006993" y="2887980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2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7382673" y="4435146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Rec5</a:t>
              </a:r>
              <a:endParaRPr lang="en-US" sz="2000" dirty="0"/>
            </a:p>
          </p:txBody>
        </p:sp>
        <p:sp>
          <p:nvSpPr>
            <p:cNvPr id="274" name="TextBox 273"/>
            <p:cNvSpPr txBox="1"/>
            <p:nvPr/>
          </p:nvSpPr>
          <p:spPr>
            <a:xfrm rot="20534341">
              <a:off x="8870890" y="5732207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5 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 rot="20879991">
              <a:off x="6455746" y="5281445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4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9907429" y="5380713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5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 rot="2047794">
              <a:off x="8979639" y="4267032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5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  <p:sp>
          <p:nvSpPr>
            <p:cNvPr id="280" name="5-Point Star 279"/>
            <p:cNvSpPr/>
            <p:nvPr/>
          </p:nvSpPr>
          <p:spPr>
            <a:xfrm>
              <a:off x="10200915" y="4808980"/>
              <a:ext cx="608950" cy="53989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6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097835" y="882258"/>
            <a:ext cx="4843948" cy="1545330"/>
            <a:chOff x="7097835" y="1037790"/>
            <a:chExt cx="4843948" cy="1545330"/>
          </a:xfrm>
        </p:grpSpPr>
        <p:sp>
          <p:nvSpPr>
            <p:cNvPr id="281" name="Rounded Rectangle 280"/>
            <p:cNvSpPr/>
            <p:nvPr/>
          </p:nvSpPr>
          <p:spPr>
            <a:xfrm>
              <a:off x="7097835" y="1037790"/>
              <a:ext cx="4843948" cy="1545330"/>
            </a:xfrm>
            <a:prstGeom prst="roundRect">
              <a:avLst>
                <a:gd name="adj" fmla="val 899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82" name="Right Arrow 281"/>
            <p:cNvSpPr/>
            <p:nvPr/>
          </p:nvSpPr>
          <p:spPr>
            <a:xfrm rot="10800000">
              <a:off x="7320161" y="1363049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3" name="Right Arrow 282"/>
            <p:cNvSpPr/>
            <p:nvPr/>
          </p:nvSpPr>
          <p:spPr>
            <a:xfrm rot="10800000">
              <a:off x="7320161" y="2043029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4" name="Rounded Rectangle 283"/>
            <p:cNvSpPr/>
            <p:nvPr/>
          </p:nvSpPr>
          <p:spPr>
            <a:xfrm>
              <a:off x="7701176" y="1177571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Rec1</a:t>
              </a:r>
              <a:endParaRPr lang="en-US" sz="2000" dirty="0"/>
            </a:p>
          </p:txBody>
        </p:sp>
        <p:sp>
          <p:nvSpPr>
            <p:cNvPr id="285" name="Rounded Rectangle 284"/>
            <p:cNvSpPr/>
            <p:nvPr/>
          </p:nvSpPr>
          <p:spPr>
            <a:xfrm>
              <a:off x="7690714" y="1875886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Rec3</a:t>
              </a:r>
              <a:endParaRPr lang="en-US" sz="2000" dirty="0"/>
            </a:p>
          </p:txBody>
        </p:sp>
        <p:sp>
          <p:nvSpPr>
            <p:cNvPr id="286" name="Right Arrow 285"/>
            <p:cNvSpPr/>
            <p:nvPr/>
          </p:nvSpPr>
          <p:spPr>
            <a:xfrm rot="10800000">
              <a:off x="8422414" y="1348878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7" name="Rounded Rectangle 286"/>
            <p:cNvSpPr/>
            <p:nvPr/>
          </p:nvSpPr>
          <p:spPr>
            <a:xfrm>
              <a:off x="8920151" y="1164740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Rec2</a:t>
              </a:r>
              <a:endParaRPr lang="en-US" sz="2000" dirty="0"/>
            </a:p>
          </p:txBody>
        </p:sp>
        <p:sp>
          <p:nvSpPr>
            <p:cNvPr id="288" name="Right Arrow 287"/>
            <p:cNvSpPr/>
            <p:nvPr/>
          </p:nvSpPr>
          <p:spPr>
            <a:xfrm rot="10800000">
              <a:off x="8422414" y="2028858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9" name="Rounded Rectangle 288"/>
            <p:cNvSpPr/>
            <p:nvPr/>
          </p:nvSpPr>
          <p:spPr>
            <a:xfrm>
              <a:off x="8888423" y="1863055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Rec4</a:t>
              </a:r>
              <a:endParaRPr lang="en-US" sz="2000" dirty="0"/>
            </a:p>
          </p:txBody>
        </p:sp>
        <p:sp>
          <p:nvSpPr>
            <p:cNvPr id="290" name="Right Arrow 289"/>
            <p:cNvSpPr/>
            <p:nvPr/>
          </p:nvSpPr>
          <p:spPr>
            <a:xfrm rot="12309839">
              <a:off x="9614119" y="1470190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1" name="Right Arrow 290"/>
            <p:cNvSpPr/>
            <p:nvPr/>
          </p:nvSpPr>
          <p:spPr>
            <a:xfrm rot="9241056">
              <a:off x="9586071" y="1857051"/>
              <a:ext cx="744619" cy="199081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2" name="Rounded Rectangle 291"/>
            <p:cNvSpPr/>
            <p:nvPr/>
          </p:nvSpPr>
          <p:spPr>
            <a:xfrm>
              <a:off x="10139126" y="1480988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Rec5</a:t>
              </a:r>
              <a:endParaRPr lang="en-US" sz="2000" dirty="0"/>
            </a:p>
          </p:txBody>
        </p:sp>
        <p:sp>
          <p:nvSpPr>
            <p:cNvPr id="293" name="Right Arrow 292"/>
            <p:cNvSpPr/>
            <p:nvPr/>
          </p:nvSpPr>
          <p:spPr>
            <a:xfrm rot="10800000">
              <a:off x="11011395" y="1665756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4" name="5-Point Star 293"/>
            <p:cNvSpPr/>
            <p:nvPr/>
          </p:nvSpPr>
          <p:spPr>
            <a:xfrm>
              <a:off x="11079995" y="1459861"/>
              <a:ext cx="412729" cy="382067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472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168" grpId="0" animBg="1"/>
      <p:bldP spid="222" grpId="0" animBg="1"/>
      <p:bldP spid="222" grpId="1" animBg="1"/>
      <p:bldP spid="220" grpId="0" animBg="1"/>
      <p:bldP spid="223" grpId="0" animBg="1"/>
      <p:bldP spid="223" grpId="1" animBg="1"/>
      <p:bldP spid="224" grpId="0" animBg="1"/>
      <p:bldP spid="224" grpId="1" animBg="1"/>
      <p:bldP spid="259" grpId="0" animBg="1"/>
      <p:bldP spid="258" grpId="0" animBg="1"/>
      <p:bldP spid="258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ounded Rectangle 83"/>
          <p:cNvSpPr/>
          <p:nvPr/>
        </p:nvSpPr>
        <p:spPr>
          <a:xfrm rot="5400000">
            <a:off x="593561" y="1215884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2832563" y="2283153"/>
            <a:ext cx="1339292" cy="911849"/>
            <a:chOff x="2832563" y="2425882"/>
            <a:chExt cx="1339292" cy="911849"/>
          </a:xfrm>
        </p:grpSpPr>
        <p:sp>
          <p:nvSpPr>
            <p:cNvPr id="128" name="TextBox 127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1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07" name="Right Arrow 106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217" y="76200"/>
            <a:ext cx="11691566" cy="704918"/>
          </a:xfrm>
        </p:spPr>
        <p:txBody>
          <a:bodyPr>
            <a:normAutofit/>
          </a:bodyPr>
          <a:lstStyle/>
          <a:p>
            <a:r>
              <a:rPr lang="en-US" dirty="0" err="1" smtClean="0"/>
              <a:t>DataCapsules</a:t>
            </a:r>
            <a:r>
              <a:rPr lang="en-US" dirty="0" smtClean="0"/>
              <a:t> provide proof of membership on Reads</a:t>
            </a:r>
            <a:endParaRPr lang="en-US" dirty="0"/>
          </a:p>
        </p:txBody>
      </p:sp>
      <p:sp>
        <p:nvSpPr>
          <p:cNvPr id="168" name="Rounded Rectangle 167"/>
          <p:cNvSpPr/>
          <p:nvPr/>
        </p:nvSpPr>
        <p:spPr>
          <a:xfrm rot="5400000">
            <a:off x="562036" y="3894457"/>
            <a:ext cx="2459043" cy="2538890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78" name="Group 177"/>
          <p:cNvGrpSpPr/>
          <p:nvPr/>
        </p:nvGrpSpPr>
        <p:grpSpPr>
          <a:xfrm>
            <a:off x="2801100" y="5025633"/>
            <a:ext cx="1339292" cy="911849"/>
            <a:chOff x="2832563" y="2425882"/>
            <a:chExt cx="1339292" cy="911849"/>
          </a:xfrm>
        </p:grpSpPr>
        <p:sp>
          <p:nvSpPr>
            <p:cNvPr id="179" name="TextBox 178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3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80" name="Right Arrow 179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22" name="5-Point Star 221"/>
          <p:cNvSpPr/>
          <p:nvPr/>
        </p:nvSpPr>
        <p:spPr>
          <a:xfrm>
            <a:off x="3406492" y="2027403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53637" y="1255808"/>
            <a:ext cx="3690392" cy="2459043"/>
            <a:chOff x="553637" y="1398537"/>
            <a:chExt cx="3690392" cy="2459043"/>
          </a:xfrm>
        </p:grpSpPr>
        <p:sp>
          <p:nvSpPr>
            <p:cNvPr id="219" name="Rounded Rectangle 218"/>
            <p:cNvSpPr/>
            <p:nvPr/>
          </p:nvSpPr>
          <p:spPr>
            <a:xfrm rot="5400000">
              <a:off x="593561" y="1358613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122377" y="2129773"/>
              <a:ext cx="1121652" cy="1228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56241" y="1247273"/>
            <a:ext cx="2998427" cy="2227200"/>
            <a:chOff x="156241" y="1390002"/>
            <a:chExt cx="2998427" cy="2227200"/>
          </a:xfrm>
        </p:grpSpPr>
        <p:grpSp>
          <p:nvGrpSpPr>
            <p:cNvPr id="14" name="Group 13"/>
            <p:cNvGrpSpPr/>
            <p:nvPr/>
          </p:nvGrpSpPr>
          <p:grpSpPr>
            <a:xfrm>
              <a:off x="156241" y="1390002"/>
              <a:ext cx="2937036" cy="2227200"/>
              <a:chOff x="156241" y="1390002"/>
              <a:chExt cx="2937036" cy="2227200"/>
            </a:xfrm>
          </p:grpSpPr>
          <p:sp>
            <p:nvSpPr>
              <p:cNvPr id="85" name="Right Arrow 84"/>
              <p:cNvSpPr/>
              <p:nvPr/>
            </p:nvSpPr>
            <p:spPr>
              <a:xfrm rot="10800000">
                <a:off x="156241" y="1851667"/>
                <a:ext cx="1339292" cy="287013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rot="5400000">
                <a:off x="990739" y="2437946"/>
                <a:ext cx="939738" cy="1418774"/>
              </a:xfrm>
              <a:prstGeom prst="rect">
                <a:avLst/>
              </a:prstGeom>
              <a:solidFill>
                <a:srgbClr val="2E75B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600" dirty="0" smtClean="0"/>
                  <a:t>Block </a:t>
                </a:r>
              </a:p>
              <a:p>
                <a:pPr algn="ctr"/>
                <a:r>
                  <a:rPr lang="en-US" sz="1600" dirty="0" smtClean="0"/>
                  <a:t>Of Data</a:t>
                </a:r>
              </a:p>
              <a:p>
                <a:pPr algn="ctr"/>
                <a:r>
                  <a:rPr lang="en-US" sz="1600" dirty="0" smtClean="0"/>
                  <a:t>Record 1</a:t>
                </a:r>
                <a:endParaRPr lang="en-US" sz="1600" dirty="0"/>
              </a:p>
            </p:txBody>
          </p:sp>
          <p:sp>
            <p:nvSpPr>
              <p:cNvPr id="87" name="Rectangle 86"/>
              <p:cNvSpPr/>
              <p:nvPr/>
            </p:nvSpPr>
            <p:spPr>
              <a:xfrm rot="5400000">
                <a:off x="1282525" y="1675972"/>
                <a:ext cx="939738" cy="81141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dirty="0" smtClean="0"/>
                  <a:t>Record 1</a:t>
                </a:r>
              </a:p>
              <a:p>
                <a:pPr algn="ctr"/>
                <a:r>
                  <a:rPr lang="en-US" sz="1200" dirty="0" smtClean="0"/>
                  <a:t>Hash Pointer</a:t>
                </a:r>
              </a:p>
              <a:p>
                <a:pPr algn="ctr"/>
                <a:r>
                  <a:rPr lang="en-US" sz="1200" dirty="0" smtClean="0"/>
                  <a:t>Array</a:t>
                </a:r>
                <a:endParaRPr lang="en-US" sz="1200" dirty="0"/>
              </a:p>
            </p:txBody>
          </p:sp>
          <p:sp>
            <p:nvSpPr>
              <p:cNvPr id="88" name="Right Arrow 87"/>
              <p:cNvSpPr/>
              <p:nvPr/>
            </p:nvSpPr>
            <p:spPr>
              <a:xfrm rot="11663444">
                <a:off x="2065045" y="2246775"/>
                <a:ext cx="553386" cy="16129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Right Arrow 88"/>
              <p:cNvSpPr/>
              <p:nvPr/>
            </p:nvSpPr>
            <p:spPr>
              <a:xfrm rot="20736556" flipH="1">
                <a:off x="2070991" y="2832256"/>
                <a:ext cx="553386" cy="16129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 rot="5400000">
                <a:off x="2266790" y="2451887"/>
                <a:ext cx="851596" cy="274309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Top Hash</a:t>
                </a:r>
                <a:endParaRPr lang="en-US" sz="1200" dirty="0"/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1837" y="1390002"/>
                <a:ext cx="7793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Rec1</a:t>
                </a:r>
                <a:endParaRPr lang="en-US" sz="2000" dirty="0"/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 rot="20534341">
                <a:off x="2094285" y="3117135"/>
                <a:ext cx="998992" cy="466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sz="1600" dirty="0" smtClean="0"/>
                  <a:t>Block 1 </a:t>
                </a:r>
                <a:br>
                  <a:rPr lang="en-US" sz="1600" dirty="0" smtClean="0"/>
                </a:br>
                <a:r>
                  <a:rPr lang="en-US" sz="1600" dirty="0" smtClean="0"/>
                  <a:t>hash</a:t>
                </a:r>
                <a:endParaRPr lang="en-US" sz="1600" dirty="0"/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 rot="2047794">
              <a:off x="2125219" y="157366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1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sp>
        <p:nvSpPr>
          <p:cNvPr id="220" name="Rounded Rectangle 219"/>
          <p:cNvSpPr/>
          <p:nvPr/>
        </p:nvSpPr>
        <p:spPr>
          <a:xfrm rot="5400000">
            <a:off x="4054898" y="1191209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6332279" y="2326198"/>
            <a:ext cx="1339292" cy="911849"/>
            <a:chOff x="2832563" y="2425882"/>
            <a:chExt cx="1339292" cy="911849"/>
          </a:xfrm>
        </p:grpSpPr>
        <p:sp>
          <p:nvSpPr>
            <p:cNvPr id="137" name="TextBox 136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2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60" name="Right Arrow 159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23" name="5-Point Star 222"/>
          <p:cNvSpPr/>
          <p:nvPr/>
        </p:nvSpPr>
        <p:spPr>
          <a:xfrm>
            <a:off x="6969877" y="2056251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014974" y="1231133"/>
            <a:ext cx="3685454" cy="2459043"/>
            <a:chOff x="4014974" y="1373862"/>
            <a:chExt cx="3685454" cy="2459043"/>
          </a:xfrm>
        </p:grpSpPr>
        <p:sp>
          <p:nvSpPr>
            <p:cNvPr id="115" name="Rounded Rectangle 114"/>
            <p:cNvSpPr/>
            <p:nvPr/>
          </p:nvSpPr>
          <p:spPr>
            <a:xfrm rot="5400000">
              <a:off x="4054898" y="1333938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6578776" y="2138680"/>
              <a:ext cx="1121652" cy="1209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798882" y="1247696"/>
            <a:ext cx="3802582" cy="2226778"/>
            <a:chOff x="2798882" y="1390425"/>
            <a:chExt cx="3802582" cy="2226778"/>
          </a:xfrm>
        </p:grpSpPr>
        <p:sp>
          <p:nvSpPr>
            <p:cNvPr id="116" name="Right Arrow 115"/>
            <p:cNvSpPr/>
            <p:nvPr/>
          </p:nvSpPr>
          <p:spPr>
            <a:xfrm rot="10138204">
              <a:off x="2798882" y="2228870"/>
              <a:ext cx="2092277" cy="285307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 rot="5400000">
              <a:off x="4452139" y="2437947"/>
              <a:ext cx="939738" cy="14187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2</a:t>
              </a:r>
              <a:endParaRPr lang="en-US" sz="1600" dirty="0"/>
            </a:p>
          </p:txBody>
        </p:sp>
        <p:sp>
          <p:nvSpPr>
            <p:cNvPr id="118" name="Rectangle 117"/>
            <p:cNvSpPr/>
            <p:nvPr/>
          </p:nvSpPr>
          <p:spPr>
            <a:xfrm rot="5400000">
              <a:off x="4743926" y="1675973"/>
              <a:ext cx="939738" cy="8114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2</a:t>
              </a:r>
            </a:p>
            <a:p>
              <a:pPr algn="ctr"/>
              <a:r>
                <a:rPr lang="en-US" sz="1200" dirty="0" smtClean="0"/>
                <a:t>Hash Pointer</a:t>
              </a:r>
            </a:p>
            <a:p>
              <a:pPr algn="ctr"/>
              <a:r>
                <a:rPr lang="en-US" sz="1200" dirty="0" smtClean="0"/>
                <a:t>Array</a:t>
              </a:r>
              <a:endParaRPr lang="en-US" sz="1200" dirty="0"/>
            </a:p>
          </p:txBody>
        </p:sp>
        <p:sp>
          <p:nvSpPr>
            <p:cNvPr id="119" name="Right Arrow 118"/>
            <p:cNvSpPr/>
            <p:nvPr/>
          </p:nvSpPr>
          <p:spPr>
            <a:xfrm rot="11663444">
              <a:off x="5526445" y="2246776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0" name="Right Arrow 119"/>
            <p:cNvSpPr/>
            <p:nvPr/>
          </p:nvSpPr>
          <p:spPr>
            <a:xfrm rot="20736556" flipH="1">
              <a:off x="5532391" y="2832256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 rot="5400000">
              <a:off x="5728190" y="2451888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122" name="TextBox 121"/>
            <p:cNvSpPr txBox="1"/>
            <p:nvPr/>
          </p:nvSpPr>
          <p:spPr>
            <a:xfrm rot="20922146">
              <a:off x="3084047" y="2502227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1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23" name="TextBox 122"/>
            <p:cNvSpPr txBox="1"/>
            <p:nvPr/>
          </p:nvSpPr>
          <p:spPr>
            <a:xfrm rot="20534341">
              <a:off x="5554247" y="3082387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2 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085510" y="1390425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Rec2</a:t>
              </a:r>
              <a:endParaRPr lang="en-US" sz="2000" dirty="0"/>
            </a:p>
          </p:txBody>
        </p:sp>
        <p:sp>
          <p:nvSpPr>
            <p:cNvPr id="132" name="TextBox 131"/>
            <p:cNvSpPr txBox="1"/>
            <p:nvPr/>
          </p:nvSpPr>
          <p:spPr>
            <a:xfrm rot="2047794">
              <a:off x="5572015" y="1550170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2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sp>
        <p:nvSpPr>
          <p:cNvPr id="224" name="5-Point Star 223"/>
          <p:cNvSpPr/>
          <p:nvPr/>
        </p:nvSpPr>
        <p:spPr>
          <a:xfrm>
            <a:off x="3410584" y="4736826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522942" y="3930956"/>
            <a:ext cx="3690392" cy="2459043"/>
            <a:chOff x="553637" y="1398537"/>
            <a:chExt cx="3690392" cy="2459043"/>
          </a:xfrm>
        </p:grpSpPr>
        <p:sp>
          <p:nvSpPr>
            <p:cNvPr id="228" name="Rectangle 227"/>
            <p:cNvSpPr/>
            <p:nvPr/>
          </p:nvSpPr>
          <p:spPr>
            <a:xfrm>
              <a:off x="3122377" y="2129773"/>
              <a:ext cx="1121652" cy="1228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  <p:sp>
          <p:nvSpPr>
            <p:cNvPr id="227" name="Rounded Rectangle 226"/>
            <p:cNvSpPr/>
            <p:nvPr/>
          </p:nvSpPr>
          <p:spPr>
            <a:xfrm rot="5400000">
              <a:off x="593561" y="1358613"/>
              <a:ext cx="2459043" cy="2538891"/>
            </a:xfrm>
            <a:prstGeom prst="roundRect">
              <a:avLst/>
            </a:prstGeom>
            <a:solidFill>
              <a:srgbClr val="FFABAB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9179" y="3956269"/>
            <a:ext cx="2997093" cy="2221453"/>
            <a:chOff x="119179" y="4098998"/>
            <a:chExt cx="2997093" cy="2221453"/>
          </a:xfrm>
        </p:grpSpPr>
        <p:sp>
          <p:nvSpPr>
            <p:cNvPr id="177" name="TextBox 176"/>
            <p:cNvSpPr txBox="1"/>
            <p:nvPr/>
          </p:nvSpPr>
          <p:spPr>
            <a:xfrm rot="2047794">
              <a:off x="2086823" y="425732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3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  <p:sp>
          <p:nvSpPr>
            <p:cNvPr id="169" name="Right Arrow 168"/>
            <p:cNvSpPr/>
            <p:nvPr/>
          </p:nvSpPr>
          <p:spPr>
            <a:xfrm rot="10800000">
              <a:off x="119179" y="4593415"/>
              <a:ext cx="1339292" cy="290371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 rot="5400000">
              <a:off x="959277" y="5141195"/>
              <a:ext cx="939738" cy="141877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3</a:t>
              </a:r>
              <a:endParaRPr lang="en-US" sz="1600" dirty="0"/>
            </a:p>
          </p:txBody>
        </p:sp>
        <p:sp>
          <p:nvSpPr>
            <p:cNvPr id="171" name="Rectangle 170"/>
            <p:cNvSpPr/>
            <p:nvPr/>
          </p:nvSpPr>
          <p:spPr>
            <a:xfrm rot="5400000">
              <a:off x="1251064" y="4379221"/>
              <a:ext cx="939738" cy="81141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3</a:t>
              </a:r>
            </a:p>
            <a:p>
              <a:pPr algn="ctr"/>
              <a:r>
                <a:rPr lang="en-US" sz="1200" dirty="0" smtClean="0"/>
                <a:t>Hash Pointer</a:t>
              </a:r>
            </a:p>
            <a:p>
              <a:pPr algn="ctr"/>
              <a:r>
                <a:rPr lang="en-US" sz="1200" dirty="0" smtClean="0"/>
                <a:t>Array</a:t>
              </a:r>
              <a:endParaRPr lang="en-US" sz="1200" dirty="0"/>
            </a:p>
          </p:txBody>
        </p:sp>
        <p:sp>
          <p:nvSpPr>
            <p:cNvPr id="172" name="Right Arrow 171"/>
            <p:cNvSpPr/>
            <p:nvPr/>
          </p:nvSpPr>
          <p:spPr>
            <a:xfrm rot="11663444">
              <a:off x="2033583" y="4950024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3" name="Right Arrow 172"/>
            <p:cNvSpPr/>
            <p:nvPr/>
          </p:nvSpPr>
          <p:spPr>
            <a:xfrm rot="20736556" flipH="1">
              <a:off x="2039529" y="5535504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 rot="5400000">
              <a:off x="2235328" y="5155136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97004" y="4098998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Rec3</a:t>
              </a:r>
              <a:endParaRPr lang="en-US" sz="2000" dirty="0"/>
            </a:p>
          </p:txBody>
        </p:sp>
        <p:sp>
          <p:nvSpPr>
            <p:cNvPr id="176" name="TextBox 175"/>
            <p:cNvSpPr txBox="1"/>
            <p:nvPr/>
          </p:nvSpPr>
          <p:spPr>
            <a:xfrm rot="20534341">
              <a:off x="2076727" y="5835043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3 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</p:grpSp>
      <p:sp>
        <p:nvSpPr>
          <p:cNvPr id="259" name="Rounded Rectangle 258"/>
          <p:cNvSpPr/>
          <p:nvPr/>
        </p:nvSpPr>
        <p:spPr>
          <a:xfrm rot="5400000">
            <a:off x="4035989" y="3914636"/>
            <a:ext cx="2459043" cy="2538891"/>
          </a:xfrm>
          <a:prstGeom prst="roundRect">
            <a:avLst/>
          </a:prstGeom>
          <a:solidFill>
            <a:srgbClr val="8DDCF8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255" name="Group 254"/>
          <p:cNvGrpSpPr/>
          <p:nvPr/>
        </p:nvGrpSpPr>
        <p:grpSpPr>
          <a:xfrm>
            <a:off x="6288734" y="5025861"/>
            <a:ext cx="1339292" cy="911849"/>
            <a:chOff x="2832563" y="2425882"/>
            <a:chExt cx="1339292" cy="911849"/>
          </a:xfrm>
        </p:grpSpPr>
        <p:sp>
          <p:nvSpPr>
            <p:cNvPr id="256" name="TextBox 255"/>
            <p:cNvSpPr txBox="1"/>
            <p:nvPr/>
          </p:nvSpPr>
          <p:spPr>
            <a:xfrm>
              <a:off x="3056652" y="2691400"/>
              <a:ext cx="1079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4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57" name="Right Arrow 256"/>
            <p:cNvSpPr/>
            <p:nvPr/>
          </p:nvSpPr>
          <p:spPr>
            <a:xfrm rot="10800000">
              <a:off x="2832563" y="2425882"/>
              <a:ext cx="1339292" cy="28701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sp>
        <p:nvSpPr>
          <p:cNvPr id="258" name="5-Point Star 257"/>
          <p:cNvSpPr/>
          <p:nvPr/>
        </p:nvSpPr>
        <p:spPr>
          <a:xfrm>
            <a:off x="6926332" y="4716725"/>
            <a:ext cx="608950" cy="5398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sym typeface="Symbol" panose="05050102010706020507" pitchFamily="18" charset="2"/>
              </a:rPr>
              <a:t></a:t>
            </a:r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252" name="Group 251"/>
          <p:cNvGrpSpPr/>
          <p:nvPr/>
        </p:nvGrpSpPr>
        <p:grpSpPr>
          <a:xfrm>
            <a:off x="3996065" y="3954560"/>
            <a:ext cx="3685454" cy="2459043"/>
            <a:chOff x="4014974" y="1373862"/>
            <a:chExt cx="3685454" cy="2459043"/>
          </a:xfrm>
        </p:grpSpPr>
        <p:sp>
          <p:nvSpPr>
            <p:cNvPr id="253" name="Rounded Rectangle 252"/>
            <p:cNvSpPr/>
            <p:nvPr/>
          </p:nvSpPr>
          <p:spPr>
            <a:xfrm rot="5400000">
              <a:off x="4054898" y="1333938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78776" y="2138680"/>
              <a:ext cx="1121652" cy="1209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</a:t>
              </a:r>
              <a:endParaRPr lang="en-US" sz="1600" dirty="0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2783723" y="3941497"/>
            <a:ext cx="3789985" cy="2256166"/>
            <a:chOff x="2783723" y="4084226"/>
            <a:chExt cx="3789985" cy="2256166"/>
          </a:xfrm>
        </p:grpSpPr>
        <p:grpSp>
          <p:nvGrpSpPr>
            <p:cNvPr id="240" name="Group 239"/>
            <p:cNvGrpSpPr/>
            <p:nvPr/>
          </p:nvGrpSpPr>
          <p:grpSpPr>
            <a:xfrm rot="5400000">
              <a:off x="3525536" y="3593187"/>
              <a:ext cx="2005392" cy="3489017"/>
              <a:chOff x="9122238" y="3142515"/>
              <a:chExt cx="2452990" cy="4517298"/>
            </a:xfrm>
          </p:grpSpPr>
          <p:sp>
            <p:nvSpPr>
              <p:cNvPr id="246" name="Right Arrow 245"/>
              <p:cNvSpPr/>
              <p:nvPr/>
            </p:nvSpPr>
            <p:spPr>
              <a:xfrm rot="4570871">
                <a:off x="8722392" y="6147079"/>
                <a:ext cx="2704330" cy="321138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10425743" y="3996703"/>
                <a:ext cx="1149485" cy="183691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600" dirty="0" smtClean="0"/>
                  <a:t>Block </a:t>
                </a:r>
              </a:p>
              <a:p>
                <a:pPr algn="ctr"/>
                <a:r>
                  <a:rPr lang="en-US" sz="1600" dirty="0" smtClean="0"/>
                  <a:t>Of Data</a:t>
                </a:r>
              </a:p>
              <a:p>
                <a:pPr algn="ctr"/>
                <a:r>
                  <a:rPr lang="en-US" sz="1600" dirty="0" smtClean="0"/>
                  <a:t>Record 4</a:t>
                </a:r>
                <a:endParaRPr lang="en-US" sz="1600" dirty="0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9122238" y="4012102"/>
                <a:ext cx="1149485" cy="105055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dirty="0" smtClean="0"/>
                  <a:t>Record 4</a:t>
                </a:r>
              </a:p>
              <a:p>
                <a:pPr algn="ctr"/>
                <a:r>
                  <a:rPr lang="en-US" sz="1200" dirty="0" smtClean="0"/>
                  <a:t>Hash Pointer</a:t>
                </a:r>
              </a:p>
              <a:p>
                <a:pPr algn="ctr"/>
                <a:r>
                  <a:rPr lang="en-US" sz="1200" dirty="0" smtClean="0"/>
                  <a:t>Array</a:t>
                </a:r>
                <a:endParaRPr lang="en-US" sz="1200" dirty="0"/>
              </a:p>
            </p:txBody>
          </p:sp>
          <p:sp>
            <p:nvSpPr>
              <p:cNvPr id="249" name="Right Arrow 248"/>
              <p:cNvSpPr/>
              <p:nvPr/>
            </p:nvSpPr>
            <p:spPr>
              <a:xfrm rot="6263444">
                <a:off x="9639335" y="3675694"/>
                <a:ext cx="716480" cy="197299"/>
              </a:xfrm>
              <a:prstGeom prst="rightArrow">
                <a:avLst/>
              </a:prstGeom>
              <a:solidFill>
                <a:srgbClr val="00B0F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Right Arrow 249"/>
              <p:cNvSpPr/>
              <p:nvPr/>
            </p:nvSpPr>
            <p:spPr>
              <a:xfrm rot="15336556" flipH="1">
                <a:off x="10355493" y="3667996"/>
                <a:ext cx="716480" cy="197299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9796750" y="3142515"/>
                <a:ext cx="1041670" cy="355153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Top Hash</a:t>
                </a:r>
                <a:endParaRPr lang="en-US" sz="1200" dirty="0"/>
              </a:p>
            </p:txBody>
          </p:sp>
        </p:grpSp>
        <p:sp>
          <p:nvSpPr>
            <p:cNvPr id="241" name="TextBox 240"/>
            <p:cNvSpPr txBox="1"/>
            <p:nvPr/>
          </p:nvSpPr>
          <p:spPr>
            <a:xfrm rot="20845364">
              <a:off x="3028324" y="5270285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3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4094702" y="4084226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Rec4</a:t>
              </a:r>
              <a:endParaRPr lang="en-US" sz="2000" dirty="0"/>
            </a:p>
          </p:txBody>
        </p:sp>
        <p:sp>
          <p:nvSpPr>
            <p:cNvPr id="243" name="TextBox 242"/>
            <p:cNvSpPr txBox="1"/>
            <p:nvPr/>
          </p:nvSpPr>
          <p:spPr>
            <a:xfrm rot="20534341">
              <a:off x="5507583" y="5835043"/>
              <a:ext cx="998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</a:rPr>
                <a:t>Block 4 </a:t>
              </a:r>
              <a:br>
                <a:rPr lang="en-US" sz="1600" b="1" dirty="0" smtClean="0">
                  <a:solidFill>
                    <a:srgbClr val="FF0000"/>
                  </a:solidFill>
                </a:rPr>
              </a:br>
              <a:r>
                <a:rPr lang="en-US" sz="1600" b="1" dirty="0" smtClean="0">
                  <a:solidFill>
                    <a:srgbClr val="FF0000"/>
                  </a:solidFill>
                </a:rPr>
                <a:t>hash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44" name="TextBox 243"/>
            <p:cNvSpPr txBox="1"/>
            <p:nvPr/>
          </p:nvSpPr>
          <p:spPr>
            <a:xfrm rot="2047794">
              <a:off x="5544259" y="4257326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4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2566" y="1986685"/>
            <a:ext cx="4754006" cy="4355164"/>
            <a:chOff x="6232566" y="2129414"/>
            <a:chExt cx="4754006" cy="4355164"/>
          </a:xfrm>
        </p:grpSpPr>
        <p:sp>
          <p:nvSpPr>
            <p:cNvPr id="263" name="Rounded Rectangle 262"/>
            <p:cNvSpPr/>
            <p:nvPr/>
          </p:nvSpPr>
          <p:spPr>
            <a:xfrm rot="5400000">
              <a:off x="7425325" y="3985611"/>
              <a:ext cx="2459043" cy="2538891"/>
            </a:xfrm>
            <a:prstGeom prst="roundRect">
              <a:avLst/>
            </a:prstGeom>
            <a:solidFill>
              <a:srgbClr val="8DDCF8"/>
            </a:solidFill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4" name="Rectangle 263"/>
            <p:cNvSpPr/>
            <p:nvPr/>
          </p:nvSpPr>
          <p:spPr>
            <a:xfrm rot="5400000">
              <a:off x="7822567" y="5089620"/>
              <a:ext cx="939738" cy="14187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Block </a:t>
              </a:r>
            </a:p>
            <a:p>
              <a:pPr algn="ctr"/>
              <a:r>
                <a:rPr lang="en-US" sz="1600" dirty="0" smtClean="0"/>
                <a:t>Of Data</a:t>
              </a:r>
            </a:p>
            <a:p>
              <a:pPr algn="ctr"/>
              <a:r>
                <a:rPr lang="en-US" sz="1600" dirty="0" smtClean="0"/>
                <a:t>Record 5</a:t>
              </a:r>
              <a:endParaRPr lang="en-US" sz="1600" dirty="0"/>
            </a:p>
          </p:txBody>
        </p:sp>
        <p:sp>
          <p:nvSpPr>
            <p:cNvPr id="265" name="Right Arrow 264"/>
            <p:cNvSpPr/>
            <p:nvPr/>
          </p:nvSpPr>
          <p:spPr>
            <a:xfrm rot="20736556" flipH="1">
              <a:off x="8902818" y="5483930"/>
              <a:ext cx="553386" cy="16129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6" name="Right Arrow 265"/>
            <p:cNvSpPr/>
            <p:nvPr/>
          </p:nvSpPr>
          <p:spPr>
            <a:xfrm rot="13510836">
              <a:off x="5909598" y="3356420"/>
              <a:ext cx="2760399" cy="30638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7" name="Right Arrow 266"/>
            <p:cNvSpPr/>
            <p:nvPr/>
          </p:nvSpPr>
          <p:spPr>
            <a:xfrm rot="10129516" flipV="1">
              <a:off x="6232566" y="4951395"/>
              <a:ext cx="2228883" cy="310477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8" name="Rectangle 267"/>
            <p:cNvSpPr/>
            <p:nvPr/>
          </p:nvSpPr>
          <p:spPr>
            <a:xfrm rot="5400000">
              <a:off x="8114353" y="4327646"/>
              <a:ext cx="939738" cy="8114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smtClean="0"/>
                <a:t>Record 5</a:t>
              </a:r>
            </a:p>
            <a:p>
              <a:pPr algn="ctr"/>
              <a:r>
                <a:rPr lang="en-US" sz="1200" dirty="0" smtClean="0"/>
                <a:t>Hash Pointers</a:t>
              </a:r>
              <a:endParaRPr lang="en-US" sz="1200" dirty="0"/>
            </a:p>
          </p:txBody>
        </p:sp>
        <p:sp>
          <p:nvSpPr>
            <p:cNvPr id="269" name="Right Arrow 268"/>
            <p:cNvSpPr/>
            <p:nvPr/>
          </p:nvSpPr>
          <p:spPr>
            <a:xfrm rot="11663444">
              <a:off x="8896873" y="4898449"/>
              <a:ext cx="553386" cy="161298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 rot="5400000">
              <a:off x="9098618" y="5103561"/>
              <a:ext cx="851596" cy="27430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Top Hash</a:t>
              </a:r>
              <a:endParaRPr lang="en-US" sz="1200" dirty="0"/>
            </a:p>
          </p:txBody>
        </p:sp>
        <p:sp>
          <p:nvSpPr>
            <p:cNvPr id="271" name="Right Arrow 270"/>
            <p:cNvSpPr/>
            <p:nvPr/>
          </p:nvSpPr>
          <p:spPr>
            <a:xfrm rot="10800000">
              <a:off x="9621643" y="5110728"/>
              <a:ext cx="1246835" cy="306963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2" name="TextBox 271"/>
            <p:cNvSpPr txBox="1"/>
            <p:nvPr/>
          </p:nvSpPr>
          <p:spPr>
            <a:xfrm rot="2612384">
              <a:off x="7006993" y="2887980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</a:rPr>
                <a:t>Record 2</a:t>
              </a:r>
              <a:br>
                <a:rPr lang="en-US" sz="1600" b="1" dirty="0" smtClean="0">
                  <a:solidFill>
                    <a:srgbClr val="FF0000"/>
                  </a:solidFill>
                </a:rPr>
              </a:br>
              <a:r>
                <a:rPr lang="en-US" sz="1600" b="1" dirty="0" smtClean="0">
                  <a:solidFill>
                    <a:srgbClr val="FF0000"/>
                  </a:solidFill>
                </a:rPr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</a:rPr>
                <a:t>Hash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7382673" y="4435146"/>
              <a:ext cx="779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Rec5</a:t>
              </a:r>
              <a:endParaRPr lang="en-US" sz="2000" dirty="0"/>
            </a:p>
          </p:txBody>
        </p:sp>
        <p:sp>
          <p:nvSpPr>
            <p:cNvPr id="274" name="TextBox 273"/>
            <p:cNvSpPr txBox="1"/>
            <p:nvPr/>
          </p:nvSpPr>
          <p:spPr>
            <a:xfrm rot="20534341">
              <a:off x="8870890" y="5732207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</a:rPr>
                <a:t>Block 5 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</a:rPr>
                <a:t>Hash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75" name="TextBox 274"/>
            <p:cNvSpPr txBox="1"/>
            <p:nvPr/>
          </p:nvSpPr>
          <p:spPr>
            <a:xfrm rot="20879991">
              <a:off x="6455746" y="5281445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4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9907429" y="5380713"/>
              <a:ext cx="1079143" cy="669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Record 5</a:t>
              </a:r>
              <a:br>
                <a:rPr lang="en-US" sz="1600" dirty="0" smtClean="0"/>
              </a:b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Hash</a:t>
              </a:r>
              <a:endParaRPr 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 rot="2047794">
              <a:off x="8979639" y="4267032"/>
              <a:ext cx="102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Block 5 </a:t>
              </a:r>
              <a:br>
                <a:rPr lang="en-US" sz="1600" dirty="0" smtClean="0"/>
              </a:br>
              <a:r>
                <a:rPr lang="en-US" sz="1600" dirty="0" err="1" smtClean="0"/>
                <a:t>ptr</a:t>
              </a:r>
              <a:r>
                <a:rPr lang="en-US" sz="1600" dirty="0" smtClean="0"/>
                <a:t> hash</a:t>
              </a:r>
              <a:endParaRPr lang="en-US" sz="1600" dirty="0"/>
            </a:p>
          </p:txBody>
        </p:sp>
        <p:sp>
          <p:nvSpPr>
            <p:cNvPr id="280" name="5-Point Star 279"/>
            <p:cNvSpPr/>
            <p:nvPr/>
          </p:nvSpPr>
          <p:spPr>
            <a:xfrm>
              <a:off x="10200915" y="4808980"/>
              <a:ext cx="608950" cy="53989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6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097835" y="895061"/>
            <a:ext cx="4843948" cy="1545330"/>
            <a:chOff x="7097835" y="1037790"/>
            <a:chExt cx="4843948" cy="1545330"/>
          </a:xfrm>
        </p:grpSpPr>
        <p:sp>
          <p:nvSpPr>
            <p:cNvPr id="281" name="Rounded Rectangle 280"/>
            <p:cNvSpPr/>
            <p:nvPr/>
          </p:nvSpPr>
          <p:spPr>
            <a:xfrm>
              <a:off x="7097835" y="1037790"/>
              <a:ext cx="4843948" cy="1545330"/>
            </a:xfrm>
            <a:prstGeom prst="roundRect">
              <a:avLst>
                <a:gd name="adj" fmla="val 899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82" name="Right Arrow 281"/>
            <p:cNvSpPr/>
            <p:nvPr/>
          </p:nvSpPr>
          <p:spPr>
            <a:xfrm rot="10800000">
              <a:off x="7320161" y="1363049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3" name="Right Arrow 282"/>
            <p:cNvSpPr/>
            <p:nvPr/>
          </p:nvSpPr>
          <p:spPr>
            <a:xfrm rot="10800000">
              <a:off x="7320161" y="2043029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4" name="Rounded Rectangle 283"/>
            <p:cNvSpPr/>
            <p:nvPr/>
          </p:nvSpPr>
          <p:spPr>
            <a:xfrm>
              <a:off x="7701176" y="1177571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Rec1</a:t>
              </a:r>
              <a:endParaRPr lang="en-US" sz="2000" dirty="0"/>
            </a:p>
          </p:txBody>
        </p:sp>
        <p:sp>
          <p:nvSpPr>
            <p:cNvPr id="285" name="Rounded Rectangle 284"/>
            <p:cNvSpPr/>
            <p:nvPr/>
          </p:nvSpPr>
          <p:spPr>
            <a:xfrm>
              <a:off x="7690714" y="1875886"/>
              <a:ext cx="885217" cy="544748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Rec3</a:t>
              </a:r>
              <a:endParaRPr lang="en-US" sz="2000" dirty="0"/>
            </a:p>
          </p:txBody>
        </p:sp>
        <p:sp>
          <p:nvSpPr>
            <p:cNvPr id="286" name="Right Arrow 285"/>
            <p:cNvSpPr/>
            <p:nvPr/>
          </p:nvSpPr>
          <p:spPr>
            <a:xfrm rot="10800000">
              <a:off x="8422414" y="1348878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7" name="Rounded Rectangle 286"/>
            <p:cNvSpPr/>
            <p:nvPr/>
          </p:nvSpPr>
          <p:spPr>
            <a:xfrm>
              <a:off x="8920151" y="1164740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Rec2</a:t>
              </a:r>
              <a:endParaRPr lang="en-US" sz="2000" dirty="0"/>
            </a:p>
          </p:txBody>
        </p:sp>
        <p:sp>
          <p:nvSpPr>
            <p:cNvPr id="288" name="Right Arrow 287"/>
            <p:cNvSpPr/>
            <p:nvPr/>
          </p:nvSpPr>
          <p:spPr>
            <a:xfrm rot="10800000">
              <a:off x="8422414" y="2028858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89" name="Rounded Rectangle 288"/>
            <p:cNvSpPr/>
            <p:nvPr/>
          </p:nvSpPr>
          <p:spPr>
            <a:xfrm>
              <a:off x="8888423" y="1863055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Rec4</a:t>
              </a:r>
              <a:endParaRPr lang="en-US" sz="2000" dirty="0"/>
            </a:p>
          </p:txBody>
        </p:sp>
        <p:sp>
          <p:nvSpPr>
            <p:cNvPr id="290" name="Right Arrow 289"/>
            <p:cNvSpPr/>
            <p:nvPr/>
          </p:nvSpPr>
          <p:spPr>
            <a:xfrm rot="12309839">
              <a:off x="9614119" y="1470190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1" name="Right Arrow 290"/>
            <p:cNvSpPr/>
            <p:nvPr/>
          </p:nvSpPr>
          <p:spPr>
            <a:xfrm rot="9241056">
              <a:off x="9586071" y="1857051"/>
              <a:ext cx="744619" cy="199081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2" name="Rounded Rectangle 291"/>
            <p:cNvSpPr/>
            <p:nvPr/>
          </p:nvSpPr>
          <p:spPr>
            <a:xfrm>
              <a:off x="10139126" y="1480988"/>
              <a:ext cx="885217" cy="5447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Rec5</a:t>
              </a:r>
              <a:endParaRPr lang="en-US" sz="2000" dirty="0"/>
            </a:p>
          </p:txBody>
        </p:sp>
        <p:sp>
          <p:nvSpPr>
            <p:cNvPr id="293" name="Right Arrow 292"/>
            <p:cNvSpPr/>
            <p:nvPr/>
          </p:nvSpPr>
          <p:spPr>
            <a:xfrm rot="10800000">
              <a:off x="11011395" y="1665756"/>
              <a:ext cx="716480" cy="197299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prstClr val="black"/>
                </a:solidFill>
              </a:endParaRPr>
            </a:p>
          </p:txBody>
        </p:sp>
        <p:sp>
          <p:nvSpPr>
            <p:cNvPr id="294" name="5-Point Star 293"/>
            <p:cNvSpPr/>
            <p:nvPr/>
          </p:nvSpPr>
          <p:spPr>
            <a:xfrm>
              <a:off x="11079995" y="1459861"/>
              <a:ext cx="412729" cy="382067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sym typeface="Symbol" panose="05050102010706020507" pitchFamily="18" charset="2"/>
                </a:rPr>
                <a:t>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7863457" y="2458050"/>
            <a:ext cx="4450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 3 proof of membership: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{ Block 4 hash, Record 2 Name Hash,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Block 5 hash, Signature }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11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199"/>
            <a:ext cx="10515600" cy="609601"/>
          </a:xfrm>
        </p:spPr>
        <p:txBody>
          <a:bodyPr>
            <a:normAutofit/>
          </a:bodyPr>
          <a:lstStyle/>
          <a:p>
            <a:r>
              <a:rPr lang="en-US" dirty="0" smtClean="0"/>
              <a:t>How far can we stretch </a:t>
            </a:r>
            <a:r>
              <a:rPr lang="en-US" dirty="0" smtClean="0"/>
              <a:t>the shipping </a:t>
            </a:r>
            <a:r>
              <a:rPr lang="en-US" dirty="0" smtClean="0"/>
              <a:t>container analogy?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90" y="808653"/>
            <a:ext cx="11671818" cy="54397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Physical Shipping Containers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Shipped</a:t>
            </a:r>
            <a:r>
              <a:rPr lang="en-US" dirty="0" smtClean="0"/>
              <a:t> over standard transport platforms: planes, trains, trucks, ships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Standardized size </a:t>
            </a:r>
            <a:r>
              <a:rPr lang="en-US" dirty="0" smtClean="0">
                <a:sym typeface="Symbol" panose="05050102010706020507" pitchFamily="18" charset="2"/>
              </a:rPr>
              <a:t> fit on standard transport platforms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Standardized labels</a:t>
            </a:r>
            <a:r>
              <a:rPr lang="en-US" dirty="0" smtClean="0">
                <a:sym typeface="Symbol" panose="05050102010706020507" pitchFamily="18" charset="2"/>
              </a:rPr>
              <a:t>  tracking, inventory, routing from one platform to next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Contents</a:t>
            </a:r>
            <a:r>
              <a:rPr lang="en-US" dirty="0" smtClean="0">
                <a:sym typeface="Symbol" panose="05050102010706020507" pitchFamily="18" charset="2"/>
              </a:rPr>
              <a:t>  largely unconstrained except for routing constraints (safety, international restrictions, etc…)</a:t>
            </a:r>
          </a:p>
          <a:p>
            <a:r>
              <a:rPr lang="en-US" dirty="0" err="1" smtClean="0">
                <a:sym typeface="Symbol" panose="05050102010706020507" pitchFamily="18" charset="2"/>
              </a:rPr>
              <a:t>DataCapsules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Shipped </a:t>
            </a:r>
            <a:r>
              <a:rPr lang="en-US" i="1" dirty="0" smtClean="0">
                <a:solidFill>
                  <a:srgbClr val="FF0000"/>
                </a:solidFill>
                <a:sym typeface="Symbol" panose="05050102010706020507" pitchFamily="18" charset="2"/>
              </a:rPr>
              <a:t>and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queried </a:t>
            </a:r>
            <a:r>
              <a:rPr lang="en-US" dirty="0" smtClean="0">
                <a:sym typeface="Symbol" panose="05050102010706020507" pitchFamily="18" charset="2"/>
              </a:rPr>
              <a:t>over standard transport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dirty="0" smtClean="0">
                <a:sym typeface="Symbol" panose="05050102010706020507" pitchFamily="18" charset="2"/>
              </a:rPr>
              <a:t>platforms: global data plane (GDP) enabled switches with embedded </a:t>
            </a:r>
            <a:r>
              <a:rPr lang="en-US" dirty="0" err="1" smtClean="0">
                <a:sym typeface="Symbol" panose="05050102010706020507" pitchFamily="18" charset="2"/>
              </a:rPr>
              <a:t>DataCapsule</a:t>
            </a:r>
            <a:r>
              <a:rPr lang="en-US" dirty="0" smtClean="0">
                <a:sym typeface="Symbol" panose="05050102010706020507" pitchFamily="18" charset="2"/>
              </a:rPr>
              <a:t> servers and data-centric routing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No standardized (maximum) size </a:t>
            </a:r>
            <a:r>
              <a:rPr lang="en-US" dirty="0" smtClean="0">
                <a:sym typeface="Symbol" panose="05050102010706020507" pitchFamily="18" charset="2"/>
              </a:rPr>
              <a:t> can go anywhere it fits</a:t>
            </a:r>
          </a:p>
          <a:p>
            <a:pPr lvl="2"/>
            <a:r>
              <a:rPr lang="en-US" dirty="0" smtClean="0">
                <a:sym typeface="Symbol" panose="05050102010706020507" pitchFamily="18" charset="2"/>
              </a:rPr>
              <a:t>Instead: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standardized metadata </a:t>
            </a:r>
            <a:r>
              <a:rPr lang="en-US" dirty="0" smtClean="0">
                <a:sym typeface="Symbol" panose="05050102010706020507" pitchFamily="18" charset="2"/>
              </a:rPr>
              <a:t> compatible with any GDP infrastructure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Standardized labels </a:t>
            </a:r>
            <a:r>
              <a:rPr lang="en-US" dirty="0" smtClean="0">
                <a:sym typeface="Symbol" panose="05050102010706020507" pitchFamily="18" charset="2"/>
              </a:rPr>
              <a:t> standard naming of </a:t>
            </a:r>
            <a:r>
              <a:rPr lang="en-US" dirty="0" err="1" smtClean="0">
                <a:sym typeface="Symbol" panose="05050102010706020507" pitchFamily="18" charset="2"/>
              </a:rPr>
              <a:t>DataCapsules</a:t>
            </a:r>
            <a:r>
              <a:rPr lang="en-US" dirty="0" smtClean="0">
                <a:sym typeface="Symbol" panose="05050102010706020507" pitchFamily="18" charset="2"/>
              </a:rPr>
              <a:t> allows for routing of queries from one platform to the next, movement and tracking of actual </a:t>
            </a:r>
            <a:r>
              <a:rPr lang="en-US" dirty="0" err="1" smtClean="0">
                <a:sym typeface="Symbol" panose="05050102010706020507" pitchFamily="18" charset="2"/>
              </a:rPr>
              <a:t>DataCapsules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Contents</a:t>
            </a:r>
            <a:r>
              <a:rPr lang="en-US" dirty="0" smtClean="0">
                <a:sym typeface="Symbol" panose="05050102010706020507" pitchFamily="18" charset="2"/>
              </a:rPr>
              <a:t>  largely unstrained, must adhere to structure requirements (hash-chain structure, signatures) and routing constraints (data safety, international restrictions, </a:t>
            </a:r>
            <a:r>
              <a:rPr lang="en-US" dirty="0" err="1" smtClean="0">
                <a:sym typeface="Symbol" panose="05050102010706020507" pitchFamily="18" charset="2"/>
              </a:rPr>
              <a:t>etc</a:t>
            </a:r>
            <a:r>
              <a:rPr lang="en-US" dirty="0" smtClean="0"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3490" y="352218"/>
            <a:ext cx="2014710" cy="208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71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does this help?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762000"/>
            <a:ext cx="11049000" cy="5791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“Networking” effect (Pun Intended!)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Standardization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 Infrastructure proliferation that benefits everyone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Federation  Enable a market of service providers</a:t>
            </a:r>
          </a:p>
          <a:p>
            <a:r>
              <a:rPr lang="en-US" dirty="0" smtClean="0"/>
              <a:t>Data becomes a first-class entity in the network!</a:t>
            </a:r>
          </a:p>
          <a:p>
            <a:pPr lvl="1"/>
            <a:r>
              <a:rPr lang="en-US" dirty="0" smtClean="0"/>
              <a:t>Asserts its own requirements for security, privacy, which are enforced via cryptography</a:t>
            </a:r>
          </a:p>
          <a:p>
            <a:pPr lvl="1"/>
            <a:r>
              <a:rPr lang="en-US" dirty="0" smtClean="0"/>
              <a:t>Independent of physical location – policies can target durability, </a:t>
            </a:r>
            <a:r>
              <a:rPr lang="en-US" dirty="0" err="1" smtClean="0"/>
              <a:t>QoS</a:t>
            </a:r>
            <a:r>
              <a:rPr lang="en-US" dirty="0" smtClean="0"/>
              <a:t>, availability,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No application silos – data producers </a:t>
            </a:r>
            <a:r>
              <a:rPr lang="en-US" dirty="0" smtClean="0">
                <a:solidFill>
                  <a:srgbClr val="FF0000"/>
                </a:solidFill>
              </a:rPr>
              <a:t>own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chose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how to share </a:t>
            </a:r>
            <a:r>
              <a:rPr lang="en-US" dirty="0" smtClean="0"/>
              <a:t>their information</a:t>
            </a:r>
          </a:p>
          <a:p>
            <a:pPr lvl="1"/>
            <a:r>
              <a:rPr lang="en-US" dirty="0" smtClean="0"/>
              <a:t>Network is informed about the information that it is carrying and where it may go</a:t>
            </a:r>
          </a:p>
          <a:p>
            <a:r>
              <a:rPr lang="en-US" dirty="0" smtClean="0"/>
              <a:t>First (Necessary) Step: 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Network Cannot Enforce what is not Specified!</a:t>
            </a:r>
          </a:p>
          <a:p>
            <a:r>
              <a:rPr lang="en-US" dirty="0" smtClean="0"/>
              <a:t>Related </a:t>
            </a:r>
            <a:r>
              <a:rPr lang="en-US" dirty="0"/>
              <a:t>information </a:t>
            </a:r>
            <a:r>
              <a:rPr lang="en-US" dirty="0" smtClean="0"/>
              <a:t>bundled and kept </a:t>
            </a:r>
            <a:r>
              <a:rPr lang="en-US" dirty="0"/>
              <a:t>together as it migrates</a:t>
            </a:r>
          </a:p>
          <a:p>
            <a:pPr lvl="1"/>
            <a:r>
              <a:rPr lang="en-US" dirty="0"/>
              <a:t>Provenance and data ordering part of all information usage</a:t>
            </a:r>
          </a:p>
          <a:p>
            <a:pPr lvl="1"/>
            <a:r>
              <a:rPr lang="en-US" dirty="0" smtClean="0"/>
              <a:t>Information labeled </a:t>
            </a:r>
            <a:r>
              <a:rPr lang="en-US" dirty="0"/>
              <a:t>with meta-data about </a:t>
            </a:r>
            <a:r>
              <a:rPr lang="en-US" dirty="0" smtClean="0"/>
              <a:t>(1) Where </a:t>
            </a:r>
            <a:r>
              <a:rPr lang="en-US" dirty="0"/>
              <a:t>it is allowed to be within the network, </a:t>
            </a:r>
            <a:r>
              <a:rPr lang="en-US" dirty="0" smtClean="0"/>
              <a:t>and (2) Who is </a:t>
            </a:r>
            <a:r>
              <a:rPr lang="en-US" dirty="0"/>
              <a:t>allowed to view and interact with </a:t>
            </a:r>
            <a:r>
              <a:rPr lang="en-US" dirty="0" smtClean="0"/>
              <a:t>it, (3) Who is allowed to modify it.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34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898" y="52663"/>
            <a:ext cx="8920571" cy="588169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A Platform </a:t>
            </a:r>
            <a:r>
              <a:rPr lang="en-US" sz="2800" dirty="0" smtClean="0"/>
              <a:t>Approach: the Utility-Provider Model</a:t>
            </a:r>
            <a:br>
              <a:rPr lang="en-US" sz="2800" dirty="0" smtClean="0"/>
            </a:br>
            <a:r>
              <a:rPr lang="en-US" sz="2800" dirty="0" smtClean="0"/>
              <a:t>[Ships, Trains, Trucks, and Cranes 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612460" y="969883"/>
            <a:ext cx="2557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Platform Users: Apps/Services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2335" y="4480682"/>
            <a:ext cx="3417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Utility Providers:</a:t>
            </a:r>
            <a:br>
              <a:rPr lang="en-US" sz="1800" dirty="0"/>
            </a:br>
            <a:r>
              <a:rPr lang="en-US" sz="1800" dirty="0"/>
              <a:t>Heterogeneous Infrastructure</a:t>
            </a:r>
            <a:br>
              <a:rPr lang="en-US" sz="1800" dirty="0"/>
            </a:br>
            <a:r>
              <a:rPr lang="en-US" sz="1800" dirty="0"/>
              <a:t>Storage, Transport, </a:t>
            </a:r>
            <a:r>
              <a:rPr lang="en-US" sz="1800" dirty="0" err="1"/>
              <a:t>QoS</a:t>
            </a:r>
            <a:endParaRPr lang="en-US" sz="18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990600" y="990600"/>
            <a:ext cx="7033913" cy="4171814"/>
            <a:chOff x="228525" y="2121305"/>
            <a:chExt cx="5673891" cy="2987316"/>
          </a:xfrm>
        </p:grpSpPr>
        <p:grpSp>
          <p:nvGrpSpPr>
            <p:cNvPr id="49" name="Group 48"/>
            <p:cNvGrpSpPr/>
            <p:nvPr/>
          </p:nvGrpSpPr>
          <p:grpSpPr>
            <a:xfrm>
              <a:off x="228525" y="2779127"/>
              <a:ext cx="5673891" cy="590386"/>
              <a:chOff x="101495" y="2838689"/>
              <a:chExt cx="7565188" cy="787181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999697" y="3485348"/>
                <a:ext cx="6666986" cy="14052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Rectangular Callout 47"/>
              <p:cNvSpPr/>
              <p:nvPr/>
            </p:nvSpPr>
            <p:spPr>
              <a:xfrm>
                <a:off x="101495" y="2838689"/>
                <a:ext cx="1198614" cy="428625"/>
              </a:xfrm>
              <a:prstGeom prst="wedgeRectCallout">
                <a:avLst>
                  <a:gd name="adj1" fmla="val 43826"/>
                  <a:gd name="adj2" fmla="val 103135"/>
                </a:avLst>
              </a:prstGeom>
              <a:solidFill>
                <a:srgbClr val="00B0F0"/>
              </a:solidFill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/>
                  <a:t>Platform</a:t>
                </a: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902157" y="2455182"/>
              <a:ext cx="5000240" cy="1432745"/>
              <a:chOff x="999692" y="2406763"/>
              <a:chExt cx="6666986" cy="1910327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999692" y="3619584"/>
                <a:ext cx="6666986" cy="697506"/>
              </a:xfrm>
              <a:prstGeom prst="rect">
                <a:avLst/>
              </a:prstGeom>
              <a:solidFill>
                <a:srgbClr val="8DDCF8"/>
              </a:solidFill>
              <a:ln>
                <a:solidFill>
                  <a:srgbClr val="8DDCF8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2" name="Can 11"/>
              <p:cNvSpPr/>
              <p:nvPr/>
            </p:nvSpPr>
            <p:spPr>
              <a:xfrm>
                <a:off x="2172207" y="3124464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" name="Can 18"/>
              <p:cNvSpPr/>
              <p:nvPr/>
            </p:nvSpPr>
            <p:spPr>
              <a:xfrm>
                <a:off x="2551810" y="3124464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Can 19"/>
              <p:cNvSpPr/>
              <p:nvPr/>
            </p:nvSpPr>
            <p:spPr>
              <a:xfrm>
                <a:off x="3570875" y="3129566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Can 20"/>
              <p:cNvSpPr/>
              <p:nvPr/>
            </p:nvSpPr>
            <p:spPr>
              <a:xfrm>
                <a:off x="3929680" y="3129566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Can 21"/>
              <p:cNvSpPr/>
              <p:nvPr/>
            </p:nvSpPr>
            <p:spPr>
              <a:xfrm>
                <a:off x="4273176" y="3129566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Can 22"/>
              <p:cNvSpPr/>
              <p:nvPr/>
            </p:nvSpPr>
            <p:spPr>
              <a:xfrm>
                <a:off x="6265566" y="3124464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4" name="Can 23"/>
              <p:cNvSpPr/>
              <p:nvPr/>
            </p:nvSpPr>
            <p:spPr>
              <a:xfrm>
                <a:off x="6609062" y="3124464"/>
                <a:ext cx="258682" cy="495119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Can 24"/>
              <p:cNvSpPr/>
              <p:nvPr/>
            </p:nvSpPr>
            <p:spPr>
              <a:xfrm>
                <a:off x="5038854" y="2406763"/>
                <a:ext cx="247111" cy="1212820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Can 25"/>
              <p:cNvSpPr/>
              <p:nvPr/>
            </p:nvSpPr>
            <p:spPr>
              <a:xfrm>
                <a:off x="5445411" y="2406763"/>
                <a:ext cx="231802" cy="1212820"/>
              </a:xfrm>
              <a:prstGeom prst="ca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972092" y="3842667"/>
                <a:ext cx="2974199" cy="2938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/>
                  <a:t>A widely distributed system</a:t>
                </a:r>
              </a:p>
            </p:txBody>
          </p:sp>
        </p:grpSp>
        <p:sp>
          <p:nvSpPr>
            <p:cNvPr id="8" name="Snip Single Corner Rectangle 7"/>
            <p:cNvSpPr/>
            <p:nvPr/>
          </p:nvSpPr>
          <p:spPr>
            <a:xfrm>
              <a:off x="1705765" y="2659582"/>
              <a:ext cx="658730" cy="333877"/>
            </a:xfrm>
            <a:prstGeom prst="snip1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App</a:t>
              </a:r>
            </a:p>
          </p:txBody>
        </p:sp>
        <p:sp>
          <p:nvSpPr>
            <p:cNvPr id="9" name="Snip Single Corner Rectangle 8"/>
            <p:cNvSpPr/>
            <p:nvPr/>
          </p:nvSpPr>
          <p:spPr>
            <a:xfrm>
              <a:off x="4779834" y="2659582"/>
              <a:ext cx="658730" cy="333877"/>
            </a:xfrm>
            <a:prstGeom prst="snip1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751009" y="2659581"/>
              <a:ext cx="821156" cy="3338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Service</a:t>
              </a:r>
            </a:p>
          </p:txBody>
        </p:sp>
        <p:sp>
          <p:nvSpPr>
            <p:cNvPr id="10" name="Snip Single Corner Rectangle 9"/>
            <p:cNvSpPr/>
            <p:nvPr/>
          </p:nvSpPr>
          <p:spPr>
            <a:xfrm>
              <a:off x="3850395" y="2121305"/>
              <a:ext cx="658730" cy="333877"/>
            </a:xfrm>
            <a:prstGeom prst="snip1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App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9307" y="4264708"/>
              <a:ext cx="669257" cy="66563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48339" y="4444578"/>
              <a:ext cx="617004" cy="380753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4564" y="4195213"/>
              <a:ext cx="804625" cy="80462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904" y="4339568"/>
              <a:ext cx="697765" cy="590774"/>
            </a:xfrm>
            <a:prstGeom prst="rect">
              <a:avLst/>
            </a:prstGeom>
          </p:spPr>
        </p:pic>
        <p:cxnSp>
          <p:nvCxnSpPr>
            <p:cNvPr id="31" name="Elbow Connector 30"/>
            <p:cNvCxnSpPr>
              <a:stCxn id="12" idx="1"/>
              <a:endCxn id="20" idx="0"/>
            </p:cNvCxnSpPr>
            <p:nvPr/>
          </p:nvCxnSpPr>
          <p:spPr>
            <a:xfrm rot="16200000" flipH="1">
              <a:off x="2376899" y="2495122"/>
              <a:ext cx="52330" cy="1049001"/>
            </a:xfrm>
            <a:prstGeom prst="bentConnector3">
              <a:avLst>
                <a:gd name="adj1" fmla="val 2276194"/>
              </a:avLst>
            </a:prstGeom>
            <a:ln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Elbow Connector 31"/>
            <p:cNvCxnSpPr/>
            <p:nvPr/>
          </p:nvCxnSpPr>
          <p:spPr>
            <a:xfrm flipV="1">
              <a:off x="3454797" y="2516406"/>
              <a:ext cx="569412" cy="515570"/>
            </a:xfrm>
            <a:prstGeom prst="bentConnector4">
              <a:avLst>
                <a:gd name="adj1" fmla="val 2245"/>
                <a:gd name="adj2" fmla="val -214807"/>
              </a:avLst>
            </a:prstGeom>
            <a:ln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Cloud 35"/>
            <p:cNvSpPr/>
            <p:nvPr/>
          </p:nvSpPr>
          <p:spPr>
            <a:xfrm>
              <a:off x="1054062" y="4195213"/>
              <a:ext cx="1228061" cy="913408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9" name="Cloud 68"/>
            <p:cNvSpPr/>
            <p:nvPr/>
          </p:nvSpPr>
          <p:spPr>
            <a:xfrm>
              <a:off x="4609022" y="4114049"/>
              <a:ext cx="1228061" cy="913408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0" name="Cloud 69"/>
            <p:cNvSpPr/>
            <p:nvPr/>
          </p:nvSpPr>
          <p:spPr>
            <a:xfrm>
              <a:off x="2305000" y="4173206"/>
              <a:ext cx="1228061" cy="913408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8" name="Elbow Connector 37"/>
            <p:cNvCxnSpPr>
              <a:stCxn id="23" idx="0"/>
              <a:endCxn id="26" idx="0"/>
            </p:cNvCxnSpPr>
            <p:nvPr/>
          </p:nvCxnSpPr>
          <p:spPr>
            <a:xfrm rot="16200000" flipV="1">
              <a:off x="4364328" y="2457706"/>
              <a:ext cx="543316" cy="625196"/>
            </a:xfrm>
            <a:prstGeom prst="bentConnector3">
              <a:avLst>
                <a:gd name="adj1" fmla="val -201051"/>
              </a:avLst>
            </a:prstGeom>
            <a:ln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0" name="Picture 4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98" y="3516383"/>
            <a:ext cx="493510" cy="332055"/>
          </a:xfrm>
          <a:prstGeom prst="rect">
            <a:avLst/>
          </a:prstGeom>
          <a:ln>
            <a:noFill/>
          </a:ln>
        </p:spPr>
      </p:pic>
      <p:pic>
        <p:nvPicPr>
          <p:cNvPr id="51" name="Picture 50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91" y="3772102"/>
            <a:ext cx="493510" cy="332055"/>
          </a:xfrm>
          <a:prstGeom prst="rect">
            <a:avLst/>
          </a:prstGeom>
          <a:ln>
            <a:noFill/>
          </a:ln>
        </p:spPr>
      </p:pic>
      <p:pic>
        <p:nvPicPr>
          <p:cNvPr id="53" name="Picture 52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28" y="3826044"/>
            <a:ext cx="493510" cy="332055"/>
          </a:xfrm>
          <a:prstGeom prst="rect">
            <a:avLst/>
          </a:prstGeom>
          <a:ln>
            <a:noFill/>
          </a:ln>
        </p:spPr>
      </p:pic>
      <p:pic>
        <p:nvPicPr>
          <p:cNvPr id="55" name="Picture 54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837" y="3855688"/>
            <a:ext cx="494080" cy="328363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047413" y="2559645"/>
            <a:ext cx="368738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FF0000"/>
                </a:solidFill>
              </a:rPr>
              <a:t>Global Data Plane:</a:t>
            </a:r>
            <a:br>
              <a:rPr lang="en-US" sz="2100" dirty="0">
                <a:solidFill>
                  <a:srgbClr val="FF0000"/>
                </a:solidFill>
              </a:rPr>
            </a:br>
            <a:r>
              <a:rPr lang="en-US" sz="1800" dirty="0"/>
              <a:t>Routing, Multicast, </a:t>
            </a:r>
            <a:br>
              <a:rPr lang="en-US" sz="1800" dirty="0"/>
            </a:br>
            <a:r>
              <a:rPr lang="en-US" sz="1800" dirty="0"/>
              <a:t>Trust Domains, Accounting</a:t>
            </a:r>
          </a:p>
        </p:txBody>
      </p:sp>
      <p:sp>
        <p:nvSpPr>
          <p:cNvPr id="34" name="Down Arrow 33"/>
          <p:cNvSpPr/>
          <p:nvPr/>
        </p:nvSpPr>
        <p:spPr>
          <a:xfrm>
            <a:off x="9624733" y="3678383"/>
            <a:ext cx="532746" cy="805625"/>
          </a:xfrm>
          <a:prstGeom prst="downArrow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82" name="Down Arrow 81"/>
          <p:cNvSpPr/>
          <p:nvPr/>
        </p:nvSpPr>
        <p:spPr>
          <a:xfrm rot="10800000">
            <a:off x="9624733" y="1632775"/>
            <a:ext cx="532746" cy="805625"/>
          </a:xfrm>
          <a:prstGeom prst="downArrow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73783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54167E-6 2.96296E-6 C 0.14258 2.96296E-6 0.2599 0.02986 0.2599 0.0669 C 0.2599 0.10393 0.14258 0.13402 -3.54167E-6 0.13402 C -0.14283 0.13402 -0.25924 0.10393 -0.25924 0.0669 C -0.25924 0.02986 -0.14283 2.96296E-6 -3.54167E-6 2.96296E-6 Z " pathEditMode="relative" rAng="0" ptsTypes="AAAAA">
                                      <p:cBhvr>
                                        <p:cTn id="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66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4.44444E-6 C 0.14271 4.44444E-6 0.2599 0.02986 0.2599 0.06689 C 0.2599 0.10393 0.14271 0.13402 -8.33333E-7 0.13402 C -0.14284 0.13402 -0.25924 0.10393 -0.25924 0.06689 C -0.25924 0.02986 -0.14284 4.44444E-6 -8.33333E-7 4.44444E-6 Z " pathEditMode="relative" rAng="0" ptsTypes="AAAAA">
                                      <p:cBhvr>
                                        <p:cTn id="1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669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5E-6 -2.22222E-6 C 0.14271 -2.22222E-6 0.2599 0.02986 0.2599 0.0669 C 0.2599 0.10394 0.14271 0.13403 -1.25E-6 0.13403 C -0.14284 0.13403 -0.25924 0.10394 -0.25924 0.0669 C -0.25924 0.02986 -0.14284 -2.22222E-6 -1.25E-6 -2.22222E-6 Z " pathEditMode="relative" rAng="0" ptsTypes="AAAAA">
                                      <p:cBhvr>
                                        <p:cTn id="1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669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26 2.22222E-6 C 0.14258 2.22222E-6 0.25938 0.02986 0.25938 0.0669 C 0.25938 0.10393 0.14258 0.13403 -0.00026 0.13403 C -0.1431 0.13403 -0.25924 0.10393 -0.25924 0.0669 C -0.25924 0.02986 -0.1431 2.22222E-6 -0.00026 2.22222E-6 Z " pathEditMode="relative" rAng="0" ptsTypes="AAAAA">
                                      <p:cBhvr>
                                        <p:cTn id="20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34" grpId="0" animBg="1"/>
      <p:bldP spid="8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75"/>
          <p:cNvGrpSpPr/>
          <p:nvPr/>
        </p:nvGrpSpPr>
        <p:grpSpPr>
          <a:xfrm>
            <a:off x="3269021" y="1552875"/>
            <a:ext cx="4235326" cy="4484387"/>
            <a:chOff x="3269021" y="1552875"/>
            <a:chExt cx="4235326" cy="4484387"/>
          </a:xfrm>
        </p:grpSpPr>
        <p:sp>
          <p:nvSpPr>
            <p:cNvPr id="55" name="Cloud 54"/>
            <p:cNvSpPr/>
            <p:nvPr/>
          </p:nvSpPr>
          <p:spPr>
            <a:xfrm>
              <a:off x="3269021" y="2788492"/>
              <a:ext cx="2657577" cy="1749991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117" name="Cloud 116"/>
            <p:cNvSpPr/>
            <p:nvPr/>
          </p:nvSpPr>
          <p:spPr>
            <a:xfrm rot="2773164">
              <a:off x="5579261" y="2197157"/>
              <a:ext cx="2328841" cy="1040277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97" name="Cloud 96"/>
            <p:cNvSpPr/>
            <p:nvPr/>
          </p:nvSpPr>
          <p:spPr>
            <a:xfrm rot="20081518">
              <a:off x="5175506" y="4012152"/>
              <a:ext cx="2328841" cy="1040277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872434" y="5206265"/>
              <a:ext cx="31272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Gill Sans Light"/>
                </a:rPr>
                <a:t>Transit (Provider)</a:t>
              </a:r>
            </a:p>
            <a:p>
              <a:pPr algn="ctr"/>
              <a:r>
                <a:rPr lang="en-US" sz="2400" dirty="0" smtClean="0">
                  <a:latin typeface="Gill Sans Light"/>
                </a:rPr>
                <a:t>Networks</a:t>
              </a:r>
              <a:endParaRPr lang="en-US" sz="2400" dirty="0">
                <a:latin typeface="Gill Sans Light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737345" y="888189"/>
            <a:ext cx="10280731" cy="5749172"/>
            <a:chOff x="737345" y="888189"/>
            <a:chExt cx="10280731" cy="5749172"/>
          </a:xfrm>
        </p:grpSpPr>
        <p:sp>
          <p:nvSpPr>
            <p:cNvPr id="43" name="Cloud 42"/>
            <p:cNvSpPr/>
            <p:nvPr/>
          </p:nvSpPr>
          <p:spPr>
            <a:xfrm>
              <a:off x="7460661" y="1443011"/>
              <a:ext cx="2832822" cy="1409044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2254" y="899101"/>
              <a:ext cx="3127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ill Sans Light"/>
                </a:rPr>
                <a:t>Cloud data center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64392" y="888189"/>
              <a:ext cx="33536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ill Sans Light"/>
                </a:rPr>
                <a:t>Municipal data center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57452" y="6090485"/>
              <a:ext cx="20934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ill Sans Light"/>
                </a:rPr>
                <a:t>Home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94259" y="6175696"/>
              <a:ext cx="24186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ill Sans Light"/>
                </a:rPr>
                <a:t>Smart Factory</a:t>
              </a:r>
            </a:p>
          </p:txBody>
        </p:sp>
        <p:sp>
          <p:nvSpPr>
            <p:cNvPr id="38" name="Cloud 37"/>
            <p:cNvSpPr/>
            <p:nvPr/>
          </p:nvSpPr>
          <p:spPr>
            <a:xfrm>
              <a:off x="890739" y="4887701"/>
              <a:ext cx="2581493" cy="1160351"/>
            </a:xfrm>
            <a:prstGeom prst="cloud">
              <a:avLst/>
            </a:prstGeom>
            <a:solidFill>
              <a:srgbClr val="8DDCF8"/>
            </a:solidFill>
            <a:ln w="38100"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31" name="Cloud 30"/>
            <p:cNvSpPr/>
            <p:nvPr/>
          </p:nvSpPr>
          <p:spPr>
            <a:xfrm>
              <a:off x="7494081" y="4723885"/>
              <a:ext cx="3079746" cy="1363416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  <p:sp>
          <p:nvSpPr>
            <p:cNvPr id="23" name="Cloud 22"/>
            <p:cNvSpPr/>
            <p:nvPr/>
          </p:nvSpPr>
          <p:spPr>
            <a:xfrm>
              <a:off x="737345" y="1504204"/>
              <a:ext cx="3186027" cy="1787990"/>
            </a:xfrm>
            <a:prstGeom prst="cloud">
              <a:avLst/>
            </a:prstGeom>
            <a:solidFill>
              <a:srgbClr val="8DDCF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latin typeface="Gill Sans Light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77372"/>
            <a:ext cx="10515600" cy="801044"/>
          </a:xfrm>
        </p:spPr>
        <p:txBody>
          <a:bodyPr>
            <a:normAutofit/>
          </a:bodyPr>
          <a:lstStyle/>
          <a:p>
            <a:r>
              <a:rPr lang="en-US" dirty="0" smtClean="0"/>
              <a:t>A Physical View of the GDP</a:t>
            </a:r>
            <a:endParaRPr lang="en-US" dirty="0"/>
          </a:p>
        </p:txBody>
      </p:sp>
      <p:grpSp>
        <p:nvGrpSpPr>
          <p:cNvPr id="178" name="Group 177"/>
          <p:cNvGrpSpPr/>
          <p:nvPr/>
        </p:nvGrpSpPr>
        <p:grpSpPr>
          <a:xfrm>
            <a:off x="1798882" y="2379508"/>
            <a:ext cx="6859002" cy="3377196"/>
            <a:chOff x="1798882" y="2379508"/>
            <a:chExt cx="6859002" cy="3377196"/>
          </a:xfrm>
        </p:grpSpPr>
        <p:cxnSp>
          <p:nvCxnSpPr>
            <p:cNvPr id="106" name="Straight Connector 105"/>
            <p:cNvCxnSpPr/>
            <p:nvPr/>
          </p:nvCxnSpPr>
          <p:spPr>
            <a:xfrm>
              <a:off x="1798882" y="3192485"/>
              <a:ext cx="2183522" cy="92226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29" idx="3"/>
            </p:cNvCxnSpPr>
            <p:nvPr/>
          </p:nvCxnSpPr>
          <p:spPr>
            <a:xfrm flipV="1">
              <a:off x="4225684" y="2379508"/>
              <a:ext cx="1957734" cy="4668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971889" y="4070276"/>
              <a:ext cx="1685995" cy="68743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624814" y="4811460"/>
              <a:ext cx="2350423" cy="9452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1" idx="0"/>
            </p:cNvCxnSpPr>
            <p:nvPr/>
          </p:nvCxnSpPr>
          <p:spPr>
            <a:xfrm flipH="1" flipV="1">
              <a:off x="7006860" y="3065676"/>
              <a:ext cx="6397" cy="84126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3399862" y="4271177"/>
              <a:ext cx="629515" cy="77294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4102071" y="2519702"/>
              <a:ext cx="1522743" cy="83621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5586239" y="3366664"/>
              <a:ext cx="1240982" cy="58976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131366" y="4580163"/>
              <a:ext cx="349527" cy="1626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5652870" y="2460832"/>
              <a:ext cx="604609" cy="75351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7247526" y="2583468"/>
              <a:ext cx="457802" cy="34870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45" idx="1"/>
            </p:cNvCxnSpPr>
            <p:nvPr/>
          </p:nvCxnSpPr>
          <p:spPr>
            <a:xfrm>
              <a:off x="6477737" y="2391192"/>
              <a:ext cx="1106360" cy="1285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Straight Connector 287"/>
            <p:cNvCxnSpPr/>
            <p:nvPr/>
          </p:nvCxnSpPr>
          <p:spPr>
            <a:xfrm flipV="1">
              <a:off x="3493480" y="4926007"/>
              <a:ext cx="2016013" cy="18278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0" name="Rounded Rectangular Callout 179"/>
          <p:cNvSpPr/>
          <p:nvPr/>
        </p:nvSpPr>
        <p:spPr>
          <a:xfrm>
            <a:off x="1047062" y="4427283"/>
            <a:ext cx="1611380" cy="357636"/>
          </a:xfrm>
          <a:prstGeom prst="wedgeRoundRectCallout">
            <a:avLst>
              <a:gd name="adj1" fmla="val 88809"/>
              <a:gd name="adj2" fmla="val 12279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Gill Sans Light"/>
              </a:rPr>
              <a:t>GDP switch</a:t>
            </a:r>
            <a:endParaRPr lang="en-US" sz="1600" dirty="0">
              <a:latin typeface="Gill Sans Light"/>
            </a:endParaRPr>
          </a:p>
        </p:txBody>
      </p:sp>
      <p:grpSp>
        <p:nvGrpSpPr>
          <p:cNvPr id="177" name="Group 176"/>
          <p:cNvGrpSpPr/>
          <p:nvPr/>
        </p:nvGrpSpPr>
        <p:grpSpPr>
          <a:xfrm>
            <a:off x="1474184" y="2268922"/>
            <a:ext cx="7552533" cy="3679462"/>
            <a:chOff x="1474184" y="2268922"/>
            <a:chExt cx="7552533" cy="367946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542" y="4981346"/>
              <a:ext cx="520180" cy="31454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0177" y="5633837"/>
              <a:ext cx="520180" cy="31454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4184" y="3024922"/>
              <a:ext cx="520180" cy="31454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167" y="3906937"/>
              <a:ext cx="520180" cy="31454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097" y="2362429"/>
              <a:ext cx="520180" cy="314546"/>
            </a:xfrm>
            <a:prstGeom prst="rect">
              <a:avLst/>
            </a:prstGeom>
          </p:spPr>
        </p:pic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3022" y="2272579"/>
              <a:ext cx="520180" cy="314546"/>
            </a:xfrm>
            <a:prstGeom prst="rect">
              <a:avLst/>
            </a:prstGeom>
          </p:spPr>
        </p:pic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5063" y="2869403"/>
              <a:ext cx="520180" cy="31454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5504" y="2268922"/>
              <a:ext cx="520180" cy="31454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9523" y="3999518"/>
              <a:ext cx="520180" cy="314546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923" y="3118957"/>
              <a:ext cx="520180" cy="314546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39" y="4683207"/>
              <a:ext cx="520180" cy="314546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4616" y="4300000"/>
              <a:ext cx="520180" cy="31454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6537" y="4674934"/>
              <a:ext cx="520180" cy="314547"/>
            </a:xfrm>
            <a:prstGeom prst="rect">
              <a:avLst/>
            </a:prstGeom>
          </p:spPr>
        </p:pic>
      </p:grpSp>
      <p:grpSp>
        <p:nvGrpSpPr>
          <p:cNvPr id="195" name="Group 194"/>
          <p:cNvGrpSpPr/>
          <p:nvPr/>
        </p:nvGrpSpPr>
        <p:grpSpPr>
          <a:xfrm>
            <a:off x="1126929" y="1243504"/>
            <a:ext cx="5639839" cy="3731028"/>
            <a:chOff x="1126929" y="1243504"/>
            <a:chExt cx="5639839" cy="3731028"/>
          </a:xfrm>
        </p:grpSpPr>
        <p:sp>
          <p:nvSpPr>
            <p:cNvPr id="124" name="Oval 123"/>
            <p:cNvSpPr/>
            <p:nvPr/>
          </p:nvSpPr>
          <p:spPr>
            <a:xfrm rot="926050">
              <a:off x="3860417" y="2852246"/>
              <a:ext cx="1801724" cy="1114907"/>
            </a:xfrm>
            <a:prstGeom prst="ellipse">
              <a:avLst/>
            </a:prstGeom>
            <a:noFill/>
            <a:ln w="38100">
              <a:solidFill>
                <a:srgbClr val="DEEBF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Gill Sans Light"/>
              </a:endParaRPr>
            </a:p>
          </p:txBody>
        </p:sp>
        <p:sp>
          <p:nvSpPr>
            <p:cNvPr id="159" name="Rounded Rectangle 158"/>
            <p:cNvSpPr/>
            <p:nvPr/>
          </p:nvSpPr>
          <p:spPr>
            <a:xfrm>
              <a:off x="3257410" y="3068857"/>
              <a:ext cx="674322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DNR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60" name="Rounded Rectangle 159"/>
            <p:cNvSpPr/>
            <p:nvPr/>
          </p:nvSpPr>
          <p:spPr>
            <a:xfrm>
              <a:off x="5414076" y="3601986"/>
              <a:ext cx="701188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DNR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10" name="Rounded Rectangle 109"/>
            <p:cNvSpPr/>
            <p:nvPr/>
          </p:nvSpPr>
          <p:spPr>
            <a:xfrm>
              <a:off x="4349971" y="2514514"/>
              <a:ext cx="73248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DNR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6170255" y="4495851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47" name="Rounded Rectangle 146"/>
            <p:cNvSpPr/>
            <p:nvPr/>
          </p:nvSpPr>
          <p:spPr>
            <a:xfrm>
              <a:off x="6007378" y="1812667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91" name="Rounded Rectangular Callout 190"/>
            <p:cNvSpPr/>
            <p:nvPr/>
          </p:nvSpPr>
          <p:spPr>
            <a:xfrm>
              <a:off x="4150442" y="1243504"/>
              <a:ext cx="1757677" cy="357636"/>
            </a:xfrm>
            <a:prstGeom prst="wedgeRoundRectCallout">
              <a:avLst>
                <a:gd name="adj1" fmla="val 62264"/>
                <a:gd name="adj2" fmla="val 176403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Name Resolver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94" name="Rounded Rectangular Callout 193"/>
            <p:cNvSpPr/>
            <p:nvPr/>
          </p:nvSpPr>
          <p:spPr>
            <a:xfrm>
              <a:off x="1126929" y="3624856"/>
              <a:ext cx="1757677" cy="492826"/>
            </a:xfrm>
            <a:prstGeom prst="wedgeRoundRectCallout">
              <a:avLst>
                <a:gd name="adj1" fmla="val 67299"/>
                <a:gd name="adj2" fmla="val -100414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>
                  <a:latin typeface="Gill Sans Light"/>
                </a:rPr>
                <a:t>Dristributed</a:t>
              </a:r>
              <a:endParaRPr lang="en-US" sz="1600" dirty="0" smtClean="0">
                <a:latin typeface="Gill Sans Light"/>
              </a:endParaRPr>
            </a:p>
            <a:p>
              <a:pPr algn="ctr"/>
              <a:r>
                <a:rPr lang="en-US" sz="1600" dirty="0" smtClean="0">
                  <a:latin typeface="Gill Sans Light"/>
                </a:rPr>
                <a:t>Name Resolver</a:t>
              </a:r>
              <a:endParaRPr lang="en-US" sz="1600" dirty="0">
                <a:latin typeface="Gill Sans Light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8414691" y="2453235"/>
            <a:ext cx="2368701" cy="2221699"/>
            <a:chOff x="8414691" y="2453235"/>
            <a:chExt cx="2368701" cy="2221699"/>
          </a:xfrm>
        </p:grpSpPr>
        <p:sp>
          <p:nvSpPr>
            <p:cNvPr id="105" name="Rounded Rectangle 104"/>
            <p:cNvSpPr/>
            <p:nvPr/>
          </p:nvSpPr>
          <p:spPr>
            <a:xfrm>
              <a:off x="8414691" y="3355915"/>
              <a:ext cx="854671" cy="643603"/>
            </a:xfrm>
            <a:prstGeom prst="roundRect">
              <a:avLst/>
            </a:prstGeom>
            <a:solidFill>
              <a:srgbClr val="8DDCF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Gill Sans Light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00147" y="3366664"/>
              <a:ext cx="15832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Gill Sans Light"/>
                </a:rPr>
                <a:t>Peering</a:t>
              </a:r>
            </a:p>
          </p:txBody>
        </p:sp>
        <p:cxnSp>
          <p:nvCxnSpPr>
            <p:cNvPr id="67" name="Straight Connector 66"/>
            <p:cNvCxnSpPr>
              <a:stCxn id="44" idx="2"/>
              <a:endCxn id="33" idx="0"/>
            </p:cNvCxnSpPr>
            <p:nvPr/>
          </p:nvCxnSpPr>
          <p:spPr>
            <a:xfrm flipH="1">
              <a:off x="8766627" y="2767781"/>
              <a:ext cx="186192" cy="190715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2729" y="2453235"/>
              <a:ext cx="520180" cy="314546"/>
            </a:xfrm>
            <a:prstGeom prst="rect">
              <a:avLst/>
            </a:prstGeom>
          </p:spPr>
        </p:pic>
        <p:pic>
          <p:nvPicPr>
            <p:cNvPr id="141" name="Picture 14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7329" y="3505664"/>
              <a:ext cx="520180" cy="314546"/>
            </a:xfrm>
            <a:prstGeom prst="rect">
              <a:avLst/>
            </a:prstGeom>
          </p:spPr>
        </p:pic>
      </p:grpSp>
      <p:grpSp>
        <p:nvGrpSpPr>
          <p:cNvPr id="196" name="Group 195"/>
          <p:cNvGrpSpPr/>
          <p:nvPr/>
        </p:nvGrpSpPr>
        <p:grpSpPr>
          <a:xfrm>
            <a:off x="1747217" y="1437379"/>
            <a:ext cx="7185991" cy="4353732"/>
            <a:chOff x="1747217" y="1437379"/>
            <a:chExt cx="7185991" cy="4353732"/>
          </a:xfrm>
        </p:grpSpPr>
        <p:sp>
          <p:nvSpPr>
            <p:cNvPr id="149" name="Rounded Rectangle 148"/>
            <p:cNvSpPr/>
            <p:nvPr/>
          </p:nvSpPr>
          <p:spPr>
            <a:xfrm>
              <a:off x="7702010" y="1538642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50" name="Rounded Rectangle 149"/>
            <p:cNvSpPr/>
            <p:nvPr/>
          </p:nvSpPr>
          <p:spPr>
            <a:xfrm>
              <a:off x="3240191" y="5269733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  <p:sp>
          <p:nvSpPr>
            <p:cNvPr id="151" name="Rounded Rectangle 150"/>
            <p:cNvSpPr/>
            <p:nvPr/>
          </p:nvSpPr>
          <p:spPr>
            <a:xfrm>
              <a:off x="7659237" y="4814871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flipV="1">
              <a:off x="5778009" y="4108748"/>
              <a:ext cx="1049212" cy="62678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6428719" y="2470527"/>
              <a:ext cx="617219" cy="536417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4372504" y="3387575"/>
              <a:ext cx="882854" cy="6365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H="1" flipV="1">
              <a:off x="3850214" y="3716247"/>
              <a:ext cx="239662" cy="364420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>
              <a:off x="3922015" y="3115359"/>
              <a:ext cx="367122" cy="37755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2" name="Picture 18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7499" y="3429795"/>
              <a:ext cx="520180" cy="314546"/>
            </a:xfrm>
            <a:prstGeom prst="rect">
              <a:avLst/>
            </a:prstGeom>
          </p:spPr>
        </p:pic>
        <p:cxnSp>
          <p:nvCxnSpPr>
            <p:cNvPr id="186" name="Straight Connector 185"/>
            <p:cNvCxnSpPr>
              <a:endCxn id="32" idx="3"/>
            </p:cNvCxnSpPr>
            <p:nvPr/>
          </p:nvCxnSpPr>
          <p:spPr>
            <a:xfrm flipH="1">
              <a:off x="8260357" y="5490203"/>
              <a:ext cx="364260" cy="30090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1747217" y="2391192"/>
              <a:ext cx="974220" cy="742396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endCxn id="33" idx="2"/>
            </p:cNvCxnSpPr>
            <p:nvPr/>
          </p:nvCxnSpPr>
          <p:spPr>
            <a:xfrm flipV="1">
              <a:off x="8676061" y="4989481"/>
              <a:ext cx="90566" cy="480407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endCxn id="29" idx="1"/>
            </p:cNvCxnSpPr>
            <p:nvPr/>
          </p:nvCxnSpPr>
          <p:spPr>
            <a:xfrm>
              <a:off x="2833456" y="2375027"/>
              <a:ext cx="872048" cy="5116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8681514" y="2045906"/>
              <a:ext cx="142513" cy="433550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endCxn id="44" idx="1"/>
            </p:cNvCxnSpPr>
            <p:nvPr/>
          </p:nvCxnSpPr>
          <p:spPr>
            <a:xfrm>
              <a:off x="7984070" y="2555500"/>
              <a:ext cx="708659" cy="5500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2832357" y="1693609"/>
              <a:ext cx="639921" cy="6170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267157" y="4187794"/>
              <a:ext cx="504471" cy="173876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52" idx="2"/>
              <a:endCxn id="98" idx="0"/>
            </p:cNvCxnSpPr>
            <p:nvPr/>
          </p:nvCxnSpPr>
          <p:spPr>
            <a:xfrm flipH="1">
              <a:off x="4964706" y="3433503"/>
              <a:ext cx="471307" cy="866497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3028" y="5378697"/>
              <a:ext cx="520180" cy="314547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516" y="2180353"/>
              <a:ext cx="520180" cy="314547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7878416" y="1944428"/>
              <a:ext cx="645024" cy="496051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5672" y="1772105"/>
              <a:ext cx="520180" cy="314547"/>
            </a:xfrm>
            <a:prstGeom prst="rect">
              <a:avLst/>
            </a:prstGeom>
          </p:spPr>
        </p:pic>
        <p:cxnSp>
          <p:nvCxnSpPr>
            <p:cNvPr id="138" name="Straight Connector 137"/>
            <p:cNvCxnSpPr/>
            <p:nvPr/>
          </p:nvCxnSpPr>
          <p:spPr>
            <a:xfrm flipV="1">
              <a:off x="1925916" y="2515731"/>
              <a:ext cx="1884719" cy="61785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1743" y="1581744"/>
              <a:ext cx="520180" cy="314547"/>
            </a:xfrm>
            <a:prstGeom prst="rect">
              <a:avLst/>
            </a:prstGeom>
          </p:spPr>
        </p:pic>
        <p:cxnSp>
          <p:nvCxnSpPr>
            <p:cNvPr id="139" name="Straight Connector 138"/>
            <p:cNvCxnSpPr/>
            <p:nvPr/>
          </p:nvCxnSpPr>
          <p:spPr>
            <a:xfrm flipH="1">
              <a:off x="8123481" y="4969719"/>
              <a:ext cx="487560" cy="713049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4534780" y="3107856"/>
              <a:ext cx="742827" cy="10196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98" idx="0"/>
            </p:cNvCxnSpPr>
            <p:nvPr/>
          </p:nvCxnSpPr>
          <p:spPr>
            <a:xfrm flipH="1" flipV="1">
              <a:off x="4366226" y="3204896"/>
              <a:ext cx="598480" cy="1095104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62" name="Picture 16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2794" y="2982987"/>
              <a:ext cx="520180" cy="314546"/>
            </a:xfrm>
            <a:prstGeom prst="rect">
              <a:avLst/>
            </a:prstGeom>
          </p:spPr>
        </p:pic>
        <p:sp>
          <p:nvSpPr>
            <p:cNvPr id="148" name="Rounded Rectangle 147"/>
            <p:cNvSpPr/>
            <p:nvPr/>
          </p:nvSpPr>
          <p:spPr>
            <a:xfrm>
              <a:off x="2753357" y="1437379"/>
              <a:ext cx="596513" cy="478681"/>
            </a:xfrm>
            <a:prstGeom prst="roundRect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Gill Sans Light"/>
                </a:rPr>
                <a:t>NR</a:t>
              </a:r>
              <a:endParaRPr lang="en-US" sz="1600" dirty="0">
                <a:latin typeface="Gill Sans Light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1183727" y="1389532"/>
            <a:ext cx="9248635" cy="4564951"/>
            <a:chOff x="-135618" y="1200552"/>
            <a:chExt cx="9248635" cy="4564951"/>
          </a:xfrm>
        </p:grpSpPr>
        <p:grpSp>
          <p:nvGrpSpPr>
            <p:cNvPr id="198" name="Group 197"/>
            <p:cNvGrpSpPr/>
            <p:nvPr/>
          </p:nvGrpSpPr>
          <p:grpSpPr>
            <a:xfrm>
              <a:off x="7356864" y="1200552"/>
              <a:ext cx="1756153" cy="1141526"/>
              <a:chOff x="7356864" y="1200552"/>
              <a:chExt cx="1756153" cy="1141526"/>
            </a:xfrm>
          </p:grpSpPr>
          <p:cxnSp>
            <p:nvCxnSpPr>
              <p:cNvPr id="214" name="Straight Connector 213"/>
              <p:cNvCxnSpPr/>
              <p:nvPr/>
            </p:nvCxnSpPr>
            <p:spPr>
              <a:xfrm flipV="1">
                <a:off x="7356864" y="1339472"/>
                <a:ext cx="776304" cy="300244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/>
              <p:cNvCxnSpPr/>
              <p:nvPr/>
            </p:nvCxnSpPr>
            <p:spPr>
              <a:xfrm flipV="1">
                <a:off x="7892257" y="2046697"/>
                <a:ext cx="707508" cy="295381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16" name="Picture 21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62040" y="1200552"/>
                <a:ext cx="594343" cy="521748"/>
              </a:xfrm>
              <a:prstGeom prst="rect">
                <a:avLst/>
              </a:prstGeom>
            </p:spPr>
          </p:pic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8674" y="1626282"/>
                <a:ext cx="594343" cy="521748"/>
              </a:xfrm>
              <a:prstGeom prst="rect">
                <a:avLst/>
              </a:prstGeom>
            </p:spPr>
          </p:pic>
        </p:grpSp>
        <p:grpSp>
          <p:nvGrpSpPr>
            <p:cNvPr id="199" name="Group 198"/>
            <p:cNvGrpSpPr/>
            <p:nvPr/>
          </p:nvGrpSpPr>
          <p:grpSpPr>
            <a:xfrm>
              <a:off x="830234" y="2382806"/>
              <a:ext cx="4237369" cy="3162793"/>
              <a:chOff x="830234" y="2382806"/>
              <a:chExt cx="4237369" cy="3162793"/>
            </a:xfrm>
          </p:grpSpPr>
          <p:cxnSp>
            <p:nvCxnSpPr>
              <p:cNvPr id="212" name="Straight Connector 211"/>
              <p:cNvCxnSpPr/>
              <p:nvPr/>
            </p:nvCxnSpPr>
            <p:spPr>
              <a:xfrm flipV="1">
                <a:off x="1232406" y="5060862"/>
                <a:ext cx="567761" cy="209913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13" name="Picture 212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0234" y="5071728"/>
                <a:ext cx="539805" cy="473871"/>
              </a:xfrm>
              <a:prstGeom prst="rect">
                <a:avLst/>
              </a:prstGeom>
            </p:spPr>
          </p:pic>
          <p:cxnSp>
            <p:nvCxnSpPr>
              <p:cNvPr id="231" name="Straight Connector 230"/>
              <p:cNvCxnSpPr/>
              <p:nvPr/>
            </p:nvCxnSpPr>
            <p:spPr>
              <a:xfrm flipH="1" flipV="1">
                <a:off x="5055993" y="2382806"/>
                <a:ext cx="11610" cy="313986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0" name="Group 199"/>
            <p:cNvGrpSpPr/>
            <p:nvPr/>
          </p:nvGrpSpPr>
          <p:grpSpPr>
            <a:xfrm>
              <a:off x="7580628" y="4726891"/>
              <a:ext cx="872628" cy="1038612"/>
              <a:chOff x="7580628" y="4726891"/>
              <a:chExt cx="872628" cy="1038612"/>
            </a:xfrm>
          </p:grpSpPr>
          <p:cxnSp>
            <p:nvCxnSpPr>
              <p:cNvPr id="208" name="Straight Connector 207"/>
              <p:cNvCxnSpPr/>
              <p:nvPr/>
            </p:nvCxnSpPr>
            <p:spPr>
              <a:xfrm flipH="1" flipV="1">
                <a:off x="7714610" y="4726891"/>
                <a:ext cx="186490" cy="197681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 flipH="1" flipV="1">
                <a:off x="7580628" y="5373919"/>
                <a:ext cx="640945" cy="291768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10" name="Picture 209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0638" y="5245269"/>
                <a:ext cx="592618" cy="520234"/>
              </a:xfrm>
              <a:prstGeom prst="rect">
                <a:avLst/>
              </a:prstGeom>
            </p:spPr>
          </p:pic>
          <p:pic>
            <p:nvPicPr>
              <p:cNvPr id="211" name="Picture 210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409" y="4783283"/>
                <a:ext cx="592618" cy="520234"/>
              </a:xfrm>
              <a:prstGeom prst="rect">
                <a:avLst/>
              </a:prstGeom>
            </p:spPr>
          </p:pic>
        </p:grpSp>
        <p:grpSp>
          <p:nvGrpSpPr>
            <p:cNvPr id="201" name="Group 200"/>
            <p:cNvGrpSpPr/>
            <p:nvPr/>
          </p:nvGrpSpPr>
          <p:grpSpPr>
            <a:xfrm>
              <a:off x="-135618" y="1346250"/>
              <a:ext cx="5505926" cy="1896795"/>
              <a:chOff x="-135618" y="1346250"/>
              <a:chExt cx="5505926" cy="1896795"/>
            </a:xfrm>
          </p:grpSpPr>
          <p:cxnSp>
            <p:nvCxnSpPr>
              <p:cNvPr id="202" name="Straight Connector 201"/>
              <p:cNvCxnSpPr/>
              <p:nvPr/>
            </p:nvCxnSpPr>
            <p:spPr>
              <a:xfrm>
                <a:off x="364549" y="1971857"/>
                <a:ext cx="953717" cy="155970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>
                <a:endCxn id="24" idx="0"/>
              </p:cNvCxnSpPr>
              <p:nvPr/>
            </p:nvCxnSpPr>
            <p:spPr>
              <a:xfrm flipH="1">
                <a:off x="414929" y="2493852"/>
                <a:ext cx="22933" cy="342090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flipH="1" flipV="1">
                <a:off x="1154835" y="1826652"/>
                <a:ext cx="215204" cy="192592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05" name="Picture 204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5618" y="1502864"/>
                <a:ext cx="699541" cy="614097"/>
              </a:xfrm>
              <a:prstGeom prst="rect">
                <a:avLst/>
              </a:prstGeom>
            </p:spPr>
          </p:pic>
          <p:pic>
            <p:nvPicPr>
              <p:cNvPr id="206" name="Picture 205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922" y="1346250"/>
                <a:ext cx="699541" cy="614097"/>
              </a:xfrm>
              <a:prstGeom prst="rect">
                <a:avLst/>
              </a:prstGeom>
            </p:spPr>
          </p:pic>
          <p:pic>
            <p:nvPicPr>
              <p:cNvPr id="207" name="Picture 206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8892" y="2156263"/>
                <a:ext cx="699541" cy="614097"/>
              </a:xfrm>
              <a:prstGeom prst="rect">
                <a:avLst/>
              </a:prstGeom>
            </p:spPr>
          </p:pic>
          <p:pic>
            <p:nvPicPr>
              <p:cNvPr id="255" name="Picture 254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0767" y="2628948"/>
                <a:ext cx="699541" cy="614097"/>
              </a:xfrm>
              <a:prstGeom prst="rect">
                <a:avLst/>
              </a:prstGeom>
            </p:spPr>
          </p:pic>
        </p:grpSp>
      </p:grpSp>
      <p:sp>
        <p:nvSpPr>
          <p:cNvPr id="256" name="Rounded Rectangular Callout 255"/>
          <p:cNvSpPr/>
          <p:nvPr/>
        </p:nvSpPr>
        <p:spPr>
          <a:xfrm>
            <a:off x="10548110" y="2696762"/>
            <a:ext cx="1611380" cy="560268"/>
          </a:xfrm>
          <a:prstGeom prst="wedgeRoundRectCallout">
            <a:avLst>
              <a:gd name="adj1" fmla="val -67149"/>
              <a:gd name="adj2" fmla="val -15869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latin typeface="Gill Sans Light"/>
              </a:rPr>
              <a:t>DataCapsule</a:t>
            </a:r>
            <a:endParaRPr lang="en-US" sz="1600" dirty="0" smtClean="0">
              <a:latin typeface="Gill Sans Light"/>
            </a:endParaRPr>
          </a:p>
          <a:p>
            <a:pPr algn="ctr"/>
            <a:r>
              <a:rPr lang="en-US" sz="1600" dirty="0" smtClean="0">
                <a:latin typeface="Gill Sans Light"/>
              </a:rPr>
              <a:t>Server</a:t>
            </a:r>
            <a:endParaRPr lang="en-US" sz="1600" dirty="0">
              <a:latin typeface="Gill Sans Light"/>
            </a:endParaRPr>
          </a:p>
        </p:txBody>
      </p:sp>
      <p:grpSp>
        <p:nvGrpSpPr>
          <p:cNvPr id="259" name="Group 258"/>
          <p:cNvGrpSpPr/>
          <p:nvPr/>
        </p:nvGrpSpPr>
        <p:grpSpPr>
          <a:xfrm>
            <a:off x="798400" y="1822435"/>
            <a:ext cx="9743046" cy="4429890"/>
            <a:chOff x="-543193" y="1812765"/>
            <a:chExt cx="9743046" cy="4429890"/>
          </a:xfrm>
        </p:grpSpPr>
        <p:grpSp>
          <p:nvGrpSpPr>
            <p:cNvPr id="260" name="Group 259"/>
            <p:cNvGrpSpPr/>
            <p:nvPr/>
          </p:nvGrpSpPr>
          <p:grpSpPr>
            <a:xfrm>
              <a:off x="-543193" y="1812765"/>
              <a:ext cx="9743046" cy="3764904"/>
              <a:chOff x="-543193" y="1812765"/>
              <a:chExt cx="9743046" cy="3764904"/>
            </a:xfrm>
          </p:grpSpPr>
          <p:pic>
            <p:nvPicPr>
              <p:cNvPr id="263" name="Picture 262"/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1008" y="4962593"/>
                <a:ext cx="768845" cy="615076"/>
              </a:xfrm>
              <a:prstGeom prst="rect">
                <a:avLst/>
              </a:prstGeom>
            </p:spPr>
          </p:pic>
          <p:pic>
            <p:nvPicPr>
              <p:cNvPr id="264" name="Picture 263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43193" y="2581659"/>
                <a:ext cx="641217" cy="641217"/>
              </a:xfrm>
              <a:prstGeom prst="rect">
                <a:avLst/>
              </a:prstGeom>
            </p:spPr>
          </p:pic>
          <p:pic>
            <p:nvPicPr>
              <p:cNvPr id="265" name="Picture 264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5111" y="1812765"/>
                <a:ext cx="641217" cy="641217"/>
              </a:xfrm>
              <a:prstGeom prst="rect">
                <a:avLst/>
              </a:prstGeom>
            </p:spPr>
          </p:pic>
          <p:pic>
            <p:nvPicPr>
              <p:cNvPr id="266" name="Picture 265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47368" y="4427553"/>
                <a:ext cx="641217" cy="641217"/>
              </a:xfrm>
              <a:prstGeom prst="rect">
                <a:avLst/>
              </a:prstGeom>
            </p:spPr>
          </p:pic>
        </p:grpSp>
        <p:pic>
          <p:nvPicPr>
            <p:cNvPr id="261" name="Picture 260"/>
            <p:cNvPicPr>
              <a:picLocks noChangeAspect="1"/>
            </p:cNvPicPr>
            <p:nvPr/>
          </p:nvPicPr>
          <p:blipFill>
            <a:blip r:embed="rId9" cstate="email">
              <a:clrChange>
                <a:clrFrom>
                  <a:srgbClr val="FAFEFF"/>
                </a:clrFrom>
                <a:clrTo>
                  <a:srgbClr val="FA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8785" y="4874648"/>
              <a:ext cx="726032" cy="713489"/>
            </a:xfrm>
            <a:prstGeom prst="rect">
              <a:avLst/>
            </a:prstGeom>
          </p:spPr>
        </p:pic>
        <p:pic>
          <p:nvPicPr>
            <p:cNvPr id="262" name="Picture 261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9364" y="5699113"/>
              <a:ext cx="1047320" cy="543542"/>
            </a:xfrm>
            <a:prstGeom prst="rect">
              <a:avLst/>
            </a:prstGeom>
          </p:spPr>
        </p:pic>
      </p:grpSp>
      <p:sp>
        <p:nvSpPr>
          <p:cNvPr id="268" name="Rounded Rectangular Callout 267"/>
          <p:cNvSpPr/>
          <p:nvPr/>
        </p:nvSpPr>
        <p:spPr>
          <a:xfrm>
            <a:off x="10432362" y="4497735"/>
            <a:ext cx="1611380" cy="357636"/>
          </a:xfrm>
          <a:prstGeom prst="wedgeRoundRectCallout">
            <a:avLst>
              <a:gd name="adj1" fmla="val -56326"/>
              <a:gd name="adj2" fmla="val 2008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/>
              </a:rPr>
              <a:t>Client</a:t>
            </a:r>
          </a:p>
        </p:txBody>
      </p:sp>
      <p:grpSp>
        <p:nvGrpSpPr>
          <p:cNvPr id="269" name="Group 268"/>
          <p:cNvGrpSpPr/>
          <p:nvPr/>
        </p:nvGrpSpPr>
        <p:grpSpPr>
          <a:xfrm>
            <a:off x="1361040" y="1195903"/>
            <a:ext cx="9292676" cy="4895787"/>
            <a:chOff x="1003524" y="1370348"/>
            <a:chExt cx="8796155" cy="4738038"/>
          </a:xfrm>
        </p:grpSpPr>
        <p:pic>
          <p:nvPicPr>
            <p:cNvPr id="270" name="Picture 269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03524" y="1965690"/>
              <a:ext cx="515592" cy="533883"/>
            </a:xfrm>
            <a:prstGeom prst="rect">
              <a:avLst/>
            </a:prstGeom>
          </p:spPr>
        </p:pic>
        <p:pic>
          <p:nvPicPr>
            <p:cNvPr id="271" name="Picture 270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881710" y="1692104"/>
              <a:ext cx="515592" cy="533883"/>
            </a:xfrm>
            <a:prstGeom prst="rect">
              <a:avLst/>
            </a:prstGeom>
          </p:spPr>
        </p:pic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991026" y="1548072"/>
              <a:ext cx="515592" cy="533883"/>
            </a:xfrm>
            <a:prstGeom prst="rect">
              <a:avLst/>
            </a:prstGeom>
          </p:spPr>
        </p:pic>
        <p:pic>
          <p:nvPicPr>
            <p:cNvPr id="273" name="Picture 272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150691" y="4935945"/>
              <a:ext cx="515592" cy="533883"/>
            </a:xfrm>
            <a:prstGeom prst="rect">
              <a:avLst/>
            </a:prstGeom>
          </p:spPr>
        </p:pic>
        <p:pic>
          <p:nvPicPr>
            <p:cNvPr id="274" name="Picture 273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868730" y="5574503"/>
              <a:ext cx="515592" cy="533883"/>
            </a:xfrm>
            <a:prstGeom prst="rect">
              <a:avLst/>
            </a:prstGeom>
          </p:spPr>
        </p:pic>
        <p:pic>
          <p:nvPicPr>
            <p:cNvPr id="275" name="Picture 274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787598" y="3160509"/>
              <a:ext cx="515592" cy="533883"/>
            </a:xfrm>
            <a:prstGeom prst="rect">
              <a:avLst/>
            </a:prstGeom>
          </p:spPr>
        </p:pic>
        <p:pic>
          <p:nvPicPr>
            <p:cNvPr id="284" name="Picture 283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658420" y="2986530"/>
              <a:ext cx="515592" cy="533883"/>
            </a:xfrm>
            <a:prstGeom prst="rect">
              <a:avLst/>
            </a:prstGeom>
          </p:spPr>
        </p:pic>
        <p:pic>
          <p:nvPicPr>
            <p:cNvPr id="285" name="Picture 284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750573" y="1619500"/>
              <a:ext cx="515592" cy="533883"/>
            </a:xfrm>
            <a:prstGeom prst="rect">
              <a:avLst/>
            </a:prstGeom>
          </p:spPr>
        </p:pic>
        <p:pic>
          <p:nvPicPr>
            <p:cNvPr id="286" name="Picture 285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284087" y="1712928"/>
              <a:ext cx="515592" cy="533883"/>
            </a:xfrm>
            <a:prstGeom prst="rect">
              <a:avLst/>
            </a:prstGeom>
          </p:spPr>
        </p:pic>
        <p:pic>
          <p:nvPicPr>
            <p:cNvPr id="287" name="Picture 286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507741" y="5517252"/>
              <a:ext cx="515592" cy="533883"/>
            </a:xfrm>
            <a:prstGeom prst="rect">
              <a:avLst/>
            </a:prstGeom>
          </p:spPr>
        </p:pic>
        <p:pic>
          <p:nvPicPr>
            <p:cNvPr id="290" name="Picture 289"/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155979" y="1370348"/>
              <a:ext cx="515592" cy="533883"/>
            </a:xfrm>
            <a:prstGeom prst="rect">
              <a:avLst/>
            </a:prstGeom>
          </p:spPr>
        </p:pic>
      </p:grpSp>
      <p:sp>
        <p:nvSpPr>
          <p:cNvPr id="276" name="Rounded Rectangular Callout 275"/>
          <p:cNvSpPr/>
          <p:nvPr/>
        </p:nvSpPr>
        <p:spPr>
          <a:xfrm>
            <a:off x="3102532" y="6071232"/>
            <a:ext cx="1611380" cy="357636"/>
          </a:xfrm>
          <a:prstGeom prst="wedgeRoundRectCallout">
            <a:avLst>
              <a:gd name="adj1" fmla="val -72094"/>
              <a:gd name="adj2" fmla="val -13288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Gill Sans Light"/>
              </a:rPr>
              <a:t>DataCapsule</a:t>
            </a:r>
            <a:endParaRPr lang="en-US" sz="160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1484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256" grpId="0" animBg="1"/>
      <p:bldP spid="268" grpId="0" animBg="1"/>
      <p:bldP spid="27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034999" cy="616612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Refactoring of Applications around</a:t>
            </a:r>
            <a:br>
              <a:rPr lang="en-US" sz="2800" dirty="0"/>
            </a:br>
            <a:r>
              <a:rPr lang="en-US" sz="2800" dirty="0"/>
              <a:t>Security, Integrity, and </a:t>
            </a:r>
            <a:r>
              <a:rPr lang="en-US" sz="2800" dirty="0" smtClean="0"/>
              <a:t>Provenance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1" y="900770"/>
            <a:ext cx="6814998" cy="569532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Goal: A thin </a:t>
            </a:r>
            <a:r>
              <a:rPr lang="en-US" dirty="0">
                <a:solidFill>
                  <a:srgbClr val="FF0000"/>
                </a:solidFill>
              </a:rPr>
              <a:t>Standardized</a:t>
            </a:r>
            <a:r>
              <a:rPr lang="en-US" dirty="0"/>
              <a:t> entity that can be easily adopted and have immediate impact</a:t>
            </a:r>
          </a:p>
          <a:p>
            <a:pPr lvl="1"/>
            <a:r>
              <a:rPr lang="en-US" dirty="0"/>
              <a:t>Can be embedded in edge environments</a:t>
            </a:r>
          </a:p>
          <a:p>
            <a:pPr lvl="1"/>
            <a:r>
              <a:rPr lang="en-US" dirty="0"/>
              <a:t>Can be exploited in the cloud</a:t>
            </a:r>
          </a:p>
          <a:p>
            <a:pPr lvl="1"/>
            <a:r>
              <a:rPr lang="en-US" dirty="0"/>
              <a:t>Natural adjunct to Secure Enclaves for </a:t>
            </a:r>
            <a:r>
              <a:rPr lang="en-US" dirty="0" smtClean="0"/>
              <a:t>computation</a:t>
            </a:r>
          </a:p>
          <a:p>
            <a:r>
              <a:rPr lang="en-US" dirty="0" smtClean="0"/>
              <a:t>“Eye-Of-The-Needle” proposition:</a:t>
            </a:r>
          </a:p>
          <a:p>
            <a:pPr lvl="1"/>
            <a:r>
              <a:rPr lang="en-US" dirty="0" smtClean="0"/>
              <a:t>Thin enough that it will be adopted and enhanced by the most people</a:t>
            </a:r>
          </a:p>
          <a:p>
            <a:pPr lvl="1"/>
            <a:r>
              <a:rPr lang="en-US" dirty="0" smtClean="0"/>
              <a:t>Powerful enough that application writers can do whatever they need to do</a:t>
            </a:r>
            <a:endParaRPr lang="en-US" dirty="0"/>
          </a:p>
          <a:p>
            <a:r>
              <a:rPr lang="en-US" dirty="0" err="1"/>
              <a:t>DataCapsules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 </a:t>
            </a:r>
            <a:r>
              <a:rPr lang="en-US" dirty="0"/>
              <a:t>bottom-half of a </a:t>
            </a:r>
            <a:r>
              <a:rPr lang="en-US" dirty="0" err="1"/>
              <a:t>blockchain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Or a GIT-style version history</a:t>
            </a:r>
          </a:p>
          <a:p>
            <a:pPr lvl="1"/>
            <a:r>
              <a:rPr lang="en-US" dirty="0"/>
              <a:t>Simplest mode: a secure log of information</a:t>
            </a:r>
          </a:p>
          <a:p>
            <a:pPr lvl="1"/>
            <a:r>
              <a:rPr lang="en-US" dirty="0"/>
              <a:t>Universal unique name </a:t>
            </a:r>
            <a:r>
              <a:rPr lang="en-US" dirty="0">
                <a:sym typeface="Symbol" panose="05050102010706020507" pitchFamily="18" charset="2"/>
              </a:rPr>
              <a:t> permanent reference</a:t>
            </a:r>
            <a:endParaRPr lang="en-US" dirty="0"/>
          </a:p>
          <a:p>
            <a:r>
              <a:rPr lang="en-US" dirty="0"/>
              <a:t>Applications writers think in terms of traditional storage access patterns:</a:t>
            </a:r>
          </a:p>
          <a:p>
            <a:pPr lvl="1"/>
            <a:r>
              <a:rPr lang="en-US" dirty="0"/>
              <a:t>File Systems, Data Bases, Key-Value stores</a:t>
            </a:r>
          </a:p>
          <a:p>
            <a:pPr lvl="1"/>
            <a:r>
              <a:rPr lang="en-US" dirty="0"/>
              <a:t>Called Common Access APIs (CAAPIs)</a:t>
            </a:r>
          </a:p>
          <a:p>
            <a:pPr lvl="1"/>
            <a:r>
              <a:rPr lang="en-US" dirty="0" err="1"/>
              <a:t>DataCapsules</a:t>
            </a:r>
            <a:r>
              <a:rPr lang="en-US" dirty="0"/>
              <a:t> are always the </a:t>
            </a:r>
            <a:r>
              <a:rPr lang="en-US" i="1" dirty="0">
                <a:solidFill>
                  <a:srgbClr val="FF0000"/>
                </a:solidFill>
              </a:rPr>
              <a:t>Ground Truth</a:t>
            </a:r>
          </a:p>
          <a:p>
            <a:pPr marL="342900" lvl="1" indent="0">
              <a:buNone/>
            </a:pP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7532286" y="1323344"/>
            <a:ext cx="3713787" cy="3536607"/>
            <a:chOff x="7080388" y="1756494"/>
            <a:chExt cx="4685968" cy="3348385"/>
          </a:xfrm>
        </p:grpSpPr>
        <p:sp>
          <p:nvSpPr>
            <p:cNvPr id="6" name="Rectangle 5"/>
            <p:cNvSpPr/>
            <p:nvPr/>
          </p:nvSpPr>
          <p:spPr>
            <a:xfrm>
              <a:off x="7080388" y="1756494"/>
              <a:ext cx="4685968" cy="334838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346472" y="1982478"/>
              <a:ext cx="4402877" cy="2862737"/>
              <a:chOff x="2464904" y="1521438"/>
              <a:chExt cx="5912196" cy="361509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464904" y="1521438"/>
                <a:ext cx="3702326" cy="3615097"/>
                <a:chOff x="2697096" y="1521438"/>
                <a:chExt cx="3227812" cy="3615097"/>
              </a:xfrm>
            </p:grpSpPr>
            <p:sp>
              <p:nvSpPr>
                <p:cNvPr id="14" name="Freeform 25"/>
                <p:cNvSpPr>
                  <a:spLocks/>
                </p:cNvSpPr>
                <p:nvPr/>
              </p:nvSpPr>
              <p:spPr bwMode="auto">
                <a:xfrm>
                  <a:off x="4889341" y="1696013"/>
                  <a:ext cx="700811" cy="1643805"/>
                </a:xfrm>
                <a:custGeom>
                  <a:avLst/>
                  <a:gdLst>
                    <a:gd name="T0" fmla="*/ 1363 w 1451"/>
                    <a:gd name="T1" fmla="*/ 0 h 3340"/>
                    <a:gd name="T2" fmla="*/ 1363 w 1451"/>
                    <a:gd name="T3" fmla="*/ 0 h 3340"/>
                    <a:gd name="T4" fmla="*/ 1336 w 1451"/>
                    <a:gd name="T5" fmla="*/ 925 h 3340"/>
                    <a:gd name="T6" fmla="*/ 5 w 1451"/>
                    <a:gd name="T7" fmla="*/ 3140 h 3340"/>
                    <a:gd name="T8" fmla="*/ 7 w 1451"/>
                    <a:gd name="T9" fmla="*/ 3340 h 3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1" h="3340">
                      <a:moveTo>
                        <a:pt x="1363" y="0"/>
                      </a:moveTo>
                      <a:lnTo>
                        <a:pt x="1363" y="0"/>
                      </a:lnTo>
                      <a:cubicBezTo>
                        <a:pt x="1451" y="303"/>
                        <a:pt x="1441" y="627"/>
                        <a:pt x="1336" y="925"/>
                      </a:cubicBezTo>
                      <a:cubicBezTo>
                        <a:pt x="1043" y="1754"/>
                        <a:pt x="76" y="2243"/>
                        <a:pt x="5" y="3140"/>
                      </a:cubicBezTo>
                      <a:cubicBezTo>
                        <a:pt x="0" y="3206"/>
                        <a:pt x="0" y="3273"/>
                        <a:pt x="7" y="3340"/>
                      </a:cubicBezTo>
                    </a:path>
                  </a:pathLst>
                </a:custGeom>
                <a:ln w="285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15" name="Freeform 26"/>
                <p:cNvSpPr>
                  <a:spLocks/>
                </p:cNvSpPr>
                <p:nvPr/>
              </p:nvSpPr>
              <p:spPr bwMode="auto">
                <a:xfrm>
                  <a:off x="4889341" y="3330898"/>
                  <a:ext cx="700811" cy="1643805"/>
                </a:xfrm>
                <a:custGeom>
                  <a:avLst/>
                  <a:gdLst>
                    <a:gd name="T0" fmla="*/ 1363 w 1451"/>
                    <a:gd name="T1" fmla="*/ 3340 h 3340"/>
                    <a:gd name="T2" fmla="*/ 1363 w 1451"/>
                    <a:gd name="T3" fmla="*/ 3340 h 3340"/>
                    <a:gd name="T4" fmla="*/ 1336 w 1451"/>
                    <a:gd name="T5" fmla="*/ 2415 h 3340"/>
                    <a:gd name="T6" fmla="*/ 5 w 1451"/>
                    <a:gd name="T7" fmla="*/ 200 h 3340"/>
                    <a:gd name="T8" fmla="*/ 7 w 1451"/>
                    <a:gd name="T9" fmla="*/ 0 h 3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1" h="3340">
                      <a:moveTo>
                        <a:pt x="1363" y="3340"/>
                      </a:moveTo>
                      <a:lnTo>
                        <a:pt x="1363" y="3340"/>
                      </a:lnTo>
                      <a:cubicBezTo>
                        <a:pt x="1451" y="3037"/>
                        <a:pt x="1441" y="2713"/>
                        <a:pt x="1336" y="2415"/>
                      </a:cubicBezTo>
                      <a:cubicBezTo>
                        <a:pt x="1043" y="1586"/>
                        <a:pt x="76" y="1097"/>
                        <a:pt x="5" y="200"/>
                      </a:cubicBezTo>
                      <a:cubicBezTo>
                        <a:pt x="0" y="134"/>
                        <a:pt x="0" y="67"/>
                        <a:pt x="7" y="0"/>
                      </a:cubicBez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16" name="Freeform 27"/>
                <p:cNvSpPr>
                  <a:spLocks noEditPoints="1"/>
                </p:cNvSpPr>
                <p:nvPr/>
              </p:nvSpPr>
              <p:spPr bwMode="auto">
                <a:xfrm>
                  <a:off x="2724312" y="1521438"/>
                  <a:ext cx="3200596" cy="170752"/>
                </a:xfrm>
                <a:custGeom>
                  <a:avLst/>
                  <a:gdLst>
                    <a:gd name="T0" fmla="*/ 0 w 6632"/>
                    <a:gd name="T1" fmla="*/ 174 h 347"/>
                    <a:gd name="T2" fmla="*/ 0 w 6632"/>
                    <a:gd name="T3" fmla="*/ 174 h 347"/>
                    <a:gd name="T4" fmla="*/ 0 w 6632"/>
                    <a:gd name="T5" fmla="*/ 174 h 347"/>
                    <a:gd name="T6" fmla="*/ 170 w 6632"/>
                    <a:gd name="T7" fmla="*/ 0 h 347"/>
                    <a:gd name="T8" fmla="*/ 6462 w 6632"/>
                    <a:gd name="T9" fmla="*/ 0 h 347"/>
                    <a:gd name="T10" fmla="*/ 6632 w 6632"/>
                    <a:gd name="T11" fmla="*/ 174 h 347"/>
                    <a:gd name="T12" fmla="*/ 6632 w 6632"/>
                    <a:gd name="T13" fmla="*/ 174 h 347"/>
                    <a:gd name="T14" fmla="*/ 6462 w 6632"/>
                    <a:gd name="T15" fmla="*/ 347 h 347"/>
                    <a:gd name="T16" fmla="*/ 170 w 6632"/>
                    <a:gd name="T17" fmla="*/ 347 h 347"/>
                    <a:gd name="T18" fmla="*/ 0 w 6632"/>
                    <a:gd name="T19" fmla="*/ 174 h 347"/>
                    <a:gd name="T20" fmla="*/ 0 w 6632"/>
                    <a:gd name="T21" fmla="*/ 174 h 347"/>
                    <a:gd name="T22" fmla="*/ 0 w 6632"/>
                    <a:gd name="T23" fmla="*/ 174 h 347"/>
                    <a:gd name="T24" fmla="*/ 0 w 6632"/>
                    <a:gd name="T25" fmla="*/ 174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632" h="347">
                      <a:moveTo>
                        <a:pt x="0" y="174"/>
                      </a:moveTo>
                      <a:lnTo>
                        <a:pt x="0" y="174"/>
                      </a:lnTo>
                      <a:lnTo>
                        <a:pt x="0" y="174"/>
                      </a:lnTo>
                      <a:cubicBezTo>
                        <a:pt x="0" y="80"/>
                        <a:pt x="76" y="0"/>
                        <a:pt x="170" y="0"/>
                      </a:cubicBezTo>
                      <a:lnTo>
                        <a:pt x="6462" y="0"/>
                      </a:lnTo>
                      <a:cubicBezTo>
                        <a:pt x="6556" y="0"/>
                        <a:pt x="6632" y="80"/>
                        <a:pt x="6632" y="174"/>
                      </a:cubicBezTo>
                      <a:lnTo>
                        <a:pt x="6632" y="174"/>
                      </a:lnTo>
                      <a:cubicBezTo>
                        <a:pt x="6632" y="268"/>
                        <a:pt x="6556" y="347"/>
                        <a:pt x="6462" y="347"/>
                      </a:cubicBezTo>
                      <a:lnTo>
                        <a:pt x="170" y="347"/>
                      </a:lnTo>
                      <a:cubicBezTo>
                        <a:pt x="76" y="347"/>
                        <a:pt x="0" y="268"/>
                        <a:pt x="0" y="174"/>
                      </a:cubicBezTo>
                      <a:lnTo>
                        <a:pt x="0" y="174"/>
                      </a:lnTo>
                      <a:close/>
                      <a:moveTo>
                        <a:pt x="0" y="174"/>
                      </a:moveTo>
                      <a:lnTo>
                        <a:pt x="0" y="174"/>
                      </a:lnTo>
                      <a:close/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17" name="Freeform 28"/>
                <p:cNvSpPr>
                  <a:spLocks noEditPoints="1"/>
                </p:cNvSpPr>
                <p:nvPr/>
              </p:nvSpPr>
              <p:spPr bwMode="auto">
                <a:xfrm>
                  <a:off x="2697096" y="4972154"/>
                  <a:ext cx="3200596" cy="164381"/>
                </a:xfrm>
                <a:custGeom>
                  <a:avLst/>
                  <a:gdLst>
                    <a:gd name="T0" fmla="*/ 0 w 6632"/>
                    <a:gd name="T1" fmla="*/ 166 h 333"/>
                    <a:gd name="T2" fmla="*/ 0 w 6632"/>
                    <a:gd name="T3" fmla="*/ 166 h 333"/>
                    <a:gd name="T4" fmla="*/ 0 w 6632"/>
                    <a:gd name="T5" fmla="*/ 166 h 333"/>
                    <a:gd name="T6" fmla="*/ 170 w 6632"/>
                    <a:gd name="T7" fmla="*/ 0 h 333"/>
                    <a:gd name="T8" fmla="*/ 6462 w 6632"/>
                    <a:gd name="T9" fmla="*/ 0 h 333"/>
                    <a:gd name="T10" fmla="*/ 6632 w 6632"/>
                    <a:gd name="T11" fmla="*/ 166 h 333"/>
                    <a:gd name="T12" fmla="*/ 6632 w 6632"/>
                    <a:gd name="T13" fmla="*/ 166 h 333"/>
                    <a:gd name="T14" fmla="*/ 6462 w 6632"/>
                    <a:gd name="T15" fmla="*/ 333 h 333"/>
                    <a:gd name="T16" fmla="*/ 170 w 6632"/>
                    <a:gd name="T17" fmla="*/ 333 h 333"/>
                    <a:gd name="T18" fmla="*/ 0 w 6632"/>
                    <a:gd name="T19" fmla="*/ 166 h 333"/>
                    <a:gd name="T20" fmla="*/ 0 w 6632"/>
                    <a:gd name="T21" fmla="*/ 166 h 333"/>
                    <a:gd name="T22" fmla="*/ 0 w 6632"/>
                    <a:gd name="T23" fmla="*/ 166 h 333"/>
                    <a:gd name="T24" fmla="*/ 0 w 6632"/>
                    <a:gd name="T25" fmla="*/ 166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632" h="333">
                      <a:moveTo>
                        <a:pt x="0" y="166"/>
                      </a:moveTo>
                      <a:lnTo>
                        <a:pt x="0" y="166"/>
                      </a:lnTo>
                      <a:lnTo>
                        <a:pt x="0" y="166"/>
                      </a:lnTo>
                      <a:cubicBezTo>
                        <a:pt x="0" y="72"/>
                        <a:pt x="76" y="0"/>
                        <a:pt x="170" y="0"/>
                      </a:cubicBezTo>
                      <a:lnTo>
                        <a:pt x="6462" y="0"/>
                      </a:lnTo>
                      <a:cubicBezTo>
                        <a:pt x="6556" y="0"/>
                        <a:pt x="6632" y="72"/>
                        <a:pt x="6632" y="166"/>
                      </a:cubicBezTo>
                      <a:lnTo>
                        <a:pt x="6632" y="166"/>
                      </a:lnTo>
                      <a:cubicBezTo>
                        <a:pt x="6632" y="260"/>
                        <a:pt x="6556" y="333"/>
                        <a:pt x="6462" y="333"/>
                      </a:cubicBezTo>
                      <a:lnTo>
                        <a:pt x="170" y="333"/>
                      </a:lnTo>
                      <a:cubicBezTo>
                        <a:pt x="76" y="333"/>
                        <a:pt x="0" y="260"/>
                        <a:pt x="0" y="166"/>
                      </a:cubicBezTo>
                      <a:lnTo>
                        <a:pt x="0" y="166"/>
                      </a:lnTo>
                      <a:close/>
                      <a:moveTo>
                        <a:pt x="0" y="166"/>
                      </a:moveTo>
                      <a:lnTo>
                        <a:pt x="0" y="166"/>
                      </a:lnTo>
                      <a:close/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18" name="Freeform 29"/>
                <p:cNvSpPr>
                  <a:spLocks/>
                </p:cNvSpPr>
                <p:nvPr/>
              </p:nvSpPr>
              <p:spPr bwMode="auto">
                <a:xfrm>
                  <a:off x="3697282" y="3009782"/>
                  <a:ext cx="1247851" cy="0"/>
                </a:xfrm>
                <a:custGeom>
                  <a:avLst/>
                  <a:gdLst>
                    <a:gd name="T0" fmla="*/ 0 w 2586"/>
                    <a:gd name="T1" fmla="*/ 0 w 2586"/>
                    <a:gd name="T2" fmla="*/ 2586 w 258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5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586" y="0"/>
                      </a:ln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19" name="Freeform 45"/>
                <p:cNvSpPr>
                  <a:spLocks/>
                </p:cNvSpPr>
                <p:nvPr/>
              </p:nvSpPr>
              <p:spPr bwMode="auto">
                <a:xfrm>
                  <a:off x="3045460" y="1694738"/>
                  <a:ext cx="702172" cy="1645079"/>
                </a:xfrm>
                <a:custGeom>
                  <a:avLst/>
                  <a:gdLst>
                    <a:gd name="T0" fmla="*/ 88 w 1452"/>
                    <a:gd name="T1" fmla="*/ 0 h 3343"/>
                    <a:gd name="T2" fmla="*/ 88 w 1452"/>
                    <a:gd name="T3" fmla="*/ 0 h 3343"/>
                    <a:gd name="T4" fmla="*/ 115 w 1452"/>
                    <a:gd name="T5" fmla="*/ 926 h 3343"/>
                    <a:gd name="T6" fmla="*/ 1447 w 1452"/>
                    <a:gd name="T7" fmla="*/ 3142 h 3343"/>
                    <a:gd name="T8" fmla="*/ 1445 w 1452"/>
                    <a:gd name="T9" fmla="*/ 3343 h 3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2" h="3343">
                      <a:moveTo>
                        <a:pt x="88" y="0"/>
                      </a:moveTo>
                      <a:lnTo>
                        <a:pt x="88" y="0"/>
                      </a:lnTo>
                      <a:cubicBezTo>
                        <a:pt x="0" y="304"/>
                        <a:pt x="10" y="628"/>
                        <a:pt x="115" y="926"/>
                      </a:cubicBezTo>
                      <a:cubicBezTo>
                        <a:pt x="408" y="1755"/>
                        <a:pt x="1376" y="2245"/>
                        <a:pt x="1447" y="3142"/>
                      </a:cubicBezTo>
                      <a:cubicBezTo>
                        <a:pt x="1452" y="3209"/>
                        <a:pt x="1452" y="3276"/>
                        <a:pt x="1445" y="3343"/>
                      </a:cubicBez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20" name="Freeform 46"/>
                <p:cNvSpPr>
                  <a:spLocks/>
                </p:cNvSpPr>
                <p:nvPr/>
              </p:nvSpPr>
              <p:spPr bwMode="auto">
                <a:xfrm>
                  <a:off x="3045460" y="3330898"/>
                  <a:ext cx="702172" cy="1645079"/>
                </a:xfrm>
                <a:custGeom>
                  <a:avLst/>
                  <a:gdLst>
                    <a:gd name="T0" fmla="*/ 88 w 1452"/>
                    <a:gd name="T1" fmla="*/ 3343 h 3343"/>
                    <a:gd name="T2" fmla="*/ 88 w 1452"/>
                    <a:gd name="T3" fmla="*/ 3343 h 3343"/>
                    <a:gd name="T4" fmla="*/ 115 w 1452"/>
                    <a:gd name="T5" fmla="*/ 2417 h 3343"/>
                    <a:gd name="T6" fmla="*/ 1447 w 1452"/>
                    <a:gd name="T7" fmla="*/ 201 h 3343"/>
                    <a:gd name="T8" fmla="*/ 1445 w 1452"/>
                    <a:gd name="T9" fmla="*/ 0 h 3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2" h="3343">
                      <a:moveTo>
                        <a:pt x="88" y="3343"/>
                      </a:moveTo>
                      <a:lnTo>
                        <a:pt x="88" y="3343"/>
                      </a:lnTo>
                      <a:cubicBezTo>
                        <a:pt x="0" y="3039"/>
                        <a:pt x="10" y="2715"/>
                        <a:pt x="115" y="2417"/>
                      </a:cubicBezTo>
                      <a:cubicBezTo>
                        <a:pt x="408" y="1588"/>
                        <a:pt x="1376" y="1098"/>
                        <a:pt x="1447" y="201"/>
                      </a:cubicBezTo>
                      <a:cubicBezTo>
                        <a:pt x="1452" y="134"/>
                        <a:pt x="1452" y="67"/>
                        <a:pt x="1445" y="0"/>
                      </a:cubicBez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21" name="Freeform 88"/>
                <p:cNvSpPr>
                  <a:spLocks/>
                </p:cNvSpPr>
                <p:nvPr/>
              </p:nvSpPr>
              <p:spPr bwMode="auto">
                <a:xfrm>
                  <a:off x="3233250" y="4289147"/>
                  <a:ext cx="2169111" cy="0"/>
                </a:xfrm>
                <a:custGeom>
                  <a:avLst/>
                  <a:gdLst>
                    <a:gd name="T0" fmla="*/ 0 w 4493"/>
                    <a:gd name="T1" fmla="*/ 0 w 4493"/>
                    <a:gd name="T2" fmla="*/ 4493 w 449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449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493" y="0"/>
                      </a:ln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22" name="Freeform 130"/>
                <p:cNvSpPr>
                  <a:spLocks/>
                </p:cNvSpPr>
                <p:nvPr/>
              </p:nvSpPr>
              <p:spPr bwMode="auto">
                <a:xfrm>
                  <a:off x="3188344" y="2328049"/>
                  <a:ext cx="2258924" cy="0"/>
                </a:xfrm>
                <a:custGeom>
                  <a:avLst/>
                  <a:gdLst>
                    <a:gd name="T0" fmla="*/ 0 w 4680"/>
                    <a:gd name="T1" fmla="*/ 0 w 4680"/>
                    <a:gd name="T2" fmla="*/ 4680 w 468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468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680" y="0"/>
                      </a:ln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23" name="Freeform 168"/>
                <p:cNvSpPr>
                  <a:spLocks/>
                </p:cNvSpPr>
                <p:nvPr/>
              </p:nvSpPr>
              <p:spPr bwMode="auto">
                <a:xfrm>
                  <a:off x="3697282" y="3634174"/>
                  <a:ext cx="1247851" cy="0"/>
                </a:xfrm>
                <a:custGeom>
                  <a:avLst/>
                  <a:gdLst>
                    <a:gd name="T0" fmla="*/ 0 w 2586"/>
                    <a:gd name="T1" fmla="*/ 0 w 2586"/>
                    <a:gd name="T2" fmla="*/ 2586 w 258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5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586" y="0"/>
                      </a:lnTo>
                    </a:path>
                  </a:pathLst>
                </a:custGeom>
                <a:noFill/>
                <a:ln w="285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5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3354148" y="2417687"/>
                  <a:ext cx="1939780" cy="4415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File System, Stream,</a:t>
                  </a:r>
                </a:p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SQL, Key-value,…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070003" y="1770905"/>
                  <a:ext cx="2508075" cy="4415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Home Control, Smart Office</a:t>
                  </a:r>
                </a:p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Industrial Internet, …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3678551" y="3074347"/>
                  <a:ext cx="1290976" cy="49677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105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Global</a:t>
                  </a:r>
                  <a:br>
                    <a:rPr lang="en-US" sz="105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105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Data Plane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460981" y="3741229"/>
                  <a:ext cx="1778763" cy="4415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TCP/IP, UDP/IP, </a:t>
                  </a:r>
                  <a:b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Others (non-IP), …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3083684" y="4409969"/>
                  <a:ext cx="2498604" cy="4415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Ethernet, WI-FI,</a:t>
                  </a:r>
                </a:p>
                <a:p>
                  <a:pPr algn="ctr">
                    <a:spcBef>
                      <a:spcPts val="0"/>
                    </a:spcBef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Bluetooth, 802.15.4, AVB,…</a:t>
                  </a: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6017356" y="1821029"/>
                <a:ext cx="1961492" cy="367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Application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612107" y="2401626"/>
                <a:ext cx="2764993" cy="62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Common Access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APIs (CAAPI)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242783" y="3749028"/>
                <a:ext cx="1510637" cy="367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226489" y="4397751"/>
                <a:ext cx="1543229" cy="367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Physical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716013" y="3020103"/>
                <a:ext cx="2569875" cy="62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40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DataCapsules</a:t>
                </a:r>
                <a:r>
                  <a:rPr lang="en-US" sz="1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sz="1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Secure Routing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4420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loud 28"/>
          <p:cNvSpPr/>
          <p:nvPr/>
        </p:nvSpPr>
        <p:spPr>
          <a:xfrm rot="603702">
            <a:off x="3617264" y="1233119"/>
            <a:ext cx="2456663" cy="1940674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289" y="3717621"/>
            <a:ext cx="6028711" cy="306478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Flat Address Space Routing</a:t>
            </a:r>
          </a:p>
          <a:p>
            <a:pPr lvl="1"/>
            <a:r>
              <a:rPr lang="en-US" dirty="0">
                <a:latin typeface="Gill Sans Light"/>
              </a:rPr>
              <a:t>Route 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queries</a:t>
            </a:r>
            <a:r>
              <a:rPr lang="en-US" dirty="0">
                <a:latin typeface="Gill Sans Light"/>
              </a:rPr>
              <a:t> to DCs </a:t>
            </a:r>
            <a:r>
              <a:rPr lang="en-US" dirty="0" smtClean="0">
                <a:latin typeface="Gill Sans Light"/>
              </a:rPr>
              <a:t>by </a:t>
            </a:r>
            <a:r>
              <a:rPr lang="en-US" dirty="0">
                <a:latin typeface="Gill Sans Light"/>
              </a:rPr>
              <a:t>names, independent of location (e.g. </a:t>
            </a:r>
            <a:r>
              <a:rPr lang="en-US" dirty="0" smtClean="0">
                <a:latin typeface="Gill Sans Light"/>
              </a:rPr>
              <a:t>no IP</a:t>
            </a:r>
            <a:r>
              <a:rPr lang="en-US" dirty="0">
                <a:latin typeface="Gill Sans Light"/>
              </a:rPr>
              <a:t>)</a:t>
            </a:r>
          </a:p>
          <a:p>
            <a:pPr lvl="1"/>
            <a:r>
              <a:rPr lang="en-US" dirty="0">
                <a:latin typeface="Gill Sans Light"/>
              </a:rPr>
              <a:t>DCs move, network deals with </a:t>
            </a:r>
            <a:r>
              <a:rPr lang="en-US" dirty="0" smtClean="0">
                <a:latin typeface="Gill Sans Light"/>
              </a:rPr>
              <a:t>it</a:t>
            </a:r>
          </a:p>
          <a:p>
            <a:pPr lvl="1"/>
            <a:r>
              <a:rPr lang="en-US" dirty="0" smtClean="0">
                <a:latin typeface="Gill Sans Light"/>
              </a:rPr>
              <a:t>Short-term Channels (“</a:t>
            </a:r>
            <a:r>
              <a:rPr lang="en-US" dirty="0" smtClean="0">
                <a:latin typeface="Gill Sans Light"/>
                <a:sym typeface="Symbol" panose="05050102010706020507" pitchFamily="18" charset="2"/>
              </a:rPr>
              <a:t>-SSL channels”)</a:t>
            </a:r>
            <a:endParaRPr lang="en-US" dirty="0">
              <a:latin typeface="Gill Sans Light"/>
            </a:endParaRPr>
          </a:p>
          <a:p>
            <a:r>
              <a:rPr lang="en-US" dirty="0">
                <a:latin typeface="Gill Sans Light"/>
              </a:rPr>
              <a:t>Black Hole </a:t>
            </a:r>
            <a:r>
              <a:rPr lang="en-US" dirty="0" smtClean="0">
                <a:latin typeface="Gill Sans Light"/>
              </a:rPr>
              <a:t>Elimination: </a:t>
            </a: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Delegation of Names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  <a:p>
            <a:pPr lvl="1"/>
            <a:r>
              <a:rPr lang="en-US" dirty="0">
                <a:latin typeface="Gill Sans Light"/>
              </a:rPr>
              <a:t>Only </a:t>
            </a:r>
            <a:r>
              <a:rPr lang="en-US" dirty="0" smtClean="0">
                <a:latin typeface="Gill Sans Light"/>
              </a:rPr>
              <a:t>servers </a:t>
            </a:r>
            <a:r>
              <a:rPr lang="en-US" dirty="0">
                <a:latin typeface="Gill Sans Light"/>
              </a:rPr>
              <a:t>authorized by </a:t>
            </a:r>
            <a:r>
              <a:rPr lang="en-US" dirty="0" smtClean="0">
                <a:latin typeface="Gill Sans Light"/>
              </a:rPr>
              <a:t>owner of DC </a:t>
            </a:r>
            <a:r>
              <a:rPr lang="en-US" dirty="0">
                <a:latin typeface="Gill Sans Light"/>
              </a:rPr>
              <a:t>may advertise DC service</a:t>
            </a: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</a:rPr>
              <a:t>Routing 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only through domains you </a:t>
            </a: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trust!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Gill Sans Light"/>
              </a:rPr>
              <a:t>Secure 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Delegated Flat Address Routing</a:t>
            </a:r>
          </a:p>
          <a:p>
            <a:pPr marL="0" indent="0">
              <a:buNone/>
            </a:pPr>
            <a:endParaRPr lang="en-US" dirty="0">
              <a:latin typeface="Gill Sans Light"/>
            </a:endParaRPr>
          </a:p>
          <a:p>
            <a:pPr lvl="1"/>
            <a:endParaRPr lang="en-US" dirty="0">
              <a:latin typeface="Gill Sans Light"/>
            </a:endParaRPr>
          </a:p>
          <a:p>
            <a:pPr marL="457200" lvl="1" indent="0">
              <a:buNone/>
            </a:pPr>
            <a:endParaRPr lang="en-US" dirty="0">
              <a:latin typeface="Gill Sans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3906" y="3717621"/>
            <a:ext cx="6268094" cy="307685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Gill Sans Light"/>
              </a:rPr>
              <a:t>Secure Multicast Protocol</a:t>
            </a:r>
          </a:p>
          <a:p>
            <a:pPr lvl="1"/>
            <a:r>
              <a:rPr lang="en-US" dirty="0">
                <a:latin typeface="Gill Sans Light"/>
              </a:rPr>
              <a:t>Only clients/DC storage servers with</a:t>
            </a:r>
            <a:br>
              <a:rPr lang="en-US" dirty="0">
                <a:latin typeface="Gill Sans Light"/>
              </a:rPr>
            </a:br>
            <a:r>
              <a:rPr lang="en-US" dirty="0">
                <a:latin typeface="Gill Sans Light"/>
              </a:rPr>
              <a:t>proper (delegation) certificates may join</a:t>
            </a:r>
          </a:p>
          <a:p>
            <a:r>
              <a:rPr lang="en-US" dirty="0" smtClean="0">
                <a:latin typeface="Gill Sans Light"/>
              </a:rPr>
              <a:t>Queries </a:t>
            </a:r>
            <a:r>
              <a:rPr lang="en-US" dirty="0">
                <a:latin typeface="Gill Sans Light"/>
              </a:rPr>
              <a:t>(messages) are </a:t>
            </a:r>
            <a:r>
              <a:rPr lang="en-US" i="1" dirty="0">
                <a:latin typeface="Gill Sans Light"/>
              </a:rPr>
              <a:t>Fibers</a:t>
            </a:r>
            <a:endParaRPr lang="en-US" dirty="0">
              <a:latin typeface="Gill Sans Light"/>
            </a:endParaRPr>
          </a:p>
          <a:p>
            <a:pPr lvl="1"/>
            <a:r>
              <a:rPr lang="en-US" dirty="0">
                <a:latin typeface="Gill Sans Light"/>
              </a:rPr>
              <a:t>Self-verifying chunks of </a:t>
            </a:r>
            <a:r>
              <a:rPr lang="en-US" dirty="0" err="1">
                <a:latin typeface="Gill Sans Light"/>
              </a:rPr>
              <a:t>DataCapsules</a:t>
            </a:r>
            <a:endParaRPr lang="en-US" dirty="0">
              <a:latin typeface="Gill Sans Light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Gill Sans Light"/>
              </a:rPr>
              <a:t>Writes include appropriate credentials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Gill Sans Light"/>
              </a:rPr>
              <a:t>Reads include proofs of membership</a:t>
            </a:r>
          </a:p>
          <a:p>
            <a:r>
              <a:rPr lang="en-US" dirty="0">
                <a:latin typeface="Gill Sans Light"/>
              </a:rPr>
              <a:t>Incremental deployment as an overlay</a:t>
            </a:r>
          </a:p>
          <a:p>
            <a:pPr lvl="1"/>
            <a:r>
              <a:rPr lang="en-US" dirty="0">
                <a:latin typeface="Gill Sans Light"/>
              </a:rPr>
              <a:t>Prototype tunneling protocol  (“</a:t>
            </a:r>
            <a:r>
              <a:rPr lang="en-US" dirty="0" err="1">
                <a:latin typeface="Gill Sans Light"/>
              </a:rPr>
              <a:t>GDPinUDP</a:t>
            </a:r>
            <a:r>
              <a:rPr lang="en-US" dirty="0">
                <a:latin typeface="Gill Sans Light"/>
              </a:rPr>
              <a:t>”)</a:t>
            </a:r>
          </a:p>
          <a:p>
            <a:pPr lvl="1"/>
            <a:r>
              <a:rPr lang="en-US" dirty="0">
                <a:latin typeface="Gill Sans Light"/>
              </a:rPr>
              <a:t>Federated </a:t>
            </a:r>
            <a:r>
              <a:rPr lang="en-US" dirty="0" smtClean="0">
                <a:latin typeface="Gill Sans Light"/>
              </a:rPr>
              <a:t>infrastructure w/routing certificates</a:t>
            </a:r>
            <a:endParaRPr lang="en-US" dirty="0">
              <a:latin typeface="Gill Sans Light"/>
            </a:endParaRPr>
          </a:p>
          <a:p>
            <a:endParaRPr lang="en-US" dirty="0">
              <a:latin typeface="Gill Sans Light"/>
            </a:endParaRPr>
          </a:p>
        </p:txBody>
      </p:sp>
      <p:sp>
        <p:nvSpPr>
          <p:cNvPr id="5" name="Cloud 4"/>
          <p:cNvSpPr/>
          <p:nvPr/>
        </p:nvSpPr>
        <p:spPr>
          <a:xfrm>
            <a:off x="287351" y="1141765"/>
            <a:ext cx="3262973" cy="2352702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6" name="Cloud 5"/>
          <p:cNvSpPr/>
          <p:nvPr/>
        </p:nvSpPr>
        <p:spPr>
          <a:xfrm>
            <a:off x="6083997" y="1146780"/>
            <a:ext cx="5587435" cy="2487705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1989" y="1509340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1</a:t>
            </a:r>
            <a:endParaRPr lang="en-US" sz="2000" dirty="0">
              <a:latin typeface="Gill Sans Ligh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298476" y="1463741"/>
            <a:ext cx="1132101" cy="362338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3" name="Freeform 12"/>
          <p:cNvSpPr/>
          <p:nvPr/>
        </p:nvSpPr>
        <p:spPr>
          <a:xfrm rot="11170186">
            <a:off x="1275739" y="1946656"/>
            <a:ext cx="1150043" cy="151197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4" name="Freeform 13"/>
          <p:cNvSpPr/>
          <p:nvPr/>
        </p:nvSpPr>
        <p:spPr>
          <a:xfrm rot="19872437">
            <a:off x="1223809" y="2322455"/>
            <a:ext cx="1203050" cy="165638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5" name="Freeform 14"/>
          <p:cNvSpPr/>
          <p:nvPr/>
        </p:nvSpPr>
        <p:spPr>
          <a:xfrm rot="8879925">
            <a:off x="1363710" y="2516842"/>
            <a:ext cx="1203050" cy="165638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1" name="Freeform 20"/>
          <p:cNvSpPr/>
          <p:nvPr/>
        </p:nvSpPr>
        <p:spPr>
          <a:xfrm rot="12681469" flipH="1">
            <a:off x="10049679" y="1999779"/>
            <a:ext cx="706824" cy="102608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358360" y="1896795"/>
            <a:ext cx="712103" cy="6365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8818574" y="1822957"/>
            <a:ext cx="663593" cy="4558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 rot="409572" flipH="1" flipV="1">
            <a:off x="3062163" y="2233157"/>
            <a:ext cx="3232349" cy="429252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8" name="Freeform 27"/>
          <p:cNvSpPr/>
          <p:nvPr/>
        </p:nvSpPr>
        <p:spPr>
          <a:xfrm rot="1157537" flipV="1">
            <a:off x="2826447" y="2203507"/>
            <a:ext cx="3453031" cy="671625"/>
          </a:xfrm>
          <a:custGeom>
            <a:avLst/>
            <a:gdLst>
              <a:gd name="connsiteX0" fmla="*/ 0 w 1336964"/>
              <a:gd name="connsiteY0" fmla="*/ 645134 h 645134"/>
              <a:gd name="connsiteX1" fmla="*/ 852055 w 1336964"/>
              <a:gd name="connsiteY1" fmla="*/ 897 h 645134"/>
              <a:gd name="connsiteX2" fmla="*/ 1246909 w 1336964"/>
              <a:gd name="connsiteY2" fmla="*/ 506588 h 645134"/>
              <a:gd name="connsiteX3" fmla="*/ 1336964 w 1336964"/>
              <a:gd name="connsiteY3" fmla="*/ 596643 h 645134"/>
              <a:gd name="connsiteX0" fmla="*/ 0 w 1397252"/>
              <a:gd name="connsiteY0" fmla="*/ 645134 h 2916715"/>
              <a:gd name="connsiteX1" fmla="*/ 852055 w 1397252"/>
              <a:gd name="connsiteY1" fmla="*/ 897 h 2916715"/>
              <a:gd name="connsiteX2" fmla="*/ 1246909 w 1397252"/>
              <a:gd name="connsiteY2" fmla="*/ 506588 h 2916715"/>
              <a:gd name="connsiteX3" fmla="*/ 1397252 w 1397252"/>
              <a:gd name="connsiteY3" fmla="*/ 2916708 h 2916715"/>
              <a:gd name="connsiteX0" fmla="*/ 0 w 1397252"/>
              <a:gd name="connsiteY0" fmla="*/ 648231 h 2919812"/>
              <a:gd name="connsiteX1" fmla="*/ 852055 w 1397252"/>
              <a:gd name="connsiteY1" fmla="*/ 3994 h 2919812"/>
              <a:gd name="connsiteX2" fmla="*/ 1153736 w 1397252"/>
              <a:gd name="connsiteY2" fmla="*/ 931515 h 2919812"/>
              <a:gd name="connsiteX3" fmla="*/ 1397252 w 1397252"/>
              <a:gd name="connsiteY3" fmla="*/ 2919805 h 2919812"/>
              <a:gd name="connsiteX0" fmla="*/ 0 w 1397252"/>
              <a:gd name="connsiteY0" fmla="*/ 648231 h 2919812"/>
              <a:gd name="connsiteX1" fmla="*/ 852055 w 1397252"/>
              <a:gd name="connsiteY1" fmla="*/ 3994 h 2919812"/>
              <a:gd name="connsiteX2" fmla="*/ 1153736 w 1397252"/>
              <a:gd name="connsiteY2" fmla="*/ 931518 h 2919812"/>
              <a:gd name="connsiteX3" fmla="*/ 1397252 w 1397252"/>
              <a:gd name="connsiteY3" fmla="*/ 2919805 h 2919812"/>
              <a:gd name="connsiteX0" fmla="*/ 0 w 1397252"/>
              <a:gd name="connsiteY0" fmla="*/ 752435 h 3024009"/>
              <a:gd name="connsiteX1" fmla="*/ 852055 w 1397252"/>
              <a:gd name="connsiteY1" fmla="*/ 108198 h 3024009"/>
              <a:gd name="connsiteX2" fmla="*/ 1397252 w 1397252"/>
              <a:gd name="connsiteY2" fmla="*/ 3024009 h 302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7252" h="3024009">
                <a:moveTo>
                  <a:pt x="0" y="752435"/>
                </a:moveTo>
                <a:cubicBezTo>
                  <a:pt x="322118" y="441862"/>
                  <a:pt x="619180" y="-270398"/>
                  <a:pt x="852055" y="108198"/>
                </a:cubicBezTo>
                <a:cubicBezTo>
                  <a:pt x="1084930" y="486794"/>
                  <a:pt x="1283669" y="2416549"/>
                  <a:pt x="1397252" y="3024009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95956" y="2399692"/>
            <a:ext cx="685800" cy="62952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2</a:t>
            </a:r>
            <a:endParaRPr lang="en-US" sz="2000" dirty="0">
              <a:latin typeface="Gill Sans Ligh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1577" y="687778"/>
            <a:ext cx="257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</a:rPr>
              <a:t>Edge </a:t>
            </a:r>
            <a:r>
              <a:rPr lang="en-US" sz="2400" dirty="0">
                <a:latin typeface="Gill Sans Light"/>
              </a:rPr>
              <a:t>Domain #</a:t>
            </a:r>
            <a:r>
              <a:rPr lang="en-US" sz="2400" dirty="0" smtClean="0">
                <a:latin typeface="Gill Sans Light"/>
              </a:rPr>
              <a:t>1</a:t>
            </a:r>
            <a:endParaRPr lang="en-US" sz="2400" dirty="0">
              <a:latin typeface="Gill Sans Light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31999" y="2598264"/>
            <a:ext cx="872453" cy="9034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488961" y="1319214"/>
            <a:ext cx="872453" cy="90340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27756" y="1669561"/>
            <a:ext cx="872453" cy="903403"/>
          </a:xfrm>
          <a:prstGeom prst="rect">
            <a:avLst/>
          </a:prstGeom>
        </p:spPr>
      </p:pic>
      <p:sp>
        <p:nvSpPr>
          <p:cNvPr id="39" name="Oval 38"/>
          <p:cNvSpPr/>
          <p:nvPr/>
        </p:nvSpPr>
        <p:spPr>
          <a:xfrm>
            <a:off x="8987552" y="2445319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5</a:t>
            </a:r>
            <a:endParaRPr lang="en-US" sz="2000" dirty="0">
              <a:latin typeface="Gill Sans Ligh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010400" y="2579843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6</a:t>
            </a:r>
            <a:endParaRPr lang="en-US" sz="2000" dirty="0">
              <a:latin typeface="Gill Sans Light"/>
            </a:endParaRPr>
          </a:p>
        </p:txBody>
      </p:sp>
      <p:sp>
        <p:nvSpPr>
          <p:cNvPr id="9" name="Oval 8"/>
          <p:cNvSpPr/>
          <p:nvPr/>
        </p:nvSpPr>
        <p:spPr>
          <a:xfrm>
            <a:off x="7883239" y="1429768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3</a:t>
            </a:r>
            <a:endParaRPr lang="en-US" sz="2000" dirty="0">
              <a:latin typeface="Gill Sans Light"/>
            </a:endParaRPr>
          </a:p>
        </p:txBody>
      </p:sp>
      <p:sp>
        <p:nvSpPr>
          <p:cNvPr id="47" name="Freeform 46"/>
          <p:cNvSpPr/>
          <p:nvPr/>
        </p:nvSpPr>
        <p:spPr>
          <a:xfrm rot="282877" flipH="1" flipV="1">
            <a:off x="5799443" y="2153611"/>
            <a:ext cx="3022390" cy="45719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8623989" y="2309548"/>
            <a:ext cx="180463" cy="4001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7531340" y="2251125"/>
            <a:ext cx="514318" cy="4229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12052" y="2311576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4</a:t>
            </a:r>
            <a:endParaRPr lang="en-US" sz="2000" dirty="0">
              <a:latin typeface="Gill Sans Ligh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733909" y="728786"/>
            <a:ext cx="257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ill Sans Light"/>
              </a:rPr>
              <a:t>Edge </a:t>
            </a:r>
            <a:r>
              <a:rPr lang="en-US" sz="2400" dirty="0">
                <a:latin typeface="Gill Sans Light"/>
              </a:rPr>
              <a:t>Domain #</a:t>
            </a:r>
            <a:r>
              <a:rPr lang="en-US" sz="2400" dirty="0" smtClean="0">
                <a:latin typeface="Gill Sans Light"/>
              </a:rPr>
              <a:t>2</a:t>
            </a:r>
            <a:endParaRPr lang="en-US" sz="2400" dirty="0">
              <a:latin typeface="Gill Sans Light"/>
            </a:endParaRPr>
          </a:p>
        </p:txBody>
      </p:sp>
      <p:sp>
        <p:nvSpPr>
          <p:cNvPr id="58" name="Freeform 57"/>
          <p:cNvSpPr/>
          <p:nvPr/>
        </p:nvSpPr>
        <p:spPr>
          <a:xfrm rot="1917616" flipH="1">
            <a:off x="10258419" y="1855917"/>
            <a:ext cx="706824" cy="102608"/>
          </a:xfrm>
          <a:custGeom>
            <a:avLst/>
            <a:gdLst>
              <a:gd name="connsiteX0" fmla="*/ 0 w 2286000"/>
              <a:gd name="connsiteY0" fmla="*/ 338205 h 726132"/>
              <a:gd name="connsiteX1" fmla="*/ 997528 w 2286000"/>
              <a:gd name="connsiteY1" fmla="*/ 12623 h 726132"/>
              <a:gd name="connsiteX2" fmla="*/ 2286000 w 2286000"/>
              <a:gd name="connsiteY2" fmla="*/ 726132 h 72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26132">
                <a:moveTo>
                  <a:pt x="0" y="338205"/>
                </a:moveTo>
                <a:cubicBezTo>
                  <a:pt x="308264" y="143086"/>
                  <a:pt x="616528" y="-52032"/>
                  <a:pt x="997528" y="12623"/>
                </a:cubicBezTo>
                <a:cubicBezTo>
                  <a:pt x="1378528" y="77277"/>
                  <a:pt x="1832264" y="401704"/>
                  <a:pt x="2286000" y="72613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0697089" y="1971870"/>
            <a:ext cx="685800" cy="685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C</a:t>
            </a:r>
            <a:r>
              <a:rPr lang="en-US" sz="2000" baseline="-25000" dirty="0">
                <a:latin typeface="Gill Sans Light"/>
              </a:rPr>
              <a:t>7</a:t>
            </a:r>
            <a:endParaRPr lang="en-US" sz="2000" dirty="0">
              <a:latin typeface="Gill Sans Ligh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62433" y="3110492"/>
            <a:ext cx="2374113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dirty="0">
                <a:latin typeface="Gill Sans Light"/>
              </a:rPr>
              <a:t>Service Provider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44010" y="1553801"/>
            <a:ext cx="872453" cy="90340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49258" y="1520168"/>
            <a:ext cx="872453" cy="903403"/>
          </a:xfrm>
          <a:prstGeom prst="rect">
            <a:avLst/>
          </a:prstGeom>
        </p:spPr>
      </p:pic>
      <p:cxnSp>
        <p:nvCxnSpPr>
          <p:cNvPr id="67" name="Straight Arrow Connector 66"/>
          <p:cNvCxnSpPr>
            <a:endCxn id="66" idx="3"/>
          </p:cNvCxnSpPr>
          <p:nvPr/>
        </p:nvCxnSpPr>
        <p:spPr>
          <a:xfrm>
            <a:off x="3187447" y="1858823"/>
            <a:ext cx="861811" cy="1130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381000" y="129632"/>
            <a:ext cx="11328400" cy="5334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Gill Sans Light"/>
              </a:rPr>
              <a:t>Global Data Plane (GDP) and the </a:t>
            </a:r>
            <a:r>
              <a:rPr lang="en-US" sz="2800" dirty="0" smtClean="0">
                <a:latin typeface="Gill Sans Light"/>
              </a:rPr>
              <a:t>Secure </a:t>
            </a:r>
            <a:r>
              <a:rPr lang="en-US" sz="2800" dirty="0">
                <a:latin typeface="Gill Sans Light"/>
              </a:rPr>
              <a:t>Datagram Routing Protocol</a:t>
            </a:r>
          </a:p>
        </p:txBody>
      </p:sp>
    </p:spTree>
    <p:extLst>
      <p:ext uri="{BB962C8B-B14F-4D97-AF65-F5344CB8AC3E}">
        <p14:creationId xmlns:p14="http://schemas.microsoft.com/office/powerpoint/2010/main" val="2022044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00" y="-13478"/>
            <a:ext cx="10515600" cy="746041"/>
          </a:xfrm>
        </p:spPr>
        <p:txBody>
          <a:bodyPr>
            <a:normAutofit/>
          </a:bodyPr>
          <a:lstStyle/>
          <a:p>
            <a:r>
              <a:rPr lang="en-US" sz="2800" dirty="0"/>
              <a:t>Reasoning about the infrastructure: Trust Domains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887" y="4423221"/>
            <a:ext cx="11816200" cy="2417105"/>
          </a:xfrm>
        </p:spPr>
        <p:txBody>
          <a:bodyPr>
            <a:normAutofit/>
          </a:bodyPr>
          <a:lstStyle/>
          <a:p>
            <a:r>
              <a:rPr lang="en-US" sz="2000" dirty="0"/>
              <a:t>Trust Domains: Groups of Resources owned by single entity</a:t>
            </a:r>
          </a:p>
          <a:p>
            <a:pPr lvl="1"/>
            <a:r>
              <a:rPr lang="en-US" sz="1800" dirty="0"/>
              <a:t>Reflect the ownership, trustworthiness, and degree of </a:t>
            </a:r>
            <a:r>
              <a:rPr lang="en-US" sz="1800" dirty="0" err="1" smtClean="0"/>
              <a:t>maintence</a:t>
            </a:r>
            <a:r>
              <a:rPr lang="en-US" sz="1800" dirty="0" smtClean="0"/>
              <a:t> </a:t>
            </a:r>
            <a:endParaRPr lang="en-US" sz="1800" dirty="0"/>
          </a:p>
          <a:p>
            <a:pPr lvl="1"/>
            <a:r>
              <a:rPr lang="en-US" sz="1800" dirty="0"/>
              <a:t>Carry unique economic, political, or incentive structure of the </a:t>
            </a:r>
            <a:r>
              <a:rPr lang="en-US" sz="1800" dirty="0" smtClean="0"/>
              <a:t>owner</a:t>
            </a:r>
            <a:endParaRPr lang="en-US" sz="1800" dirty="0"/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Pay-for-service, </a:t>
            </a:r>
            <a:r>
              <a:rPr lang="en-US" sz="1800" dirty="0" smtClean="0">
                <a:solidFill>
                  <a:srgbClr val="FF0000"/>
                </a:solidFill>
              </a:rPr>
              <a:t>Federated </a:t>
            </a:r>
            <a:r>
              <a:rPr lang="en-US" sz="1800" dirty="0">
                <a:solidFill>
                  <a:srgbClr val="FF0000"/>
                </a:solidFill>
              </a:rPr>
              <a:t>utility model</a:t>
            </a:r>
          </a:p>
          <a:p>
            <a:r>
              <a:rPr lang="en-US" sz="2000" dirty="0"/>
              <a:t>Trust for: </a:t>
            </a:r>
          </a:p>
          <a:p>
            <a:pPr lvl="1"/>
            <a:r>
              <a:rPr lang="en-US" sz="1800" dirty="0"/>
              <a:t>Message Transport, Location Resolution, </a:t>
            </a:r>
            <a:r>
              <a:rPr lang="en-US" sz="1800" dirty="0" err="1"/>
              <a:t>DataCapsule</a:t>
            </a:r>
            <a:r>
              <a:rPr lang="en-US" sz="1800" dirty="0"/>
              <a:t> Service, Secure Enclave Service (SES)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Conversations routed according to </a:t>
            </a:r>
            <a:r>
              <a:rPr lang="en-US" sz="1800" dirty="0" err="1">
                <a:solidFill>
                  <a:srgbClr val="FF0000"/>
                </a:solidFill>
              </a:rPr>
              <a:t>DataCapsule</a:t>
            </a:r>
            <a:r>
              <a:rPr lang="en-US" sz="1800" dirty="0">
                <a:solidFill>
                  <a:srgbClr val="FF0000"/>
                </a:solidFill>
              </a:rPr>
              <a:t> owner’s Trust Preferences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Cloud 3"/>
          <p:cNvSpPr/>
          <p:nvPr/>
        </p:nvSpPr>
        <p:spPr>
          <a:xfrm rot="21061928">
            <a:off x="7023776" y="1825467"/>
            <a:ext cx="5147844" cy="2407889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sp>
        <p:nvSpPr>
          <p:cNvPr id="5" name="Cloud 4"/>
          <p:cNvSpPr/>
          <p:nvPr/>
        </p:nvSpPr>
        <p:spPr>
          <a:xfrm rot="1218302">
            <a:off x="170421" y="2144128"/>
            <a:ext cx="4591631" cy="2151748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/>
              <a:t>g</a:t>
            </a:r>
          </a:p>
        </p:txBody>
      </p:sp>
      <p:sp>
        <p:nvSpPr>
          <p:cNvPr id="6" name="Cloud 5"/>
          <p:cNvSpPr/>
          <p:nvPr/>
        </p:nvSpPr>
        <p:spPr>
          <a:xfrm rot="183517">
            <a:off x="2621025" y="529274"/>
            <a:ext cx="6039567" cy="2155085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73810" y="2665484"/>
            <a:ext cx="841419" cy="871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17189" y="1561745"/>
            <a:ext cx="841419" cy="871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835357" y="3003725"/>
            <a:ext cx="841419" cy="871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20301" y="3385901"/>
            <a:ext cx="841419" cy="871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26541" y="1497833"/>
            <a:ext cx="841419" cy="8712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15508" y="663714"/>
            <a:ext cx="3828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Global (Tier-1) </a:t>
            </a:r>
            <a:r>
              <a:rPr lang="en-US" sz="2000" dirty="0" smtClean="0"/>
              <a:t>Trust Domain</a:t>
            </a:r>
          </a:p>
          <a:p>
            <a:pPr algn="ctr"/>
            <a:r>
              <a:rPr lang="en-US" sz="2000" dirty="0" smtClean="0"/>
              <a:t>(Trusted Service Provider)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8534400" y="1950039"/>
            <a:ext cx="3589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Trust </a:t>
            </a:r>
            <a:r>
              <a:rPr lang="en-US" sz="2000" dirty="0"/>
              <a:t>Domain #</a:t>
            </a:r>
            <a:r>
              <a:rPr lang="en-US" sz="2000" dirty="0" smtClean="0"/>
              <a:t>2</a:t>
            </a:r>
          </a:p>
          <a:p>
            <a:pPr algn="ctr"/>
            <a:r>
              <a:rPr lang="en-US" sz="2000" dirty="0" smtClean="0"/>
              <a:t>(e.g. Remote Status/CTRL)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" y="2187714"/>
            <a:ext cx="2326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Trust </a:t>
            </a:r>
            <a:r>
              <a:rPr lang="en-US" sz="2000" dirty="0"/>
              <a:t>Domain #</a:t>
            </a:r>
            <a:r>
              <a:rPr lang="en-US" sz="2000" dirty="0" smtClean="0"/>
              <a:t>1</a:t>
            </a:r>
          </a:p>
          <a:p>
            <a:pPr algn="ctr"/>
            <a:r>
              <a:rPr lang="en-US" sz="2000" dirty="0" smtClean="0"/>
              <a:t>(e.g. Factory)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7743855" y="2304778"/>
            <a:ext cx="949765" cy="911927"/>
            <a:chOff x="2391035" y="1416506"/>
            <a:chExt cx="1057934" cy="1029935"/>
          </a:xfrm>
        </p:grpSpPr>
        <p:sp>
          <p:nvSpPr>
            <p:cNvPr id="18" name="Oval 17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19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610364" y="1994555"/>
              <a:ext cx="780651" cy="451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SES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817495" y="2857534"/>
            <a:ext cx="949765" cy="911927"/>
            <a:chOff x="2391035" y="1416506"/>
            <a:chExt cx="1057934" cy="1029935"/>
          </a:xfrm>
        </p:grpSpPr>
        <p:sp>
          <p:nvSpPr>
            <p:cNvPr id="22" name="Oval 21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23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610364" y="1994555"/>
              <a:ext cx="780651" cy="451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SES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133505" y="3354447"/>
            <a:ext cx="949765" cy="911927"/>
            <a:chOff x="2391035" y="1416506"/>
            <a:chExt cx="1057934" cy="1029935"/>
          </a:xfrm>
        </p:grpSpPr>
        <p:sp>
          <p:nvSpPr>
            <p:cNvPr id="30" name="Oval 29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31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2610364" y="1994555"/>
              <a:ext cx="780651" cy="451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SES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253769" y="3216950"/>
            <a:ext cx="1133553" cy="1088305"/>
            <a:chOff x="10445701" y="1653743"/>
            <a:chExt cx="1133553" cy="1088305"/>
          </a:xfrm>
        </p:grpSpPr>
        <p:grpSp>
          <p:nvGrpSpPr>
            <p:cNvPr id="40" name="Group 39"/>
            <p:cNvGrpSpPr/>
            <p:nvPr/>
          </p:nvGrpSpPr>
          <p:grpSpPr>
            <a:xfrm>
              <a:off x="10445701" y="1670734"/>
              <a:ext cx="1133553" cy="1071314"/>
              <a:chOff x="10445701" y="1670734"/>
              <a:chExt cx="1133553" cy="1071314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0445701" y="1670734"/>
                <a:ext cx="1133553" cy="1071314"/>
              </a:xfrm>
              <a:prstGeom prst="rect">
                <a:avLst/>
              </a:prstGeom>
              <a:solidFill>
                <a:srgbClr val="BF95D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43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99171" y="2212404"/>
                <a:ext cx="334919" cy="493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4" name="Flowchart: Magnetic Disk 43"/>
              <p:cNvSpPr/>
              <p:nvPr/>
            </p:nvSpPr>
            <p:spPr>
              <a:xfrm>
                <a:off x="11026583" y="2227972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10514203" y="1653743"/>
              <a:ext cx="10086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Resolver</a:t>
              </a:r>
              <a:endParaRPr lang="en-US" sz="16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17857" y="3210315"/>
            <a:ext cx="1133553" cy="1088305"/>
            <a:chOff x="10445701" y="1653743"/>
            <a:chExt cx="1133553" cy="1088305"/>
          </a:xfrm>
        </p:grpSpPr>
        <p:grpSp>
          <p:nvGrpSpPr>
            <p:cNvPr id="46" name="Group 45"/>
            <p:cNvGrpSpPr/>
            <p:nvPr/>
          </p:nvGrpSpPr>
          <p:grpSpPr>
            <a:xfrm>
              <a:off x="10445701" y="1670734"/>
              <a:ext cx="1133553" cy="1071314"/>
              <a:chOff x="10445701" y="1670734"/>
              <a:chExt cx="1133553" cy="1071314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10445701" y="1670734"/>
                <a:ext cx="1133553" cy="1071314"/>
              </a:xfrm>
              <a:prstGeom prst="rect">
                <a:avLst/>
              </a:prstGeom>
              <a:solidFill>
                <a:srgbClr val="BF95D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49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99171" y="2212404"/>
                <a:ext cx="334919" cy="493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Flowchart: Magnetic Disk 49"/>
              <p:cNvSpPr/>
              <p:nvPr/>
            </p:nvSpPr>
            <p:spPr>
              <a:xfrm>
                <a:off x="11026583" y="2227972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514203" y="1653743"/>
              <a:ext cx="10086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Name</a:t>
              </a:r>
              <a:br>
                <a:rPr lang="en-US" sz="1600" dirty="0" smtClean="0"/>
              </a:br>
              <a:r>
                <a:rPr lang="en-US" sz="1600" dirty="0" smtClean="0"/>
                <a:t>Resolver</a:t>
              </a:r>
              <a:endParaRPr lang="en-US" sz="16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11719" y="1356492"/>
            <a:ext cx="1133553" cy="1170190"/>
            <a:chOff x="10459807" y="1566102"/>
            <a:chExt cx="1133553" cy="1170190"/>
          </a:xfrm>
        </p:grpSpPr>
        <p:grpSp>
          <p:nvGrpSpPr>
            <p:cNvPr id="52" name="Group 51"/>
            <p:cNvGrpSpPr/>
            <p:nvPr/>
          </p:nvGrpSpPr>
          <p:grpSpPr>
            <a:xfrm>
              <a:off x="10459807" y="1566102"/>
              <a:ext cx="1133553" cy="1170190"/>
              <a:chOff x="10459807" y="1566102"/>
              <a:chExt cx="1133553" cy="117019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10459807" y="1566102"/>
                <a:ext cx="1133553" cy="1170190"/>
              </a:xfrm>
              <a:prstGeom prst="rect">
                <a:avLst/>
              </a:prstGeom>
              <a:solidFill>
                <a:srgbClr val="BF95D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55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99171" y="2212404"/>
                <a:ext cx="334919" cy="493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Flowchart: Magnetic Disk 55"/>
              <p:cNvSpPr/>
              <p:nvPr/>
            </p:nvSpPr>
            <p:spPr>
              <a:xfrm>
                <a:off x="11026583" y="2227972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0491866" y="1573348"/>
              <a:ext cx="10086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/>
                <a:t>Global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Resolver</a:t>
              </a:r>
              <a:endParaRPr lang="en-US" sz="1600" dirty="0"/>
            </a:p>
          </p:txBody>
        </p:sp>
      </p:grpSp>
      <p:sp>
        <p:nvSpPr>
          <p:cNvPr id="57" name="Left-Right Arrow 56"/>
          <p:cNvSpPr/>
          <p:nvPr/>
        </p:nvSpPr>
        <p:spPr>
          <a:xfrm>
            <a:off x="4353990" y="3359942"/>
            <a:ext cx="3113610" cy="62845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GDP Peering (</a:t>
            </a:r>
            <a:r>
              <a:rPr lang="en-US" sz="1600" dirty="0" err="1">
                <a:solidFill>
                  <a:schemeClr val="tx1"/>
                </a:solidFill>
              </a:rPr>
              <a:t>Adv</a:t>
            </a:r>
            <a:r>
              <a:rPr lang="en-US" sz="1600" dirty="0">
                <a:solidFill>
                  <a:schemeClr val="tx1"/>
                </a:solidFill>
              </a:rPr>
              <a:t>, Route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8" name="Left-Right Arrow 57"/>
          <p:cNvSpPr/>
          <p:nvPr/>
        </p:nvSpPr>
        <p:spPr>
          <a:xfrm rot="18679005">
            <a:off x="3487583" y="2289111"/>
            <a:ext cx="1699916" cy="62845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GDP Advert </a:t>
            </a:r>
          </a:p>
        </p:txBody>
      </p:sp>
      <p:sp>
        <p:nvSpPr>
          <p:cNvPr id="59" name="Left-Right Arrow 58"/>
          <p:cNvSpPr/>
          <p:nvPr/>
        </p:nvSpPr>
        <p:spPr>
          <a:xfrm rot="2170143">
            <a:off x="5714587" y="2420992"/>
            <a:ext cx="1699916" cy="62845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GDP Advert 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41855" y="2872338"/>
            <a:ext cx="841419" cy="871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rgbClr val="BF95D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10653" y="3151026"/>
            <a:ext cx="841419" cy="87126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833" y="2835693"/>
            <a:ext cx="303610" cy="428625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165539" y="3961546"/>
            <a:ext cx="1960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Mobile Domain</a:t>
            </a:r>
          </a:p>
        </p:txBody>
      </p:sp>
      <p:pic>
        <p:nvPicPr>
          <p:cNvPr id="85" name="Picture 2" descr="https://lh4.googleusercontent.com/0cy7Adgk_bWLYPbD3OOOc3nsWuxfQkYGl1-EbtsGbYxKebPZxs34SHu8YtBlSZmJqJOtFEMVF08vdthRLcph7v7hxOy-_V3Jzu4kHCC0X3gtfTNibgb8dnVd_by9_du3PUZFDEeB5TY"/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2222380" y="1920126"/>
            <a:ext cx="1324996" cy="146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3790" y="4381485"/>
            <a:ext cx="1763636" cy="1846787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10000384" y="4973353"/>
            <a:ext cx="1133553" cy="1095505"/>
            <a:chOff x="10445701" y="1653743"/>
            <a:chExt cx="1133553" cy="1095505"/>
          </a:xfrm>
        </p:grpSpPr>
        <p:grpSp>
          <p:nvGrpSpPr>
            <p:cNvPr id="79" name="Group 78"/>
            <p:cNvGrpSpPr/>
            <p:nvPr/>
          </p:nvGrpSpPr>
          <p:grpSpPr>
            <a:xfrm>
              <a:off x="10445701" y="1677934"/>
              <a:ext cx="1133553" cy="1071314"/>
              <a:chOff x="10445701" y="1677934"/>
              <a:chExt cx="1133553" cy="1071314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0445701" y="1677934"/>
                <a:ext cx="1133553" cy="1071314"/>
              </a:xfrm>
              <a:prstGeom prst="rect">
                <a:avLst/>
              </a:prstGeom>
              <a:solidFill>
                <a:srgbClr val="BF95D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82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99171" y="2212404"/>
                <a:ext cx="334919" cy="493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Flowchart: Magnetic Disk 82"/>
              <p:cNvSpPr/>
              <p:nvPr/>
            </p:nvSpPr>
            <p:spPr>
              <a:xfrm>
                <a:off x="11026583" y="2227972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10514203" y="1653743"/>
              <a:ext cx="10086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Name</a:t>
              </a:r>
            </a:p>
            <a:p>
              <a:pPr algn="ctr">
                <a:lnSpc>
                  <a:spcPct val="75000"/>
                </a:lnSpc>
              </a:pPr>
              <a:r>
                <a:rPr lang="en-US" sz="1600" dirty="0" smtClean="0"/>
                <a:t>Resolver</a:t>
              </a:r>
              <a:endParaRPr lang="en-US" sz="1600" dirty="0"/>
            </a:p>
          </p:txBody>
        </p:sp>
      </p:grpSp>
      <p:sp>
        <p:nvSpPr>
          <p:cNvPr id="71" name="Left-Right Arrow 70"/>
          <p:cNvSpPr/>
          <p:nvPr/>
        </p:nvSpPr>
        <p:spPr>
          <a:xfrm rot="1765422">
            <a:off x="8057783" y="4224676"/>
            <a:ext cx="2272140" cy="62845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GDP Advert </a:t>
            </a: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993778" y="5045549"/>
            <a:ext cx="841419" cy="871269"/>
          </a:xfrm>
          <a:prstGeom prst="rect">
            <a:avLst/>
          </a:prstGeom>
        </p:spPr>
      </p:pic>
      <p:grpSp>
        <p:nvGrpSpPr>
          <p:cNvPr id="87" name="Group 86"/>
          <p:cNvGrpSpPr/>
          <p:nvPr/>
        </p:nvGrpSpPr>
        <p:grpSpPr>
          <a:xfrm>
            <a:off x="11349042" y="5722661"/>
            <a:ext cx="949765" cy="911927"/>
            <a:chOff x="2391035" y="1416506"/>
            <a:chExt cx="1057934" cy="1029935"/>
          </a:xfrm>
        </p:grpSpPr>
        <p:sp>
          <p:nvSpPr>
            <p:cNvPr id="88" name="Oval 87"/>
            <p:cNvSpPr/>
            <p:nvPr/>
          </p:nvSpPr>
          <p:spPr>
            <a:xfrm>
              <a:off x="2391035" y="1416506"/>
              <a:ext cx="1057934" cy="1017457"/>
            </a:xfrm>
            <a:prstGeom prst="ellipse">
              <a:avLst/>
            </a:prstGeom>
            <a:solidFill>
              <a:srgbClr val="FEAC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89" name="Picture 9" descr="C:\Documents and Settings\czerwin.EECS\My Documents\My Pictures\server1.gi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411" y="1535634"/>
              <a:ext cx="373063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xtBox 89"/>
            <p:cNvSpPr txBox="1"/>
            <p:nvPr/>
          </p:nvSpPr>
          <p:spPr>
            <a:xfrm>
              <a:off x="2610364" y="1994555"/>
              <a:ext cx="780651" cy="451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928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7886700" cy="592721"/>
          </a:xfrm>
        </p:spPr>
        <p:txBody>
          <a:bodyPr/>
          <a:lstStyle/>
          <a:p>
            <a:pPr algn="ctr"/>
            <a:r>
              <a:rPr lang="en-US" dirty="0"/>
              <a:t>Common Access APIs (CAAPIs)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838200"/>
            <a:ext cx="11734800" cy="58528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Common Access APIs (CAAPIs) provide convenient/familiar </a:t>
            </a:r>
            <a:r>
              <a:rPr lang="en-US" i="1" dirty="0">
                <a:solidFill>
                  <a:srgbClr val="FF0000"/>
                </a:solidFill>
              </a:rPr>
              <a:t>Storage Access Patterns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Random File access, Indexing, SQL queries, Latest value for given Key,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Optional Checkpoints for quick restart/cloning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Refactoring: CAAPIs are services or libraries running in trusted or secured computing environments on top of </a:t>
            </a:r>
            <a:r>
              <a:rPr lang="en-US" dirty="0" err="1">
                <a:solidFill>
                  <a:srgbClr val="FF0000"/>
                </a:solidFill>
              </a:rPr>
              <a:t>DataCapsule</a:t>
            </a:r>
            <a:r>
              <a:rPr lang="en-US" dirty="0">
                <a:solidFill>
                  <a:srgbClr val="FF0000"/>
                </a:solidFill>
              </a:rPr>
              <a:t> infrastructure</a:t>
            </a:r>
          </a:p>
          <a:p>
            <a:r>
              <a:rPr lang="en-US" dirty="0"/>
              <a:t>Many Consistency Models possible</a:t>
            </a:r>
          </a:p>
          <a:p>
            <a:pPr lvl="1"/>
            <a:r>
              <a:rPr lang="en-US" dirty="0" err="1"/>
              <a:t>DataCapsules</a:t>
            </a:r>
            <a:r>
              <a:rPr lang="en-US" dirty="0"/>
              <a:t> are “Conflict-free Replicated Data Types” (CRDTs): Synchronization via Union</a:t>
            </a:r>
          </a:p>
          <a:p>
            <a:pPr lvl="1"/>
            <a:r>
              <a:rPr lang="en-US" dirty="0"/>
              <a:t>Single-Writer CAAPIs prevent branches if sufficient stable storage (strong consistency models)</a:t>
            </a:r>
          </a:p>
          <a:p>
            <a:pPr lvl="1"/>
            <a:r>
              <a:rPr lang="en-US" dirty="0" err="1"/>
              <a:t>DataCapsules</a:t>
            </a:r>
            <a:r>
              <a:rPr lang="en-US" dirty="0"/>
              <a:t> with branches: like GIT or Amazon Dynamo (write always, reader handles branches)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CAAPIs can support anything from weak consistency to </a:t>
            </a:r>
            <a:r>
              <a:rPr lang="en-US" dirty="0" err="1">
                <a:solidFill>
                  <a:srgbClr val="FF0000"/>
                </a:solidFill>
              </a:rPr>
              <a:t>serializability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Examples:</a:t>
            </a:r>
            <a:endParaRPr lang="en-US" dirty="0"/>
          </a:p>
          <a:p>
            <a:pPr lvl="1"/>
            <a:r>
              <a:rPr lang="en-US" dirty="0"/>
              <a:t>Streaming </a:t>
            </a:r>
            <a:r>
              <a:rPr lang="en-US" dirty="0" smtClean="0"/>
              <a:t>storage </a:t>
            </a:r>
            <a:endParaRPr lang="en-US" dirty="0"/>
          </a:p>
          <a:p>
            <a:pPr lvl="1"/>
            <a:r>
              <a:rPr lang="en-US" dirty="0"/>
              <a:t>Key/Value store with time-travel</a:t>
            </a:r>
          </a:p>
          <a:p>
            <a:pPr lvl="1"/>
            <a:r>
              <a:rPr lang="en-US" dirty="0" err="1"/>
              <a:t>Filesystem</a:t>
            </a:r>
            <a:r>
              <a:rPr lang="en-US" dirty="0"/>
              <a:t> (changeable sequences of bytes organized in hierarchy)</a:t>
            </a:r>
          </a:p>
          <a:p>
            <a:pPr lvl="1"/>
            <a:r>
              <a:rPr lang="en-US" dirty="0" smtClean="0"/>
              <a:t>Multi-writer </a:t>
            </a:r>
            <a:r>
              <a:rPr lang="en-US" dirty="0"/>
              <a:t>storage using </a:t>
            </a:r>
            <a:r>
              <a:rPr lang="en-US" dirty="0" err="1"/>
              <a:t>Paxos</a:t>
            </a:r>
            <a:r>
              <a:rPr lang="en-US" dirty="0"/>
              <a:t> or RAFT </a:t>
            </a:r>
          </a:p>
          <a:p>
            <a:pPr lvl="1"/>
            <a:r>
              <a:rPr lang="en-US" dirty="0"/>
              <a:t>Byzantine agreement with threshold admission to </a:t>
            </a:r>
            <a:r>
              <a:rPr lang="en-US" dirty="0" err="1" smtClean="0"/>
              <a:t>DataCapsules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34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ud 64"/>
          <p:cNvSpPr/>
          <p:nvPr/>
        </p:nvSpPr>
        <p:spPr>
          <a:xfrm rot="179538">
            <a:off x="314445" y="3810417"/>
            <a:ext cx="11439010" cy="2750890"/>
          </a:xfrm>
          <a:prstGeom prst="cloud">
            <a:avLst/>
          </a:prstGeom>
          <a:solidFill>
            <a:srgbClr val="8DDCF8"/>
          </a:solidFill>
          <a:ln w="3810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352" y="25181"/>
            <a:ext cx="10935048" cy="634327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Gill Sans Light"/>
              </a:rPr>
              <a:t>Example </a:t>
            </a:r>
            <a:r>
              <a:rPr lang="en-US" sz="2800" dirty="0" smtClean="0">
                <a:latin typeface="Gill Sans Light"/>
              </a:rPr>
              <a:t>#1: Using </a:t>
            </a:r>
            <a:r>
              <a:rPr lang="en-US" sz="2800" dirty="0" err="1">
                <a:latin typeface="Gill Sans Light"/>
              </a:rPr>
              <a:t>DataCapsules</a:t>
            </a:r>
            <a:r>
              <a:rPr lang="en-US" sz="2800" dirty="0">
                <a:latin typeface="Gill Sans Light"/>
              </a:rPr>
              <a:t> to build more </a:t>
            </a:r>
            <a:r>
              <a:rPr lang="en-US" sz="2800" dirty="0" smtClean="0">
                <a:latin typeface="Gill Sans Light"/>
              </a:rPr>
              <a:t>sophisticated</a:t>
            </a:r>
            <a:br>
              <a:rPr lang="en-US" sz="2800" dirty="0" smtClean="0">
                <a:latin typeface="Gill Sans Light"/>
              </a:rPr>
            </a:br>
            <a:r>
              <a:rPr lang="en-US" sz="2800" dirty="0" smtClean="0">
                <a:latin typeface="Gill Sans Light"/>
              </a:rPr>
              <a:t>data </a:t>
            </a:r>
            <a:r>
              <a:rPr lang="en-US" sz="2800" dirty="0">
                <a:latin typeface="Gill Sans Light"/>
              </a:rPr>
              <a:t>access patterns (e.g. </a:t>
            </a:r>
            <a:r>
              <a:rPr lang="en-US" sz="2800" dirty="0" err="1">
                <a:latin typeface="Gill Sans Light"/>
              </a:rPr>
              <a:t>DataBase</a:t>
            </a:r>
            <a:r>
              <a:rPr lang="en-US" sz="2800" dirty="0">
                <a:latin typeface="Gill Sans Light"/>
              </a:rPr>
              <a:t>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998130" y="4666440"/>
            <a:ext cx="248680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dirty="0">
                <a:latin typeface="Gill Sans Light"/>
              </a:rPr>
              <a:t>GDP </a:t>
            </a:r>
            <a:r>
              <a:rPr lang="en-US" sz="2400" dirty="0" smtClean="0">
                <a:latin typeface="Gill Sans Light"/>
              </a:rPr>
              <a:t>Network</a:t>
            </a:r>
            <a:r>
              <a:rPr lang="en-US" sz="2400" dirty="0">
                <a:latin typeface="Gill Sans Light"/>
              </a:rPr>
              <a:t>:</a:t>
            </a:r>
          </a:p>
          <a:p>
            <a:pPr algn="ctr">
              <a:lnSpc>
                <a:spcPct val="85000"/>
              </a:lnSpc>
            </a:pPr>
            <a:r>
              <a:rPr lang="en-US" sz="2400" dirty="0">
                <a:latin typeface="Gill Sans Light"/>
              </a:rPr>
              <a:t>Data Centric Messaging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7967241" y="4485365"/>
            <a:ext cx="1835387" cy="1100560"/>
            <a:chOff x="2653410" y="4921298"/>
            <a:chExt cx="1835387" cy="1100560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653410" y="4921298"/>
              <a:ext cx="1790962" cy="1100560"/>
            </a:xfrm>
            <a:prstGeom prst="rect">
              <a:avLst/>
            </a:prstGeom>
            <a:scene3d>
              <a:camera prst="orthographicFront">
                <a:rot lat="0" lon="900000" rev="0"/>
              </a:camera>
              <a:lightRig rig="threePt" dir="t"/>
            </a:scene3d>
          </p:spPr>
        </p:pic>
        <p:sp>
          <p:nvSpPr>
            <p:cNvPr id="126" name="Rectangle 125"/>
            <p:cNvSpPr/>
            <p:nvPr/>
          </p:nvSpPr>
          <p:spPr>
            <a:xfrm rot="19978116">
              <a:off x="3252561" y="5159003"/>
              <a:ext cx="1236236" cy="563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 err="1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DataBase</a:t>
              </a: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/>
              </a:r>
              <a:b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</a:b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Mirror</a:t>
              </a:r>
            </a:p>
          </p:txBody>
        </p:sp>
      </p:grpSp>
      <p:sp>
        <p:nvSpPr>
          <p:cNvPr id="70" name="Down Arrow 69"/>
          <p:cNvSpPr/>
          <p:nvPr/>
        </p:nvSpPr>
        <p:spPr>
          <a:xfrm>
            <a:off x="8318864" y="3916567"/>
            <a:ext cx="896407" cy="891140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830290" y="1400368"/>
            <a:ext cx="3015863" cy="2599530"/>
            <a:chOff x="1585801" y="1712465"/>
            <a:chExt cx="3015863" cy="2599530"/>
          </a:xfrm>
        </p:grpSpPr>
        <p:grpSp>
          <p:nvGrpSpPr>
            <p:cNvPr id="128" name="Group 127"/>
            <p:cNvGrpSpPr/>
            <p:nvPr/>
          </p:nvGrpSpPr>
          <p:grpSpPr>
            <a:xfrm>
              <a:off x="2496118" y="1712465"/>
              <a:ext cx="2105546" cy="2599530"/>
              <a:chOff x="2496118" y="2309772"/>
              <a:chExt cx="2105546" cy="2599530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2496118" y="2309772"/>
                <a:ext cx="2105546" cy="259953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RO </a:t>
                </a:r>
                <a:r>
                  <a:rPr lang="en-US" sz="2000" dirty="0" err="1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DataBase</a:t>
                </a: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CAAPI (SQL)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(wo/Owner Key)</a:t>
                </a:r>
              </a:p>
            </p:txBody>
          </p:sp>
          <p:sp>
            <p:nvSpPr>
              <p:cNvPr id="131" name="Rounded Rectangle 130"/>
              <p:cNvSpPr/>
              <p:nvPr/>
            </p:nvSpPr>
            <p:spPr>
              <a:xfrm>
                <a:off x="2660263" y="2396032"/>
                <a:ext cx="1778871" cy="135672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DataBase</a:t>
                </a: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Projection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(RAM)</a:t>
                </a:r>
              </a:p>
            </p:txBody>
          </p:sp>
        </p:grpSp>
        <p:pic>
          <p:nvPicPr>
            <p:cNvPr id="129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801" y="2074704"/>
              <a:ext cx="1683554" cy="1732998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" name="Group 152"/>
          <p:cNvGrpSpPr/>
          <p:nvPr/>
        </p:nvGrpSpPr>
        <p:grpSpPr>
          <a:xfrm>
            <a:off x="9659105" y="1229453"/>
            <a:ext cx="2152653" cy="2799305"/>
            <a:chOff x="2824587" y="1372003"/>
            <a:chExt cx="2397506" cy="2573056"/>
          </a:xfrm>
        </p:grpSpPr>
        <p:grpSp>
          <p:nvGrpSpPr>
            <p:cNvPr id="154" name="Group 153"/>
            <p:cNvGrpSpPr/>
            <p:nvPr/>
          </p:nvGrpSpPr>
          <p:grpSpPr>
            <a:xfrm>
              <a:off x="2824587" y="1372003"/>
              <a:ext cx="2397506" cy="2573056"/>
              <a:chOff x="2455200" y="2003038"/>
              <a:chExt cx="2287042" cy="2351701"/>
            </a:xfrm>
          </p:grpSpPr>
          <p:sp>
            <p:nvSpPr>
              <p:cNvPr id="156" name="Rectangle 155"/>
              <p:cNvSpPr/>
              <p:nvPr/>
            </p:nvSpPr>
            <p:spPr>
              <a:xfrm>
                <a:off x="3474071" y="2003038"/>
                <a:ext cx="1268171" cy="9725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OLAP</a:t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DB Client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(w/Key)</a:t>
                </a:r>
              </a:p>
            </p:txBody>
          </p:sp>
          <p:sp>
            <p:nvSpPr>
              <p:cNvPr id="157" name="Left-Up Arrow 156"/>
              <p:cNvSpPr/>
              <p:nvPr/>
            </p:nvSpPr>
            <p:spPr>
              <a:xfrm>
                <a:off x="2455200" y="2957561"/>
                <a:ext cx="2147256" cy="1397178"/>
              </a:xfrm>
              <a:prstGeom prst="leftUpArrow">
                <a:avLst>
                  <a:gd name="adj1" fmla="val 25000"/>
                  <a:gd name="adj2" fmla="val 25473"/>
                  <a:gd name="adj3" fmla="val 25000"/>
                </a:avLst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ysClr val="windowText" lastClr="000000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3141577" y="3330262"/>
              <a:ext cx="1740203" cy="42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rPr>
                <a:t>SQL (RO)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01408" y="4269841"/>
            <a:ext cx="7217707" cy="1817360"/>
            <a:chOff x="3301408" y="4448533"/>
            <a:chExt cx="7217707" cy="1817360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1408" y="5498346"/>
              <a:ext cx="648707" cy="440784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8130" y="4448533"/>
              <a:ext cx="648707" cy="440784"/>
            </a:xfrm>
            <a:prstGeom prst="rect">
              <a:avLst/>
            </a:prstGeom>
          </p:spPr>
        </p:pic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094" y="5825109"/>
              <a:ext cx="648707" cy="440784"/>
            </a:xfrm>
            <a:prstGeom prst="rect">
              <a:avLst/>
            </a:prstGeom>
          </p:spPr>
        </p:pic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2536" y="4576141"/>
              <a:ext cx="648707" cy="440784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>
              <a:stCxn id="111" idx="3"/>
              <a:endCxn id="117" idx="1"/>
            </p:cNvCxnSpPr>
            <p:nvPr/>
          </p:nvCxnSpPr>
          <p:spPr>
            <a:xfrm>
              <a:off x="3950115" y="5718738"/>
              <a:ext cx="3178979" cy="326763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flipV="1">
              <a:off x="3860822" y="4829993"/>
              <a:ext cx="1224066" cy="714233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>
              <a:stCxn id="117" idx="0"/>
              <a:endCxn id="118" idx="2"/>
            </p:cNvCxnSpPr>
            <p:nvPr/>
          </p:nvCxnSpPr>
          <p:spPr>
            <a:xfrm flipV="1">
              <a:off x="7453448" y="5016925"/>
              <a:ext cx="453442" cy="808184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>
              <a:stCxn id="118" idx="1"/>
              <a:endCxn id="113" idx="3"/>
            </p:cNvCxnSpPr>
            <p:nvPr/>
          </p:nvCxnSpPr>
          <p:spPr>
            <a:xfrm flipH="1" flipV="1">
              <a:off x="5646837" y="4668925"/>
              <a:ext cx="1935699" cy="12760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0408" y="5271127"/>
              <a:ext cx="648707" cy="440784"/>
            </a:xfrm>
            <a:prstGeom prst="rect">
              <a:avLst/>
            </a:prstGeom>
          </p:spPr>
        </p:pic>
        <p:cxnSp>
          <p:nvCxnSpPr>
            <p:cNvPr id="161" name="Straight Arrow Connector 160"/>
            <p:cNvCxnSpPr>
              <a:stCxn id="117" idx="3"/>
              <a:endCxn id="160" idx="1"/>
            </p:cNvCxnSpPr>
            <p:nvPr/>
          </p:nvCxnSpPr>
          <p:spPr>
            <a:xfrm flipV="1">
              <a:off x="7777801" y="5491519"/>
              <a:ext cx="2092607" cy="55398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Freeform 30"/>
          <p:cNvSpPr/>
          <p:nvPr/>
        </p:nvSpPr>
        <p:spPr>
          <a:xfrm>
            <a:off x="3092144" y="4684566"/>
            <a:ext cx="5285991" cy="1298973"/>
          </a:xfrm>
          <a:custGeom>
            <a:avLst/>
            <a:gdLst>
              <a:gd name="connsiteX0" fmla="*/ 0 w 4992329"/>
              <a:gd name="connsiteY0" fmla="*/ 621448 h 1354049"/>
              <a:gd name="connsiteX1" fmla="*/ 818536 w 4992329"/>
              <a:gd name="connsiteY1" fmla="*/ 945912 h 1354049"/>
              <a:gd name="connsiteX2" fmla="*/ 3126658 w 4992329"/>
              <a:gd name="connsiteY2" fmla="*/ 1255628 h 1354049"/>
              <a:gd name="connsiteX3" fmla="*/ 3945194 w 4992329"/>
              <a:gd name="connsiteY3" fmla="*/ 1255628 h 1354049"/>
              <a:gd name="connsiteX4" fmla="*/ 4572000 w 4992329"/>
              <a:gd name="connsiteY4" fmla="*/ 97880 h 1354049"/>
              <a:gd name="connsiteX5" fmla="*/ 4992329 w 4992329"/>
              <a:gd name="connsiteY5" fmla="*/ 142125 h 1354049"/>
              <a:gd name="connsiteX0" fmla="*/ 0 w 4992329"/>
              <a:gd name="connsiteY0" fmla="*/ 621448 h 1350035"/>
              <a:gd name="connsiteX1" fmla="*/ 773501 w 4992329"/>
              <a:gd name="connsiteY1" fmla="*/ 1037881 h 1350035"/>
              <a:gd name="connsiteX2" fmla="*/ 3126658 w 4992329"/>
              <a:gd name="connsiteY2" fmla="*/ 1255628 h 1350035"/>
              <a:gd name="connsiteX3" fmla="*/ 3945194 w 4992329"/>
              <a:gd name="connsiteY3" fmla="*/ 1255628 h 1350035"/>
              <a:gd name="connsiteX4" fmla="*/ 4572000 w 4992329"/>
              <a:gd name="connsiteY4" fmla="*/ 97880 h 1350035"/>
              <a:gd name="connsiteX5" fmla="*/ 4992329 w 4992329"/>
              <a:gd name="connsiteY5" fmla="*/ 142125 h 135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2329" h="1350035">
                <a:moveTo>
                  <a:pt x="0" y="621448"/>
                </a:moveTo>
                <a:cubicBezTo>
                  <a:pt x="148713" y="730831"/>
                  <a:pt x="252391" y="932184"/>
                  <a:pt x="773501" y="1037881"/>
                </a:cubicBezTo>
                <a:cubicBezTo>
                  <a:pt x="1294611" y="1143578"/>
                  <a:pt x="2598042" y="1219337"/>
                  <a:pt x="3126658" y="1255628"/>
                </a:cubicBezTo>
                <a:cubicBezTo>
                  <a:pt x="3655274" y="1291919"/>
                  <a:pt x="3704304" y="1448586"/>
                  <a:pt x="3945194" y="1255628"/>
                </a:cubicBezTo>
                <a:cubicBezTo>
                  <a:pt x="4186084" y="1062670"/>
                  <a:pt x="4397478" y="283464"/>
                  <a:pt x="4572000" y="97880"/>
                </a:cubicBezTo>
                <a:cubicBezTo>
                  <a:pt x="4746522" y="-87704"/>
                  <a:pt x="4869425" y="27210"/>
                  <a:pt x="4992329" y="142125"/>
                </a:cubicBezTo>
              </a:path>
            </a:pathLst>
          </a:custGeom>
          <a:noFill/>
          <a:ln w="1016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168" name="Group 167"/>
          <p:cNvGrpSpPr/>
          <p:nvPr/>
        </p:nvGrpSpPr>
        <p:grpSpPr>
          <a:xfrm>
            <a:off x="111411" y="4501703"/>
            <a:ext cx="1835387" cy="1100560"/>
            <a:chOff x="2653410" y="4921298"/>
            <a:chExt cx="1835387" cy="1100560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653410" y="4921298"/>
              <a:ext cx="1790962" cy="1100560"/>
            </a:xfrm>
            <a:prstGeom prst="rect">
              <a:avLst/>
            </a:prstGeom>
            <a:scene3d>
              <a:camera prst="orthographicFront">
                <a:rot lat="0" lon="900000" rev="0"/>
              </a:camera>
              <a:lightRig rig="threePt" dir="t"/>
            </a:scene3d>
          </p:spPr>
        </p:pic>
        <p:sp>
          <p:nvSpPr>
            <p:cNvPr id="170" name="Rectangle 169"/>
            <p:cNvSpPr/>
            <p:nvPr/>
          </p:nvSpPr>
          <p:spPr>
            <a:xfrm rot="19978116">
              <a:off x="3252561" y="5159003"/>
              <a:ext cx="1236236" cy="563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 err="1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DataBase</a:t>
              </a: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/>
              </a:r>
              <a:b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</a:b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Mirror</a:t>
              </a:r>
            </a:p>
          </p:txBody>
        </p:sp>
      </p:grpSp>
      <p:pic>
        <p:nvPicPr>
          <p:cNvPr id="171" name="Picture 17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95" y="5364778"/>
            <a:ext cx="648707" cy="440784"/>
          </a:xfrm>
          <a:prstGeom prst="rect">
            <a:avLst/>
          </a:prstGeom>
        </p:spPr>
      </p:pic>
      <p:cxnSp>
        <p:nvCxnSpPr>
          <p:cNvPr id="172" name="Straight Arrow Connector 171"/>
          <p:cNvCxnSpPr>
            <a:stCxn id="171" idx="3"/>
            <a:endCxn id="111" idx="1"/>
          </p:cNvCxnSpPr>
          <p:nvPr/>
        </p:nvCxnSpPr>
        <p:spPr>
          <a:xfrm flipV="1">
            <a:off x="1766002" y="5540046"/>
            <a:ext cx="1535406" cy="45124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Freeform 174"/>
          <p:cNvSpPr/>
          <p:nvPr/>
        </p:nvSpPr>
        <p:spPr>
          <a:xfrm>
            <a:off x="1291328" y="5273826"/>
            <a:ext cx="1626783" cy="204253"/>
          </a:xfrm>
          <a:custGeom>
            <a:avLst/>
            <a:gdLst>
              <a:gd name="connsiteX0" fmla="*/ 1821820 w 1824591"/>
              <a:gd name="connsiteY0" fmla="*/ 0 h 257921"/>
              <a:gd name="connsiteX1" fmla="*/ 1619396 w 1824591"/>
              <a:gd name="connsiteY1" fmla="*/ 244305 h 257921"/>
              <a:gd name="connsiteX2" fmla="*/ 516532 w 1824591"/>
              <a:gd name="connsiteY2" fmla="*/ 223365 h 257921"/>
              <a:gd name="connsiteX3" fmla="*/ 146583 w 1824591"/>
              <a:gd name="connsiteY3" fmla="*/ 195444 h 257921"/>
              <a:gd name="connsiteX4" fmla="*/ 0 w 1824591"/>
              <a:gd name="connsiteY4" fmla="*/ 55841 h 257921"/>
              <a:gd name="connsiteX0" fmla="*/ 1821820 w 1822196"/>
              <a:gd name="connsiteY0" fmla="*/ 0 h 263226"/>
              <a:gd name="connsiteX1" fmla="*/ 1505315 w 1822196"/>
              <a:gd name="connsiteY1" fmla="*/ 250465 h 263226"/>
              <a:gd name="connsiteX2" fmla="*/ 516532 w 1822196"/>
              <a:gd name="connsiteY2" fmla="*/ 223365 h 263226"/>
              <a:gd name="connsiteX3" fmla="*/ 146583 w 1822196"/>
              <a:gd name="connsiteY3" fmla="*/ 195444 h 263226"/>
              <a:gd name="connsiteX4" fmla="*/ 0 w 1822196"/>
              <a:gd name="connsiteY4" fmla="*/ 55841 h 263226"/>
              <a:gd name="connsiteX0" fmla="*/ 1855373 w 1855675"/>
              <a:gd name="connsiteY0" fmla="*/ 42720 h 200679"/>
              <a:gd name="connsiteX1" fmla="*/ 1505315 w 1855675"/>
              <a:gd name="connsiteY1" fmla="*/ 194624 h 200679"/>
              <a:gd name="connsiteX2" fmla="*/ 516532 w 1855675"/>
              <a:gd name="connsiteY2" fmla="*/ 167524 h 200679"/>
              <a:gd name="connsiteX3" fmla="*/ 146583 w 1855675"/>
              <a:gd name="connsiteY3" fmla="*/ 139603 h 200679"/>
              <a:gd name="connsiteX4" fmla="*/ 0 w 1855675"/>
              <a:gd name="connsiteY4" fmla="*/ 0 h 200679"/>
              <a:gd name="connsiteX0" fmla="*/ 1855373 w 1855373"/>
              <a:gd name="connsiteY0" fmla="*/ 42720 h 200679"/>
              <a:gd name="connsiteX1" fmla="*/ 1505315 w 1855373"/>
              <a:gd name="connsiteY1" fmla="*/ 194624 h 200679"/>
              <a:gd name="connsiteX2" fmla="*/ 516532 w 1855373"/>
              <a:gd name="connsiteY2" fmla="*/ 167524 h 200679"/>
              <a:gd name="connsiteX3" fmla="*/ 146583 w 1855373"/>
              <a:gd name="connsiteY3" fmla="*/ 139603 h 200679"/>
              <a:gd name="connsiteX4" fmla="*/ 0 w 1855373"/>
              <a:gd name="connsiteY4" fmla="*/ 0 h 20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373" h="200679">
                <a:moveTo>
                  <a:pt x="1855373" y="42720"/>
                </a:moveTo>
                <a:cubicBezTo>
                  <a:pt x="1809250" y="140099"/>
                  <a:pt x="1728455" y="173823"/>
                  <a:pt x="1505315" y="194624"/>
                </a:cubicBezTo>
                <a:cubicBezTo>
                  <a:pt x="1282175" y="215425"/>
                  <a:pt x="742987" y="176694"/>
                  <a:pt x="516532" y="167524"/>
                </a:cubicBezTo>
                <a:cubicBezTo>
                  <a:pt x="290077" y="158354"/>
                  <a:pt x="232672" y="167524"/>
                  <a:pt x="146583" y="139603"/>
                </a:cubicBezTo>
                <a:cubicBezTo>
                  <a:pt x="60494" y="111682"/>
                  <a:pt x="30247" y="55841"/>
                  <a:pt x="0" y="0"/>
                </a:cubicBezTo>
              </a:path>
            </a:pathLst>
          </a:custGeom>
          <a:noFill/>
          <a:ln w="1016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2287701" y="4451830"/>
            <a:ext cx="1835387" cy="1100560"/>
            <a:chOff x="2653410" y="4921298"/>
            <a:chExt cx="1835387" cy="1100560"/>
          </a:xfrm>
        </p:grpSpPr>
        <p:pic>
          <p:nvPicPr>
            <p:cNvPr id="141" name="Picture 140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653410" y="4921298"/>
              <a:ext cx="1790962" cy="1100560"/>
            </a:xfrm>
            <a:prstGeom prst="rect">
              <a:avLst/>
            </a:prstGeom>
            <a:scene3d>
              <a:camera prst="orthographicFront">
                <a:rot lat="0" lon="900000" rev="0"/>
              </a:camera>
              <a:lightRig rig="threePt" dir="t"/>
            </a:scene3d>
          </p:spPr>
        </p:pic>
        <p:sp>
          <p:nvSpPr>
            <p:cNvPr id="142" name="Rectangle 141"/>
            <p:cNvSpPr/>
            <p:nvPr/>
          </p:nvSpPr>
          <p:spPr>
            <a:xfrm rot="19978116">
              <a:off x="3252561" y="5159003"/>
              <a:ext cx="1236236" cy="563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 err="1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DataBase</a:t>
              </a: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/>
              </a:r>
              <a:b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</a:br>
              <a:r>
                <a:rPr lang="en-US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Gill Sans Light"/>
                </a:rPr>
                <a:t>Primary</a:t>
              </a:r>
            </a:p>
          </p:txBody>
        </p:sp>
      </p:grpSp>
      <p:sp>
        <p:nvSpPr>
          <p:cNvPr id="135" name="Down Arrow 134"/>
          <p:cNvSpPr/>
          <p:nvPr/>
        </p:nvSpPr>
        <p:spPr>
          <a:xfrm>
            <a:off x="2725242" y="3916567"/>
            <a:ext cx="896407" cy="891140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grpSp>
        <p:nvGrpSpPr>
          <p:cNvPr id="136" name="Group 135"/>
          <p:cNvGrpSpPr/>
          <p:nvPr/>
        </p:nvGrpSpPr>
        <p:grpSpPr>
          <a:xfrm>
            <a:off x="1236668" y="1400368"/>
            <a:ext cx="3015863" cy="2599530"/>
            <a:chOff x="1585801" y="1712465"/>
            <a:chExt cx="3015863" cy="2599530"/>
          </a:xfrm>
        </p:grpSpPr>
        <p:grpSp>
          <p:nvGrpSpPr>
            <p:cNvPr id="137" name="Group 136"/>
            <p:cNvGrpSpPr/>
            <p:nvPr/>
          </p:nvGrpSpPr>
          <p:grpSpPr>
            <a:xfrm>
              <a:off x="2496118" y="1712465"/>
              <a:ext cx="2105546" cy="2599530"/>
              <a:chOff x="2496118" y="2309772"/>
              <a:chExt cx="2105546" cy="259953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2496118" y="2309772"/>
                <a:ext cx="2105546" cy="259953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R/W </a:t>
                </a:r>
                <a:r>
                  <a:rPr lang="en-US" sz="2000" dirty="0" err="1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DataBase</a:t>
                </a: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CAAPI (SQL)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(w/Owner Key)</a:t>
                </a:r>
              </a:p>
            </p:txBody>
          </p:sp>
          <p:sp>
            <p:nvSpPr>
              <p:cNvPr id="140" name="Rounded Rectangle 139"/>
              <p:cNvSpPr/>
              <p:nvPr/>
            </p:nvSpPr>
            <p:spPr>
              <a:xfrm>
                <a:off x="2660263" y="2396032"/>
                <a:ext cx="1778871" cy="135672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DataBase</a:t>
                </a: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Projection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(RAM)</a:t>
                </a:r>
              </a:p>
            </p:txBody>
          </p:sp>
        </p:grpSp>
        <p:pic>
          <p:nvPicPr>
            <p:cNvPr id="138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801" y="2074704"/>
              <a:ext cx="1683554" cy="1732998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3" name="Straight Arrow Connector 32"/>
          <p:cNvCxnSpPr/>
          <p:nvPr/>
        </p:nvCxnSpPr>
        <p:spPr>
          <a:xfrm>
            <a:off x="3183182" y="3979281"/>
            <a:ext cx="0" cy="89114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/>
          <p:cNvGrpSpPr/>
          <p:nvPr/>
        </p:nvGrpSpPr>
        <p:grpSpPr>
          <a:xfrm flipH="1">
            <a:off x="116593" y="1151881"/>
            <a:ext cx="2152652" cy="2799305"/>
            <a:chOff x="2824588" y="1372003"/>
            <a:chExt cx="2397505" cy="2573056"/>
          </a:xfrm>
        </p:grpSpPr>
        <p:grpSp>
          <p:nvGrpSpPr>
            <p:cNvPr id="88" name="Group 87"/>
            <p:cNvGrpSpPr/>
            <p:nvPr/>
          </p:nvGrpSpPr>
          <p:grpSpPr>
            <a:xfrm>
              <a:off x="2824588" y="1372003"/>
              <a:ext cx="2397505" cy="2573056"/>
              <a:chOff x="2455201" y="2003038"/>
              <a:chExt cx="2287041" cy="2351701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3474071" y="2003038"/>
                <a:ext cx="1268171" cy="9725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OLTP</a:t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DB Client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(w/Key)</a:t>
                </a:r>
              </a:p>
            </p:txBody>
          </p:sp>
          <p:sp>
            <p:nvSpPr>
              <p:cNvPr id="104" name="Left-Up Arrow 103"/>
              <p:cNvSpPr/>
              <p:nvPr/>
            </p:nvSpPr>
            <p:spPr>
              <a:xfrm>
                <a:off x="2455201" y="2957561"/>
                <a:ext cx="2070580" cy="1397178"/>
              </a:xfrm>
              <a:prstGeom prst="leftUpArrow">
                <a:avLst>
                  <a:gd name="adj1" fmla="val 25000"/>
                  <a:gd name="adj2" fmla="val 25473"/>
                  <a:gd name="adj3" fmla="val 25000"/>
                </a:avLst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ysClr val="windowText" lastClr="000000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2865919" y="3330262"/>
              <a:ext cx="1891957" cy="42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rPr>
                <a:t>SQL (R/W)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110962" y="1179976"/>
            <a:ext cx="2152653" cy="2799305"/>
            <a:chOff x="2824587" y="1372003"/>
            <a:chExt cx="2397506" cy="2573056"/>
          </a:xfrm>
        </p:grpSpPr>
        <p:grpSp>
          <p:nvGrpSpPr>
            <p:cNvPr id="144" name="Group 143"/>
            <p:cNvGrpSpPr/>
            <p:nvPr/>
          </p:nvGrpSpPr>
          <p:grpSpPr>
            <a:xfrm>
              <a:off x="2824587" y="1372003"/>
              <a:ext cx="2397506" cy="2573056"/>
              <a:chOff x="2455200" y="2003038"/>
              <a:chExt cx="2287042" cy="2351701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74071" y="2003038"/>
                <a:ext cx="1268171" cy="972518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OLTP</a:t>
                </a:r>
                <a:b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DB Client</a:t>
                </a:r>
              </a:p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rPr>
                  <a:t>(w/Key)</a:t>
                </a:r>
              </a:p>
            </p:txBody>
          </p:sp>
          <p:sp>
            <p:nvSpPr>
              <p:cNvPr id="147" name="Left-Up Arrow 146"/>
              <p:cNvSpPr/>
              <p:nvPr/>
            </p:nvSpPr>
            <p:spPr>
              <a:xfrm>
                <a:off x="2455200" y="2957561"/>
                <a:ext cx="2147256" cy="1397178"/>
              </a:xfrm>
              <a:prstGeom prst="leftUpArrow">
                <a:avLst>
                  <a:gd name="adj1" fmla="val 25000"/>
                  <a:gd name="adj2" fmla="val 25473"/>
                  <a:gd name="adj3" fmla="val 25000"/>
                </a:avLst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ysClr val="windowText" lastClr="000000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45" name="TextBox 144"/>
            <p:cNvSpPr txBox="1"/>
            <p:nvPr/>
          </p:nvSpPr>
          <p:spPr>
            <a:xfrm>
              <a:off x="2998596" y="3330262"/>
              <a:ext cx="1891957" cy="42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rPr>
                <a:t>SQL (R/W)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4893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31" grpId="0" animBg="1"/>
      <p:bldP spid="175" grpId="0" animBg="1"/>
      <p:bldP spid="13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39"/>
          <p:cNvGrpSpPr/>
          <p:nvPr/>
        </p:nvGrpSpPr>
        <p:grpSpPr>
          <a:xfrm>
            <a:off x="6931740" y="1199562"/>
            <a:ext cx="3736260" cy="2824932"/>
            <a:chOff x="5011625" y="651398"/>
            <a:chExt cx="3736260" cy="2824932"/>
          </a:xfrm>
        </p:grpSpPr>
        <p:sp>
          <p:nvSpPr>
            <p:cNvPr id="162" name="Google Shape;162;p39"/>
            <p:cNvSpPr/>
            <p:nvPr/>
          </p:nvSpPr>
          <p:spPr>
            <a:xfrm>
              <a:off x="5011625" y="651398"/>
              <a:ext cx="3736260" cy="2824932"/>
            </a:xfrm>
            <a:prstGeom prst="cloud">
              <a:avLst/>
            </a:prstGeom>
            <a:solidFill>
              <a:srgbClr val="8DDCF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/>
            </a:p>
          </p:txBody>
        </p:sp>
        <p:pic>
          <p:nvPicPr>
            <p:cNvPr id="164" name="Google Shape;16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10092" y="1332479"/>
              <a:ext cx="745950" cy="745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69883" y="2221128"/>
              <a:ext cx="745950" cy="745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005800" y="1315850"/>
              <a:ext cx="745950" cy="745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03363" y="2208091"/>
              <a:ext cx="745950" cy="7459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7" name="Google Shape;157;p39"/>
          <p:cNvCxnSpPr/>
          <p:nvPr/>
        </p:nvCxnSpPr>
        <p:spPr>
          <a:xfrm>
            <a:off x="4565584" y="2222408"/>
            <a:ext cx="2554192" cy="726547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158" name="Google Shape;158;p39"/>
          <p:cNvSpPr txBox="1">
            <a:spLocks noGrp="1"/>
          </p:cNvSpPr>
          <p:nvPr>
            <p:ph type="title"/>
          </p:nvPr>
        </p:nvSpPr>
        <p:spPr>
          <a:xfrm>
            <a:off x="1615628" y="167532"/>
            <a:ext cx="8540319" cy="576767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" dirty="0" smtClean="0"/>
              <a:t>Example #2: Function as a Service</a:t>
            </a:r>
            <a:endParaRPr b="1" dirty="0">
              <a:solidFill>
                <a:srgbClr val="00B0F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631574"/>
            <a:ext cx="8095973" cy="2769225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“standard” Function as a Service:</a:t>
            </a:r>
          </a:p>
          <a:p>
            <a:pPr lvl="1"/>
            <a:r>
              <a:rPr lang="en-US" dirty="0" smtClean="0"/>
              <a:t>Runs entirely in uncontrolled cloud</a:t>
            </a:r>
          </a:p>
          <a:p>
            <a:pPr lvl="1"/>
            <a:r>
              <a:rPr lang="en-US" dirty="0" smtClean="0"/>
              <a:t>No explicit state: must add something else</a:t>
            </a:r>
          </a:p>
          <a:p>
            <a:pPr lvl="1"/>
            <a:r>
              <a:rPr lang="en-US" dirty="0" smtClean="0"/>
              <a:t>Not private, leaks algorithms </a:t>
            </a:r>
            <a:r>
              <a:rPr lang="en-US" i="1" dirty="0" smtClean="0"/>
              <a:t>and</a:t>
            </a:r>
            <a:r>
              <a:rPr lang="en-US" dirty="0" smtClean="0"/>
              <a:t> results</a:t>
            </a:r>
          </a:p>
          <a:p>
            <a:r>
              <a:rPr lang="en-US" dirty="0" smtClean="0"/>
              <a:t>Opportunity cost: Can’t exploit Edge!</a:t>
            </a:r>
          </a:p>
          <a:p>
            <a:pPr lvl="1"/>
            <a:r>
              <a:rPr lang="en-US" dirty="0" smtClean="0"/>
              <a:t>Latency, predictability, privacy, ….</a:t>
            </a:r>
            <a:endParaRPr lang="en-US" dirty="0"/>
          </a:p>
        </p:txBody>
      </p:sp>
      <p:pic>
        <p:nvPicPr>
          <p:cNvPr id="159" name="Google Shape;159;p39"/>
          <p:cNvPicPr preferRelativeResize="0"/>
          <p:nvPr/>
        </p:nvPicPr>
        <p:blipFill rotWithShape="1">
          <a:blip r:embed="rId4">
            <a:alphaModFix/>
          </a:blip>
          <a:srcRect l="8158" t="22837" r="7906" b="17997"/>
          <a:stretch/>
        </p:blipFill>
        <p:spPr>
          <a:xfrm>
            <a:off x="1615628" y="1072697"/>
            <a:ext cx="2928155" cy="158263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9"/>
          <p:cNvSpPr txBox="1"/>
          <p:nvPr/>
        </p:nvSpPr>
        <p:spPr>
          <a:xfrm>
            <a:off x="1564368" y="2618453"/>
            <a:ext cx="2979420" cy="79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" sz="1800" dirty="0"/>
              <a:t>Robots sorting objects in unfamiliar environment</a:t>
            </a:r>
            <a:endParaRPr sz="1800" dirty="0"/>
          </a:p>
        </p:txBody>
      </p:sp>
      <p:cxnSp>
        <p:nvCxnSpPr>
          <p:cNvPr id="161" name="Google Shape;161;p39"/>
          <p:cNvCxnSpPr/>
          <p:nvPr/>
        </p:nvCxnSpPr>
        <p:spPr>
          <a:xfrm>
            <a:off x="4553682" y="1818951"/>
            <a:ext cx="2664213" cy="867733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68" name="Google Shape;168;p39"/>
          <p:cNvSpPr txBox="1"/>
          <p:nvPr/>
        </p:nvSpPr>
        <p:spPr>
          <a:xfrm>
            <a:off x="7320644" y="3902045"/>
            <a:ext cx="3956956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800" dirty="0"/>
              <a:t>Function-as-a-Service(Faas) Cloud Service Provider (“lambdas”)</a:t>
            </a:r>
            <a:endParaRPr sz="1800" dirty="0"/>
          </a:p>
        </p:txBody>
      </p:sp>
      <p:sp>
        <p:nvSpPr>
          <p:cNvPr id="169" name="Google Shape;169;p39"/>
          <p:cNvSpPr txBox="1"/>
          <p:nvPr/>
        </p:nvSpPr>
        <p:spPr>
          <a:xfrm>
            <a:off x="4543783" y="2391330"/>
            <a:ext cx="1675645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800" dirty="0"/>
              <a:t>Result: Plan</a:t>
            </a:r>
            <a:endParaRPr sz="1800" dirty="0"/>
          </a:p>
          <a:p>
            <a:endParaRPr sz="1800" dirty="0"/>
          </a:p>
        </p:txBody>
      </p:sp>
      <p:sp>
        <p:nvSpPr>
          <p:cNvPr id="170" name="Google Shape;170;p39"/>
          <p:cNvSpPr txBox="1"/>
          <p:nvPr/>
        </p:nvSpPr>
        <p:spPr>
          <a:xfrm>
            <a:off x="4565585" y="1059891"/>
            <a:ext cx="3004115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800" dirty="0"/>
              <a:t>Function: Plan Generator</a:t>
            </a:r>
            <a:br>
              <a:rPr lang="en" sz="1800" dirty="0"/>
            </a:br>
            <a:r>
              <a:rPr lang="en" sz="1800" dirty="0"/>
              <a:t>Data: Situational Info</a:t>
            </a:r>
            <a:endParaRPr sz="1800" dirty="0"/>
          </a:p>
        </p:txBody>
      </p:sp>
      <p:pic>
        <p:nvPicPr>
          <p:cNvPr id="171" name="Google Shape;17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7446" y="4914927"/>
            <a:ext cx="1398000" cy="9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9"/>
          <p:cNvPicPr preferRelativeResize="0"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9175409" y="4670634"/>
            <a:ext cx="1924000" cy="128072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9"/>
          <p:cNvSpPr txBox="1"/>
          <p:nvPr/>
        </p:nvSpPr>
        <p:spPr>
          <a:xfrm>
            <a:off x="7528419" y="1319816"/>
            <a:ext cx="2612481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800" dirty="0"/>
              <a:t>I</a:t>
            </a:r>
            <a:r>
              <a:rPr lang="en" sz="1800" dirty="0"/>
              <a:t>nsecure “lambdas”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078426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361" y="188168"/>
            <a:ext cx="9076640" cy="67318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 smtClean="0"/>
              <a:t>A better Alternative</a:t>
            </a:r>
            <a:r>
              <a:rPr lang="en-US" sz="2800" dirty="0" smtClean="0"/>
              <a:t>: Paranoid </a:t>
            </a:r>
            <a:r>
              <a:rPr lang="en-US" sz="2800" dirty="0" err="1" smtClean="0"/>
              <a:t>Stateful</a:t>
            </a:r>
            <a:r>
              <a:rPr lang="en-US" sz="2800" dirty="0" smtClean="0"/>
              <a:t> Lambdas (PSL)</a:t>
            </a:r>
            <a:endParaRPr lang="en-US" sz="2800" dirty="0"/>
          </a:p>
        </p:txBody>
      </p:sp>
      <p:grpSp>
        <p:nvGrpSpPr>
          <p:cNvPr id="59" name="Group 58"/>
          <p:cNvGrpSpPr/>
          <p:nvPr/>
        </p:nvGrpSpPr>
        <p:grpSpPr>
          <a:xfrm>
            <a:off x="6805176" y="914400"/>
            <a:ext cx="1620663" cy="1463783"/>
            <a:chOff x="624398" y="1082040"/>
            <a:chExt cx="1897894" cy="1524000"/>
          </a:xfrm>
        </p:grpSpPr>
        <p:sp>
          <p:nvSpPr>
            <p:cNvPr id="60" name="Rectangle 59"/>
            <p:cNvSpPr/>
            <p:nvPr/>
          </p:nvSpPr>
          <p:spPr>
            <a:xfrm>
              <a:off x="624398" y="1082040"/>
              <a:ext cx="1897894" cy="1524000"/>
            </a:xfrm>
            <a:prstGeom prst="rect">
              <a:avLst/>
            </a:prstGeom>
            <a:solidFill>
              <a:srgbClr val="FEACAE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0" kern="0" dirty="0">
                  <a:solidFill>
                    <a:prstClr val="black"/>
                  </a:solidFill>
                  <a:latin typeface="Calibri" panose="020F0502020204030204"/>
                </a:rPr>
                <a:t>Secure Enclave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0" kern="0" dirty="0">
                  <a:solidFill>
                    <a:prstClr val="black"/>
                  </a:solidFill>
                  <a:latin typeface="Calibri" panose="020F0502020204030204"/>
                  <a:sym typeface="Symbol" panose="05050102010706020507" pitchFamily="18" charset="2"/>
                </a:rPr>
                <a:t>(x)</a:t>
              </a:r>
              <a:endParaRPr lang="en-US" sz="3200" b="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24398" y="2266303"/>
              <a:ext cx="1895559" cy="339737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0" kern="0" dirty="0">
                  <a:solidFill>
                    <a:prstClr val="black"/>
                  </a:solidFill>
                  <a:latin typeface="Calibri" panose="020F0502020204030204"/>
                </a:rPr>
                <a:t>KVS CAPPI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819205" y="2683726"/>
            <a:ext cx="1620663" cy="1463783"/>
            <a:chOff x="624398" y="1082040"/>
            <a:chExt cx="1897894" cy="1524000"/>
          </a:xfrm>
        </p:grpSpPr>
        <p:sp>
          <p:nvSpPr>
            <p:cNvPr id="63" name="Rectangle 62"/>
            <p:cNvSpPr/>
            <p:nvPr/>
          </p:nvSpPr>
          <p:spPr>
            <a:xfrm>
              <a:off x="624398" y="1082040"/>
              <a:ext cx="1897894" cy="1524000"/>
            </a:xfrm>
            <a:prstGeom prst="rect">
              <a:avLst/>
            </a:prstGeom>
            <a:solidFill>
              <a:srgbClr val="FEACAE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0" kern="0" dirty="0">
                  <a:solidFill>
                    <a:prstClr val="black"/>
                  </a:solidFill>
                  <a:latin typeface="Calibri" panose="020F0502020204030204"/>
                </a:rPr>
                <a:t>Secure Enclave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0" kern="0" dirty="0">
                  <a:solidFill>
                    <a:prstClr val="black"/>
                  </a:solidFill>
                  <a:latin typeface="Calibri" panose="020F0502020204030204"/>
                  <a:sym typeface="Symbol" panose="05050102010706020507" pitchFamily="18" charset="2"/>
                </a:rPr>
                <a:t>(x)</a:t>
              </a:r>
              <a:endParaRPr lang="en-US" sz="3200" b="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24398" y="2230523"/>
              <a:ext cx="1895559" cy="375517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0" kern="0" dirty="0">
                  <a:solidFill>
                    <a:prstClr val="black"/>
                  </a:solidFill>
                  <a:latin typeface="Calibri" panose="020F0502020204030204"/>
                </a:rPr>
                <a:t>KVS CAPPI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816870" y="4468888"/>
            <a:ext cx="1620663" cy="1463783"/>
            <a:chOff x="624398" y="1082040"/>
            <a:chExt cx="1897894" cy="1524000"/>
          </a:xfrm>
        </p:grpSpPr>
        <p:sp>
          <p:nvSpPr>
            <p:cNvPr id="66" name="Rectangle 65"/>
            <p:cNvSpPr/>
            <p:nvPr/>
          </p:nvSpPr>
          <p:spPr>
            <a:xfrm>
              <a:off x="624398" y="1082040"/>
              <a:ext cx="1897894" cy="1524000"/>
            </a:xfrm>
            <a:prstGeom prst="rect">
              <a:avLst/>
            </a:prstGeom>
            <a:solidFill>
              <a:srgbClr val="FEACAE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0" kern="0" dirty="0">
                  <a:solidFill>
                    <a:prstClr val="black"/>
                  </a:solidFill>
                  <a:latin typeface="Calibri" panose="020F0502020204030204"/>
                </a:rPr>
                <a:t>Secure Enclave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0" kern="0" dirty="0">
                  <a:solidFill>
                    <a:prstClr val="black"/>
                  </a:solidFill>
                  <a:latin typeface="Calibri" panose="020F0502020204030204"/>
                  <a:sym typeface="Symbol" panose="05050102010706020507" pitchFamily="18" charset="2"/>
                </a:rPr>
                <a:t>(x)</a:t>
              </a:r>
              <a:endParaRPr lang="en-US" sz="3200" b="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24398" y="2217460"/>
              <a:ext cx="1895559" cy="388580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0" kern="0" dirty="0">
                  <a:solidFill>
                    <a:prstClr val="black"/>
                  </a:solidFill>
                  <a:latin typeface="Calibri" panose="020F0502020204030204"/>
                </a:rPr>
                <a:t>KVS CAPPI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212889" y="1092865"/>
            <a:ext cx="2836111" cy="4543502"/>
            <a:chOff x="9014255" y="1323779"/>
            <a:chExt cx="3321259" cy="4730412"/>
          </a:xfrm>
        </p:grpSpPr>
        <p:sp>
          <p:nvSpPr>
            <p:cNvPr id="69" name="Rounded Rectangle 68"/>
            <p:cNvSpPr/>
            <p:nvPr/>
          </p:nvSpPr>
          <p:spPr>
            <a:xfrm rot="5400000">
              <a:off x="7692395" y="3460385"/>
              <a:ext cx="4730412" cy="457200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kern="0" dirty="0">
                  <a:solidFill>
                    <a:prstClr val="black"/>
                  </a:solidFill>
                  <a:latin typeface="Calibri" panose="020F0502020204030204"/>
                </a:rPr>
                <a:t>MULTICAST TREE</a:t>
              </a:r>
            </a:p>
          </p:txBody>
        </p:sp>
        <p:sp>
          <p:nvSpPr>
            <p:cNvPr id="70" name="Left-Right Arrow 69"/>
            <p:cNvSpPr/>
            <p:nvPr/>
          </p:nvSpPr>
          <p:spPr>
            <a:xfrm>
              <a:off x="9014255" y="1751431"/>
              <a:ext cx="816919" cy="517407"/>
            </a:xfrm>
            <a:prstGeom prst="left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1" name="Left-Right Arrow 70"/>
            <p:cNvSpPr/>
            <p:nvPr/>
          </p:nvSpPr>
          <p:spPr>
            <a:xfrm>
              <a:off x="9021590" y="3522187"/>
              <a:ext cx="816919" cy="517407"/>
            </a:xfrm>
            <a:prstGeom prst="left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2" name="Left-Right Arrow 71"/>
            <p:cNvSpPr/>
            <p:nvPr/>
          </p:nvSpPr>
          <p:spPr>
            <a:xfrm>
              <a:off x="9021590" y="5278081"/>
              <a:ext cx="816919" cy="517407"/>
            </a:xfrm>
            <a:prstGeom prst="left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997664" y="2014772"/>
              <a:ext cx="872453" cy="903403"/>
            </a:xfrm>
            <a:prstGeom prst="rect">
              <a:avLst/>
            </a:prstGeom>
          </p:spPr>
        </p:pic>
        <p:sp>
          <p:nvSpPr>
            <p:cNvPr id="74" name="Left-Right Arrow 73"/>
            <p:cNvSpPr/>
            <p:nvPr/>
          </p:nvSpPr>
          <p:spPr>
            <a:xfrm>
              <a:off x="10211503" y="2235952"/>
              <a:ext cx="816919" cy="517407"/>
            </a:xfrm>
            <a:prstGeom prst="left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1025727" y="4347726"/>
              <a:ext cx="872453" cy="903403"/>
            </a:xfrm>
            <a:prstGeom prst="rect">
              <a:avLst/>
            </a:prstGeom>
          </p:spPr>
        </p:pic>
        <p:sp>
          <p:nvSpPr>
            <p:cNvPr id="76" name="Left-Right Arrow 75"/>
            <p:cNvSpPr/>
            <p:nvPr/>
          </p:nvSpPr>
          <p:spPr>
            <a:xfrm>
              <a:off x="10239566" y="4568906"/>
              <a:ext cx="816919" cy="517407"/>
            </a:xfrm>
            <a:prstGeom prst="left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285220" y="3320438"/>
              <a:ext cx="2050294" cy="480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0" kern="0" dirty="0">
                  <a:solidFill>
                    <a:prstClr val="black"/>
                  </a:solidFill>
                  <a:latin typeface="Calibri" panose="020F0502020204030204"/>
                </a:rPr>
                <a:t>KVS Replicas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604829" y="1373655"/>
            <a:ext cx="1339159" cy="1081753"/>
            <a:chOff x="5521158" y="1714268"/>
            <a:chExt cx="1568235" cy="1126254"/>
          </a:xfrm>
        </p:grpSpPr>
        <p:sp>
          <p:nvSpPr>
            <p:cNvPr id="79" name="Right Arrow 78"/>
            <p:cNvSpPr/>
            <p:nvPr/>
          </p:nvSpPr>
          <p:spPr>
            <a:xfrm rot="20186280" flipV="1">
              <a:off x="5521158" y="1968408"/>
              <a:ext cx="1568235" cy="421640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578871" y="1714268"/>
              <a:ext cx="872453" cy="903403"/>
              <a:chOff x="2004265" y="2531556"/>
              <a:chExt cx="872453" cy="903403"/>
            </a:xfrm>
          </p:grpSpPr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2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004265" y="2531556"/>
                <a:ext cx="872453" cy="903403"/>
              </a:xfrm>
              <a:prstGeom prst="rect">
                <a:avLst/>
              </a:prstGeom>
            </p:spPr>
          </p:pic>
          <p:sp>
            <p:nvSpPr>
              <p:cNvPr id="83" name="TextBox 82"/>
              <p:cNvSpPr txBox="1"/>
              <p:nvPr/>
            </p:nvSpPr>
            <p:spPr>
              <a:xfrm flipH="1">
                <a:off x="2007919" y="2745244"/>
                <a:ext cx="325121" cy="672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3600" b="0" kern="0" dirty="0">
                    <a:solidFill>
                      <a:prstClr val="black"/>
                    </a:solidFill>
                    <a:latin typeface="Calibri" panose="020F0502020204030204"/>
                    <a:sym typeface="Symbol" panose="05050102010706020507" pitchFamily="18" charset="2"/>
                  </a:rPr>
                  <a:t></a:t>
                </a:r>
                <a:endParaRPr lang="en-US" sz="3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20695" y="1937119"/>
              <a:ext cx="872453" cy="903403"/>
            </a:xfrm>
            <a:prstGeom prst="rect">
              <a:avLst/>
            </a:prstGeom>
          </p:spPr>
        </p:pic>
      </p:grpSp>
      <p:grpSp>
        <p:nvGrpSpPr>
          <p:cNvPr id="84" name="Group 83"/>
          <p:cNvGrpSpPr/>
          <p:nvPr/>
        </p:nvGrpSpPr>
        <p:grpSpPr>
          <a:xfrm>
            <a:off x="5514082" y="2389909"/>
            <a:ext cx="1449955" cy="1049287"/>
            <a:chOff x="5430411" y="2801281"/>
            <a:chExt cx="1697984" cy="1092452"/>
          </a:xfrm>
        </p:grpSpPr>
        <p:sp>
          <p:nvSpPr>
            <p:cNvPr id="85" name="Right Arrow 84"/>
            <p:cNvSpPr/>
            <p:nvPr/>
          </p:nvSpPr>
          <p:spPr>
            <a:xfrm rot="1665789">
              <a:off x="5430411" y="3098428"/>
              <a:ext cx="1697984" cy="421640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5611289" y="2801281"/>
              <a:ext cx="872453" cy="903403"/>
              <a:chOff x="2004265" y="2531556"/>
              <a:chExt cx="872453" cy="903403"/>
            </a:xfrm>
          </p:grpSpPr>
          <p:pic>
            <p:nvPicPr>
              <p:cNvPr id="88" name="Picture 87"/>
              <p:cNvPicPr>
                <a:picLocks noChangeAspect="1"/>
              </p:cNvPicPr>
              <p:nvPr/>
            </p:nvPicPr>
            <p:blipFill>
              <a:blip r:embed="rId2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004265" y="2531556"/>
                <a:ext cx="872453" cy="903403"/>
              </a:xfrm>
              <a:prstGeom prst="rect">
                <a:avLst/>
              </a:prstGeom>
            </p:spPr>
          </p:pic>
          <p:sp>
            <p:nvSpPr>
              <p:cNvPr id="89" name="TextBox 88"/>
              <p:cNvSpPr txBox="1"/>
              <p:nvPr/>
            </p:nvSpPr>
            <p:spPr>
              <a:xfrm flipH="1">
                <a:off x="2007919" y="2745244"/>
                <a:ext cx="325122" cy="672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3600" b="0" kern="0" dirty="0">
                    <a:solidFill>
                      <a:prstClr val="black"/>
                    </a:solidFill>
                    <a:latin typeface="Calibri" panose="020F0502020204030204"/>
                    <a:sym typeface="Symbol" panose="05050102010706020507" pitchFamily="18" charset="2"/>
                  </a:rPr>
                  <a:t></a:t>
                </a:r>
                <a:endParaRPr lang="en-US" sz="3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77537" y="2990330"/>
              <a:ext cx="872453" cy="903403"/>
            </a:xfrm>
            <a:prstGeom prst="rect">
              <a:avLst/>
            </a:prstGeom>
          </p:spPr>
        </p:pic>
      </p:grpSp>
      <p:grpSp>
        <p:nvGrpSpPr>
          <p:cNvPr id="90" name="Group 89"/>
          <p:cNvGrpSpPr/>
          <p:nvPr/>
        </p:nvGrpSpPr>
        <p:grpSpPr>
          <a:xfrm>
            <a:off x="5462622" y="2529708"/>
            <a:ext cx="1025761" cy="2494745"/>
            <a:chOff x="5378951" y="3000953"/>
            <a:chExt cx="1201228" cy="2597374"/>
          </a:xfrm>
        </p:grpSpPr>
        <p:sp>
          <p:nvSpPr>
            <p:cNvPr id="91" name="Right Arrow 90"/>
            <p:cNvSpPr/>
            <p:nvPr/>
          </p:nvSpPr>
          <p:spPr>
            <a:xfrm rot="2812122">
              <a:off x="4808373" y="4088820"/>
              <a:ext cx="2597374" cy="421640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5378951" y="3819733"/>
              <a:ext cx="872453" cy="903403"/>
              <a:chOff x="2004265" y="2531556"/>
              <a:chExt cx="872453" cy="903403"/>
            </a:xfrm>
          </p:grpSpPr>
          <p:pic>
            <p:nvPicPr>
              <p:cNvPr id="94" name="Picture 93"/>
              <p:cNvPicPr>
                <a:picLocks noChangeAspect="1"/>
              </p:cNvPicPr>
              <p:nvPr/>
            </p:nvPicPr>
            <p:blipFill>
              <a:blip r:embed="rId2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004265" y="2531556"/>
                <a:ext cx="872453" cy="903403"/>
              </a:xfrm>
              <a:prstGeom prst="rect">
                <a:avLst/>
              </a:prstGeom>
            </p:spPr>
          </p:pic>
          <p:sp>
            <p:nvSpPr>
              <p:cNvPr id="95" name="TextBox 94"/>
              <p:cNvSpPr txBox="1"/>
              <p:nvPr/>
            </p:nvSpPr>
            <p:spPr>
              <a:xfrm flipH="1">
                <a:off x="2007919" y="2745244"/>
                <a:ext cx="325122" cy="672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3600" b="0" kern="0" dirty="0">
                    <a:solidFill>
                      <a:prstClr val="black"/>
                    </a:solidFill>
                    <a:latin typeface="Calibri" panose="020F0502020204030204"/>
                    <a:sym typeface="Symbol" panose="05050102010706020507" pitchFamily="18" charset="2"/>
                  </a:rPr>
                  <a:t></a:t>
                </a:r>
                <a:endParaRPr lang="en-US" sz="3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707726" y="4068224"/>
              <a:ext cx="872453" cy="903403"/>
            </a:xfrm>
            <a:prstGeom prst="rect">
              <a:avLst/>
            </a:prstGeom>
          </p:spPr>
        </p:pic>
      </p:grpSp>
      <p:sp>
        <p:nvSpPr>
          <p:cNvPr id="96" name="Oval 95"/>
          <p:cNvSpPr/>
          <p:nvPr/>
        </p:nvSpPr>
        <p:spPr>
          <a:xfrm>
            <a:off x="4011039" y="1514234"/>
            <a:ext cx="1723395" cy="1636652"/>
          </a:xfrm>
          <a:prstGeom prst="ellipse">
            <a:avLst/>
          </a:prstGeom>
          <a:solidFill>
            <a:srgbClr val="FEACAE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0" kern="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lang="en-US" sz="2200" b="0" kern="0" baseline="30000" dirty="0">
                <a:solidFill>
                  <a:prstClr val="black"/>
                </a:solidFill>
                <a:latin typeface="Calibri" panose="020F0502020204030204"/>
              </a:rPr>
              <a:t>rd</a:t>
            </a:r>
            <a:r>
              <a:rPr lang="en-US" sz="2200" b="0" kern="0" dirty="0">
                <a:solidFill>
                  <a:prstClr val="black"/>
                </a:solidFill>
                <a:latin typeface="Calibri" panose="020F0502020204030204"/>
              </a:rPr>
              <a:t>-Party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0" kern="0" dirty="0">
                <a:solidFill>
                  <a:prstClr val="black"/>
                </a:solidFill>
                <a:latin typeface="Calibri" panose="020F0502020204030204"/>
              </a:rPr>
              <a:t>Enclave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0" kern="0" dirty="0">
                <a:solidFill>
                  <a:prstClr val="black"/>
                </a:solidFill>
                <a:latin typeface="Calibri" panose="020F0502020204030204"/>
              </a:rPr>
              <a:t>Manager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2719520" y="1646292"/>
            <a:ext cx="1392440" cy="1065457"/>
            <a:chOff x="2091559" y="1883488"/>
            <a:chExt cx="1630631" cy="1109288"/>
          </a:xfrm>
        </p:grpSpPr>
        <p:sp>
          <p:nvSpPr>
            <p:cNvPr id="98" name="Right Arrow 97"/>
            <p:cNvSpPr/>
            <p:nvPr/>
          </p:nvSpPr>
          <p:spPr>
            <a:xfrm>
              <a:off x="2091559" y="2335190"/>
              <a:ext cx="1630631" cy="421640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2241494" y="1883488"/>
              <a:ext cx="872453" cy="903403"/>
              <a:chOff x="2004265" y="2531556"/>
              <a:chExt cx="872453" cy="903403"/>
            </a:xfrm>
          </p:grpSpPr>
          <p:pic>
            <p:nvPicPr>
              <p:cNvPr id="101" name="Picture 100"/>
              <p:cNvPicPr>
                <a:picLocks noChangeAspect="1"/>
              </p:cNvPicPr>
              <p:nvPr/>
            </p:nvPicPr>
            <p:blipFill>
              <a:blip r:embed="rId2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004265" y="2531556"/>
                <a:ext cx="872453" cy="903403"/>
              </a:xfrm>
              <a:prstGeom prst="rect">
                <a:avLst/>
              </a:prstGeom>
            </p:spPr>
          </p:pic>
          <p:sp>
            <p:nvSpPr>
              <p:cNvPr id="102" name="TextBox 101"/>
              <p:cNvSpPr txBox="1"/>
              <p:nvPr/>
            </p:nvSpPr>
            <p:spPr>
              <a:xfrm flipH="1">
                <a:off x="2007919" y="2745244"/>
                <a:ext cx="325122" cy="672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3600" b="0" kern="0" dirty="0">
                    <a:solidFill>
                      <a:prstClr val="black"/>
                    </a:solidFill>
                    <a:latin typeface="Calibri" panose="020F0502020204030204"/>
                    <a:sym typeface="Symbol" panose="05050102010706020507" pitchFamily="18" charset="2"/>
                  </a:rPr>
                  <a:t></a:t>
                </a:r>
                <a:endParaRPr lang="en-US" sz="3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2" cstate="email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550900" y="2089373"/>
              <a:ext cx="872453" cy="903403"/>
            </a:xfrm>
            <a:prstGeom prst="rect">
              <a:avLst/>
            </a:prstGeom>
          </p:spPr>
        </p:pic>
      </p:grpSp>
      <p:pic>
        <p:nvPicPr>
          <p:cNvPr id="103" name="Picture 2" descr="https://lh4.googleusercontent.com/0cy7Adgk_bWLYPbD3OOOc3nsWuxfQkYGl1-EbtsGbYxKebPZxs34SHu8YtBlSZmJqJOtFEMVF08vdthRLcph7v7hxOy-_V3Jzu4kHCC0X3gtfTNibgb8dnVd_by9_du3PUZFDEeB5TY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89123" y="1530564"/>
            <a:ext cx="1272642" cy="140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ontent Placeholder 50"/>
          <p:cNvSpPr>
            <a:spLocks noGrp="1"/>
          </p:cNvSpPr>
          <p:nvPr>
            <p:ph idx="1"/>
          </p:nvPr>
        </p:nvSpPr>
        <p:spPr>
          <a:xfrm>
            <a:off x="690596" y="3422867"/>
            <a:ext cx="5627915" cy="300751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Enclaves launched automatically</a:t>
            </a:r>
            <a:br>
              <a:rPr lang="en-US" dirty="0" smtClean="0"/>
            </a:br>
            <a:r>
              <a:rPr lang="en-US" dirty="0" smtClean="0"/>
              <a:t>by 3</a:t>
            </a:r>
            <a:r>
              <a:rPr lang="en-US" baseline="30000" dirty="0" smtClean="0"/>
              <a:t>rd</a:t>
            </a:r>
            <a:r>
              <a:rPr lang="en-US" dirty="0" smtClean="0"/>
              <a:t>-party enclave manager</a:t>
            </a:r>
          </a:p>
          <a:p>
            <a:pPr lvl="1"/>
            <a:r>
              <a:rPr lang="en-US" dirty="0" smtClean="0"/>
              <a:t>Handles attestation of code</a:t>
            </a:r>
          </a:p>
          <a:p>
            <a:pPr lvl="1"/>
            <a:r>
              <a:rPr lang="en-US" dirty="0" smtClean="0"/>
              <a:t>Launches runtime system (and CAAPI)</a:t>
            </a:r>
          </a:p>
          <a:p>
            <a:r>
              <a:rPr lang="en-US" dirty="0" smtClean="0"/>
              <a:t>Code and Data in </a:t>
            </a:r>
            <a:r>
              <a:rPr lang="en-US" dirty="0" err="1" smtClean="0"/>
              <a:t>DataCapsules</a:t>
            </a:r>
            <a:endParaRPr lang="en-US" dirty="0" smtClean="0"/>
          </a:p>
          <a:p>
            <a:pPr lvl="1"/>
            <a:r>
              <a:rPr lang="en-US" dirty="0" smtClean="0"/>
              <a:t>Privacy, Integrity, Provenance</a:t>
            </a:r>
          </a:p>
          <a:p>
            <a:r>
              <a:rPr lang="en-US" dirty="0" smtClean="0"/>
              <a:t>Provides eventual consistency and release consistency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0384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"/>
                            </p:stCondLst>
                            <p:childTnLst>
                              <p:par>
                                <p:cTn id="3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51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29220" y="2756468"/>
            <a:ext cx="11427058" cy="4186627"/>
            <a:chOff x="81770" y="2756468"/>
            <a:chExt cx="11427058" cy="4186627"/>
          </a:xfrm>
        </p:grpSpPr>
        <p:sp>
          <p:nvSpPr>
            <p:cNvPr id="42" name="Freeform 41"/>
            <p:cNvSpPr/>
            <p:nvPr/>
          </p:nvSpPr>
          <p:spPr>
            <a:xfrm flipV="1">
              <a:off x="6543822" y="2756468"/>
              <a:ext cx="852118" cy="2123104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  <a:gd name="connsiteX0" fmla="*/ 0 w 1083187"/>
                <a:gd name="connsiteY0" fmla="*/ 470533 h 470533"/>
                <a:gd name="connsiteX1" fmla="*/ 349135 w 1083187"/>
                <a:gd name="connsiteY1" fmla="*/ 129711 h 470533"/>
                <a:gd name="connsiteX2" fmla="*/ 1083187 w 1083187"/>
                <a:gd name="connsiteY2" fmla="*/ 0 h 470533"/>
                <a:gd name="connsiteX0" fmla="*/ 0 w 1083187"/>
                <a:gd name="connsiteY0" fmla="*/ 470533 h 470533"/>
                <a:gd name="connsiteX1" fmla="*/ 846605 w 1083187"/>
                <a:gd name="connsiteY1" fmla="*/ 135599 h 470533"/>
                <a:gd name="connsiteX2" fmla="*/ 1083187 w 1083187"/>
                <a:gd name="connsiteY2" fmla="*/ 0 h 470533"/>
                <a:gd name="connsiteX0" fmla="*/ 0 w 1083187"/>
                <a:gd name="connsiteY0" fmla="*/ 464645 h 464645"/>
                <a:gd name="connsiteX1" fmla="*/ 846605 w 1083187"/>
                <a:gd name="connsiteY1" fmla="*/ 129711 h 464645"/>
                <a:gd name="connsiteX2" fmla="*/ 1083187 w 1083187"/>
                <a:gd name="connsiteY2" fmla="*/ 0 h 464645"/>
                <a:gd name="connsiteX0" fmla="*/ 0 w 1085083"/>
                <a:gd name="connsiteY0" fmla="*/ 464645 h 464645"/>
                <a:gd name="connsiteX1" fmla="*/ 846605 w 1085083"/>
                <a:gd name="connsiteY1" fmla="*/ 129711 h 464645"/>
                <a:gd name="connsiteX2" fmla="*/ 1083187 w 1085083"/>
                <a:gd name="connsiteY2" fmla="*/ 0 h 464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5083" h="464645">
                  <a:moveTo>
                    <a:pt x="0" y="464645"/>
                  </a:moveTo>
                  <a:cubicBezTo>
                    <a:pt x="97675" y="330256"/>
                    <a:pt x="666074" y="207152"/>
                    <a:pt x="846605" y="129711"/>
                  </a:cubicBezTo>
                  <a:cubicBezTo>
                    <a:pt x="1027136" y="52270"/>
                    <a:pt x="1097955" y="36193"/>
                    <a:pt x="1083187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2136900" y="2758688"/>
              <a:ext cx="438613" cy="1308941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  <a:gd name="connsiteX0" fmla="*/ 0 w 1083187"/>
                <a:gd name="connsiteY0" fmla="*/ 470533 h 470533"/>
                <a:gd name="connsiteX1" fmla="*/ 349135 w 1083187"/>
                <a:gd name="connsiteY1" fmla="*/ 129711 h 470533"/>
                <a:gd name="connsiteX2" fmla="*/ 1083187 w 1083187"/>
                <a:gd name="connsiteY2" fmla="*/ 0 h 470533"/>
                <a:gd name="connsiteX0" fmla="*/ 0 w 1083187"/>
                <a:gd name="connsiteY0" fmla="*/ 470533 h 470533"/>
                <a:gd name="connsiteX1" fmla="*/ 846605 w 1083187"/>
                <a:gd name="connsiteY1" fmla="*/ 135599 h 470533"/>
                <a:gd name="connsiteX2" fmla="*/ 1083187 w 1083187"/>
                <a:gd name="connsiteY2" fmla="*/ 0 h 470533"/>
                <a:gd name="connsiteX0" fmla="*/ 0 w 1083187"/>
                <a:gd name="connsiteY0" fmla="*/ 464645 h 464645"/>
                <a:gd name="connsiteX1" fmla="*/ 846605 w 1083187"/>
                <a:gd name="connsiteY1" fmla="*/ 129711 h 464645"/>
                <a:gd name="connsiteX2" fmla="*/ 1083187 w 1083187"/>
                <a:gd name="connsiteY2" fmla="*/ 0 h 464645"/>
                <a:gd name="connsiteX0" fmla="*/ 0 w 1085083"/>
                <a:gd name="connsiteY0" fmla="*/ 464645 h 464645"/>
                <a:gd name="connsiteX1" fmla="*/ 846605 w 1085083"/>
                <a:gd name="connsiteY1" fmla="*/ 129711 h 464645"/>
                <a:gd name="connsiteX2" fmla="*/ 1083187 w 1085083"/>
                <a:gd name="connsiteY2" fmla="*/ 0 h 464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5083" h="464645">
                  <a:moveTo>
                    <a:pt x="0" y="464645"/>
                  </a:moveTo>
                  <a:cubicBezTo>
                    <a:pt x="97675" y="330256"/>
                    <a:pt x="666074" y="207152"/>
                    <a:pt x="846605" y="129711"/>
                  </a:cubicBezTo>
                  <a:cubicBezTo>
                    <a:pt x="1027136" y="52270"/>
                    <a:pt x="1097955" y="36193"/>
                    <a:pt x="1083187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187177" y="3954550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L0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87176" y="5858169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L2</a:t>
              </a:r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187178" y="4910513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7" idx="0"/>
              <a:endCxn id="25" idx="2"/>
            </p:cNvCxnSpPr>
            <p:nvPr/>
          </p:nvCxnSpPr>
          <p:spPr>
            <a:xfrm flipH="1" flipV="1">
              <a:off x="2561250" y="4644507"/>
              <a:ext cx="1" cy="2660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 flipV="1">
              <a:off x="2572332" y="5592163"/>
              <a:ext cx="1" cy="2660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760159" y="3957318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L0</a:t>
              </a:r>
              <a:endParaRPr lang="en-US" dirty="0"/>
            </a:p>
          </p:txBody>
        </p:sp>
        <p:cxnSp>
          <p:nvCxnSpPr>
            <p:cNvPr id="35" name="Straight Arrow Connector 34"/>
            <p:cNvCxnSpPr>
              <a:stCxn id="25" idx="1"/>
              <a:endCxn id="34" idx="3"/>
            </p:cNvCxnSpPr>
            <p:nvPr/>
          </p:nvCxnSpPr>
          <p:spPr>
            <a:xfrm flipH="1">
              <a:off x="1508304" y="4299529"/>
              <a:ext cx="678873" cy="27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6999697" y="4856017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L0</a:t>
              </a:r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999698" y="5811980"/>
              <a:ext cx="748145" cy="68995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L1</a:t>
              </a:r>
              <a:endParaRPr lang="en-US" dirty="0"/>
            </a:p>
          </p:txBody>
        </p:sp>
        <p:cxnSp>
          <p:nvCxnSpPr>
            <p:cNvPr id="41" name="Straight Arrow Connector 40"/>
            <p:cNvCxnSpPr>
              <a:stCxn id="40" idx="0"/>
              <a:endCxn id="39" idx="2"/>
            </p:cNvCxnSpPr>
            <p:nvPr/>
          </p:nvCxnSpPr>
          <p:spPr>
            <a:xfrm flipH="1" flipV="1">
              <a:off x="7373770" y="5545974"/>
              <a:ext cx="1" cy="2660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9" idx="1"/>
              <a:endCxn id="26" idx="3"/>
            </p:cNvCxnSpPr>
            <p:nvPr/>
          </p:nvCxnSpPr>
          <p:spPr>
            <a:xfrm flipH="1">
              <a:off x="2935321" y="5200996"/>
              <a:ext cx="4064376" cy="1002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2935321" y="5646541"/>
              <a:ext cx="0" cy="11311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2886172" y="6344638"/>
                  <a:ext cx="528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6172" y="6344638"/>
                  <a:ext cx="528093" cy="58477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Connector 98"/>
            <p:cNvCxnSpPr/>
            <p:nvPr/>
          </p:nvCxnSpPr>
          <p:spPr>
            <a:xfrm>
              <a:off x="7747840" y="5636828"/>
              <a:ext cx="0" cy="11311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/>
                <p:cNvSpPr txBox="1"/>
                <p:nvPr/>
              </p:nvSpPr>
              <p:spPr>
                <a:xfrm>
                  <a:off x="7681907" y="6358320"/>
                  <a:ext cx="528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00" name="TextBox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1907" y="6358320"/>
                  <a:ext cx="528093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Straight Connector 100"/>
            <p:cNvCxnSpPr/>
            <p:nvPr/>
          </p:nvCxnSpPr>
          <p:spPr>
            <a:xfrm>
              <a:off x="1509271" y="3748459"/>
              <a:ext cx="0" cy="11311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/>
                <p:cNvSpPr txBox="1"/>
                <p:nvPr/>
              </p:nvSpPr>
              <p:spPr>
                <a:xfrm>
                  <a:off x="1455175" y="4472323"/>
                  <a:ext cx="528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02" name="TextBox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5175" y="4472323"/>
                  <a:ext cx="528093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Straight Arrow Connector 102"/>
            <p:cNvCxnSpPr/>
            <p:nvPr/>
          </p:nvCxnSpPr>
          <p:spPr>
            <a:xfrm flipH="1">
              <a:off x="81770" y="4299528"/>
              <a:ext cx="678873" cy="27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H="1">
              <a:off x="7743854" y="6168432"/>
              <a:ext cx="376497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ounded Rectangle 83"/>
          <p:cNvSpPr/>
          <p:nvPr/>
        </p:nvSpPr>
        <p:spPr>
          <a:xfrm>
            <a:off x="4300375" y="3505479"/>
            <a:ext cx="3778679" cy="897438"/>
          </a:xfrm>
          <a:prstGeom prst="roundRect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Sync Points Bound Skew [ Release Consistency ]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861306" y="11690"/>
            <a:ext cx="10647522" cy="74928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Multi-writer Model for Parallel Key-Value Store:</a:t>
            </a:r>
            <a:br>
              <a:rPr lang="en-US" sz="2800" dirty="0" smtClean="0"/>
            </a:br>
            <a:r>
              <a:rPr lang="en-US" sz="2800" dirty="0" smtClean="0"/>
              <a:t>(Inside </a:t>
            </a:r>
            <a:r>
              <a:rPr lang="en-US" sz="2800" dirty="0" err="1" smtClean="0"/>
              <a:t>DataCapsule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2" name="Rounded Rectangle 31"/>
          <p:cNvSpPr/>
          <p:nvPr/>
        </p:nvSpPr>
        <p:spPr>
          <a:xfrm>
            <a:off x="7258611" y="2011300"/>
            <a:ext cx="4867836" cy="897438"/>
          </a:xfrm>
          <a:prstGeom prst="roundRect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Bounded, Eventually-Consistent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Write-Ahead Log (WAL)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010739" y="4928282"/>
            <a:ext cx="3765070" cy="897438"/>
          </a:xfrm>
          <a:prstGeom prst="roundRect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Level-Structured Merge Tree (Snapshots)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-3216" y="658528"/>
            <a:ext cx="3559454" cy="897438"/>
          </a:xfrm>
          <a:prstGeom prst="roundRect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Each </a:t>
            </a:r>
            <a:r>
              <a:rPr lang="en-US" sz="2200" dirty="0" smtClean="0">
                <a:solidFill>
                  <a:schemeClr val="tx1"/>
                </a:solidFill>
                <a:sym typeface="Symbol" panose="05050102010706020507" pitchFamily="18" charset="2"/>
              </a:rPr>
              <a:t> has unique key and write timeline</a:t>
            </a:r>
            <a:endParaRPr lang="en-US" sz="2200" dirty="0">
              <a:solidFill>
                <a:schemeClr val="tx1"/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562653" y="1076871"/>
            <a:ext cx="11040765" cy="2702764"/>
            <a:chOff x="562653" y="1076871"/>
            <a:chExt cx="11040765" cy="2702764"/>
          </a:xfrm>
        </p:grpSpPr>
        <p:grpSp>
          <p:nvGrpSpPr>
            <p:cNvPr id="76" name="Group 75"/>
            <p:cNvGrpSpPr/>
            <p:nvPr/>
          </p:nvGrpSpPr>
          <p:grpSpPr>
            <a:xfrm>
              <a:off x="7859959" y="2985618"/>
              <a:ext cx="1444459" cy="776158"/>
              <a:chOff x="8832269" y="3636515"/>
              <a:chExt cx="1444459" cy="776158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8832269" y="3767325"/>
                <a:ext cx="515389" cy="4987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W1</a:t>
                </a:r>
                <a:endParaRPr lang="en-US" dirty="0"/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>
                <a:off x="9347658" y="3636515"/>
                <a:ext cx="0" cy="7603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9281969" y="3951008"/>
                    <a:ext cx="99475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1969" y="3951008"/>
                    <a:ext cx="994759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3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Rectangle 3"/>
            <p:cNvSpPr/>
            <p:nvPr/>
          </p:nvSpPr>
          <p:spPr>
            <a:xfrm>
              <a:off x="3204344" y="1221306"/>
              <a:ext cx="515389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W1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02970" y="1207681"/>
              <a:ext cx="515389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W3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21276" y="3150060"/>
              <a:ext cx="515389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W0</a:t>
              </a:r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30515" y="1477039"/>
              <a:ext cx="773828" cy="572355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2713" h="432262">
                  <a:moveTo>
                    <a:pt x="0" y="432262"/>
                  </a:moveTo>
                  <a:cubicBezTo>
                    <a:pt x="97675" y="297873"/>
                    <a:pt x="195350" y="163484"/>
                    <a:pt x="349135" y="91440"/>
                  </a:cubicBezTo>
                  <a:cubicBezTo>
                    <a:pt x="502921" y="19396"/>
                    <a:pt x="712817" y="9698"/>
                    <a:pt x="922713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>
              <a:stCxn id="6" idx="1"/>
              <a:endCxn id="4" idx="3"/>
            </p:cNvCxnSpPr>
            <p:nvPr/>
          </p:nvCxnSpPr>
          <p:spPr>
            <a:xfrm flipH="1">
              <a:off x="3719733" y="1457063"/>
              <a:ext cx="883237" cy="136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15"/>
            <p:cNvSpPr/>
            <p:nvPr/>
          </p:nvSpPr>
          <p:spPr>
            <a:xfrm flipV="1">
              <a:off x="3411725" y="2679464"/>
              <a:ext cx="2973604" cy="712124"/>
            </a:xfrm>
            <a:custGeom>
              <a:avLst/>
              <a:gdLst>
                <a:gd name="connsiteX0" fmla="*/ 1330037 w 1330037"/>
                <a:gd name="connsiteY0" fmla="*/ 482138 h 482138"/>
                <a:gd name="connsiteX1" fmla="*/ 914400 w 1330037"/>
                <a:gd name="connsiteY1" fmla="*/ 83127 h 482138"/>
                <a:gd name="connsiteX2" fmla="*/ 0 w 1330037"/>
                <a:gd name="connsiteY2" fmla="*/ 0 h 48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7" h="482138">
                  <a:moveTo>
                    <a:pt x="1330037" y="482138"/>
                  </a:moveTo>
                  <a:cubicBezTo>
                    <a:pt x="1233055" y="322810"/>
                    <a:pt x="1136073" y="163483"/>
                    <a:pt x="914400" y="83127"/>
                  </a:cubicBezTo>
                  <a:cubicBezTo>
                    <a:pt x="692727" y="2771"/>
                    <a:pt x="346363" y="1385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692856" y="2321724"/>
              <a:ext cx="515389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W4</a:t>
              </a:r>
              <a:endParaRPr lang="en-US" dirty="0"/>
            </a:p>
          </p:txBody>
        </p:sp>
        <p:cxnSp>
          <p:nvCxnSpPr>
            <p:cNvPr id="18" name="Straight Arrow Connector 17"/>
            <p:cNvCxnSpPr>
              <a:stCxn id="17" idx="1"/>
              <a:endCxn id="7" idx="3"/>
            </p:cNvCxnSpPr>
            <p:nvPr/>
          </p:nvCxnSpPr>
          <p:spPr>
            <a:xfrm flipH="1">
              <a:off x="3893635" y="2571106"/>
              <a:ext cx="799221" cy="52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7" idx="1"/>
            </p:cNvCxnSpPr>
            <p:nvPr/>
          </p:nvCxnSpPr>
          <p:spPr>
            <a:xfrm flipH="1" flipV="1">
              <a:off x="2563828" y="2389908"/>
              <a:ext cx="814418" cy="1864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23"/>
            <p:cNvSpPr/>
            <p:nvPr/>
          </p:nvSpPr>
          <p:spPr>
            <a:xfrm flipV="1">
              <a:off x="2297819" y="2696093"/>
              <a:ext cx="615143" cy="695495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2713" h="432262">
                  <a:moveTo>
                    <a:pt x="0" y="432262"/>
                  </a:moveTo>
                  <a:cubicBezTo>
                    <a:pt x="97675" y="297873"/>
                    <a:pt x="195350" y="163484"/>
                    <a:pt x="349135" y="91440"/>
                  </a:cubicBezTo>
                  <a:cubicBezTo>
                    <a:pt x="502921" y="19396"/>
                    <a:pt x="712817" y="9698"/>
                    <a:pt x="922713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 flipV="1">
              <a:off x="6791280" y="2728590"/>
              <a:ext cx="1068679" cy="645106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2713" h="432262">
                  <a:moveTo>
                    <a:pt x="0" y="432262"/>
                  </a:moveTo>
                  <a:cubicBezTo>
                    <a:pt x="97675" y="297873"/>
                    <a:pt x="195350" y="163484"/>
                    <a:pt x="349135" y="91440"/>
                  </a:cubicBezTo>
                  <a:cubicBezTo>
                    <a:pt x="502921" y="19396"/>
                    <a:pt x="712817" y="9698"/>
                    <a:pt x="922713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/>
            <p:cNvCxnSpPr>
              <a:stCxn id="78" idx="1"/>
            </p:cNvCxnSpPr>
            <p:nvPr/>
          </p:nvCxnSpPr>
          <p:spPr>
            <a:xfrm flipH="1">
              <a:off x="8375348" y="3371292"/>
              <a:ext cx="914778" cy="165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Freeform 53"/>
            <p:cNvSpPr/>
            <p:nvPr/>
          </p:nvSpPr>
          <p:spPr>
            <a:xfrm>
              <a:off x="6770229" y="1504134"/>
              <a:ext cx="972442" cy="564347"/>
            </a:xfrm>
            <a:custGeom>
              <a:avLst/>
              <a:gdLst>
                <a:gd name="connsiteX0" fmla="*/ 0 w 922713"/>
                <a:gd name="connsiteY0" fmla="*/ 432262 h 432262"/>
                <a:gd name="connsiteX1" fmla="*/ 349135 w 922713"/>
                <a:gd name="connsiteY1" fmla="*/ 91440 h 432262"/>
                <a:gd name="connsiteX2" fmla="*/ 922713 w 922713"/>
                <a:gd name="connsiteY2" fmla="*/ 0 h 43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2713" h="432262">
                  <a:moveTo>
                    <a:pt x="0" y="432262"/>
                  </a:moveTo>
                  <a:cubicBezTo>
                    <a:pt x="97675" y="297873"/>
                    <a:pt x="195350" y="163484"/>
                    <a:pt x="349135" y="91440"/>
                  </a:cubicBezTo>
                  <a:cubicBezTo>
                    <a:pt x="502921" y="19396"/>
                    <a:pt x="712817" y="9698"/>
                    <a:pt x="922713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 flipH="1" flipV="1">
              <a:off x="562653" y="2387137"/>
              <a:ext cx="1289087" cy="62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/>
          </p:nvCxnSpPr>
          <p:spPr>
            <a:xfrm>
              <a:off x="3436665" y="3019250"/>
              <a:ext cx="0" cy="7603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719733" y="1090496"/>
              <a:ext cx="0" cy="7603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3825395" y="2570018"/>
                  <a:ext cx="9521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5395" y="2570018"/>
                  <a:ext cx="952184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Rectangle 6"/>
            <p:cNvSpPr/>
            <p:nvPr/>
          </p:nvSpPr>
          <p:spPr>
            <a:xfrm>
              <a:off x="3378246" y="2326985"/>
              <a:ext cx="515389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W2</a:t>
              </a:r>
              <a:endParaRPr lang="en-US" dirty="0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3893635" y="2196175"/>
              <a:ext cx="0" cy="7603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118359" y="1076871"/>
              <a:ext cx="0" cy="7603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208245" y="2164588"/>
              <a:ext cx="0" cy="7603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>
              <a:off x="5108623" y="1469070"/>
              <a:ext cx="1309674" cy="580324"/>
            </a:xfrm>
            <a:custGeom>
              <a:avLst/>
              <a:gdLst>
                <a:gd name="connsiteX0" fmla="*/ 1330037 w 1330037"/>
                <a:gd name="connsiteY0" fmla="*/ 482138 h 482138"/>
                <a:gd name="connsiteX1" fmla="*/ 914400 w 1330037"/>
                <a:gd name="connsiteY1" fmla="*/ 83127 h 482138"/>
                <a:gd name="connsiteX2" fmla="*/ 0 w 1330037"/>
                <a:gd name="connsiteY2" fmla="*/ 0 h 48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7" h="482138">
                  <a:moveTo>
                    <a:pt x="1330037" y="482138"/>
                  </a:moveTo>
                  <a:cubicBezTo>
                    <a:pt x="1233055" y="322810"/>
                    <a:pt x="1136073" y="163483"/>
                    <a:pt x="914400" y="83127"/>
                  </a:cubicBezTo>
                  <a:cubicBezTo>
                    <a:pt x="692727" y="2771"/>
                    <a:pt x="346363" y="1385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>
              <a:endCxn id="17" idx="3"/>
            </p:cNvCxnSpPr>
            <p:nvPr/>
          </p:nvCxnSpPr>
          <p:spPr>
            <a:xfrm flipH="1">
              <a:off x="5208245" y="2387137"/>
              <a:ext cx="1015960" cy="1839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3365664" y="3305592"/>
                  <a:ext cx="9379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5664" y="3305592"/>
                  <a:ext cx="937949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3654044" y="1404989"/>
                  <a:ext cx="100187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3 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4044" y="1404989"/>
                  <a:ext cx="1001877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5052669" y="1404989"/>
                  <a:ext cx="9521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2669" y="1404989"/>
                  <a:ext cx="952184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5151973" y="2575996"/>
                  <a:ext cx="9521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1973" y="2575996"/>
                  <a:ext cx="95218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Connector 65"/>
            <p:cNvCxnSpPr/>
            <p:nvPr/>
          </p:nvCxnSpPr>
          <p:spPr>
            <a:xfrm>
              <a:off x="2583458" y="1785496"/>
              <a:ext cx="0" cy="11311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2497063" y="2504325"/>
                  <a:ext cx="528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7063" y="2504325"/>
                  <a:ext cx="528093" cy="58477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Connector 67"/>
            <p:cNvCxnSpPr/>
            <p:nvPr/>
          </p:nvCxnSpPr>
          <p:spPr>
            <a:xfrm>
              <a:off x="6968841" y="1872728"/>
              <a:ext cx="0" cy="11311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6902718" y="2558274"/>
                  <a:ext cx="528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2718" y="2558274"/>
                  <a:ext cx="528093" cy="58477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7" name="Group 76"/>
            <p:cNvGrpSpPr/>
            <p:nvPr/>
          </p:nvGrpSpPr>
          <p:grpSpPr>
            <a:xfrm>
              <a:off x="9290126" y="2991100"/>
              <a:ext cx="1438047" cy="776158"/>
              <a:chOff x="8832269" y="3636515"/>
              <a:chExt cx="1438047" cy="776158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8832269" y="3767325"/>
                <a:ext cx="515389" cy="4987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W3</a:t>
                </a:r>
                <a:endParaRPr lang="en-US" dirty="0"/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9347658" y="3636515"/>
                <a:ext cx="0" cy="7603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9281969" y="3951008"/>
                    <a:ext cx="988347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0" name="TextBox 7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1969" y="3951008"/>
                    <a:ext cx="988347" cy="4616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3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5" name="Group 84"/>
            <p:cNvGrpSpPr/>
            <p:nvPr/>
          </p:nvGrpSpPr>
          <p:grpSpPr>
            <a:xfrm>
              <a:off x="7706415" y="1129487"/>
              <a:ext cx="1451576" cy="776158"/>
              <a:chOff x="8832269" y="3636515"/>
              <a:chExt cx="1451576" cy="776158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8832269" y="3767325"/>
                <a:ext cx="515389" cy="4987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W0</a:t>
                </a:r>
                <a:endParaRPr lang="en-US" dirty="0"/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>
                <a:off x="9347658" y="3636515"/>
                <a:ext cx="0" cy="7603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9281969" y="3951008"/>
                    <a:ext cx="100187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8" name="TextBox 8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1969" y="3951008"/>
                    <a:ext cx="1001876" cy="46166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263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9" name="Straight Arrow Connector 88"/>
            <p:cNvCxnSpPr>
              <a:stCxn id="91" idx="1"/>
            </p:cNvCxnSpPr>
            <p:nvPr/>
          </p:nvCxnSpPr>
          <p:spPr>
            <a:xfrm flipH="1">
              <a:off x="8221803" y="1496247"/>
              <a:ext cx="92326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/>
            <p:cNvGrpSpPr/>
            <p:nvPr/>
          </p:nvGrpSpPr>
          <p:grpSpPr>
            <a:xfrm>
              <a:off x="9145072" y="1116055"/>
              <a:ext cx="1451576" cy="776158"/>
              <a:chOff x="8832269" y="3636515"/>
              <a:chExt cx="1451576" cy="776158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8832269" y="3767325"/>
                <a:ext cx="515389" cy="4987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W2</a:t>
                </a:r>
                <a:endParaRPr lang="en-US" dirty="0"/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>
                <a:off x="9347658" y="3636515"/>
                <a:ext cx="0" cy="7603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/>
                  <p:cNvSpPr txBox="1"/>
                  <p:nvPr/>
                </p:nvSpPr>
                <p:spPr>
                  <a:xfrm>
                    <a:off x="9281969" y="3951008"/>
                    <a:ext cx="100187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93" name="TextBox 9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1969" y="3951008"/>
                    <a:ext cx="1001876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263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6" name="Straight Arrow Connector 105"/>
            <p:cNvCxnSpPr/>
            <p:nvPr/>
          </p:nvCxnSpPr>
          <p:spPr>
            <a:xfrm flipH="1">
              <a:off x="9679009" y="1499015"/>
              <a:ext cx="192440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flipH="1">
              <a:off x="9805518" y="3358430"/>
              <a:ext cx="17979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1869434" y="2040687"/>
              <a:ext cx="692596" cy="683807"/>
              <a:chOff x="1313793" y="1068184"/>
              <a:chExt cx="692596" cy="683807"/>
            </a:xfrm>
          </p:grpSpPr>
          <p:sp>
            <p:nvSpPr>
              <p:cNvPr id="11" name="Octagon 10"/>
              <p:cNvSpPr/>
              <p:nvPr/>
            </p:nvSpPr>
            <p:spPr>
              <a:xfrm>
                <a:off x="1313793" y="1068184"/>
                <a:ext cx="669475" cy="683807"/>
              </a:xfrm>
              <a:prstGeom prst="octagon">
                <a:avLst/>
              </a:prstGeom>
              <a:solidFill>
                <a:srgbClr val="5B9BD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314789" y="1225421"/>
                <a:ext cx="691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1"/>
                    </a:solidFill>
                  </a:rPr>
                  <a:t>Sync</a:t>
                </a:r>
                <a:r>
                  <a:rPr lang="en-US" baseline="-25000" dirty="0" err="1" smtClean="0">
                    <a:solidFill>
                      <a:schemeClr val="bg1"/>
                    </a:solidFill>
                  </a:rPr>
                  <a:t>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6195289" y="2057126"/>
              <a:ext cx="847091" cy="683807"/>
              <a:chOff x="1251905" y="1068184"/>
              <a:chExt cx="847091" cy="683807"/>
            </a:xfrm>
          </p:grpSpPr>
          <p:sp>
            <p:nvSpPr>
              <p:cNvPr id="82" name="Octagon 81"/>
              <p:cNvSpPr/>
              <p:nvPr/>
            </p:nvSpPr>
            <p:spPr>
              <a:xfrm>
                <a:off x="1313793" y="1068184"/>
                <a:ext cx="669475" cy="683807"/>
              </a:xfrm>
              <a:prstGeom prst="octagon">
                <a:avLst/>
              </a:prstGeom>
              <a:solidFill>
                <a:srgbClr val="5B9BD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251905" y="1184130"/>
                <a:ext cx="847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Sync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n+1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7799265" y="4472323"/>
            <a:ext cx="4229663" cy="1452223"/>
            <a:chOff x="8013559" y="4526321"/>
            <a:chExt cx="4112888" cy="1452223"/>
          </a:xfrm>
        </p:grpSpPr>
        <p:sp>
          <p:nvSpPr>
            <p:cNvPr id="58" name="TextBox 57"/>
            <p:cNvSpPr txBox="1"/>
            <p:nvPr/>
          </p:nvSpPr>
          <p:spPr>
            <a:xfrm>
              <a:off x="8117653" y="4564226"/>
              <a:ext cx="3467616" cy="1348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dirty="0">
                  <a:solidFill>
                    <a:srgbClr val="FF0000"/>
                  </a:solidFill>
                  <a:sym typeface="Symbol" panose="05050102010706020507" pitchFamily="18" charset="2"/>
                </a:rPr>
                <a:t></a:t>
              </a:r>
              <a:r>
                <a:rPr lang="en-US" sz="2400" dirty="0"/>
                <a:t>: Sha256 hashes </a:t>
              </a:r>
              <a:br>
                <a:rPr lang="en-US" sz="2400" dirty="0"/>
              </a:br>
              <a:r>
                <a:rPr lang="en-US" sz="2400" dirty="0" smtClean="0"/>
                <a:t>  </a:t>
              </a:r>
              <a:r>
                <a:rPr lang="en-US" sz="2400" dirty="0" smtClean="0">
                  <a:sym typeface="Symbol" panose="05050102010706020507" pitchFamily="18" charset="2"/>
                </a:rPr>
                <a:t></a:t>
              </a:r>
              <a:r>
                <a:rPr lang="en-US" sz="2400" dirty="0">
                  <a:sym typeface="Symbol" panose="05050102010706020507" pitchFamily="18" charset="2"/>
                </a:rPr>
                <a:t>: owner signatures</a:t>
              </a:r>
            </a:p>
            <a:p>
              <a:pPr>
                <a:lnSpc>
                  <a:spcPct val="85000"/>
                </a:lnSpc>
              </a:pPr>
              <a:r>
                <a:rPr lang="en-US" sz="2400" dirty="0">
                  <a:sym typeface="Symbol" panose="05050102010706020507" pitchFamily="18" charset="2"/>
                </a:rPr>
                <a:t>’</a:t>
              </a:r>
              <a:r>
                <a:rPr lang="en-US" sz="2400" baseline="-25000" dirty="0">
                  <a:sym typeface="Symbol" panose="05050102010706020507" pitchFamily="18" charset="2"/>
                </a:rPr>
                <a:t>x</a:t>
              </a:r>
              <a:r>
                <a:rPr lang="en-US" sz="2400" dirty="0">
                  <a:sym typeface="Symbol" panose="05050102010706020507" pitchFamily="18" charset="2"/>
                </a:rPr>
                <a:t>: </a:t>
              </a:r>
              <a:r>
                <a:rPr lang="en-US" sz="2400" dirty="0" smtClean="0">
                  <a:sym typeface="Symbol" panose="05050102010706020507" pitchFamily="18" charset="2"/>
                </a:rPr>
                <a:t>derived key signatures</a:t>
              </a:r>
            </a:p>
            <a:p>
              <a:pPr>
                <a:lnSpc>
                  <a:spcPct val="85000"/>
                </a:lnSpc>
              </a:pPr>
              <a:r>
                <a:rPr lang="en-US" sz="2400" dirty="0" smtClean="0">
                  <a:sym typeface="Symbol" panose="05050102010706020507" pitchFamily="18" charset="2"/>
                </a:rPr>
                <a:t> </a:t>
              </a:r>
              <a:r>
                <a:rPr lang="en-US" sz="2400" baseline="-25000" dirty="0">
                  <a:sym typeface="Symbol" panose="05050102010706020507" pitchFamily="18" charset="2"/>
                </a:rPr>
                <a:t>n</a:t>
              </a:r>
              <a:r>
                <a:rPr lang="en-US" sz="2400" dirty="0" smtClean="0">
                  <a:sym typeface="Symbol" panose="05050102010706020507" pitchFamily="18" charset="2"/>
                </a:rPr>
                <a:t>: time stamps</a:t>
              </a:r>
              <a:endParaRPr lang="en-US" sz="2400" dirty="0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013559" y="4526321"/>
              <a:ext cx="4112888" cy="1452223"/>
            </a:xfrm>
            <a:prstGeom prst="roundRect">
              <a:avLst>
                <a:gd name="adj" fmla="val 21"/>
              </a:avLst>
            </a:prstGeom>
            <a:noFill/>
            <a:ln w="381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45779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2" grpId="0" animBg="1"/>
      <p:bldP spid="94" grpId="0" animBg="1"/>
      <p:bldP spid="95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00" y="229400"/>
            <a:ext cx="8235000" cy="278747"/>
          </a:xfrm>
        </p:spPr>
        <p:txBody>
          <a:bodyPr/>
          <a:lstStyle/>
          <a:p>
            <a:r>
              <a:rPr lang="en-US" sz="2800" dirty="0"/>
              <a:t>Paranoid </a:t>
            </a:r>
            <a:r>
              <a:rPr lang="en-US" sz="2800" dirty="0" err="1"/>
              <a:t>Stateful</a:t>
            </a:r>
            <a:r>
              <a:rPr lang="en-US" sz="2800" dirty="0"/>
              <a:t> Lambdas: </a:t>
            </a:r>
            <a:br>
              <a:rPr lang="en-US" sz="2800" dirty="0"/>
            </a:br>
            <a:r>
              <a:rPr lang="en-US" sz="2800" dirty="0"/>
              <a:t>Key-Value Store CAAPI for Secure </a:t>
            </a:r>
            <a:r>
              <a:rPr lang="en-US" sz="2800" dirty="0" err="1"/>
              <a:t>FaaS</a:t>
            </a:r>
            <a:endParaRPr lang="en-US" sz="2800" dirty="0"/>
          </a:p>
        </p:txBody>
      </p:sp>
      <p:grpSp>
        <p:nvGrpSpPr>
          <p:cNvPr id="3" name="Group 2"/>
          <p:cNvGrpSpPr/>
          <p:nvPr/>
        </p:nvGrpSpPr>
        <p:grpSpPr>
          <a:xfrm>
            <a:off x="457200" y="1066800"/>
            <a:ext cx="11430000" cy="4800600"/>
            <a:chOff x="1818272" y="1580057"/>
            <a:chExt cx="8650446" cy="4355332"/>
          </a:xfrm>
        </p:grpSpPr>
        <p:sp>
          <p:nvSpPr>
            <p:cNvPr id="4" name="Rectangle 3"/>
            <p:cNvSpPr/>
            <p:nvPr/>
          </p:nvSpPr>
          <p:spPr>
            <a:xfrm>
              <a:off x="2960209" y="1616188"/>
              <a:ext cx="2149102" cy="1154307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875568" y="3332663"/>
              <a:ext cx="2668385" cy="1664624"/>
              <a:chOff x="922712" y="3022078"/>
              <a:chExt cx="3557847" cy="2219498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922712" y="3022078"/>
                <a:ext cx="3383281" cy="2219498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22712" y="3022078"/>
                <a:ext cx="1907462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Worker Enclaves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022464" y="4094419"/>
                <a:ext cx="2743200" cy="922712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22464" y="3462651"/>
                <a:ext cx="2743200" cy="540328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Lambda Program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111786" y="4194171"/>
                <a:ext cx="1290590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Memtable</a:t>
                </a:r>
                <a:endParaRPr lang="en-US" sz="1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064029" y="4647799"/>
                <a:ext cx="1273709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KVS CAAPI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458448" y="4194171"/>
                <a:ext cx="1232401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Concurrency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Control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 rot="5400000">
                <a:off x="3076565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Crypto Actors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5400000">
                <a:off x="3386253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Circular Buffer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291041" y="1935538"/>
              <a:ext cx="1177677" cy="1246607"/>
              <a:chOff x="10051416" y="817418"/>
              <a:chExt cx="1570234" cy="1662143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0257905" y="817418"/>
                <a:ext cx="1155470" cy="1662143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051416" y="817419"/>
                <a:ext cx="1570234" cy="8575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Untrusted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Local Storage</a:t>
                </a:r>
              </a:p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(Cache)</a:t>
                </a: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00039" y="1648489"/>
                <a:ext cx="699541" cy="614097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0765554" y="1835481"/>
                <a:ext cx="544696" cy="551658"/>
              </a:xfrm>
              <a:prstGeom prst="rect">
                <a:avLst/>
              </a:prstGeom>
            </p:spPr>
          </p:pic>
        </p:grpSp>
        <p:grpSp>
          <p:nvGrpSpPr>
            <p:cNvPr id="20" name="Group 19"/>
            <p:cNvGrpSpPr/>
            <p:nvPr/>
          </p:nvGrpSpPr>
          <p:grpSpPr>
            <a:xfrm>
              <a:off x="6177977" y="1580057"/>
              <a:ext cx="2800968" cy="2011092"/>
              <a:chOff x="5945716" y="817419"/>
              <a:chExt cx="3734624" cy="268145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5945716" y="817419"/>
                <a:ext cx="3572357" cy="2562507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255404" y="817420"/>
                <a:ext cx="2122589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CapsuleDB</a:t>
                </a: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 Enclave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155650" y="1186752"/>
                <a:ext cx="2743200" cy="1625721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244972" y="1989513"/>
                <a:ext cx="1290590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Memtable</a:t>
                </a:r>
                <a:endParaRPr lang="en-US" sz="1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155651" y="2443142"/>
                <a:ext cx="1273709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KVS CAAPI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591634" y="1989513"/>
                <a:ext cx="1232401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Consistency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Coordinator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236659" y="2885501"/>
                <a:ext cx="2540927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Crypto Actors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236659" y="3191304"/>
                <a:ext cx="2540927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Circular Buffer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236659" y="1393367"/>
                <a:ext cx="2587375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Tree-Based Storage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and </a:t>
                </a: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Checkpointing</a:t>
                </a:r>
                <a:endParaRPr lang="en-US" sz="1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5400000">
                <a:off x="8276346" y="1835728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Crypto Actors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5400000">
                <a:off x="8586034" y="1835728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Circular Buffer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6243038" y="4676357"/>
              <a:ext cx="2296754" cy="1259032"/>
              <a:chOff x="6308314" y="4862945"/>
              <a:chExt cx="3062339" cy="1678709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15459" y="4862945"/>
                <a:ext cx="2955194" cy="1645920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308314" y="4889268"/>
                <a:ext cx="2188486" cy="3591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DataCapsule</a:t>
                </a: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 Server</a:t>
                </a:r>
              </a:p>
            </p:txBody>
          </p:sp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9545" y="5789048"/>
                <a:ext cx="699541" cy="614097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 cstate="email">
                <a:duotone>
                  <a:srgbClr val="70AD47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8269054" y="5974792"/>
                <a:ext cx="544696" cy="551658"/>
              </a:xfrm>
              <a:prstGeom prst="rect">
                <a:avLst/>
              </a:prstGeom>
            </p:spPr>
          </p:pic>
          <p:sp>
            <p:nvSpPr>
              <p:cNvPr id="37" name="Rectangle 36"/>
              <p:cNvSpPr/>
              <p:nvPr/>
            </p:nvSpPr>
            <p:spPr>
              <a:xfrm>
                <a:off x="7938797" y="5306988"/>
                <a:ext cx="1232401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Caching Indexer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23619" y="5321235"/>
                <a:ext cx="1330514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Write Verifier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523912" y="5812796"/>
                <a:ext cx="1331615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Proof of Membership</a:t>
                </a: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3" cstate="email">
                <a:duotone>
                  <a:srgbClr val="FFC000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8432498" y="5777564"/>
                <a:ext cx="544696" cy="551658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email">
                <a:duotone>
                  <a:srgbClr val="4472C4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8615446" y="5989996"/>
                <a:ext cx="544696" cy="551658"/>
              </a:xfrm>
              <a:prstGeom prst="rect">
                <a:avLst/>
              </a:prstGeom>
            </p:spPr>
          </p:pic>
        </p:grpSp>
        <p:grpSp>
          <p:nvGrpSpPr>
            <p:cNvPr id="42" name="Group 41"/>
            <p:cNvGrpSpPr/>
            <p:nvPr/>
          </p:nvGrpSpPr>
          <p:grpSpPr>
            <a:xfrm>
              <a:off x="2801504" y="3516579"/>
              <a:ext cx="2668385" cy="1664624"/>
              <a:chOff x="922712" y="3022078"/>
              <a:chExt cx="3557847" cy="2219498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922712" y="3022078"/>
                <a:ext cx="3383281" cy="2219498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22712" y="3022078"/>
                <a:ext cx="1907462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Worker Enclaves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022464" y="4094419"/>
                <a:ext cx="2743200" cy="922712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22464" y="3462651"/>
                <a:ext cx="2743200" cy="540328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Lambda Program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111786" y="4194171"/>
                <a:ext cx="1290590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Memtable</a:t>
                </a:r>
                <a:endParaRPr lang="en-US" sz="1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064029" y="4647799"/>
                <a:ext cx="1273709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KVS CAAPI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458448" y="4194171"/>
                <a:ext cx="1232401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Concurrency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Control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5400000">
                <a:off x="3076565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Crypto Actors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 rot="5400000">
                <a:off x="3386253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Circular Buffer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2730296" y="3719202"/>
              <a:ext cx="2668385" cy="1664624"/>
              <a:chOff x="922712" y="3022078"/>
              <a:chExt cx="3557847" cy="2219498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922712" y="3022078"/>
                <a:ext cx="3383281" cy="2219498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22712" y="3022078"/>
                <a:ext cx="1907462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Worker Enclaves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022464" y="4094419"/>
                <a:ext cx="2743200" cy="922712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022464" y="3462651"/>
                <a:ext cx="2743200" cy="540328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Lambda Program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111786" y="4194171"/>
                <a:ext cx="1290590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 err="1">
                    <a:solidFill>
                      <a:prstClr val="black"/>
                    </a:solidFill>
                    <a:latin typeface="Calibri" panose="020F0502020204030204"/>
                  </a:rPr>
                  <a:t>Memtable</a:t>
                </a:r>
                <a:endParaRPr lang="en-US" sz="1600" b="0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064029" y="4647799"/>
                <a:ext cx="1273709" cy="40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KVS CAAPI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458448" y="4194171"/>
                <a:ext cx="1232401" cy="453628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Concurrency</a:t>
                </a:r>
                <a:b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Control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 rot="5400000">
                <a:off x="3076565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Crypto Actors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 rot="5400000">
                <a:off x="3386253" y="3978041"/>
                <a:ext cx="1881042" cy="307571"/>
              </a:xfrm>
              <a:prstGeom prst="rect">
                <a:avLst/>
              </a:prstGeom>
              <a:solidFill>
                <a:srgbClr val="CC99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0" kern="0" dirty="0">
                    <a:solidFill>
                      <a:prstClr val="black"/>
                    </a:solidFill>
                    <a:latin typeface="Calibri" panose="020F0502020204030204"/>
                  </a:rPr>
                  <a:t>Circular Buffer</a:t>
                </a:r>
              </a:p>
            </p:txBody>
          </p:sp>
        </p:grpSp>
        <p:sp>
          <p:nvSpPr>
            <p:cNvPr id="62" name="Rounded Rectangle 61"/>
            <p:cNvSpPr/>
            <p:nvPr/>
          </p:nvSpPr>
          <p:spPr>
            <a:xfrm>
              <a:off x="5845548" y="3991613"/>
              <a:ext cx="3547809" cy="342900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  <a:t>MULTICAST TREE</a:t>
              </a:r>
            </a:p>
          </p:txBody>
        </p:sp>
        <p:sp>
          <p:nvSpPr>
            <p:cNvPr id="63" name="Left-Right Arrow 62"/>
            <p:cNvSpPr/>
            <p:nvPr/>
          </p:nvSpPr>
          <p:spPr>
            <a:xfrm rot="1372495" flipH="1">
              <a:off x="5470652" y="3809133"/>
              <a:ext cx="518777" cy="277201"/>
            </a:xfrm>
            <a:prstGeom prst="leftRightArrow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4" name="Left-Right Arrow 63"/>
            <p:cNvSpPr/>
            <p:nvPr/>
          </p:nvSpPr>
          <p:spPr>
            <a:xfrm rot="16200000">
              <a:off x="7724126" y="4359101"/>
              <a:ext cx="518777" cy="277201"/>
            </a:xfrm>
            <a:prstGeom prst="leftRightArrow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5" name="Left-Right Arrow 64"/>
            <p:cNvSpPr/>
            <p:nvPr/>
          </p:nvSpPr>
          <p:spPr>
            <a:xfrm rot="16200000">
              <a:off x="6509801" y="3692407"/>
              <a:ext cx="518777" cy="277201"/>
            </a:xfrm>
            <a:prstGeom prst="leftRightArrow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Left-Right Arrow 65"/>
            <p:cNvSpPr/>
            <p:nvPr/>
          </p:nvSpPr>
          <p:spPr>
            <a:xfrm>
              <a:off x="9008532" y="2414669"/>
              <a:ext cx="524656" cy="336665"/>
            </a:xfrm>
            <a:prstGeom prst="leftRightArrow">
              <a:avLst/>
            </a:prstGeom>
            <a:solidFill>
              <a:srgbClr val="CC99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79623" y="1616189"/>
              <a:ext cx="2085689" cy="5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>
                  <a:solidFill>
                    <a:prstClr val="black"/>
                  </a:solidFill>
                  <a:latin typeface="Calibri" panose="020F0502020204030204"/>
                </a:rPr>
                <a:t>Secure </a:t>
              </a:r>
              <a:r>
                <a:rPr lang="en-US" sz="1600" b="0" dirty="0" err="1">
                  <a:solidFill>
                    <a:prstClr val="black"/>
                  </a:solidFill>
                  <a:latin typeface="Calibri" panose="020F0502020204030204"/>
                </a:rPr>
                <a:t>FaaS</a:t>
              </a:r>
              <a:r>
                <a:rPr lang="en-US" sz="1600" b="0" dirty="0">
                  <a:solidFill>
                    <a:prstClr val="black"/>
                  </a:solidFill>
                  <a:latin typeface="Calibri" panose="020F0502020204030204"/>
                </a:rPr>
                <a:t> Coordinator/</a:t>
              </a:r>
            </a:p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>
                  <a:solidFill>
                    <a:prstClr val="black"/>
                  </a:solidFill>
                  <a:latin typeface="Calibri" panose="020F0502020204030204"/>
                </a:rPr>
                <a:t>Third Party Service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067010" y="2095883"/>
              <a:ext cx="885737" cy="522534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  <a:t>Key Dist.</a:t>
              </a:r>
              <a:b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  <a:t>Manager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077005" y="2095883"/>
              <a:ext cx="845802" cy="522534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  <a:t>Code Attester</a:t>
              </a:r>
            </a:p>
          </p:txBody>
        </p:sp>
        <p:sp>
          <p:nvSpPr>
            <p:cNvPr id="70" name="Left-Right Arrow 69"/>
            <p:cNvSpPr/>
            <p:nvPr/>
          </p:nvSpPr>
          <p:spPr>
            <a:xfrm>
              <a:off x="5409315" y="4040763"/>
              <a:ext cx="571232" cy="277201"/>
            </a:xfrm>
            <a:prstGeom prst="leftRightArrow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1" name="Left-Right Arrow 70"/>
            <p:cNvSpPr/>
            <p:nvPr/>
          </p:nvSpPr>
          <p:spPr>
            <a:xfrm>
              <a:off x="5021413" y="2143372"/>
              <a:ext cx="1219697" cy="277201"/>
            </a:xfrm>
            <a:prstGeom prst="leftRightArrow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2" name="Left-Right Arrow 71"/>
            <p:cNvSpPr/>
            <p:nvPr/>
          </p:nvSpPr>
          <p:spPr>
            <a:xfrm rot="19620727" flipH="1">
              <a:off x="5298531" y="4340331"/>
              <a:ext cx="733805" cy="277201"/>
            </a:xfrm>
            <a:prstGeom prst="leftRightArrow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3" name="Left-Right Arrow 72"/>
            <p:cNvSpPr/>
            <p:nvPr/>
          </p:nvSpPr>
          <p:spPr>
            <a:xfrm rot="4140451">
              <a:off x="3902861" y="2912080"/>
              <a:ext cx="872814" cy="277201"/>
            </a:xfrm>
            <a:prstGeom prst="leftRightArrow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4" name="Left-Right Arrow 73"/>
            <p:cNvSpPr/>
            <p:nvPr/>
          </p:nvSpPr>
          <p:spPr>
            <a:xfrm rot="5400000">
              <a:off x="3529100" y="2996229"/>
              <a:ext cx="975624" cy="277201"/>
            </a:xfrm>
            <a:prstGeom prst="leftRightArrow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Left-Right Arrow 74"/>
            <p:cNvSpPr/>
            <p:nvPr/>
          </p:nvSpPr>
          <p:spPr>
            <a:xfrm rot="17235372" flipH="1">
              <a:off x="3070490" y="3072528"/>
              <a:ext cx="1188292" cy="277201"/>
            </a:xfrm>
            <a:prstGeom prst="leftRightArrow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18272" y="2022346"/>
              <a:ext cx="663890" cy="495182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0" kern="0" dirty="0">
                  <a:solidFill>
                    <a:prstClr val="black"/>
                  </a:solidFill>
                  <a:latin typeface="Calibri" panose="020F0502020204030204"/>
                </a:rPr>
                <a:t>Client</a:t>
              </a:r>
            </a:p>
          </p:txBody>
        </p:sp>
        <p:sp>
          <p:nvSpPr>
            <p:cNvPr id="77" name="Left-Right Arrow 76"/>
            <p:cNvSpPr/>
            <p:nvPr/>
          </p:nvSpPr>
          <p:spPr>
            <a:xfrm>
              <a:off x="2429546" y="2131337"/>
              <a:ext cx="552008" cy="277201"/>
            </a:xfrm>
            <a:prstGeom prst="leftRightArrow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042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Cloud 1052"/>
          <p:cNvSpPr/>
          <p:nvPr/>
        </p:nvSpPr>
        <p:spPr bwMode="auto">
          <a:xfrm rot="21388073">
            <a:off x="6091122" y="1208299"/>
            <a:ext cx="5676515" cy="1495158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sp>
        <p:nvSpPr>
          <p:cNvPr id="1054" name="Cloud 1053"/>
          <p:cNvSpPr/>
          <p:nvPr/>
        </p:nvSpPr>
        <p:spPr bwMode="auto">
          <a:xfrm rot="219947">
            <a:off x="-9976" y="1264340"/>
            <a:ext cx="5114288" cy="2404535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sp>
        <p:nvSpPr>
          <p:cNvPr id="1055" name="Cloud 1054"/>
          <p:cNvSpPr/>
          <p:nvPr/>
        </p:nvSpPr>
        <p:spPr bwMode="auto">
          <a:xfrm rot="21103605">
            <a:off x="1033392" y="4092177"/>
            <a:ext cx="5908193" cy="2601140"/>
          </a:xfrm>
          <a:prstGeom prst="cloud">
            <a:avLst/>
          </a:prstGeom>
          <a:pattFill prst="pct90">
            <a:fgClr>
              <a:srgbClr val="B2ECFC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-107" charset="0"/>
            </a:endParaRPr>
          </a:p>
        </p:txBody>
      </p:sp>
      <p:grpSp>
        <p:nvGrpSpPr>
          <p:cNvPr id="594" name="Group 593"/>
          <p:cNvGrpSpPr/>
          <p:nvPr/>
        </p:nvGrpSpPr>
        <p:grpSpPr>
          <a:xfrm>
            <a:off x="6967548" y="2841864"/>
            <a:ext cx="4919652" cy="2273368"/>
            <a:chOff x="410690" y="1133676"/>
            <a:chExt cx="3688680" cy="1844700"/>
          </a:xfrm>
        </p:grpSpPr>
        <p:sp>
          <p:nvSpPr>
            <p:cNvPr id="595" name="Cloud 594"/>
            <p:cNvSpPr/>
            <p:nvPr/>
          </p:nvSpPr>
          <p:spPr bwMode="auto">
            <a:xfrm>
              <a:off x="410690" y="1133676"/>
              <a:ext cx="3688680" cy="1844700"/>
            </a:xfrm>
            <a:prstGeom prst="cloud">
              <a:avLst/>
            </a:prstGeom>
            <a:pattFill prst="pct90">
              <a:fgClr>
                <a:srgbClr val="B2ECFC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107" charset="0"/>
              </a:endParaRPr>
            </a:p>
          </p:txBody>
        </p:sp>
        <p:grpSp>
          <p:nvGrpSpPr>
            <p:cNvPr id="596" name="Group 17"/>
            <p:cNvGrpSpPr>
              <a:grpSpLocks/>
            </p:cNvGrpSpPr>
            <p:nvPr/>
          </p:nvGrpSpPr>
          <p:grpSpPr bwMode="auto">
            <a:xfrm>
              <a:off x="807151" y="1656069"/>
              <a:ext cx="2910019" cy="1188105"/>
              <a:chOff x="2799" y="909"/>
              <a:chExt cx="2713" cy="1066"/>
            </a:xfrm>
          </p:grpSpPr>
          <p:grpSp>
            <p:nvGrpSpPr>
              <p:cNvPr id="597" name="Group 18"/>
              <p:cNvGrpSpPr>
                <a:grpSpLocks/>
              </p:cNvGrpSpPr>
              <p:nvPr/>
            </p:nvGrpSpPr>
            <p:grpSpPr bwMode="auto">
              <a:xfrm>
                <a:off x="3227" y="1844"/>
                <a:ext cx="513" cy="131"/>
                <a:chOff x="2201" y="2688"/>
                <a:chExt cx="1946" cy="577"/>
              </a:xfrm>
            </p:grpSpPr>
            <p:sp>
              <p:nvSpPr>
                <p:cNvPr id="1040" name="AutoShape 19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1" name="AutoShape 20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2" name="AutoShape 21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3" name="AutoShape 22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4" name="AutoShape 23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5" name="AutoShape 24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6" name="AutoShape 25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7" name="AutoShape 26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8" name="AutoShape 27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49" name="AutoShape 28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50" name="AutoShape 29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51" name="AutoShape 30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52" name="AutoShape 31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598" name="Group 32"/>
              <p:cNvGrpSpPr>
                <a:grpSpLocks/>
              </p:cNvGrpSpPr>
              <p:nvPr/>
            </p:nvGrpSpPr>
            <p:grpSpPr bwMode="auto">
              <a:xfrm>
                <a:off x="3899" y="1843"/>
                <a:ext cx="513" cy="131"/>
                <a:chOff x="2201" y="2688"/>
                <a:chExt cx="1946" cy="577"/>
              </a:xfrm>
            </p:grpSpPr>
            <p:sp>
              <p:nvSpPr>
                <p:cNvPr id="1027" name="AutoShape 33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8" name="AutoShape 34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9" name="AutoShape 35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0" name="AutoShape 36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1" name="AutoShape 37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2" name="AutoShape 38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3" name="AutoShape 39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4" name="AutoShape 40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5" name="AutoShape 41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6" name="AutoShape 42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7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8" name="AutoShape 44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39" name="AutoShape 45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599" name="Group 46"/>
              <p:cNvGrpSpPr>
                <a:grpSpLocks/>
              </p:cNvGrpSpPr>
              <p:nvPr/>
            </p:nvGrpSpPr>
            <p:grpSpPr bwMode="auto">
              <a:xfrm>
                <a:off x="4503" y="1772"/>
                <a:ext cx="513" cy="118"/>
                <a:chOff x="2201" y="2688"/>
                <a:chExt cx="1946" cy="517"/>
              </a:xfrm>
            </p:grpSpPr>
            <p:sp>
              <p:nvSpPr>
                <p:cNvPr id="1015" name="AutoShape 47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6" name="AutoShape 49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7" name="AutoShape 50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8" name="AutoShape 51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9" name="AutoShape 52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0" name="AutoShape 53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1" name="AutoShape 54"/>
                <p:cNvSpPr>
                  <a:spLocks noChangeArrowheads="1"/>
                </p:cNvSpPr>
                <p:nvPr/>
              </p:nvSpPr>
              <p:spPr bwMode="auto">
                <a:xfrm>
                  <a:off x="2201" y="296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2" name="AutoShape 55"/>
                <p:cNvSpPr>
                  <a:spLocks noChangeArrowheads="1"/>
                </p:cNvSpPr>
                <p:nvPr/>
              </p:nvSpPr>
              <p:spPr bwMode="auto">
                <a:xfrm>
                  <a:off x="2297" y="30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3" name="AutoShape 56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4" name="AutoShape 57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5" name="AutoShape 58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26" name="AutoShape 59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00" name="Line 60"/>
              <p:cNvSpPr>
                <a:spLocks noChangeShapeType="1"/>
              </p:cNvSpPr>
              <p:nvPr/>
            </p:nvSpPr>
            <p:spPr bwMode="auto">
              <a:xfrm flipH="1">
                <a:off x="3290" y="1425"/>
                <a:ext cx="831" cy="4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01" name="Line 61"/>
              <p:cNvSpPr>
                <a:spLocks noChangeShapeType="1"/>
              </p:cNvSpPr>
              <p:nvPr/>
            </p:nvSpPr>
            <p:spPr bwMode="auto">
              <a:xfrm flipH="1">
                <a:off x="3659" y="1431"/>
                <a:ext cx="460" cy="40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02" name="Line 62"/>
              <p:cNvSpPr>
                <a:spLocks noChangeShapeType="1"/>
              </p:cNvSpPr>
              <p:nvPr/>
            </p:nvSpPr>
            <p:spPr bwMode="auto">
              <a:xfrm flipH="1">
                <a:off x="3921" y="1545"/>
                <a:ext cx="277" cy="3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03" name="Line 63"/>
              <p:cNvSpPr>
                <a:spLocks noChangeShapeType="1"/>
              </p:cNvSpPr>
              <p:nvPr/>
            </p:nvSpPr>
            <p:spPr bwMode="auto">
              <a:xfrm>
                <a:off x="4195" y="1551"/>
                <a:ext cx="147" cy="3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grpSp>
            <p:nvGrpSpPr>
              <p:cNvPr id="604" name="Group 64"/>
              <p:cNvGrpSpPr>
                <a:grpSpLocks/>
              </p:cNvGrpSpPr>
              <p:nvPr/>
            </p:nvGrpSpPr>
            <p:grpSpPr bwMode="auto">
              <a:xfrm>
                <a:off x="2900" y="1732"/>
                <a:ext cx="409" cy="132"/>
                <a:chOff x="2596" y="2688"/>
                <a:chExt cx="1551" cy="577"/>
              </a:xfrm>
            </p:grpSpPr>
            <p:sp>
              <p:nvSpPr>
                <p:cNvPr id="1004" name="AutoShape 65"/>
                <p:cNvSpPr>
                  <a:spLocks noChangeArrowheads="1"/>
                </p:cNvSpPr>
                <p:nvPr/>
              </p:nvSpPr>
              <p:spPr bwMode="auto">
                <a:xfrm>
                  <a:off x="2934" y="3023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5" name="AutoShape 66"/>
                <p:cNvSpPr>
                  <a:spLocks noChangeArrowheads="1"/>
                </p:cNvSpPr>
                <p:nvPr/>
              </p:nvSpPr>
              <p:spPr bwMode="auto">
                <a:xfrm>
                  <a:off x="3030" y="31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6" name="AutoShape 67"/>
                <p:cNvSpPr>
                  <a:spLocks noChangeArrowheads="1"/>
                </p:cNvSpPr>
                <p:nvPr/>
              </p:nvSpPr>
              <p:spPr bwMode="auto">
                <a:xfrm>
                  <a:off x="3329" y="281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7" name="AutoShape 68"/>
                <p:cNvSpPr>
                  <a:spLocks noChangeArrowheads="1"/>
                </p:cNvSpPr>
                <p:nvPr/>
              </p:nvSpPr>
              <p:spPr bwMode="auto">
                <a:xfrm>
                  <a:off x="3425" y="301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8" name="AutoShape 69"/>
                <p:cNvSpPr>
                  <a:spLocks noChangeArrowheads="1"/>
                </p:cNvSpPr>
                <p:nvPr/>
              </p:nvSpPr>
              <p:spPr bwMode="auto">
                <a:xfrm>
                  <a:off x="3570" y="2688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9" name="AutoShape 70"/>
                <p:cNvSpPr>
                  <a:spLocks noChangeArrowheads="1"/>
                </p:cNvSpPr>
                <p:nvPr/>
              </p:nvSpPr>
              <p:spPr bwMode="auto">
                <a:xfrm>
                  <a:off x="3666" y="2884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0" name="AutoShape 71"/>
                <p:cNvSpPr>
                  <a:spLocks noChangeArrowheads="1"/>
                </p:cNvSpPr>
                <p:nvPr/>
              </p:nvSpPr>
              <p:spPr bwMode="auto">
                <a:xfrm>
                  <a:off x="3026" y="278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1" name="AutoShape 74"/>
                <p:cNvSpPr>
                  <a:spLocks noChangeArrowheads="1"/>
                </p:cNvSpPr>
                <p:nvPr/>
              </p:nvSpPr>
              <p:spPr bwMode="auto">
                <a:xfrm>
                  <a:off x="2596" y="2759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2" name="AutoShape 75"/>
                <p:cNvSpPr>
                  <a:spLocks noChangeArrowheads="1"/>
                </p:cNvSpPr>
                <p:nvPr/>
              </p:nvSpPr>
              <p:spPr bwMode="auto">
                <a:xfrm>
                  <a:off x="2692" y="2955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3" name="AutoShape 76"/>
                <p:cNvSpPr>
                  <a:spLocks noChangeArrowheads="1"/>
                </p:cNvSpPr>
                <p:nvPr/>
              </p:nvSpPr>
              <p:spPr bwMode="auto">
                <a:xfrm>
                  <a:off x="3870" y="2941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14" name="AutoShape 77"/>
                <p:cNvSpPr>
                  <a:spLocks noChangeArrowheads="1"/>
                </p:cNvSpPr>
                <p:nvPr/>
              </p:nvSpPr>
              <p:spPr bwMode="auto">
                <a:xfrm>
                  <a:off x="3966" y="3037"/>
                  <a:ext cx="181" cy="146"/>
                </a:xfrm>
                <a:prstGeom prst="parallelogram">
                  <a:avLst>
                    <a:gd name="adj" fmla="val 30993"/>
                  </a:avLst>
                </a:prstGeom>
                <a:solidFill>
                  <a:srgbClr val="114FFB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05" name="Line 78"/>
              <p:cNvSpPr>
                <a:spLocks noChangeShapeType="1"/>
              </p:cNvSpPr>
              <p:nvPr/>
            </p:nvSpPr>
            <p:spPr bwMode="auto">
              <a:xfrm flipH="1">
                <a:off x="2896" y="1427"/>
                <a:ext cx="543" cy="36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grpSp>
            <p:nvGrpSpPr>
              <p:cNvPr id="606" name="Group 79"/>
              <p:cNvGrpSpPr>
                <a:grpSpLocks/>
              </p:cNvGrpSpPr>
              <p:nvPr/>
            </p:nvGrpSpPr>
            <p:grpSpPr bwMode="auto">
              <a:xfrm>
                <a:off x="4878" y="1324"/>
                <a:ext cx="184" cy="73"/>
                <a:chOff x="1024" y="3264"/>
                <a:chExt cx="320" cy="296"/>
              </a:xfrm>
            </p:grpSpPr>
            <p:sp>
              <p:nvSpPr>
                <p:cNvPr id="1000" name="Rectangle 80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1" name="Rectangle 81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2" name="Rectangle 82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1003" name="Rectangle 83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07" name="Group 84"/>
              <p:cNvGrpSpPr>
                <a:grpSpLocks/>
              </p:cNvGrpSpPr>
              <p:nvPr/>
            </p:nvGrpSpPr>
            <p:grpSpPr bwMode="auto">
              <a:xfrm>
                <a:off x="3658" y="909"/>
                <a:ext cx="990" cy="315"/>
                <a:chOff x="1832" y="1576"/>
                <a:chExt cx="1720" cy="1272"/>
              </a:xfrm>
            </p:grpSpPr>
            <p:grpSp>
              <p:nvGrpSpPr>
                <p:cNvPr id="852" name="Group 85"/>
                <p:cNvGrpSpPr>
                  <a:grpSpLocks/>
                </p:cNvGrpSpPr>
                <p:nvPr/>
              </p:nvGrpSpPr>
              <p:grpSpPr bwMode="auto">
                <a:xfrm>
                  <a:off x="1832" y="1992"/>
                  <a:ext cx="888" cy="648"/>
                  <a:chOff x="1752" y="2224"/>
                  <a:chExt cx="888" cy="648"/>
                </a:xfrm>
              </p:grpSpPr>
              <p:grpSp>
                <p:nvGrpSpPr>
                  <p:cNvPr id="964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752" y="222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92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3" name="Rectangle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4" name="Rectangle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5" name="Rectangle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6" name="Rectangl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7" name="Rectangle 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8" name="Rectangle 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9" name="Rectangl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65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1896" y="2256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84" name="Rectangle 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5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6" name="Rectangle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7" name="Rectangle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8" name="Rectangle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9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0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91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66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000" y="231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76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7" name="Rectangle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8" name="Rectangle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9" name="Rectangle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0" name="Rectangle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1" name="Rectangle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2" name="Rectangle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83" name="Rectangle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67" name="Group 113"/>
                  <p:cNvGrpSpPr>
                    <a:grpSpLocks/>
                  </p:cNvGrpSpPr>
                  <p:nvPr/>
                </p:nvGrpSpPr>
                <p:grpSpPr bwMode="auto">
                  <a:xfrm>
                    <a:off x="2144" y="234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68" name="Rectangle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69" name="Rectangle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0" name="Rectangle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1" name="Rectangle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2" name="Rectangle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3" name="Rectangle 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4" name="Rectangle 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75" name="Rectangle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</p:grpSp>
            <p:grpSp>
              <p:nvGrpSpPr>
                <p:cNvPr id="853" name="Group 122"/>
                <p:cNvGrpSpPr>
                  <a:grpSpLocks/>
                </p:cNvGrpSpPr>
                <p:nvPr/>
              </p:nvGrpSpPr>
              <p:grpSpPr bwMode="auto">
                <a:xfrm>
                  <a:off x="2208" y="1576"/>
                  <a:ext cx="888" cy="648"/>
                  <a:chOff x="1800" y="1552"/>
                  <a:chExt cx="888" cy="648"/>
                </a:xfrm>
              </p:grpSpPr>
              <p:grpSp>
                <p:nvGrpSpPr>
                  <p:cNvPr id="928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1800" y="155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56" name="Rectangle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7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8" name="Rectangle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9" name="Rectangle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60" name="Rectangle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61" name="Rectangle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62" name="Rectangle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63" name="Rectangle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29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1944" y="158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48" name="Rectangle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9" name="Rectangle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0" name="Rectangle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1" name="Rectangle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2" name="Rectangle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3" name="Rectangle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4" name="Rectangle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55" name="Rectangle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30" name="Group 141"/>
                  <p:cNvGrpSpPr>
                    <a:grpSpLocks/>
                  </p:cNvGrpSpPr>
                  <p:nvPr/>
                </p:nvGrpSpPr>
                <p:grpSpPr bwMode="auto">
                  <a:xfrm>
                    <a:off x="2048" y="1640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40" name="Rectangle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1" name="Rectangle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2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3" name="Rectangle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4" name="Rectangle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5" name="Rectangle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6" name="Rectangle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47" name="Rectangle 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931" name="Group 150"/>
                  <p:cNvGrpSpPr>
                    <a:grpSpLocks/>
                  </p:cNvGrpSpPr>
                  <p:nvPr/>
                </p:nvGrpSpPr>
                <p:grpSpPr bwMode="auto">
                  <a:xfrm>
                    <a:off x="2192" y="167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32" name="Rectangle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3" name="Rectangle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4" name="Rectangle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5" name="Rectangle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6" name="Rectangle 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7" name="Rectangle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8" name="Rectangle 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39" name="Rectangle 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</p:grpSp>
            <p:grpSp>
              <p:nvGrpSpPr>
                <p:cNvPr id="854" name="Group 159"/>
                <p:cNvGrpSpPr>
                  <a:grpSpLocks/>
                </p:cNvGrpSpPr>
                <p:nvPr/>
              </p:nvGrpSpPr>
              <p:grpSpPr bwMode="auto">
                <a:xfrm>
                  <a:off x="2288" y="2200"/>
                  <a:ext cx="888" cy="648"/>
                  <a:chOff x="2560" y="2264"/>
                  <a:chExt cx="888" cy="648"/>
                </a:xfrm>
              </p:grpSpPr>
              <p:grpSp>
                <p:nvGrpSpPr>
                  <p:cNvPr id="892" name="Group 160"/>
                  <p:cNvGrpSpPr>
                    <a:grpSpLocks/>
                  </p:cNvGrpSpPr>
                  <p:nvPr/>
                </p:nvGrpSpPr>
                <p:grpSpPr bwMode="auto">
                  <a:xfrm>
                    <a:off x="2560" y="226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20" name="Rectangle 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1" name="Rectangl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2" name="Rectangl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3" name="Rectangl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4" name="Rectangle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5" name="Rectangl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6" name="Rectangle 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27" name="Rectangle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93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2704" y="2296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12" name="Rectangle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3" name="Rectangle 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4" name="Rectangle 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5" name="Rectangle 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6" name="Rectangle 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7" name="Rectangle 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8" name="Rectangle 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9" name="Rectangle 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94" name="Group 178"/>
                  <p:cNvGrpSpPr>
                    <a:grpSpLocks/>
                  </p:cNvGrpSpPr>
                  <p:nvPr/>
                </p:nvGrpSpPr>
                <p:grpSpPr bwMode="auto">
                  <a:xfrm>
                    <a:off x="2808" y="235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904" name="Rectangle 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5" name="Rectangle 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6" name="Rectangle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7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8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9" name="Rectangle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0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11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95" name="Group 187"/>
                  <p:cNvGrpSpPr>
                    <a:grpSpLocks/>
                  </p:cNvGrpSpPr>
                  <p:nvPr/>
                </p:nvGrpSpPr>
                <p:grpSpPr bwMode="auto">
                  <a:xfrm>
                    <a:off x="2952" y="238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89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97" name="Rectangl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98" name="Rectangle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99" name="Rectangle 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0" name="Rectangle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1" name="Rectangle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2" name="Rectangle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903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</p:grpSp>
            <p:grpSp>
              <p:nvGrpSpPr>
                <p:cNvPr id="855" name="Group 196"/>
                <p:cNvGrpSpPr>
                  <a:grpSpLocks/>
                </p:cNvGrpSpPr>
                <p:nvPr/>
              </p:nvGrpSpPr>
              <p:grpSpPr bwMode="auto">
                <a:xfrm>
                  <a:off x="2664" y="1736"/>
                  <a:ext cx="888" cy="648"/>
                  <a:chOff x="2608" y="1592"/>
                  <a:chExt cx="888" cy="648"/>
                </a:xfrm>
              </p:grpSpPr>
              <p:grpSp>
                <p:nvGrpSpPr>
                  <p:cNvPr id="856" name="Group 197"/>
                  <p:cNvGrpSpPr>
                    <a:grpSpLocks/>
                  </p:cNvGrpSpPr>
                  <p:nvPr/>
                </p:nvGrpSpPr>
                <p:grpSpPr bwMode="auto">
                  <a:xfrm>
                    <a:off x="2608" y="159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884" name="Rectangle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5" name="Rectangle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6" name="Rectangle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7" name="Rectangle 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8" name="Rectangle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9" name="Rectangle 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90" name="Rectangle 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91" name="Rectangle 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57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2752" y="162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876" name="Rectangle 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7" name="Rectangle 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8" name="Rectangle 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9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0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1" name="Rectangle 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2" name="Rectangle 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83" name="Rectangle 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58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2840" y="1664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868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9" name="Rectangle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0" name="Rectangle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1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2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3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4" name="Rectangle 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75" name="Rectangle 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114FFB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  <p:grpSp>
                <p:nvGrpSpPr>
                  <p:cNvPr id="85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3000" y="1712"/>
                    <a:ext cx="496" cy="528"/>
                    <a:chOff x="2016" y="2000"/>
                    <a:chExt cx="496" cy="528"/>
                  </a:xfrm>
                </p:grpSpPr>
                <p:sp>
                  <p:nvSpPr>
                    <p:cNvPr id="860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6" y="236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1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4" y="2312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2" name="Rectangle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12" y="226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3" name="Rectangle 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208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4" name="Rectangle 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16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5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2104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6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96" y="2056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  <p:sp>
                  <p:nvSpPr>
                    <p:cNvPr id="867" name="Rectangle 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4" y="2000"/>
                      <a:ext cx="168" cy="160"/>
                    </a:xfrm>
                    <a:prstGeom prst="rect">
                      <a:avLst/>
                    </a:prstGeom>
                    <a:solidFill>
                      <a:srgbClr val="FBBA03"/>
                    </a:soli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/>
                    </a:p>
                  </p:txBody>
                </p:sp>
              </p:grpSp>
            </p:grpSp>
          </p:grpSp>
          <p:grpSp>
            <p:nvGrpSpPr>
              <p:cNvPr id="608" name="Group 233"/>
              <p:cNvGrpSpPr>
                <a:grpSpLocks/>
              </p:cNvGrpSpPr>
              <p:nvPr/>
            </p:nvGrpSpPr>
            <p:grpSpPr bwMode="auto">
              <a:xfrm>
                <a:off x="3703" y="1382"/>
                <a:ext cx="185" cy="74"/>
                <a:chOff x="1024" y="3264"/>
                <a:chExt cx="320" cy="296"/>
              </a:xfrm>
            </p:grpSpPr>
            <p:sp>
              <p:nvSpPr>
                <p:cNvPr id="848" name="Rectangle 23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9" name="Rectangle 23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50" name="Rectangle 23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51" name="Rectangle 23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09" name="Group 238"/>
              <p:cNvGrpSpPr>
                <a:grpSpLocks/>
              </p:cNvGrpSpPr>
              <p:nvPr/>
            </p:nvGrpSpPr>
            <p:grpSpPr bwMode="auto">
              <a:xfrm>
                <a:off x="4152" y="1376"/>
                <a:ext cx="184" cy="73"/>
                <a:chOff x="1024" y="3264"/>
                <a:chExt cx="320" cy="296"/>
              </a:xfrm>
            </p:grpSpPr>
            <p:sp>
              <p:nvSpPr>
                <p:cNvPr id="844" name="Rectangle 23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5" name="Rectangle 24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6" name="Rectangle 24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7" name="Rectangle 24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0" name="Group 243"/>
              <p:cNvGrpSpPr>
                <a:grpSpLocks/>
              </p:cNvGrpSpPr>
              <p:nvPr/>
            </p:nvGrpSpPr>
            <p:grpSpPr bwMode="auto">
              <a:xfrm>
                <a:off x="5005" y="1169"/>
                <a:ext cx="183" cy="73"/>
                <a:chOff x="1024" y="3264"/>
                <a:chExt cx="320" cy="296"/>
              </a:xfrm>
            </p:grpSpPr>
            <p:sp>
              <p:nvSpPr>
                <p:cNvPr id="840" name="Rectangle 24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1" name="Rectangle 24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2" name="Rectangle 24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43" name="Rectangle 24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1" name="Group 248"/>
              <p:cNvGrpSpPr>
                <a:grpSpLocks/>
              </p:cNvGrpSpPr>
              <p:nvPr/>
            </p:nvGrpSpPr>
            <p:grpSpPr bwMode="auto">
              <a:xfrm>
                <a:off x="4528" y="1367"/>
                <a:ext cx="184" cy="73"/>
                <a:chOff x="1024" y="3264"/>
                <a:chExt cx="320" cy="296"/>
              </a:xfrm>
            </p:grpSpPr>
            <p:sp>
              <p:nvSpPr>
                <p:cNvPr id="836" name="Rectangle 24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7" name="Rectangle 25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8" name="Rectangle 25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9" name="Rectangle 25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2" name="Group 253"/>
              <p:cNvGrpSpPr>
                <a:grpSpLocks/>
              </p:cNvGrpSpPr>
              <p:nvPr/>
            </p:nvGrpSpPr>
            <p:grpSpPr bwMode="auto">
              <a:xfrm>
                <a:off x="3176" y="1260"/>
                <a:ext cx="185" cy="73"/>
                <a:chOff x="1024" y="3264"/>
                <a:chExt cx="320" cy="296"/>
              </a:xfrm>
            </p:grpSpPr>
            <p:sp>
              <p:nvSpPr>
                <p:cNvPr id="832" name="Rectangle 25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3" name="Rectangle 25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4" name="Rectangle 25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5" name="Rectangle 25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3" name="Group 258"/>
              <p:cNvGrpSpPr>
                <a:grpSpLocks/>
              </p:cNvGrpSpPr>
              <p:nvPr/>
            </p:nvGrpSpPr>
            <p:grpSpPr bwMode="auto">
              <a:xfrm>
                <a:off x="3158" y="1191"/>
                <a:ext cx="184" cy="73"/>
                <a:chOff x="1024" y="3264"/>
                <a:chExt cx="320" cy="296"/>
              </a:xfrm>
            </p:grpSpPr>
            <p:sp>
              <p:nvSpPr>
                <p:cNvPr id="828" name="Rectangle 259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9" name="Rectangle 260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0" name="Rectangle 261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31" name="Rectangle 262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4" name="Group 263"/>
              <p:cNvGrpSpPr>
                <a:grpSpLocks/>
              </p:cNvGrpSpPr>
              <p:nvPr/>
            </p:nvGrpSpPr>
            <p:grpSpPr bwMode="auto">
              <a:xfrm>
                <a:off x="3323" y="1395"/>
                <a:ext cx="184" cy="73"/>
                <a:chOff x="1024" y="3264"/>
                <a:chExt cx="320" cy="296"/>
              </a:xfrm>
            </p:grpSpPr>
            <p:sp>
              <p:nvSpPr>
                <p:cNvPr id="824" name="Rectangle 264"/>
                <p:cNvSpPr>
                  <a:spLocks noChangeArrowheads="1"/>
                </p:cNvSpPr>
                <p:nvPr/>
              </p:nvSpPr>
              <p:spPr bwMode="auto">
                <a:xfrm>
                  <a:off x="1024" y="337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5" name="Rectangle 265"/>
                <p:cNvSpPr>
                  <a:spLocks noChangeArrowheads="1"/>
                </p:cNvSpPr>
                <p:nvPr/>
              </p:nvSpPr>
              <p:spPr bwMode="auto">
                <a:xfrm>
                  <a:off x="1072" y="333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6" name="Rectangle 266"/>
                <p:cNvSpPr>
                  <a:spLocks noChangeArrowheads="1"/>
                </p:cNvSpPr>
                <p:nvPr/>
              </p:nvSpPr>
              <p:spPr bwMode="auto">
                <a:xfrm>
                  <a:off x="1112" y="3296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7" name="Rectangle 267"/>
                <p:cNvSpPr>
                  <a:spLocks noChangeArrowheads="1"/>
                </p:cNvSpPr>
                <p:nvPr/>
              </p:nvSpPr>
              <p:spPr bwMode="auto">
                <a:xfrm>
                  <a:off x="1152" y="3264"/>
                  <a:ext cx="192" cy="184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5" name="Group 268"/>
              <p:cNvGrpSpPr>
                <a:grpSpLocks/>
              </p:cNvGrpSpPr>
              <p:nvPr/>
            </p:nvGrpSpPr>
            <p:grpSpPr bwMode="auto">
              <a:xfrm>
                <a:off x="2799" y="1168"/>
                <a:ext cx="154" cy="61"/>
                <a:chOff x="428" y="2146"/>
                <a:chExt cx="268" cy="244"/>
              </a:xfrm>
            </p:grpSpPr>
            <p:sp>
              <p:nvSpPr>
                <p:cNvPr id="815" name="Rectangle 26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6" name="Rectangle 27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7" name="Rectangle 27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8" name="Rectangle 27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9" name="Rectangle 27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0" name="Rectangle 27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1" name="Rectangle 27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2" name="Rectangle 27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23" name="Rectangle 27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16" name="Group 278"/>
              <p:cNvGrpSpPr>
                <a:grpSpLocks/>
              </p:cNvGrpSpPr>
              <p:nvPr/>
            </p:nvGrpSpPr>
            <p:grpSpPr bwMode="auto">
              <a:xfrm>
                <a:off x="2801" y="1232"/>
                <a:ext cx="154" cy="61"/>
                <a:chOff x="428" y="2146"/>
                <a:chExt cx="268" cy="244"/>
              </a:xfrm>
            </p:grpSpPr>
            <p:sp>
              <p:nvSpPr>
                <p:cNvPr id="806" name="Rectangle 279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7" name="Rectangle 280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8" name="Rectangle 281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9" name="Rectangle 282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0" name="Rectangle 283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1" name="Rectangle 284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2" name="Rectangle 285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3" name="Rectangle 286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14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17" name="Rectangle 288"/>
              <p:cNvSpPr>
                <a:spLocks noChangeArrowheads="1"/>
              </p:cNvSpPr>
              <p:nvPr/>
            </p:nvSpPr>
            <p:spPr bwMode="auto">
              <a:xfrm>
                <a:off x="3017" y="1167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18" name="Rectangle 289"/>
              <p:cNvSpPr>
                <a:spLocks noChangeArrowheads="1"/>
              </p:cNvSpPr>
              <p:nvPr/>
            </p:nvSpPr>
            <p:spPr bwMode="auto">
              <a:xfrm>
                <a:off x="3020" y="1229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19" name="Group 290"/>
              <p:cNvGrpSpPr>
                <a:grpSpLocks/>
              </p:cNvGrpSpPr>
              <p:nvPr/>
            </p:nvGrpSpPr>
            <p:grpSpPr bwMode="auto">
              <a:xfrm>
                <a:off x="2932" y="1390"/>
                <a:ext cx="154" cy="61"/>
                <a:chOff x="428" y="2146"/>
                <a:chExt cx="268" cy="244"/>
              </a:xfrm>
            </p:grpSpPr>
            <p:sp>
              <p:nvSpPr>
                <p:cNvPr id="797" name="Rectangle 29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8" name="Rectangle 29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9" name="Rectangle 29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0" name="Rectangle 29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1" name="Rectangle 29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2" name="Rectangle 29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3" name="Rectangle 29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4" name="Rectangle 29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805" name="Rectangle 29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20" name="Group 300"/>
              <p:cNvGrpSpPr>
                <a:grpSpLocks/>
              </p:cNvGrpSpPr>
              <p:nvPr/>
            </p:nvGrpSpPr>
            <p:grpSpPr bwMode="auto">
              <a:xfrm>
                <a:off x="2945" y="1465"/>
                <a:ext cx="155" cy="60"/>
                <a:chOff x="428" y="2146"/>
                <a:chExt cx="268" cy="244"/>
              </a:xfrm>
            </p:grpSpPr>
            <p:sp>
              <p:nvSpPr>
                <p:cNvPr id="788" name="Rectangle 30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9" name="Rectangle 30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0" name="Rectangle 30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1" name="Rectangle 30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2" name="Rectangle 30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3" name="Rectangle 30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4" name="Rectangle 30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5" name="Rectangle 30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96" name="Rectangle 30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21" name="Rectangle 310"/>
              <p:cNvSpPr>
                <a:spLocks noChangeArrowheads="1"/>
              </p:cNvSpPr>
              <p:nvPr/>
            </p:nvSpPr>
            <p:spPr bwMode="auto">
              <a:xfrm>
                <a:off x="3127" y="1431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22" name="Group 311"/>
              <p:cNvGrpSpPr>
                <a:grpSpLocks/>
              </p:cNvGrpSpPr>
              <p:nvPr/>
            </p:nvGrpSpPr>
            <p:grpSpPr bwMode="auto">
              <a:xfrm>
                <a:off x="3466" y="1524"/>
                <a:ext cx="155" cy="60"/>
                <a:chOff x="428" y="2146"/>
                <a:chExt cx="268" cy="244"/>
              </a:xfrm>
            </p:grpSpPr>
            <p:sp>
              <p:nvSpPr>
                <p:cNvPr id="779" name="Rectangle 312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0" name="Rectangle 313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1" name="Rectangle 314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2" name="Rectangle 315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3" name="Rectangle 316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4" name="Rectangle 317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5" name="Rectangle 318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6" name="Rectangle 319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87" name="Rectangle 320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23" name="Rectangle 321"/>
              <p:cNvSpPr>
                <a:spLocks noChangeArrowheads="1"/>
              </p:cNvSpPr>
              <p:nvPr/>
            </p:nvSpPr>
            <p:spPr bwMode="auto">
              <a:xfrm>
                <a:off x="3680" y="1471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24" name="Group 322"/>
              <p:cNvGrpSpPr>
                <a:grpSpLocks/>
              </p:cNvGrpSpPr>
              <p:nvPr/>
            </p:nvGrpSpPr>
            <p:grpSpPr bwMode="auto">
              <a:xfrm>
                <a:off x="4133" y="1520"/>
                <a:ext cx="153" cy="41"/>
                <a:chOff x="2378" y="3784"/>
                <a:chExt cx="268" cy="166"/>
              </a:xfrm>
            </p:grpSpPr>
            <p:sp>
              <p:nvSpPr>
                <p:cNvPr id="773" name="Rectangle 323"/>
                <p:cNvSpPr>
                  <a:spLocks noChangeArrowheads="1"/>
                </p:cNvSpPr>
                <p:nvPr/>
              </p:nvSpPr>
              <p:spPr bwMode="auto">
                <a:xfrm>
                  <a:off x="2582" y="379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4" name="Rectangle 324"/>
                <p:cNvSpPr>
                  <a:spLocks noChangeArrowheads="1"/>
                </p:cNvSpPr>
                <p:nvPr/>
              </p:nvSpPr>
              <p:spPr bwMode="auto">
                <a:xfrm>
                  <a:off x="2486" y="378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5" name="Rectangle 325"/>
                <p:cNvSpPr>
                  <a:spLocks noChangeArrowheads="1"/>
                </p:cNvSpPr>
                <p:nvPr/>
              </p:nvSpPr>
              <p:spPr bwMode="auto">
                <a:xfrm>
                  <a:off x="2576" y="387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6" name="Rectangle 326"/>
                <p:cNvSpPr>
                  <a:spLocks noChangeArrowheads="1"/>
                </p:cNvSpPr>
                <p:nvPr/>
              </p:nvSpPr>
              <p:spPr bwMode="auto">
                <a:xfrm>
                  <a:off x="2480" y="386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7" name="Rectangle 327"/>
                <p:cNvSpPr>
                  <a:spLocks noChangeArrowheads="1"/>
                </p:cNvSpPr>
                <p:nvPr/>
              </p:nvSpPr>
              <p:spPr bwMode="auto">
                <a:xfrm>
                  <a:off x="2384" y="380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8" name="Rectangle 328"/>
                <p:cNvSpPr>
                  <a:spLocks noChangeArrowheads="1"/>
                </p:cNvSpPr>
                <p:nvPr/>
              </p:nvSpPr>
              <p:spPr bwMode="auto">
                <a:xfrm>
                  <a:off x="2378" y="388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25" name="Rectangle 329"/>
              <p:cNvSpPr>
                <a:spLocks noChangeArrowheads="1"/>
              </p:cNvSpPr>
              <p:nvPr/>
            </p:nvSpPr>
            <p:spPr bwMode="auto">
              <a:xfrm>
                <a:off x="4173" y="1470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26" name="Group 330"/>
              <p:cNvGrpSpPr>
                <a:grpSpLocks/>
              </p:cNvGrpSpPr>
              <p:nvPr/>
            </p:nvGrpSpPr>
            <p:grpSpPr bwMode="auto">
              <a:xfrm>
                <a:off x="4502" y="1510"/>
                <a:ext cx="154" cy="60"/>
                <a:chOff x="428" y="2146"/>
                <a:chExt cx="268" cy="244"/>
              </a:xfrm>
            </p:grpSpPr>
            <p:sp>
              <p:nvSpPr>
                <p:cNvPr id="764" name="Rectangle 33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5" name="Rectangle 33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6" name="Rectangle 33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7" name="Rectangle 33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8" name="Rectangle 33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9" name="Rectangle 33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0" name="Rectangle 33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1" name="Rectangle 33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72" name="Rectangle 33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27" name="Group 340"/>
              <p:cNvGrpSpPr>
                <a:grpSpLocks/>
              </p:cNvGrpSpPr>
              <p:nvPr/>
            </p:nvGrpSpPr>
            <p:grpSpPr bwMode="auto">
              <a:xfrm>
                <a:off x="4689" y="1540"/>
                <a:ext cx="155" cy="61"/>
                <a:chOff x="428" y="2146"/>
                <a:chExt cx="268" cy="244"/>
              </a:xfrm>
            </p:grpSpPr>
            <p:sp>
              <p:nvSpPr>
                <p:cNvPr id="755" name="Rectangle 341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6" name="Rectangle 342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7" name="Rectangle 343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8" name="Rectangle 344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9" name="Rectangle 345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0" name="Rectangle 346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1" name="Rectangle 347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2" name="Rectangle 348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63" name="Rectangle 349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28" name="Rectangle 350"/>
              <p:cNvSpPr>
                <a:spLocks noChangeArrowheads="1"/>
              </p:cNvSpPr>
              <p:nvPr/>
            </p:nvSpPr>
            <p:spPr bwMode="auto">
              <a:xfrm>
                <a:off x="4625" y="1455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29" name="Rectangle 351"/>
              <p:cNvSpPr>
                <a:spLocks noChangeArrowheads="1"/>
              </p:cNvSpPr>
              <p:nvPr/>
            </p:nvSpPr>
            <p:spPr bwMode="auto">
              <a:xfrm>
                <a:off x="5229" y="1187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30" name="Group 352"/>
              <p:cNvGrpSpPr>
                <a:grpSpLocks/>
              </p:cNvGrpSpPr>
              <p:nvPr/>
            </p:nvGrpSpPr>
            <p:grpSpPr bwMode="auto">
              <a:xfrm>
                <a:off x="5250" y="1298"/>
                <a:ext cx="155" cy="60"/>
                <a:chOff x="428" y="2146"/>
                <a:chExt cx="268" cy="244"/>
              </a:xfrm>
            </p:grpSpPr>
            <p:sp>
              <p:nvSpPr>
                <p:cNvPr id="746" name="Rectangle 35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7" name="Rectangle 35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8" name="Rectangle 35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9" name="Rectangle 35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0" name="Rectangle 35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1" name="Rectangle 35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2" name="Rectangle 35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3" name="Rectangle 36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54" name="Rectangle 36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31" name="Group 362"/>
              <p:cNvGrpSpPr>
                <a:grpSpLocks/>
              </p:cNvGrpSpPr>
              <p:nvPr/>
            </p:nvGrpSpPr>
            <p:grpSpPr bwMode="auto">
              <a:xfrm>
                <a:off x="5230" y="1408"/>
                <a:ext cx="154" cy="61"/>
                <a:chOff x="428" y="2146"/>
                <a:chExt cx="268" cy="244"/>
              </a:xfrm>
            </p:grpSpPr>
            <p:sp>
              <p:nvSpPr>
                <p:cNvPr id="737" name="Rectangle 363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8" name="Rectangle 364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9" name="Rectangle 365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0" name="Rectangle 366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1" name="Rectangle 367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2" name="Rectangle 368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3" name="Rectangle 369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4" name="Rectangle 370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45" name="Rectangle 371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32" name="Rectangle 372"/>
              <p:cNvSpPr>
                <a:spLocks noChangeArrowheads="1"/>
              </p:cNvSpPr>
              <p:nvPr/>
            </p:nvSpPr>
            <p:spPr bwMode="auto">
              <a:xfrm>
                <a:off x="5115" y="1344"/>
                <a:ext cx="93" cy="4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33" name="Rectangle 373"/>
              <p:cNvSpPr>
                <a:spLocks noChangeArrowheads="1"/>
              </p:cNvSpPr>
              <p:nvPr/>
            </p:nvSpPr>
            <p:spPr bwMode="auto">
              <a:xfrm>
                <a:off x="5094" y="1401"/>
                <a:ext cx="94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34" name="Group 374"/>
              <p:cNvGrpSpPr>
                <a:grpSpLocks/>
              </p:cNvGrpSpPr>
              <p:nvPr/>
            </p:nvGrpSpPr>
            <p:grpSpPr bwMode="auto">
              <a:xfrm>
                <a:off x="5171" y="1035"/>
                <a:ext cx="155" cy="60"/>
                <a:chOff x="428" y="2146"/>
                <a:chExt cx="268" cy="244"/>
              </a:xfrm>
            </p:grpSpPr>
            <p:sp>
              <p:nvSpPr>
                <p:cNvPr id="728" name="Rectangle 375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9" name="Rectangle 376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0" name="Rectangle 377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1" name="Rectangle 378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2" name="Rectangle 379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3" name="Rectangle 380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4" name="Rectangle 381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5" name="Rectangle 382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36" name="Rectangle 383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35" name="Rectangle 384"/>
              <p:cNvSpPr>
                <a:spLocks noChangeArrowheads="1"/>
              </p:cNvSpPr>
              <p:nvPr/>
            </p:nvSpPr>
            <p:spPr bwMode="auto">
              <a:xfrm>
                <a:off x="5025" y="1071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36" name="Group 385"/>
              <p:cNvGrpSpPr>
                <a:grpSpLocks/>
              </p:cNvGrpSpPr>
              <p:nvPr/>
            </p:nvGrpSpPr>
            <p:grpSpPr bwMode="auto">
              <a:xfrm>
                <a:off x="5030" y="933"/>
                <a:ext cx="154" cy="61"/>
                <a:chOff x="428" y="2146"/>
                <a:chExt cx="268" cy="244"/>
              </a:xfrm>
            </p:grpSpPr>
            <p:sp>
              <p:nvSpPr>
                <p:cNvPr id="719" name="Rectangle 38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0" name="Rectangle 38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1" name="Rectangle 38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2" name="Rectangle 38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3" name="Rectangle 39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4" name="Rectangle 39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5" name="Rectangle 39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6" name="Rectangle 39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27" name="Rectangle 39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37" name="Group 395"/>
              <p:cNvGrpSpPr>
                <a:grpSpLocks/>
              </p:cNvGrpSpPr>
              <p:nvPr/>
            </p:nvGrpSpPr>
            <p:grpSpPr bwMode="auto">
              <a:xfrm>
                <a:off x="3328" y="911"/>
                <a:ext cx="155" cy="61"/>
                <a:chOff x="428" y="2146"/>
                <a:chExt cx="268" cy="244"/>
              </a:xfrm>
            </p:grpSpPr>
            <p:sp>
              <p:nvSpPr>
                <p:cNvPr id="710" name="Rectangle 39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1" name="Rectangle 39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2" name="Rectangle 39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3" name="Rectangle 39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4" name="Rectangle 40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5" name="Rectangle 40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6" name="Rectangle 40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7" name="Rectangle 40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18" name="Rectangle 40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38" name="Group 405"/>
              <p:cNvGrpSpPr>
                <a:grpSpLocks/>
              </p:cNvGrpSpPr>
              <p:nvPr/>
            </p:nvGrpSpPr>
            <p:grpSpPr bwMode="auto">
              <a:xfrm>
                <a:off x="3087" y="996"/>
                <a:ext cx="154" cy="60"/>
                <a:chOff x="428" y="2146"/>
                <a:chExt cx="268" cy="244"/>
              </a:xfrm>
            </p:grpSpPr>
            <p:sp>
              <p:nvSpPr>
                <p:cNvPr id="701" name="Rectangle 40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2" name="Rectangle 40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3" name="Rectangle 40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4" name="Rectangle 40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6" name="Rectangle 41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7" name="Rectangle 41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8" name="Rectangle 41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9" name="Rectangle 41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39" name="Group 415"/>
              <p:cNvGrpSpPr>
                <a:grpSpLocks/>
              </p:cNvGrpSpPr>
              <p:nvPr/>
            </p:nvGrpSpPr>
            <p:grpSpPr bwMode="auto">
              <a:xfrm>
                <a:off x="3136" y="1499"/>
                <a:ext cx="153" cy="61"/>
                <a:chOff x="428" y="2146"/>
                <a:chExt cx="268" cy="244"/>
              </a:xfrm>
            </p:grpSpPr>
            <p:sp>
              <p:nvSpPr>
                <p:cNvPr id="692" name="Rectangle 416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3" name="Rectangle 417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4" name="Rectangle 418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5" name="Rectangle 419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6" name="Rectangle 420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7" name="Rectangle 421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8" name="Rectangle 422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9" name="Rectangle 423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700" name="Rectangle 424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sp>
            <p:nvSpPr>
              <p:cNvPr id="640" name="Rectangle 425"/>
              <p:cNvSpPr>
                <a:spLocks noChangeArrowheads="1"/>
              </p:cNvSpPr>
              <p:nvPr/>
            </p:nvSpPr>
            <p:spPr bwMode="auto">
              <a:xfrm>
                <a:off x="4915" y="995"/>
                <a:ext cx="93" cy="3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41" name="Rectangle 426"/>
              <p:cNvSpPr>
                <a:spLocks noChangeArrowheads="1"/>
              </p:cNvSpPr>
              <p:nvPr/>
            </p:nvSpPr>
            <p:spPr bwMode="auto">
              <a:xfrm>
                <a:off x="3258" y="1038"/>
                <a:ext cx="93" cy="38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  <p:grpSp>
            <p:nvGrpSpPr>
              <p:cNvPr id="642" name="Group 427"/>
              <p:cNvGrpSpPr>
                <a:grpSpLocks/>
              </p:cNvGrpSpPr>
              <p:nvPr/>
            </p:nvGrpSpPr>
            <p:grpSpPr bwMode="auto">
              <a:xfrm>
                <a:off x="5227" y="1473"/>
                <a:ext cx="153" cy="60"/>
                <a:chOff x="428" y="2146"/>
                <a:chExt cx="268" cy="244"/>
              </a:xfrm>
            </p:grpSpPr>
            <p:sp>
              <p:nvSpPr>
                <p:cNvPr id="683" name="Rectangle 42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4" name="Rectangle 42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5" name="Rectangle 43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6" name="Rectangle 43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7" name="Rectangle 43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8" name="Rectangle 43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9" name="Rectangle 43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0" name="Rectangle 43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91" name="Rectangle 43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43" name="Group 437"/>
              <p:cNvGrpSpPr>
                <a:grpSpLocks/>
              </p:cNvGrpSpPr>
              <p:nvPr/>
            </p:nvGrpSpPr>
            <p:grpSpPr bwMode="auto">
              <a:xfrm>
                <a:off x="5357" y="1179"/>
                <a:ext cx="155" cy="60"/>
                <a:chOff x="428" y="2146"/>
                <a:chExt cx="268" cy="244"/>
              </a:xfrm>
            </p:grpSpPr>
            <p:sp>
              <p:nvSpPr>
                <p:cNvPr id="674" name="Rectangle 438"/>
                <p:cNvSpPr>
                  <a:spLocks noChangeArrowheads="1"/>
                </p:cNvSpPr>
                <p:nvPr/>
              </p:nvSpPr>
              <p:spPr bwMode="auto">
                <a:xfrm>
                  <a:off x="632" y="2152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5" name="Rectangle 439"/>
                <p:cNvSpPr>
                  <a:spLocks noChangeArrowheads="1"/>
                </p:cNvSpPr>
                <p:nvPr/>
              </p:nvSpPr>
              <p:spPr bwMode="auto">
                <a:xfrm>
                  <a:off x="536" y="214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6" name="Rectangle 440"/>
                <p:cNvSpPr>
                  <a:spLocks noChangeArrowheads="1"/>
                </p:cNvSpPr>
                <p:nvPr/>
              </p:nvSpPr>
              <p:spPr bwMode="auto">
                <a:xfrm>
                  <a:off x="626" y="223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7" name="Rectangle 441"/>
                <p:cNvSpPr>
                  <a:spLocks noChangeArrowheads="1"/>
                </p:cNvSpPr>
                <p:nvPr/>
              </p:nvSpPr>
              <p:spPr bwMode="auto">
                <a:xfrm>
                  <a:off x="530" y="2230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8" name="Rectangle 442"/>
                <p:cNvSpPr>
                  <a:spLocks noChangeArrowheads="1"/>
                </p:cNvSpPr>
                <p:nvPr/>
              </p:nvSpPr>
              <p:spPr bwMode="auto">
                <a:xfrm>
                  <a:off x="434" y="216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9" name="Rectangle 443"/>
                <p:cNvSpPr>
                  <a:spLocks noChangeArrowheads="1"/>
                </p:cNvSpPr>
                <p:nvPr/>
              </p:nvSpPr>
              <p:spPr bwMode="auto">
                <a:xfrm>
                  <a:off x="428" y="224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0" name="Rectangle 444"/>
                <p:cNvSpPr>
                  <a:spLocks noChangeArrowheads="1"/>
                </p:cNvSpPr>
                <p:nvPr/>
              </p:nvSpPr>
              <p:spPr bwMode="auto">
                <a:xfrm>
                  <a:off x="626" y="2314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1" name="Rectangle 445"/>
                <p:cNvSpPr>
                  <a:spLocks noChangeArrowheads="1"/>
                </p:cNvSpPr>
                <p:nvPr/>
              </p:nvSpPr>
              <p:spPr bwMode="auto">
                <a:xfrm>
                  <a:off x="530" y="2308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82" name="Rectangle 446"/>
                <p:cNvSpPr>
                  <a:spLocks noChangeArrowheads="1"/>
                </p:cNvSpPr>
                <p:nvPr/>
              </p:nvSpPr>
              <p:spPr bwMode="auto">
                <a:xfrm>
                  <a:off x="428" y="2326"/>
                  <a:ext cx="64" cy="64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  <p:grpSp>
            <p:nvGrpSpPr>
              <p:cNvPr id="644" name="Group 449"/>
              <p:cNvGrpSpPr>
                <a:grpSpLocks/>
              </p:cNvGrpSpPr>
              <p:nvPr/>
            </p:nvGrpSpPr>
            <p:grpSpPr bwMode="auto">
              <a:xfrm>
                <a:off x="3324" y="987"/>
                <a:ext cx="1708" cy="431"/>
                <a:chOff x="1450" y="1101"/>
                <a:chExt cx="2970" cy="997"/>
              </a:xfrm>
            </p:grpSpPr>
            <p:sp>
              <p:nvSpPr>
                <p:cNvPr id="645" name="Oval 450"/>
                <p:cNvSpPr>
                  <a:spLocks noChangeArrowheads="1"/>
                </p:cNvSpPr>
                <p:nvPr/>
              </p:nvSpPr>
              <p:spPr bwMode="auto">
                <a:xfrm>
                  <a:off x="1984" y="1682"/>
                  <a:ext cx="1760" cy="119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1600" dirty="0">
                    <a:latin typeface="Arial Narrow" pitchFamily="34" charset="0"/>
                  </a:endParaRPr>
                </a:p>
              </p:txBody>
            </p:sp>
            <p:sp>
              <p:nvSpPr>
                <p:cNvPr id="646" name="Line 451"/>
                <p:cNvSpPr>
                  <a:spLocks noChangeShapeType="1"/>
                </p:cNvSpPr>
                <p:nvPr/>
              </p:nvSpPr>
              <p:spPr bwMode="auto">
                <a:xfrm>
                  <a:off x="2104" y="1471"/>
                  <a:ext cx="0" cy="23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47" name="Line 452"/>
                <p:cNvSpPr>
                  <a:spLocks noChangeShapeType="1"/>
                </p:cNvSpPr>
                <p:nvPr/>
              </p:nvSpPr>
              <p:spPr bwMode="auto">
                <a:xfrm>
                  <a:off x="2232" y="1485"/>
                  <a:ext cx="0" cy="2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48" name="Line 453"/>
                <p:cNvSpPr>
                  <a:spLocks noChangeShapeType="1"/>
                </p:cNvSpPr>
                <p:nvPr/>
              </p:nvSpPr>
              <p:spPr bwMode="auto">
                <a:xfrm flipH="1">
                  <a:off x="2360" y="1512"/>
                  <a:ext cx="0" cy="17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49" name="Line 454"/>
                <p:cNvSpPr>
                  <a:spLocks noChangeShapeType="1"/>
                </p:cNvSpPr>
                <p:nvPr/>
              </p:nvSpPr>
              <p:spPr bwMode="auto">
                <a:xfrm>
                  <a:off x="2472" y="1531"/>
                  <a:ext cx="0" cy="15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0" name="Line 455"/>
                <p:cNvSpPr>
                  <a:spLocks noChangeShapeType="1"/>
                </p:cNvSpPr>
                <p:nvPr/>
              </p:nvSpPr>
              <p:spPr bwMode="auto">
                <a:xfrm>
                  <a:off x="2560" y="1590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1" name="Line 456"/>
                <p:cNvSpPr>
                  <a:spLocks noChangeShapeType="1"/>
                </p:cNvSpPr>
                <p:nvPr/>
              </p:nvSpPr>
              <p:spPr bwMode="auto">
                <a:xfrm>
                  <a:off x="2680" y="1599"/>
                  <a:ext cx="0" cy="8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2" name="Line 457"/>
                <p:cNvSpPr>
                  <a:spLocks noChangeShapeType="1"/>
                </p:cNvSpPr>
                <p:nvPr/>
              </p:nvSpPr>
              <p:spPr bwMode="auto">
                <a:xfrm>
                  <a:off x="2808" y="1636"/>
                  <a:ext cx="0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3" name="Line 458"/>
                <p:cNvSpPr>
                  <a:spLocks noChangeShapeType="1"/>
                </p:cNvSpPr>
                <p:nvPr/>
              </p:nvSpPr>
              <p:spPr bwMode="auto">
                <a:xfrm>
                  <a:off x="2944" y="1650"/>
                  <a:ext cx="0" cy="3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4" name="Line 459"/>
                <p:cNvSpPr>
                  <a:spLocks noChangeShapeType="1"/>
                </p:cNvSpPr>
                <p:nvPr/>
              </p:nvSpPr>
              <p:spPr bwMode="auto">
                <a:xfrm>
                  <a:off x="3168" y="1567"/>
                  <a:ext cx="0" cy="1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5" name="Line 460"/>
                <p:cNvSpPr>
                  <a:spLocks noChangeShapeType="1"/>
                </p:cNvSpPr>
                <p:nvPr/>
              </p:nvSpPr>
              <p:spPr bwMode="auto">
                <a:xfrm>
                  <a:off x="3312" y="1480"/>
                  <a:ext cx="0" cy="2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6" name="Line 461"/>
                <p:cNvSpPr>
                  <a:spLocks noChangeShapeType="1"/>
                </p:cNvSpPr>
                <p:nvPr/>
              </p:nvSpPr>
              <p:spPr bwMode="auto">
                <a:xfrm>
                  <a:off x="3448" y="1352"/>
                  <a:ext cx="0" cy="34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7" name="Line 462"/>
                <p:cNvSpPr>
                  <a:spLocks noChangeShapeType="1"/>
                </p:cNvSpPr>
                <p:nvPr/>
              </p:nvSpPr>
              <p:spPr bwMode="auto">
                <a:xfrm>
                  <a:off x="3640" y="1237"/>
                  <a:ext cx="0" cy="48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8" name="Oval 463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1533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59" name="Oval 464"/>
                <p:cNvSpPr>
                  <a:spLocks noChangeArrowheads="1"/>
                </p:cNvSpPr>
                <p:nvPr/>
              </p:nvSpPr>
              <p:spPr bwMode="auto">
                <a:xfrm rot="2527473">
                  <a:off x="1450" y="2006"/>
                  <a:ext cx="71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0" name="Oval 465"/>
                <p:cNvSpPr>
                  <a:spLocks noChangeArrowheads="1"/>
                </p:cNvSpPr>
                <p:nvPr/>
              </p:nvSpPr>
              <p:spPr bwMode="auto">
                <a:xfrm rot="2527473">
                  <a:off x="2114" y="1991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1" name="Oval 466"/>
                <p:cNvSpPr>
                  <a:spLocks noChangeArrowheads="1"/>
                </p:cNvSpPr>
                <p:nvPr/>
              </p:nvSpPr>
              <p:spPr bwMode="auto">
                <a:xfrm rot="2527473">
                  <a:off x="2884" y="1973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2" name="Oval 467"/>
                <p:cNvSpPr>
                  <a:spLocks noChangeArrowheads="1"/>
                </p:cNvSpPr>
                <p:nvPr/>
              </p:nvSpPr>
              <p:spPr bwMode="auto">
                <a:xfrm rot="2527473">
                  <a:off x="1500" y="1829"/>
                  <a:ext cx="64" cy="91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3" name="Oval 468"/>
                <p:cNvSpPr>
                  <a:spLocks noChangeArrowheads="1"/>
                </p:cNvSpPr>
                <p:nvPr/>
              </p:nvSpPr>
              <p:spPr bwMode="auto">
                <a:xfrm rot="2527473">
                  <a:off x="3560" y="1951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4" name="Oval 469"/>
                <p:cNvSpPr>
                  <a:spLocks noChangeArrowheads="1"/>
                </p:cNvSpPr>
                <p:nvPr/>
              </p:nvSpPr>
              <p:spPr bwMode="auto">
                <a:xfrm rot="2527473">
                  <a:off x="4152" y="1834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5" name="Oval 470"/>
                <p:cNvSpPr>
                  <a:spLocks noChangeArrowheads="1"/>
                </p:cNvSpPr>
                <p:nvPr/>
              </p:nvSpPr>
              <p:spPr bwMode="auto">
                <a:xfrm rot="2527473">
                  <a:off x="4356" y="1485"/>
                  <a:ext cx="64" cy="92"/>
                </a:xfrm>
                <a:prstGeom prst="ellipse">
                  <a:avLst/>
                </a:prstGeom>
                <a:solidFill>
                  <a:srgbClr val="03FBEF"/>
                </a:solidFill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6" name="Line 471"/>
                <p:cNvSpPr>
                  <a:spLocks noChangeShapeType="1"/>
                </p:cNvSpPr>
                <p:nvPr/>
              </p:nvSpPr>
              <p:spPr bwMode="auto">
                <a:xfrm>
                  <a:off x="1522" y="1578"/>
                  <a:ext cx="510" cy="141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7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1546" y="1781"/>
                  <a:ext cx="654" cy="25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8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2188" y="1791"/>
                  <a:ext cx="228" cy="2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69" name="Line 474"/>
                <p:cNvSpPr>
                  <a:spLocks noChangeShapeType="1"/>
                </p:cNvSpPr>
                <p:nvPr/>
              </p:nvSpPr>
              <p:spPr bwMode="auto">
                <a:xfrm flipH="1" flipV="1">
                  <a:off x="2818" y="1798"/>
                  <a:ext cx="108" cy="20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0" name="Line 475"/>
                <p:cNvSpPr>
                  <a:spLocks noChangeShapeType="1"/>
                </p:cNvSpPr>
                <p:nvPr/>
              </p:nvSpPr>
              <p:spPr bwMode="auto">
                <a:xfrm flipH="1" flipV="1">
                  <a:off x="3388" y="1784"/>
                  <a:ext cx="192" cy="19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1" name="Line 476"/>
                <p:cNvSpPr>
                  <a:spLocks noChangeShapeType="1"/>
                </p:cNvSpPr>
                <p:nvPr/>
              </p:nvSpPr>
              <p:spPr bwMode="auto">
                <a:xfrm flipH="1" flipV="1">
                  <a:off x="3706" y="1743"/>
                  <a:ext cx="462" cy="12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2" name="Line 477"/>
                <p:cNvSpPr>
                  <a:spLocks noChangeShapeType="1"/>
                </p:cNvSpPr>
                <p:nvPr/>
              </p:nvSpPr>
              <p:spPr bwMode="auto">
                <a:xfrm flipH="1">
                  <a:off x="3694" y="1540"/>
                  <a:ext cx="648" cy="17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673" name="Line 478"/>
                <p:cNvSpPr>
                  <a:spLocks noChangeShapeType="1"/>
                </p:cNvSpPr>
                <p:nvPr/>
              </p:nvSpPr>
              <p:spPr bwMode="auto">
                <a:xfrm>
                  <a:off x="1500" y="1101"/>
                  <a:ext cx="582" cy="62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</p:grpSp>
      </p:grpSp>
      <p:cxnSp>
        <p:nvCxnSpPr>
          <p:cNvPr id="1451" name="Straight Connector 1450"/>
          <p:cNvCxnSpPr/>
          <p:nvPr/>
        </p:nvCxnSpPr>
        <p:spPr>
          <a:xfrm flipV="1">
            <a:off x="5257800" y="2228655"/>
            <a:ext cx="1580401" cy="4734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5" name="Straight Connector 1934"/>
          <p:cNvCxnSpPr/>
          <p:nvPr/>
        </p:nvCxnSpPr>
        <p:spPr>
          <a:xfrm>
            <a:off x="7041752" y="2336666"/>
            <a:ext cx="1416454" cy="750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0" name="Picture 16" descr="Mainframe Server clip art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036" y="185902"/>
            <a:ext cx="1354673" cy="16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2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713" y="21280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3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113" y="22804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513" y="2432833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9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32" y="1555163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7" name="Picture 1396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272200"/>
            <a:ext cx="2000250" cy="1600200"/>
          </a:xfrm>
          <a:prstGeom prst="rect">
            <a:avLst/>
          </a:prstGeom>
        </p:spPr>
      </p:pic>
      <p:pic>
        <p:nvPicPr>
          <p:cNvPr id="1398" name="Picture 11" descr="C:\Documents and Settings\Jan Rabaey\My Documents\My Files\GSRC\Proposals\D&amp;TSpecialIssue\Chapters\sand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813" y="3158792"/>
            <a:ext cx="641600" cy="76742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399" name="Picture 11" descr="C:\Documents and Settings\Jan Rabaey\My Documents\My Files\GSRC\Proposals\D&amp;TSpecialIssue\Chapters\sand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401" y="1010488"/>
            <a:ext cx="641600" cy="76742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408" name="Picture 4" descr="https://encrypted-tbn1.gstatic.com/images?q=tbn:ANd9GcT3ihDlZtEsNgLpcP4TT1rCtOpP4hNk-W4pBoeKiEctWQO8QdiuLQ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425" y="5887455"/>
            <a:ext cx="2295950" cy="104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12" name="Straight Arrow Connector 1411"/>
          <p:cNvCxnSpPr/>
          <p:nvPr/>
        </p:nvCxnSpPr>
        <p:spPr>
          <a:xfrm>
            <a:off x="3016084" y="1608385"/>
            <a:ext cx="12463" cy="4089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3" name="Straight Arrow Connector 1412"/>
          <p:cNvCxnSpPr/>
          <p:nvPr/>
        </p:nvCxnSpPr>
        <p:spPr>
          <a:xfrm flipH="1">
            <a:off x="5738637" y="3696739"/>
            <a:ext cx="354538" cy="1735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5" name="Picture 13" descr="C:\Documents and Settings\Jan Rabaey\My Documents\My Files\GSRC\Proposals\D&amp;TSpecialIssue\Chapters\speakers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7773">
            <a:off x="4650661" y="1623464"/>
            <a:ext cx="107473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6" name="Straight Connector 1435"/>
          <p:cNvCxnSpPr/>
          <p:nvPr/>
        </p:nvCxnSpPr>
        <p:spPr>
          <a:xfrm>
            <a:off x="1591829" y="2713407"/>
            <a:ext cx="2691351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" name="Straight Connector 1437"/>
          <p:cNvCxnSpPr/>
          <p:nvPr/>
        </p:nvCxnSpPr>
        <p:spPr>
          <a:xfrm flipV="1">
            <a:off x="2919179" y="2470925"/>
            <a:ext cx="13717" cy="2390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4" name="Straight Connector 1453"/>
          <p:cNvCxnSpPr/>
          <p:nvPr/>
        </p:nvCxnSpPr>
        <p:spPr>
          <a:xfrm flipH="1">
            <a:off x="5446996" y="2248696"/>
            <a:ext cx="1032113" cy="16637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6" name="Straight Connector 1455"/>
          <p:cNvCxnSpPr/>
          <p:nvPr/>
        </p:nvCxnSpPr>
        <p:spPr>
          <a:xfrm>
            <a:off x="6561975" y="2338635"/>
            <a:ext cx="1959368" cy="10535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8" name="Straight Connector 1927"/>
          <p:cNvCxnSpPr/>
          <p:nvPr/>
        </p:nvCxnSpPr>
        <p:spPr>
          <a:xfrm flipH="1">
            <a:off x="8557486" y="2535964"/>
            <a:ext cx="178301" cy="7170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0" name="Straight Connector 1929"/>
          <p:cNvCxnSpPr/>
          <p:nvPr/>
        </p:nvCxnSpPr>
        <p:spPr>
          <a:xfrm flipV="1">
            <a:off x="6765457" y="1471751"/>
            <a:ext cx="1145631" cy="6524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9" name="Picture 1448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23" y="2062423"/>
            <a:ext cx="1087672" cy="524376"/>
          </a:xfrm>
          <a:prstGeom prst="rect">
            <a:avLst/>
          </a:prstGeom>
        </p:spPr>
      </p:pic>
      <p:pic>
        <p:nvPicPr>
          <p:cNvPr id="1934" name="Picture 1933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890" y="2228655"/>
            <a:ext cx="1087672" cy="524376"/>
          </a:xfrm>
          <a:prstGeom prst="rect">
            <a:avLst/>
          </a:prstGeom>
        </p:spPr>
      </p:pic>
      <p:pic>
        <p:nvPicPr>
          <p:cNvPr id="1939" name="Picture 1938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93" y="1212095"/>
            <a:ext cx="1087672" cy="524376"/>
          </a:xfrm>
          <a:prstGeom prst="rect">
            <a:avLst/>
          </a:prstGeom>
        </p:spPr>
      </p:pic>
      <p:cxnSp>
        <p:nvCxnSpPr>
          <p:cNvPr id="1945" name="Straight Connector 1944"/>
          <p:cNvCxnSpPr/>
          <p:nvPr/>
        </p:nvCxnSpPr>
        <p:spPr>
          <a:xfrm flipH="1" flipV="1">
            <a:off x="5317879" y="4224647"/>
            <a:ext cx="18344" cy="122217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8" name="Picture 1967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6330">
            <a:off x="4647201" y="1158305"/>
            <a:ext cx="476113" cy="433027"/>
          </a:xfrm>
          <a:prstGeom prst="rect">
            <a:avLst/>
          </a:prstGeom>
        </p:spPr>
      </p:pic>
      <p:pic>
        <p:nvPicPr>
          <p:cNvPr id="1970" name="Picture 1969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5853">
            <a:off x="5787865" y="4895584"/>
            <a:ext cx="476113" cy="433027"/>
          </a:xfrm>
          <a:prstGeom prst="rect">
            <a:avLst/>
          </a:prstGeom>
        </p:spPr>
      </p:pic>
      <p:pic>
        <p:nvPicPr>
          <p:cNvPr id="1974" name="Picture 1973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364" y="2944720"/>
            <a:ext cx="1087672" cy="524376"/>
          </a:xfrm>
          <a:prstGeom prst="rect">
            <a:avLst/>
          </a:prstGeom>
        </p:spPr>
      </p:pic>
      <p:pic>
        <p:nvPicPr>
          <p:cNvPr id="1975" name="Picture 1974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024">
            <a:off x="3751518" y="5539920"/>
            <a:ext cx="476113" cy="433027"/>
          </a:xfrm>
          <a:prstGeom prst="rect">
            <a:avLst/>
          </a:prstGeom>
        </p:spPr>
      </p:pic>
      <p:pic>
        <p:nvPicPr>
          <p:cNvPr id="1980" name="Picture 1979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44">
            <a:off x="2859371" y="3067095"/>
            <a:ext cx="476113" cy="433027"/>
          </a:xfrm>
          <a:prstGeom prst="rect">
            <a:avLst/>
          </a:prstGeom>
        </p:spPr>
      </p:pic>
      <p:cxnSp>
        <p:nvCxnSpPr>
          <p:cNvPr id="1984" name="Straight Connector 1983"/>
          <p:cNvCxnSpPr/>
          <p:nvPr/>
        </p:nvCxnSpPr>
        <p:spPr>
          <a:xfrm flipH="1">
            <a:off x="3548796" y="4175903"/>
            <a:ext cx="1468771" cy="8667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81" name="Picture 1980" descr="Welcome to the Interdome: CMYK is the new SXSWi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95" y="4739117"/>
            <a:ext cx="2428190" cy="1609737"/>
          </a:xfrm>
          <a:prstGeom prst="rect">
            <a:avLst/>
          </a:prstGeom>
        </p:spPr>
      </p:pic>
      <p:pic>
        <p:nvPicPr>
          <p:cNvPr id="1986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58" y="3921490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88" name="Straight Connector 1987"/>
          <p:cNvCxnSpPr/>
          <p:nvPr/>
        </p:nvCxnSpPr>
        <p:spPr>
          <a:xfrm flipH="1" flipV="1">
            <a:off x="5677269" y="4061467"/>
            <a:ext cx="284221" cy="382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91" name="Picture 1990" descr="Review TP-Link TD-W8980: Media Server in un unico ..."/>
          <p:cNvPicPr>
            <a:picLocks noChangeAspect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623" y="4821829"/>
            <a:ext cx="1256942" cy="1090701"/>
          </a:xfrm>
          <a:prstGeom prst="rect">
            <a:avLst/>
          </a:prstGeom>
        </p:spPr>
      </p:pic>
      <p:pic>
        <p:nvPicPr>
          <p:cNvPr id="1987" name="Picture 6" descr="https://encrypted-tbn0.gstatic.com/images?q=tbn:ANd9GcSTY66ai_ykBju8wCuABU92_1SMIKRT4W7uWJljwDka18OO3tQ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95" y="3939552"/>
            <a:ext cx="1045186" cy="2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95" name="Straight Connector 1994"/>
          <p:cNvCxnSpPr/>
          <p:nvPr/>
        </p:nvCxnSpPr>
        <p:spPr>
          <a:xfrm flipH="1" flipV="1">
            <a:off x="4291996" y="3836442"/>
            <a:ext cx="533067" cy="1941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4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32" y="3148785"/>
            <a:ext cx="1348770" cy="13487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7" name="Picture 1996" descr="Inspected Gadget: Tomy i-Sobot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39" y="2835978"/>
            <a:ext cx="1739783" cy="1016033"/>
          </a:xfrm>
          <a:prstGeom prst="rect">
            <a:avLst/>
          </a:prstGeom>
        </p:spPr>
      </p:pic>
      <p:pic>
        <p:nvPicPr>
          <p:cNvPr id="1982" name="Picture 1981" descr="&lt;strong&gt;Router&lt;/strong&gt; – Wikipedia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05" y="3769947"/>
            <a:ext cx="1087672" cy="524376"/>
          </a:xfrm>
          <a:prstGeom prst="rect">
            <a:avLst/>
          </a:prstGeom>
        </p:spPr>
      </p:pic>
      <p:sp>
        <p:nvSpPr>
          <p:cNvPr id="1999" name="TextBox 1998"/>
          <p:cNvSpPr txBox="1"/>
          <p:nvPr/>
        </p:nvSpPr>
        <p:spPr>
          <a:xfrm>
            <a:off x="5254252" y="4323417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Factory</a:t>
            </a:r>
          </a:p>
        </p:txBody>
      </p:sp>
      <p:sp>
        <p:nvSpPr>
          <p:cNvPr id="2001" name="TextBox 2000"/>
          <p:cNvSpPr txBox="1"/>
          <p:nvPr/>
        </p:nvSpPr>
        <p:spPr>
          <a:xfrm>
            <a:off x="3093091" y="2641568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Home</a:t>
            </a:r>
          </a:p>
        </p:txBody>
      </p:sp>
      <p:sp>
        <p:nvSpPr>
          <p:cNvPr id="2002" name="TextBox 2001"/>
          <p:cNvSpPr txBox="1"/>
          <p:nvPr/>
        </p:nvSpPr>
        <p:spPr>
          <a:xfrm>
            <a:off x="7509777" y="1602501"/>
            <a:ext cx="2321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Warehouse/Cloud</a:t>
            </a:r>
          </a:p>
        </p:txBody>
      </p:sp>
      <p:sp>
        <p:nvSpPr>
          <p:cNvPr id="2004" name="TextBox 2003"/>
          <p:cNvSpPr txBox="1"/>
          <p:nvPr/>
        </p:nvSpPr>
        <p:spPr>
          <a:xfrm>
            <a:off x="8879681" y="2947777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Clusters</a:t>
            </a:r>
          </a:p>
        </p:txBody>
      </p:sp>
      <p:pic>
        <p:nvPicPr>
          <p:cNvPr id="2006" name="Picture 2005" descr="Il termostato intelligente di Google arriva in Europa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20" y="1069928"/>
            <a:ext cx="1204181" cy="852638"/>
          </a:xfrm>
          <a:prstGeom prst="rect">
            <a:avLst/>
          </a:prstGeom>
        </p:spPr>
      </p:pic>
      <p:pic>
        <p:nvPicPr>
          <p:cNvPr id="201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163" y="1612405"/>
            <a:ext cx="837086" cy="1329489"/>
          </a:xfrm>
        </p:spPr>
      </p:pic>
      <p:sp>
        <p:nvSpPr>
          <p:cNvPr id="2015" name="Rectangle 2014"/>
          <p:cNvSpPr/>
          <p:nvPr/>
        </p:nvSpPr>
        <p:spPr>
          <a:xfrm>
            <a:off x="4283180" y="2702506"/>
            <a:ext cx="912244" cy="927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pic>
        <p:nvPicPr>
          <p:cNvPr id="1963" name="Picture 1962" descr="E' davvero possibile violare una rete &lt;strong&gt;Wifi&lt;/strong&gt; protetta ..."/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05" y="1922147"/>
            <a:ext cx="1092319" cy="1026780"/>
          </a:xfrm>
          <a:prstGeom prst="rect">
            <a:avLst/>
          </a:prstGeom>
        </p:spPr>
      </p:pic>
      <p:sp>
        <p:nvSpPr>
          <p:cNvPr id="2016" name="Content Placeholder 38"/>
          <p:cNvSpPr txBox="1">
            <a:spLocks/>
          </p:cNvSpPr>
          <p:nvPr/>
        </p:nvSpPr>
        <p:spPr>
          <a:xfrm>
            <a:off x="7318129" y="5253239"/>
            <a:ext cx="4873871" cy="1578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Secure Compute (e.g. SGX)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Secure Binaries and Data 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Federated Service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3067" y="154194"/>
            <a:ext cx="10515600" cy="53160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The Opportunity of the Edge:</a:t>
            </a:r>
            <a:br>
              <a:rPr lang="en-US" sz="2800" dirty="0" smtClean="0"/>
            </a:br>
            <a:r>
              <a:rPr lang="en-US" sz="2800" i="1" dirty="0" smtClean="0"/>
              <a:t>Paranoid </a:t>
            </a:r>
            <a:r>
              <a:rPr lang="en-US" sz="2800" i="1" dirty="0" err="1" smtClean="0"/>
              <a:t>Stateful</a:t>
            </a:r>
            <a:r>
              <a:rPr lang="en-US" sz="2800" i="1" dirty="0" smtClean="0"/>
              <a:t> Lambdas (PSL)</a:t>
            </a:r>
            <a:endParaRPr lang="en-US" sz="2800" dirty="0"/>
          </a:p>
        </p:txBody>
      </p:sp>
      <p:pic>
        <p:nvPicPr>
          <p:cNvPr id="543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3171" y="3061123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0897" y="4435415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7792" y="1235947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3376" y="1407967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01504" y="1214004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7037" y="133310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1488" y="6091986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1234" y="633955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2856" y="3703343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9381" y="3658716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2040" y="204918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3036" y="2148183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5646" y="2572540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4301" y="216191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5636" y="3947500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1118" y="401479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1277" y="3748243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6359" y="3230304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7661" y="3553975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2851" y="424370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03695" y="4227998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0156" y="4364840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16386" y="4483504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Picture 565"/>
          <p:cNvPicPr>
            <a:picLocks noChangeAspect="1"/>
          </p:cNvPicPr>
          <p:nvPr/>
        </p:nvPicPr>
        <p:blipFill>
          <a:blip r:embed="rId19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80961" y="3880149"/>
            <a:ext cx="578082" cy="598589"/>
          </a:xfrm>
          <a:prstGeom prst="rect">
            <a:avLst/>
          </a:prstGeom>
        </p:spPr>
      </p:pic>
      <p:pic>
        <p:nvPicPr>
          <p:cNvPr id="567" name="Picture 566"/>
          <p:cNvPicPr>
            <a:picLocks noChangeAspect="1"/>
          </p:cNvPicPr>
          <p:nvPr/>
        </p:nvPicPr>
        <p:blipFill>
          <a:blip r:embed="rId1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3029" y="3751091"/>
            <a:ext cx="578082" cy="598589"/>
          </a:xfrm>
          <a:prstGeom prst="rect">
            <a:avLst/>
          </a:prstGeom>
        </p:spPr>
      </p:pic>
      <p:pic>
        <p:nvPicPr>
          <p:cNvPr id="568" name="Picture 567"/>
          <p:cNvPicPr>
            <a:picLocks noChangeAspect="1"/>
          </p:cNvPicPr>
          <p:nvPr/>
        </p:nvPicPr>
        <p:blipFill>
          <a:blip r:embed="rId19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08512" y="6091986"/>
            <a:ext cx="578082" cy="598589"/>
          </a:xfrm>
          <a:prstGeom prst="rect">
            <a:avLst/>
          </a:prstGeom>
        </p:spPr>
      </p:pic>
      <p:pic>
        <p:nvPicPr>
          <p:cNvPr id="569" name="Picture 568"/>
          <p:cNvPicPr>
            <a:picLocks noChangeAspect="1"/>
          </p:cNvPicPr>
          <p:nvPr/>
        </p:nvPicPr>
        <p:blipFill>
          <a:blip r:embed="rId19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8288" y="5887282"/>
            <a:ext cx="578082" cy="598589"/>
          </a:xfrm>
          <a:prstGeom prst="rect">
            <a:avLst/>
          </a:prstGeom>
        </p:spPr>
      </p:pic>
      <p:pic>
        <p:nvPicPr>
          <p:cNvPr id="570" name="Picture 569"/>
          <p:cNvPicPr>
            <a:picLocks noChangeAspect="1"/>
          </p:cNvPicPr>
          <p:nvPr/>
        </p:nvPicPr>
        <p:blipFill>
          <a:blip r:embed="rId19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54058" y="4057058"/>
            <a:ext cx="578082" cy="598589"/>
          </a:xfrm>
          <a:prstGeom prst="rect">
            <a:avLst/>
          </a:prstGeom>
        </p:spPr>
      </p:pic>
      <p:pic>
        <p:nvPicPr>
          <p:cNvPr id="571" name="Picture 570"/>
          <p:cNvPicPr>
            <a:picLocks noChangeAspect="1"/>
          </p:cNvPicPr>
          <p:nvPr/>
        </p:nvPicPr>
        <p:blipFill>
          <a:blip r:embed="rId19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75733" y="3978038"/>
            <a:ext cx="578082" cy="598589"/>
          </a:xfrm>
          <a:prstGeom prst="rect">
            <a:avLst/>
          </a:prstGeom>
        </p:spPr>
      </p:pic>
      <p:pic>
        <p:nvPicPr>
          <p:cNvPr id="572" name="Picture 571"/>
          <p:cNvPicPr>
            <a:picLocks noChangeAspect="1"/>
          </p:cNvPicPr>
          <p:nvPr/>
        </p:nvPicPr>
        <p:blipFill>
          <a:blip r:embed="rId19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89180" y="2060252"/>
            <a:ext cx="578082" cy="598589"/>
          </a:xfrm>
          <a:prstGeom prst="rect">
            <a:avLst/>
          </a:prstGeom>
        </p:spPr>
      </p:pic>
      <p:pic>
        <p:nvPicPr>
          <p:cNvPr id="573" name="Picture 572"/>
          <p:cNvPicPr>
            <a:picLocks noChangeAspect="1"/>
          </p:cNvPicPr>
          <p:nvPr/>
        </p:nvPicPr>
        <p:blipFill>
          <a:blip r:embed="rId19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41580" y="2212652"/>
            <a:ext cx="578082" cy="598589"/>
          </a:xfrm>
          <a:prstGeom prst="rect">
            <a:avLst/>
          </a:prstGeom>
        </p:spPr>
      </p:pic>
      <p:pic>
        <p:nvPicPr>
          <p:cNvPr id="574" name="Picture 573"/>
          <p:cNvPicPr>
            <a:picLocks noChangeAspect="1"/>
          </p:cNvPicPr>
          <p:nvPr/>
        </p:nvPicPr>
        <p:blipFill>
          <a:blip r:embed="rId1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402140" y="1961772"/>
            <a:ext cx="578082" cy="598589"/>
          </a:xfrm>
          <a:prstGeom prst="rect">
            <a:avLst/>
          </a:prstGeom>
        </p:spPr>
      </p:pic>
      <p:pic>
        <p:nvPicPr>
          <p:cNvPr id="575" name="Picture 574"/>
          <p:cNvPicPr>
            <a:picLocks noChangeAspect="1"/>
          </p:cNvPicPr>
          <p:nvPr/>
        </p:nvPicPr>
        <p:blipFill>
          <a:blip r:embed="rId19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465100" y="2238246"/>
            <a:ext cx="578082" cy="598589"/>
          </a:xfrm>
          <a:prstGeom prst="rect">
            <a:avLst/>
          </a:prstGeom>
        </p:spPr>
      </p:pic>
      <p:pic>
        <p:nvPicPr>
          <p:cNvPr id="576" name="Picture 575"/>
          <p:cNvPicPr>
            <a:picLocks noChangeAspect="1"/>
          </p:cNvPicPr>
          <p:nvPr/>
        </p:nvPicPr>
        <p:blipFill>
          <a:blip r:embed="rId19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25139" y="3422026"/>
            <a:ext cx="578082" cy="598589"/>
          </a:xfrm>
          <a:prstGeom prst="rect">
            <a:avLst/>
          </a:prstGeom>
        </p:spPr>
      </p:pic>
      <p:pic>
        <p:nvPicPr>
          <p:cNvPr id="577" name="Picture 576"/>
          <p:cNvPicPr>
            <a:picLocks noChangeAspect="1"/>
          </p:cNvPicPr>
          <p:nvPr/>
        </p:nvPicPr>
        <p:blipFill>
          <a:blip r:embed="rId19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877539" y="3574426"/>
            <a:ext cx="578082" cy="598589"/>
          </a:xfrm>
          <a:prstGeom prst="rect">
            <a:avLst/>
          </a:prstGeom>
        </p:spPr>
      </p:pic>
      <p:pic>
        <p:nvPicPr>
          <p:cNvPr id="578" name="Picture 577"/>
          <p:cNvPicPr>
            <a:picLocks noChangeAspect="1"/>
          </p:cNvPicPr>
          <p:nvPr/>
        </p:nvPicPr>
        <p:blipFill>
          <a:blip r:embed="rId1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38099" y="3323546"/>
            <a:ext cx="578082" cy="598589"/>
          </a:xfrm>
          <a:prstGeom prst="rect">
            <a:avLst/>
          </a:prstGeom>
        </p:spPr>
      </p:pic>
      <p:pic>
        <p:nvPicPr>
          <p:cNvPr id="579" name="Picture 578"/>
          <p:cNvPicPr>
            <a:picLocks noChangeAspect="1"/>
          </p:cNvPicPr>
          <p:nvPr/>
        </p:nvPicPr>
        <p:blipFill>
          <a:blip r:embed="rId19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01059" y="3600020"/>
            <a:ext cx="578082" cy="598589"/>
          </a:xfrm>
          <a:prstGeom prst="rect">
            <a:avLst/>
          </a:prstGeom>
        </p:spPr>
      </p:pic>
      <p:pic>
        <p:nvPicPr>
          <p:cNvPr id="580" name="Picture 579"/>
          <p:cNvPicPr>
            <a:picLocks noChangeAspect="1"/>
          </p:cNvPicPr>
          <p:nvPr/>
        </p:nvPicPr>
        <p:blipFill>
          <a:blip r:embed="rId1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66947" y="2662325"/>
            <a:ext cx="578082" cy="598589"/>
          </a:xfrm>
          <a:prstGeom prst="rect">
            <a:avLst/>
          </a:prstGeom>
        </p:spPr>
      </p:pic>
      <p:pic>
        <p:nvPicPr>
          <p:cNvPr id="581" name="Picture 580"/>
          <p:cNvPicPr>
            <a:picLocks noChangeAspect="1"/>
          </p:cNvPicPr>
          <p:nvPr/>
        </p:nvPicPr>
        <p:blipFill>
          <a:blip r:embed="rId19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47095" y="2110182"/>
            <a:ext cx="578082" cy="598589"/>
          </a:xfrm>
          <a:prstGeom prst="rect">
            <a:avLst/>
          </a:prstGeom>
        </p:spPr>
      </p:pic>
      <p:pic>
        <p:nvPicPr>
          <p:cNvPr id="582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0471" y="853842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22871" y="1006242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3209" y="832859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Picture 584"/>
          <p:cNvPicPr>
            <a:picLocks noChangeAspect="1"/>
          </p:cNvPicPr>
          <p:nvPr/>
        </p:nvPicPr>
        <p:blipFill>
          <a:blip r:embed="rId19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95429" y="3903491"/>
            <a:ext cx="578082" cy="598589"/>
          </a:xfrm>
          <a:prstGeom prst="rect">
            <a:avLst/>
          </a:prstGeom>
        </p:spPr>
      </p:pic>
      <p:pic>
        <p:nvPicPr>
          <p:cNvPr id="586" name="Picture 585"/>
          <p:cNvPicPr>
            <a:picLocks noChangeAspect="1"/>
          </p:cNvPicPr>
          <p:nvPr/>
        </p:nvPicPr>
        <p:blipFill>
          <a:blip r:embed="rId19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97056" y="693718"/>
            <a:ext cx="578082" cy="598589"/>
          </a:xfrm>
          <a:prstGeom prst="rect">
            <a:avLst/>
          </a:prstGeom>
        </p:spPr>
      </p:pic>
      <p:pic>
        <p:nvPicPr>
          <p:cNvPr id="587" name="Picture 586"/>
          <p:cNvPicPr>
            <a:picLocks noChangeAspect="1"/>
          </p:cNvPicPr>
          <p:nvPr/>
        </p:nvPicPr>
        <p:blipFill>
          <a:blip r:embed="rId19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72238" y="942524"/>
            <a:ext cx="578082" cy="598589"/>
          </a:xfrm>
          <a:prstGeom prst="rect">
            <a:avLst/>
          </a:prstGeom>
        </p:spPr>
      </p:pic>
      <p:pic>
        <p:nvPicPr>
          <p:cNvPr id="588" name="Picture 587"/>
          <p:cNvPicPr>
            <a:picLocks noChangeAspect="1"/>
          </p:cNvPicPr>
          <p:nvPr/>
        </p:nvPicPr>
        <p:blipFill>
          <a:blip r:embed="rId1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53701" y="1199273"/>
            <a:ext cx="578082" cy="598589"/>
          </a:xfrm>
          <a:prstGeom prst="rect">
            <a:avLst/>
          </a:prstGeom>
        </p:spPr>
      </p:pic>
      <p:pic>
        <p:nvPicPr>
          <p:cNvPr id="590" name="Picture 2" descr="https://lh4.googleusercontent.com/0cy7Adgk_bWLYPbD3OOOc3nsWuxfQkYGl1-EbtsGbYxKebPZxs34SHu8YtBlSZmJqJOtFEMVF08vdthRLcph7v7hxOy-_V3Jzu4kHCC0X3gtfTNibgb8dnVd_by9_du3PUZFDEeB5TY"/>
          <p:cNvPicPr>
            <a:picLocks noChangeAspect="1" noChangeArrowheads="1"/>
          </p:cNvPicPr>
          <p:nvPr/>
        </p:nvPicPr>
        <p:blipFill rotWithShape="1">
          <a:blip r:embed="rId2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4685" y="734956"/>
            <a:ext cx="1065399" cy="11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1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8046" y="2724940"/>
            <a:ext cx="386023" cy="36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Picture 591" descr="icon system for network connectivity? - User Experience ..."/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10108">
            <a:off x="1889041" y="1711704"/>
            <a:ext cx="476113" cy="433027"/>
          </a:xfrm>
          <a:prstGeom prst="rect">
            <a:avLst/>
          </a:prstGeom>
        </p:spPr>
      </p:pic>
      <p:pic>
        <p:nvPicPr>
          <p:cNvPr id="593" name="Google Shape;1236;p45"/>
          <p:cNvPicPr preferRelativeResize="0"/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prstClr val="black"/>
              <a:srgbClr val="FEACA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8922" y="1353850"/>
            <a:ext cx="386023" cy="360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755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 140"/>
          <p:cNvGrpSpPr/>
          <p:nvPr/>
        </p:nvGrpSpPr>
        <p:grpSpPr>
          <a:xfrm>
            <a:off x="5881752" y="715143"/>
            <a:ext cx="5977556" cy="5160581"/>
            <a:chOff x="5521752" y="736743"/>
            <a:chExt cx="5977556" cy="5160581"/>
          </a:xfrm>
        </p:grpSpPr>
        <p:sp>
          <p:nvSpPr>
            <p:cNvPr id="5" name="Rounded Rectangle 4"/>
            <p:cNvSpPr/>
            <p:nvPr/>
          </p:nvSpPr>
          <p:spPr>
            <a:xfrm>
              <a:off x="5521752" y="736743"/>
              <a:ext cx="5899184" cy="5160581"/>
            </a:xfrm>
            <a:prstGeom prst="roundRect">
              <a:avLst>
                <a:gd name="adj" fmla="val 8438"/>
              </a:avLst>
            </a:prstGeom>
            <a:solidFill>
              <a:srgbClr val="8DDCF8"/>
            </a:solidFill>
            <a:ln w="38100">
              <a:solidFill>
                <a:srgbClr val="41719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654609" y="1991007"/>
              <a:ext cx="2617697" cy="3309941"/>
            </a:xfrm>
            <a:prstGeom prst="roundRect">
              <a:avLst/>
            </a:prstGeom>
            <a:solidFill>
              <a:srgbClr val="FEACAE"/>
            </a:solidFill>
            <a:ln w="571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24331" y="854042"/>
              <a:ext cx="2772769" cy="1003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Edge Network</a:t>
              </a:r>
            </a:p>
            <a:p>
              <a:pPr algn="ctr"/>
              <a:r>
                <a:rPr lang="en-US" sz="2800" dirty="0" smtClean="0"/>
                <a:t>(Trust Domain)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15305" y="2050897"/>
              <a:ext cx="2504125" cy="647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/>
                <a:t>Edge Training</a:t>
              </a:r>
            </a:p>
            <a:p>
              <a:pPr algn="ctr">
                <a:lnSpc>
                  <a:spcPct val="85000"/>
                </a:lnSpc>
              </a:pPr>
              <a:r>
                <a:rPr lang="en-US" sz="2000" dirty="0" smtClean="0"/>
                <a:t>(Secure Execution)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748057" y="4582671"/>
              <a:ext cx="1376575" cy="51565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dirty="0" smtClean="0"/>
                <a:t>Model Refinement</a:t>
              </a:r>
              <a:endParaRPr lang="en-US" dirty="0"/>
            </a:p>
          </p:txBody>
        </p:sp>
        <p:sp>
          <p:nvSpPr>
            <p:cNvPr id="20" name="Flowchart: Document 19"/>
            <p:cNvSpPr/>
            <p:nvPr/>
          </p:nvSpPr>
          <p:spPr>
            <a:xfrm>
              <a:off x="5880242" y="3894920"/>
              <a:ext cx="1053840" cy="478859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Updated </a:t>
              </a:r>
              <a:r>
                <a:rPr lang="en-US" sz="1600" dirty="0" err="1" smtClean="0"/>
                <a:t>Model.pb</a:t>
              </a:r>
              <a:endParaRPr lang="en-US" sz="1600" dirty="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222097" y="2544797"/>
              <a:ext cx="1418551" cy="1253830"/>
              <a:chOff x="2357415" y="2648972"/>
              <a:chExt cx="1038987" cy="1053774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2357415" y="2648972"/>
                <a:ext cx="1038987" cy="1053774"/>
                <a:chOff x="2366041" y="3392359"/>
                <a:chExt cx="1038987" cy="1053774"/>
              </a:xfrm>
            </p:grpSpPr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>
                <a:blip r:embed="rId3" cstate="email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6041" y="3392359"/>
                  <a:ext cx="1017673" cy="1053774"/>
                </a:xfrm>
                <a:prstGeom prst="rect">
                  <a:avLst/>
                </a:prstGeom>
                <a:scene3d>
                  <a:camera prst="orthographicFront">
                    <a:rot lat="259727" lon="21449706" rev="0"/>
                  </a:camera>
                  <a:lightRig rig="threePt" dir="t"/>
                </a:scene3d>
              </p:spPr>
            </p:pic>
            <p:grpSp>
              <p:nvGrpSpPr>
                <p:cNvPr id="117" name="Group 116"/>
                <p:cNvGrpSpPr/>
                <p:nvPr/>
              </p:nvGrpSpPr>
              <p:grpSpPr>
                <a:xfrm rot="8652047" flipH="1">
                  <a:off x="2717539" y="3775388"/>
                  <a:ext cx="687489" cy="258757"/>
                  <a:chOff x="478115" y="4026642"/>
                  <a:chExt cx="2700650" cy="849602"/>
                </a:xfrm>
                <a:solidFill>
                  <a:schemeClr val="tx2">
                    <a:lumMod val="20000"/>
                    <a:lumOff val="80000"/>
                  </a:schemeClr>
                </a:solidFill>
              </p:grpSpPr>
              <p:sp>
                <p:nvSpPr>
                  <p:cNvPr id="118" name="Rounded Rectangle 117"/>
                  <p:cNvSpPr/>
                  <p:nvPr/>
                </p:nvSpPr>
                <p:spPr>
                  <a:xfrm>
                    <a:off x="1194595" y="4224958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9" name="Right Arrow 118"/>
                  <p:cNvSpPr/>
                  <p:nvPr/>
                </p:nvSpPr>
                <p:spPr>
                  <a:xfrm rot="10800000">
                    <a:off x="478115" y="4285726"/>
                    <a:ext cx="716480" cy="19729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0" name="Right Arrow 119"/>
                  <p:cNvSpPr/>
                  <p:nvPr/>
                </p:nvSpPr>
                <p:spPr>
                  <a:xfrm rot="9513157">
                    <a:off x="1552568" y="4102832"/>
                    <a:ext cx="779426" cy="219257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1" name="Right Arrow 120"/>
                  <p:cNvSpPr/>
                  <p:nvPr/>
                </p:nvSpPr>
                <p:spPr>
                  <a:xfrm rot="11515972">
                    <a:off x="1582069" y="4474941"/>
                    <a:ext cx="1057676" cy="23491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2" name="Rounded Rectangle 121"/>
                  <p:cNvSpPr/>
                  <p:nvPr/>
                </p:nvSpPr>
                <p:spPr>
                  <a:xfrm rot="316762">
                    <a:off x="2001969" y="4026642"/>
                    <a:ext cx="458250" cy="296038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3" name="Rounded Rectangle 122"/>
                  <p:cNvSpPr/>
                  <p:nvPr/>
                </p:nvSpPr>
                <p:spPr>
                  <a:xfrm>
                    <a:off x="2568971" y="4580205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4" name="5-Point Star 123"/>
                  <p:cNvSpPr/>
                  <p:nvPr/>
                </p:nvSpPr>
                <p:spPr>
                  <a:xfrm>
                    <a:off x="2283086" y="4109164"/>
                    <a:ext cx="474918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5" name="5-Point Star 124"/>
                  <p:cNvSpPr/>
                  <p:nvPr/>
                </p:nvSpPr>
                <p:spPr>
                  <a:xfrm>
                    <a:off x="2766036" y="4382943"/>
                    <a:ext cx="412729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115" name="TextBox 114"/>
              <p:cNvSpPr txBox="1"/>
              <p:nvPr/>
            </p:nvSpPr>
            <p:spPr>
              <a:xfrm>
                <a:off x="2408448" y="2914906"/>
                <a:ext cx="695294" cy="3673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sz="1600" b="1" dirty="0" smtClean="0"/>
                  <a:t>Working </a:t>
                </a:r>
                <a:br>
                  <a:rPr lang="en-US" sz="1600" b="1" dirty="0" smtClean="0"/>
                </a:br>
                <a:r>
                  <a:rPr lang="en-US" sz="1600" b="1" dirty="0" smtClean="0"/>
                  <a:t>Model</a:t>
                </a:r>
                <a:endParaRPr lang="en-US" sz="1600" b="1" dirty="0"/>
              </a:p>
            </p:txBody>
          </p:sp>
        </p:grpSp>
        <p:pic>
          <p:nvPicPr>
            <p:cNvPr id="27" name="Picture 26" descr="Server PNG Transparent Images | PNG All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4359" y="4092458"/>
              <a:ext cx="1326817" cy="1156293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>
              <a:endCxn id="20" idx="2"/>
            </p:cNvCxnSpPr>
            <p:nvPr/>
          </p:nvCxnSpPr>
          <p:spPr>
            <a:xfrm flipH="1" flipV="1">
              <a:off x="6407162" y="4342121"/>
              <a:ext cx="8212" cy="2361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6402253" y="3599601"/>
              <a:ext cx="148129" cy="30142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/>
            <p:cNvGrpSpPr/>
            <p:nvPr/>
          </p:nvGrpSpPr>
          <p:grpSpPr>
            <a:xfrm>
              <a:off x="8453993" y="829931"/>
              <a:ext cx="3022578" cy="2532682"/>
              <a:chOff x="6267570" y="1524336"/>
              <a:chExt cx="2224935" cy="2128577"/>
            </a:xfrm>
          </p:grpSpPr>
          <p:sp>
            <p:nvSpPr>
              <p:cNvPr id="70" name="Rounded Rectangle 69"/>
              <p:cNvSpPr/>
              <p:nvPr/>
            </p:nvSpPr>
            <p:spPr>
              <a:xfrm>
                <a:off x="6267570" y="1524336"/>
                <a:ext cx="2124393" cy="2040789"/>
              </a:xfrm>
              <a:prstGeom prst="roundRect">
                <a:avLst/>
              </a:prstGeom>
              <a:solidFill>
                <a:srgbClr val="FEACAE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6269645" y="1911950"/>
                <a:ext cx="980470" cy="899345"/>
                <a:chOff x="2303920" y="2648972"/>
                <a:chExt cx="1092482" cy="1053774"/>
              </a:xfrm>
            </p:grpSpPr>
            <p:grpSp>
              <p:nvGrpSpPr>
                <p:cNvPr id="90" name="Group 89"/>
                <p:cNvGrpSpPr/>
                <p:nvPr/>
              </p:nvGrpSpPr>
              <p:grpSpPr>
                <a:xfrm>
                  <a:off x="2357415" y="2648972"/>
                  <a:ext cx="1038987" cy="1053774"/>
                  <a:chOff x="2366041" y="3392359"/>
                  <a:chExt cx="1038987" cy="1053774"/>
                </a:xfrm>
              </p:grpSpPr>
              <p:pic>
                <p:nvPicPr>
                  <p:cNvPr id="92" name="Picture 91"/>
                  <p:cNvPicPr>
                    <a:picLocks noChangeAspect="1"/>
                  </p:cNvPicPr>
                  <p:nvPr/>
                </p:nvPicPr>
                <p:blipFill>
                  <a:blip r:embed="rId5" cstate="email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6041" y="3392359"/>
                    <a:ext cx="1017673" cy="1053774"/>
                  </a:xfrm>
                  <a:prstGeom prst="rect">
                    <a:avLst/>
                  </a:prstGeom>
                  <a:scene3d>
                    <a:camera prst="orthographicFront">
                      <a:rot lat="259727" lon="21449706" rev="0"/>
                    </a:camera>
                    <a:lightRig rig="threePt" dir="t"/>
                  </a:scene3d>
                </p:spPr>
              </p:pic>
              <p:grpSp>
                <p:nvGrpSpPr>
                  <p:cNvPr id="93" name="Group 92"/>
                  <p:cNvGrpSpPr/>
                  <p:nvPr/>
                </p:nvGrpSpPr>
                <p:grpSpPr>
                  <a:xfrm rot="8652047" flipH="1">
                    <a:off x="2717539" y="3775388"/>
                    <a:ext cx="687489" cy="258757"/>
                    <a:chOff x="478115" y="4026642"/>
                    <a:chExt cx="2700650" cy="849602"/>
                  </a:xfrm>
                  <a:solidFill>
                    <a:schemeClr val="tx2">
                      <a:lumMod val="20000"/>
                      <a:lumOff val="80000"/>
                    </a:schemeClr>
                  </a:solidFill>
                </p:grpSpPr>
                <p:sp>
                  <p:nvSpPr>
                    <p:cNvPr id="94" name="Rounded Rectangle 93"/>
                    <p:cNvSpPr/>
                    <p:nvPr/>
                  </p:nvSpPr>
                  <p:spPr>
                    <a:xfrm>
                      <a:off x="1194595" y="4224958"/>
                      <a:ext cx="458249" cy="296039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95" name="Right Arrow 94"/>
                    <p:cNvSpPr/>
                    <p:nvPr/>
                  </p:nvSpPr>
                  <p:spPr>
                    <a:xfrm rot="10800000">
                      <a:off x="478115" y="4285726"/>
                      <a:ext cx="716480" cy="197299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96" name="Right Arrow 95"/>
                    <p:cNvSpPr/>
                    <p:nvPr/>
                  </p:nvSpPr>
                  <p:spPr>
                    <a:xfrm rot="9513157">
                      <a:off x="1552568" y="4102832"/>
                      <a:ext cx="779426" cy="219257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97" name="Right Arrow 96"/>
                    <p:cNvSpPr/>
                    <p:nvPr/>
                  </p:nvSpPr>
                  <p:spPr>
                    <a:xfrm rot="11515972">
                      <a:off x="1582069" y="4474941"/>
                      <a:ext cx="1057676" cy="234919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98" name="Rounded Rectangle 97"/>
                    <p:cNvSpPr/>
                    <p:nvPr/>
                  </p:nvSpPr>
                  <p:spPr>
                    <a:xfrm rot="316762">
                      <a:off x="2001969" y="4026642"/>
                      <a:ext cx="458250" cy="296038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99" name="Rounded Rectangle 98"/>
                    <p:cNvSpPr/>
                    <p:nvPr/>
                  </p:nvSpPr>
                  <p:spPr>
                    <a:xfrm>
                      <a:off x="2568971" y="4580205"/>
                      <a:ext cx="458249" cy="296039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00" name="5-Point Star 99"/>
                    <p:cNvSpPr/>
                    <p:nvPr/>
                  </p:nvSpPr>
                  <p:spPr>
                    <a:xfrm>
                      <a:off x="2283086" y="4109164"/>
                      <a:ext cx="474918" cy="382067"/>
                    </a:xfrm>
                    <a:prstGeom prst="star5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 dirty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5-Point Star 100"/>
                    <p:cNvSpPr/>
                    <p:nvPr/>
                  </p:nvSpPr>
                  <p:spPr>
                    <a:xfrm>
                      <a:off x="2766036" y="4382943"/>
                      <a:ext cx="412729" cy="382067"/>
                    </a:xfrm>
                    <a:prstGeom prst="star5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 dirty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91" name="TextBox 90"/>
                <p:cNvSpPr txBox="1"/>
                <p:nvPr/>
              </p:nvSpPr>
              <p:spPr>
                <a:xfrm>
                  <a:off x="2303920" y="2879952"/>
                  <a:ext cx="919441" cy="4527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600" b="1" dirty="0" smtClean="0"/>
                    <a:t>Working </a:t>
                  </a:r>
                  <a:br>
                    <a:rPr lang="en-US" sz="1600" b="1" dirty="0" smtClean="0"/>
                  </a:br>
                  <a:r>
                    <a:rPr lang="en-US" sz="1600" b="1" dirty="0" smtClean="0"/>
                    <a:t>Model</a:t>
                  </a:r>
                  <a:endParaRPr lang="en-US" sz="1600" b="1" dirty="0"/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6893162" y="3154927"/>
                <a:ext cx="1423774" cy="497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dirty="0" smtClean="0"/>
                  <a:t>Sense and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dirty="0" smtClean="0"/>
                  <a:t> Actuation Data</a:t>
                </a:r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6408118" y="1527726"/>
                <a:ext cx="1843298" cy="5442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000" dirty="0" smtClean="0"/>
                  <a:t>Mobile Compute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2000" dirty="0" smtClean="0"/>
                  <a:t>(Secure Execution)</a:t>
                </a:r>
              </a:p>
            </p:txBody>
          </p:sp>
          <p:grpSp>
            <p:nvGrpSpPr>
              <p:cNvPr id="74" name="Group 73"/>
              <p:cNvGrpSpPr/>
              <p:nvPr/>
            </p:nvGrpSpPr>
            <p:grpSpPr>
              <a:xfrm>
                <a:off x="6347761" y="2564322"/>
                <a:ext cx="932460" cy="899346"/>
                <a:chOff x="2366041" y="3392359"/>
                <a:chExt cx="1038987" cy="1053774"/>
              </a:xfrm>
            </p:grpSpPr>
            <p:pic>
              <p:nvPicPr>
                <p:cNvPr id="80" name="Picture 79"/>
                <p:cNvPicPr>
                  <a:picLocks noChangeAspect="1"/>
                </p:cNvPicPr>
                <p:nvPr/>
              </p:nvPicPr>
              <p:blipFill>
                <a:blip r:embed="rId5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6041" y="3392359"/>
                  <a:ext cx="1017673" cy="1053774"/>
                </a:xfrm>
                <a:prstGeom prst="rect">
                  <a:avLst/>
                </a:prstGeom>
                <a:scene3d>
                  <a:camera prst="orthographicFront">
                    <a:rot lat="259727" lon="21449706" rev="0"/>
                  </a:camera>
                  <a:lightRig rig="threePt" dir="t"/>
                </a:scene3d>
              </p:spPr>
            </p:pic>
            <p:grpSp>
              <p:nvGrpSpPr>
                <p:cNvPr id="81" name="Group 80"/>
                <p:cNvGrpSpPr/>
                <p:nvPr/>
              </p:nvGrpSpPr>
              <p:grpSpPr>
                <a:xfrm rot="8652047" flipH="1">
                  <a:off x="2717539" y="3775388"/>
                  <a:ext cx="687489" cy="258757"/>
                  <a:chOff x="478115" y="4026642"/>
                  <a:chExt cx="2700650" cy="849602"/>
                </a:xfrm>
                <a:solidFill>
                  <a:schemeClr val="tx2">
                    <a:lumMod val="20000"/>
                    <a:lumOff val="80000"/>
                  </a:schemeClr>
                </a:solidFill>
              </p:grpSpPr>
              <p:sp>
                <p:nvSpPr>
                  <p:cNvPr id="82" name="Rounded Rectangle 81"/>
                  <p:cNvSpPr/>
                  <p:nvPr/>
                </p:nvSpPr>
                <p:spPr>
                  <a:xfrm>
                    <a:off x="1194595" y="4224958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3" name="Right Arrow 82"/>
                  <p:cNvSpPr/>
                  <p:nvPr/>
                </p:nvSpPr>
                <p:spPr>
                  <a:xfrm rot="10800000">
                    <a:off x="478115" y="4285726"/>
                    <a:ext cx="716480" cy="19729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4" name="Right Arrow 83"/>
                  <p:cNvSpPr/>
                  <p:nvPr/>
                </p:nvSpPr>
                <p:spPr>
                  <a:xfrm rot="9513157">
                    <a:off x="1552568" y="4102832"/>
                    <a:ext cx="779426" cy="219257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5" name="Right Arrow 84"/>
                  <p:cNvSpPr/>
                  <p:nvPr/>
                </p:nvSpPr>
                <p:spPr>
                  <a:xfrm rot="11515972">
                    <a:off x="1582069" y="4474941"/>
                    <a:ext cx="1057676" cy="23491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6" name="Rounded Rectangle 85"/>
                  <p:cNvSpPr/>
                  <p:nvPr/>
                </p:nvSpPr>
                <p:spPr>
                  <a:xfrm rot="316762">
                    <a:off x="2001969" y="4026642"/>
                    <a:ext cx="458250" cy="296038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7" name="Rounded Rectangle 86"/>
                  <p:cNvSpPr/>
                  <p:nvPr/>
                </p:nvSpPr>
                <p:spPr>
                  <a:xfrm>
                    <a:off x="2568971" y="4580205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8" name="5-Point Star 87"/>
                  <p:cNvSpPr/>
                  <p:nvPr/>
                </p:nvSpPr>
                <p:spPr>
                  <a:xfrm>
                    <a:off x="2283086" y="4109164"/>
                    <a:ext cx="474918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9" name="5-Point Star 88"/>
                  <p:cNvSpPr/>
                  <p:nvPr/>
                </p:nvSpPr>
                <p:spPr>
                  <a:xfrm>
                    <a:off x="2766036" y="4382943"/>
                    <a:ext cx="412729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6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2092" y="2544903"/>
                <a:ext cx="1060413" cy="6710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75" descr="Single-board computer - Electrical Engineering Stack Exchange"/>
              <p:cNvPicPr>
                <a:picLocks noChangeAspect="1"/>
              </p:cNvPicPr>
              <p:nvPr/>
            </p:nvPicPr>
            <p:blipFill rotWithShape="1"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flipH="1">
                <a:off x="7098502" y="1966754"/>
                <a:ext cx="1132975" cy="560251"/>
              </a:xfrm>
              <a:prstGeom prst="rect">
                <a:avLst/>
              </a:prstGeom>
            </p:spPr>
          </p:pic>
          <p:sp>
            <p:nvSpPr>
              <p:cNvPr id="77" name="Down Arrow 76"/>
              <p:cNvSpPr/>
              <p:nvPr/>
            </p:nvSpPr>
            <p:spPr>
              <a:xfrm rot="5400000">
                <a:off x="7216022" y="2829769"/>
                <a:ext cx="278372" cy="382913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78" name="Up-Down Arrow 77"/>
              <p:cNvSpPr/>
              <p:nvPr/>
            </p:nvSpPr>
            <p:spPr>
              <a:xfrm>
                <a:off x="7482049" y="2507758"/>
                <a:ext cx="265194" cy="394556"/>
              </a:xfrm>
              <a:prstGeom prst="up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6400800" y="2805751"/>
                <a:ext cx="526983" cy="3265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Logs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8456813" y="3364117"/>
              <a:ext cx="3042495" cy="2532682"/>
              <a:chOff x="6252909" y="1524336"/>
              <a:chExt cx="2239596" cy="2128577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6267570" y="1524336"/>
                <a:ext cx="2124393" cy="2040789"/>
              </a:xfrm>
              <a:prstGeom prst="roundRect">
                <a:avLst/>
              </a:prstGeom>
              <a:solidFill>
                <a:srgbClr val="FEACAE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39" name="Group 38"/>
              <p:cNvGrpSpPr/>
              <p:nvPr/>
            </p:nvGrpSpPr>
            <p:grpSpPr>
              <a:xfrm>
                <a:off x="6252909" y="1911950"/>
                <a:ext cx="997206" cy="899345"/>
                <a:chOff x="2285272" y="2648972"/>
                <a:chExt cx="1111130" cy="1053774"/>
              </a:xfrm>
            </p:grpSpPr>
            <p:grpSp>
              <p:nvGrpSpPr>
                <p:cNvPr id="58" name="Group 57"/>
                <p:cNvGrpSpPr/>
                <p:nvPr/>
              </p:nvGrpSpPr>
              <p:grpSpPr>
                <a:xfrm>
                  <a:off x="2357415" y="2648972"/>
                  <a:ext cx="1038987" cy="1053774"/>
                  <a:chOff x="2366041" y="3392359"/>
                  <a:chExt cx="1038987" cy="1053774"/>
                </a:xfrm>
              </p:grpSpPr>
              <p:pic>
                <p:nvPicPr>
                  <p:cNvPr id="60" name="Picture 59"/>
                  <p:cNvPicPr>
                    <a:picLocks noChangeAspect="1"/>
                  </p:cNvPicPr>
                  <p:nvPr/>
                </p:nvPicPr>
                <p:blipFill>
                  <a:blip r:embed="rId5" cstate="email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6041" y="3392359"/>
                    <a:ext cx="1017673" cy="1053774"/>
                  </a:xfrm>
                  <a:prstGeom prst="rect">
                    <a:avLst/>
                  </a:prstGeom>
                  <a:scene3d>
                    <a:camera prst="orthographicFront">
                      <a:rot lat="259727" lon="21449706" rev="0"/>
                    </a:camera>
                    <a:lightRig rig="threePt" dir="t"/>
                  </a:scene3d>
                </p:spPr>
              </p:pic>
              <p:grpSp>
                <p:nvGrpSpPr>
                  <p:cNvPr id="61" name="Group 60"/>
                  <p:cNvGrpSpPr/>
                  <p:nvPr/>
                </p:nvGrpSpPr>
                <p:grpSpPr>
                  <a:xfrm rot="8652047" flipH="1">
                    <a:off x="2717539" y="3775388"/>
                    <a:ext cx="687489" cy="258757"/>
                    <a:chOff x="478115" y="4026642"/>
                    <a:chExt cx="2700650" cy="849602"/>
                  </a:xfrm>
                  <a:solidFill>
                    <a:schemeClr val="tx2">
                      <a:lumMod val="20000"/>
                      <a:lumOff val="80000"/>
                    </a:schemeClr>
                  </a:solidFill>
                </p:grpSpPr>
                <p:sp>
                  <p:nvSpPr>
                    <p:cNvPr id="62" name="Rounded Rectangle 61"/>
                    <p:cNvSpPr/>
                    <p:nvPr/>
                  </p:nvSpPr>
                  <p:spPr>
                    <a:xfrm>
                      <a:off x="1194595" y="4224958"/>
                      <a:ext cx="458249" cy="296039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3" name="Right Arrow 62"/>
                    <p:cNvSpPr/>
                    <p:nvPr/>
                  </p:nvSpPr>
                  <p:spPr>
                    <a:xfrm rot="10800000">
                      <a:off x="478115" y="4285726"/>
                      <a:ext cx="716480" cy="197299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4" name="Right Arrow 63"/>
                    <p:cNvSpPr/>
                    <p:nvPr/>
                  </p:nvSpPr>
                  <p:spPr>
                    <a:xfrm rot="9513157">
                      <a:off x="1552568" y="4102832"/>
                      <a:ext cx="779426" cy="219257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5" name="Right Arrow 64"/>
                    <p:cNvSpPr/>
                    <p:nvPr/>
                  </p:nvSpPr>
                  <p:spPr>
                    <a:xfrm rot="11515972">
                      <a:off x="1582069" y="4474941"/>
                      <a:ext cx="1057676" cy="234919"/>
                    </a:xfrm>
                    <a:prstGeom prst="rightArrow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6" name="Rounded Rectangle 65"/>
                    <p:cNvSpPr/>
                    <p:nvPr/>
                  </p:nvSpPr>
                  <p:spPr>
                    <a:xfrm rot="316762">
                      <a:off x="2001969" y="4026642"/>
                      <a:ext cx="458250" cy="296038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7" name="Rounded Rectangle 66"/>
                    <p:cNvSpPr/>
                    <p:nvPr/>
                  </p:nvSpPr>
                  <p:spPr>
                    <a:xfrm>
                      <a:off x="2568971" y="4580205"/>
                      <a:ext cx="458249" cy="296039"/>
                    </a:xfrm>
                    <a:prstGeom prst="roundRect">
                      <a:avLst/>
                    </a:prstGeom>
                    <a:grpFill/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8" name="5-Point Star 67"/>
                    <p:cNvSpPr/>
                    <p:nvPr/>
                  </p:nvSpPr>
                  <p:spPr>
                    <a:xfrm>
                      <a:off x="2283086" y="4109164"/>
                      <a:ext cx="474918" cy="382067"/>
                    </a:xfrm>
                    <a:prstGeom prst="star5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 dirty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9" name="5-Point Star 68"/>
                    <p:cNvSpPr/>
                    <p:nvPr/>
                  </p:nvSpPr>
                  <p:spPr>
                    <a:xfrm>
                      <a:off x="2766036" y="4382943"/>
                      <a:ext cx="412729" cy="382067"/>
                    </a:xfrm>
                    <a:prstGeom prst="star5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2000" dirty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59" name="TextBox 58"/>
                <p:cNvSpPr txBox="1"/>
                <p:nvPr/>
              </p:nvSpPr>
              <p:spPr>
                <a:xfrm>
                  <a:off x="2285272" y="2884356"/>
                  <a:ext cx="919441" cy="4527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600" b="1" dirty="0" smtClean="0"/>
                    <a:t>Working </a:t>
                  </a:r>
                  <a:br>
                    <a:rPr lang="en-US" sz="1600" b="1" dirty="0" smtClean="0"/>
                  </a:br>
                  <a:r>
                    <a:rPr lang="en-US" sz="1600" b="1" dirty="0" smtClean="0"/>
                    <a:t>Model</a:t>
                  </a:r>
                  <a:endParaRPr lang="en-US" sz="1600" b="1" dirty="0"/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6893162" y="3154927"/>
                <a:ext cx="1423774" cy="497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dirty="0" smtClean="0"/>
                  <a:t>Sense and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dirty="0" smtClean="0"/>
                  <a:t> Actuation Data</a:t>
                </a:r>
                <a:endParaRPr 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408117" y="1527726"/>
                <a:ext cx="1843299" cy="544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000" dirty="0" smtClean="0"/>
                  <a:t>Mobile Compute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2000" dirty="0" smtClean="0"/>
                  <a:t>(Secure Execution)</a:t>
                </a: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347761" y="2564322"/>
                <a:ext cx="932460" cy="899346"/>
                <a:chOff x="2366041" y="3392359"/>
                <a:chExt cx="1038987" cy="1053774"/>
              </a:xfrm>
            </p:grpSpPr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5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6041" y="3392359"/>
                  <a:ext cx="1017673" cy="1053774"/>
                </a:xfrm>
                <a:prstGeom prst="rect">
                  <a:avLst/>
                </a:prstGeom>
                <a:scene3d>
                  <a:camera prst="orthographicFront">
                    <a:rot lat="259727" lon="21449706" rev="0"/>
                  </a:camera>
                  <a:lightRig rig="threePt" dir="t"/>
                </a:scene3d>
              </p:spPr>
            </p:pic>
            <p:grpSp>
              <p:nvGrpSpPr>
                <p:cNvPr id="49" name="Group 48"/>
                <p:cNvGrpSpPr/>
                <p:nvPr/>
              </p:nvGrpSpPr>
              <p:grpSpPr>
                <a:xfrm rot="8652047" flipH="1">
                  <a:off x="2717539" y="3775388"/>
                  <a:ext cx="687489" cy="258757"/>
                  <a:chOff x="478115" y="4026642"/>
                  <a:chExt cx="2700650" cy="849602"/>
                </a:xfrm>
                <a:solidFill>
                  <a:schemeClr val="tx2">
                    <a:lumMod val="20000"/>
                    <a:lumOff val="80000"/>
                  </a:schemeClr>
                </a:solidFill>
              </p:grpSpPr>
              <p:sp>
                <p:nvSpPr>
                  <p:cNvPr id="50" name="Rounded Rectangle 49"/>
                  <p:cNvSpPr/>
                  <p:nvPr/>
                </p:nvSpPr>
                <p:spPr>
                  <a:xfrm>
                    <a:off x="1194595" y="4224958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1" name="Right Arrow 50"/>
                  <p:cNvSpPr/>
                  <p:nvPr/>
                </p:nvSpPr>
                <p:spPr>
                  <a:xfrm rot="10800000">
                    <a:off x="478115" y="4285726"/>
                    <a:ext cx="716480" cy="19729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2" name="Right Arrow 51"/>
                  <p:cNvSpPr/>
                  <p:nvPr/>
                </p:nvSpPr>
                <p:spPr>
                  <a:xfrm rot="9513157">
                    <a:off x="1552568" y="4102832"/>
                    <a:ext cx="779426" cy="219257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3" name="Right Arrow 52"/>
                  <p:cNvSpPr/>
                  <p:nvPr/>
                </p:nvSpPr>
                <p:spPr>
                  <a:xfrm rot="11515972">
                    <a:off x="1582069" y="4474941"/>
                    <a:ext cx="1057676" cy="23491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4" name="Rounded Rectangle 53"/>
                  <p:cNvSpPr/>
                  <p:nvPr/>
                </p:nvSpPr>
                <p:spPr>
                  <a:xfrm rot="316762">
                    <a:off x="2001969" y="4026642"/>
                    <a:ext cx="458250" cy="296038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5" name="Rounded Rectangle 54"/>
                  <p:cNvSpPr/>
                  <p:nvPr/>
                </p:nvSpPr>
                <p:spPr>
                  <a:xfrm>
                    <a:off x="2568971" y="4580205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6" name="5-Point Star 55"/>
                  <p:cNvSpPr/>
                  <p:nvPr/>
                </p:nvSpPr>
                <p:spPr>
                  <a:xfrm>
                    <a:off x="2283086" y="4109164"/>
                    <a:ext cx="474918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" name="5-Point Star 56"/>
                  <p:cNvSpPr/>
                  <p:nvPr/>
                </p:nvSpPr>
                <p:spPr>
                  <a:xfrm>
                    <a:off x="2766036" y="4382943"/>
                    <a:ext cx="412729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6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2092" y="2544903"/>
                <a:ext cx="1060413" cy="6710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43" descr="Single-board computer - Electrical Engineering Stack Exchange"/>
              <p:cNvPicPr>
                <a:picLocks noChangeAspect="1"/>
              </p:cNvPicPr>
              <p:nvPr/>
            </p:nvPicPr>
            <p:blipFill rotWithShape="1"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flipH="1">
                <a:off x="7098502" y="1966754"/>
                <a:ext cx="1132975" cy="560251"/>
              </a:xfrm>
              <a:prstGeom prst="rect">
                <a:avLst/>
              </a:prstGeom>
            </p:spPr>
          </p:pic>
          <p:sp>
            <p:nvSpPr>
              <p:cNvPr id="45" name="Down Arrow 44"/>
              <p:cNvSpPr/>
              <p:nvPr/>
            </p:nvSpPr>
            <p:spPr>
              <a:xfrm rot="5400000">
                <a:off x="7216022" y="2829769"/>
                <a:ext cx="278372" cy="382913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6" name="Up-Down Arrow 45"/>
              <p:cNvSpPr/>
              <p:nvPr/>
            </p:nvSpPr>
            <p:spPr>
              <a:xfrm>
                <a:off x="7482049" y="2507758"/>
                <a:ext cx="265194" cy="394556"/>
              </a:xfrm>
              <a:prstGeom prst="up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6384063" y="2805751"/>
                <a:ext cx="526983" cy="3265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Logs</a:t>
                </a:r>
              </a:p>
            </p:txBody>
          </p:sp>
        </p:grpSp>
        <p:sp>
          <p:nvSpPr>
            <p:cNvPr id="35" name="Up-Down Arrow 34"/>
            <p:cNvSpPr/>
            <p:nvPr/>
          </p:nvSpPr>
          <p:spPr>
            <a:xfrm rot="5400000">
              <a:off x="8284463" y="4527287"/>
              <a:ext cx="315540" cy="536005"/>
            </a:xfrm>
            <a:prstGeom prst="up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6" name="Up-Down Arrow 35"/>
            <p:cNvSpPr/>
            <p:nvPr/>
          </p:nvSpPr>
          <p:spPr>
            <a:xfrm rot="5400000">
              <a:off x="8284463" y="2014352"/>
              <a:ext cx="315540" cy="536005"/>
            </a:xfrm>
            <a:prstGeom prst="up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pic>
          <p:nvPicPr>
            <p:cNvPr id="37" name="Picture 36" descr="File:Twemoji 267b.svg - Wikimedia Commons"/>
            <p:cNvPicPr>
              <a:picLocks noChangeAspect="1"/>
            </p:cNvPicPr>
            <p:nvPr/>
          </p:nvPicPr>
          <p:blipFill>
            <a:blip r:embed="rId8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7408" y="3357763"/>
              <a:ext cx="766844" cy="671643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" y="58246"/>
            <a:ext cx="11832000" cy="705509"/>
          </a:xfrm>
        </p:spPr>
        <p:txBody>
          <a:bodyPr/>
          <a:lstStyle/>
          <a:p>
            <a:r>
              <a:rPr lang="en-US" dirty="0" smtClean="0"/>
              <a:t>Example #3: Data Capsules as Part of Model Delivery</a:t>
            </a:r>
            <a:endParaRPr lang="en-US" dirty="0"/>
          </a:p>
        </p:txBody>
      </p:sp>
      <p:sp>
        <p:nvSpPr>
          <p:cNvPr id="138" name="Content Placeholder 137"/>
          <p:cNvSpPr>
            <a:spLocks noGrp="1"/>
          </p:cNvSpPr>
          <p:nvPr>
            <p:ph idx="1"/>
          </p:nvPr>
        </p:nvSpPr>
        <p:spPr>
          <a:xfrm>
            <a:off x="104388" y="5631776"/>
            <a:ext cx="12221018" cy="130287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Robotic grasping model distributed in DCs</a:t>
            </a:r>
          </a:p>
          <a:p>
            <a:pPr lvl="1"/>
            <a:r>
              <a:rPr lang="en-US" dirty="0" smtClean="0"/>
              <a:t>Intellectual property of producer (only unpacked in environments guaranteed not to leak model)</a:t>
            </a:r>
          </a:p>
          <a:p>
            <a:pPr lvl="1"/>
            <a:r>
              <a:rPr lang="en-US" dirty="0" smtClean="0"/>
              <a:t>Refinement on the edge is updated only by authorized enclaves with attested algorithms</a:t>
            </a:r>
            <a:endParaRPr lang="en-US" dirty="0"/>
          </a:p>
        </p:txBody>
      </p:sp>
      <p:sp>
        <p:nvSpPr>
          <p:cNvPr id="30" name="Down Arrow 29"/>
          <p:cNvSpPr/>
          <p:nvPr/>
        </p:nvSpPr>
        <p:spPr>
          <a:xfrm rot="16200000">
            <a:off x="5118191" y="2096700"/>
            <a:ext cx="396780" cy="208725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40" name="Group 139"/>
          <p:cNvGrpSpPr/>
          <p:nvPr/>
        </p:nvGrpSpPr>
        <p:grpSpPr>
          <a:xfrm>
            <a:off x="597600" y="590401"/>
            <a:ext cx="4426456" cy="5112569"/>
            <a:chOff x="468000" y="590401"/>
            <a:chExt cx="4426456" cy="5112569"/>
          </a:xfrm>
        </p:grpSpPr>
        <p:sp>
          <p:nvSpPr>
            <p:cNvPr id="6" name="Cloud 5"/>
            <p:cNvSpPr/>
            <p:nvPr/>
          </p:nvSpPr>
          <p:spPr>
            <a:xfrm>
              <a:off x="468000" y="590401"/>
              <a:ext cx="4426456" cy="4975199"/>
            </a:xfrm>
            <a:prstGeom prst="cloud">
              <a:avLst/>
            </a:prstGeom>
            <a:solidFill>
              <a:srgbClr val="8DDCF8"/>
            </a:solidFill>
            <a:ln w="38100"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2375348" y="2689006"/>
              <a:ext cx="524276" cy="22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lowchart: Magnetic Disk 9"/>
            <p:cNvSpPr/>
            <p:nvPr/>
          </p:nvSpPr>
          <p:spPr>
            <a:xfrm>
              <a:off x="753502" y="2764239"/>
              <a:ext cx="556070" cy="313085"/>
            </a:xfrm>
            <a:prstGeom prst="flowChartMagneticDisk">
              <a:avLst/>
            </a:prstGeom>
            <a:solidFill>
              <a:srgbClr val="92D05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4855" y="3486212"/>
              <a:ext cx="116044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/>
                <a:t>Training </a:t>
              </a:r>
            </a:p>
            <a:p>
              <a:pPr algn="ctr">
                <a:lnSpc>
                  <a:spcPct val="85000"/>
                </a:lnSpc>
              </a:pPr>
              <a:r>
                <a:rPr lang="en-US" sz="2000" dirty="0" smtClean="0"/>
                <a:t>Data Sets</a:t>
              </a:r>
              <a:endParaRPr lang="en-US" sz="2000" dirty="0"/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1285564" y="2193498"/>
              <a:ext cx="1677991" cy="1141540"/>
              <a:chOff x="1101384" y="3936845"/>
              <a:chExt cx="1358492" cy="842804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1349538" y="3936845"/>
                <a:ext cx="861091" cy="753805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101384" y="3954808"/>
                <a:ext cx="1358492" cy="824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600" dirty="0" smtClean="0"/>
                  <a:t>Model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1600" dirty="0" smtClean="0"/>
                  <a:t>Building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1600" dirty="0" smtClean="0"/>
                  <a:t>And</a:t>
                </a:r>
                <a:br>
                  <a:rPr lang="en-US" sz="1600" dirty="0" smtClean="0"/>
                </a:br>
                <a:r>
                  <a:rPr lang="en-US" sz="1600" dirty="0" smtClean="0"/>
                  <a:t>Refinement</a:t>
                </a:r>
                <a:endParaRPr lang="en-US" sz="1600" dirty="0"/>
              </a:p>
            </p:txBody>
          </p:sp>
        </p:grpSp>
        <p:sp>
          <p:nvSpPr>
            <p:cNvPr id="13" name="Flowchart: Document 12"/>
            <p:cNvSpPr/>
            <p:nvPr/>
          </p:nvSpPr>
          <p:spPr>
            <a:xfrm>
              <a:off x="2902429" y="2467410"/>
              <a:ext cx="795383" cy="602986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28647" y="2520902"/>
              <a:ext cx="986945" cy="349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err="1" smtClean="0"/>
                <a:t>Model.pb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239822" y="2674302"/>
              <a:ext cx="392771" cy="2579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lowchart: Magnetic Disk 21"/>
            <p:cNvSpPr/>
            <p:nvPr/>
          </p:nvSpPr>
          <p:spPr>
            <a:xfrm>
              <a:off x="964941" y="2966278"/>
              <a:ext cx="556070" cy="313085"/>
            </a:xfrm>
            <a:prstGeom prst="flowChartMagneticDisk">
              <a:avLst/>
            </a:prstGeom>
            <a:solidFill>
              <a:srgbClr val="92D05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" name="Flowchart: Magnetic Disk 22"/>
            <p:cNvSpPr/>
            <p:nvPr/>
          </p:nvSpPr>
          <p:spPr>
            <a:xfrm>
              <a:off x="1176380" y="3168317"/>
              <a:ext cx="556070" cy="313085"/>
            </a:xfrm>
            <a:prstGeom prst="flowChartMagneticDisk">
              <a:avLst/>
            </a:prstGeom>
            <a:solidFill>
              <a:srgbClr val="92D05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4" name="Straight Arrow Connector 23"/>
            <p:cNvCxnSpPr>
              <a:stCxn id="13" idx="3"/>
            </p:cNvCxnSpPr>
            <p:nvPr/>
          </p:nvCxnSpPr>
          <p:spPr>
            <a:xfrm>
              <a:off x="3697812" y="2768903"/>
              <a:ext cx="274403" cy="1613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056301" y="1017889"/>
              <a:ext cx="3670428" cy="11943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dirty="0" smtClean="0"/>
                <a:t>Cloud Based</a:t>
              </a:r>
            </a:p>
            <a:p>
              <a:pPr algn="ctr">
                <a:lnSpc>
                  <a:spcPct val="85000"/>
                </a:lnSpc>
              </a:pPr>
              <a:r>
                <a:rPr lang="en-US" sz="2800" dirty="0" smtClean="0"/>
                <a:t>Model Development</a:t>
              </a:r>
            </a:p>
            <a:p>
              <a:pPr algn="ctr">
                <a:lnSpc>
                  <a:spcPct val="85000"/>
                </a:lnSpc>
              </a:pPr>
              <a:r>
                <a:rPr lang="en-US" sz="2800" dirty="0" smtClean="0"/>
                <a:t>(w/ Secure Distribution)</a:t>
              </a:r>
              <a:endParaRPr lang="en-US" sz="2800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359169" y="2697060"/>
              <a:ext cx="1441483" cy="1397007"/>
              <a:chOff x="2357415" y="2648972"/>
              <a:chExt cx="1038987" cy="1053774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2357415" y="2648972"/>
                <a:ext cx="1038987" cy="1053774"/>
                <a:chOff x="2366041" y="3392359"/>
                <a:chExt cx="1038987" cy="1053774"/>
              </a:xfrm>
            </p:grpSpPr>
            <p:pic>
              <p:nvPicPr>
                <p:cNvPr id="104" name="Picture 103"/>
                <p:cNvPicPr>
                  <a:picLocks noChangeAspect="1"/>
                </p:cNvPicPr>
                <p:nvPr/>
              </p:nvPicPr>
              <p:blipFill>
                <a:blip r:embed="rId9" cstate="email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6041" y="3392359"/>
                  <a:ext cx="1017673" cy="1053774"/>
                </a:xfrm>
                <a:prstGeom prst="rect">
                  <a:avLst/>
                </a:prstGeom>
                <a:scene3d>
                  <a:camera prst="orthographicFront">
                    <a:rot lat="259727" lon="21449706" rev="0"/>
                  </a:camera>
                  <a:lightRig rig="threePt" dir="t"/>
                </a:scene3d>
              </p:spPr>
            </p:pic>
            <p:grpSp>
              <p:nvGrpSpPr>
                <p:cNvPr id="105" name="Group 104"/>
                <p:cNvGrpSpPr/>
                <p:nvPr/>
              </p:nvGrpSpPr>
              <p:grpSpPr>
                <a:xfrm rot="8652047" flipH="1">
                  <a:off x="2717539" y="3775388"/>
                  <a:ext cx="687489" cy="258757"/>
                  <a:chOff x="478115" y="4026642"/>
                  <a:chExt cx="2700650" cy="849602"/>
                </a:xfrm>
                <a:solidFill>
                  <a:schemeClr val="tx2">
                    <a:lumMod val="20000"/>
                    <a:lumOff val="80000"/>
                  </a:schemeClr>
                </a:solidFill>
              </p:grpSpPr>
              <p:sp>
                <p:nvSpPr>
                  <p:cNvPr id="106" name="Rounded Rectangle 105"/>
                  <p:cNvSpPr/>
                  <p:nvPr/>
                </p:nvSpPr>
                <p:spPr>
                  <a:xfrm>
                    <a:off x="1194595" y="4224958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7" name="Right Arrow 106"/>
                  <p:cNvSpPr/>
                  <p:nvPr/>
                </p:nvSpPr>
                <p:spPr>
                  <a:xfrm rot="10800000">
                    <a:off x="478115" y="4285726"/>
                    <a:ext cx="716480" cy="19729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" name="Right Arrow 107"/>
                  <p:cNvSpPr/>
                  <p:nvPr/>
                </p:nvSpPr>
                <p:spPr>
                  <a:xfrm rot="9513157">
                    <a:off x="1552568" y="4102832"/>
                    <a:ext cx="779426" cy="219257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9" name="Right Arrow 108"/>
                  <p:cNvSpPr/>
                  <p:nvPr/>
                </p:nvSpPr>
                <p:spPr>
                  <a:xfrm rot="11515972">
                    <a:off x="1582069" y="4474941"/>
                    <a:ext cx="1057676" cy="234919"/>
                  </a:xfrm>
                  <a:prstGeom prst="rightArrow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0" name="Rounded Rectangle 109"/>
                  <p:cNvSpPr/>
                  <p:nvPr/>
                </p:nvSpPr>
                <p:spPr>
                  <a:xfrm rot="316762">
                    <a:off x="2001969" y="4026642"/>
                    <a:ext cx="458250" cy="296038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1" name="Rounded Rectangle 110"/>
                  <p:cNvSpPr/>
                  <p:nvPr/>
                </p:nvSpPr>
                <p:spPr>
                  <a:xfrm>
                    <a:off x="2568971" y="4580205"/>
                    <a:ext cx="458249" cy="296039"/>
                  </a:xfrm>
                  <a:prstGeom prst="roundRect">
                    <a:avLst/>
                  </a:prstGeom>
                  <a:grpFill/>
                  <a:ln w="952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2" name="5-Point Star 111"/>
                  <p:cNvSpPr/>
                  <p:nvPr/>
                </p:nvSpPr>
                <p:spPr>
                  <a:xfrm>
                    <a:off x="2283086" y="4109164"/>
                    <a:ext cx="474918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3" name="5-Point Star 112"/>
                  <p:cNvSpPr/>
                  <p:nvPr/>
                </p:nvSpPr>
                <p:spPr>
                  <a:xfrm>
                    <a:off x="2766036" y="4382943"/>
                    <a:ext cx="412729" cy="382067"/>
                  </a:xfrm>
                  <a:prstGeom prst="star5">
                    <a:avLst/>
                  </a:pr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20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103" name="TextBox 102"/>
              <p:cNvSpPr txBox="1"/>
              <p:nvPr/>
            </p:nvSpPr>
            <p:spPr>
              <a:xfrm>
                <a:off x="2438595" y="2889858"/>
                <a:ext cx="624554" cy="374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b="1" dirty="0" smtClean="0"/>
                  <a:t>Initial 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en-US" b="1" dirty="0" smtClean="0"/>
                  <a:t>Model </a:t>
                </a:r>
                <a:endParaRPr lang="en-US" b="1" dirty="0"/>
              </a:p>
            </p:txBody>
          </p:sp>
        </p:grpSp>
        <p:pic>
          <p:nvPicPr>
            <p:cNvPr id="136" name="Picture 135" descr="File:Twemoji 267b.svg - Wikimedia Commons"/>
            <p:cNvPicPr>
              <a:picLocks noChangeAspect="1"/>
            </p:cNvPicPr>
            <p:nvPr/>
          </p:nvPicPr>
          <p:blipFill>
            <a:blip r:embed="rId8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644" y="3106685"/>
              <a:ext cx="766844" cy="671643"/>
            </a:xfrm>
            <a:prstGeom prst="rect">
              <a:avLst/>
            </a:prstGeom>
          </p:spPr>
        </p:pic>
        <p:pic>
          <p:nvPicPr>
            <p:cNvPr id="25" name="Picture 24" descr="Server 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465" y="3686440"/>
              <a:ext cx="2486835" cy="20165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7351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uiExpand="1" build="p"/>
      <p:bldP spid="30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loud 384"/>
          <p:cNvSpPr/>
          <p:nvPr/>
        </p:nvSpPr>
        <p:spPr>
          <a:xfrm rot="566172">
            <a:off x="-56296" y="489341"/>
            <a:ext cx="11958748" cy="6397184"/>
          </a:xfrm>
          <a:prstGeom prst="cloud">
            <a:avLst/>
          </a:prstGeom>
          <a:solidFill>
            <a:srgbClr val="8DDC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" name="Cloud 4"/>
          <p:cNvSpPr/>
          <p:nvPr/>
        </p:nvSpPr>
        <p:spPr>
          <a:xfrm rot="787213">
            <a:off x="4537417" y="1778043"/>
            <a:ext cx="7139668" cy="4512740"/>
          </a:xfrm>
          <a:prstGeom prst="clou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74" name="Cloud 273"/>
          <p:cNvSpPr/>
          <p:nvPr/>
        </p:nvSpPr>
        <p:spPr>
          <a:xfrm rot="364709">
            <a:off x="60644" y="629445"/>
            <a:ext cx="2757731" cy="2371981"/>
          </a:xfrm>
          <a:prstGeom prst="clou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16" name="Cloud 215"/>
          <p:cNvSpPr/>
          <p:nvPr/>
        </p:nvSpPr>
        <p:spPr>
          <a:xfrm rot="787213">
            <a:off x="37271" y="4088434"/>
            <a:ext cx="3483268" cy="2340294"/>
          </a:xfrm>
          <a:prstGeom prst="clou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62"/>
            <a:ext cx="10515600" cy="681204"/>
          </a:xfrm>
        </p:spPr>
        <p:txBody>
          <a:bodyPr>
            <a:normAutofit/>
          </a:bodyPr>
          <a:lstStyle/>
          <a:p>
            <a:r>
              <a:rPr lang="en-US" dirty="0" err="1">
                <a:latin typeface="Gill Sans Light"/>
              </a:rPr>
              <a:t>DataCapsule</a:t>
            </a:r>
            <a:r>
              <a:rPr lang="en-US" dirty="0">
                <a:latin typeface="Gill Sans Light"/>
              </a:rPr>
              <a:t> Infrastructure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284431" y="1404312"/>
            <a:ext cx="5500864" cy="5345045"/>
            <a:chOff x="3663268" y="1488868"/>
            <a:chExt cx="5498982" cy="4106081"/>
          </a:xfrm>
        </p:grpSpPr>
        <p:sp>
          <p:nvSpPr>
            <p:cNvPr id="6" name="Arc 5"/>
            <p:cNvSpPr/>
            <p:nvPr/>
          </p:nvSpPr>
          <p:spPr>
            <a:xfrm rot="15297680">
              <a:off x="4355822" y="796314"/>
              <a:ext cx="4104024" cy="548913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7" name="Arc 6"/>
            <p:cNvSpPr/>
            <p:nvPr/>
          </p:nvSpPr>
          <p:spPr>
            <a:xfrm rot="15297680">
              <a:off x="4491135" y="923835"/>
              <a:ext cx="4000847" cy="534138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906612" y="2339914"/>
            <a:ext cx="33185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Gill Sans Light"/>
              </a:rPr>
              <a:t>Large Edge Domain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86" y="3057209"/>
            <a:ext cx="24449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Gill Sans Light"/>
              </a:rPr>
              <a:t>Cloud Domain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4555855" y="6113914"/>
            <a:ext cx="25394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Gill Sans Light"/>
              </a:rPr>
              <a:t>Global Domain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951FDC-BBEF-EC45-8EA0-E0E2BAE890D3}"/>
              </a:ext>
            </a:extLst>
          </p:cNvPr>
          <p:cNvGrpSpPr/>
          <p:nvPr/>
        </p:nvGrpSpPr>
        <p:grpSpPr>
          <a:xfrm>
            <a:off x="225359" y="83043"/>
            <a:ext cx="11547441" cy="6389992"/>
            <a:chOff x="225359" y="83043"/>
            <a:chExt cx="11547441" cy="6389992"/>
          </a:xfrm>
        </p:grpSpPr>
        <p:grpSp>
          <p:nvGrpSpPr>
            <p:cNvPr id="15" name="Group 14"/>
            <p:cNvGrpSpPr/>
            <p:nvPr/>
          </p:nvGrpSpPr>
          <p:grpSpPr>
            <a:xfrm>
              <a:off x="9416914" y="1529924"/>
              <a:ext cx="949765" cy="973483"/>
              <a:chOff x="2391035" y="1416506"/>
              <a:chExt cx="1057934" cy="109945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2391035" y="1416506"/>
                <a:ext cx="1057934" cy="1017457"/>
              </a:xfrm>
              <a:prstGeom prst="ellipse">
                <a:avLst/>
              </a:prstGeom>
              <a:solidFill>
                <a:srgbClr val="FEACA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pic>
            <p:nvPicPr>
              <p:cNvPr id="91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5411" y="1535634"/>
                <a:ext cx="373063" cy="557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2511432" y="1994556"/>
                <a:ext cx="891355" cy="521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Gill Sans Light"/>
                  </a:rPr>
                  <a:t>SES</a:t>
                </a: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10823035" y="5499552"/>
              <a:ext cx="949765" cy="973483"/>
              <a:chOff x="2391035" y="1416506"/>
              <a:chExt cx="1057934" cy="1099456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2391035" y="1416506"/>
                <a:ext cx="1057934" cy="1017457"/>
              </a:xfrm>
              <a:prstGeom prst="ellipse">
                <a:avLst/>
              </a:prstGeom>
              <a:solidFill>
                <a:srgbClr val="FEACA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pic>
            <p:nvPicPr>
              <p:cNvPr id="131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5411" y="1535634"/>
                <a:ext cx="373063" cy="557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TextBox 131"/>
              <p:cNvSpPr txBox="1"/>
              <p:nvPr/>
            </p:nvSpPr>
            <p:spPr>
              <a:xfrm>
                <a:off x="2525486" y="1994556"/>
                <a:ext cx="891355" cy="521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Gill Sans Light"/>
                  </a:rPr>
                  <a:t>SES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5527658" y="4900704"/>
              <a:ext cx="949764" cy="973483"/>
              <a:chOff x="2391035" y="1416506"/>
              <a:chExt cx="1057934" cy="1099456"/>
            </a:xfrm>
          </p:grpSpPr>
          <p:sp>
            <p:nvSpPr>
              <p:cNvPr id="134" name="Oval 133"/>
              <p:cNvSpPr/>
              <p:nvPr/>
            </p:nvSpPr>
            <p:spPr>
              <a:xfrm>
                <a:off x="2391035" y="1416506"/>
                <a:ext cx="1057934" cy="1017457"/>
              </a:xfrm>
              <a:prstGeom prst="ellipse">
                <a:avLst/>
              </a:prstGeom>
              <a:solidFill>
                <a:srgbClr val="FEACA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pic>
            <p:nvPicPr>
              <p:cNvPr id="135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5411" y="1535634"/>
                <a:ext cx="373063" cy="557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6" name="TextBox 135"/>
              <p:cNvSpPr txBox="1"/>
              <p:nvPr/>
            </p:nvSpPr>
            <p:spPr>
              <a:xfrm>
                <a:off x="2514834" y="1994556"/>
                <a:ext cx="891355" cy="521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Gill Sans Light"/>
                  </a:rPr>
                  <a:t>SES</a:t>
                </a:r>
              </a:p>
            </p:txBody>
          </p:sp>
        </p:grpSp>
        <p:cxnSp>
          <p:nvCxnSpPr>
            <p:cNvPr id="45" name="Straight Connector 44"/>
            <p:cNvCxnSpPr>
              <a:endCxn id="351" idx="1"/>
            </p:cNvCxnSpPr>
            <p:nvPr/>
          </p:nvCxnSpPr>
          <p:spPr>
            <a:xfrm flipV="1">
              <a:off x="6260482" y="4930555"/>
              <a:ext cx="780586" cy="236050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131" idx="1"/>
              <a:endCxn id="356" idx="3"/>
            </p:cNvCxnSpPr>
            <p:nvPr/>
          </p:nvCxnSpPr>
          <p:spPr>
            <a:xfrm flipH="1" flipV="1">
              <a:off x="10403270" y="5820676"/>
              <a:ext cx="719953" cy="31040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flipH="1" flipV="1">
              <a:off x="10195268" y="2141882"/>
              <a:ext cx="351786" cy="521890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/>
            <p:nvPr/>
          </p:nvGrpSpPr>
          <p:grpSpPr>
            <a:xfrm>
              <a:off x="225359" y="83043"/>
              <a:ext cx="1755841" cy="1686537"/>
              <a:chOff x="527998" y="355961"/>
              <a:chExt cx="1755841" cy="168653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527998" y="355961"/>
                <a:ext cx="1755841" cy="1676541"/>
              </a:xfrm>
              <a:prstGeom prst="rect">
                <a:avLst/>
              </a:prstGeom>
              <a:solidFill>
                <a:srgbClr val="FEACA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pic>
            <p:nvPicPr>
              <p:cNvPr id="209" name="Picture 16" descr="Mainframe Server clip art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7265" y="483218"/>
                <a:ext cx="1071125" cy="1282767"/>
              </a:xfrm>
              <a:prstGeom prst="rect">
                <a:avLst/>
              </a:prstGeom>
              <a:noFill/>
              <a:extLst/>
            </p:spPr>
          </p:pic>
          <p:grpSp>
            <p:nvGrpSpPr>
              <p:cNvPr id="205" name="Group 204"/>
              <p:cNvGrpSpPr/>
              <p:nvPr/>
            </p:nvGrpSpPr>
            <p:grpSpPr>
              <a:xfrm>
                <a:off x="609334" y="995164"/>
                <a:ext cx="658916" cy="670458"/>
                <a:chOff x="1702167" y="1381218"/>
                <a:chExt cx="658916" cy="670458"/>
              </a:xfrm>
            </p:grpSpPr>
            <p:sp>
              <p:nvSpPr>
                <p:cNvPr id="206" name="Flowchart: Magnetic Disk 205"/>
                <p:cNvSpPr/>
                <p:nvPr/>
              </p:nvSpPr>
              <p:spPr>
                <a:xfrm>
                  <a:off x="1702167" y="1381218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07" name="Flowchart: Magnetic Disk 206"/>
                <p:cNvSpPr/>
                <p:nvPr/>
              </p:nvSpPr>
              <p:spPr>
                <a:xfrm>
                  <a:off x="1824094" y="1494401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08" name="Flowchart: Magnetic Disk 207"/>
                <p:cNvSpPr/>
                <p:nvPr/>
              </p:nvSpPr>
              <p:spPr>
                <a:xfrm>
                  <a:off x="1946022" y="1607584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623003" y="630964"/>
                <a:ext cx="658916" cy="670458"/>
                <a:chOff x="1702167" y="1381218"/>
                <a:chExt cx="658916" cy="670458"/>
              </a:xfrm>
            </p:grpSpPr>
            <p:sp>
              <p:nvSpPr>
                <p:cNvPr id="190" name="Flowchart: Magnetic Disk 189"/>
                <p:cNvSpPr/>
                <p:nvPr/>
              </p:nvSpPr>
              <p:spPr>
                <a:xfrm>
                  <a:off x="1702167" y="1381218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91" name="Flowchart: Magnetic Disk 190"/>
                <p:cNvSpPr/>
                <p:nvPr/>
              </p:nvSpPr>
              <p:spPr>
                <a:xfrm>
                  <a:off x="1824094" y="1494401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92" name="Flowchart: Magnetic Disk 191"/>
                <p:cNvSpPr/>
                <p:nvPr/>
              </p:nvSpPr>
              <p:spPr>
                <a:xfrm>
                  <a:off x="1946022" y="1607584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281" name="TextBox 280"/>
              <p:cNvSpPr txBox="1"/>
              <p:nvPr/>
            </p:nvSpPr>
            <p:spPr>
              <a:xfrm>
                <a:off x="560290" y="1673166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Cloud Service</a:t>
                </a:r>
              </a:p>
            </p:txBody>
          </p:sp>
        </p:grpSp>
        <p:grpSp>
          <p:nvGrpSpPr>
            <p:cNvPr id="380" name="Group 379"/>
            <p:cNvGrpSpPr/>
            <p:nvPr/>
          </p:nvGrpSpPr>
          <p:grpSpPr>
            <a:xfrm>
              <a:off x="1570233" y="4444962"/>
              <a:ext cx="1475725" cy="1712230"/>
              <a:chOff x="2277590" y="4535098"/>
              <a:chExt cx="1475725" cy="1712230"/>
            </a:xfrm>
          </p:grpSpPr>
          <p:sp>
            <p:nvSpPr>
              <p:cNvPr id="286" name="Rectangle 285"/>
              <p:cNvSpPr/>
              <p:nvPr/>
            </p:nvSpPr>
            <p:spPr>
              <a:xfrm>
                <a:off x="2386356" y="4535098"/>
                <a:ext cx="1268829" cy="1666261"/>
              </a:xfrm>
              <a:prstGeom prst="rect">
                <a:avLst/>
              </a:prstGeom>
              <a:solidFill>
                <a:srgbClr val="FEACA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dirty="0">
                    <a:latin typeface="Gill Sans Light"/>
                  </a:rPr>
                  <a:t>h</a:t>
                </a:r>
              </a:p>
            </p:txBody>
          </p:sp>
          <p:sp>
            <p:nvSpPr>
              <p:cNvPr id="285" name="TextBox 284"/>
              <p:cNvSpPr txBox="1"/>
              <p:nvPr/>
            </p:nvSpPr>
            <p:spPr>
              <a:xfrm>
                <a:off x="2277590" y="5739497"/>
                <a:ext cx="1475725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Combined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  <a:r>
                  <a:rPr lang="en-US" dirty="0" err="1">
                    <a:latin typeface="Gill Sans Light"/>
                  </a:rPr>
                  <a:t>EndPT</a:t>
                </a:r>
                <a:endParaRPr lang="en-US" dirty="0">
                  <a:latin typeface="Gill Sans Light"/>
                </a:endParaRPr>
              </a:p>
            </p:txBody>
          </p:sp>
          <p:pic>
            <p:nvPicPr>
              <p:cNvPr id="374" name="Picture 373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9161" y="4622736"/>
                <a:ext cx="791638" cy="432702"/>
              </a:xfrm>
              <a:prstGeom prst="rect">
                <a:avLst/>
              </a:prstGeom>
              <a:noFill/>
            </p:spPr>
          </p:pic>
          <p:pic>
            <p:nvPicPr>
              <p:cNvPr id="375" name="Picture 9" descr="C:\Documents and Settings\czerwin.EECS\My Documents\My Pictures\server1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2735" y="5143076"/>
                <a:ext cx="334919" cy="493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6" name="Flowchart: Magnetic Disk 375"/>
              <p:cNvSpPr/>
              <p:nvPr/>
            </p:nvSpPr>
            <p:spPr>
              <a:xfrm>
                <a:off x="2869511" y="5066394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7" name="Flowchart: Magnetic Disk 376"/>
              <p:cNvSpPr/>
              <p:nvPr/>
            </p:nvSpPr>
            <p:spPr>
              <a:xfrm>
                <a:off x="2972961" y="5154323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8" name="Flowchart: Magnetic Disk 377"/>
              <p:cNvSpPr/>
              <p:nvPr/>
            </p:nvSpPr>
            <p:spPr>
              <a:xfrm>
                <a:off x="3066384" y="5241488"/>
                <a:ext cx="415061" cy="444092"/>
              </a:xfrm>
              <a:prstGeom prst="flowChartMagneticDisk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Gill Sans Light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256" name="Straight Connector 255"/>
            <p:cNvCxnSpPr>
              <a:stCxn id="374" idx="0"/>
            </p:cNvCxnSpPr>
            <p:nvPr/>
          </p:nvCxnSpPr>
          <p:spPr>
            <a:xfrm flipV="1">
              <a:off x="2307623" y="3481330"/>
              <a:ext cx="1082501" cy="1051270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D79973-0683-9E40-ADD9-404127E76BCB}"/>
              </a:ext>
            </a:extLst>
          </p:cNvPr>
          <p:cNvGrpSpPr/>
          <p:nvPr/>
        </p:nvGrpSpPr>
        <p:grpSpPr>
          <a:xfrm>
            <a:off x="315196" y="1422942"/>
            <a:ext cx="10531271" cy="4791772"/>
            <a:chOff x="315196" y="1422942"/>
            <a:chExt cx="10531271" cy="4791772"/>
          </a:xfrm>
        </p:grpSpPr>
        <p:pic>
          <p:nvPicPr>
            <p:cNvPr id="11" name="Picture 2" descr="https://lh4.googleusercontent.com/0cy7Adgk_bWLYPbD3OOOc3nsWuxfQkYGl1-EbtsGbYxKebPZxs34SHu8YtBlSZmJqJOtFEMVF08vdthRLcph7v7hxOy-_V3Jzu4kHCC0X3gtfTNibgb8dnVd_by9_du3PUZFDEeB5TY"/>
            <p:cNvPicPr>
              <a:picLocks noChangeAspect="1" noChangeArrowheads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42806" y="3227642"/>
              <a:ext cx="1324997" cy="146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2" descr="https://lh4.googleusercontent.com/0cy7Adgk_bWLYPbD3OOOc3nsWuxfQkYGl1-EbtsGbYxKebPZxs34SHu8YtBlSZmJqJOtFEMVF08vdthRLcph7v7hxOy-_V3Jzu4kHCC0X3gtfTNibgb8dnVd_by9_du3PUZFDEeB5TY"/>
            <p:cNvPicPr>
              <a:picLocks noChangeAspect="1" noChangeArrowheads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5196" y="4748939"/>
              <a:ext cx="1324997" cy="146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2" descr="https://lh4.googleusercontent.com/0cy7Adgk_bWLYPbD3OOOc3nsWuxfQkYGl1-EbtsGbYxKebPZxs34SHu8YtBlSZmJqJOtFEMVF08vdthRLcph7v7hxOy-_V3Jzu4kHCC0X3gtfTNibgb8dnVd_by9_du3PUZFDEeB5TY"/>
            <p:cNvPicPr>
              <a:picLocks noChangeAspect="1" noChangeArrowheads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8767922" y="2846505"/>
              <a:ext cx="1324997" cy="146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4" name="Straight Connector 243"/>
            <p:cNvCxnSpPr/>
            <p:nvPr/>
          </p:nvCxnSpPr>
          <p:spPr>
            <a:xfrm flipH="1">
              <a:off x="9971652" y="4785493"/>
              <a:ext cx="35799" cy="793646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7" name="Picture 246" descr="Review TP-Link TD-W8980: Media Server in un unico ..."/>
            <p:cNvPicPr>
              <a:picLocks noChangeAspect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140" y="1422942"/>
              <a:ext cx="1256942" cy="1090701"/>
            </a:xfrm>
            <a:prstGeom prst="rect">
              <a:avLst/>
            </a:prstGeom>
          </p:spPr>
        </p:pic>
        <p:cxnSp>
          <p:nvCxnSpPr>
            <p:cNvPr id="248" name="Straight Connector 247"/>
            <p:cNvCxnSpPr/>
            <p:nvPr/>
          </p:nvCxnSpPr>
          <p:spPr>
            <a:xfrm flipV="1">
              <a:off x="6161207" y="2377865"/>
              <a:ext cx="364645" cy="292166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9" name="Picture 248" descr="Review TP-Link TD-W8980: Media Server in un unico ..."/>
            <p:cNvPicPr>
              <a:picLocks noChangeAspect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525" y="3866652"/>
              <a:ext cx="1256942" cy="1090701"/>
            </a:xfrm>
            <a:prstGeom prst="rect">
              <a:avLst/>
            </a:prstGeom>
          </p:spPr>
        </p:pic>
        <p:pic>
          <p:nvPicPr>
            <p:cNvPr id="265" name="Picture 264" descr="Review TP-Link TD-W8980: Media Server in un unico ..."/>
            <p:cNvPicPr>
              <a:picLocks noChangeAspect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941" y="3687933"/>
              <a:ext cx="1256942" cy="1090701"/>
            </a:xfrm>
            <a:prstGeom prst="rect">
              <a:avLst/>
            </a:prstGeom>
          </p:spPr>
        </p:pic>
        <p:pic>
          <p:nvPicPr>
            <p:cNvPr id="328" name="Picture 327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2496" y="3057413"/>
              <a:ext cx="2000250" cy="1600200"/>
            </a:xfrm>
            <a:prstGeom prst="rect">
              <a:avLst/>
            </a:prstGeom>
          </p:spPr>
        </p:pic>
        <p:cxnSp>
          <p:nvCxnSpPr>
            <p:cNvPr id="268" name="Straight Connector 267"/>
            <p:cNvCxnSpPr/>
            <p:nvPr/>
          </p:nvCxnSpPr>
          <p:spPr>
            <a:xfrm flipH="1" flipV="1">
              <a:off x="1400432" y="4549955"/>
              <a:ext cx="532977" cy="98865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 rot="4579300">
            <a:off x="862351" y="4255539"/>
            <a:ext cx="3552864" cy="2419352"/>
            <a:chOff x="3663268" y="1488868"/>
            <a:chExt cx="5554667" cy="4141799"/>
          </a:xfrm>
        </p:grpSpPr>
        <p:sp>
          <p:nvSpPr>
            <p:cNvPr id="128" name="Arc 127"/>
            <p:cNvSpPr/>
            <p:nvPr/>
          </p:nvSpPr>
          <p:spPr>
            <a:xfrm rot="15297680">
              <a:off x="4355822" y="796314"/>
              <a:ext cx="4104024" cy="548913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129" name="Arc 128"/>
            <p:cNvSpPr/>
            <p:nvPr/>
          </p:nvSpPr>
          <p:spPr>
            <a:xfrm rot="15297680">
              <a:off x="4546820" y="959553"/>
              <a:ext cx="4000847" cy="534138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 rot="9368837">
            <a:off x="-43190" y="334318"/>
            <a:ext cx="3358311" cy="2752776"/>
            <a:chOff x="3663268" y="1488868"/>
            <a:chExt cx="5554667" cy="4141799"/>
          </a:xfrm>
        </p:grpSpPr>
        <p:sp>
          <p:nvSpPr>
            <p:cNvPr id="137" name="Arc 136"/>
            <p:cNvSpPr/>
            <p:nvPr/>
          </p:nvSpPr>
          <p:spPr>
            <a:xfrm rot="15297680">
              <a:off x="4355822" y="796314"/>
              <a:ext cx="4104024" cy="548913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138" name="Arc 137"/>
            <p:cNvSpPr/>
            <p:nvPr/>
          </p:nvSpPr>
          <p:spPr>
            <a:xfrm rot="15297680">
              <a:off x="4546820" y="959553"/>
              <a:ext cx="4000847" cy="5341382"/>
            </a:xfrm>
            <a:prstGeom prst="arc">
              <a:avLst>
                <a:gd name="adj1" fmla="val 16120723"/>
                <a:gd name="adj2" fmla="val 1767957"/>
              </a:avLst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91E6A1-9679-AC49-BD51-4EA0DAEA063A}"/>
              </a:ext>
            </a:extLst>
          </p:cNvPr>
          <p:cNvGrpSpPr/>
          <p:nvPr/>
        </p:nvGrpSpPr>
        <p:grpSpPr>
          <a:xfrm>
            <a:off x="1215595" y="1805855"/>
            <a:ext cx="10018518" cy="4745480"/>
            <a:chOff x="1215595" y="1805855"/>
            <a:chExt cx="10018518" cy="4745480"/>
          </a:xfrm>
        </p:grpSpPr>
        <p:grpSp>
          <p:nvGrpSpPr>
            <p:cNvPr id="353" name="Group 352"/>
            <p:cNvGrpSpPr/>
            <p:nvPr/>
          </p:nvGrpSpPr>
          <p:grpSpPr>
            <a:xfrm>
              <a:off x="9543222" y="5551610"/>
              <a:ext cx="928459" cy="999725"/>
              <a:chOff x="9351174" y="386615"/>
              <a:chExt cx="928459" cy="999725"/>
            </a:xfrm>
          </p:grpSpPr>
          <p:sp>
            <p:nvSpPr>
              <p:cNvPr id="354" name="Rectangle 353"/>
              <p:cNvSpPr/>
              <p:nvPr/>
            </p:nvSpPr>
            <p:spPr>
              <a:xfrm>
                <a:off x="9368906" y="386615"/>
                <a:ext cx="892996" cy="94313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55" name="TextBox 354"/>
              <p:cNvSpPr txBox="1"/>
              <p:nvPr/>
            </p:nvSpPr>
            <p:spPr>
              <a:xfrm>
                <a:off x="9351174" y="878509"/>
                <a:ext cx="928459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56" name="Picture 355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grpSp>
          <p:nvGrpSpPr>
            <p:cNvPr id="348" name="Group 347"/>
            <p:cNvGrpSpPr/>
            <p:nvPr/>
          </p:nvGrpSpPr>
          <p:grpSpPr>
            <a:xfrm>
              <a:off x="6972658" y="4661489"/>
              <a:ext cx="928459" cy="999725"/>
              <a:chOff x="9351174" y="386615"/>
              <a:chExt cx="928459" cy="999725"/>
            </a:xfrm>
          </p:grpSpPr>
          <p:sp>
            <p:nvSpPr>
              <p:cNvPr id="349" name="Rectangle 348"/>
              <p:cNvSpPr/>
              <p:nvPr/>
            </p:nvSpPr>
            <p:spPr>
              <a:xfrm>
                <a:off x="9368906" y="386615"/>
                <a:ext cx="892996" cy="94313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50" name="TextBox 349"/>
              <p:cNvSpPr txBox="1"/>
              <p:nvPr/>
            </p:nvSpPr>
            <p:spPr>
              <a:xfrm>
                <a:off x="9351174" y="878509"/>
                <a:ext cx="928459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51" name="Picture 350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grpSp>
          <p:nvGrpSpPr>
            <p:cNvPr id="343" name="Group 342"/>
            <p:cNvGrpSpPr/>
            <p:nvPr/>
          </p:nvGrpSpPr>
          <p:grpSpPr>
            <a:xfrm>
              <a:off x="5497612" y="2640121"/>
              <a:ext cx="928459" cy="999725"/>
              <a:chOff x="9351174" y="386615"/>
              <a:chExt cx="928459" cy="999725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9368906" y="386615"/>
                <a:ext cx="892996" cy="94313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45" name="TextBox 344"/>
              <p:cNvSpPr txBox="1"/>
              <p:nvPr/>
            </p:nvSpPr>
            <p:spPr>
              <a:xfrm>
                <a:off x="9351174" y="878509"/>
                <a:ext cx="928459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46" name="Picture 345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grpSp>
          <p:nvGrpSpPr>
            <p:cNvPr id="342" name="Group 341"/>
            <p:cNvGrpSpPr/>
            <p:nvPr/>
          </p:nvGrpSpPr>
          <p:grpSpPr>
            <a:xfrm>
              <a:off x="10305654" y="2569798"/>
              <a:ext cx="928459" cy="999725"/>
              <a:chOff x="9351174" y="386615"/>
              <a:chExt cx="928459" cy="999725"/>
            </a:xfrm>
          </p:grpSpPr>
          <p:sp>
            <p:nvSpPr>
              <p:cNvPr id="339" name="Rectangle 338"/>
              <p:cNvSpPr/>
              <p:nvPr/>
            </p:nvSpPr>
            <p:spPr>
              <a:xfrm>
                <a:off x="9368906" y="386615"/>
                <a:ext cx="892996" cy="94313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40" name="TextBox 339"/>
              <p:cNvSpPr txBox="1"/>
              <p:nvPr/>
            </p:nvSpPr>
            <p:spPr>
              <a:xfrm>
                <a:off x="9351174" y="878509"/>
                <a:ext cx="928459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41" name="Picture 340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cxnSp>
          <p:nvCxnSpPr>
            <p:cNvPr id="240" name="Straight Connector 239"/>
            <p:cNvCxnSpPr>
              <a:stCxn id="341" idx="1"/>
            </p:cNvCxnSpPr>
            <p:nvPr/>
          </p:nvCxnSpPr>
          <p:spPr>
            <a:xfrm flipH="1">
              <a:off x="6353214" y="2838864"/>
              <a:ext cx="4020850" cy="19382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endCxn id="351" idx="3"/>
            </p:cNvCxnSpPr>
            <p:nvPr/>
          </p:nvCxnSpPr>
          <p:spPr>
            <a:xfrm flipH="1" flipV="1">
              <a:off x="7832706" y="4930555"/>
              <a:ext cx="1766506" cy="652938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>
            <a:xfrm flipH="1" flipV="1">
              <a:off x="6285561" y="3064013"/>
              <a:ext cx="939315" cy="1684926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1" name="Group 360"/>
            <p:cNvGrpSpPr/>
            <p:nvPr/>
          </p:nvGrpSpPr>
          <p:grpSpPr>
            <a:xfrm>
              <a:off x="3257687" y="3072682"/>
              <a:ext cx="928459" cy="1236084"/>
              <a:chOff x="9351174" y="386615"/>
              <a:chExt cx="928459" cy="1236084"/>
            </a:xfrm>
          </p:grpSpPr>
          <p:sp>
            <p:nvSpPr>
              <p:cNvPr id="362" name="Rectangle 361"/>
              <p:cNvSpPr/>
              <p:nvPr/>
            </p:nvSpPr>
            <p:spPr>
              <a:xfrm>
                <a:off x="9368906" y="386615"/>
                <a:ext cx="892996" cy="123608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63" name="TextBox 362"/>
              <p:cNvSpPr txBox="1"/>
              <p:nvPr/>
            </p:nvSpPr>
            <p:spPr>
              <a:xfrm>
                <a:off x="9351174" y="878509"/>
                <a:ext cx="928459" cy="715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Global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64" name="Picture 363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cxnSp>
          <p:nvCxnSpPr>
            <p:cNvPr id="241" name="Straight Connector 240"/>
            <p:cNvCxnSpPr>
              <a:stCxn id="346" idx="1"/>
              <a:endCxn id="364" idx="3"/>
            </p:cNvCxnSpPr>
            <p:nvPr/>
          </p:nvCxnSpPr>
          <p:spPr>
            <a:xfrm flipH="1">
              <a:off x="4117735" y="2909187"/>
              <a:ext cx="1448287" cy="432561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8" name="Group 367"/>
            <p:cNvGrpSpPr/>
            <p:nvPr/>
          </p:nvGrpSpPr>
          <p:grpSpPr>
            <a:xfrm>
              <a:off x="1215595" y="1805855"/>
              <a:ext cx="928459" cy="999725"/>
              <a:chOff x="9351174" y="386615"/>
              <a:chExt cx="928459" cy="999725"/>
            </a:xfrm>
          </p:grpSpPr>
          <p:sp>
            <p:nvSpPr>
              <p:cNvPr id="369" name="Rectangle 368"/>
              <p:cNvSpPr/>
              <p:nvPr/>
            </p:nvSpPr>
            <p:spPr>
              <a:xfrm>
                <a:off x="9368906" y="386615"/>
                <a:ext cx="892996" cy="943134"/>
              </a:xfrm>
              <a:prstGeom prst="rect">
                <a:avLst/>
              </a:prstGeom>
              <a:solidFill>
                <a:srgbClr val="71FFB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Gill Sans Light"/>
                </a:endParaRPr>
              </a:p>
            </p:txBody>
          </p:sp>
          <p:sp>
            <p:nvSpPr>
              <p:cNvPr id="370" name="TextBox 369"/>
              <p:cNvSpPr txBox="1"/>
              <p:nvPr/>
            </p:nvSpPr>
            <p:spPr>
              <a:xfrm>
                <a:off x="9351174" y="878509"/>
                <a:ext cx="928459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GDP 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Switch</a:t>
                </a:r>
              </a:p>
            </p:txBody>
          </p:sp>
          <p:pic>
            <p:nvPicPr>
              <p:cNvPr id="371" name="Picture 370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584" y="439330"/>
                <a:ext cx="791638" cy="432702"/>
              </a:xfrm>
              <a:prstGeom prst="rect">
                <a:avLst/>
              </a:prstGeom>
              <a:noFill/>
            </p:spPr>
          </p:pic>
        </p:grpSp>
        <p:cxnSp>
          <p:nvCxnSpPr>
            <p:cNvPr id="254" name="Straight Connector 253"/>
            <p:cNvCxnSpPr>
              <a:endCxn id="364" idx="1"/>
            </p:cNvCxnSpPr>
            <p:nvPr/>
          </p:nvCxnSpPr>
          <p:spPr>
            <a:xfrm>
              <a:off x="1919166" y="2230525"/>
              <a:ext cx="1406931" cy="1111223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/>
          <p:cNvSpPr txBox="1"/>
          <p:nvPr/>
        </p:nvSpPr>
        <p:spPr>
          <a:xfrm>
            <a:off x="127833" y="6365557"/>
            <a:ext cx="33009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Gill Sans Light"/>
              </a:rPr>
              <a:t>Small Edge Domain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8BF004-94B6-214F-B8BB-853D8D139CEC}"/>
              </a:ext>
            </a:extLst>
          </p:cNvPr>
          <p:cNvGrpSpPr/>
          <p:nvPr/>
        </p:nvGrpSpPr>
        <p:grpSpPr>
          <a:xfrm>
            <a:off x="116937" y="1026609"/>
            <a:ext cx="11998863" cy="5753424"/>
            <a:chOff x="116937" y="1026609"/>
            <a:chExt cx="11998863" cy="5753424"/>
          </a:xfrm>
        </p:grpSpPr>
        <p:cxnSp>
          <p:nvCxnSpPr>
            <p:cNvPr id="246" name="Straight Connector 245"/>
            <p:cNvCxnSpPr/>
            <p:nvPr/>
          </p:nvCxnSpPr>
          <p:spPr>
            <a:xfrm flipV="1">
              <a:off x="10907044" y="2112796"/>
              <a:ext cx="7827" cy="546590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2" name="Group 281"/>
            <p:cNvGrpSpPr/>
            <p:nvPr/>
          </p:nvGrpSpPr>
          <p:grpSpPr>
            <a:xfrm>
              <a:off x="10363200" y="1026609"/>
              <a:ext cx="1402948" cy="1140883"/>
              <a:chOff x="10334400" y="1595409"/>
              <a:chExt cx="1402948" cy="1140883"/>
            </a:xfrm>
          </p:grpSpPr>
          <p:grpSp>
            <p:nvGrpSpPr>
              <p:cNvPr id="280" name="Group 279"/>
              <p:cNvGrpSpPr/>
              <p:nvPr/>
            </p:nvGrpSpPr>
            <p:grpSpPr>
              <a:xfrm>
                <a:off x="10459807" y="1664978"/>
                <a:ext cx="1133553" cy="1071314"/>
                <a:chOff x="10459807" y="1664978"/>
                <a:chExt cx="1133553" cy="1071314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10459807" y="1664978"/>
                  <a:ext cx="1133553" cy="1071314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104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1" name="Flowchart: Magnetic Disk 100"/>
                <p:cNvSpPr/>
                <p:nvPr/>
              </p:nvSpPr>
              <p:spPr>
                <a:xfrm>
                  <a:off x="10868881" y="1910724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2" name="Flowchart: Magnetic Disk 101"/>
                <p:cNvSpPr/>
                <p:nvPr/>
              </p:nvSpPr>
              <p:spPr>
                <a:xfrm>
                  <a:off x="10990808" y="2023907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3" name="Flowchart: Magnetic Disk 102"/>
                <p:cNvSpPr/>
                <p:nvPr/>
              </p:nvSpPr>
              <p:spPr>
                <a:xfrm>
                  <a:off x="11112736" y="2137090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279" name="TextBox 278"/>
              <p:cNvSpPr txBox="1"/>
              <p:nvPr/>
            </p:nvSpPr>
            <p:spPr>
              <a:xfrm>
                <a:off x="10334400" y="1595409"/>
                <a:ext cx="14029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DC Service</a:t>
                </a:r>
              </a:p>
            </p:txBody>
          </p:sp>
        </p:grpSp>
        <p:grpSp>
          <p:nvGrpSpPr>
            <p:cNvPr id="291" name="Group 290"/>
            <p:cNvGrpSpPr/>
            <p:nvPr/>
          </p:nvGrpSpPr>
          <p:grpSpPr>
            <a:xfrm>
              <a:off x="7588652" y="5639150"/>
              <a:ext cx="1402948" cy="1140883"/>
              <a:chOff x="10347964" y="1595409"/>
              <a:chExt cx="1402948" cy="1140883"/>
            </a:xfrm>
          </p:grpSpPr>
          <p:grpSp>
            <p:nvGrpSpPr>
              <p:cNvPr id="292" name="Group 291"/>
              <p:cNvGrpSpPr/>
              <p:nvPr/>
            </p:nvGrpSpPr>
            <p:grpSpPr>
              <a:xfrm>
                <a:off x="10459807" y="1664978"/>
                <a:ext cx="1133553" cy="1071314"/>
                <a:chOff x="10459807" y="1664978"/>
                <a:chExt cx="1133553" cy="1071314"/>
              </a:xfrm>
            </p:grpSpPr>
            <p:sp>
              <p:nvSpPr>
                <p:cNvPr id="294" name="Rectangle 293"/>
                <p:cNvSpPr/>
                <p:nvPr/>
              </p:nvSpPr>
              <p:spPr>
                <a:xfrm>
                  <a:off x="10459807" y="1664978"/>
                  <a:ext cx="1133553" cy="1071314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295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6" name="Flowchart: Magnetic Disk 295"/>
                <p:cNvSpPr/>
                <p:nvPr/>
              </p:nvSpPr>
              <p:spPr>
                <a:xfrm>
                  <a:off x="10868881" y="1910724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97" name="Flowchart: Magnetic Disk 296"/>
                <p:cNvSpPr/>
                <p:nvPr/>
              </p:nvSpPr>
              <p:spPr>
                <a:xfrm>
                  <a:off x="10990808" y="2023907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98" name="Flowchart: Magnetic Disk 297"/>
                <p:cNvSpPr/>
                <p:nvPr/>
              </p:nvSpPr>
              <p:spPr>
                <a:xfrm>
                  <a:off x="11112736" y="2137090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293" name="TextBox 292"/>
              <p:cNvSpPr txBox="1"/>
              <p:nvPr/>
            </p:nvSpPr>
            <p:spPr>
              <a:xfrm>
                <a:off x="10347964" y="1595409"/>
                <a:ext cx="14029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DC Service</a:t>
                </a:r>
              </a:p>
            </p:txBody>
          </p:sp>
        </p:grpSp>
        <p:grpSp>
          <p:nvGrpSpPr>
            <p:cNvPr id="300" name="Group 299"/>
            <p:cNvGrpSpPr/>
            <p:nvPr/>
          </p:nvGrpSpPr>
          <p:grpSpPr>
            <a:xfrm>
              <a:off x="10712852" y="3912903"/>
              <a:ext cx="1402948" cy="1140883"/>
              <a:chOff x="10360113" y="1595409"/>
              <a:chExt cx="1402948" cy="1140883"/>
            </a:xfrm>
          </p:grpSpPr>
          <p:grpSp>
            <p:nvGrpSpPr>
              <p:cNvPr id="301" name="Group 300"/>
              <p:cNvGrpSpPr/>
              <p:nvPr/>
            </p:nvGrpSpPr>
            <p:grpSpPr>
              <a:xfrm>
                <a:off x="10459807" y="1664978"/>
                <a:ext cx="1133553" cy="1071314"/>
                <a:chOff x="10459807" y="1664978"/>
                <a:chExt cx="1133553" cy="1071314"/>
              </a:xfrm>
            </p:grpSpPr>
            <p:sp>
              <p:nvSpPr>
                <p:cNvPr id="303" name="Rectangle 302"/>
                <p:cNvSpPr/>
                <p:nvPr/>
              </p:nvSpPr>
              <p:spPr>
                <a:xfrm>
                  <a:off x="10459807" y="1664978"/>
                  <a:ext cx="1133553" cy="1071314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304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05" name="Flowchart: Magnetic Disk 304"/>
                <p:cNvSpPr/>
                <p:nvPr/>
              </p:nvSpPr>
              <p:spPr>
                <a:xfrm>
                  <a:off x="10868881" y="1910724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06" name="Flowchart: Magnetic Disk 305"/>
                <p:cNvSpPr/>
                <p:nvPr/>
              </p:nvSpPr>
              <p:spPr>
                <a:xfrm>
                  <a:off x="10990808" y="2023907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07" name="Flowchart: Magnetic Disk 306"/>
                <p:cNvSpPr/>
                <p:nvPr/>
              </p:nvSpPr>
              <p:spPr>
                <a:xfrm>
                  <a:off x="11112736" y="2137090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302" name="TextBox 301"/>
              <p:cNvSpPr txBox="1"/>
              <p:nvPr/>
            </p:nvSpPr>
            <p:spPr>
              <a:xfrm>
                <a:off x="10360113" y="1595409"/>
                <a:ext cx="14029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/>
                  </a:rPr>
                  <a:t>DC Service</a:t>
                </a:r>
              </a:p>
            </p:txBody>
          </p:sp>
        </p:grpSp>
        <p:grpSp>
          <p:nvGrpSpPr>
            <p:cNvPr id="308" name="Group 307"/>
            <p:cNvGrpSpPr/>
            <p:nvPr/>
          </p:nvGrpSpPr>
          <p:grpSpPr>
            <a:xfrm>
              <a:off x="4926708" y="1279137"/>
              <a:ext cx="1146468" cy="1088305"/>
              <a:chOff x="10445273" y="1653743"/>
              <a:chExt cx="1146468" cy="108830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10445701" y="1670734"/>
                <a:ext cx="1133553" cy="1071314"/>
                <a:chOff x="10445701" y="1670734"/>
                <a:chExt cx="1133553" cy="1071314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0445701" y="1670734"/>
                  <a:ext cx="1133553" cy="1071314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312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3" name="Flowchart: Magnetic Disk 312"/>
                <p:cNvSpPr/>
                <p:nvPr/>
              </p:nvSpPr>
              <p:spPr>
                <a:xfrm>
                  <a:off x="11026583" y="2227972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10445273" y="1653743"/>
                <a:ext cx="1146468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Location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Services</a:t>
                </a:r>
              </a:p>
            </p:txBody>
          </p:sp>
        </p:grpSp>
        <p:cxnSp>
          <p:nvCxnSpPr>
            <p:cNvPr id="319" name="Straight Connector 318"/>
            <p:cNvCxnSpPr/>
            <p:nvPr/>
          </p:nvCxnSpPr>
          <p:spPr>
            <a:xfrm flipH="1" flipV="1">
              <a:off x="5519855" y="2250925"/>
              <a:ext cx="315490" cy="434972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flipH="1" flipV="1">
              <a:off x="7700014" y="5067048"/>
              <a:ext cx="427935" cy="714504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6" name="Group 385"/>
            <p:cNvGrpSpPr/>
            <p:nvPr/>
          </p:nvGrpSpPr>
          <p:grpSpPr>
            <a:xfrm>
              <a:off x="3138549" y="1907083"/>
              <a:ext cx="1170423" cy="1170190"/>
              <a:chOff x="10422937" y="1566102"/>
              <a:chExt cx="1170423" cy="1170190"/>
            </a:xfrm>
          </p:grpSpPr>
          <p:grpSp>
            <p:nvGrpSpPr>
              <p:cNvPr id="387" name="Group 386"/>
              <p:cNvGrpSpPr/>
              <p:nvPr/>
            </p:nvGrpSpPr>
            <p:grpSpPr>
              <a:xfrm>
                <a:off x="10459807" y="1566102"/>
                <a:ext cx="1133553" cy="1170190"/>
                <a:chOff x="10459807" y="1566102"/>
                <a:chExt cx="1133553" cy="1170190"/>
              </a:xfrm>
            </p:grpSpPr>
            <p:sp>
              <p:nvSpPr>
                <p:cNvPr id="389" name="Rectangle 388"/>
                <p:cNvSpPr/>
                <p:nvPr/>
              </p:nvSpPr>
              <p:spPr>
                <a:xfrm>
                  <a:off x="10459807" y="1566102"/>
                  <a:ext cx="1133553" cy="1170190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390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91" name="Flowchart: Magnetic Disk 390"/>
                <p:cNvSpPr/>
                <p:nvPr/>
              </p:nvSpPr>
              <p:spPr>
                <a:xfrm>
                  <a:off x="11026583" y="2227972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388" name="TextBox 387"/>
              <p:cNvSpPr txBox="1"/>
              <p:nvPr/>
            </p:nvSpPr>
            <p:spPr>
              <a:xfrm>
                <a:off x="10422937" y="1573348"/>
                <a:ext cx="1146468" cy="715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Global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Location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Services</a:t>
                </a:r>
              </a:p>
            </p:txBody>
          </p:sp>
        </p:grpSp>
        <p:cxnSp>
          <p:nvCxnSpPr>
            <p:cNvPr id="251" name="Straight Connector 250"/>
            <p:cNvCxnSpPr/>
            <p:nvPr/>
          </p:nvCxnSpPr>
          <p:spPr>
            <a:xfrm flipH="1">
              <a:off x="10307137" y="4928797"/>
              <a:ext cx="621649" cy="682029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2" name="Group 161"/>
            <p:cNvGrpSpPr/>
            <p:nvPr/>
          </p:nvGrpSpPr>
          <p:grpSpPr>
            <a:xfrm>
              <a:off x="116937" y="1792208"/>
              <a:ext cx="1146468" cy="1088305"/>
              <a:chOff x="10445273" y="1653743"/>
              <a:chExt cx="1146468" cy="1088305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10445701" y="1670734"/>
                <a:ext cx="1133553" cy="1071314"/>
                <a:chOff x="10445701" y="1670734"/>
                <a:chExt cx="1133553" cy="1071314"/>
              </a:xfrm>
            </p:grpSpPr>
            <p:sp>
              <p:nvSpPr>
                <p:cNvPr id="165" name="Rectangle 164"/>
                <p:cNvSpPr/>
                <p:nvPr/>
              </p:nvSpPr>
              <p:spPr>
                <a:xfrm>
                  <a:off x="10445701" y="1670734"/>
                  <a:ext cx="1133553" cy="1071314"/>
                </a:xfrm>
                <a:prstGeom prst="rect">
                  <a:avLst/>
                </a:prstGeom>
                <a:solidFill>
                  <a:srgbClr val="71FFB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Gill Sans Light"/>
                  </a:endParaRPr>
                </a:p>
              </p:txBody>
            </p:sp>
            <p:pic>
              <p:nvPicPr>
                <p:cNvPr id="166" name="Picture 9" descr="C:\Documents and Settings\czerwin.EECS\My Documents\My Pictures\server1.gif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9171" y="2212404"/>
                  <a:ext cx="334919" cy="493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7" name="Flowchart: Magnetic Disk 166"/>
                <p:cNvSpPr/>
                <p:nvPr/>
              </p:nvSpPr>
              <p:spPr>
                <a:xfrm>
                  <a:off x="11026583" y="2227972"/>
                  <a:ext cx="415061" cy="444092"/>
                </a:xfrm>
                <a:prstGeom prst="flowChartMagneticDisk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Gill Sans Light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164" name="TextBox 163"/>
              <p:cNvSpPr txBox="1"/>
              <p:nvPr/>
            </p:nvSpPr>
            <p:spPr>
              <a:xfrm>
                <a:off x="10445273" y="1653743"/>
                <a:ext cx="1146468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Location</a:t>
                </a:r>
              </a:p>
              <a:p>
                <a:pPr algn="ctr">
                  <a:lnSpc>
                    <a:spcPct val="75000"/>
                  </a:lnSpc>
                </a:pPr>
                <a:r>
                  <a:rPr lang="en-US" dirty="0">
                    <a:latin typeface="Gill Sans Light"/>
                  </a:rPr>
                  <a:t>Services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297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2850" y="71400"/>
            <a:ext cx="7886700" cy="766800"/>
          </a:xfrm>
        </p:spPr>
        <p:txBody>
          <a:bodyPr/>
          <a:lstStyle/>
          <a:p>
            <a:pPr algn="ctr"/>
            <a:r>
              <a:rPr lang="en-US" dirty="0"/>
              <a:t>Research Agenda: What is Hard?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114300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Biggest Challenge: </a:t>
            </a:r>
            <a:r>
              <a:rPr lang="en-US" dirty="0" smtClean="0">
                <a:solidFill>
                  <a:srgbClr val="FF0000"/>
                </a:solidFill>
              </a:rPr>
              <a:t>Convince </a:t>
            </a:r>
            <a:r>
              <a:rPr lang="en-US" dirty="0">
                <a:solidFill>
                  <a:srgbClr val="FF0000"/>
                </a:solidFill>
              </a:rPr>
              <a:t>People to Refactor their applications </a:t>
            </a:r>
            <a:r>
              <a:rPr lang="en-US" dirty="0" smtClean="0">
                <a:solidFill>
                  <a:srgbClr val="FF0000"/>
                </a:solidFill>
              </a:rPr>
              <a:t>around </a:t>
            </a:r>
            <a:r>
              <a:rPr lang="en-US" dirty="0" err="1" smtClean="0">
                <a:solidFill>
                  <a:srgbClr val="FF0000"/>
                </a:solidFill>
              </a:rPr>
              <a:t>DataCapsules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Incremental </a:t>
            </a:r>
            <a:r>
              <a:rPr lang="en-US" dirty="0">
                <a:solidFill>
                  <a:srgbClr val="FF0000"/>
                </a:solidFill>
              </a:rPr>
              <a:t>Deployment encouraged via (1) overlay networking followed by (2) “native” GDP datagram routing – possibly even without IP service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CAAPIs provide standardized storage “patterns” for naïve and domain application writers</a:t>
            </a:r>
          </a:p>
          <a:p>
            <a:r>
              <a:rPr lang="en-US" dirty="0" err="1"/>
              <a:t>DataCapsules</a:t>
            </a:r>
            <a:r>
              <a:rPr lang="en-US" dirty="0"/>
              <a:t> provide extremely flexible storage (intended as a primitive element upon which to build a wide array of storage systems)</a:t>
            </a:r>
          </a:p>
          <a:p>
            <a:pPr lvl="1"/>
            <a:r>
              <a:rPr lang="en-US" dirty="0"/>
              <a:t>The trick is to provide understandable semantics with good performance</a:t>
            </a:r>
          </a:p>
          <a:p>
            <a:pPr lvl="1"/>
            <a:r>
              <a:rPr lang="en-US" dirty="0"/>
              <a:t>Consider wide range of Google storage systems (GFS, </a:t>
            </a:r>
            <a:r>
              <a:rPr lang="en-US" dirty="0" err="1"/>
              <a:t>BigTable</a:t>
            </a:r>
            <a:r>
              <a:rPr lang="en-US" dirty="0"/>
              <a:t>, Megastore, Spanner…)!</a:t>
            </a:r>
          </a:p>
          <a:p>
            <a:r>
              <a:rPr lang="en-US" dirty="0" err="1" smtClean="0"/>
              <a:t>DataCapsule</a:t>
            </a:r>
            <a:r>
              <a:rPr lang="en-US" dirty="0" smtClean="0"/>
              <a:t> placement: Edge vs Cloud</a:t>
            </a:r>
          </a:p>
          <a:p>
            <a:pPr lvl="1"/>
            <a:r>
              <a:rPr lang="en-US" dirty="0" smtClean="0"/>
              <a:t>Placement based on Performance, Privacy Constraints, Durability Requirements, BW, </a:t>
            </a:r>
            <a:r>
              <a:rPr lang="en-US" dirty="0" err="1" smtClean="0"/>
              <a:t>QoS</a:t>
            </a:r>
            <a:r>
              <a:rPr lang="en-US" dirty="0" smtClean="0"/>
              <a:t>, ….</a:t>
            </a:r>
            <a:endParaRPr lang="en-US" dirty="0"/>
          </a:p>
          <a:p>
            <a:r>
              <a:rPr lang="en-US" dirty="0" smtClean="0"/>
              <a:t>Replication </a:t>
            </a:r>
            <a:r>
              <a:rPr lang="en-US" dirty="0"/>
              <a:t>and Failover semantics </a:t>
            </a:r>
          </a:p>
          <a:p>
            <a:pPr lvl="1"/>
            <a:r>
              <a:rPr lang="en-US" dirty="0"/>
              <a:t>Basic Replication simple since </a:t>
            </a:r>
            <a:r>
              <a:rPr lang="en-US" dirty="0" err="1"/>
              <a:t>DataCapsules</a:t>
            </a:r>
            <a:r>
              <a:rPr lang="en-US" dirty="0"/>
              <a:t> are CRDTs (Conflict-Free Replicated Datatypes).  Thus, synchronization is via union of </a:t>
            </a:r>
            <a:r>
              <a:rPr lang="en-US" dirty="0" err="1"/>
              <a:t>DataCapsules</a:t>
            </a:r>
            <a:r>
              <a:rPr lang="en-US" dirty="0"/>
              <a:t> is easy</a:t>
            </a:r>
          </a:p>
          <a:p>
            <a:pPr lvl="1"/>
            <a:r>
              <a:rPr lang="en-US" dirty="0"/>
              <a:t>Providing quick adaptation in (routing) network as </a:t>
            </a:r>
            <a:r>
              <a:rPr lang="en-US" dirty="0" err="1"/>
              <a:t>DataCapsule</a:t>
            </a:r>
            <a:r>
              <a:rPr lang="en-US" dirty="0"/>
              <a:t> servers fail and recover while still providing understandable semantics is tricky</a:t>
            </a:r>
          </a:p>
          <a:p>
            <a:r>
              <a:rPr lang="en-US" dirty="0"/>
              <a:t>Replication in the presence of network partitions and malicious agents</a:t>
            </a:r>
          </a:p>
          <a:p>
            <a:pPr lvl="1"/>
            <a:r>
              <a:rPr lang="en-US" dirty="0"/>
              <a:t>Can provide multi-writer storage using </a:t>
            </a:r>
            <a:r>
              <a:rPr lang="en-US" dirty="0" err="1"/>
              <a:t>Paxos</a:t>
            </a:r>
            <a:r>
              <a:rPr lang="en-US" dirty="0"/>
              <a:t> or RAFT </a:t>
            </a:r>
          </a:p>
          <a:p>
            <a:pPr lvl="1"/>
            <a:r>
              <a:rPr lang="en-US" dirty="0"/>
              <a:t>Can use Byzantine agreement with threshold admission to </a:t>
            </a:r>
            <a:r>
              <a:rPr lang="en-US" dirty="0" err="1"/>
              <a:t>DataCapsules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5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7802670" y="888110"/>
            <a:ext cx="4298382" cy="5888774"/>
          </a:xfrm>
          <a:prstGeom prst="rect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latin typeface="Gill Sans Light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10" y="6336855"/>
            <a:ext cx="791638" cy="43270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071" y="50835"/>
            <a:ext cx="10515600" cy="837275"/>
          </a:xfrm>
        </p:spPr>
        <p:txBody>
          <a:bodyPr/>
          <a:lstStyle/>
          <a:p>
            <a:r>
              <a:rPr lang="en-US" dirty="0"/>
              <a:t>Research Agenda (</a:t>
            </a:r>
            <a:r>
              <a:rPr lang="en-US" dirty="0" err="1"/>
              <a:t>con’t</a:t>
            </a:r>
            <a:r>
              <a:rPr lang="en-US" dirty="0"/>
              <a:t>): What is Hard?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56" y="883666"/>
            <a:ext cx="7684897" cy="6304927"/>
          </a:xfrm>
        </p:spPr>
        <p:txBody>
          <a:bodyPr>
            <a:normAutofit fontScale="92500"/>
          </a:bodyPr>
          <a:lstStyle/>
          <a:p>
            <a:r>
              <a:rPr lang="en-US" dirty="0"/>
              <a:t>Flat Address Space Routing is Dead, long live Flat Address Space Routing</a:t>
            </a:r>
          </a:p>
          <a:p>
            <a:pPr lvl="1"/>
            <a:r>
              <a:rPr lang="en-US" dirty="0"/>
              <a:t>No physical hierarchy in the names of </a:t>
            </a:r>
            <a:r>
              <a:rPr lang="en-US" dirty="0" err="1"/>
              <a:t>DataCapsules</a:t>
            </a:r>
            <a:endParaRPr lang="en-US" dirty="0"/>
          </a:p>
          <a:p>
            <a:pPr lvl="1"/>
            <a:r>
              <a:rPr lang="en-US" dirty="0"/>
              <a:t>Each advertising certificate (Delegated Flat Name) is unforgeable (RO) and easily exported using a scalable DHT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Redis</a:t>
            </a:r>
            <a:r>
              <a:rPr lang="en-US" dirty="0"/>
              <a:t> key-value store for initial prototype</a:t>
            </a:r>
          </a:p>
          <a:p>
            <a:r>
              <a:rPr lang="en-US" dirty="0"/>
              <a:t>Adaptable, Authenticated, Automatic Multicast construction</a:t>
            </a:r>
          </a:p>
          <a:p>
            <a:pPr lvl="1"/>
            <a:r>
              <a:rPr lang="en-US" dirty="0"/>
              <a:t>Multicast is an old topic, but secure, performant, multicast that respects trust domains is essential to </a:t>
            </a:r>
            <a:r>
              <a:rPr lang="en-US" dirty="0" err="1"/>
              <a:t>DataCapsule</a:t>
            </a:r>
            <a:r>
              <a:rPr lang="en-US" dirty="0"/>
              <a:t>/GDP</a:t>
            </a:r>
          </a:p>
          <a:p>
            <a:pPr lvl="1"/>
            <a:r>
              <a:rPr lang="en-US" dirty="0"/>
              <a:t>Can leverage ideas from prior Bayeux multicast DHT work</a:t>
            </a:r>
          </a:p>
          <a:p>
            <a:r>
              <a:rPr lang="en-US" dirty="0"/>
              <a:t>Only Active Conversations Stored in Switches!</a:t>
            </a:r>
          </a:p>
          <a:p>
            <a:pPr lvl="1"/>
            <a:r>
              <a:rPr lang="en-US" dirty="0"/>
              <a:t>Provides hope of scalability, but challenge of routing</a:t>
            </a:r>
          </a:p>
          <a:p>
            <a:r>
              <a:rPr lang="en-US" dirty="0"/>
              <a:t>QoS-Aware Routing problem: Efficiently routing while respecting QoS and exploiting hardware (e.g., TSN)</a:t>
            </a:r>
          </a:p>
          <a:p>
            <a:pPr lvl="1"/>
            <a:r>
              <a:rPr lang="en-US" dirty="0"/>
              <a:t>Can leverage ideas from prior Brocade landmark overlay DHT work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8560800" y="4289803"/>
            <a:ext cx="3254400" cy="864000"/>
            <a:chOff x="8560800" y="4348800"/>
            <a:chExt cx="3254400" cy="864000"/>
          </a:xfrm>
        </p:grpSpPr>
        <p:sp>
          <p:nvSpPr>
            <p:cNvPr id="15" name="Rectangle 14"/>
            <p:cNvSpPr/>
            <p:nvPr/>
          </p:nvSpPr>
          <p:spPr>
            <a:xfrm>
              <a:off x="8560800" y="4348800"/>
              <a:ext cx="3254400" cy="864000"/>
            </a:xfrm>
            <a:prstGeom prst="rect">
              <a:avLst/>
            </a:prstGeom>
            <a:solidFill>
              <a:srgbClr val="71FF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Gill Sans Light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9386" y="4564449"/>
              <a:ext cx="791638" cy="432702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9391024" y="4419323"/>
              <a:ext cx="234730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Click Switch:</a:t>
              </a:r>
            </a:p>
            <a:p>
              <a:pPr>
                <a:lnSpc>
                  <a:spcPct val="85000"/>
                </a:lnSpc>
              </a:pPr>
              <a:r>
                <a:rPr lang="en-US" sz="2000" dirty="0" err="1">
                  <a:latin typeface="Gill Sans Light"/>
                </a:rPr>
                <a:t>GDPinUDP</a:t>
              </a:r>
              <a:r>
                <a:rPr lang="en-US" sz="2000" dirty="0">
                  <a:latin typeface="Gill Sans Light"/>
                </a:rPr>
                <a:t> tunnel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43545" y="1730621"/>
            <a:ext cx="2127380" cy="885600"/>
            <a:chOff x="8560800" y="3178818"/>
            <a:chExt cx="3254400" cy="885600"/>
          </a:xfrm>
        </p:grpSpPr>
        <p:sp>
          <p:nvSpPr>
            <p:cNvPr id="18" name="Rectangle 17"/>
            <p:cNvSpPr/>
            <p:nvPr/>
          </p:nvSpPr>
          <p:spPr>
            <a:xfrm>
              <a:off x="8560800" y="3178818"/>
              <a:ext cx="3254400" cy="885600"/>
            </a:xfrm>
            <a:prstGeom prst="rect">
              <a:avLst/>
            </a:prstGeom>
            <a:solidFill>
              <a:srgbClr val="71FF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>
                <a:latin typeface="Gill Sans Ligh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2895" y="3261520"/>
              <a:ext cx="305105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Parent Domain</a:t>
              </a:r>
            </a:p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(e.g. Tier-1)</a:t>
              </a: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74" y="6161956"/>
            <a:ext cx="791638" cy="432702"/>
          </a:xfrm>
          <a:prstGeom prst="rect">
            <a:avLst/>
          </a:prstGeom>
          <a:noFill/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2" y="5683890"/>
            <a:ext cx="791638" cy="432702"/>
          </a:xfrm>
          <a:prstGeom prst="rect">
            <a:avLst/>
          </a:prstGeom>
          <a:noFill/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316" y="5467539"/>
            <a:ext cx="791638" cy="432702"/>
          </a:xfrm>
          <a:prstGeom prst="rect">
            <a:avLst/>
          </a:prstGeom>
          <a:noFill/>
        </p:spPr>
      </p:pic>
      <p:cxnSp>
        <p:nvCxnSpPr>
          <p:cNvPr id="27" name="Straight Connector 26"/>
          <p:cNvCxnSpPr/>
          <p:nvPr/>
        </p:nvCxnSpPr>
        <p:spPr>
          <a:xfrm flipH="1" flipV="1">
            <a:off x="9281934" y="4877089"/>
            <a:ext cx="1471329" cy="882153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8389612" y="4877090"/>
            <a:ext cx="534684" cy="668300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42012" y="5697790"/>
            <a:ext cx="734844" cy="516187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5" idx="1"/>
          </p:cNvCxnSpPr>
          <p:nvPr/>
        </p:nvCxnSpPr>
        <p:spPr>
          <a:xfrm flipH="1" flipV="1">
            <a:off x="8600264" y="5631869"/>
            <a:ext cx="2125348" cy="268372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8534058" y="2986155"/>
            <a:ext cx="3254400" cy="885600"/>
            <a:chOff x="8560800" y="3178818"/>
            <a:chExt cx="3254400" cy="885600"/>
          </a:xfrm>
        </p:grpSpPr>
        <p:sp>
          <p:nvSpPr>
            <p:cNvPr id="41" name="Rectangle 40"/>
            <p:cNvSpPr/>
            <p:nvPr/>
          </p:nvSpPr>
          <p:spPr>
            <a:xfrm>
              <a:off x="8560800" y="3178818"/>
              <a:ext cx="3254400" cy="885600"/>
            </a:xfrm>
            <a:prstGeom prst="rect">
              <a:avLst/>
            </a:prstGeom>
            <a:solidFill>
              <a:srgbClr val="71FF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>
                <a:latin typeface="Gill Sans Ligh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32895" y="3261520"/>
              <a:ext cx="307327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Domain Location And </a:t>
              </a:r>
            </a:p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Multicast build services</a:t>
              </a:r>
            </a:p>
          </p:txBody>
        </p:sp>
      </p:grpSp>
      <p:sp>
        <p:nvSpPr>
          <p:cNvPr id="20" name="Up-Down Arrow 19"/>
          <p:cNvSpPr/>
          <p:nvPr/>
        </p:nvSpPr>
        <p:spPr>
          <a:xfrm>
            <a:off x="10070925" y="3739159"/>
            <a:ext cx="374233" cy="614861"/>
          </a:xfrm>
          <a:prstGeom prst="upDownArrow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Gill Sans Ligh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0188000" y="1730216"/>
            <a:ext cx="1800437" cy="885600"/>
            <a:chOff x="8560800" y="3178818"/>
            <a:chExt cx="3254400" cy="885600"/>
          </a:xfrm>
        </p:grpSpPr>
        <p:sp>
          <p:nvSpPr>
            <p:cNvPr id="46" name="Rectangle 45"/>
            <p:cNvSpPr/>
            <p:nvPr/>
          </p:nvSpPr>
          <p:spPr>
            <a:xfrm>
              <a:off x="8560800" y="3178818"/>
              <a:ext cx="3254400" cy="885600"/>
            </a:xfrm>
            <a:prstGeom prst="rect">
              <a:avLst/>
            </a:prstGeom>
            <a:solidFill>
              <a:srgbClr val="71FF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>
                <a:latin typeface="Gill Sans Ligh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600924" y="3414356"/>
              <a:ext cx="3167576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dirty="0">
                  <a:latin typeface="Gill Sans Light"/>
                </a:rPr>
                <a:t>Peer Domain</a:t>
              </a:r>
            </a:p>
          </p:txBody>
        </p:sp>
      </p:grpSp>
      <p:sp>
        <p:nvSpPr>
          <p:cNvPr id="50" name="Up-Down Arrow 49"/>
          <p:cNvSpPr/>
          <p:nvPr/>
        </p:nvSpPr>
        <p:spPr>
          <a:xfrm>
            <a:off x="10957843" y="2456042"/>
            <a:ext cx="374233" cy="614861"/>
          </a:xfrm>
          <a:prstGeom prst="upDownArrow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51" name="Up-Down Arrow 50"/>
          <p:cNvSpPr/>
          <p:nvPr/>
        </p:nvSpPr>
        <p:spPr>
          <a:xfrm>
            <a:off x="9010564" y="2476723"/>
            <a:ext cx="374233" cy="614861"/>
          </a:xfrm>
          <a:prstGeom prst="upDownArrow">
            <a:avLst/>
          </a:prstGeom>
          <a:solidFill>
            <a:srgbClr val="8DD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89843" y="1013304"/>
            <a:ext cx="4063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2400" dirty="0">
                <a:latin typeface="Gill Sans Light"/>
              </a:rPr>
              <a:t>Location Resolution</a:t>
            </a:r>
            <a:br>
              <a:rPr lang="en-US" sz="2400" dirty="0">
                <a:latin typeface="Gill Sans Light"/>
              </a:rPr>
            </a:br>
            <a:r>
              <a:rPr lang="en-US" sz="2400" dirty="0">
                <a:latin typeface="Gill Sans Light"/>
              </a:rPr>
              <a:t>and Routing Infrastructure</a:t>
            </a:r>
          </a:p>
        </p:txBody>
      </p:sp>
      <p:cxnSp>
        <p:nvCxnSpPr>
          <p:cNvPr id="55" name="Straight Connector 54"/>
          <p:cNvCxnSpPr>
            <a:stCxn id="26" idx="2"/>
            <a:endCxn id="35" idx="0"/>
          </p:cNvCxnSpPr>
          <p:nvPr/>
        </p:nvCxnSpPr>
        <p:spPr>
          <a:xfrm flipH="1">
            <a:off x="8241429" y="5900241"/>
            <a:ext cx="19706" cy="436614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956570" y="6100664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2400" dirty="0">
                <a:latin typeface="Gill Sans Light"/>
              </a:rPr>
              <a:t>Switching</a:t>
            </a:r>
            <a:br>
              <a:rPr lang="en-US" sz="2400" dirty="0">
                <a:latin typeface="Gill Sans Light"/>
              </a:rPr>
            </a:br>
            <a:r>
              <a:rPr lang="en-US" sz="2400" dirty="0">
                <a:latin typeface="Gill Sans Light"/>
              </a:rPr>
              <a:t>Mesh</a:t>
            </a:r>
          </a:p>
        </p:txBody>
      </p:sp>
    </p:spTree>
    <p:extLst>
      <p:ext uri="{BB962C8B-B14F-4D97-AF65-F5344CB8AC3E}">
        <p14:creationId xmlns:p14="http://schemas.microsoft.com/office/powerpoint/2010/main" val="207259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250" y="228600"/>
            <a:ext cx="7886700" cy="457200"/>
          </a:xfrm>
        </p:spPr>
        <p:txBody>
          <a:bodyPr/>
          <a:lstStyle/>
          <a:p>
            <a:pPr algn="ctr"/>
            <a:r>
              <a:rPr lang="en-US" dirty="0"/>
              <a:t>Why the Global Data Plane </a:t>
            </a:r>
            <a:r>
              <a:rPr lang="en-US" dirty="0" smtClean="0"/>
              <a:t>Again???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10515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Yes, you </a:t>
            </a:r>
            <a:r>
              <a:rPr lang="en-US" i="1" dirty="0">
                <a:solidFill>
                  <a:srgbClr val="FF0000"/>
                </a:solidFill>
              </a:rPr>
              <a:t>could</a:t>
            </a:r>
            <a:r>
              <a:rPr lang="en-US" i="1" dirty="0"/>
              <a:t>:</a:t>
            </a:r>
          </a:p>
          <a:p>
            <a:pPr lvl="1"/>
            <a:r>
              <a:rPr lang="en-US" i="1" dirty="0"/>
              <a:t>Provide your own infrastructure for everything</a:t>
            </a:r>
          </a:p>
          <a:p>
            <a:pPr lvl="1"/>
            <a:r>
              <a:rPr lang="en-US" i="1" dirty="0"/>
              <a:t>Provide your own storage servers</a:t>
            </a:r>
          </a:p>
          <a:p>
            <a:pPr lvl="1"/>
            <a:r>
              <a:rPr lang="en-US" i="1" dirty="0"/>
              <a:t>Provide your own networking, location resolvers,</a:t>
            </a:r>
            <a:r>
              <a:rPr lang="en-US" dirty="0"/>
              <a:t> </a:t>
            </a:r>
            <a:r>
              <a:rPr lang="en-US" i="1" dirty="0"/>
              <a:t>intermediate rendezvous points</a:t>
            </a:r>
          </a:p>
          <a:p>
            <a:r>
              <a:rPr lang="en-US" dirty="0"/>
              <a:t>But: </a:t>
            </a:r>
            <a:r>
              <a:rPr lang="en-US" i="1" dirty="0">
                <a:solidFill>
                  <a:srgbClr val="FF0000"/>
                </a:solidFill>
              </a:rPr>
              <a:t>Why?  </a:t>
            </a:r>
          </a:p>
          <a:p>
            <a:pPr lvl="1"/>
            <a:r>
              <a:rPr lang="en-US" dirty="0"/>
              <a:t>Standardization is what made the IP infrastructure so powerful</a:t>
            </a:r>
          </a:p>
          <a:p>
            <a:pPr lvl="1"/>
            <a:r>
              <a:rPr lang="en-US" dirty="0"/>
              <a:t>Utilize 3</a:t>
            </a:r>
            <a:r>
              <a:rPr lang="en-US" baseline="30000" dirty="0"/>
              <a:t>rd</a:t>
            </a:r>
            <a:r>
              <a:rPr lang="en-US" dirty="0"/>
              <a:t>-party infrastructure owned (and constantly improved) by others</a:t>
            </a:r>
          </a:p>
          <a:p>
            <a:pPr lvl="1"/>
            <a:r>
              <a:rPr lang="en-US" dirty="0"/>
              <a:t>Sharing is much harder with </a:t>
            </a:r>
            <a:r>
              <a:rPr lang="en-US" dirty="0" err="1"/>
              <a:t>stovepiped</a:t>
            </a:r>
            <a:r>
              <a:rPr lang="en-US" dirty="0"/>
              <a:t> solutions!</a:t>
            </a:r>
          </a:p>
          <a:p>
            <a:r>
              <a:rPr lang="en-US" dirty="0"/>
              <a:t>The Global Data Plane provides </a:t>
            </a:r>
            <a:r>
              <a:rPr lang="en-US" i="1" dirty="0">
                <a:solidFill>
                  <a:srgbClr val="FF0000"/>
                </a:solidFill>
              </a:rPr>
              <a:t>standardized infrastructure support </a:t>
            </a:r>
            <a:endParaRPr lang="en-US" dirty="0"/>
          </a:p>
          <a:p>
            <a:pPr lvl="1"/>
            <a:r>
              <a:rPr lang="en-US" dirty="0"/>
              <a:t>It provides a standardized substrate for secure flat routing and publish-subscribe multicast</a:t>
            </a:r>
          </a:p>
          <a:p>
            <a:pPr lvl="1"/>
            <a:r>
              <a:rPr lang="en-US" dirty="0"/>
              <a:t>It provides a provides the ability to reason about infrastructure providers (Trust Domains)</a:t>
            </a:r>
          </a:p>
          <a:p>
            <a:pPr lvl="1"/>
            <a:r>
              <a:rPr lang="en-US" dirty="0"/>
              <a:t>It frees </a:t>
            </a:r>
            <a:r>
              <a:rPr lang="en-US" dirty="0" err="1"/>
              <a:t>DataCapsules</a:t>
            </a:r>
            <a:r>
              <a:rPr lang="en-US" dirty="0"/>
              <a:t> from being tied to a particular physical location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 </a:t>
            </a:r>
            <a:r>
              <a:rPr lang="en-US" dirty="0"/>
              <a:t>Analogous to ships, planes, trains, and cranes that support shipping containers</a:t>
            </a:r>
          </a:p>
          <a:p>
            <a:r>
              <a:rPr lang="en-US" dirty="0"/>
              <a:t>The GDP routes conversations between endpoints such as </a:t>
            </a:r>
            <a:r>
              <a:rPr lang="en-US" dirty="0" err="1"/>
              <a:t>DataCapsules</a:t>
            </a:r>
            <a:r>
              <a:rPr lang="en-US" dirty="0"/>
              <a:t>, sensors, actuators, services, clients, etc.</a:t>
            </a:r>
          </a:p>
          <a:p>
            <a:r>
              <a:rPr lang="en-US" dirty="0">
                <a:solidFill>
                  <a:srgbClr val="FF0000"/>
                </a:solidFill>
              </a:rPr>
              <a:t>Information protected in </a:t>
            </a:r>
            <a:r>
              <a:rPr lang="en-US" dirty="0" err="1">
                <a:solidFill>
                  <a:srgbClr val="FF0000"/>
                </a:solidFill>
              </a:rPr>
              <a:t>DataCapsules</a:t>
            </a:r>
            <a:r>
              <a:rPr lang="en-US" dirty="0">
                <a:solidFill>
                  <a:srgbClr val="FF0000"/>
                </a:solidFill>
              </a:rPr>
              <a:t>, but freed from physical limitations by the GDP</a:t>
            </a:r>
          </a:p>
          <a:p>
            <a:pPr lvl="1"/>
            <a:r>
              <a:rPr lang="en-US" dirty="0"/>
              <a:t>Correctness and Provenance </a:t>
            </a:r>
            <a:r>
              <a:rPr lang="en-US" i="1" dirty="0"/>
              <a:t>enforced </a:t>
            </a:r>
            <a:r>
              <a:rPr lang="en-US" dirty="0"/>
              <a:t>by </a:t>
            </a:r>
            <a:r>
              <a:rPr lang="en-US" dirty="0" err="1"/>
              <a:t>DataCapsules</a:t>
            </a:r>
            <a:endParaRPr lang="en-US" dirty="0"/>
          </a:p>
          <a:p>
            <a:pPr lvl="1"/>
            <a:r>
              <a:rPr lang="en-US" dirty="0"/>
              <a:t>Performance, </a:t>
            </a:r>
            <a:r>
              <a:rPr lang="en-US" dirty="0" err="1"/>
              <a:t>QoS</a:t>
            </a:r>
            <a:r>
              <a:rPr lang="en-US" dirty="0"/>
              <a:t>, and Delegation of Trust handled by the GDP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2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7886700" cy="645325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tabLst>
                <a:tab pos="685800" algn="l"/>
              </a:tabLst>
            </a:pPr>
            <a:r>
              <a:rPr lang="en-US" dirty="0" smtClean="0"/>
              <a:t>GDP: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11353800" cy="54102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most game-changing element of this agenda is the presence of ubiquitous, secure and mobile bundles of data: </a:t>
            </a:r>
            <a:r>
              <a:rPr lang="en-US" dirty="0" err="1">
                <a:solidFill>
                  <a:srgbClr val="FF0000"/>
                </a:solidFill>
              </a:rPr>
              <a:t>DataCapsules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Provably authentic and self-consistent</a:t>
            </a:r>
          </a:p>
          <a:p>
            <a:pPr lvl="1"/>
            <a:r>
              <a:rPr lang="en-US" dirty="0"/>
              <a:t>Only authorized writers can add information; anyone with possession can verify integrity</a:t>
            </a:r>
          </a:p>
          <a:p>
            <a:r>
              <a:rPr lang="en-US" dirty="0"/>
              <a:t>The power of </a:t>
            </a:r>
            <a:r>
              <a:rPr lang="en-US" dirty="0" err="1"/>
              <a:t>DataCapsules</a:t>
            </a:r>
            <a:r>
              <a:rPr lang="en-US" dirty="0"/>
              <a:t> are in </a:t>
            </a:r>
            <a:r>
              <a:rPr lang="en-US" i="1" dirty="0">
                <a:solidFill>
                  <a:srgbClr val="FF0000"/>
                </a:solidFill>
              </a:rPr>
              <a:t>standardization</a:t>
            </a:r>
          </a:p>
          <a:p>
            <a:pPr lvl="1"/>
            <a:r>
              <a:rPr lang="en-US" dirty="0"/>
              <a:t>If everyone uses </a:t>
            </a:r>
            <a:r>
              <a:rPr lang="en-US" dirty="0" err="1"/>
              <a:t>DataCapsules</a:t>
            </a:r>
            <a:r>
              <a:rPr lang="en-US" dirty="0"/>
              <a:t>, then everyone reaps the benefits—</a:t>
            </a:r>
            <a:br>
              <a:rPr lang="en-US" dirty="0"/>
            </a:br>
            <a:r>
              <a:rPr lang="en-US" dirty="0"/>
              <a:t>No malicious information, no fake news, no breached passwords</a:t>
            </a:r>
          </a:p>
          <a:p>
            <a:pPr lvl="1"/>
            <a:r>
              <a:rPr lang="en-US" dirty="0"/>
              <a:t>Eliminate rampant “roll-your-own” philosophy that yields data breaches</a:t>
            </a:r>
          </a:p>
          <a:p>
            <a:r>
              <a:rPr lang="en-US" dirty="0"/>
              <a:t>Naturally Coupled with Secure Edge Computing (Enclaves) </a:t>
            </a:r>
          </a:p>
          <a:p>
            <a:r>
              <a:rPr lang="en-US" dirty="0"/>
              <a:t>Burden of standardization reduced through careful design:</a:t>
            </a:r>
          </a:p>
          <a:p>
            <a:pPr lvl="1"/>
            <a:r>
              <a:rPr lang="en-US" dirty="0"/>
              <a:t>Incremental, flat-address-space routing (no IP addresses!)</a:t>
            </a:r>
          </a:p>
          <a:p>
            <a:pPr lvl="1"/>
            <a:r>
              <a:rPr lang="en-US" dirty="0"/>
              <a:t>Efficient refactoring of communication around storage</a:t>
            </a:r>
          </a:p>
          <a:p>
            <a:pPr lvl="1"/>
            <a:r>
              <a:rPr lang="en-US" dirty="0"/>
              <a:t>Familiar storage patterns (facades): File Systems, </a:t>
            </a:r>
            <a:r>
              <a:rPr lang="en-US" dirty="0" err="1"/>
              <a:t>DataBases</a:t>
            </a:r>
            <a:r>
              <a:rPr lang="en-US" dirty="0"/>
              <a:t>, Key-Value Stores, Streams</a:t>
            </a:r>
            <a:r>
              <a:rPr lang="en-US" dirty="0" smtClean="0"/>
              <a:t>,…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Exciting new applications: Robotics and Machine Learning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7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5187726"/>
            <a:ext cx="8610600" cy="13654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Thanks for all your great questions!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Good Bye!  You have all been great!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48000" y="1083568"/>
            <a:ext cx="5125186" cy="3344993"/>
            <a:chOff x="1428014" y="1608007"/>
            <a:chExt cx="5251849" cy="3488182"/>
          </a:xfrm>
        </p:grpSpPr>
        <p:sp>
          <p:nvSpPr>
            <p:cNvPr id="5" name="Oval 4"/>
            <p:cNvSpPr/>
            <p:nvPr/>
          </p:nvSpPr>
          <p:spPr>
            <a:xfrm>
              <a:off x="3994150" y="2406649"/>
              <a:ext cx="2127250" cy="14461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48198" y="3200400"/>
              <a:ext cx="838202" cy="417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intro</a:t>
              </a:r>
            </a:p>
          </p:txBody>
        </p:sp>
        <p:sp>
          <p:nvSpPr>
            <p:cNvPr id="7" name="Rectangle 6"/>
            <p:cNvSpPr/>
            <p:nvPr/>
          </p:nvSpPr>
          <p:spPr>
            <a:xfrm rot="16200000">
              <a:off x="4698229" y="2540774"/>
              <a:ext cx="838200" cy="1243052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OS Concepts</a:t>
              </a:r>
            </a:p>
          </p:txBody>
        </p:sp>
        <p:sp>
          <p:nvSpPr>
            <p:cNvPr id="8" name="Rectangle 7"/>
            <p:cNvSpPr/>
            <p:nvPr/>
          </p:nvSpPr>
          <p:spPr>
            <a:xfrm rot="4976989">
              <a:off x="3359672" y="1946494"/>
              <a:ext cx="2137928" cy="2671465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Concurrency</a:t>
              </a:r>
            </a:p>
          </p:txBody>
        </p:sp>
        <p:sp>
          <p:nvSpPr>
            <p:cNvPr id="9" name="Rectangle 8"/>
            <p:cNvSpPr/>
            <p:nvPr/>
          </p:nvSpPr>
          <p:spPr>
            <a:xfrm rot="12045830">
              <a:off x="3223510" y="1663808"/>
              <a:ext cx="2137928" cy="2671465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</a:rPr>
                <a:t>Address Space</a:t>
              </a:r>
            </a:p>
          </p:txBody>
        </p:sp>
        <p:sp>
          <p:nvSpPr>
            <p:cNvPr id="10" name="Rectangle 9"/>
            <p:cNvSpPr/>
            <p:nvPr/>
          </p:nvSpPr>
          <p:spPr>
            <a:xfrm rot="17076965">
              <a:off x="4330121" y="1211367"/>
              <a:ext cx="1932160" cy="2725439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File Systems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 rot="1563930">
              <a:off x="5181561" y="2321683"/>
              <a:ext cx="1498302" cy="2774506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CC3333"/>
                  </a:solidFill>
                </a:rPr>
                <a:t>Distributed Systems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 rot="6913033">
              <a:off x="2636482" y="2221183"/>
              <a:ext cx="1498302" cy="3915238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Reliability, Security, Cloud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6706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119251</TotalTime>
  <Pages>60</Pages>
  <Words>9867</Words>
  <Application>Microsoft Office PowerPoint</Application>
  <PresentationFormat>Widescreen</PresentationFormat>
  <Paragraphs>2228</Paragraphs>
  <Slides>104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25" baseType="lpstr">
      <vt:lpstr>굴림</vt:lpstr>
      <vt:lpstr>ＭＳ Ｐゴシック</vt:lpstr>
      <vt:lpstr>Arial</vt:lpstr>
      <vt:lpstr>Arial Narrow</vt:lpstr>
      <vt:lpstr>Calibri</vt:lpstr>
      <vt:lpstr>Cambria Math</vt:lpstr>
      <vt:lpstr>Comic Sans MS</vt:lpstr>
      <vt:lpstr>Consolas</vt:lpstr>
      <vt:lpstr>Courier New</vt:lpstr>
      <vt:lpstr>Gill Sans</vt:lpstr>
      <vt:lpstr>Gill Sans Light</vt:lpstr>
      <vt:lpstr>Helvetica</vt:lpstr>
      <vt:lpstr>Key</vt:lpstr>
      <vt:lpstr>Symbol</vt:lpstr>
      <vt:lpstr>System Font Regular</vt:lpstr>
      <vt:lpstr>Tahoma</vt:lpstr>
      <vt:lpstr>Times</vt:lpstr>
      <vt:lpstr>Times New Roman</vt:lpstr>
      <vt:lpstr>Wingdings</vt:lpstr>
      <vt:lpstr>Office</vt:lpstr>
      <vt:lpstr>Equation</vt:lpstr>
      <vt:lpstr>CS162 Operating Systems and Systems Programming Lecture 26  Trusted Execution, Distributed File Systems Global Data Plane</vt:lpstr>
      <vt:lpstr>Recall: Distributed Applications Build With Messages</vt:lpstr>
      <vt:lpstr>Recall: NFS Cache consistency</vt:lpstr>
      <vt:lpstr>Sequential Ordering Constraints</vt:lpstr>
      <vt:lpstr>Andrew File System</vt:lpstr>
      <vt:lpstr>Andrew File System (con’t)</vt:lpstr>
      <vt:lpstr>PowerPoint Presentation</vt:lpstr>
      <vt:lpstr>Authentication in Distributed Systems</vt:lpstr>
      <vt:lpstr>Private Key Cryptography</vt:lpstr>
      <vt:lpstr>Key Distribution</vt:lpstr>
      <vt:lpstr>Authentication Server Continued [Kerberos]</vt:lpstr>
      <vt:lpstr>Public Key Encryption</vt:lpstr>
      <vt:lpstr>Public Key Encryption Details</vt:lpstr>
      <vt:lpstr>Secure Hash Function</vt:lpstr>
      <vt:lpstr>Use of Hash Functions</vt:lpstr>
      <vt:lpstr>Signatures/Certificate Authorities</vt:lpstr>
      <vt:lpstr>Security through SSL</vt:lpstr>
      <vt:lpstr>Authorization: Who Can Do What?</vt:lpstr>
      <vt:lpstr>How fine-grained should access control be?</vt:lpstr>
      <vt:lpstr>Authorization Continued</vt:lpstr>
      <vt:lpstr>How to perform Authorization for Distributed Systems?</vt:lpstr>
      <vt:lpstr>Distributed Access Control</vt:lpstr>
      <vt:lpstr>Trusted Execution Environment</vt:lpstr>
      <vt:lpstr>PowerPoint Presentation</vt:lpstr>
      <vt:lpstr>What about: Sharing Data, rather than Files ?</vt:lpstr>
      <vt:lpstr>Key Value Storage</vt:lpstr>
      <vt:lpstr>Why Key Value Storage?</vt:lpstr>
      <vt:lpstr>Key Values: Examples </vt:lpstr>
      <vt:lpstr>Key-value storage systems in real life</vt:lpstr>
      <vt:lpstr>Key Value Store</vt:lpstr>
      <vt:lpstr>Challenges</vt:lpstr>
      <vt:lpstr>Important Questions</vt:lpstr>
      <vt:lpstr>How to solve the “where?”</vt:lpstr>
      <vt:lpstr>Recursive Directory Architecture (put)</vt:lpstr>
      <vt:lpstr>Recursive Directory Architecture (get)</vt:lpstr>
      <vt:lpstr>Iterative Directory Architecture (put) </vt:lpstr>
      <vt:lpstr>Iterative Directory Architecture (get)</vt:lpstr>
      <vt:lpstr>Iterative vs. Recursive Query</vt:lpstr>
      <vt:lpstr>Fault Tolerance</vt:lpstr>
      <vt:lpstr>Scalability</vt:lpstr>
      <vt:lpstr>Scaling Up Directory</vt:lpstr>
      <vt:lpstr>Key to Node Mapping Example</vt:lpstr>
      <vt:lpstr>Chord: Distributed Lookup (Directory) Service</vt:lpstr>
      <vt:lpstr>Chord’s Lookup Mechanism: Routing!</vt:lpstr>
      <vt:lpstr>But what does this really mean??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Achieving Fault Tolerance for Lookup Service</vt:lpstr>
      <vt:lpstr>Storage Fault Tolerance</vt:lpstr>
      <vt:lpstr>Storage Fault Tolerance</vt:lpstr>
      <vt:lpstr>Replication in Physical Space</vt:lpstr>
      <vt:lpstr>Consistency</vt:lpstr>
      <vt:lpstr>Consistency (cont’d)</vt:lpstr>
      <vt:lpstr>Consistency (cont’d)</vt:lpstr>
      <vt:lpstr>Consistency (cont’d)</vt:lpstr>
      <vt:lpstr>Large Variety of Consistency Models</vt:lpstr>
      <vt:lpstr>Quorum Consensus</vt:lpstr>
      <vt:lpstr>Quorum Consensus Example</vt:lpstr>
      <vt:lpstr>Quorum Consensus Example</vt:lpstr>
      <vt:lpstr>DynamoDB Example: Service Level Agreements (SLA)</vt:lpstr>
      <vt:lpstr>PowerPoint Presentation</vt:lpstr>
      <vt:lpstr>Applications in the Era of IoT</vt:lpstr>
      <vt:lpstr>A Physical View of these Applications: Distributed, Ad Hoc, and Vulnerable</vt:lpstr>
      <vt:lpstr>Why are Data Breaches so Frequent?</vt:lpstr>
      <vt:lpstr>On the Importance of Data Integrity</vt:lpstr>
      <vt:lpstr>The Data-Centric Vision: Cryptographically Hardened Data Containers</vt:lpstr>
      <vt:lpstr>But – what is a DataCapsule Really?</vt:lpstr>
      <vt:lpstr>So: DataCapsule is really a “Blockchain in a Box”</vt:lpstr>
      <vt:lpstr>DataCapsules provide proof of membership on Reads</vt:lpstr>
      <vt:lpstr>How far can we stretch the shipping container analogy?</vt:lpstr>
      <vt:lpstr>Why does this help? </vt:lpstr>
      <vt:lpstr>A Platform Approach: the Utility-Provider Model [Ships, Trains, Trucks, and Cranes ]</vt:lpstr>
      <vt:lpstr>A Physical View of the GDP</vt:lpstr>
      <vt:lpstr>Refactoring of Applications around Security, Integrity, and Provenance</vt:lpstr>
      <vt:lpstr>Global Data Plane (GDP) and the Secure Datagram Routing Protocol</vt:lpstr>
      <vt:lpstr>Reasoning about the infrastructure: Trust Domains</vt:lpstr>
      <vt:lpstr>Common Access APIs (CAAPIs)</vt:lpstr>
      <vt:lpstr>Example #1: Using DataCapsules to build more sophisticated data access patterns (e.g. DataBase)</vt:lpstr>
      <vt:lpstr>Example #2: Function as a Service</vt:lpstr>
      <vt:lpstr>A better Alternative: Paranoid Stateful Lambdas (PSL)</vt:lpstr>
      <vt:lpstr>Multi-writer Model for Parallel Key-Value Store: (Inside DataCapsule)</vt:lpstr>
      <vt:lpstr>Paranoid Stateful Lambdas:  Key-Value Store CAAPI for Secure FaaS</vt:lpstr>
      <vt:lpstr>The Opportunity of the Edge: Paranoid Stateful Lambdas (PSL)</vt:lpstr>
      <vt:lpstr>Example #3: Data Capsules as Part of Model Delivery</vt:lpstr>
      <vt:lpstr>DataCapsule Infrastructure</vt:lpstr>
      <vt:lpstr>Research Agenda: What is Hard?</vt:lpstr>
      <vt:lpstr>Research Agenda (con’t): What is Hard?</vt:lpstr>
      <vt:lpstr>Why the Global Data Plane Again???</vt:lpstr>
      <vt:lpstr>GDP: Conclusion</vt:lpstr>
      <vt:lpstr>Thank you!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1297</cp:revision>
  <cp:lastPrinted>2024-04-30T18:43:14Z</cp:lastPrinted>
  <dcterms:created xsi:type="dcterms:W3CDTF">1995-08-12T11:37:26Z</dcterms:created>
  <dcterms:modified xsi:type="dcterms:W3CDTF">2024-04-30T18:44:04Z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