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88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</p:sldIdLst>
  <p:sldSz cy="5143500" cx="9144000"/>
  <p:notesSz cx="6858000" cy="9144000"/>
  <p:embeddedFontLst>
    <p:embeddedFont>
      <p:font typeface="Roboto"/>
      <p:regular r:id="rId95"/>
      <p:bold r:id="rId96"/>
      <p:italic r:id="rId97"/>
      <p:boldItalic r:id="rId98"/>
    </p:embeddedFont>
    <p:embeddedFont>
      <p:font typeface="Inconsolata"/>
      <p:regular r:id="rId99"/>
      <p:bold r:id="rId100"/>
    </p:embeddedFont>
    <p:embeddedFont>
      <p:font typeface="Ubuntu Mono"/>
      <p:regular r:id="rId101"/>
      <p:bold r:id="rId102"/>
      <p:italic r:id="rId103"/>
      <p:boldItalic r:id="rId104"/>
    </p:embeddedFont>
    <p:embeddedFont>
      <p:font typeface="Roboto Mono"/>
      <p:regular r:id="rId105"/>
      <p:bold r:id="rId106"/>
      <p:italic r:id="rId107"/>
      <p:boldItalic r:id="rId108"/>
    </p:embeddedFont>
    <p:embeddedFont>
      <p:font typeface="Open Sans"/>
      <p:regular r:id="rId109"/>
      <p:bold r:id="rId110"/>
      <p:italic r:id="rId111"/>
      <p:boldItalic r:id="rId1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AFAAF64-CFCC-4337-9C6D-FA4E5D52A58F}">
  <a:tblStyle styleId="{1AFAAF64-CFCC-4337-9C6D-FA4E5D52A58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07" Type="http://schemas.openxmlformats.org/officeDocument/2006/relationships/font" Target="fonts/RobotoMono-italic.fntdata"/><Relationship Id="rId106" Type="http://schemas.openxmlformats.org/officeDocument/2006/relationships/font" Target="fonts/RobotoMono-bold.fntdata"/><Relationship Id="rId105" Type="http://schemas.openxmlformats.org/officeDocument/2006/relationships/font" Target="fonts/RobotoMono-regular.fntdata"/><Relationship Id="rId104" Type="http://schemas.openxmlformats.org/officeDocument/2006/relationships/font" Target="fonts/UbuntuMono-boldItalic.fntdata"/><Relationship Id="rId109" Type="http://schemas.openxmlformats.org/officeDocument/2006/relationships/font" Target="fonts/OpenSans-regular.fntdata"/><Relationship Id="rId108" Type="http://schemas.openxmlformats.org/officeDocument/2006/relationships/font" Target="fonts/RobotoMono-boldItalic.fntdata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103" Type="http://schemas.openxmlformats.org/officeDocument/2006/relationships/font" Target="fonts/UbuntuMono-italic.fntdata"/><Relationship Id="rId102" Type="http://schemas.openxmlformats.org/officeDocument/2006/relationships/font" Target="fonts/UbuntuMono-bold.fntdata"/><Relationship Id="rId101" Type="http://schemas.openxmlformats.org/officeDocument/2006/relationships/font" Target="fonts/UbuntuMono-regular.fntdata"/><Relationship Id="rId100" Type="http://schemas.openxmlformats.org/officeDocument/2006/relationships/font" Target="fonts/Inconsolata-bold.fntdata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95" Type="http://schemas.openxmlformats.org/officeDocument/2006/relationships/font" Target="fonts/Roboto-regular.fntdata"/><Relationship Id="rId94" Type="http://schemas.openxmlformats.org/officeDocument/2006/relationships/slide" Target="slides/slide88.xml"/><Relationship Id="rId97" Type="http://schemas.openxmlformats.org/officeDocument/2006/relationships/font" Target="fonts/Roboto-italic.fntdata"/><Relationship Id="rId96" Type="http://schemas.openxmlformats.org/officeDocument/2006/relationships/font" Target="fonts/Roboto-bold.fntdata"/><Relationship Id="rId11" Type="http://schemas.openxmlformats.org/officeDocument/2006/relationships/slide" Target="slides/slide5.xml"/><Relationship Id="rId99" Type="http://schemas.openxmlformats.org/officeDocument/2006/relationships/font" Target="fonts/Inconsolata-regular.fntdata"/><Relationship Id="rId10" Type="http://schemas.openxmlformats.org/officeDocument/2006/relationships/slide" Target="slides/slide4.xml"/><Relationship Id="rId98" Type="http://schemas.openxmlformats.org/officeDocument/2006/relationships/font" Target="fonts/Roboto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15" Type="http://schemas.openxmlformats.org/officeDocument/2006/relationships/slide" Target="slides/slide9.xml"/><Relationship Id="rId110" Type="http://schemas.openxmlformats.org/officeDocument/2006/relationships/font" Target="fonts/OpenSans-bold.fntdata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12" Type="http://schemas.openxmlformats.org/officeDocument/2006/relationships/font" Target="fonts/OpenSans-boldItalic.fntdata"/><Relationship Id="rId111" Type="http://schemas.openxmlformats.org/officeDocument/2006/relationships/font" Target="fonts/OpenSans-italic.fntdata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8" Type="http://schemas.openxmlformats.org/officeDocument/2006/relationships/slide" Target="slides/slide82.xml"/><Relationship Id="rId87" Type="http://schemas.openxmlformats.org/officeDocument/2006/relationships/slide" Target="slides/slide81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69" Type="http://schemas.openxmlformats.org/officeDocument/2006/relationships/slide" Target="slides/slide6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9" Type="http://schemas.openxmlformats.org/officeDocument/2006/relationships/slide" Target="slides/slide53.xml"/><Relationship Id="rId58" Type="http://schemas.openxmlformats.org/officeDocument/2006/relationships/slide" Target="slides/slide5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938c9b6b0e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938c9b6b0e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606ff042c9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606ff042c9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38e101dc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38e101dc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606ff042c9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606ff042c9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6e125af4d1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6e125af4d1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624ec365d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624ec365d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fafd43fe45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fafd43fe45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fafd43fe45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fafd43fe45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fafd43fe45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fafd43fe45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Everything between if statement to the else statement forms a block. Subsequent </a:t>
            </a:r>
            <a:r>
              <a:rPr lang="en"/>
              <a:t>e</a:t>
            </a:r>
            <a:r>
              <a:rPr lang="en"/>
              <a:t>lse ifs and elses will not execute if an earlier statement in the block was true.</a:t>
            </a:r>
            <a:br>
              <a:rPr lang="en"/>
            </a:br>
            <a:r>
              <a:rPr lang="en"/>
              <a:t>If we replaced all of the else ifs and elses with ifs, then all of the loop conditions would be evaluated and checked to see if they are true.</a:t>
            </a:r>
            <a:br>
              <a:rPr lang="en"/>
            </a:br>
            <a:r>
              <a:rPr lang="en"/>
              <a:t>Do-while guarantees at least one iteration.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fafd43fe45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fafd43fe45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606d1547d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606d1547d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624ec365d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624ec365d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6e125af4d1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6e125af4d1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9272d69558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9272d69558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948abbc1c3_0_3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948abbc1c3_0_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9272d6955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9272d6955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9272d69558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9272d69558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9496666e7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9496666e7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496666e73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496666e7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6e125af4d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6e125af4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6e125af4d1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6e125af4d1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6e125af4d1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6e125af4d1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b2199dce10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b2199dce10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b2199dce10_4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b2199dce10_4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b2199dce10_4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2b2199dce10_4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b2199dce10_4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2b2199dce10_4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b2199dce10_4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2b2199dce10_4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b2199dce10_4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2b2199dce10_4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b2199dce10_4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2b2199dce10_4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2b2199dce10_4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2b2199dce10_4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6e125af4d1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6e125af4d1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3ed131a0f9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23ed131a0f9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1fafd43fe45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1fafd43fe45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1fafd43fe45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1fafd43fe45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6e125af4d1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6e125af4d1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6e125af4d1_0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6e125af4d1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948abbc1c3_0_4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948abbc1c3_0_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1fafd43fe45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1fafd43fe45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1fafd43fe45_4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1fafd43fe45_4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1fafd43fe45_4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1fafd43fe45_4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1fafd43fe45_4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1fafd43fe45_4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1fafd43fe45_4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1fafd43fe45_4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fafd43fe45_4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fafd43fe45_4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1fafd43fe45_4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1fafd43fe45_4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23ed131a0f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23ed131a0f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23ed131a0f9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23ed131a0f9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6e125af4d1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6e125af4d1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6e125af4d1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6e125af4d1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Just prints 1</a:t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92ff1a814d_0_6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92ff1a814d_0_6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 if NULL was kept in a[], it wouldn’t print everything. 0 == NULL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6e125af4d1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6e125af4d1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6e125af4d1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6e125af4d1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6e125af4d1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6e125af4d1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6e125af4d1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6e125af4d1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948abbc1c3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948abbc1c3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948abbc1c3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948abbc1c3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948abbc1c3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948abbc1c3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28d876402c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28d876402c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6e125af4d1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6e125af4d1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1fafd43fe45_4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1fafd43fe45_4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1488cd8822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1488cd8822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10f6c1828e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10f6c1828e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6e125af4d1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6e125af4d1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6e125af4d1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6e125af4d1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948abbc1c3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948abbc1c3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948abbc1c3_0_3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948abbc1c3_0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948abbc1c3_0_3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948abbc1c3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948abbc1c3_0_3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948abbc1c3_0_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948abbc1c3_0_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948abbc1c3_0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7ce52c240b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7ce52c240b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6e173269c8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6e173269c8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9496666e73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9496666e73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7ce52c240b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7ce52c240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9496666e73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9496666e73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7cefb4aee1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7cefb4aee1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93ae0b6a9e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93ae0b6a9e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6e173269c8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6e173269c8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10f6c1828eb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10f6c1828eb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Should be unswitched</a:t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10f7579b7d8_2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10f7579b7d8_2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Should be unswitched</a:t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10f7579b7d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10f7579b7d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10f7579b7d8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10f7579b7d8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1fbf104f5a0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1fbf104f5a0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1fbf104f5a0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1fbf104f5a0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1fbf104f5a0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1fbf104f5a0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1fbf104f5a0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1fbf104f5a0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1fbf104f5a0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1fbf104f5a0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1fbf104f5a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1fbf104f5a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1fbf104f5a0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1fbf104f5a0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cs162.eecs.berkeley.edu/ladder/" TargetMode="External"/><Relationship Id="rId4" Type="http://schemas.openxmlformats.org/officeDocument/2006/relationships/hyperlink" Target="https://cs61c.org/fa21/resources/" TargetMode="External"/><Relationship Id="rId5" Type="http://schemas.openxmlformats.org/officeDocument/2006/relationships/hyperlink" Target="https://pythontutor.com/c.html#mode=edit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cs61c.org/resources/pdf?file=C_and_Memory_Notes.pdf" TargetMode="External"/><Relationship Id="rId4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hyperlink" Target="https://stackoverflow.com/questions/35442414/dynamic-vs-static-array-in-c" TargetMode="Externa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3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7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7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7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9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Review Session</a:t>
            </a:r>
            <a:endParaRPr/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27200" y="211150"/>
            <a:ext cx="1671404" cy="180533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/>
        </p:nvSpPr>
        <p:spPr>
          <a:xfrm>
            <a:off x="466725" y="2752875"/>
            <a:ext cx="50868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Zoom Logistics</a:t>
            </a:r>
            <a:endParaRPr/>
          </a:p>
        </p:txBody>
      </p:sp>
      <p:sp>
        <p:nvSpPr>
          <p:cNvPr id="75" name="Google Shape;75;p14"/>
          <p:cNvSpPr txBox="1"/>
          <p:nvPr>
            <p:ph idx="1" type="body"/>
          </p:nvPr>
        </p:nvSpPr>
        <p:spPr>
          <a:xfrm>
            <a:off x="471900" y="1919075"/>
            <a:ext cx="8222100" cy="28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presentation will be recorded, so please have your videos off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you have any questions, please post them in chat!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We’ll also try to leave some time for Q&amp;A after the presentation for any other questions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Disclaimer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1" name="Google Shape;81;p15"/>
          <p:cNvSpPr txBox="1"/>
          <p:nvPr>
            <p:ph idx="1" type="body"/>
          </p:nvPr>
        </p:nvSpPr>
        <p:spPr>
          <a:xfrm>
            <a:off x="471900" y="1919075"/>
            <a:ext cx="8222100" cy="304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These slides are not a comprehensive overview of everything you need from 61C to succeed in 162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Other concepts not mentioned will likely be brought up when relevant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class has A LOT of C coding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you choose to take this class you are committing to that workload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Almost everyone taking this class is rusty in C but this review alone will not make you comfortable enough for this class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Other Resources</a:t>
            </a:r>
            <a:endParaRPr/>
          </a:p>
        </p:txBody>
      </p:sp>
      <p:sp>
        <p:nvSpPr>
          <p:cNvPr id="87" name="Google Shape;87;p16"/>
          <p:cNvSpPr txBox="1"/>
          <p:nvPr>
            <p:ph idx="1" type="body"/>
          </p:nvPr>
        </p:nvSpPr>
        <p:spPr>
          <a:xfrm>
            <a:off x="460950" y="1947825"/>
            <a:ext cx="8222100" cy="28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CS 162 Ladder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Overview of C and 61C topic</a:t>
            </a:r>
            <a:r>
              <a:rPr lang="en" sz="1800"/>
              <a:t>s</a:t>
            </a:r>
            <a:br>
              <a:rPr lang="en" sz="1800"/>
            </a:b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4"/>
              </a:rPr>
              <a:t>CS 61C Resources Page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 staff notes, GDB reference card</a:t>
            </a:r>
            <a:br>
              <a:rPr lang="en" sz="1800"/>
            </a:b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5"/>
              </a:rPr>
              <a:t>Python Tutor 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800"/>
              <a:t>Just like CS 61A’s Python Tutor, but for C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Outline</a:t>
            </a:r>
            <a:endParaRPr/>
          </a:p>
        </p:txBody>
      </p:sp>
      <p:sp>
        <p:nvSpPr>
          <p:cNvPr id="93" name="Google Shape;93;p17"/>
          <p:cNvSpPr txBox="1"/>
          <p:nvPr>
            <p:ph idx="1" type="body"/>
          </p:nvPr>
        </p:nvSpPr>
        <p:spPr>
          <a:xfrm>
            <a:off x="471900" y="1919075"/>
            <a:ext cx="8222100" cy="28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We’ll do brief conceptual review on topics and then do a review section. We’ll close with notes on Git and other tips.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Topics List: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 Basic Syntax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 Pointers</a:t>
            </a:r>
            <a:r>
              <a:rPr lang="en"/>
              <a:t> and Arrays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 Structs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 Memory</a:t>
            </a:r>
            <a:r>
              <a:rPr lang="en"/>
              <a:t> Layout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Review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Git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Basics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Types in C</a:t>
            </a:r>
            <a:endParaRPr/>
          </a:p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471900" y="1919075"/>
            <a:ext cx="8475300" cy="30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 is a statically typed language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Type is known at compile-time (instead of at run-time)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All types are numerical or a composition of other types: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Ex. </a:t>
            </a:r>
            <a:r>
              <a:rPr lang="en" sz="13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int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, </a:t>
            </a:r>
            <a:r>
              <a:rPr lang="en" sz="1300">
                <a:solidFill>
                  <a:srgbClr val="D35400"/>
                </a:solidFill>
                <a:latin typeface="Inconsolata"/>
                <a:ea typeface="Inconsolata"/>
                <a:cs typeface="Inconsolata"/>
                <a:sym typeface="Inconsolata"/>
              </a:rPr>
              <a:t>char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, </a:t>
            </a:r>
            <a:r>
              <a:rPr lang="en" sz="13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struct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, </a:t>
            </a:r>
            <a:r>
              <a:rPr lang="en" sz="13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union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, </a:t>
            </a:r>
            <a:r>
              <a:rPr lang="en" sz="13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typedef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, pointer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Every variable in C has a type:</a:t>
            </a:r>
            <a:endParaRPr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Font typeface="Inconsolata"/>
              <a:buChar char="○"/>
            </a:pPr>
            <a:r>
              <a:rPr lang="en" sz="13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int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i; </a:t>
            </a:r>
            <a:r>
              <a:rPr lang="en" sz="1300">
                <a:solidFill>
                  <a:srgbClr val="000000"/>
                </a:solidFill>
                <a:latin typeface="Inconsolata"/>
                <a:ea typeface="Inconsolata"/>
                <a:cs typeface="Inconsolata"/>
                <a:sym typeface="Inconsolata"/>
              </a:rPr>
              <a:t>// Declares i to be an integer.</a:t>
            </a:r>
            <a:b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3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int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j = </a:t>
            </a:r>
            <a:r>
              <a:rPr lang="en" sz="1300">
                <a:solidFill>
                  <a:srgbClr val="8A7B52"/>
                </a:solidFill>
                <a:latin typeface="Inconsolata"/>
                <a:ea typeface="Inconsolata"/>
                <a:cs typeface="Inconsolata"/>
                <a:sym typeface="Inconsolata"/>
              </a:rPr>
              <a:t>5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; </a:t>
            </a:r>
            <a:r>
              <a:rPr lang="en" sz="1300">
                <a:solidFill>
                  <a:srgbClr val="000000"/>
                </a:solidFill>
                <a:latin typeface="Inconsolata"/>
                <a:ea typeface="Inconsolata"/>
                <a:cs typeface="Inconsolata"/>
                <a:sym typeface="Inconsolata"/>
              </a:rPr>
              <a:t>// Defines j to be an integer initialized to 5.</a:t>
            </a:r>
            <a:endParaRPr sz="2000">
              <a:latin typeface="Inconsolata"/>
              <a:ea typeface="Inconsolata"/>
              <a:cs typeface="Inconsolata"/>
              <a:sym typeface="Inconsolat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All variables in C are just bytes under the hood with some length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Ex: </a:t>
            </a: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int32_t</a:t>
            </a:r>
            <a:r>
              <a:rPr lang="en"/>
              <a:t> is a 4 byte integer interpreted as a signed 2’s complement number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There is no built-in bool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Must import 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stdbool.h</a:t>
            </a:r>
            <a:r>
              <a:rPr lang="en"/>
              <a:t> with 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#</a:t>
            </a:r>
            <a:r>
              <a:rPr lang="en">
                <a:solidFill>
                  <a:srgbClr val="728E00"/>
                </a:solidFill>
                <a:latin typeface="Inconsolata"/>
                <a:ea typeface="Inconsolata"/>
                <a:cs typeface="Inconsolata"/>
                <a:sym typeface="Inconsolata"/>
              </a:rPr>
              <a:t>include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&lt;stdbool.h&gt;</a:t>
            </a:r>
            <a:endParaRPr sz="1700"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9144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 Operations</a:t>
            </a:r>
            <a:endParaRPr/>
          </a:p>
        </p:txBody>
      </p:sp>
      <p:sp>
        <p:nvSpPr>
          <p:cNvPr id="110" name="Google Shape;110;p20"/>
          <p:cNvSpPr txBox="1"/>
          <p:nvPr>
            <p:ph idx="1" type="body"/>
          </p:nvPr>
        </p:nvSpPr>
        <p:spPr>
          <a:xfrm>
            <a:off x="471900" y="1919075"/>
            <a:ext cx="82221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Adding (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+</a:t>
            </a:r>
            <a:r>
              <a:rPr lang="en"/>
              <a:t>), subtracting (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-</a:t>
            </a:r>
            <a:r>
              <a:rPr lang="en"/>
              <a:t>), dividing (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/</a:t>
            </a:r>
            <a:r>
              <a:rPr lang="en"/>
              <a:t>), multiplying (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*</a:t>
            </a:r>
            <a:r>
              <a:rPr lang="en"/>
              <a:t>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Pre-increment and post-increment for numeric types:</a:t>
            </a:r>
            <a:endParaRPr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/>
              <a:t>Ex:</a:t>
            </a:r>
            <a:r>
              <a:rPr lang="en" sz="13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 int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, </a:t>
            </a:r>
            <a:r>
              <a:rPr lang="en" sz="13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long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, </a:t>
            </a:r>
            <a:r>
              <a:rPr lang="en" sz="13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char, size_t</a:t>
            </a:r>
            <a:endParaRPr sz="1300">
              <a:solidFill>
                <a:srgbClr val="00979D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45720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int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i = </a:t>
            </a:r>
            <a:r>
              <a:rPr lang="en" sz="1300">
                <a:solidFill>
                  <a:srgbClr val="8A7B52"/>
                </a:solidFill>
                <a:latin typeface="Inconsolata"/>
                <a:ea typeface="Inconsolata"/>
                <a:cs typeface="Inconsolata"/>
                <a:sym typeface="Inconsolata"/>
              </a:rPr>
              <a:t>0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;</a:t>
            </a:r>
            <a:b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	</a:t>
            </a:r>
            <a:r>
              <a:rPr lang="en" sz="1300">
                <a:solidFill>
                  <a:srgbClr val="D35400"/>
                </a:solidFill>
                <a:latin typeface="Inconsolata"/>
                <a:ea typeface="Inconsolata"/>
                <a:cs typeface="Inconsolata"/>
                <a:sym typeface="Inconsolata"/>
              </a:rPr>
              <a:t>printf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(</a:t>
            </a:r>
            <a:r>
              <a:rPr lang="en" sz="1300">
                <a:solidFill>
                  <a:srgbClr val="005C5F"/>
                </a:solidFill>
                <a:latin typeface="Inconsolata"/>
                <a:ea typeface="Inconsolata"/>
                <a:cs typeface="Inconsolata"/>
                <a:sym typeface="Inconsolata"/>
              </a:rPr>
              <a:t>"%d\n"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, ++i); </a:t>
            </a:r>
            <a:r>
              <a:rPr lang="en" sz="1300">
                <a:solidFill>
                  <a:srgbClr val="000000"/>
                </a:solidFill>
                <a:latin typeface="Inconsolata"/>
                <a:ea typeface="Inconsolata"/>
                <a:cs typeface="Inconsolata"/>
                <a:sym typeface="Inconsolata"/>
              </a:rPr>
              <a:t>// Increments and then returns the value of i.</a:t>
            </a:r>
            <a:b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	</a:t>
            </a:r>
            <a:r>
              <a:rPr lang="en" sz="1300">
                <a:solidFill>
                  <a:srgbClr val="D35400"/>
                </a:solidFill>
                <a:latin typeface="Inconsolata"/>
                <a:ea typeface="Inconsolata"/>
                <a:cs typeface="Inconsolata"/>
                <a:sym typeface="Inconsolata"/>
              </a:rPr>
              <a:t>printf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(</a:t>
            </a:r>
            <a:r>
              <a:rPr lang="en" sz="1300">
                <a:solidFill>
                  <a:srgbClr val="005C5F"/>
                </a:solidFill>
                <a:latin typeface="Inconsolata"/>
                <a:ea typeface="Inconsolata"/>
                <a:cs typeface="Inconsolata"/>
                <a:sym typeface="Inconsolata"/>
              </a:rPr>
              <a:t>"%d\n"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, i++); </a:t>
            </a:r>
            <a:r>
              <a:rPr lang="en" sz="1300">
                <a:solidFill>
                  <a:srgbClr val="000000"/>
                </a:solidFill>
                <a:latin typeface="Inconsolata"/>
                <a:ea typeface="Inconsolata"/>
                <a:cs typeface="Inconsolata"/>
                <a:sym typeface="Inconsolata"/>
              </a:rPr>
              <a:t>// Increments i but returns the value before increment.</a:t>
            </a:r>
            <a:b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	</a:t>
            </a:r>
            <a:r>
              <a:rPr lang="en" sz="1300">
                <a:solidFill>
                  <a:srgbClr val="D35400"/>
                </a:solidFill>
                <a:latin typeface="Inconsolata"/>
                <a:ea typeface="Inconsolata"/>
                <a:cs typeface="Inconsolata"/>
                <a:sym typeface="Inconsolata"/>
              </a:rPr>
              <a:t>printf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(</a:t>
            </a:r>
            <a:r>
              <a:rPr lang="en" sz="1300">
                <a:solidFill>
                  <a:srgbClr val="005C5F"/>
                </a:solidFill>
                <a:latin typeface="Inconsolata"/>
                <a:ea typeface="Inconsolata"/>
                <a:cs typeface="Inconsolata"/>
                <a:sym typeface="Inconsolata"/>
              </a:rPr>
              <a:t>"%d\n"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, i);</a:t>
            </a:r>
            <a:endParaRPr sz="1300">
              <a:solidFill>
                <a:srgbClr val="434F54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-------------------</a:t>
            </a:r>
            <a:endParaRPr sz="1300">
              <a:solidFill>
                <a:srgbClr val="434F54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1</a:t>
            </a:r>
            <a:endParaRPr sz="1300">
              <a:solidFill>
                <a:srgbClr val="434F54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1</a:t>
            </a:r>
            <a:endParaRPr sz="1300">
              <a:solidFill>
                <a:srgbClr val="434F54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2</a:t>
            </a:r>
            <a:endParaRPr sz="1300">
              <a:solidFill>
                <a:srgbClr val="434F54"/>
              </a:solidFill>
              <a:latin typeface="Inconsolata"/>
              <a:ea typeface="Inconsolata"/>
              <a:cs typeface="Inconsolata"/>
              <a:sym typeface="Inconsolat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Multiple Declarations</a:t>
            </a:r>
            <a:endParaRPr/>
          </a:p>
        </p:txBody>
      </p:sp>
      <p:sp>
        <p:nvSpPr>
          <p:cNvPr id="116" name="Google Shape;116;p2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can declare/define multiple variables in the same line.</a:t>
            </a:r>
            <a:endParaRPr/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int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x, y;</a:t>
            </a:r>
            <a:b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	</a:t>
            </a:r>
            <a:r>
              <a:rPr lang="en" sz="13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char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c = </a:t>
            </a:r>
            <a:r>
              <a:rPr lang="en" sz="1300">
                <a:solidFill>
                  <a:srgbClr val="005C5F"/>
                </a:solidFill>
                <a:latin typeface="Inconsolata"/>
                <a:ea typeface="Inconsolata"/>
                <a:cs typeface="Inconsolata"/>
                <a:sym typeface="Inconsolata"/>
              </a:rPr>
              <a:t>'a'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, d;</a:t>
            </a:r>
            <a:b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	</a:t>
            </a:r>
            <a:r>
              <a:rPr lang="en" sz="13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float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f, g = </a:t>
            </a:r>
            <a:r>
              <a:rPr lang="en" sz="1300">
                <a:solidFill>
                  <a:srgbClr val="8A7B52"/>
                </a:solidFill>
                <a:latin typeface="Inconsolata"/>
                <a:ea typeface="Inconsolata"/>
                <a:cs typeface="Inconsolata"/>
                <a:sym typeface="Inconsolata"/>
              </a:rPr>
              <a:t>3.0, 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h =</a:t>
            </a:r>
            <a:r>
              <a:rPr lang="en" sz="1300">
                <a:solidFill>
                  <a:srgbClr val="8A7B52"/>
                </a:solidFill>
                <a:latin typeface="Inconsolata"/>
                <a:ea typeface="Inconsolata"/>
                <a:cs typeface="Inconsolata"/>
                <a:sym typeface="Inconsolata"/>
              </a:rPr>
              <a:t> 162.0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;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45720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Conditionals and Loops</a:t>
            </a:r>
            <a:endParaRPr/>
          </a:p>
        </p:txBody>
      </p:sp>
      <p:sp>
        <p:nvSpPr>
          <p:cNvPr id="122" name="Google Shape;122;p22"/>
          <p:cNvSpPr txBox="1"/>
          <p:nvPr>
            <p:ph idx="1" type="body"/>
          </p:nvPr>
        </p:nvSpPr>
        <p:spPr>
          <a:xfrm>
            <a:off x="460950" y="1772525"/>
            <a:ext cx="82221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Change control flow/iterate. Basic syntax: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434F54"/>
              </a:solidFill>
              <a:latin typeface="Inconsolata"/>
              <a:ea typeface="Inconsolata"/>
              <a:cs typeface="Inconsolata"/>
              <a:sym typeface="Inconsolata"/>
            </a:endParaRPr>
          </a:p>
        </p:txBody>
      </p:sp>
      <p:sp>
        <p:nvSpPr>
          <p:cNvPr id="123" name="Google Shape;123;p22"/>
          <p:cNvSpPr txBox="1"/>
          <p:nvPr/>
        </p:nvSpPr>
        <p:spPr>
          <a:xfrm>
            <a:off x="55825" y="2079400"/>
            <a:ext cx="2674200" cy="31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if-else if-else blocks:</a:t>
            </a:r>
            <a:endParaRPr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int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i = </a:t>
            </a:r>
            <a:r>
              <a:rPr lang="en" sz="1100">
                <a:solidFill>
                  <a:srgbClr val="8A7B52"/>
                </a:solidFill>
                <a:latin typeface="Inconsolata"/>
                <a:ea typeface="Inconsolata"/>
                <a:cs typeface="Inconsolata"/>
                <a:sym typeface="Inconsolata"/>
              </a:rPr>
              <a:t>5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;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if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(i == </a:t>
            </a:r>
            <a:r>
              <a:rPr lang="en" sz="1100">
                <a:solidFill>
                  <a:srgbClr val="8A7B52"/>
                </a:solidFill>
                <a:latin typeface="Inconsolata"/>
                <a:ea typeface="Inconsolata"/>
                <a:cs typeface="Inconsolata"/>
                <a:sym typeface="Inconsolata"/>
              </a:rPr>
              <a:t>5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) {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   i = </a:t>
            </a:r>
            <a:r>
              <a:rPr lang="en" sz="1100">
                <a:solidFill>
                  <a:srgbClr val="8A7B52"/>
                </a:solidFill>
                <a:latin typeface="Inconsolata"/>
                <a:ea typeface="Inconsolata"/>
                <a:cs typeface="Inconsolata"/>
                <a:sym typeface="Inconsolata"/>
              </a:rPr>
              <a:t>6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;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   </a:t>
            </a:r>
            <a:r>
              <a:rPr lang="en" sz="1100">
                <a:solidFill>
                  <a:srgbClr val="D35400"/>
                </a:solidFill>
                <a:latin typeface="Inconsolata"/>
                <a:ea typeface="Inconsolata"/>
                <a:cs typeface="Inconsolata"/>
                <a:sym typeface="Inconsolata"/>
              </a:rPr>
              <a:t>printf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(</a:t>
            </a:r>
            <a:r>
              <a:rPr lang="en" sz="1100">
                <a:solidFill>
                  <a:srgbClr val="005C5F"/>
                </a:solidFill>
                <a:latin typeface="Inconsolata"/>
                <a:ea typeface="Inconsolata"/>
                <a:cs typeface="Inconsolata"/>
                <a:sym typeface="Inconsolata"/>
              </a:rPr>
              <a:t>"This is executed.\n"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);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} </a:t>
            </a: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else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</a:t>
            </a: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if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(i == </a:t>
            </a:r>
            <a:r>
              <a:rPr lang="en" sz="1100">
                <a:solidFill>
                  <a:srgbClr val="8A7B52"/>
                </a:solidFill>
                <a:latin typeface="Inconsolata"/>
                <a:ea typeface="Inconsolata"/>
                <a:cs typeface="Inconsolata"/>
                <a:sym typeface="Inconsolata"/>
              </a:rPr>
              <a:t>6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) {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   </a:t>
            </a:r>
            <a:r>
              <a:rPr lang="en" sz="1100">
                <a:solidFill>
                  <a:srgbClr val="D35400"/>
                </a:solidFill>
                <a:latin typeface="Inconsolata"/>
                <a:ea typeface="Inconsolata"/>
                <a:cs typeface="Inconsolata"/>
                <a:sym typeface="Inconsolata"/>
              </a:rPr>
              <a:t>printf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(</a:t>
            </a:r>
            <a:r>
              <a:rPr lang="en" sz="1100">
                <a:solidFill>
                  <a:srgbClr val="005C5F"/>
                </a:solidFill>
                <a:latin typeface="Inconsolata"/>
                <a:ea typeface="Inconsolata"/>
                <a:cs typeface="Inconsolata"/>
                <a:sym typeface="Inconsolata"/>
              </a:rPr>
              <a:t>"This is not executed.\n"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);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} </a:t>
            </a: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else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{ </a:t>
            </a:r>
            <a:endParaRPr sz="1100">
              <a:solidFill>
                <a:srgbClr val="434F54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D35400"/>
                </a:solidFill>
                <a:latin typeface="Inconsolata"/>
                <a:ea typeface="Inconsolata"/>
                <a:cs typeface="Inconsolata"/>
                <a:sym typeface="Inconsolata"/>
              </a:rPr>
              <a:t>printf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(</a:t>
            </a:r>
            <a:r>
              <a:rPr lang="en" sz="1100">
                <a:solidFill>
                  <a:srgbClr val="005C5F"/>
                </a:solidFill>
                <a:latin typeface="Inconsolata"/>
                <a:ea typeface="Inconsolata"/>
                <a:cs typeface="Inconsolata"/>
                <a:sym typeface="Inconsolata"/>
              </a:rPr>
              <a:t>"Not executed either.\n"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); </a:t>
            </a:r>
            <a:endParaRPr sz="1100">
              <a:solidFill>
                <a:srgbClr val="434F54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}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if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(i == </a:t>
            </a:r>
            <a:r>
              <a:rPr lang="en" sz="1100">
                <a:solidFill>
                  <a:srgbClr val="8A7B52"/>
                </a:solidFill>
                <a:latin typeface="Inconsolata"/>
                <a:ea typeface="Inconsolata"/>
                <a:cs typeface="Inconsolata"/>
                <a:sym typeface="Inconsolata"/>
              </a:rPr>
              <a:t>6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) {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   </a:t>
            </a:r>
            <a:r>
              <a:rPr lang="en" sz="1100">
                <a:solidFill>
                  <a:srgbClr val="D35400"/>
                </a:solidFill>
                <a:latin typeface="Inconsolata"/>
                <a:ea typeface="Inconsolata"/>
                <a:cs typeface="Inconsolata"/>
                <a:sym typeface="Inconsolata"/>
              </a:rPr>
              <a:t>printf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(</a:t>
            </a:r>
            <a:r>
              <a:rPr lang="en" sz="1100">
                <a:solidFill>
                  <a:srgbClr val="005C5F"/>
                </a:solidFill>
                <a:latin typeface="Inconsolata"/>
                <a:ea typeface="Inconsolata"/>
                <a:cs typeface="Inconsolata"/>
                <a:sym typeface="Inconsolata"/>
              </a:rPr>
              <a:t>"This will be executed, however.\n"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);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}</a:t>
            </a:r>
            <a:endParaRPr sz="1100">
              <a:latin typeface="Inconsolata"/>
              <a:ea typeface="Inconsolata"/>
              <a:cs typeface="Inconsolata"/>
              <a:sym typeface="Inconsolata"/>
            </a:endParaRPr>
          </a:p>
        </p:txBody>
      </p:sp>
      <p:sp>
        <p:nvSpPr>
          <p:cNvPr id="124" name="Google Shape;124;p22"/>
          <p:cNvSpPr txBox="1"/>
          <p:nvPr/>
        </p:nvSpPr>
        <p:spPr>
          <a:xfrm>
            <a:off x="2771538" y="2079400"/>
            <a:ext cx="2560500" cy="21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For loops:</a:t>
            </a:r>
            <a:endParaRPr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for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(</a:t>
            </a: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int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i = </a:t>
            </a:r>
            <a:r>
              <a:rPr lang="en" sz="1100">
                <a:solidFill>
                  <a:srgbClr val="8A7B52"/>
                </a:solidFill>
                <a:latin typeface="Inconsolata"/>
                <a:ea typeface="Inconsolata"/>
                <a:cs typeface="Inconsolata"/>
                <a:sym typeface="Inconsolata"/>
              </a:rPr>
              <a:t>0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; i &lt;= </a:t>
            </a:r>
            <a:r>
              <a:rPr lang="en" sz="1100">
                <a:solidFill>
                  <a:srgbClr val="8A7B52"/>
                </a:solidFill>
                <a:latin typeface="Inconsolata"/>
                <a:ea typeface="Inconsolata"/>
                <a:cs typeface="Inconsolata"/>
                <a:sym typeface="Inconsolata"/>
              </a:rPr>
              <a:t>162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; i++) {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   </a:t>
            </a:r>
            <a:r>
              <a:rPr lang="en" sz="1100">
                <a:solidFill>
                  <a:srgbClr val="D35400"/>
                </a:solidFill>
                <a:latin typeface="Inconsolata"/>
                <a:ea typeface="Inconsolata"/>
                <a:cs typeface="Inconsolata"/>
                <a:sym typeface="Inconsolata"/>
              </a:rPr>
              <a:t>printf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(</a:t>
            </a:r>
            <a:r>
              <a:rPr lang="en" sz="1100">
                <a:solidFill>
                  <a:srgbClr val="005C5F"/>
                </a:solidFill>
                <a:latin typeface="Inconsolata"/>
                <a:ea typeface="Inconsolata"/>
                <a:cs typeface="Inconsolata"/>
                <a:sym typeface="Inconsolata"/>
              </a:rPr>
              <a:t>"%d\n"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, i);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}</a:t>
            </a:r>
            <a:endParaRPr sz="1100">
              <a:solidFill>
                <a:srgbClr val="434F54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434F54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// Not limited to integers!</a:t>
            </a:r>
            <a:endParaRPr sz="1100">
              <a:solidFill>
                <a:srgbClr val="434F54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for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(</a:t>
            </a: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char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c = fgetc(infile); c != EOF; c = fgetc(infile)) {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   </a:t>
            </a:r>
            <a:r>
              <a:rPr lang="en" sz="1100">
                <a:solidFill>
                  <a:srgbClr val="D35400"/>
                </a:solidFill>
                <a:latin typeface="Inconsolata"/>
                <a:ea typeface="Inconsolata"/>
                <a:cs typeface="Inconsolata"/>
                <a:sym typeface="Inconsolata"/>
              </a:rPr>
              <a:t>putchar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(c);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}</a:t>
            </a:r>
            <a:endParaRPr sz="1100">
              <a:solidFill>
                <a:srgbClr val="434F54"/>
              </a:solidFill>
              <a:latin typeface="Inconsolata"/>
              <a:ea typeface="Inconsolata"/>
              <a:cs typeface="Inconsolata"/>
              <a:sym typeface="Inconsolata"/>
            </a:endParaRPr>
          </a:p>
        </p:txBody>
      </p:sp>
      <p:sp>
        <p:nvSpPr>
          <p:cNvPr id="125" name="Google Shape;125;p22"/>
          <p:cNvSpPr txBox="1"/>
          <p:nvPr/>
        </p:nvSpPr>
        <p:spPr>
          <a:xfrm>
            <a:off x="5394313" y="2079400"/>
            <a:ext cx="1737900" cy="13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While loops:</a:t>
            </a:r>
            <a:endParaRPr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int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i = </a:t>
            </a:r>
            <a:r>
              <a:rPr lang="en" sz="1100">
                <a:solidFill>
                  <a:srgbClr val="8A7B52"/>
                </a:solidFill>
                <a:latin typeface="Inconsolata"/>
                <a:ea typeface="Inconsolata"/>
                <a:cs typeface="Inconsolata"/>
                <a:sym typeface="Inconsolata"/>
              </a:rPr>
              <a:t>0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;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while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(i &lt;= </a:t>
            </a:r>
            <a:r>
              <a:rPr lang="en" sz="1100">
                <a:solidFill>
                  <a:srgbClr val="8A7B52"/>
                </a:solidFill>
                <a:latin typeface="Inconsolata"/>
                <a:ea typeface="Inconsolata"/>
                <a:cs typeface="Inconsolata"/>
                <a:sym typeface="Inconsolata"/>
              </a:rPr>
              <a:t>162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) {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   </a:t>
            </a:r>
            <a:r>
              <a:rPr lang="en" sz="1100">
                <a:solidFill>
                  <a:srgbClr val="D35400"/>
                </a:solidFill>
                <a:latin typeface="Inconsolata"/>
                <a:ea typeface="Inconsolata"/>
                <a:cs typeface="Inconsolata"/>
                <a:sym typeface="Inconsolata"/>
              </a:rPr>
              <a:t>printf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(</a:t>
            </a:r>
            <a:r>
              <a:rPr lang="en" sz="1100">
                <a:solidFill>
                  <a:srgbClr val="005C5F"/>
                </a:solidFill>
                <a:latin typeface="Inconsolata"/>
                <a:ea typeface="Inconsolata"/>
                <a:cs typeface="Inconsolata"/>
                <a:sym typeface="Inconsolata"/>
              </a:rPr>
              <a:t>"%d\n"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, i);</a:t>
            </a:r>
            <a:endParaRPr sz="1100">
              <a:solidFill>
                <a:srgbClr val="434F54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   ++i;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}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</p:txBody>
      </p:sp>
      <p:sp>
        <p:nvSpPr>
          <p:cNvPr id="126" name="Google Shape;126;p22"/>
          <p:cNvSpPr txBox="1"/>
          <p:nvPr/>
        </p:nvSpPr>
        <p:spPr>
          <a:xfrm>
            <a:off x="7194500" y="2079400"/>
            <a:ext cx="1737900" cy="13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Do-while loops:</a:t>
            </a:r>
            <a:endParaRPr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int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i = </a:t>
            </a:r>
            <a:r>
              <a:rPr lang="en" sz="1100">
                <a:solidFill>
                  <a:srgbClr val="8A7B52"/>
                </a:solidFill>
                <a:latin typeface="Inconsolata"/>
                <a:ea typeface="Inconsolata"/>
                <a:cs typeface="Inconsolata"/>
                <a:sym typeface="Inconsolata"/>
              </a:rPr>
              <a:t>0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;</a:t>
            </a:r>
            <a:endParaRPr sz="1100">
              <a:solidFill>
                <a:srgbClr val="434F54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do 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{</a:t>
            </a:r>
            <a:endParaRPr sz="1100">
              <a:solidFill>
                <a:srgbClr val="434F54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   </a:t>
            </a:r>
            <a:r>
              <a:rPr lang="en" sz="1100">
                <a:solidFill>
                  <a:srgbClr val="D35400"/>
                </a:solidFill>
                <a:latin typeface="Inconsolata"/>
                <a:ea typeface="Inconsolata"/>
                <a:cs typeface="Inconsolata"/>
                <a:sym typeface="Inconsolata"/>
              </a:rPr>
              <a:t>printf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(</a:t>
            </a:r>
            <a:r>
              <a:rPr lang="en" sz="1100">
                <a:solidFill>
                  <a:srgbClr val="005C5F"/>
                </a:solidFill>
                <a:latin typeface="Inconsolata"/>
                <a:ea typeface="Inconsolata"/>
                <a:cs typeface="Inconsolata"/>
                <a:sym typeface="Inconsolata"/>
              </a:rPr>
              <a:t>"%d\n"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, i);</a:t>
            </a:r>
            <a:endParaRPr sz="1100">
              <a:solidFill>
                <a:srgbClr val="434F54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   ++i;</a:t>
            </a:r>
            <a:endParaRPr sz="1100">
              <a:solidFill>
                <a:srgbClr val="434F54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} </a:t>
            </a: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while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(i &lt;= </a:t>
            </a:r>
            <a:r>
              <a:rPr lang="en" sz="1100">
                <a:solidFill>
                  <a:srgbClr val="8A7B52"/>
                </a:solidFill>
                <a:latin typeface="Inconsolata"/>
                <a:ea typeface="Inconsolata"/>
                <a:cs typeface="Inconsolata"/>
                <a:sym typeface="Inconsolata"/>
              </a:rPr>
              <a:t>162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);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Switch Statements</a:t>
            </a:r>
            <a:endParaRPr/>
          </a:p>
        </p:txBody>
      </p:sp>
      <p:sp>
        <p:nvSpPr>
          <p:cNvPr id="132" name="Google Shape;132;p23"/>
          <p:cNvSpPr txBox="1"/>
          <p:nvPr>
            <p:ph idx="1" type="body"/>
          </p:nvPr>
        </p:nvSpPr>
        <p:spPr>
          <a:xfrm>
            <a:off x="265175" y="1685275"/>
            <a:ext cx="8222100" cy="8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Switch statements are a nice way to do conditional logic based on the value of an expression: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3"/>
          <p:cNvSpPr txBox="1"/>
          <p:nvPr/>
        </p:nvSpPr>
        <p:spPr>
          <a:xfrm>
            <a:off x="2809475" y="2063400"/>
            <a:ext cx="3133500" cy="30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char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c = </a:t>
            </a:r>
            <a:r>
              <a:rPr lang="en" sz="1100">
                <a:solidFill>
                  <a:srgbClr val="005C5F"/>
                </a:solidFill>
                <a:latin typeface="Inconsolata"/>
                <a:ea typeface="Inconsolata"/>
                <a:cs typeface="Inconsolata"/>
                <a:sym typeface="Inconsolata"/>
              </a:rPr>
              <a:t>'</a:t>
            </a:r>
            <a:r>
              <a:rPr lang="en" sz="1100">
                <a:solidFill>
                  <a:srgbClr val="005C5F"/>
                </a:solidFill>
                <a:latin typeface="Inconsolata"/>
                <a:ea typeface="Inconsolata"/>
                <a:cs typeface="Inconsolata"/>
                <a:sym typeface="Inconsolata"/>
              </a:rPr>
              <a:t>c</a:t>
            </a:r>
            <a:r>
              <a:rPr lang="en" sz="1100">
                <a:solidFill>
                  <a:srgbClr val="005C5F"/>
                </a:solidFill>
                <a:latin typeface="Inconsolata"/>
                <a:ea typeface="Inconsolata"/>
                <a:cs typeface="Inconsolata"/>
                <a:sym typeface="Inconsolata"/>
              </a:rPr>
              <a:t>'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;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D35400"/>
                </a:solidFill>
                <a:latin typeface="Inconsolata"/>
                <a:ea typeface="Inconsolata"/>
                <a:cs typeface="Inconsolata"/>
                <a:sym typeface="Inconsolata"/>
              </a:rPr>
              <a:t>printf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(</a:t>
            </a:r>
            <a:r>
              <a:rPr lang="en" sz="1100">
                <a:solidFill>
                  <a:srgbClr val="005C5F"/>
                </a:solidFill>
                <a:latin typeface="Inconsolata"/>
                <a:ea typeface="Inconsolata"/>
                <a:cs typeface="Inconsolata"/>
                <a:sym typeface="Inconsolata"/>
              </a:rPr>
              <a:t>"Make sure to break out of your cases!\n"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);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switch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(c) {</a:t>
            </a:r>
            <a:endParaRPr sz="1100">
              <a:solidFill>
                <a:srgbClr val="434F54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  case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</a:t>
            </a:r>
            <a:r>
              <a:rPr lang="en" sz="1100">
                <a:solidFill>
                  <a:srgbClr val="005C5F"/>
                </a:solidFill>
                <a:latin typeface="Inconsolata"/>
                <a:ea typeface="Inconsolata"/>
                <a:cs typeface="Inconsolata"/>
                <a:sym typeface="Inconsolata"/>
              </a:rPr>
              <a:t>'a'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: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   </a:t>
            </a:r>
            <a:r>
              <a:rPr lang="en" sz="1100">
                <a:solidFill>
                  <a:srgbClr val="D35400"/>
                </a:solidFill>
                <a:latin typeface="Inconsolata"/>
                <a:ea typeface="Inconsolata"/>
                <a:cs typeface="Inconsolata"/>
                <a:sym typeface="Inconsolata"/>
              </a:rPr>
              <a:t>printf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(</a:t>
            </a:r>
            <a:r>
              <a:rPr lang="en" sz="1100">
                <a:solidFill>
                  <a:srgbClr val="005C5F"/>
                </a:solidFill>
                <a:latin typeface="Inconsolata"/>
                <a:ea typeface="Inconsolata"/>
                <a:cs typeface="Inconsolata"/>
                <a:sym typeface="Inconsolata"/>
              </a:rPr>
              <a:t>"Why?\n"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);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   </a:t>
            </a: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break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;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 </a:t>
            </a: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case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</a:t>
            </a:r>
            <a:r>
              <a:rPr lang="en" sz="1100">
                <a:solidFill>
                  <a:srgbClr val="005C5F"/>
                </a:solidFill>
                <a:latin typeface="Inconsolata"/>
                <a:ea typeface="Inconsolata"/>
                <a:cs typeface="Inconsolata"/>
                <a:sym typeface="Inconsolata"/>
              </a:rPr>
              <a:t>'c'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: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   </a:t>
            </a:r>
            <a:r>
              <a:rPr lang="en" sz="1100">
                <a:solidFill>
                  <a:srgbClr val="D35400"/>
                </a:solidFill>
                <a:latin typeface="Inconsolata"/>
                <a:ea typeface="Inconsolata"/>
                <a:cs typeface="Inconsolata"/>
                <a:sym typeface="Inconsolata"/>
              </a:rPr>
              <a:t>printf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(</a:t>
            </a:r>
            <a:r>
              <a:rPr lang="en" sz="1100">
                <a:solidFill>
                  <a:srgbClr val="005C5F"/>
                </a:solidFill>
                <a:latin typeface="Inconsolata"/>
                <a:ea typeface="Inconsolata"/>
                <a:cs typeface="Inconsolata"/>
                <a:sym typeface="Inconsolata"/>
              </a:rPr>
              <a:t>"Otherwise you will "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);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 </a:t>
            </a: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case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</a:t>
            </a:r>
            <a:r>
              <a:rPr lang="en" sz="1100">
                <a:solidFill>
                  <a:srgbClr val="005C5F"/>
                </a:solidFill>
                <a:latin typeface="Inconsolata"/>
                <a:ea typeface="Inconsolata"/>
                <a:cs typeface="Inconsolata"/>
                <a:sym typeface="Inconsolata"/>
              </a:rPr>
              <a:t>'b'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: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   </a:t>
            </a:r>
            <a:r>
              <a:rPr lang="en" sz="1100">
                <a:solidFill>
                  <a:srgbClr val="D35400"/>
                </a:solidFill>
                <a:latin typeface="Inconsolata"/>
                <a:ea typeface="Inconsolata"/>
                <a:cs typeface="Inconsolata"/>
                <a:sym typeface="Inconsolata"/>
              </a:rPr>
              <a:t>printf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(</a:t>
            </a:r>
            <a:r>
              <a:rPr lang="en" sz="1100">
                <a:solidFill>
                  <a:srgbClr val="005C5F"/>
                </a:solidFill>
                <a:latin typeface="Inconsolata"/>
                <a:ea typeface="Inconsolata"/>
                <a:cs typeface="Inconsolata"/>
                <a:sym typeface="Inconsolata"/>
              </a:rPr>
              <a:t>"fall through!\n"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);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   </a:t>
            </a: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break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;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 </a:t>
            </a: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default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: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   </a:t>
            </a:r>
            <a:r>
              <a:rPr lang="en" sz="11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break</a:t>
            </a: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;</a:t>
            </a:r>
            <a:b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 sz="11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}</a:t>
            </a:r>
            <a:endParaRPr sz="1100">
              <a:latin typeface="Inconsolata"/>
              <a:ea typeface="Inconsolata"/>
              <a:cs typeface="Inconsolata"/>
              <a:sym typeface="Inconsolat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 Casting</a:t>
            </a:r>
            <a:endParaRPr/>
          </a:p>
        </p:txBody>
      </p:sp>
      <p:sp>
        <p:nvSpPr>
          <p:cNvPr id="139" name="Google Shape;139;p2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can convert between types with casting either implicitly or explicitly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Ex: </a:t>
            </a: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unsigned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</a:t>
            </a: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int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i = </a:t>
            </a:r>
            <a:r>
              <a:rPr lang="en">
                <a:solidFill>
                  <a:srgbClr val="8A7B52"/>
                </a:solidFill>
                <a:latin typeface="Inconsolata"/>
                <a:ea typeface="Inconsolata"/>
                <a:cs typeface="Inconsolata"/>
                <a:sym typeface="Inconsolata"/>
              </a:rPr>
              <a:t>-1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;</a:t>
            </a:r>
            <a:r>
              <a:rPr lang="en" sz="1100">
                <a:solidFill>
                  <a:srgbClr val="434F54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Ex: </a:t>
            </a: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long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s = (</a:t>
            </a: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unsigned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</a:t>
            </a: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int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) </a:t>
            </a:r>
            <a:r>
              <a:rPr lang="en">
                <a:solidFill>
                  <a:srgbClr val="8A7B52"/>
                </a:solidFill>
                <a:latin typeface="Inconsolata"/>
                <a:ea typeface="Inconsolata"/>
                <a:cs typeface="Inconsolata"/>
                <a:sym typeface="Inconsolata"/>
              </a:rPr>
              <a:t>-1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;</a:t>
            </a:r>
            <a:endParaRPr sz="1700">
              <a:latin typeface="Inconsolata"/>
              <a:ea typeface="Inconsolata"/>
              <a:cs typeface="Inconsolata"/>
              <a:sym typeface="Inconsolat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 does not have the concept of generics the way other languages do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Instead C uses </a:t>
            </a: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void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*</a:t>
            </a:r>
            <a:r>
              <a:rPr lang="en"/>
              <a:t> and </a:t>
            </a: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char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*</a:t>
            </a:r>
            <a:r>
              <a:rPr lang="en"/>
              <a:t> to generalize pointer types. Can use </a:t>
            </a: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char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*</a:t>
            </a:r>
            <a:r>
              <a:rPr lang="en"/>
              <a:t> to modify data at the byte level.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It’s easy to cast to fix compilation errors but break your program as a result.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Truthiness in C</a:t>
            </a:r>
            <a:endParaRPr/>
          </a:p>
        </p:txBody>
      </p:sp>
      <p:sp>
        <p:nvSpPr>
          <p:cNvPr id="145" name="Google Shape;145;p25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C, the only false values are things that evaluate to 0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>
                <a:solidFill>
                  <a:srgbClr val="8A7B52"/>
                </a:solidFill>
                <a:latin typeface="Inconsolata"/>
                <a:ea typeface="Inconsolata"/>
                <a:cs typeface="Inconsolata"/>
                <a:sym typeface="Inconsolata"/>
              </a:rPr>
              <a:t>0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, </a:t>
            </a:r>
            <a:r>
              <a:rPr lang="en">
                <a:solidFill>
                  <a:srgbClr val="D35400"/>
                </a:solidFill>
                <a:latin typeface="Inconsolata"/>
                <a:ea typeface="Inconsolata"/>
                <a:cs typeface="Inconsolata"/>
                <a:sym typeface="Inconsolata"/>
              </a:rPr>
              <a:t>NULL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, </a:t>
            </a:r>
            <a:r>
              <a:rPr lang="en">
                <a:solidFill>
                  <a:srgbClr val="D35400"/>
                </a:solidFill>
                <a:latin typeface="Inconsolata"/>
                <a:ea typeface="Inconsolata"/>
                <a:cs typeface="Inconsolata"/>
                <a:sym typeface="Inconsolata"/>
              </a:rPr>
              <a:t>false</a:t>
            </a:r>
            <a:r>
              <a:rPr lang="en"/>
              <a:t> (w/ 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#</a:t>
            </a:r>
            <a:r>
              <a:rPr lang="en">
                <a:solidFill>
                  <a:srgbClr val="728E00"/>
                </a:solidFill>
                <a:latin typeface="Inconsolata"/>
                <a:ea typeface="Inconsolata"/>
                <a:cs typeface="Inconsolata"/>
                <a:sym typeface="Inconsolata"/>
              </a:rPr>
              <a:t>include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&lt;stdbool.h&gt;</a:t>
            </a:r>
            <a:r>
              <a:rPr lang="en"/>
              <a:t>)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All other values are truthy.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It’s </a:t>
            </a:r>
            <a:r>
              <a:rPr lang="en"/>
              <a:t>not un</a:t>
            </a:r>
            <a:r>
              <a:rPr lang="en"/>
              <a:t>common in C to see </a:t>
            </a: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while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(</a:t>
            </a:r>
            <a:r>
              <a:rPr lang="en">
                <a:solidFill>
                  <a:srgbClr val="8A7B52"/>
                </a:solidFill>
                <a:latin typeface="Inconsolata"/>
                <a:ea typeface="Inconsolata"/>
                <a:cs typeface="Inconsolata"/>
                <a:sym typeface="Inconsolata"/>
              </a:rPr>
              <a:t>1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) { ... }</a:t>
            </a:r>
            <a:endParaRPr sz="2500">
              <a:latin typeface="Inconsolata"/>
              <a:ea typeface="Inconsolata"/>
              <a:cs typeface="Inconsolata"/>
              <a:sym typeface="Inconsolat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This is an infinite loop in C. (Can also do </a:t>
            </a: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for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(;;) {}</a:t>
            </a:r>
            <a:r>
              <a:rPr lang="en"/>
              <a:t>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Pointers</a:t>
            </a:r>
            <a:endParaRPr/>
          </a:p>
        </p:txBody>
      </p:sp>
      <p:sp>
        <p:nvSpPr>
          <p:cNvPr id="151" name="Google Shape;151;p26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Manipulation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Pointer Syntax</a:t>
            </a:r>
            <a:endParaRPr/>
          </a:p>
        </p:txBody>
      </p:sp>
      <p:sp>
        <p:nvSpPr>
          <p:cNvPr id="157" name="Google Shape;157;p27"/>
          <p:cNvSpPr txBox="1"/>
          <p:nvPr>
            <p:ph idx="1" type="body"/>
          </p:nvPr>
        </p:nvSpPr>
        <p:spPr>
          <a:xfrm>
            <a:off x="506625" y="1752500"/>
            <a:ext cx="8222100" cy="32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Denote variables as pointers with *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int* my_pointer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/>
              <a:t>means a pointer to an integer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char** my_db_pointer</a:t>
            </a:r>
            <a:r>
              <a:rPr lang="en"/>
              <a:t>  means a pointer to a pointer to a character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&amp; – Address operator: get the memory address of a variable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Inconsolata"/>
              <a:buChar char="○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int x = 5;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Inconsolata"/>
              <a:buChar char="○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int* my_pointer = &amp;x;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urier New"/>
              <a:buChar char="●"/>
            </a:pPr>
            <a:r>
              <a:rPr lang="en"/>
              <a:t>* – Dereference operator: get the value of the variable that is pointed to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Inconsolata"/>
              <a:buChar char="○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int my_int = *my_pointer; // Gets the value of integer pointed to by my_pointer.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Inconsolata"/>
              <a:buChar char="○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*my_pointer = 7; // Changes the value of the integer pointed to by my_pointer.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Pitfall with Multiple Pointer Declarations in one line: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int *x, y; </a:t>
            </a:r>
            <a:r>
              <a:rPr lang="en"/>
              <a:t>declares 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x</a:t>
            </a:r>
            <a:r>
              <a:rPr lang="en"/>
              <a:t> to be a pointer to int but 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y</a:t>
            </a:r>
            <a:r>
              <a:rPr lang="en"/>
              <a:t> to be an int . Use 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int *x, *y instead.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Pointers in C and Memory</a:t>
            </a:r>
            <a:endParaRPr/>
          </a:p>
        </p:txBody>
      </p:sp>
      <p:sp>
        <p:nvSpPr>
          <p:cNvPr id="163" name="Google Shape;163;p28"/>
          <p:cNvSpPr txBox="1"/>
          <p:nvPr/>
        </p:nvSpPr>
        <p:spPr>
          <a:xfrm>
            <a:off x="7472450" y="4798825"/>
            <a:ext cx="2211900" cy="4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61C Fa17 Notes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4" name="Google Shape;164;p28"/>
          <p:cNvPicPr preferRelativeResize="0"/>
          <p:nvPr/>
        </p:nvPicPr>
        <p:blipFill rotWithShape="1">
          <a:blip r:embed="rId4">
            <a:alphaModFix/>
          </a:blip>
          <a:srcRect b="0" l="0" r="41293" t="0"/>
          <a:stretch/>
        </p:blipFill>
        <p:spPr>
          <a:xfrm>
            <a:off x="226000" y="1822275"/>
            <a:ext cx="4971448" cy="287802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8"/>
          <p:cNvSpPr txBox="1"/>
          <p:nvPr/>
        </p:nvSpPr>
        <p:spPr>
          <a:xfrm>
            <a:off x="5161475" y="1957275"/>
            <a:ext cx="3866700" cy="16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Roboto"/>
              <a:buChar char="●"/>
            </a:pPr>
            <a:r>
              <a:rPr lang="en" sz="17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Can think of m</a:t>
            </a:r>
            <a:r>
              <a:rPr lang="en" sz="17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emory as one big array</a:t>
            </a:r>
            <a:endParaRPr sz="17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Roboto"/>
              <a:buChar char="●"/>
            </a:pPr>
            <a:r>
              <a:rPr lang="en" sz="17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A </a:t>
            </a:r>
            <a:r>
              <a:rPr i="1" lang="en" sz="17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memory address</a:t>
            </a:r>
            <a:r>
              <a:rPr lang="en" sz="17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 is just the </a:t>
            </a:r>
            <a:r>
              <a:rPr i="1" lang="en" sz="17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index</a:t>
            </a:r>
            <a:r>
              <a:rPr lang="en" sz="17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 of the memory array</a:t>
            </a:r>
            <a:endParaRPr sz="17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Roboto"/>
              <a:buChar char="●"/>
            </a:pPr>
            <a:r>
              <a:rPr lang="en" sz="17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Each memory address holds one byte of data </a:t>
            </a:r>
            <a:r>
              <a:rPr i="1" lang="en" sz="17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(byte addressing)</a:t>
            </a:r>
            <a:endParaRPr b="1"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3162400" y="3672875"/>
            <a:ext cx="2034900" cy="244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8"/>
          <p:cNvSpPr txBox="1"/>
          <p:nvPr/>
        </p:nvSpPr>
        <p:spPr>
          <a:xfrm>
            <a:off x="5161475" y="3751175"/>
            <a:ext cx="3866700" cy="11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●"/>
            </a:pPr>
            <a:r>
              <a:rPr b="1" lang="en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Q: Is this a 32-bit or 64-bit system?</a:t>
            </a:r>
            <a:endParaRPr b="1"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●"/>
            </a:pPr>
            <a:r>
              <a:rPr b="1" lang="en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A: 32-bit (memory addresses)</a:t>
            </a:r>
            <a:endParaRPr b="1"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/>
          <p:nvPr/>
        </p:nvSpPr>
        <p:spPr>
          <a:xfrm>
            <a:off x="3839700" y="2733600"/>
            <a:ext cx="4854300" cy="2131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Pointers in C</a:t>
            </a:r>
            <a:endParaRPr/>
          </a:p>
        </p:txBody>
      </p:sp>
      <p:sp>
        <p:nvSpPr>
          <p:cNvPr id="174" name="Google Shape;174;p29"/>
          <p:cNvSpPr txBox="1"/>
          <p:nvPr>
            <p:ph idx="1" type="body"/>
          </p:nvPr>
        </p:nvSpPr>
        <p:spPr>
          <a:xfrm>
            <a:off x="460950" y="1817088"/>
            <a:ext cx="8222100" cy="76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</a:t>
            </a:r>
            <a:r>
              <a:rPr b="1" lang="en"/>
              <a:t>value of a pointer</a:t>
            </a:r>
            <a:r>
              <a:rPr lang="en"/>
              <a:t> is the </a:t>
            </a:r>
            <a:r>
              <a:rPr b="1" lang="en"/>
              <a:t>memory address</a:t>
            </a:r>
            <a:r>
              <a:rPr lang="en"/>
              <a:t> of what it’s pointing to</a:t>
            </a:r>
            <a:endParaRPr/>
          </a:p>
        </p:txBody>
      </p:sp>
      <p:pic>
        <p:nvPicPr>
          <p:cNvPr id="175" name="Google Shape;175;p29"/>
          <p:cNvPicPr preferRelativeResize="0"/>
          <p:nvPr/>
        </p:nvPicPr>
        <p:blipFill rotWithShape="1">
          <a:blip r:embed="rId3">
            <a:alphaModFix/>
          </a:blip>
          <a:srcRect b="6366" l="0" r="0" t="5449"/>
          <a:stretch/>
        </p:blipFill>
        <p:spPr>
          <a:xfrm>
            <a:off x="953225" y="2733600"/>
            <a:ext cx="2978951" cy="218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9"/>
          <p:cNvSpPr txBox="1"/>
          <p:nvPr/>
        </p:nvSpPr>
        <p:spPr>
          <a:xfrm>
            <a:off x="3839700" y="3102300"/>
            <a:ext cx="4082400" cy="13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int x = 1564;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int y = 42;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int* p = ______;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int** db_p = ______; 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77" name="Google Shape;177;p29"/>
          <p:cNvSpPr txBox="1"/>
          <p:nvPr/>
        </p:nvSpPr>
        <p:spPr>
          <a:xfrm>
            <a:off x="6078725" y="3075300"/>
            <a:ext cx="2256900" cy="14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Task: Make p point to y, and make db_p be pointer that points to p.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8" name="Google Shape;178;p29"/>
          <p:cNvSpPr txBox="1"/>
          <p:nvPr/>
        </p:nvSpPr>
        <p:spPr>
          <a:xfrm>
            <a:off x="6123725" y="2895475"/>
            <a:ext cx="2211900" cy="6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*The stack grows down.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9" name="Google Shape;179;p29"/>
          <p:cNvSpPr txBox="1"/>
          <p:nvPr/>
        </p:nvSpPr>
        <p:spPr>
          <a:xfrm>
            <a:off x="7472450" y="4798825"/>
            <a:ext cx="2211900" cy="4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61C Fa19 Discussion 2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/>
          <p:nvPr/>
        </p:nvSpPr>
        <p:spPr>
          <a:xfrm>
            <a:off x="3839700" y="2733600"/>
            <a:ext cx="4854300" cy="2131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3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Pointers in C</a:t>
            </a:r>
            <a:endParaRPr/>
          </a:p>
        </p:txBody>
      </p:sp>
      <p:sp>
        <p:nvSpPr>
          <p:cNvPr id="186" name="Google Shape;186;p30"/>
          <p:cNvSpPr txBox="1"/>
          <p:nvPr>
            <p:ph idx="1" type="body"/>
          </p:nvPr>
        </p:nvSpPr>
        <p:spPr>
          <a:xfrm>
            <a:off x="460950" y="1817088"/>
            <a:ext cx="8222100" cy="76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</a:t>
            </a:r>
            <a:r>
              <a:rPr b="1" lang="en"/>
              <a:t>value of a pointer</a:t>
            </a:r>
            <a:r>
              <a:rPr lang="en"/>
              <a:t> is the </a:t>
            </a:r>
            <a:r>
              <a:rPr b="1" lang="en"/>
              <a:t>memory address</a:t>
            </a:r>
            <a:r>
              <a:rPr lang="en"/>
              <a:t> of what it’s pointing to</a:t>
            </a:r>
            <a:endParaRPr/>
          </a:p>
        </p:txBody>
      </p:sp>
      <p:pic>
        <p:nvPicPr>
          <p:cNvPr id="187" name="Google Shape;187;p30"/>
          <p:cNvPicPr preferRelativeResize="0"/>
          <p:nvPr/>
        </p:nvPicPr>
        <p:blipFill rotWithShape="1">
          <a:blip r:embed="rId3">
            <a:alphaModFix/>
          </a:blip>
          <a:srcRect b="6366" l="0" r="0" t="5449"/>
          <a:stretch/>
        </p:blipFill>
        <p:spPr>
          <a:xfrm>
            <a:off x="953225" y="2733600"/>
            <a:ext cx="2978951" cy="218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0"/>
          <p:cNvSpPr txBox="1"/>
          <p:nvPr/>
        </p:nvSpPr>
        <p:spPr>
          <a:xfrm>
            <a:off x="3839700" y="3102300"/>
            <a:ext cx="4082400" cy="13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int x = 1564;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int y = 42;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int* p = </a:t>
            </a:r>
            <a:r>
              <a:rPr b="1" lang="en">
                <a:solidFill>
                  <a:schemeClr val="accent2"/>
                </a:solidFill>
                <a:latin typeface="Courier New"/>
                <a:ea typeface="Courier New"/>
                <a:cs typeface="Courier New"/>
                <a:sym typeface="Courier New"/>
              </a:rPr>
              <a:t>&amp;y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int** db_p = </a:t>
            </a:r>
            <a:r>
              <a:rPr b="1" lang="en">
                <a:solidFill>
                  <a:schemeClr val="accent2"/>
                </a:solidFill>
                <a:latin typeface="Courier New"/>
                <a:ea typeface="Courier New"/>
                <a:cs typeface="Courier New"/>
                <a:sym typeface="Courier New"/>
              </a:rPr>
              <a:t>&amp;p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; 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6078725" y="3075300"/>
            <a:ext cx="2256900" cy="14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6123725" y="2895475"/>
            <a:ext cx="2211900" cy="6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*The stack grows down.</a:t>
            </a:r>
            <a:endParaRPr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/>
          <p:nvPr/>
        </p:nvSpPr>
        <p:spPr>
          <a:xfrm>
            <a:off x="3447400" y="2505000"/>
            <a:ext cx="1757100" cy="2131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3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Pointers in C</a:t>
            </a:r>
            <a:endParaRPr/>
          </a:p>
        </p:txBody>
      </p:sp>
      <p:sp>
        <p:nvSpPr>
          <p:cNvPr id="197" name="Google Shape;197;p31"/>
          <p:cNvSpPr txBox="1"/>
          <p:nvPr>
            <p:ph idx="1" type="body"/>
          </p:nvPr>
        </p:nvSpPr>
        <p:spPr>
          <a:xfrm>
            <a:off x="460950" y="1817088"/>
            <a:ext cx="8222100" cy="76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</a:t>
            </a:r>
            <a:r>
              <a:rPr b="1" lang="en"/>
              <a:t>value of a pointer</a:t>
            </a:r>
            <a:r>
              <a:rPr lang="en"/>
              <a:t> is the </a:t>
            </a:r>
            <a:r>
              <a:rPr b="1" lang="en"/>
              <a:t>memory address</a:t>
            </a:r>
            <a:r>
              <a:rPr lang="en"/>
              <a:t> of what it’s pointing to</a:t>
            </a:r>
            <a:endParaRPr/>
          </a:p>
        </p:txBody>
      </p:sp>
      <p:pic>
        <p:nvPicPr>
          <p:cNvPr id="198" name="Google Shape;198;p31"/>
          <p:cNvPicPr preferRelativeResize="0"/>
          <p:nvPr/>
        </p:nvPicPr>
        <p:blipFill rotWithShape="1">
          <a:blip r:embed="rId3">
            <a:alphaModFix/>
          </a:blip>
          <a:srcRect b="6366" l="0" r="0" t="5449"/>
          <a:stretch/>
        </p:blipFill>
        <p:spPr>
          <a:xfrm>
            <a:off x="560925" y="2505000"/>
            <a:ext cx="2978951" cy="218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1"/>
          <p:cNvSpPr txBox="1"/>
          <p:nvPr/>
        </p:nvSpPr>
        <p:spPr>
          <a:xfrm>
            <a:off x="3244625" y="2895475"/>
            <a:ext cx="2079600" cy="13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int x = 1564;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int y = 42;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int* p = </a:t>
            </a:r>
            <a:r>
              <a:rPr b="1" lang="en">
                <a:solidFill>
                  <a:schemeClr val="accent2"/>
                </a:solidFill>
                <a:latin typeface="Courier New"/>
                <a:ea typeface="Courier New"/>
                <a:cs typeface="Courier New"/>
                <a:sym typeface="Courier New"/>
              </a:rPr>
              <a:t>&amp;y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int** db_p = </a:t>
            </a:r>
            <a:r>
              <a:rPr b="1" lang="en">
                <a:solidFill>
                  <a:schemeClr val="accent2"/>
                </a:solidFill>
                <a:latin typeface="Courier New"/>
                <a:ea typeface="Courier New"/>
                <a:cs typeface="Courier New"/>
                <a:sym typeface="Courier New"/>
              </a:rPr>
              <a:t>&amp;p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; 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00" name="Google Shape;200;p31"/>
          <p:cNvSpPr txBox="1"/>
          <p:nvPr/>
        </p:nvSpPr>
        <p:spPr>
          <a:xfrm>
            <a:off x="5324225" y="2571750"/>
            <a:ext cx="3155700" cy="17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What do the following evaluate to?</a:t>
            </a:r>
            <a:endParaRPr sz="15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Courier New"/>
              <a:buChar char="●"/>
            </a:pPr>
            <a:r>
              <a:rPr lang="en" sz="1500">
                <a:solidFill>
                  <a:schemeClr val="lt2"/>
                </a:solidFill>
                <a:latin typeface="Courier New"/>
                <a:ea typeface="Courier New"/>
                <a:cs typeface="Courier New"/>
                <a:sym typeface="Courier New"/>
              </a:rPr>
              <a:t>&amp;db_p</a:t>
            </a:r>
            <a:endParaRPr sz="1500">
              <a:solidFill>
                <a:schemeClr val="lt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Courier New"/>
              <a:buChar char="●"/>
            </a:pPr>
            <a:r>
              <a:rPr lang="en" sz="1500">
                <a:solidFill>
                  <a:schemeClr val="lt2"/>
                </a:solidFill>
                <a:latin typeface="Courier New"/>
                <a:ea typeface="Courier New"/>
                <a:cs typeface="Courier New"/>
                <a:sym typeface="Courier New"/>
              </a:rPr>
              <a:t>db_p</a:t>
            </a:r>
            <a:endParaRPr sz="1500">
              <a:solidFill>
                <a:schemeClr val="lt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Courier New"/>
              <a:buChar char="●"/>
            </a:pPr>
            <a:r>
              <a:rPr lang="en" sz="1500">
                <a:solidFill>
                  <a:schemeClr val="lt2"/>
                </a:solidFill>
                <a:latin typeface="Courier New"/>
                <a:ea typeface="Courier New"/>
                <a:cs typeface="Courier New"/>
                <a:sym typeface="Courier New"/>
              </a:rPr>
              <a:t>*db_p</a:t>
            </a:r>
            <a:endParaRPr sz="1500">
              <a:solidFill>
                <a:schemeClr val="lt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Courier New"/>
              <a:buChar char="●"/>
            </a:pPr>
            <a:r>
              <a:rPr lang="en" sz="1500">
                <a:solidFill>
                  <a:schemeClr val="lt2"/>
                </a:solidFill>
                <a:latin typeface="Courier New"/>
                <a:ea typeface="Courier New"/>
                <a:cs typeface="Courier New"/>
                <a:sym typeface="Courier New"/>
              </a:rPr>
              <a:t>**db_p</a:t>
            </a:r>
            <a:endParaRPr sz="1500">
              <a:solidFill>
                <a:schemeClr val="lt2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/>
          <p:nvPr/>
        </p:nvSpPr>
        <p:spPr>
          <a:xfrm>
            <a:off x="3447400" y="2505000"/>
            <a:ext cx="1757100" cy="2131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3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Pointers in C</a:t>
            </a:r>
            <a:endParaRPr/>
          </a:p>
        </p:txBody>
      </p:sp>
      <p:sp>
        <p:nvSpPr>
          <p:cNvPr id="207" name="Google Shape;207;p32"/>
          <p:cNvSpPr txBox="1"/>
          <p:nvPr>
            <p:ph idx="1" type="body"/>
          </p:nvPr>
        </p:nvSpPr>
        <p:spPr>
          <a:xfrm>
            <a:off x="460950" y="1817088"/>
            <a:ext cx="8222100" cy="76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</a:t>
            </a:r>
            <a:r>
              <a:rPr b="1" lang="en"/>
              <a:t>value of a pointer</a:t>
            </a:r>
            <a:r>
              <a:rPr lang="en"/>
              <a:t> is the </a:t>
            </a:r>
            <a:r>
              <a:rPr b="1" lang="en"/>
              <a:t>memory address</a:t>
            </a:r>
            <a:r>
              <a:rPr lang="en"/>
              <a:t> of what it’s pointing to</a:t>
            </a:r>
            <a:endParaRPr/>
          </a:p>
        </p:txBody>
      </p:sp>
      <p:pic>
        <p:nvPicPr>
          <p:cNvPr id="208" name="Google Shape;208;p32"/>
          <p:cNvPicPr preferRelativeResize="0"/>
          <p:nvPr/>
        </p:nvPicPr>
        <p:blipFill rotWithShape="1">
          <a:blip r:embed="rId3">
            <a:alphaModFix/>
          </a:blip>
          <a:srcRect b="6366" l="0" r="0" t="5449"/>
          <a:stretch/>
        </p:blipFill>
        <p:spPr>
          <a:xfrm>
            <a:off x="560925" y="2505000"/>
            <a:ext cx="2978951" cy="21851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2"/>
          <p:cNvSpPr txBox="1"/>
          <p:nvPr/>
        </p:nvSpPr>
        <p:spPr>
          <a:xfrm>
            <a:off x="3244625" y="2895475"/>
            <a:ext cx="2079600" cy="13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int x = 1564;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int y = 42;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int* p = </a:t>
            </a:r>
            <a:r>
              <a:rPr b="1" lang="en">
                <a:solidFill>
                  <a:schemeClr val="accent2"/>
                </a:solidFill>
                <a:latin typeface="Courier New"/>
                <a:ea typeface="Courier New"/>
                <a:cs typeface="Courier New"/>
                <a:sym typeface="Courier New"/>
              </a:rPr>
              <a:t>&amp;y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int** db_p = </a:t>
            </a:r>
            <a:r>
              <a:rPr b="1" lang="en">
                <a:solidFill>
                  <a:schemeClr val="accent2"/>
                </a:solidFill>
                <a:latin typeface="Courier New"/>
                <a:ea typeface="Courier New"/>
                <a:cs typeface="Courier New"/>
                <a:sym typeface="Courier New"/>
              </a:rPr>
              <a:t>&amp;p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; 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5324225" y="2571750"/>
            <a:ext cx="3155700" cy="17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What do the following evaluate to?</a:t>
            </a:r>
            <a:endParaRPr sz="15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Courier New"/>
              <a:buChar char="●"/>
            </a:pPr>
            <a:r>
              <a:rPr lang="en" sz="1500">
                <a:solidFill>
                  <a:schemeClr val="lt2"/>
                </a:solidFill>
                <a:latin typeface="Courier New"/>
                <a:ea typeface="Courier New"/>
                <a:cs typeface="Courier New"/>
                <a:sym typeface="Courier New"/>
              </a:rPr>
              <a:t>&amp;db_p</a:t>
            </a:r>
            <a:r>
              <a:rPr lang="en" sz="15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     —    0xF9320</a:t>
            </a:r>
            <a:r>
              <a:rPr lang="en" sz="150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900</a:t>
            </a:r>
            <a:endParaRPr sz="1500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Courier New"/>
              <a:buChar char="●"/>
            </a:pPr>
            <a:r>
              <a:rPr lang="en" sz="1500">
                <a:solidFill>
                  <a:schemeClr val="lt2"/>
                </a:solidFill>
                <a:latin typeface="Courier New"/>
                <a:ea typeface="Courier New"/>
                <a:cs typeface="Courier New"/>
                <a:sym typeface="Courier New"/>
              </a:rPr>
              <a:t>db_p   </a:t>
            </a:r>
            <a:r>
              <a:rPr lang="en" sz="15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—    0xF9320</a:t>
            </a:r>
            <a:r>
              <a:rPr lang="en" sz="150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904</a:t>
            </a:r>
            <a:endParaRPr sz="1500">
              <a:solidFill>
                <a:schemeClr val="accent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Courier New"/>
              <a:buChar char="●"/>
            </a:pPr>
            <a:r>
              <a:rPr lang="en" sz="1500">
                <a:solidFill>
                  <a:schemeClr val="lt2"/>
                </a:solidFill>
                <a:latin typeface="Courier New"/>
                <a:ea typeface="Courier New"/>
                <a:cs typeface="Courier New"/>
                <a:sym typeface="Courier New"/>
              </a:rPr>
              <a:t>*db_p  </a:t>
            </a:r>
            <a:r>
              <a:rPr lang="en" sz="15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—    0xF9320</a:t>
            </a:r>
            <a:r>
              <a:rPr lang="en" sz="150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9AC</a:t>
            </a:r>
            <a:endParaRPr sz="1500">
              <a:solidFill>
                <a:schemeClr val="accent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Courier New"/>
              <a:buChar char="●"/>
            </a:pPr>
            <a:r>
              <a:rPr lang="en" sz="1500">
                <a:solidFill>
                  <a:schemeClr val="lt2"/>
                </a:solidFill>
                <a:latin typeface="Courier New"/>
                <a:ea typeface="Courier New"/>
                <a:cs typeface="Courier New"/>
                <a:sym typeface="Courier New"/>
              </a:rPr>
              <a:t>**db_p </a:t>
            </a:r>
            <a:r>
              <a:rPr lang="en" sz="15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—    0x2A</a:t>
            </a:r>
            <a:endParaRPr sz="1500">
              <a:solidFill>
                <a:schemeClr val="lt2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Pointers in C</a:t>
            </a:r>
            <a:endParaRPr/>
          </a:p>
        </p:txBody>
      </p:sp>
      <p:sp>
        <p:nvSpPr>
          <p:cNvPr id="216" name="Google Shape;216;p33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Think of “*” as the inverse of “&amp;” and vice versa.</a:t>
            </a:r>
            <a:br>
              <a:rPr lang="en"/>
            </a:b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NULL</a:t>
            </a:r>
            <a:r>
              <a:rPr lang="en"/>
              <a:t> is used as the value for an invalid/uninitialized pointer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Just passing an address doesn’t make it valid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Using memory that is not legal/in scope can lead to program crashes (segfaults)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r>
              <a:rPr lang="en"/>
              <a:t>izeof</a:t>
            </a:r>
            <a:endParaRPr/>
          </a:p>
        </p:txBody>
      </p:sp>
      <p:sp>
        <p:nvSpPr>
          <p:cNvPr id="222" name="Google Shape;222;p3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C, the sizes of types may depend on the system you’re targeting: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Ex: Size of a pointer. Could be 4 bytes (32-bit) or 8 bytes (64-bit).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C, we use </a:t>
            </a: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sizeof</a:t>
            </a:r>
            <a:r>
              <a:rPr lang="en"/>
              <a:t> to determine the size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Ex: </a:t>
            </a: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sizeof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(</a:t>
            </a: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int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)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 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==</a:t>
            </a:r>
            <a:r>
              <a:rPr lang="en"/>
              <a:t> # bytes in an integer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sizeof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(</a:t>
            </a: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int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*) == </a:t>
            </a: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sizeof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(</a:t>
            </a: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char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*) ==</a:t>
            </a:r>
            <a:r>
              <a:rPr lang="en"/>
              <a:t> # bytes in a pointer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sizeof is important to use for memory allocation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Malloc calls should include </a:t>
            </a: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sizeof</a:t>
            </a:r>
            <a:r>
              <a:rPr lang="en"/>
              <a:t> somewhere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Ex: int* x = malloc(sizeof(int))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Writeable Function Parameters</a:t>
            </a:r>
            <a:endParaRPr/>
          </a:p>
        </p:txBody>
      </p:sp>
      <p:sp>
        <p:nvSpPr>
          <p:cNvPr id="228" name="Google Shape;228;p35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When a function is called, its parameters are </a:t>
            </a:r>
            <a:r>
              <a:rPr i="1" lang="en"/>
              <a:t>copied</a:t>
            </a:r>
            <a:r>
              <a:rPr lang="en"/>
              <a:t> onto its stack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 is a pass by value language, like Java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Changes to these values will be lost when the function returns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/>
              <a:t>Solution</a:t>
            </a:r>
            <a:r>
              <a:rPr lang="en"/>
              <a:t>: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pass in a pointer as a parameter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function receives copy of pointer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function uses this pointer to access/edit the contents it points to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changes will persist after the function returns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Writeable Function Parameters Example</a:t>
            </a:r>
            <a:endParaRPr/>
          </a:p>
        </p:txBody>
      </p:sp>
      <p:sp>
        <p:nvSpPr>
          <p:cNvPr id="234" name="Google Shape;234;p36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100" y="1919075"/>
            <a:ext cx="3970000" cy="250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Writeable Function Parameters Example</a:t>
            </a:r>
            <a:endParaRPr/>
          </a:p>
        </p:txBody>
      </p:sp>
      <p:sp>
        <p:nvSpPr>
          <p:cNvPr id="241" name="Google Shape;241;p37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42" name="Google Shape;24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00" y="1780838"/>
            <a:ext cx="6360726" cy="298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Writeable Function Parameters Example</a:t>
            </a:r>
            <a:endParaRPr/>
          </a:p>
        </p:txBody>
      </p:sp>
      <p:sp>
        <p:nvSpPr>
          <p:cNvPr id="248" name="Google Shape;248;p38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49" name="Google Shape;24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00" y="1752800"/>
            <a:ext cx="6296676" cy="295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Writeable Function Parameters Example</a:t>
            </a:r>
            <a:endParaRPr/>
          </a:p>
        </p:txBody>
      </p:sp>
      <p:sp>
        <p:nvSpPr>
          <p:cNvPr id="255" name="Google Shape;255;p39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56" name="Google Shape;25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00" y="1846025"/>
            <a:ext cx="6117625" cy="287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4300" y="4421475"/>
            <a:ext cx="3366175" cy="63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Writeable Function Parameters Example</a:t>
            </a:r>
            <a:endParaRPr/>
          </a:p>
        </p:txBody>
      </p:sp>
      <p:sp>
        <p:nvSpPr>
          <p:cNvPr id="263" name="Google Shape;263;p40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64" name="Google Shape;26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800" y="1865449"/>
            <a:ext cx="5887665" cy="271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Writeable Function Parameters Example</a:t>
            </a:r>
            <a:endParaRPr/>
          </a:p>
        </p:txBody>
      </p:sp>
      <p:sp>
        <p:nvSpPr>
          <p:cNvPr id="270" name="Google Shape;270;p4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71" name="Google Shape;27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75" y="1919078"/>
            <a:ext cx="6953475" cy="299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Writeable Function Parameters Example</a:t>
            </a:r>
            <a:endParaRPr/>
          </a:p>
        </p:txBody>
      </p:sp>
      <p:sp>
        <p:nvSpPr>
          <p:cNvPr id="277" name="Google Shape;277;p42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78" name="Google Shape;27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325" y="1856003"/>
            <a:ext cx="6443101" cy="277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Writeable Function Parameters Example</a:t>
            </a:r>
            <a:endParaRPr/>
          </a:p>
        </p:txBody>
      </p:sp>
      <p:sp>
        <p:nvSpPr>
          <p:cNvPr id="284" name="Google Shape;284;p43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85" name="Google Shape;28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275" y="1700799"/>
            <a:ext cx="7422375" cy="314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4075" y="3956350"/>
            <a:ext cx="4391800" cy="89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Arrays in C</a:t>
            </a:r>
            <a:endParaRPr/>
          </a:p>
        </p:txBody>
      </p:sp>
      <p:sp>
        <p:nvSpPr>
          <p:cNvPr id="292" name="Google Shape;292;p44"/>
          <p:cNvSpPr txBox="1"/>
          <p:nvPr>
            <p:ph idx="1" type="body"/>
          </p:nvPr>
        </p:nvSpPr>
        <p:spPr>
          <a:xfrm>
            <a:off x="460950" y="1798425"/>
            <a:ext cx="8222100" cy="32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 array is</a:t>
            </a:r>
            <a:r>
              <a:rPr lang="en"/>
              <a:t> a contiguous region of memory of fixed size</a:t>
            </a:r>
            <a:endParaRPr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Font typeface="Inconsolata"/>
              <a:buChar char="○"/>
            </a:pPr>
            <a:r>
              <a:rPr lang="en" sz="1500">
                <a:latin typeface="Inconsolata"/>
                <a:ea typeface="Inconsolata"/>
                <a:cs typeface="Inconsolata"/>
                <a:sym typeface="Inconsolata"/>
              </a:rPr>
              <a:t>int array[3];</a:t>
            </a:r>
            <a:endParaRPr sz="1500">
              <a:latin typeface="Inconsolata"/>
              <a:ea typeface="Inconsolata"/>
              <a:cs typeface="Inconsolata"/>
              <a:sym typeface="Inconsolat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Either static or allocated on the stack.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Referenced by an address to their first element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500">
                <a:latin typeface="Inconsolata"/>
                <a:ea typeface="Inconsolata"/>
                <a:cs typeface="Inconsolata"/>
                <a:sym typeface="Inconsolata"/>
              </a:rPr>
              <a:t>array == &amp;array[0]</a:t>
            </a:r>
            <a:endParaRPr sz="1500">
              <a:latin typeface="Inconsolata"/>
              <a:ea typeface="Inconsolata"/>
              <a:cs typeface="Inconsolata"/>
              <a:sym typeface="Inconsolat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Access elements via pointer arithmetic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array[i] == *(array + i)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Arrays don’t have an end marker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programmer’s responsibility to keep track of the size of an array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Pointer Arithmetic</a:t>
            </a:r>
            <a:endParaRPr/>
          </a:p>
        </p:txBody>
      </p:sp>
      <p:sp>
        <p:nvSpPr>
          <p:cNvPr id="298" name="Google Shape;298;p45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int lottery_numbers[3] = {62, 55, 30};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lottery_numbers[0] == *lottery_numbers == 62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Q: 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*(lottery_numbers + 2)</a:t>
            </a:r>
            <a:r>
              <a:rPr lang="en"/>
              <a:t> or 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*(lottery_numbers + 2*sizeof(int))</a:t>
            </a:r>
            <a:r>
              <a:rPr lang="en"/>
              <a:t>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A: </a:t>
            </a:r>
            <a:r>
              <a:rPr lang="en">
                <a:solidFill>
                  <a:schemeClr val="accent2"/>
                </a:solidFill>
                <a:latin typeface="Inconsolata"/>
                <a:ea typeface="Inconsolata"/>
                <a:cs typeface="Inconsolata"/>
                <a:sym typeface="Inconsolata"/>
              </a:rPr>
              <a:t>*(lottery_numbers + 2)</a:t>
            </a:r>
            <a:br>
              <a:rPr lang="en">
                <a:latin typeface="Inconsolata"/>
                <a:ea typeface="Inconsolata"/>
                <a:cs typeface="Inconsolata"/>
                <a:sym typeface="Inconsolata"/>
              </a:rPr>
            </a:br>
            <a:br>
              <a:rPr lang="en"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/>
              <a:t>The compiler knows to multiply by 2*sizeof(int), and does it for you.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is valid for any type-defined pointer, the compiler will automatically advance the correct number of bytes based on the pointer’s type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Arrays are not Pointers!</a:t>
            </a:r>
            <a:endParaRPr/>
          </a:p>
        </p:txBody>
      </p:sp>
      <p:sp>
        <p:nvSpPr>
          <p:cNvPr id="304" name="Google Shape;304;p46"/>
          <p:cNvSpPr txBox="1"/>
          <p:nvPr>
            <p:ph idx="1" type="body"/>
          </p:nvPr>
        </p:nvSpPr>
        <p:spPr>
          <a:xfrm>
            <a:off x="76350" y="1710825"/>
            <a:ext cx="900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Arrays and pointers share a few characteristics, but they are not the same.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Pointers can point to anything. Even invalid memory. Arrays are either static or on on the stack (valid by definition).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Arrays are not reassignable. Ex: 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int arr[10]; arr = arr + 1; </a:t>
            </a:r>
            <a:r>
              <a:rPr lang="en"/>
              <a:t>will error. Similar to const pointers in that regard. Non const pointers can be reassigned.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Arrays include size in their type. An int array of 9 elements is a different type than an int array of 10 elements, for example.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Arrays that have their size determined at compile time can have their size queried using 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sizeof</a:t>
            </a:r>
            <a:r>
              <a:rPr lang="en"/>
              <a:t>.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9144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Arrays Carry Size Information</a:t>
            </a:r>
            <a:endParaRPr/>
          </a:p>
        </p:txBody>
      </p:sp>
      <p:sp>
        <p:nvSpPr>
          <p:cNvPr id="310" name="Google Shape;310;p47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int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arr[</a:t>
            </a:r>
            <a:r>
              <a:rPr lang="en">
                <a:solidFill>
                  <a:srgbClr val="8A7B52"/>
                </a:solidFill>
                <a:latin typeface="Inconsolata"/>
                <a:ea typeface="Inconsolata"/>
                <a:cs typeface="Inconsolata"/>
                <a:sym typeface="Inconsolata"/>
              </a:rPr>
              <a:t>10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];</a:t>
            </a:r>
            <a:b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int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*p = arr;</a:t>
            </a:r>
            <a:b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>
                <a:solidFill>
                  <a:srgbClr val="D35400"/>
                </a:solidFill>
                <a:latin typeface="Inconsolata"/>
                <a:ea typeface="Inconsolata"/>
                <a:cs typeface="Inconsolata"/>
                <a:sym typeface="Inconsolata"/>
              </a:rPr>
              <a:t>printf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(</a:t>
            </a:r>
            <a:r>
              <a:rPr lang="en">
                <a:solidFill>
                  <a:srgbClr val="005C5F"/>
                </a:solidFill>
                <a:latin typeface="Inconsolata"/>
                <a:ea typeface="Inconsolata"/>
                <a:cs typeface="Inconsolata"/>
                <a:sym typeface="Inconsolata"/>
              </a:rPr>
              <a:t>"%lu\t%lu\n"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, </a:t>
            </a: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sizeof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(arr), </a:t>
            </a:r>
            <a:r>
              <a:rPr lang="en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sizeof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(p));</a:t>
            </a:r>
            <a:endParaRPr>
              <a:solidFill>
                <a:srgbClr val="434F54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9144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-------------</a:t>
            </a:r>
            <a:b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>
                <a:solidFill>
                  <a:srgbClr val="8A7B52"/>
                </a:solidFill>
                <a:latin typeface="Inconsolata"/>
                <a:ea typeface="Inconsolata"/>
                <a:cs typeface="Inconsolata"/>
                <a:sym typeface="Inconsolata"/>
              </a:rPr>
              <a:t>40</a:t>
            </a:r>
            <a:r>
              <a:rPr lang="en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	</a:t>
            </a:r>
            <a:r>
              <a:rPr lang="en">
                <a:solidFill>
                  <a:srgbClr val="8A7B52"/>
                </a:solidFill>
                <a:latin typeface="Inconsolata"/>
                <a:ea typeface="Inconsolata"/>
                <a:cs typeface="Inconsolata"/>
                <a:sym typeface="Inconsolata"/>
              </a:rPr>
              <a:t>8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Pointers to Arrays</a:t>
            </a:r>
            <a:endParaRPr/>
          </a:p>
        </p:txBody>
      </p:sp>
      <p:sp>
        <p:nvSpPr>
          <p:cNvPr id="316" name="Google Shape;316;p48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int lottery_numbers[3] = {62, 55, 30};</a:t>
            </a:r>
            <a:r>
              <a:rPr lang="en"/>
              <a:t>	(pointer w/ space for 3 integers)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Q: Which of the following gives a pointer to the 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lottery_numbers</a:t>
            </a:r>
            <a:r>
              <a:rPr lang="en"/>
              <a:t> array?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void* ptr_one = lottery_numbers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;</a:t>
            </a:r>
            <a:br>
              <a:rPr lang="en"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void* ptr_two = &amp;lottery_numbers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;</a:t>
            </a:r>
            <a:br>
              <a:rPr lang="en"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void* ptr_tre = &amp;lottery_numbers[0];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Pointers to Arrays</a:t>
            </a:r>
            <a:endParaRPr/>
          </a:p>
        </p:txBody>
      </p:sp>
      <p:sp>
        <p:nvSpPr>
          <p:cNvPr id="322" name="Google Shape;322;p49"/>
          <p:cNvSpPr txBox="1"/>
          <p:nvPr>
            <p:ph idx="1" type="body"/>
          </p:nvPr>
        </p:nvSpPr>
        <p:spPr>
          <a:xfrm>
            <a:off x="471900" y="1919075"/>
            <a:ext cx="8222100" cy="31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int lottery_numbers[3] = {62, 55, 30};</a:t>
            </a:r>
            <a:r>
              <a:rPr lang="en"/>
              <a:t>	(pointer w/ space for 3 integers)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Q: Which of the following gives a pointer to the 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lottery_numbers</a:t>
            </a:r>
            <a:r>
              <a:rPr lang="en"/>
              <a:t> array?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void* ptr_one = 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lottery_numbers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;</a:t>
            </a:r>
            <a:br>
              <a:rPr lang="en"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void* ptr_two = &amp;lottery_numbers;</a:t>
            </a:r>
            <a:br>
              <a:rPr lang="en">
                <a:latin typeface="Inconsolata"/>
                <a:ea typeface="Inconsolata"/>
                <a:cs typeface="Inconsolata"/>
                <a:sym typeface="Inconsolata"/>
              </a:rPr>
            </a:b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void* ptr_tre = &amp;lottery_numbers[0];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A: </a:t>
            </a:r>
            <a:r>
              <a:rPr lang="en">
                <a:solidFill>
                  <a:schemeClr val="accent2"/>
                </a:solidFill>
              </a:rPr>
              <a:t>All of them are correct and equivalent to each other!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For more information read </a:t>
            </a:r>
            <a:r>
              <a:rPr lang="en" u="sng">
                <a:solidFill>
                  <a:schemeClr val="hlink"/>
                </a:solidFill>
                <a:hlinkClick r:id="rId3"/>
              </a:rPr>
              <a:t>here</a:t>
            </a:r>
            <a:r>
              <a:rPr lang="en"/>
              <a:t>.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Pointers to Arrays</a:t>
            </a:r>
            <a:endParaRPr/>
          </a:p>
        </p:txBody>
      </p:sp>
      <p:sp>
        <p:nvSpPr>
          <p:cNvPr id="328" name="Google Shape;328;p50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int lottery_numbers[3] = {62, 55, 30};</a:t>
            </a:r>
            <a:br>
              <a:rPr lang="en"/>
            </a:br>
            <a:r>
              <a:rPr lang="en"/>
              <a:t>How can 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lottery_numbers == &amp;lottery_numbers</a:t>
            </a:r>
            <a:r>
              <a:rPr lang="en"/>
              <a:t>?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lottery_numbers -&gt; gives you the address of lottery_numbers[0]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&amp;lottery_numbers -&gt; gives you the address of the entire array, which is the same thing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&amp;lottery_numbers</a:t>
            </a:r>
            <a:r>
              <a:rPr lang="en"/>
              <a:t> and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 lottery_numbers</a:t>
            </a:r>
            <a:r>
              <a:rPr lang="en"/>
              <a:t> evaluate to pointers to different things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l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ottery_numbers </a:t>
            </a:r>
            <a:r>
              <a:rPr lang="en"/>
              <a:t>decays to </a:t>
            </a:r>
            <a:r>
              <a:rPr b="1" lang="en"/>
              <a:t>an int *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&amp;lottery_numbers</a:t>
            </a:r>
            <a:r>
              <a:rPr lang="en"/>
              <a:t> points to </a:t>
            </a:r>
            <a:r>
              <a:rPr b="1" lang="en"/>
              <a:t>an</a:t>
            </a:r>
            <a:r>
              <a:rPr lang="en"/>
              <a:t> </a:t>
            </a:r>
            <a:r>
              <a:rPr b="1" lang="en"/>
              <a:t>int array of size 3 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Try adding 1 to each pointer!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1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Structures in C</a:t>
            </a:r>
            <a:endParaRPr/>
          </a:p>
        </p:txBody>
      </p:sp>
      <p:sp>
        <p:nvSpPr>
          <p:cNvPr id="334" name="Google Shape;334;p51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structs, typedefs.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Typedef </a:t>
            </a:r>
            <a:endParaRPr/>
          </a:p>
        </p:txBody>
      </p:sp>
      <p:sp>
        <p:nvSpPr>
          <p:cNvPr id="340" name="Google Shape;340;p52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typedef creates a new type that has the exact same structure as a data type</a:t>
            </a:r>
            <a:br>
              <a:rPr lang="en" sz="1600"/>
            </a:b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Syntax for typedef</a:t>
            </a:r>
            <a:endParaRPr sz="16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Inconsolata"/>
              <a:buChar char="○"/>
            </a:pPr>
            <a:r>
              <a:rPr lang="en" sz="13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typedef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&lt;data type name&gt; &lt;</a:t>
            </a:r>
            <a:r>
              <a:rPr lang="en" sz="13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new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data type name&gt;;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Inconsolata"/>
              <a:buChar char="○"/>
            </a:pPr>
            <a:r>
              <a:rPr lang="en" sz="13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typedef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</a:t>
            </a:r>
            <a:r>
              <a:rPr lang="en" sz="13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int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my_int;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-3048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consolata"/>
              <a:buChar char="○"/>
            </a:pPr>
            <a:r>
              <a:rPr lang="en" sz="13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typedef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</a:t>
            </a:r>
            <a:r>
              <a:rPr lang="en" sz="13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long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</a:t>
            </a:r>
            <a:r>
              <a:rPr lang="en" sz="1300">
                <a:solidFill>
                  <a:srgbClr val="00979D"/>
                </a:solidFill>
                <a:latin typeface="Inconsolata"/>
                <a:ea typeface="Inconsolata"/>
                <a:cs typeface="Inconsolata"/>
                <a:sym typeface="Inconsolata"/>
              </a:rPr>
              <a:t>long</a:t>
            </a:r>
            <a:r>
              <a:rPr lang="en" sz="1300">
                <a:solidFill>
                  <a:srgbClr val="434F54"/>
                </a:solidFill>
                <a:latin typeface="Inconsolata"/>
                <a:ea typeface="Inconsolata"/>
                <a:cs typeface="Inconsolata"/>
                <a:sym typeface="Inconsolata"/>
              </a:rPr>
              <a:t> LL;</a:t>
            </a:r>
            <a:br>
              <a:rPr lang="en">
                <a:latin typeface="Inconsolata"/>
                <a:ea typeface="Inconsolata"/>
                <a:cs typeface="Inconsolata"/>
                <a:sym typeface="Inconsolata"/>
              </a:rPr>
            </a:br>
            <a:endParaRPr sz="1000">
              <a:latin typeface="Inconsolata"/>
              <a:ea typeface="Inconsolata"/>
              <a:cs typeface="Inconsolata"/>
              <a:sym typeface="Inconsolat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Commonly used to create new types from structs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r>
              <a:rPr lang="en"/>
              <a:t>tructs</a:t>
            </a:r>
            <a:endParaRPr/>
          </a:p>
        </p:txBody>
      </p:sp>
      <p:sp>
        <p:nvSpPr>
          <p:cNvPr id="346" name="Google Shape;346;p53"/>
          <p:cNvSpPr txBox="1"/>
          <p:nvPr>
            <p:ph idx="1" type="body"/>
          </p:nvPr>
        </p:nvSpPr>
        <p:spPr>
          <a:xfrm>
            <a:off x="471900" y="1842875"/>
            <a:ext cx="8222100" cy="160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structs allow us to create groups of different types (arrays, int, char)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struct syntax</a:t>
            </a:r>
            <a:endParaRPr sz="15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Inconsolata"/>
              <a:buChar char="○"/>
            </a:pPr>
            <a:r>
              <a:rPr lang="en" sz="1500">
                <a:latin typeface="Inconsolata"/>
                <a:ea typeface="Inconsolata"/>
                <a:cs typeface="Inconsolata"/>
                <a:sym typeface="Inconsolata"/>
              </a:rPr>
              <a:t>struct my_struct { int x; char* y; };</a:t>
            </a:r>
            <a:endParaRPr sz="1100">
              <a:latin typeface="Inconsolata"/>
              <a:ea typeface="Inconsolata"/>
              <a:cs typeface="Inconsolata"/>
              <a:sym typeface="Inconsolat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Usually used in conjunction with typedef 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b="1" lang="en" sz="1500">
                <a:latin typeface="Inconsolata"/>
                <a:ea typeface="Inconsolata"/>
                <a:cs typeface="Inconsolata"/>
                <a:sym typeface="Inconsolata"/>
              </a:rPr>
              <a:t>typedef </a:t>
            </a:r>
            <a:r>
              <a:rPr lang="en" sz="1500">
                <a:latin typeface="Inconsolata"/>
                <a:ea typeface="Inconsolata"/>
                <a:cs typeface="Inconsolata"/>
                <a:sym typeface="Inconsolata"/>
              </a:rPr>
              <a:t>struct { int x; char* y; } my_struct;</a:t>
            </a:r>
            <a:endParaRPr sz="1500">
              <a:latin typeface="Inconsolata"/>
              <a:ea typeface="Inconsolata"/>
              <a:cs typeface="Inconsolata"/>
              <a:sym typeface="Inconsolata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>
                <a:latin typeface="Inconsolata"/>
                <a:ea typeface="Inconsolata"/>
                <a:cs typeface="Inconsolata"/>
                <a:sym typeface="Inconsolata"/>
              </a:rPr>
              <a:t>my_struct instance;</a:t>
            </a:r>
            <a:endParaRPr sz="1500">
              <a:latin typeface="Inconsolata"/>
              <a:ea typeface="Inconsolata"/>
              <a:cs typeface="Inconsolata"/>
              <a:sym typeface="Inconsolat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structs DO NOT have methods, constructors, or destructors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Alternate notation when accessing fields of structs via pointers:</a:t>
            </a:r>
            <a:endParaRPr sz="15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Inconsolata"/>
              <a:buChar char="○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my_struct* instance_ptr = &amp;instance;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Inconsolata"/>
              <a:buChar char="○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(*instance_ptr).x == instance_ptr-&gt;x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Inconsolata"/>
              <a:buChar char="○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(*struct_instance).field == struct_insance-&gt;field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Initializing a struct</a:t>
            </a:r>
            <a:endParaRPr/>
          </a:p>
        </p:txBody>
      </p:sp>
      <p:sp>
        <p:nvSpPr>
          <p:cNvPr id="352" name="Google Shape;352;p54"/>
          <p:cNvSpPr txBox="1"/>
          <p:nvPr>
            <p:ph idx="1" type="body"/>
          </p:nvPr>
        </p:nvSpPr>
        <p:spPr>
          <a:xfrm>
            <a:off x="471900" y="1766675"/>
            <a:ext cx="4100100" cy="147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"/>
                <a:ea typeface="Roboto Mono"/>
                <a:cs typeface="Roboto Mono"/>
                <a:sym typeface="Roboto Mono"/>
              </a:rPr>
              <a:t>typedef struct my_struct {</a:t>
            </a:r>
            <a:endParaRPr sz="1000">
              <a:latin typeface="Roboto Mono"/>
              <a:ea typeface="Roboto Mono"/>
              <a:cs typeface="Roboto Mono"/>
              <a:sym typeface="Roboto Mono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2"/>
                </a:solidFill>
                <a:latin typeface="Roboto Mono"/>
                <a:ea typeface="Roboto Mono"/>
                <a:cs typeface="Roboto Mono"/>
                <a:sym typeface="Roboto Mono"/>
              </a:rPr>
              <a:t>int</a:t>
            </a:r>
            <a:r>
              <a:rPr lang="en" sz="1000">
                <a:latin typeface="Roboto Mono"/>
                <a:ea typeface="Roboto Mono"/>
                <a:cs typeface="Roboto Mono"/>
                <a:sym typeface="Roboto Mono"/>
              </a:rPr>
              <a:t> my_int;</a:t>
            </a:r>
            <a:endParaRPr sz="1000">
              <a:latin typeface="Roboto Mono"/>
              <a:ea typeface="Roboto Mono"/>
              <a:cs typeface="Roboto Mono"/>
              <a:sym typeface="Roboto Mono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2"/>
                </a:solidFill>
                <a:latin typeface="Roboto Mono"/>
                <a:ea typeface="Roboto Mono"/>
                <a:cs typeface="Roboto Mono"/>
                <a:sym typeface="Roboto Mono"/>
              </a:rPr>
              <a:t>char</a:t>
            </a:r>
            <a:r>
              <a:rPr lang="en" sz="1000">
                <a:latin typeface="Roboto Mono"/>
                <a:ea typeface="Roboto Mono"/>
                <a:cs typeface="Roboto Mono"/>
                <a:sym typeface="Roboto Mono"/>
              </a:rPr>
              <a:t> my_char;</a:t>
            </a:r>
            <a:endParaRPr sz="10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"/>
                <a:ea typeface="Roboto Mono"/>
                <a:cs typeface="Roboto Mono"/>
                <a:sym typeface="Roboto Mono"/>
              </a:rPr>
              <a:t>} my_struct_t;</a:t>
            </a:r>
            <a:endParaRPr sz="10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// typedef means “my_struct_t” is equivalent to “struct my_struct”</a:t>
            </a:r>
            <a:endParaRPr sz="10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53" name="Google Shape;353;p54"/>
          <p:cNvSpPr txBox="1"/>
          <p:nvPr/>
        </p:nvSpPr>
        <p:spPr>
          <a:xfrm>
            <a:off x="471900" y="3330900"/>
            <a:ext cx="3933600" cy="18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// Method 1: declare struct on stack</a:t>
            </a:r>
            <a:endParaRPr sz="1000">
              <a:solidFill>
                <a:srgbClr val="99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// initialize fields manually</a:t>
            </a:r>
            <a:endParaRPr sz="1000">
              <a:solidFill>
                <a:srgbClr val="99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2"/>
                </a:solidFill>
                <a:latin typeface="Roboto Mono"/>
                <a:ea typeface="Roboto Mono"/>
                <a:cs typeface="Roboto Mono"/>
                <a:sym typeface="Roboto Mono"/>
              </a:rPr>
              <a:t>void</a:t>
            </a:r>
            <a:r>
              <a:rPr lang="en" sz="1000">
                <a:solidFill>
                  <a:schemeClr val="lt2"/>
                </a:solidFill>
                <a:latin typeface="Roboto Mono"/>
                <a:ea typeface="Roboto Mono"/>
                <a:cs typeface="Roboto Mono"/>
                <a:sym typeface="Roboto Mono"/>
              </a:rPr>
              <a:t> main() {</a:t>
            </a:r>
            <a:endParaRPr sz="1000">
              <a:solidFill>
                <a:srgbClr val="99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2"/>
                </a:solidFill>
                <a:latin typeface="Roboto Mono"/>
                <a:ea typeface="Roboto Mono"/>
                <a:cs typeface="Roboto Mono"/>
                <a:sym typeface="Roboto Mono"/>
              </a:rPr>
              <a:t>	my_struct_t s1;</a:t>
            </a:r>
            <a:endParaRPr sz="1000">
              <a:solidFill>
                <a:schemeClr val="lt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2"/>
                </a:solidFill>
                <a:latin typeface="Roboto Mono"/>
                <a:ea typeface="Roboto Mono"/>
                <a:cs typeface="Roboto Mono"/>
                <a:sym typeface="Roboto Mono"/>
              </a:rPr>
              <a:t>	s1.my_int = 1;</a:t>
            </a:r>
            <a:endParaRPr sz="1000">
              <a:solidFill>
                <a:schemeClr val="lt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2"/>
                </a:solidFill>
                <a:latin typeface="Roboto Mono"/>
                <a:ea typeface="Roboto Mono"/>
                <a:cs typeface="Roboto Mono"/>
                <a:sym typeface="Roboto Mono"/>
              </a:rPr>
              <a:t>	s1.my_char = ‘a’;</a:t>
            </a:r>
            <a:endParaRPr sz="1000">
              <a:solidFill>
                <a:schemeClr val="lt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2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300"/>
          </a:p>
        </p:txBody>
      </p:sp>
      <p:sp>
        <p:nvSpPr>
          <p:cNvPr id="354" name="Google Shape;354;p54"/>
          <p:cNvSpPr txBox="1"/>
          <p:nvPr/>
        </p:nvSpPr>
        <p:spPr>
          <a:xfrm>
            <a:off x="4405500" y="1766675"/>
            <a:ext cx="4361700" cy="33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2"/>
                </a:solidFill>
                <a:latin typeface="Roboto Mono"/>
                <a:ea typeface="Roboto Mono"/>
                <a:cs typeface="Roboto Mono"/>
                <a:sym typeface="Roboto Mono"/>
              </a:rPr>
              <a:t>	</a:t>
            </a:r>
            <a:r>
              <a:rPr lang="en" sz="10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// Method 2: malloc and initialize manually</a:t>
            </a:r>
            <a:endParaRPr sz="1000">
              <a:solidFill>
                <a:srgbClr val="99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	// (most common, especially if struct </a:t>
            </a:r>
            <a:endParaRPr sz="1000">
              <a:solidFill>
                <a:srgbClr val="99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// ptr is being returned)</a:t>
            </a:r>
            <a:endParaRPr sz="1000">
              <a:solidFill>
                <a:srgbClr val="99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	// Note the use of -&gt; instead of .</a:t>
            </a:r>
            <a:endParaRPr sz="1000">
              <a:solidFill>
                <a:srgbClr val="99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2"/>
                </a:solidFill>
                <a:latin typeface="Roboto Mono"/>
                <a:ea typeface="Roboto Mono"/>
                <a:cs typeface="Roboto Mono"/>
                <a:sym typeface="Roboto Mono"/>
              </a:rPr>
              <a:t>	my_struct_t* s2 = malloc(sizeof(my_struct_t));</a:t>
            </a:r>
            <a:endParaRPr sz="1000">
              <a:solidFill>
                <a:schemeClr val="lt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2"/>
                </a:solidFill>
                <a:latin typeface="Roboto Mono"/>
                <a:ea typeface="Roboto Mono"/>
                <a:cs typeface="Roboto Mono"/>
                <a:sym typeface="Roboto Mono"/>
              </a:rPr>
              <a:t>	s2-&gt;my_int = 3;</a:t>
            </a:r>
            <a:endParaRPr sz="1000">
              <a:solidFill>
                <a:schemeClr val="lt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2"/>
                </a:solidFill>
                <a:latin typeface="Roboto Mono"/>
                <a:ea typeface="Roboto Mono"/>
                <a:cs typeface="Roboto Mono"/>
                <a:sym typeface="Roboto Mono"/>
              </a:rPr>
              <a:t>	s2-&gt;my_char = ‘c’;</a:t>
            </a:r>
            <a:endParaRPr sz="1000">
              <a:solidFill>
                <a:schemeClr val="lt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2"/>
                </a:solidFill>
                <a:latin typeface="Roboto Mono"/>
                <a:ea typeface="Roboto Mono"/>
                <a:cs typeface="Roboto Mono"/>
                <a:sym typeface="Roboto Mono"/>
              </a:rPr>
              <a:t>	</a:t>
            </a:r>
            <a:r>
              <a:rPr lang="en" sz="10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// The following is incorrect</a:t>
            </a:r>
            <a:endParaRPr sz="1000">
              <a:solidFill>
                <a:srgbClr val="99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	</a:t>
            </a:r>
            <a:r>
              <a:rPr lang="en" sz="1000">
                <a:solidFill>
                  <a:schemeClr val="lt2"/>
                </a:solidFill>
                <a:latin typeface="Roboto Mono"/>
                <a:ea typeface="Roboto Mono"/>
                <a:cs typeface="Roboto Mono"/>
                <a:sym typeface="Roboto Mono"/>
              </a:rPr>
              <a:t>my_struct s3;</a:t>
            </a:r>
            <a:endParaRPr sz="1000">
              <a:solidFill>
                <a:schemeClr val="lt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2"/>
                </a:solidFill>
                <a:latin typeface="Roboto Mono"/>
                <a:ea typeface="Roboto Mono"/>
                <a:cs typeface="Roboto Mono"/>
                <a:sym typeface="Roboto Mono"/>
              </a:rPr>
              <a:t>	</a:t>
            </a:r>
            <a:r>
              <a:rPr lang="en" sz="10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// The following is correct</a:t>
            </a:r>
            <a:endParaRPr sz="1000">
              <a:solidFill>
                <a:srgbClr val="99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	</a:t>
            </a:r>
            <a:r>
              <a:rPr lang="en" sz="1000">
                <a:solidFill>
                  <a:schemeClr val="lt2"/>
                </a:solidFill>
                <a:latin typeface="Roboto Mono"/>
                <a:ea typeface="Roboto Mono"/>
                <a:cs typeface="Roboto Mono"/>
                <a:sym typeface="Roboto Mono"/>
              </a:rPr>
              <a:t>struct my_struct s4;</a:t>
            </a:r>
            <a:endParaRPr sz="1000">
              <a:solidFill>
                <a:srgbClr val="99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9900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Ex: Using typedef</a:t>
            </a:r>
            <a:endParaRPr/>
          </a:p>
        </p:txBody>
      </p:sp>
      <p:sp>
        <p:nvSpPr>
          <p:cNvPr id="360" name="Google Shape;360;p55"/>
          <p:cNvSpPr txBox="1"/>
          <p:nvPr>
            <p:ph idx="1" type="body"/>
          </p:nvPr>
        </p:nvSpPr>
        <p:spPr>
          <a:xfrm>
            <a:off x="323100" y="2026975"/>
            <a:ext cx="4248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Inconsolata"/>
                <a:ea typeface="Inconsolata"/>
                <a:cs typeface="Inconsolata"/>
                <a:sym typeface="Inconsolata"/>
              </a:rPr>
              <a:t>(1)</a:t>
            </a:r>
            <a:endParaRPr sz="1700"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Inconsolata"/>
                <a:ea typeface="Inconsolata"/>
                <a:cs typeface="Inconsolata"/>
                <a:sym typeface="Inconsolata"/>
              </a:rPr>
              <a:t>struct ListNode {</a:t>
            </a:r>
            <a:endParaRPr sz="1700"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Inconsolata"/>
                <a:ea typeface="Inconsolata"/>
                <a:cs typeface="Inconsolata"/>
                <a:sym typeface="Inconsolata"/>
              </a:rPr>
              <a:t>	char* value;</a:t>
            </a:r>
            <a:endParaRPr sz="1700"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Inconsolata"/>
                <a:ea typeface="Inconsolata"/>
                <a:cs typeface="Inconsolata"/>
                <a:sym typeface="Inconsolata"/>
              </a:rPr>
              <a:t>	struct ListNode* next;</a:t>
            </a:r>
            <a:endParaRPr sz="1700"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Inconsolata"/>
                <a:ea typeface="Inconsolata"/>
                <a:cs typeface="Inconsolata"/>
                <a:sym typeface="Inconsolata"/>
              </a:rPr>
              <a:t>};</a:t>
            </a:r>
            <a:endParaRPr sz="1700"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Inconsolata"/>
                <a:ea typeface="Inconsolata"/>
                <a:cs typeface="Inconsolata"/>
                <a:sym typeface="Inconsolata"/>
              </a:rPr>
              <a:t>typedef struct ListNode LinkNode;</a:t>
            </a:r>
            <a:endParaRPr sz="1700"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	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</p:txBody>
      </p:sp>
      <p:sp>
        <p:nvSpPr>
          <p:cNvPr id="361" name="Google Shape;361;p55"/>
          <p:cNvSpPr txBox="1"/>
          <p:nvPr>
            <p:ph idx="1" type="body"/>
          </p:nvPr>
        </p:nvSpPr>
        <p:spPr>
          <a:xfrm>
            <a:off x="4797000" y="2026975"/>
            <a:ext cx="4248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Inconsolata"/>
                <a:ea typeface="Inconsolata"/>
                <a:cs typeface="Inconsolata"/>
                <a:sym typeface="Inconsolata"/>
              </a:rPr>
              <a:t>(2)</a:t>
            </a:r>
            <a:endParaRPr sz="1700"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Inconsolata"/>
                <a:ea typeface="Inconsolata"/>
                <a:cs typeface="Inconsolata"/>
                <a:sym typeface="Inconsolata"/>
              </a:rPr>
              <a:t>typedef struct ListNode {</a:t>
            </a:r>
            <a:endParaRPr sz="1700"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Inconsolata"/>
                <a:ea typeface="Inconsolata"/>
                <a:cs typeface="Inconsolata"/>
                <a:sym typeface="Inconsolata"/>
              </a:rPr>
              <a:t>	char* value;</a:t>
            </a:r>
            <a:endParaRPr sz="1700"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Inconsolata"/>
                <a:ea typeface="Inconsolata"/>
                <a:cs typeface="Inconsolata"/>
                <a:sym typeface="Inconsolata"/>
              </a:rPr>
              <a:t>	struct ListNode* next;</a:t>
            </a:r>
            <a:endParaRPr sz="1700"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Inconsolata"/>
                <a:ea typeface="Inconsolata"/>
                <a:cs typeface="Inconsolata"/>
                <a:sym typeface="Inconsolata"/>
              </a:rPr>
              <a:t>} LinkNode;</a:t>
            </a:r>
            <a:endParaRPr sz="1700"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	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types.h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</p:txBody>
      </p:sp>
      <p:sp>
        <p:nvSpPr>
          <p:cNvPr id="367" name="Google Shape;367;p56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ourier New"/>
                <a:ea typeface="Courier New"/>
                <a:cs typeface="Courier New"/>
                <a:sym typeface="Courier New"/>
              </a:rPr>
              <a:t>off_t</a:t>
            </a:r>
            <a:r>
              <a:rPr lang="en" sz="2400"/>
              <a:t>: </a:t>
            </a:r>
            <a:r>
              <a:rPr b="1" lang="en" sz="2400"/>
              <a:t>signed integer</a:t>
            </a:r>
            <a:r>
              <a:rPr lang="en" sz="2400"/>
              <a:t>, used for file offsets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ourier New"/>
                <a:ea typeface="Courier New"/>
                <a:cs typeface="Courier New"/>
                <a:sym typeface="Courier New"/>
              </a:rPr>
              <a:t>pid_t</a:t>
            </a:r>
            <a:r>
              <a:rPr lang="en" sz="2400"/>
              <a:t>: </a:t>
            </a:r>
            <a:r>
              <a:rPr b="1" lang="en" sz="2400"/>
              <a:t>signed integer</a:t>
            </a:r>
            <a:r>
              <a:rPr lang="en" sz="2400"/>
              <a:t>, used for process IDs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ourier New"/>
                <a:ea typeface="Courier New"/>
                <a:cs typeface="Courier New"/>
                <a:sym typeface="Courier New"/>
              </a:rPr>
              <a:t>pthread_t</a:t>
            </a:r>
            <a:r>
              <a:rPr lang="en" sz="2400"/>
              <a:t>: </a:t>
            </a:r>
            <a:r>
              <a:rPr b="1" lang="en" sz="2400"/>
              <a:t>unsigned integer</a:t>
            </a:r>
            <a:r>
              <a:rPr lang="en" sz="2400"/>
              <a:t>, used to identify a thread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ourier New"/>
                <a:ea typeface="Courier New"/>
                <a:cs typeface="Courier New"/>
                <a:sym typeface="Courier New"/>
              </a:rPr>
              <a:t>size_t</a:t>
            </a:r>
            <a:r>
              <a:rPr lang="en" sz="2400"/>
              <a:t>: </a:t>
            </a:r>
            <a:r>
              <a:rPr b="1" lang="en" sz="2400"/>
              <a:t>unsigned integer</a:t>
            </a:r>
            <a:r>
              <a:rPr lang="en" sz="2400"/>
              <a:t>, used for sizes of objects </a:t>
            </a:r>
            <a:endParaRPr sz="2400"/>
          </a:p>
        </p:txBody>
      </p:sp>
      <p:sp>
        <p:nvSpPr>
          <p:cNvPr id="368" name="Google Shape;368;p56"/>
          <p:cNvSpPr txBox="1"/>
          <p:nvPr/>
        </p:nvSpPr>
        <p:spPr>
          <a:xfrm>
            <a:off x="3865975" y="3980400"/>
            <a:ext cx="4986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Why so many types? Can’t we have int instead of pid_t?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This is for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accommodating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different types of devices. Some devices may be 32-bit machines vs 64-bits.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Pointers and Structs</a:t>
            </a:r>
            <a:endParaRPr/>
          </a:p>
        </p:txBody>
      </p:sp>
      <p:sp>
        <p:nvSpPr>
          <p:cNvPr id="374" name="Google Shape;374;p57"/>
          <p:cNvSpPr txBox="1"/>
          <p:nvPr>
            <p:ph idx="1" type="body"/>
          </p:nvPr>
        </p:nvSpPr>
        <p:spPr>
          <a:xfrm>
            <a:off x="429000" y="18618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Alternate </a:t>
            </a:r>
            <a:r>
              <a:rPr lang="en"/>
              <a:t>notation when dealing with pointers to structs.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Inconsolata"/>
              <a:buChar char="○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(*struct_pointer).value == struct_pointer-&gt;value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Working with C Data Structures + Pointers!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80" name="Google Shape;380;p58"/>
          <p:cNvSpPr txBox="1"/>
          <p:nvPr>
            <p:ph idx="1" type="body"/>
          </p:nvPr>
        </p:nvSpPr>
        <p:spPr>
          <a:xfrm>
            <a:off x="471900" y="1761750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Complete the example function that adds a new node to the back of the list.</a:t>
            </a:r>
            <a:endParaRPr/>
          </a:p>
        </p:txBody>
      </p:sp>
      <p:sp>
        <p:nvSpPr>
          <p:cNvPr id="381" name="Google Shape;381;p58"/>
          <p:cNvSpPr txBox="1"/>
          <p:nvPr>
            <p:ph idx="1" type="body"/>
          </p:nvPr>
        </p:nvSpPr>
        <p:spPr>
          <a:xfrm>
            <a:off x="460950" y="2391000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void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b="1" lang="en" sz="1600">
                <a:solidFill>
                  <a:srgbClr val="0066BB"/>
                </a:solidFill>
                <a:latin typeface="Consolas"/>
                <a:ea typeface="Consolas"/>
                <a:cs typeface="Consolas"/>
                <a:sym typeface="Consolas"/>
              </a:rPr>
              <a:t>add_node_to_back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b="1" lang="en" sz="1600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LinkNode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* head, </a:t>
            </a:r>
            <a:r>
              <a:rPr b="1" lang="en" sz="1600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* str) {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b="1" lang="en" sz="1600">
                <a:solidFill>
                  <a:srgbClr val="008800"/>
                </a:solidFill>
                <a:latin typeface="Consolas"/>
                <a:ea typeface="Consolas"/>
                <a:cs typeface="Consolas"/>
                <a:sym typeface="Consolas"/>
              </a:rPr>
              <a:t>while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(head-&gt;next != </a:t>
            </a:r>
            <a:r>
              <a:rPr lang="en" sz="1600">
                <a:solidFill>
                  <a:srgbClr val="007020"/>
                </a:solidFill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) { </a:t>
            </a:r>
            <a:r>
              <a:rPr lang="en" sz="1600">
                <a:solidFill>
                  <a:srgbClr val="888888"/>
                </a:solidFill>
                <a:latin typeface="Consolas"/>
                <a:ea typeface="Consolas"/>
                <a:cs typeface="Consolas"/>
                <a:sym typeface="Consolas"/>
              </a:rPr>
              <a:t>// Iterate through list to find end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		_____________________;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	}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	_______________________;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	_______________________;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	_______________________;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	_______________________;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58"/>
          <p:cNvSpPr txBox="1"/>
          <p:nvPr>
            <p:ph idx="1" type="body"/>
          </p:nvPr>
        </p:nvSpPr>
        <p:spPr>
          <a:xfrm>
            <a:off x="5607450" y="3359225"/>
            <a:ext cx="3075600" cy="135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Inconsolata"/>
                <a:ea typeface="Inconsolata"/>
                <a:cs typeface="Inconsolata"/>
                <a:sym typeface="Inconsolata"/>
              </a:rPr>
              <a:t>typedef struct ListNode {</a:t>
            </a:r>
            <a:endParaRPr sz="1700"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Inconsolata"/>
                <a:ea typeface="Inconsolata"/>
                <a:cs typeface="Inconsolata"/>
                <a:sym typeface="Inconsolata"/>
              </a:rPr>
              <a:t>	char* value;</a:t>
            </a:r>
            <a:endParaRPr sz="1700"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Inconsolata"/>
                <a:ea typeface="Inconsolata"/>
                <a:cs typeface="Inconsolata"/>
                <a:sym typeface="Inconsolata"/>
              </a:rPr>
              <a:t>	struct ListNode* next;</a:t>
            </a:r>
            <a:endParaRPr sz="1700"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Inconsolata"/>
                <a:ea typeface="Inconsolata"/>
                <a:cs typeface="Inconsolata"/>
                <a:sym typeface="Inconsolata"/>
              </a:rPr>
              <a:t>} LinkNode;</a:t>
            </a:r>
            <a:endParaRPr sz="1700"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	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Working with C Data Structures + Pointers! </a:t>
            </a:r>
            <a:endParaRPr/>
          </a:p>
        </p:txBody>
      </p:sp>
      <p:sp>
        <p:nvSpPr>
          <p:cNvPr id="388" name="Google Shape;388;p59"/>
          <p:cNvSpPr txBox="1"/>
          <p:nvPr/>
        </p:nvSpPr>
        <p:spPr>
          <a:xfrm>
            <a:off x="404650" y="1883225"/>
            <a:ext cx="8092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void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b="1" lang="en" sz="1600">
                <a:solidFill>
                  <a:srgbClr val="0066BB"/>
                </a:solidFill>
                <a:latin typeface="Consolas"/>
                <a:ea typeface="Consolas"/>
                <a:cs typeface="Consolas"/>
                <a:sym typeface="Consolas"/>
              </a:rPr>
              <a:t>add_node_to_back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b="1" lang="en" sz="1600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LinkNode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* head, </a:t>
            </a:r>
            <a:r>
              <a:rPr b="1" lang="en" sz="1600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* str) {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b="1" lang="en" sz="1600">
                <a:solidFill>
                  <a:srgbClr val="008800"/>
                </a:solidFill>
                <a:latin typeface="Consolas"/>
                <a:ea typeface="Consolas"/>
                <a:cs typeface="Consolas"/>
                <a:sym typeface="Consolas"/>
              </a:rPr>
              <a:t>while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(head-&gt;next != </a:t>
            </a:r>
            <a:r>
              <a:rPr lang="en" sz="1600">
                <a:solidFill>
                  <a:srgbClr val="007020"/>
                </a:solidFill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) { </a:t>
            </a:r>
            <a:r>
              <a:rPr lang="en" sz="1600">
                <a:solidFill>
                  <a:srgbClr val="888888"/>
                </a:solidFill>
                <a:latin typeface="Consolas"/>
                <a:ea typeface="Consolas"/>
                <a:cs typeface="Consolas"/>
                <a:sym typeface="Consolas"/>
              </a:rPr>
              <a:t>// Iterate through list to find end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		head = head-&gt;next;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	}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b="1" lang="en" sz="1600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LinkNode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* new_node = (</a:t>
            </a:r>
            <a:r>
              <a:rPr b="1" lang="en" sz="1600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LinkNode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*) malloc(sizeof(</a:t>
            </a:r>
            <a:r>
              <a:rPr b="1" lang="en" sz="1600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LinkNode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));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lang="en" sz="1600">
                <a:solidFill>
                  <a:srgbClr val="888888"/>
                </a:solidFill>
                <a:latin typeface="Consolas"/>
                <a:ea typeface="Consolas"/>
                <a:cs typeface="Consolas"/>
                <a:sym typeface="Consolas"/>
              </a:rPr>
              <a:t>// +1 copies over null terminator</a:t>
            </a:r>
            <a:endParaRPr sz="1600">
              <a:solidFill>
                <a:srgbClr val="888888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888888"/>
                </a:solid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new_node-&gt;value = (char*) malloc(sizeof(char)*(strlen(str)+1));</a:t>
            </a:r>
            <a:endParaRPr sz="1600">
              <a:solidFill>
                <a:srgbClr val="888888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	strncpy(new_node-&gt;value, str, strlen(str)+1); 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	new_node-&gt;next = NULL;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	head-&gt;next = new_node;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Basics</a:t>
            </a:r>
            <a:endParaRPr/>
          </a:p>
        </p:txBody>
      </p:sp>
      <p:sp>
        <p:nvSpPr>
          <p:cNvPr id="394" name="Google Shape;394;p60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The following code has undefined behavior. Identify all of the following bugs in the code.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6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Pointer</a:t>
            </a:r>
            <a:r>
              <a:rPr lang="en"/>
              <a:t> Basics</a:t>
            </a:r>
            <a:endParaRPr/>
          </a:p>
        </p:txBody>
      </p:sp>
      <p:graphicFrame>
        <p:nvGraphicFramePr>
          <p:cNvPr id="400" name="Google Shape;400;p61"/>
          <p:cNvGraphicFramePr/>
          <p:nvPr/>
        </p:nvGraphicFramePr>
        <p:xfrm>
          <a:off x="37850" y="1706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{1AFAAF64-CFCC-4337-9C6D-FA4E5D52A58F}</a:tableStyleId>
              </a:tblPr>
              <a:tblGrid>
                <a:gridCol w="4553075"/>
                <a:gridCol w="4553075"/>
              </a:tblGrid>
              <a:tr h="3162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888888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Print out all array elements,</a:t>
                      </a:r>
                      <a:endParaRPr sz="1800">
                        <a:solidFill>
                          <a:srgbClr val="888888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888888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</a:t>
                      </a:r>
                      <a:r>
                        <a:rPr lang="en" sz="1800">
                          <a:solidFill>
                            <a:srgbClr val="888888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each element </a:t>
                      </a:r>
                      <a:r>
                        <a:rPr lang="en" sz="1800">
                          <a:solidFill>
                            <a:srgbClr val="888888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on a newline</a:t>
                      </a:r>
                      <a:endParaRPr sz="1800">
                        <a:solidFill>
                          <a:srgbClr val="888888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3333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void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b="1" lang="en" sz="1800">
                          <a:solidFill>
                            <a:srgbClr val="0066BB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print_array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(</a:t>
                      </a:r>
                      <a:r>
                        <a:rPr b="1" lang="en" sz="1800">
                          <a:solidFill>
                            <a:srgbClr val="3333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int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arr) {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b="1" lang="en" sz="1800">
                          <a:solidFill>
                            <a:srgbClr val="0088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while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(*arr != </a:t>
                      </a:r>
                      <a:r>
                        <a:rPr lang="en" sz="1800">
                          <a:solidFill>
                            <a:srgbClr val="00702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NULL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) {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 	printf ("%d</a:t>
                      </a:r>
                      <a:r>
                        <a:rPr b="1" lang="en" sz="1800">
                          <a:solidFill>
                            <a:srgbClr val="66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\n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", *arr);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 	arr += </a:t>
                      </a:r>
                      <a:r>
                        <a:rPr b="1" lang="en" sz="1800">
                          <a:solidFill>
                            <a:srgbClr val="0088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sizeof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(</a:t>
                      </a:r>
                      <a:r>
                        <a:rPr b="1" lang="en" sz="1800">
                          <a:solidFill>
                            <a:srgbClr val="3333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int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);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}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lnSpc>
                          <a:spcPct val="1107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3333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int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b="1" lang="en" sz="1800">
                          <a:solidFill>
                            <a:srgbClr val="0066BB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main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() {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800">
                          <a:solidFill>
                            <a:srgbClr val="888888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Array intended to consist of   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 </a:t>
                      </a:r>
                      <a:r>
                        <a:rPr lang="en" sz="1800">
                          <a:solidFill>
                            <a:srgbClr val="888888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1, 2, 0, 5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b="1" lang="en" sz="1800">
                          <a:solidFill>
                            <a:srgbClr val="3333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int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a[] = {</a:t>
                      </a:r>
                      <a:r>
                        <a:rPr b="1" lang="en" sz="1800">
                          <a:solidFill>
                            <a:srgbClr val="0000DD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, </a:t>
                      </a:r>
                      <a:r>
                        <a:rPr b="1" lang="en" sz="1800">
                          <a:solidFill>
                            <a:srgbClr val="0000DD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2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, </a:t>
                      </a:r>
                      <a:r>
                        <a:rPr b="1" lang="en" sz="1800">
                          <a:solidFill>
                            <a:srgbClr val="0000DD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, </a:t>
                      </a:r>
                      <a:r>
                        <a:rPr b="1" lang="en" sz="1800">
                          <a:solidFill>
                            <a:srgbClr val="0000DD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, </a:t>
                      </a:r>
                      <a:r>
                        <a:rPr lang="en" sz="1800">
                          <a:solidFill>
                            <a:srgbClr val="00702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NULL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};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800">
                          <a:solidFill>
                            <a:srgbClr val="888888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Should print: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800">
                          <a:solidFill>
                            <a:srgbClr val="888888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1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800">
                          <a:solidFill>
                            <a:srgbClr val="888888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2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800">
                          <a:solidFill>
                            <a:srgbClr val="888888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0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800">
                          <a:solidFill>
                            <a:srgbClr val="888888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5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print_array (a);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lnSpc>
                          <a:spcPct val="1107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401" name="Google Shape;401;p61"/>
          <p:cNvSpPr txBox="1"/>
          <p:nvPr/>
        </p:nvSpPr>
        <p:spPr>
          <a:xfrm>
            <a:off x="6263350" y="528050"/>
            <a:ext cx="1914600" cy="6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Inconsolata"/>
                <a:ea typeface="Inconsolata"/>
                <a:cs typeface="Inconsolata"/>
                <a:sym typeface="Inconsolata"/>
              </a:rPr>
              <a:t>basics.c</a:t>
            </a:r>
            <a:endParaRPr sz="3000">
              <a:solidFill>
                <a:srgbClr val="FFFFFF"/>
              </a:solidFill>
              <a:latin typeface="Inconsolata"/>
              <a:ea typeface="Inconsolata"/>
              <a:cs typeface="Inconsolata"/>
              <a:sym typeface="Inconsolat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6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Pointer</a:t>
            </a:r>
            <a:r>
              <a:rPr lang="en"/>
              <a:t> Basics</a:t>
            </a:r>
            <a:endParaRPr/>
          </a:p>
        </p:txBody>
      </p:sp>
      <p:graphicFrame>
        <p:nvGraphicFramePr>
          <p:cNvPr id="407" name="Google Shape;407;p62"/>
          <p:cNvGraphicFramePr/>
          <p:nvPr/>
        </p:nvGraphicFramePr>
        <p:xfrm>
          <a:off x="37850" y="1706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{1AFAAF64-CFCC-4337-9C6D-FA4E5D52A58F}</a:tableStyleId>
              </a:tblPr>
              <a:tblGrid>
                <a:gridCol w="4553075"/>
                <a:gridCol w="4553075"/>
              </a:tblGrid>
              <a:tr h="3162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888888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Print out all array elements,</a:t>
                      </a:r>
                      <a:endParaRPr sz="1800">
                        <a:solidFill>
                          <a:srgbClr val="888888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888888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each element on a newline</a:t>
                      </a:r>
                      <a:endParaRPr sz="1800">
                        <a:solidFill>
                          <a:srgbClr val="888888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3333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void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b="1" lang="en" sz="1800">
                          <a:solidFill>
                            <a:srgbClr val="0066BB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print_array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(</a:t>
                      </a:r>
                      <a:r>
                        <a:rPr b="1" lang="en" sz="1800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int</a:t>
                      </a:r>
                      <a:r>
                        <a:rPr lang="en" sz="1800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arr, </a:t>
                      </a:r>
                      <a:r>
                        <a:rPr b="1" lang="en" sz="1800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size_t</a:t>
                      </a:r>
                      <a:r>
                        <a:rPr lang="en" sz="1800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size)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{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 int* endpoint = arr + size;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b="1" lang="en" sz="1800">
                          <a:solidFill>
                            <a:srgbClr val="0088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while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(</a:t>
                      </a:r>
                      <a:r>
                        <a:rPr lang="en" sz="1800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arr &lt; endpoint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) {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 	printf ("%d</a:t>
                      </a:r>
                      <a:r>
                        <a:rPr b="1" lang="en" sz="1800">
                          <a:solidFill>
                            <a:srgbClr val="66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\n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", *arr);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 	</a:t>
                      </a:r>
                      <a:r>
                        <a:rPr lang="en" sz="1800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arr += 1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}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lnSpc>
                          <a:spcPct val="1107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3333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int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b="1" lang="en" sz="1800">
                          <a:solidFill>
                            <a:srgbClr val="0066BB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main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() {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800">
                          <a:solidFill>
                            <a:srgbClr val="888888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Array intended to consist of   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 </a:t>
                      </a:r>
                      <a:r>
                        <a:rPr lang="en" sz="1800">
                          <a:solidFill>
                            <a:srgbClr val="888888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1, 2, 0, 5</a:t>
                      </a:r>
                      <a:endParaRPr sz="1800">
                        <a:solidFill>
                          <a:srgbClr val="888888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 // No need for NULL</a:t>
                      </a:r>
                      <a:endParaRPr sz="1800">
                        <a:solidFill>
                          <a:srgbClr val="888888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b="1" lang="en" sz="1800">
                          <a:solidFill>
                            <a:srgbClr val="3333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int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a[] = {</a:t>
                      </a:r>
                      <a:r>
                        <a:rPr b="1" lang="en" sz="1800">
                          <a:solidFill>
                            <a:srgbClr val="0000DD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, </a:t>
                      </a:r>
                      <a:r>
                        <a:rPr b="1" lang="en" sz="1800">
                          <a:solidFill>
                            <a:srgbClr val="0000DD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2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, </a:t>
                      </a:r>
                      <a:r>
                        <a:rPr b="1" lang="en" sz="1800">
                          <a:solidFill>
                            <a:srgbClr val="0000DD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, </a:t>
                      </a:r>
                      <a:r>
                        <a:rPr b="1" lang="en" sz="1800">
                          <a:solidFill>
                            <a:srgbClr val="0000DD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};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800">
                          <a:solidFill>
                            <a:srgbClr val="888888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Should print: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800">
                          <a:solidFill>
                            <a:srgbClr val="888888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1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800">
                          <a:solidFill>
                            <a:srgbClr val="888888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2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800">
                          <a:solidFill>
                            <a:srgbClr val="888888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0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800">
                          <a:solidFill>
                            <a:srgbClr val="888888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5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print_array (a, </a:t>
                      </a:r>
                      <a:r>
                        <a:rPr lang="en" sz="1800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4</a:t>
                      </a: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);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lnSpc>
                          <a:spcPct val="1107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800">
                        <a:solidFill>
                          <a:srgbClr val="33333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408" name="Google Shape;408;p62"/>
          <p:cNvSpPr txBox="1"/>
          <p:nvPr/>
        </p:nvSpPr>
        <p:spPr>
          <a:xfrm>
            <a:off x="6263350" y="528050"/>
            <a:ext cx="1914600" cy="6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Inconsolata"/>
                <a:ea typeface="Inconsolata"/>
                <a:cs typeface="Inconsolata"/>
                <a:sym typeface="Inconsolata"/>
              </a:rPr>
              <a:t>basics.c</a:t>
            </a:r>
            <a:endParaRPr sz="3000">
              <a:solidFill>
                <a:srgbClr val="FFFFFF"/>
              </a:solidFill>
              <a:latin typeface="Inconsolata"/>
              <a:ea typeface="Inconsolata"/>
              <a:cs typeface="Inconsolata"/>
              <a:sym typeface="Inconsolat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6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Strings in C</a:t>
            </a:r>
            <a:endParaRPr/>
          </a:p>
        </p:txBody>
      </p:sp>
      <p:sp>
        <p:nvSpPr>
          <p:cNvPr id="414" name="Google Shape;414;p63"/>
          <p:cNvSpPr txBox="1"/>
          <p:nvPr>
            <p:ph idx="1" type="body"/>
          </p:nvPr>
        </p:nvSpPr>
        <p:spPr>
          <a:xfrm>
            <a:off x="195400" y="1928600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s</a:t>
            </a:r>
            <a:r>
              <a:rPr lang="en"/>
              <a:t>tring in C is just an array of characters (type is char*)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proper string always ends with a null terminator 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‘\0’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 Library functions assume proper strings (e.g. strlen, strcpy, strcmp)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very unsafe assumption, errors can occur  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Functions that have length as a parameter are safer (still not good though)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ex) strncpy, strncat, etc.</a:t>
            </a:r>
            <a:endParaRPr/>
          </a:p>
        </p:txBody>
      </p:sp>
      <p:pic>
        <p:nvPicPr>
          <p:cNvPr id="415" name="Google Shape;415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5600" y="157300"/>
            <a:ext cx="2773674" cy="247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64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Memory Layout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6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Layout</a:t>
            </a:r>
            <a:endParaRPr/>
          </a:p>
        </p:txBody>
      </p:sp>
      <p:pic>
        <p:nvPicPr>
          <p:cNvPr id="426" name="Google Shape;426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8875" y="533463"/>
            <a:ext cx="5772150" cy="441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6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Layout (explained)</a:t>
            </a:r>
            <a:endParaRPr/>
          </a:p>
        </p:txBody>
      </p:sp>
      <p:sp>
        <p:nvSpPr>
          <p:cNvPr id="432" name="Google Shape;432;p66"/>
          <p:cNvSpPr txBox="1"/>
          <p:nvPr>
            <p:ph idx="1" type="body"/>
          </p:nvPr>
        </p:nvSpPr>
        <p:spPr>
          <a:xfrm>
            <a:off x="471900" y="1919075"/>
            <a:ext cx="50922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Text: Actual instructions of the Program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Data (+ BSS): Statically allocated data (global and static variables, Strings, constants)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Stack: Local variables for each function call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Heap: Dynamic memory that persists beyond function calls (malloc)</a:t>
            </a:r>
            <a:endParaRPr/>
          </a:p>
        </p:txBody>
      </p:sp>
      <p:pic>
        <p:nvPicPr>
          <p:cNvPr id="433" name="Google Shape;433;p66"/>
          <p:cNvPicPr preferRelativeResize="0"/>
          <p:nvPr/>
        </p:nvPicPr>
        <p:blipFill rotWithShape="1">
          <a:blip r:embed="rId3">
            <a:alphaModFix/>
          </a:blip>
          <a:srcRect b="0" l="0" r="46265" t="0"/>
          <a:stretch/>
        </p:blipFill>
        <p:spPr>
          <a:xfrm>
            <a:off x="5753575" y="473325"/>
            <a:ext cx="3166024" cy="4501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Memory (Global)</a:t>
            </a:r>
            <a:endParaRPr/>
          </a:p>
        </p:txBody>
      </p:sp>
      <p:sp>
        <p:nvSpPr>
          <p:cNvPr id="439" name="Google Shape;439;p67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Global variables can be </a:t>
            </a:r>
            <a:r>
              <a:rPr lang="en" u="sng"/>
              <a:t>accessed by all functions</a:t>
            </a:r>
            <a:r>
              <a:rPr lang="en"/>
              <a:t> and </a:t>
            </a:r>
            <a:r>
              <a:rPr lang="en" u="sng"/>
              <a:t>exist throughout the duration of a program’s lifetime</a:t>
            </a:r>
            <a:endParaRPr u="sng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accent2"/>
                </a:solidFill>
              </a:rPr>
              <a:t>Convenient</a:t>
            </a:r>
            <a:r>
              <a:rPr lang="en"/>
              <a:t>, but </a:t>
            </a:r>
            <a:r>
              <a:rPr lang="en">
                <a:solidFill>
                  <a:schemeClr val="accent3"/>
                </a:solidFill>
              </a:rPr>
              <a:t>dangerous</a:t>
            </a:r>
            <a:endParaRPr>
              <a:solidFill>
                <a:schemeClr val="accent3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 access control, namespace pollution, testing/confinement issues (hard to unit test), concurrency issues, etc.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bad practice in large-scale software engineering projects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6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Memory (Stack)</a:t>
            </a:r>
            <a:endParaRPr/>
          </a:p>
        </p:txBody>
      </p:sp>
      <p:sp>
        <p:nvSpPr>
          <p:cNvPr id="445" name="Google Shape;445;p68"/>
          <p:cNvSpPr txBox="1"/>
          <p:nvPr>
            <p:ph idx="1" type="body"/>
          </p:nvPr>
        </p:nvSpPr>
        <p:spPr>
          <a:xfrm>
            <a:off x="471900" y="1919075"/>
            <a:ext cx="8222100" cy="300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Stores local arguments and function parameters in a stack frame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When a function is invoked, a stack frame is pushed to the stack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When a function returns, its stack frame is removed from the stack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900"/>
              <a:t>Do not return a pointer to the stack.</a:t>
            </a:r>
            <a:endParaRPr b="1" sz="4500" u="sng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Instead, store and return data on the heap (with malloc/calloc) or make them global if it’s appropriate.</a:t>
            </a:r>
            <a:endParaRPr/>
          </a:p>
        </p:txBody>
      </p:sp>
      <p:sp>
        <p:nvSpPr>
          <p:cNvPr id="446" name="Google Shape;446;p68"/>
          <p:cNvSpPr txBox="1"/>
          <p:nvPr/>
        </p:nvSpPr>
        <p:spPr>
          <a:xfrm>
            <a:off x="2369150" y="3313000"/>
            <a:ext cx="2745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6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Memory (Heap)</a:t>
            </a:r>
            <a:endParaRPr/>
          </a:p>
        </p:txBody>
      </p:sp>
      <p:sp>
        <p:nvSpPr>
          <p:cNvPr id="452" name="Google Shape;452;p69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Memory on the heap</a:t>
            </a:r>
            <a:r>
              <a:rPr lang="en" sz="1400"/>
              <a:t> is requested with the alloc series of functions</a:t>
            </a:r>
            <a:endParaRPr sz="14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void* malloc (size_t nbytes)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Return a pointer to n bytes of data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Inconsolata"/>
              <a:buChar char="●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void* calloc (size_t nelems, size_t elemsize)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Return a pointer to elemsize * nelems bytes of data (recommended for arrays, strings)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Data is zeroed-out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Inconsolata"/>
              <a:buChar char="●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void* realloc (void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* 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ptr, size_t nbytes)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Resizes a block of memory that was previously allocated (without losing old data)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Realloc can return a NEW pointer–be sure to update any references to the old pointer after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Release heap-allocated memory with </a:t>
            </a:r>
            <a:r>
              <a:rPr lang="en" sz="1500">
                <a:latin typeface="Inconsolata"/>
                <a:ea typeface="Inconsolata"/>
                <a:cs typeface="Inconsolata"/>
                <a:sym typeface="Inconsolata"/>
              </a:rPr>
              <a:t>free (void</a:t>
            </a:r>
            <a:r>
              <a:rPr lang="en" sz="1500">
                <a:latin typeface="Inconsolata"/>
                <a:ea typeface="Inconsolata"/>
                <a:cs typeface="Inconsolata"/>
                <a:sym typeface="Inconsolata"/>
              </a:rPr>
              <a:t>* </a:t>
            </a:r>
            <a:r>
              <a:rPr lang="en" sz="1500">
                <a:latin typeface="Inconsolata"/>
                <a:ea typeface="Inconsolata"/>
                <a:cs typeface="Inconsolata"/>
                <a:sym typeface="Inconsolata"/>
              </a:rPr>
              <a:t>ptr)</a:t>
            </a:r>
            <a:r>
              <a:rPr lang="en" sz="1500"/>
              <a:t> </a:t>
            </a:r>
            <a:endParaRPr sz="1500"/>
          </a:p>
        </p:txBody>
      </p:sp>
      <p:sp>
        <p:nvSpPr>
          <p:cNvPr id="453" name="Google Shape;453;p69"/>
          <p:cNvSpPr txBox="1"/>
          <p:nvPr/>
        </p:nvSpPr>
        <p:spPr>
          <a:xfrm>
            <a:off x="3046050" y="4590550"/>
            <a:ext cx="6182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Roboto"/>
                <a:ea typeface="Roboto"/>
                <a:cs typeface="Roboto"/>
                <a:sym typeface="Roboto"/>
              </a:rPr>
              <a:t>Helpful Tip: Use malloc(sizeof(&lt;</a:t>
            </a:r>
            <a:r>
              <a:rPr i="1" lang="en">
                <a:latin typeface="Roboto"/>
                <a:ea typeface="Roboto"/>
                <a:cs typeface="Roboto"/>
                <a:sym typeface="Roboto"/>
              </a:rPr>
              <a:t>insert </a:t>
            </a:r>
            <a:r>
              <a:rPr i="1" lang="en">
                <a:latin typeface="Roboto"/>
                <a:ea typeface="Roboto"/>
                <a:cs typeface="Roboto"/>
                <a:sym typeface="Roboto"/>
              </a:rPr>
              <a:t>type&gt;)) instead of malloc(&lt;number&gt;)</a:t>
            </a:r>
            <a:endParaRPr i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Roboto"/>
                <a:ea typeface="Roboto"/>
                <a:cs typeface="Roboto"/>
                <a:sym typeface="Roboto"/>
              </a:rPr>
              <a:t>	</a:t>
            </a:r>
            <a:r>
              <a:rPr i="1" lang="en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Avoid padding issues!</a:t>
            </a:r>
            <a:endParaRPr i="1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7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Memory (Heap) String Example</a:t>
            </a:r>
            <a:endParaRPr/>
          </a:p>
        </p:txBody>
      </p:sp>
      <p:sp>
        <p:nvSpPr>
          <p:cNvPr id="459" name="Google Shape;459;p70"/>
          <p:cNvSpPr txBox="1"/>
          <p:nvPr>
            <p:ph idx="1" type="body"/>
          </p:nvPr>
        </p:nvSpPr>
        <p:spPr>
          <a:xfrm>
            <a:off x="471900" y="1919075"/>
            <a:ext cx="41892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malloc((5+1)*sizeof(char))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calloc(5+1, sizeof(char))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Note how calloc zeroes out the memory.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The +1 repr</a:t>
            </a:r>
            <a:r>
              <a:rPr lang="en"/>
              <a:t>esents </a:t>
            </a:r>
            <a:r>
              <a:rPr lang="en"/>
              <a:t>the null terminator.</a:t>
            </a:r>
            <a:endParaRPr/>
          </a:p>
        </p:txBody>
      </p:sp>
      <p:pic>
        <p:nvPicPr>
          <p:cNvPr id="460" name="Google Shape;460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6275" y="2162477"/>
            <a:ext cx="4189275" cy="222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7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Memory (Heap)</a:t>
            </a:r>
            <a:endParaRPr/>
          </a:p>
        </p:txBody>
      </p:sp>
      <p:sp>
        <p:nvSpPr>
          <p:cNvPr id="466" name="Google Shape;466;p7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Heap data is requested with the alloc series of functions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You saw malloc, calloc, and realloc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Inconsolata"/>
              <a:buChar char="●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void* malloc (size_t nbytes)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Return a pointer to n bytes of data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Inconsolata"/>
              <a:buChar char="●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void* calloc (size_t elemsize, size_t nelems)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Return a pointer to elemsize * nelems bytes of data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Inconsolata"/>
              <a:buChar char="●"/>
            </a:pP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void* calloc (void *ptr, size_t nbytes)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Return a pointer to n bytes of data resizing the existing ptr (possibly moving it)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Memory is returned with </a:t>
            </a:r>
            <a:r>
              <a:rPr lang="en">
                <a:latin typeface="Inconsolata"/>
                <a:ea typeface="Inconsolata"/>
                <a:cs typeface="Inconsolata"/>
                <a:sym typeface="Inconsolata"/>
              </a:rPr>
              <a:t>free (void* ptr)</a:t>
            </a:r>
            <a:r>
              <a:rPr lang="en"/>
              <a:t> </a:t>
            </a:r>
            <a:endParaRPr/>
          </a:p>
        </p:txBody>
      </p:sp>
      <p:sp>
        <p:nvSpPr>
          <p:cNvPr id="467" name="Google Shape;467;p71"/>
          <p:cNvSpPr/>
          <p:nvPr/>
        </p:nvSpPr>
        <p:spPr>
          <a:xfrm>
            <a:off x="569175" y="1964375"/>
            <a:ext cx="7732500" cy="2616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lt1"/>
                </a:solidFill>
              </a:rPr>
              <a:t>WARNING</a:t>
            </a:r>
            <a:r>
              <a:rPr lang="en" sz="1800">
                <a:solidFill>
                  <a:schemeClr val="lt1"/>
                </a:solidFill>
              </a:rPr>
              <a:t>: For strings: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calloc “provides” null-terminators (because it zeros out all allocated memory); however, malloc </a:t>
            </a:r>
            <a:r>
              <a:rPr b="1" lang="en" sz="1800">
                <a:solidFill>
                  <a:schemeClr val="lt1"/>
                </a:solidFill>
              </a:rPr>
              <a:t>does not</a:t>
            </a:r>
            <a:r>
              <a:rPr lang="en" sz="1800">
                <a:solidFill>
                  <a:schemeClr val="lt1"/>
                </a:solidFill>
              </a:rPr>
              <a:t> provide null-terminators. You will need to set the null terminator appropriately. Good practice to put null terminator manually anyway.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For both malloc and calloc, be sure to request one additional byte for the null-terminator. For </a:t>
            </a:r>
            <a:r>
              <a:rPr b="1" lang="en" sz="1800">
                <a:solidFill>
                  <a:schemeClr val="lt1"/>
                </a:solidFill>
              </a:rPr>
              <a:t>malloc</a:t>
            </a:r>
            <a:r>
              <a:rPr lang="en" sz="1800">
                <a:solidFill>
                  <a:schemeClr val="lt1"/>
                </a:solidFill>
              </a:rPr>
              <a:t>, be sure to actually set that byte to the null-terminator.</a:t>
            </a:r>
            <a:endParaRPr sz="1800" u="sng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7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About Free</a:t>
            </a:r>
            <a:endParaRPr/>
          </a:p>
        </p:txBody>
      </p:sp>
      <p:sp>
        <p:nvSpPr>
          <p:cNvPr id="473" name="Google Shape;473;p72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Every time you add a malloc/calloc, think about where you will free that data so it happens </a:t>
            </a:r>
            <a:r>
              <a:rPr lang="en"/>
              <a:t>every time.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But of course, don’t free memory that will be used in other places :)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will explicitly check for memory leaks (Unfreed, unused heap allocations) in projects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Run valgrind!  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73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take a break!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74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Review/Examples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7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Memory</a:t>
            </a:r>
            <a:endParaRPr/>
          </a:p>
        </p:txBody>
      </p:sp>
      <p:sp>
        <p:nvSpPr>
          <p:cNvPr id="489" name="Google Shape;489;p75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In the following program we have provided 5 print statements. State which print statements will not always succeed and why. Assume all necessary includes.</a:t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7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Memory</a:t>
            </a:r>
            <a:endParaRPr/>
          </a:p>
        </p:txBody>
      </p:sp>
      <p:graphicFrame>
        <p:nvGraphicFramePr>
          <p:cNvPr id="495" name="Google Shape;495;p76"/>
          <p:cNvGraphicFramePr/>
          <p:nvPr/>
        </p:nvGraphicFramePr>
        <p:xfrm>
          <a:off x="0" y="692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{1AFAAF64-CFCC-4337-9C6D-FA4E5D52A58F}</a:tableStyleId>
              </a:tblPr>
              <a:tblGrid>
                <a:gridCol w="4572000"/>
                <a:gridCol w="4572000"/>
              </a:tblGrid>
              <a:tr h="1736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 global[] = {'h', 'e', 'l', 'l', 'o'};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int main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printf ("%s\n", f1());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printf ("%s\n", f2());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printf ("%s\n", f3());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printf ("%s\n", f4());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printf ("%s\n", f5());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char* f3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 hello[] = "hello";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hello;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804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char* f1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return "hello";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char* f4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malloc (strlen ("hello") + 1);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1181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char* f2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global;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char* f5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char* arr = calloc(strlen("hello") + 1, 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1828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sizeof (char));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for (int i = 0; i &lt; 5; i++)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arr[i] = "hello"[i];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arr;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77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Memory</a:t>
            </a:r>
            <a:endParaRPr/>
          </a:p>
        </p:txBody>
      </p:sp>
      <p:graphicFrame>
        <p:nvGraphicFramePr>
          <p:cNvPr id="501" name="Google Shape;501;p77"/>
          <p:cNvGraphicFramePr/>
          <p:nvPr/>
        </p:nvGraphicFramePr>
        <p:xfrm>
          <a:off x="0" y="692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{1AFAAF64-CFCC-4337-9C6D-FA4E5D52A58F}</a:tableStyleId>
              </a:tblPr>
              <a:tblGrid>
                <a:gridCol w="4572000"/>
                <a:gridCol w="4572000"/>
              </a:tblGrid>
              <a:tr h="1879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 global[] = {'h', 'e', 'l', 'l', 'o'};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int main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printf ("%s\n", f1());</a:t>
                      </a:r>
                      <a:endParaRPr sz="1200">
                        <a:solidFill>
                          <a:schemeClr val="accent2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printf ("%s\n", f2());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printf ("%s\n", f3());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printf ("%s\n", f4());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printf ("%s\n", f5());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f5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arr = calloc(strlen("hello") + 1,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1828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sizeof (char));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for (int i = 0; i &lt; 5; i++)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arr[i] = "hello"[i];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return arr;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1328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f1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string literals stored in data segment</a:t>
                      </a:r>
                      <a:endParaRPr sz="1200">
                        <a:solidFill>
                          <a:schemeClr val="accent2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(null termination is done by compiler)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return "hello";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f3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 hello[] = "hello";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return hello;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1181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char* f2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return global;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f4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return malloc (strlen ("hello") + 1);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78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Memory</a:t>
            </a:r>
            <a:endParaRPr/>
          </a:p>
        </p:txBody>
      </p:sp>
      <p:graphicFrame>
        <p:nvGraphicFramePr>
          <p:cNvPr id="507" name="Google Shape;507;p78"/>
          <p:cNvGraphicFramePr/>
          <p:nvPr/>
        </p:nvGraphicFramePr>
        <p:xfrm>
          <a:off x="0" y="692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{1AFAAF64-CFCC-4337-9C6D-FA4E5D52A58F}</a:tableStyleId>
              </a:tblPr>
              <a:tblGrid>
                <a:gridCol w="4572000"/>
                <a:gridCol w="4572000"/>
              </a:tblGrid>
              <a:tr h="1879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 global[] = {'h', 'e', 'l', 'l', 'o'};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int main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printf ("%s\n", f1());</a:t>
                      </a:r>
                      <a:endParaRPr sz="1200">
                        <a:solidFill>
                          <a:schemeClr val="accent2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printf ("%s\n", f2());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printf ("%s\n", f3());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printf ("%s\n", f4());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printf ("%s\n", f5());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f5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char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arr = calloc(strlen("h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ello") + 1, 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1828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sizeof (char));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for (int i = 0; i &lt; 5; i++)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arr[i] = "hello"[i];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arr;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1328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f1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string literals stored in data segment</a:t>
                      </a:r>
                      <a:endParaRPr sz="1200">
                        <a:solidFill>
                          <a:schemeClr val="accent2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(null termination is done by compiler)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"hello";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f3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char hello[] = "hello";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hello;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1181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char* f2 () {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global; // no null terminator</a:t>
                      </a:r>
                      <a:b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// would work if global had a null terminator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f4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malloc (strlen ("hello") + 1);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79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Memory</a:t>
            </a:r>
            <a:endParaRPr/>
          </a:p>
        </p:txBody>
      </p:sp>
      <p:graphicFrame>
        <p:nvGraphicFramePr>
          <p:cNvPr id="513" name="Google Shape;513;p79"/>
          <p:cNvGraphicFramePr/>
          <p:nvPr/>
        </p:nvGraphicFramePr>
        <p:xfrm>
          <a:off x="0" y="692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{1AFAAF64-CFCC-4337-9C6D-FA4E5D52A58F}</a:tableStyleId>
              </a:tblPr>
              <a:tblGrid>
                <a:gridCol w="4572000"/>
                <a:gridCol w="4572000"/>
              </a:tblGrid>
              <a:tr h="1879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 global[] = {'h', 'e', 'l', 'l', 'o'};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int main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200">
                          <a:solidFill>
                            <a:schemeClr val="accent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printf ("%s\n", f1());</a:t>
                      </a:r>
                      <a:endParaRPr sz="1200">
                        <a:solidFill>
                          <a:schemeClr val="accent2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printf ("%s\n", f2());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printf ("%s\n", f3());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printf ("%s\n", f4());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printf ("%s\n", f5());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f5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char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arr = calloc(strlen("hello") + 1,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1828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sizeof (char));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for (int i = 0; i &lt; 5; i++)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arr[i] = "hello"[i];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arr;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1328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f1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string literals stored in data segment</a:t>
                      </a:r>
                      <a:endParaRPr sz="1200">
                        <a:solidFill>
                          <a:schemeClr val="accent2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(null termination is done by compiler)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"hello";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char* f3 () {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char hello[] = "hello";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hello; // cannot return stack array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1181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f2 () {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global; // no null terminator</a:t>
                      </a:r>
                      <a:b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// 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would work if global had a null terminator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f4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malloc (strlen ("hello") + 1);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80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Memory</a:t>
            </a:r>
            <a:endParaRPr/>
          </a:p>
        </p:txBody>
      </p:sp>
      <p:graphicFrame>
        <p:nvGraphicFramePr>
          <p:cNvPr id="519" name="Google Shape;519;p80"/>
          <p:cNvGraphicFramePr/>
          <p:nvPr/>
        </p:nvGraphicFramePr>
        <p:xfrm>
          <a:off x="0" y="692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{1AFAAF64-CFCC-4337-9C6D-FA4E5D52A58F}</a:tableStyleId>
              </a:tblPr>
              <a:tblGrid>
                <a:gridCol w="4572000"/>
                <a:gridCol w="4572000"/>
              </a:tblGrid>
              <a:tr h="1879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 global[] = {'h', 'e', 'l', 'l', 'o'};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int main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200">
                          <a:solidFill>
                            <a:schemeClr val="accent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printf ("%s\n", f1());</a:t>
                      </a:r>
                      <a:endParaRPr sz="1200">
                        <a:solidFill>
                          <a:schemeClr val="accent2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printf ("%s\n", f2());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printf ("%s\n", f3());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printf ("%s\n", f4());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printf ("%s\n", f5());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f5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char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arr = calloc(strlen("hello") + 1, 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1828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sizeof (char));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for (int i = 0; i &lt; 5; i++)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arr[i] = "hello"[i];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arr;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1328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f1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string literals stored in data segment</a:t>
                      </a:r>
                      <a:endParaRPr sz="1200">
                        <a:solidFill>
                          <a:schemeClr val="accent2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(null termination is done by compiler)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return "hello";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f3 () {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char hello[] = "hello";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hello; // cannot return stack array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1181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f2 () {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global; // no null terminator</a:t>
                      </a:r>
                      <a:b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// 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would work if global had a null terminator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char* f4 () {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malloc (strlen ("hello") + 1); 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no null terminator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81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Memory</a:t>
            </a:r>
            <a:endParaRPr/>
          </a:p>
        </p:txBody>
      </p:sp>
      <p:graphicFrame>
        <p:nvGraphicFramePr>
          <p:cNvPr id="525" name="Google Shape;525;p81"/>
          <p:cNvGraphicFramePr/>
          <p:nvPr/>
        </p:nvGraphicFramePr>
        <p:xfrm>
          <a:off x="0" y="692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{1AFAAF64-CFCC-4337-9C6D-FA4E5D52A58F}</a:tableStyleId>
              </a:tblPr>
              <a:tblGrid>
                <a:gridCol w="4572000"/>
                <a:gridCol w="4572000"/>
              </a:tblGrid>
              <a:tr h="1879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 global[] = {'h', 'e', 'l', 'l', 'o'};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int main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200">
                          <a:solidFill>
                            <a:schemeClr val="accent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printf ("%s\n", f1());</a:t>
                      </a:r>
                      <a:endParaRPr sz="1200">
                        <a:solidFill>
                          <a:schemeClr val="accent2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printf ("%s\n", f2());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printf ("%s\n", f3());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printf ("%s\n", f4());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</a:t>
                      </a:r>
                      <a:r>
                        <a:rPr lang="en" sz="1200">
                          <a:solidFill>
                            <a:schemeClr val="accent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printf ("%s\n", f5());</a:t>
                      </a:r>
                      <a:endParaRPr sz="1200">
                        <a:solidFill>
                          <a:schemeClr val="accent2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f5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char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arr = calloc(strlen("hello") + 1, 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18288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sizeof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(char));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for (int i = 0; i &lt; 5; i++)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arr[i] = "hello"[i];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arr; </a:t>
                      </a:r>
                      <a:r>
                        <a:rPr lang="en" sz="1200">
                          <a:solidFill>
                            <a:schemeClr val="accent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calloc adds null terminator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1328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f1 () {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string literals stored in data segment</a:t>
                      </a:r>
                      <a:endParaRPr sz="1200">
                        <a:solidFill>
                          <a:schemeClr val="accent2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(null termination is done by compiler)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"hello";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f3 () {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char hello[] = "hello";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hello; // cannot return stack array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1181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f2 () {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global; // no null terminator</a:t>
                      </a:r>
                      <a:b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// 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would work if global had a null terminator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char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* </a:t>
                      </a: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f4 () {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	return malloc (strlen ("hello") + 1); 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// no null terminator</a:t>
                      </a:r>
                      <a:endParaRPr sz="1200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}</a:t>
                      </a:r>
                      <a:endParaRPr sz="1200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8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libc</a:t>
            </a:r>
            <a:endParaRPr/>
          </a:p>
        </p:txBody>
      </p:sp>
      <p:sp>
        <p:nvSpPr>
          <p:cNvPr id="531" name="Google Shape;531;p8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string manipulation, file i/o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8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Useful Functions to Know</a:t>
            </a:r>
            <a:endParaRPr/>
          </a:p>
        </p:txBody>
      </p:sp>
      <p:sp>
        <p:nvSpPr>
          <p:cNvPr id="537" name="Google Shape;537;p83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strlen - returns the length of a string (not including the null terminator)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strcpy - copies the characters from src string to dest string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strcmp - </a:t>
            </a:r>
            <a:r>
              <a:rPr lang="en"/>
              <a:t>compares two strings lexicographically; returns an integer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fprintf - print formatted strings to a specified file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fopen - opens a FILE* 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fclose - close a FILE*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fread - read contents from a FILE*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fwrite -  write contents to a FILE* </a:t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8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File I/O Example</a:t>
            </a:r>
            <a:endParaRPr/>
          </a:p>
        </p:txBody>
      </p:sp>
      <p:sp>
        <p:nvSpPr>
          <p:cNvPr id="543" name="Google Shape;543;p84"/>
          <p:cNvSpPr txBox="1"/>
          <p:nvPr>
            <p:ph idx="1" type="body"/>
          </p:nvPr>
        </p:nvSpPr>
        <p:spPr>
          <a:xfrm>
            <a:off x="471900" y="1766825"/>
            <a:ext cx="8222100" cy="280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b="1" lang="en" sz="1600">
                <a:solidFill>
                  <a:srgbClr val="0066BB"/>
                </a:solidFill>
                <a:latin typeface="Consolas"/>
                <a:ea typeface="Consolas"/>
                <a:cs typeface="Consolas"/>
                <a:sym typeface="Consolas"/>
              </a:rPr>
              <a:t>write_char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b="1" lang="en" sz="1600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* filename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b="1" lang="en" sz="1600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c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FILE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* file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= </a:t>
            </a:r>
            <a:r>
              <a:rPr lang="en" sz="1600">
                <a:solidFill>
                  <a:srgbClr val="0066BB"/>
                </a:solidFill>
                <a:latin typeface="Consolas"/>
                <a:ea typeface="Consolas"/>
                <a:cs typeface="Consolas"/>
                <a:sym typeface="Consolas"/>
              </a:rPr>
              <a:t>fopen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filename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, "w");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f (file == NULL) return 0;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f (fwrite(&amp;char, 1, 1, file) != 1) {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	fclose(file);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r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eturn 0;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fclose(file);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r</a:t>
            </a: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eturn 1;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44" name="Google Shape;544;p84"/>
          <p:cNvSpPr txBox="1"/>
          <p:nvPr/>
        </p:nvSpPr>
        <p:spPr>
          <a:xfrm>
            <a:off x="5527000" y="1646675"/>
            <a:ext cx="32328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(void</a:t>
            </a:r>
            <a:r>
              <a:rPr lang="en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* </a:t>
            </a:r>
            <a:r>
              <a:rPr lang="en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ptr, size_t size, size_t nmemb, FILE</a:t>
            </a:r>
            <a:r>
              <a:rPr lang="en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* </a:t>
            </a:r>
            <a:r>
              <a:rPr lang="en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stream)</a:t>
            </a:r>
            <a:endParaRPr>
              <a:solidFill>
                <a:srgbClr val="FF000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545" name="Google Shape;545;p84"/>
          <p:cNvCxnSpPr/>
          <p:nvPr/>
        </p:nvCxnSpPr>
        <p:spPr>
          <a:xfrm flipH="1">
            <a:off x="4714350" y="2179650"/>
            <a:ext cx="1028100" cy="4926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8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strcpy Implementation</a:t>
            </a:r>
            <a:endParaRPr/>
          </a:p>
        </p:txBody>
      </p:sp>
      <p:sp>
        <p:nvSpPr>
          <p:cNvPr id="551" name="Google Shape;551;p85"/>
          <p:cNvSpPr txBox="1"/>
          <p:nvPr>
            <p:ph idx="1" type="body"/>
          </p:nvPr>
        </p:nvSpPr>
        <p:spPr>
          <a:xfrm>
            <a:off x="471900" y="1819925"/>
            <a:ext cx="8222100" cy="280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* </a:t>
            </a:r>
            <a:r>
              <a:rPr b="1" lang="en" sz="1500">
                <a:solidFill>
                  <a:srgbClr val="0066BB"/>
                </a:solidFill>
                <a:latin typeface="Consolas"/>
                <a:ea typeface="Consolas"/>
                <a:cs typeface="Consolas"/>
                <a:sym typeface="Consolas"/>
              </a:rPr>
              <a:t>strcpy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b="1" lang="en" sz="1500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* 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dest, </a:t>
            </a:r>
            <a:r>
              <a:rPr b="1" lang="en" sz="1500">
                <a:solidFill>
                  <a:srgbClr val="008800"/>
                </a:solidFill>
                <a:latin typeface="Consolas"/>
                <a:ea typeface="Consolas"/>
                <a:cs typeface="Consolas"/>
                <a:sym typeface="Consolas"/>
              </a:rPr>
              <a:t>const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b="1" lang="en" sz="1500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* 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src) {</a:t>
            </a:r>
            <a:endParaRPr sz="15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b="1" lang="en" sz="1500">
                <a:solidFill>
                  <a:srgbClr val="008800"/>
                </a:solidFill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(dest == </a:t>
            </a:r>
            <a:r>
              <a:rPr lang="en" sz="1500">
                <a:solidFill>
                  <a:srgbClr val="007020"/>
                </a:solidFill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    </a:t>
            </a:r>
            <a:r>
              <a:rPr b="1" lang="en" sz="1500">
                <a:solidFill>
                  <a:srgbClr val="008800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500">
                <a:solidFill>
                  <a:srgbClr val="007020"/>
                </a:solidFill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 sz="15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b="1" lang="en" sz="1500">
                <a:solidFill>
                  <a:srgbClr val="008800"/>
                </a:solidFill>
                <a:latin typeface="Consolas"/>
                <a:ea typeface="Consolas"/>
                <a:cs typeface="Consolas"/>
                <a:sym typeface="Consolas"/>
              </a:rPr>
              <a:t>while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(*src != </a:t>
            </a:r>
            <a:r>
              <a:rPr lang="en" sz="1500">
                <a:solidFill>
                  <a:srgbClr val="0044DD"/>
                </a:solidFill>
                <a:latin typeface="Consolas"/>
                <a:ea typeface="Consolas"/>
                <a:cs typeface="Consolas"/>
                <a:sym typeface="Consolas"/>
              </a:rPr>
              <a:t>'\0'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    *dest = *src;</a:t>
            </a:r>
            <a:endParaRPr sz="15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    dest++;</a:t>
            </a:r>
            <a:endParaRPr sz="15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    src++;</a:t>
            </a:r>
            <a:endParaRPr sz="15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 sz="15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b="1" lang="en" sz="1500">
                <a:solidFill>
                  <a:srgbClr val="008800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dest;</a:t>
            </a:r>
            <a:endParaRPr sz="15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52" name="Google Shape;552;p85"/>
          <p:cNvSpPr txBox="1"/>
          <p:nvPr/>
        </p:nvSpPr>
        <p:spPr>
          <a:xfrm>
            <a:off x="5718975" y="1969275"/>
            <a:ext cx="2849100" cy="24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37373"/>
                </a:solidFill>
                <a:latin typeface="Consolas"/>
                <a:ea typeface="Consolas"/>
                <a:cs typeface="Consolas"/>
                <a:sym typeface="Consolas"/>
              </a:rPr>
              <a:t>strcpy() </a:t>
            </a:r>
            <a:r>
              <a:rPr lang="en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copies the string pointed to by </a:t>
            </a:r>
            <a:r>
              <a:rPr lang="en">
                <a:solidFill>
                  <a:srgbClr val="737373"/>
                </a:solidFill>
                <a:latin typeface="Consolas"/>
                <a:ea typeface="Consolas"/>
                <a:cs typeface="Consolas"/>
                <a:sym typeface="Consolas"/>
              </a:rPr>
              <a:t>src</a:t>
            </a:r>
            <a:r>
              <a:rPr lang="en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 into the buffer pointed to by </a:t>
            </a:r>
            <a:r>
              <a:rPr lang="en">
                <a:solidFill>
                  <a:srgbClr val="737373"/>
                </a:solidFill>
                <a:latin typeface="Consolas"/>
                <a:ea typeface="Consolas"/>
                <a:cs typeface="Consolas"/>
                <a:sym typeface="Consolas"/>
              </a:rPr>
              <a:t>dest</a:t>
            </a:r>
            <a:r>
              <a:rPr lang="en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, and returns the pointer to </a:t>
            </a:r>
            <a:r>
              <a:rPr lang="en">
                <a:solidFill>
                  <a:srgbClr val="737373"/>
                </a:solidFill>
                <a:latin typeface="Consolas"/>
                <a:ea typeface="Consolas"/>
                <a:cs typeface="Consolas"/>
                <a:sym typeface="Consolas"/>
              </a:rPr>
              <a:t>dest</a:t>
            </a:r>
            <a:r>
              <a:rPr lang="en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What’s the issue with this solution?</a:t>
            </a:r>
            <a:endParaRPr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8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strcpy Implementation</a:t>
            </a:r>
            <a:endParaRPr/>
          </a:p>
        </p:txBody>
      </p:sp>
      <p:sp>
        <p:nvSpPr>
          <p:cNvPr id="558" name="Google Shape;558;p86"/>
          <p:cNvSpPr txBox="1"/>
          <p:nvPr>
            <p:ph idx="1" type="body"/>
          </p:nvPr>
        </p:nvSpPr>
        <p:spPr>
          <a:xfrm>
            <a:off x="471900" y="1819925"/>
            <a:ext cx="8222100" cy="280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* </a:t>
            </a:r>
            <a:r>
              <a:rPr b="1" lang="en" sz="1500">
                <a:solidFill>
                  <a:srgbClr val="0066BB"/>
                </a:solidFill>
                <a:latin typeface="Consolas"/>
                <a:ea typeface="Consolas"/>
                <a:cs typeface="Consolas"/>
                <a:sym typeface="Consolas"/>
              </a:rPr>
              <a:t>strcpy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b="1" lang="en" sz="1500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* dest, </a:t>
            </a:r>
            <a:r>
              <a:rPr b="1" lang="en" sz="1500">
                <a:solidFill>
                  <a:srgbClr val="008800"/>
                </a:solidFill>
                <a:latin typeface="Consolas"/>
                <a:ea typeface="Consolas"/>
                <a:cs typeface="Consolas"/>
                <a:sym typeface="Consolas"/>
              </a:rPr>
              <a:t>const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b="1" lang="en" sz="1500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* src) {</a:t>
            </a:r>
            <a:endParaRPr sz="15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b="1" lang="en" sz="1500">
                <a:solidFill>
                  <a:srgbClr val="008800"/>
                </a:solidFill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(dest == </a:t>
            </a:r>
            <a:r>
              <a:rPr lang="en" sz="1500">
                <a:solidFill>
                  <a:srgbClr val="007020"/>
                </a:solidFill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    </a:t>
            </a:r>
            <a:r>
              <a:rPr b="1" lang="en" sz="1500">
                <a:solidFill>
                  <a:srgbClr val="008800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500">
                <a:solidFill>
                  <a:srgbClr val="007020"/>
                </a:solidFill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 sz="15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b="1" lang="en" sz="150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" sz="150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* ptr = dest;</a:t>
            </a:r>
            <a:endParaRPr sz="1500">
              <a:solidFill>
                <a:srgbClr val="FF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b="1" lang="en" sz="1500">
                <a:solidFill>
                  <a:srgbClr val="008800"/>
                </a:solidFill>
                <a:latin typeface="Consolas"/>
                <a:ea typeface="Consolas"/>
                <a:cs typeface="Consolas"/>
                <a:sym typeface="Consolas"/>
              </a:rPr>
              <a:t>while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(*src != </a:t>
            </a:r>
            <a:r>
              <a:rPr lang="en" sz="1500">
                <a:solidFill>
                  <a:srgbClr val="0044DD"/>
                </a:solidFill>
                <a:latin typeface="Consolas"/>
                <a:ea typeface="Consolas"/>
                <a:cs typeface="Consolas"/>
                <a:sym typeface="Consolas"/>
              </a:rPr>
              <a:t>'\0'</a:t>
            </a: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    *dest = *src;</a:t>
            </a:r>
            <a:endParaRPr sz="15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    dest++;</a:t>
            </a:r>
            <a:endParaRPr sz="15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    src++;</a:t>
            </a:r>
            <a:endParaRPr sz="15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 sz="150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 *dest = '\0';</a:t>
            </a:r>
            <a:endParaRPr sz="1500">
              <a:solidFill>
                <a:srgbClr val="FF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b="1" lang="en" sz="150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50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 ptr;</a:t>
            </a:r>
            <a:endParaRPr sz="1500">
              <a:solidFill>
                <a:srgbClr val="FF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500">
              <a:solidFill>
                <a:srgbClr val="333399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59" name="Google Shape;559;p86"/>
          <p:cNvSpPr txBox="1"/>
          <p:nvPr/>
        </p:nvSpPr>
        <p:spPr>
          <a:xfrm>
            <a:off x="5718975" y="1969275"/>
            <a:ext cx="2849100" cy="24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37373"/>
                </a:solidFill>
                <a:latin typeface="Consolas"/>
                <a:ea typeface="Consolas"/>
                <a:cs typeface="Consolas"/>
                <a:sym typeface="Consolas"/>
              </a:rPr>
              <a:t>strcpy() </a:t>
            </a:r>
            <a:r>
              <a:rPr lang="en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copies the string pointed to by </a:t>
            </a:r>
            <a:r>
              <a:rPr lang="en">
                <a:solidFill>
                  <a:srgbClr val="737373"/>
                </a:solidFill>
                <a:latin typeface="Consolas"/>
                <a:ea typeface="Consolas"/>
                <a:cs typeface="Consolas"/>
                <a:sym typeface="Consolas"/>
              </a:rPr>
              <a:t>src</a:t>
            </a:r>
            <a:r>
              <a:rPr lang="en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 into the buffer pointed to by </a:t>
            </a:r>
            <a:r>
              <a:rPr lang="en">
                <a:solidFill>
                  <a:srgbClr val="737373"/>
                </a:solidFill>
                <a:latin typeface="Consolas"/>
                <a:ea typeface="Consolas"/>
                <a:cs typeface="Consolas"/>
                <a:sym typeface="Consolas"/>
              </a:rPr>
              <a:t>dest</a:t>
            </a:r>
            <a:r>
              <a:rPr lang="en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, and returns the pointer to </a:t>
            </a:r>
            <a:r>
              <a:rPr lang="en">
                <a:solidFill>
                  <a:srgbClr val="737373"/>
                </a:solidFill>
                <a:latin typeface="Consolas"/>
                <a:ea typeface="Consolas"/>
                <a:cs typeface="Consolas"/>
                <a:sym typeface="Consolas"/>
              </a:rPr>
              <a:t>dest</a:t>
            </a:r>
            <a:r>
              <a:rPr lang="en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8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strlen Implementation</a:t>
            </a:r>
            <a:endParaRPr/>
          </a:p>
        </p:txBody>
      </p:sp>
      <p:sp>
        <p:nvSpPr>
          <p:cNvPr id="565" name="Google Shape;565;p87"/>
          <p:cNvSpPr txBox="1"/>
          <p:nvPr>
            <p:ph idx="1" type="body"/>
          </p:nvPr>
        </p:nvSpPr>
        <p:spPr>
          <a:xfrm>
            <a:off x="471900" y="1819925"/>
            <a:ext cx="8222100" cy="280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long</a:t>
            </a: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b="1" lang="en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b="1" lang="en">
                <a:solidFill>
                  <a:srgbClr val="0066BB"/>
                </a:solidFill>
                <a:latin typeface="Consolas"/>
                <a:ea typeface="Consolas"/>
                <a:cs typeface="Consolas"/>
                <a:sym typeface="Consolas"/>
              </a:rPr>
              <a:t>strlen_staff</a:t>
            </a: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b="1" lang="en">
                <a:solidFill>
                  <a:srgbClr val="008800"/>
                </a:solidFill>
                <a:latin typeface="Consolas"/>
                <a:ea typeface="Consolas"/>
                <a:cs typeface="Consolas"/>
                <a:sym typeface="Consolas"/>
              </a:rPr>
              <a:t>const</a:t>
            </a: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b="1" lang="en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* </a:t>
            </a: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src) {</a:t>
            </a:r>
            <a:endParaRPr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888888"/>
                </a:solidFill>
                <a:latin typeface="Consolas"/>
                <a:ea typeface="Consolas"/>
                <a:cs typeface="Consolas"/>
                <a:sym typeface="Consolas"/>
              </a:rPr>
              <a:t>/* INSERT CODE HERE */</a:t>
            </a:r>
            <a:endParaRPr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66" name="Google Shape;566;p87"/>
          <p:cNvSpPr txBox="1"/>
          <p:nvPr/>
        </p:nvSpPr>
        <p:spPr>
          <a:xfrm>
            <a:off x="5706450" y="1944175"/>
            <a:ext cx="2849100" cy="24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37373"/>
                </a:solidFill>
                <a:latin typeface="Consolas"/>
                <a:ea typeface="Consolas"/>
                <a:cs typeface="Consolas"/>
                <a:sym typeface="Consolas"/>
              </a:rPr>
              <a:t>strlen</a:t>
            </a:r>
            <a:r>
              <a:rPr lang="en">
                <a:solidFill>
                  <a:srgbClr val="737373"/>
                </a:solidFill>
                <a:latin typeface="Consolas"/>
                <a:ea typeface="Consolas"/>
                <a:cs typeface="Consolas"/>
                <a:sym typeface="Consolas"/>
              </a:rPr>
              <a:t>() </a:t>
            </a:r>
            <a:r>
              <a:rPr lang="en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returns how many characters are in the string pointed to by *src.</a:t>
            </a:r>
            <a:endParaRPr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8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strlen Implementation (sol'n)</a:t>
            </a:r>
            <a:endParaRPr/>
          </a:p>
        </p:txBody>
      </p:sp>
      <p:sp>
        <p:nvSpPr>
          <p:cNvPr id="572" name="Google Shape;572;p88"/>
          <p:cNvSpPr txBox="1"/>
          <p:nvPr>
            <p:ph idx="1" type="body"/>
          </p:nvPr>
        </p:nvSpPr>
        <p:spPr>
          <a:xfrm>
            <a:off x="471900" y="1819925"/>
            <a:ext cx="8222100" cy="280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long</a:t>
            </a: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b="1" lang="en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b="1" lang="en">
                <a:solidFill>
                  <a:srgbClr val="0066BB"/>
                </a:solidFill>
                <a:latin typeface="Consolas"/>
                <a:ea typeface="Consolas"/>
                <a:cs typeface="Consolas"/>
                <a:sym typeface="Consolas"/>
              </a:rPr>
              <a:t>strlen_staff</a:t>
            </a: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b="1" lang="en">
                <a:solidFill>
                  <a:srgbClr val="008800"/>
                </a:solidFill>
                <a:latin typeface="Consolas"/>
                <a:ea typeface="Consolas"/>
                <a:cs typeface="Consolas"/>
                <a:sym typeface="Consolas"/>
              </a:rPr>
              <a:t>const</a:t>
            </a: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b="1" lang="en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* </a:t>
            </a: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src) {</a:t>
            </a:r>
            <a:endParaRPr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b="1" lang="en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long</a:t>
            </a: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b="1" lang="en">
                <a:solidFill>
                  <a:srgbClr val="333399"/>
                </a:solid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count = </a:t>
            </a:r>
            <a:r>
              <a:rPr b="1" lang="en">
                <a:solidFill>
                  <a:srgbClr val="0000DD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b="1" lang="en">
                <a:solidFill>
                  <a:srgbClr val="008800"/>
                </a:solidFill>
                <a:latin typeface="Consolas"/>
                <a:ea typeface="Consolas"/>
                <a:cs typeface="Consolas"/>
                <a:sym typeface="Consolas"/>
              </a:rPr>
              <a:t>while</a:t>
            </a: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(*src != </a:t>
            </a:r>
            <a:r>
              <a:rPr lang="en">
                <a:solidFill>
                  <a:srgbClr val="0044DD"/>
                </a:solidFill>
                <a:latin typeface="Consolas"/>
                <a:ea typeface="Consolas"/>
                <a:cs typeface="Consolas"/>
                <a:sym typeface="Consolas"/>
              </a:rPr>
              <a:t>'\0'</a:t>
            </a: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) {</a:t>
            </a:r>
            <a:endParaRPr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   count++;</a:t>
            </a:r>
            <a:endParaRPr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   src += </a:t>
            </a:r>
            <a:r>
              <a:rPr b="1" lang="en">
                <a:solidFill>
                  <a:srgbClr val="0000DD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}</a:t>
            </a:r>
            <a:endParaRPr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b="1" lang="en">
                <a:solidFill>
                  <a:srgbClr val="008800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count;</a:t>
            </a:r>
            <a:endParaRPr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73" name="Google Shape;573;p88"/>
          <p:cNvSpPr txBox="1"/>
          <p:nvPr/>
        </p:nvSpPr>
        <p:spPr>
          <a:xfrm>
            <a:off x="5718975" y="1969275"/>
            <a:ext cx="2849100" cy="24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37373"/>
                </a:solidFill>
                <a:latin typeface="Consolas"/>
                <a:ea typeface="Consolas"/>
                <a:cs typeface="Consolas"/>
                <a:sym typeface="Consolas"/>
              </a:rPr>
              <a:t>strlen() </a:t>
            </a:r>
            <a:r>
              <a:rPr lang="en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returns how many characters are in the string pointed to by *src.</a:t>
            </a:r>
            <a:endParaRPr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8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fprintf formatting</a:t>
            </a:r>
            <a:endParaRPr/>
          </a:p>
        </p:txBody>
      </p:sp>
      <p:sp>
        <p:nvSpPr>
          <p:cNvPr id="579" name="Google Shape;579;p89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Prints a formatted string to the specified 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FILE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* 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conversion specification (%[char]),  provide an argument to be printed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○"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fprintf(file1, “Line %d: %s”, 1, “Segmentation Fault”)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Some common specifications: %d [decimal], %u [unsigned decimal], %c [character], %s [string], %f [double], %p [address]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urier New"/>
              <a:buChar char="●"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printf(...) = fprintf(stdout, ...)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9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Swap</a:t>
            </a:r>
            <a:endParaRPr/>
          </a:p>
        </p:txBody>
      </p:sp>
      <p:sp>
        <p:nvSpPr>
          <p:cNvPr id="585" name="Google Shape;585;p90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void swap(int *a, int *b) {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int* temp;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temp = a;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a = b;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b = temp;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int main () {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int a = 1;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int b = 2;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swap(&amp;a, &amp;b);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printf("%d %d\n", a, b);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90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does the following print?</a:t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9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Swap</a:t>
            </a:r>
            <a:endParaRPr/>
          </a:p>
        </p:txBody>
      </p:sp>
      <p:sp>
        <p:nvSpPr>
          <p:cNvPr id="592" name="Google Shape;592;p91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void swap(int *a, int *b) {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int* temp;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temp = a;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a = b;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b = temp;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int main () {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int a = 1;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int b = 2;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swap(&amp;a, &amp;b);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printf("%d %d\n", a, b);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91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What does the following print?</a:t>
            </a:r>
            <a:endParaRPr sz="12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1 2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/>
              <a:t>W</a:t>
            </a:r>
            <a:r>
              <a:rPr lang="en" sz="1200"/>
              <a:t>hile we are swapping the pointers, these changes are only applicable inside the swap function. To persist them to main, we can swap the values instead.</a:t>
            </a:r>
            <a:endParaRPr sz="1200"/>
          </a:p>
          <a:p>
            <a:pPr indent="0" lvl="0" marL="0" rtl="0" algn="l">
              <a:lnSpc>
                <a:spcPct val="110795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int temp;</a:t>
            </a:r>
            <a:endParaRPr sz="1200"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temp = *a;</a:t>
            </a:r>
            <a:endParaRPr sz="1200"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*a = *b;</a:t>
            </a:r>
            <a:endParaRPr sz="1200"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*b = temp;</a:t>
            </a:r>
            <a:endParaRPr sz="1200"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9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Strings</a:t>
            </a:r>
            <a:endParaRPr/>
          </a:p>
        </p:txBody>
      </p:sp>
      <p:sp>
        <p:nvSpPr>
          <p:cNvPr id="599" name="Google Shape;599;p92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char* create_reversed_string(char* str) </a:t>
            </a: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int length = _________;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char* new_str = malloc(____);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for (int i = ____; i &lt; ____; ____) {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	new_str[i] = str[____];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}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________</a:t>
            </a: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return new_str;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00" name="Google Shape;600;p92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Fill in the blanks to create a reversed string.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Do not reverse the string in-place, use malloc to create a new string instead.</a:t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9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Strings</a:t>
            </a:r>
            <a:endParaRPr/>
          </a:p>
        </p:txBody>
      </p:sp>
      <p:sp>
        <p:nvSpPr>
          <p:cNvPr id="606" name="Google Shape;606;p93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char* create_reversed_string(char* str) {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int length = </a:t>
            </a:r>
            <a:r>
              <a:rPr lang="en" sz="12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strlen(str)</a:t>
            </a: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char* new_str = </a:t>
            </a:r>
            <a:r>
              <a:rPr lang="en" sz="12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malloc(length+1)</a:t>
            </a: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for (int i = </a:t>
            </a:r>
            <a:r>
              <a:rPr lang="en" sz="12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; i &lt; </a:t>
            </a:r>
            <a:r>
              <a:rPr lang="en" sz="12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length</a:t>
            </a: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2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i++</a:t>
            </a: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	new_str[i] = str[</a:t>
            </a:r>
            <a:r>
              <a:rPr lang="en" sz="12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length-i-1</a:t>
            </a: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];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}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lang="en" sz="12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new_str[length] = '\0';</a:t>
            </a:r>
            <a:endParaRPr sz="1200"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	return new_str;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07" name="Google Shape;607;p93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Important Notes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Allocate space for null-terminator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Set null-terminator after reversing string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Followup: Do we need to set the null terminator if we use calloc?</a:t>
            </a:r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94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Git</a:t>
            </a:r>
            <a:endParaRPr/>
          </a:p>
        </p:txBody>
      </p:sp>
      <p:sp>
        <p:nvSpPr>
          <p:cNvPr id="613" name="Google Shape;613;p94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Everyone’s Favorite Version Control</a:t>
            </a:r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9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git checkout</a:t>
            </a:r>
            <a:endParaRPr/>
          </a:p>
        </p:txBody>
      </p:sp>
      <p:sp>
        <p:nvSpPr>
          <p:cNvPr id="619" name="Google Shape;619;p95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want to go back (temporarily) to a previous commit!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Git checkout</a:t>
            </a:r>
            <a:r>
              <a:rPr lang="en"/>
              <a:t> &lt;commit hash&gt; or HEAD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can also checkout to remotes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Git checkout </a:t>
            </a:r>
            <a:r>
              <a:rPr b="1" lang="en"/>
              <a:t>staff main</a:t>
            </a:r>
            <a:r>
              <a:rPr lang="en"/>
              <a:t> 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Checkout staff skeleton codes!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96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i="1" lang="en"/>
              <a:t>What if I mess up? </a:t>
            </a:r>
            <a:r>
              <a:rPr lang="en"/>
              <a:t>Git reset to the rescue!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Go back to  a specific commit and preserve changes as unstaged edits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$ git reset &lt;commit&gt;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Different from git checkout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Git checkout: Go back to the commit but keep the entire history intact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Git reset: unstage the edits and remove the commits before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i="1" lang="en" u="sng"/>
              <a:t>Please do not use –hard with git reset, if possible!</a:t>
            </a:r>
            <a:endParaRPr/>
          </a:p>
        </p:txBody>
      </p:sp>
      <p:sp>
        <p:nvSpPr>
          <p:cNvPr id="625" name="Google Shape;625;p9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git reset</a:t>
            </a:r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9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git log</a:t>
            </a:r>
            <a:endParaRPr/>
          </a:p>
        </p:txBody>
      </p:sp>
      <p:sp>
        <p:nvSpPr>
          <p:cNvPr id="631" name="Google Shape;631;p97"/>
          <p:cNvSpPr txBox="1"/>
          <p:nvPr/>
        </p:nvSpPr>
        <p:spPr>
          <a:xfrm>
            <a:off x="548250" y="1786175"/>
            <a:ext cx="8433000" cy="27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Sometimes we need to look at the project's history</a:t>
            </a:r>
            <a:endParaRPr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The commit history, or git log, shows us all of the commits that preceded the most recent commit</a:t>
            </a:r>
            <a:endParaRPr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To view it, use the </a:t>
            </a:r>
            <a:r>
              <a:rPr b="1"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git log</a:t>
            </a:r>
            <a:r>
              <a:rPr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command (depending on your terminal, you may need to press "</a:t>
            </a:r>
            <a:r>
              <a:rPr b="1"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q</a:t>
            </a:r>
            <a:r>
              <a:rPr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" to return to the command line)</a:t>
            </a:r>
            <a:endParaRPr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To show an abbreviated version, add the </a:t>
            </a:r>
            <a:r>
              <a:rPr b="1"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--oneline </a:t>
            </a:r>
            <a:r>
              <a:rPr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option:</a:t>
            </a:r>
            <a:endParaRPr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"/>
              <a:buChar char="○"/>
            </a:pPr>
            <a:r>
              <a:rPr b="1" lang="en" sz="16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git log --oneline</a:t>
            </a:r>
            <a:endParaRPr b="1" sz="16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Notice our new commit appearing in the log!</a:t>
            </a:r>
            <a:endParaRPr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98"/>
          <p:cNvSpPr txBox="1"/>
          <p:nvPr/>
        </p:nvSpPr>
        <p:spPr>
          <a:xfrm>
            <a:off x="631875" y="849825"/>
            <a:ext cx="6202800" cy="69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77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git diff &lt;commit1&gt; &lt;commit2&gt;</a:t>
            </a:r>
            <a:endParaRPr sz="4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7" name="Google Shape;637;p98"/>
          <p:cNvSpPr txBox="1"/>
          <p:nvPr/>
        </p:nvSpPr>
        <p:spPr>
          <a:xfrm>
            <a:off x="631875" y="1772225"/>
            <a:ext cx="8235900" cy="33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We've used the log to confirm that a new commit was made, but how do we know that the new commit contains the changes that we want?</a:t>
            </a:r>
            <a:endParaRPr sz="18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Use the </a:t>
            </a:r>
            <a:r>
              <a:rPr b="1" lang="en" sz="1800">
                <a:solidFill>
                  <a:srgbClr val="000000"/>
                </a:solidFill>
                <a:latin typeface="Ubuntu Mono"/>
                <a:ea typeface="Ubuntu Mono"/>
                <a:cs typeface="Ubuntu Mono"/>
                <a:sym typeface="Ubuntu Mono"/>
              </a:rPr>
              <a:t>git diff &lt;commit1&gt; &lt;commit2&gt;</a:t>
            </a:r>
            <a:r>
              <a:rPr b="1" lang="en" sz="1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1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command! ("diff" = difference)</a:t>
            </a:r>
            <a:endParaRPr sz="18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It shows us the </a:t>
            </a:r>
            <a:r>
              <a:rPr i="1" lang="en" sz="1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difference</a:t>
            </a:r>
            <a:r>
              <a:rPr lang="en" sz="1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between the two provided commits</a:t>
            </a:r>
            <a:endParaRPr sz="18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Usually, we are comparing the latest commit to some other commit</a:t>
            </a:r>
            <a:endParaRPr sz="18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</a:pPr>
            <a:r>
              <a:rPr lang="en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 latest commit is always called HEAD</a:t>
            </a:r>
            <a:endParaRPr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</a:pPr>
            <a:r>
              <a:rPr lang="en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 commit immediately prior to HEAD is HEAD~1</a:t>
            </a:r>
            <a:endParaRPr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</a:pPr>
            <a:r>
              <a:rPr lang="en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 commit immediately prior to HEAD~1 is HEAD~2 (two commits before HEAD)</a:t>
            </a:r>
            <a:endParaRPr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Char char="●"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To compare the latest commit and the one prior to that: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Ubuntu Mono"/>
              <a:buChar char="○"/>
            </a:pPr>
            <a:r>
              <a:rPr b="1" lang="en">
                <a:latin typeface="Ubuntu Mono"/>
                <a:ea typeface="Ubuntu Mono"/>
                <a:cs typeface="Ubuntu Mono"/>
                <a:sym typeface="Ubuntu Mono"/>
              </a:rPr>
              <a:t>git diff HEAD~1 HEAD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38" name="Google Shape;638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5475" y="152450"/>
            <a:ext cx="3932249" cy="6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9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Few Pieces of Advice</a:t>
            </a:r>
            <a:endParaRPr/>
          </a:p>
        </p:txBody>
      </p:sp>
      <p:sp>
        <p:nvSpPr>
          <p:cNvPr id="644" name="Google Shape;644;p99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Make sure to git pull before working on any files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Let people know what and what files you are working on to </a:t>
            </a:r>
            <a:r>
              <a:rPr b="1" lang="en"/>
              <a:t>avoid merge conflicts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Make new branches for portions of your project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Pair programming and VSCode Liveshare!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encountered merge conflicts, resolve them carefully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 careful when working off of previous commits (ie. git checkout)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result in diverges in history and messy git stuff</a:t>
            </a:r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10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Advice</a:t>
            </a:r>
            <a:endParaRPr/>
          </a:p>
        </p:txBody>
      </p:sp>
      <p:sp>
        <p:nvSpPr>
          <p:cNvPr id="650" name="Google Shape;650;p100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'git checkout staff/main -- file_name' to replace your version with the staff version.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Particularly useful when you accidentally modify a test file in projects!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Avoid using 'git push -f'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